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Lst>
  <p:sldSz cx="9144000" cy="5143500" type="screen16x9"/>
  <p:notesSz cx="6858000" cy="9144000"/>
  <p:embeddedFontLst>
    <p:embeddedFont>
      <p:font typeface="Helvetica Neue" panose="020B0604020202020204" charset="0"/>
      <p:regular r:id="rId146"/>
      <p:bold r:id="rId147"/>
      <p:italic r:id="rId148"/>
      <p:boldItalic r:id="rId149"/>
    </p:embeddedFont>
    <p:embeddedFont>
      <p:font typeface="PT Serif" panose="020B0604020202020204" charset="0"/>
      <p:regular r:id="rId150"/>
      <p:bold r:id="rId151"/>
      <p:italic r:id="rId152"/>
      <p:boldItalic r:id="rId1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le Kenny"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A45EC6-F180-4A10-9995-27C605011385}">
  <a:tblStyle styleId="{2CA45EC6-F180-4A10-9995-27C60501138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4.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5.fntdata"/><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6.fntdata"/><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commentAuthors" Target="commentAuthor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4-20T04:19:16.233" idx="1">
    <p:pos x="6000" y="0"/>
    <p:text>FSW</p:text>
  </p:cm>
  <p:cm authorId="0" dt="2020-04-20T04:19:16.233" idx="2">
    <p:pos x="6000" y="0"/>
    <p:text>Don't have time to cover on this slide. Can discuss from backups if needed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06b048ad2_2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06b048ad2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335b03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8335b03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Srikanth</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8311a669c4_8_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8311a669c4_8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8311a669c4_8_7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8311a669c4_8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8311a669c4_8_8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 name="Google Shape;1794;g8311a669c4_8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8311a669c4_8_9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7" name="Google Shape;1807;g8311a669c4_8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8311a669c4_8_10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8311a669c4_8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8311a669c4_8_1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8311a669c4_8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g8311a669c4_8_1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7" name="Google Shape;1847;g8311a669c4_8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8311a669c4_8_14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8311a669c4_8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8311a669c4_8_15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8311a669c4_8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835f7fa407_2_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835f7fa407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8335b03f77_0_2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8335b03f77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Srikanth</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8311a669c4_8_16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8311a669c4_8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8298c7cf70_0_27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4" name="Google Shape;1914;g8298c7cf70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g8311a669c4_23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2" name="Google Shape;1922;g8311a669c4_2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Overview</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8341e1d9de_0_7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8341e1d9de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Overview</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g8343b33064_0_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2" name="Google Shape;1952;g8343b3306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Overview</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8343b33064_0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7" name="Google Shape;1967;g8343b3306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Overview</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Google Shape;1982;g8311a669c4_23_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3" name="Google Shape;1983;g8311a669c4_2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Overview</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g8311a669c4_23_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2" name="Google Shape;1992;g8311a669c4_2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Overview</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g8311a669c4_23_6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5" name="Google Shape;2025;g8311a669c4_23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Overview</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8298c7cf70_0_2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8298c7cf70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335b03f77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8335b03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Srikanth</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g8311a669c4_5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5" name="Google Shape;2045;g8311a669c4_5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8311a669c4_50_20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8311a669c4_5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Survivability:</a:t>
            </a:r>
            <a:endParaRPr b="1"/>
          </a:p>
          <a:p>
            <a:pPr marL="0" lvl="0" indent="457200" algn="l" rtl="0">
              <a:spcBef>
                <a:spcPts val="0"/>
              </a:spcBef>
              <a:spcAft>
                <a:spcPts val="0"/>
              </a:spcAft>
              <a:buNone/>
            </a:pPr>
            <a:r>
              <a:rPr lang="en"/>
              <a:t>Components do not break loose of their attachment mechanism</a:t>
            </a:r>
            <a:endParaRPr/>
          </a:p>
          <a:p>
            <a:pPr marL="0" lvl="0" indent="457200" algn="l" rtl="0">
              <a:spcBef>
                <a:spcPts val="0"/>
              </a:spcBef>
              <a:spcAft>
                <a:spcPts val="0"/>
              </a:spcAft>
              <a:buNone/>
            </a:pPr>
            <a:r>
              <a:rPr lang="en"/>
              <a:t>Structure does not sustain significant damage</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8343b33064_2_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8343b33064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8311a669c4_6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8311a669c4_6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Payload board has 7 joints</a:t>
            </a:r>
            <a:endParaRPr/>
          </a:p>
          <a:p>
            <a:pPr marL="0" lvl="0" indent="0" algn="l" rtl="0">
              <a:spcBef>
                <a:spcPts val="0"/>
              </a:spcBef>
              <a:spcAft>
                <a:spcPts val="0"/>
              </a:spcAft>
              <a:buNone/>
            </a:pPr>
            <a:r>
              <a:rPr lang="en"/>
              <a:t>Comm HW has 4 joints</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8311a669c4_50_10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8311a669c4_5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Section: Manufacturing (60%)</a:t>
            </a:r>
            <a:endParaRPr>
              <a:solidFill>
                <a:schemeClr val="dk1"/>
              </a:solidFill>
            </a:endParaRPr>
          </a:p>
          <a:p>
            <a:pPr marL="0" lvl="0" indent="0" algn="l" rtl="0">
              <a:spcBef>
                <a:spcPts val="0"/>
              </a:spcBef>
              <a:spcAft>
                <a:spcPts val="0"/>
              </a:spcAft>
              <a:buNone/>
            </a:pPr>
            <a:r>
              <a:rPr lang="en">
                <a:solidFill>
                  <a:schemeClr val="dk1"/>
                </a:solidFill>
              </a:rPr>
              <a:t>Purpose: Provide CAD model / Diagram of system —&gt; Highly detailed, include everything</a:t>
            </a:r>
            <a:endParaRPr>
              <a:solidFill>
                <a:schemeClr val="dk1"/>
              </a:solidFill>
            </a:endParaRPr>
          </a:p>
          <a:p>
            <a:pPr marL="0" lvl="0" indent="0" algn="l" rtl="0">
              <a:spcBef>
                <a:spcPts val="0"/>
              </a:spcBef>
              <a:spcAft>
                <a:spcPts val="0"/>
              </a:spcAft>
              <a:buNone/>
            </a:pPr>
            <a:r>
              <a:rPr lang="en">
                <a:solidFill>
                  <a:schemeClr val="dk1"/>
                </a:solidFill>
              </a:rPr>
              <a:t>Rubric: The manufacturing status was presented with strong engineering support for all important tasks and address the critical elements of the design. (52 - 60 pts)</a:t>
            </a:r>
            <a:endParaRPr>
              <a:solidFill>
                <a:schemeClr val="dk1"/>
              </a:solidFill>
            </a:endParaRPr>
          </a:p>
          <a:p>
            <a:pPr marL="0" lvl="0" indent="0" algn="l" rtl="0">
              <a:spcBef>
                <a:spcPts val="0"/>
              </a:spcBef>
              <a:spcAft>
                <a:spcPts val="0"/>
              </a:spcAft>
              <a:buNone/>
            </a:pPr>
            <a:r>
              <a:rPr lang="en">
                <a:solidFill>
                  <a:schemeClr val="dk1"/>
                </a:solidFill>
              </a:rPr>
              <a:t>Takeaway: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Slide Primary Author:</a:t>
            </a:r>
            <a:endParaRPr>
              <a:solidFill>
                <a:schemeClr val="dk1"/>
              </a:solidFill>
            </a:endParaRPr>
          </a:p>
          <a:p>
            <a:pPr marL="0" lvl="0" indent="0" algn="l" rtl="0">
              <a:spcBef>
                <a:spcPts val="0"/>
              </a:spcBef>
              <a:spcAft>
                <a:spcPts val="0"/>
              </a:spcAft>
              <a:buNone/>
            </a:pPr>
            <a:r>
              <a:rPr lang="en">
                <a:solidFill>
                  <a:schemeClr val="dk1"/>
                </a:solidFill>
              </a:rPr>
              <a:t>Presenter:</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8311a669c4_50_30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8311a669c4_5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Mounting Hardware: Flight tube, Washers x2, Paper clips x2</a:t>
            </a:r>
            <a:endParaRPr/>
          </a:p>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8"/>
        <p:cNvGrpSpPr/>
        <p:nvPr/>
      </p:nvGrpSpPr>
      <p:grpSpPr>
        <a:xfrm>
          <a:off x="0" y="0"/>
          <a:ext cx="0" cy="0"/>
          <a:chOff x="0" y="0"/>
          <a:chExt cx="0" cy="0"/>
        </a:xfrm>
      </p:grpSpPr>
      <p:sp>
        <p:nvSpPr>
          <p:cNvPr id="2149" name="Google Shape;2149;g8298c7cf70_0_29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0" name="Google Shape;2150;g8298c7cf70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830b9c3da7_0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830b9c3da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830b9c3da7_0_2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830b9c3da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4"/>
        <p:cNvGrpSpPr/>
        <p:nvPr/>
      </p:nvGrpSpPr>
      <p:grpSpPr>
        <a:xfrm>
          <a:off x="0" y="0"/>
          <a:ext cx="0" cy="0"/>
          <a:chOff x="0" y="0"/>
          <a:chExt cx="0" cy="0"/>
        </a:xfrm>
      </p:grpSpPr>
      <p:sp>
        <p:nvSpPr>
          <p:cNvPr id="2195" name="Google Shape;2195;g830b9c3da7_0_5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6" name="Google Shape;2196;g830b9c3da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looks good Lara! -Katie</a:t>
            </a:r>
            <a:endParaRPr/>
          </a:p>
          <a:p>
            <a:pPr marL="0" lvl="0" indent="0" algn="l" rtl="0">
              <a:spcBef>
                <a:spcPts val="0"/>
              </a:spcBef>
              <a:spcAft>
                <a:spcPts val="0"/>
              </a:spcAft>
              <a:buNone/>
            </a:pPr>
            <a:r>
              <a:rPr lang="en"/>
              <a:t>Thanks!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8313bda9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8313bda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Lauren</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g830b9c3da7_0_8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5" name="Google Shape;2225;g830b9c3da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looks good Lara!</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g830b9c3da7_0_18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5" name="Google Shape;2255;g830b9c3da7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830b9c3da7_0_44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830b9c3da7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TAKEAWAY: This slide presents the test results for the SDR</a:t>
            </a:r>
            <a:endParaRPr/>
          </a:p>
          <a:p>
            <a:pPr marL="0" lvl="0" indent="0" algn="l" rtl="0">
              <a:spcBef>
                <a:spcPts val="0"/>
              </a:spcBef>
              <a:spcAft>
                <a:spcPts val="0"/>
              </a:spcAft>
              <a:buNone/>
            </a:pPr>
            <a:r>
              <a:rPr lang="en"/>
              <a:t>Solid line is T2</a:t>
            </a:r>
            <a:endParaRPr/>
          </a:p>
          <a:p>
            <a:pPr marL="0" lvl="0" indent="0" algn="l" rtl="0">
              <a:spcBef>
                <a:spcPts val="0"/>
              </a:spcBef>
              <a:spcAft>
                <a:spcPts val="0"/>
              </a:spcAft>
              <a:buNone/>
            </a:pPr>
            <a:r>
              <a:rPr lang="en"/>
              <a:t>Dashed line is T3</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830b9c3da7_0_54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830b9c3da7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TAKEAWAY: This slide presents the test results for the payload</a:t>
            </a:r>
            <a:endParaRPr/>
          </a:p>
          <a:p>
            <a:pPr marL="0" lvl="0" indent="0" algn="l" rtl="0">
              <a:spcBef>
                <a:spcPts val="0"/>
              </a:spcBef>
              <a:spcAft>
                <a:spcPts val="0"/>
              </a:spcAft>
              <a:buNone/>
            </a:pPr>
            <a:r>
              <a:rPr lang="en"/>
              <a:t>Solid line is T0</a:t>
            </a:r>
            <a:endParaRPr/>
          </a:p>
          <a:p>
            <a:pPr marL="0" lvl="0" indent="0" algn="l" rtl="0">
              <a:spcBef>
                <a:spcPts val="0"/>
              </a:spcBef>
              <a:spcAft>
                <a:spcPts val="0"/>
              </a:spcAft>
              <a:buNone/>
            </a:pPr>
            <a:r>
              <a:rPr lang="en"/>
              <a:t>Dashed line is T1</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3"/>
        <p:cNvGrpSpPr/>
        <p:nvPr/>
      </p:nvGrpSpPr>
      <p:grpSpPr>
        <a:xfrm>
          <a:off x="0" y="0"/>
          <a:ext cx="0" cy="0"/>
          <a:chOff x="0" y="0"/>
          <a:chExt cx="0" cy="0"/>
        </a:xfrm>
      </p:grpSpPr>
      <p:sp>
        <p:nvSpPr>
          <p:cNvPr id="2294" name="Google Shape;2294;g830b9c3da7_0_75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5" name="Google Shape;2295;g830b9c3da7_0_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Google Shape;2310;g830b9c3da7_0_84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1" name="Google Shape;2311;g830b9c3da7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8298c7cf70_0_29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8298c7cf70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g8311a669c4_23_1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0" name="Google Shape;2340;g8311a669c4_2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g8341e1d9de_0_6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9" name="Google Shape;2349;g8341e1d9d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8341e1d9de_0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8341e1d9d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311a669c4_7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8311a669c4_7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Lauren</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8341e1d9de_0_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8341e1d9d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8341e1d9de_0_3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8341e1d9d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8341e1d9de_0_4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8341e1d9d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8341e1d9de_0_5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8341e1d9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7456ecfb08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7456ecfb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Lauren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7456ecfb0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7456ecfb0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Lauren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Dr. Rainville suggested 17 dB margin -- to keep this, ground chain can go down to 15 dBm onboard should not change.</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311a669c4_7_5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8311a669c4_7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Lauren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8335b03f77_2_37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8335b03f77_2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Lauren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73ca009ef6_0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73ca009ef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298c7cf70_0_9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298c7cf70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Katie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8335b03f77_0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8335b03f7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832587690c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83258769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830b9c3da7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830b9c3da7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830b9c3da7_0_33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830b9c3da7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830b9c3da7_0_34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830b9c3da7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Lara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TAKEAWAY: Presents the test results for the battery area, shows why we added thermal as a risk (no margin on low temp even with insulation).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present the tests, then the test setup (bottom left), then the plot. Present the axes first, then the colors, then the actual results. </a:t>
            </a:r>
            <a:endParaRPr>
              <a:solidFill>
                <a:schemeClr val="dk1"/>
              </a:solidFill>
            </a:endParaRPr>
          </a:p>
          <a:p>
            <a:pPr marL="0" lvl="0" indent="0" algn="l" rtl="0">
              <a:spcBef>
                <a:spcPts val="0"/>
              </a:spcBef>
              <a:spcAft>
                <a:spcPts val="0"/>
              </a:spcAft>
              <a:buNone/>
            </a:pPr>
            <a:r>
              <a:rPr lang="en"/>
              <a:t>Battery temperature cannot go below -10 according to power budget. </a:t>
            </a:r>
            <a:endParaRPr/>
          </a:p>
          <a:p>
            <a:pPr marL="0" lvl="0" indent="0" algn="l" rtl="0">
              <a:spcBef>
                <a:spcPts val="0"/>
              </a:spcBef>
              <a:spcAft>
                <a:spcPts val="0"/>
              </a:spcAft>
              <a:buNone/>
            </a:pPr>
            <a:endParaRPr/>
          </a:p>
          <a:p>
            <a:pPr marL="0" lvl="0" indent="0" algn="l" rtl="0">
              <a:spcBef>
                <a:spcPts val="0"/>
              </a:spcBef>
              <a:spcAft>
                <a:spcPts val="0"/>
              </a:spcAft>
              <a:buNone/>
            </a:pPr>
            <a:r>
              <a:rPr lang="en"/>
              <a:t>Rest of results are in the backups</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830b9c3da7_0_65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830b9c3da7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800">
                <a:solidFill>
                  <a:schemeClr val="dk1"/>
                </a:solidFill>
                <a:latin typeface="PT Serif"/>
                <a:ea typeface="PT Serif"/>
                <a:cs typeface="PT Serif"/>
                <a:sym typeface="PT Serif"/>
              </a:rPr>
              <a:t>Lara</a:t>
            </a:r>
            <a:endParaRPr sz="1800">
              <a:solidFill>
                <a:schemeClr val="dk1"/>
              </a:solidFill>
              <a:latin typeface="PT Serif"/>
              <a:ea typeface="PT Serif"/>
              <a:cs typeface="PT Serif"/>
              <a:sym typeface="PT Serif"/>
            </a:endParaRPr>
          </a:p>
          <a:p>
            <a:pPr marL="457200" lvl="0" indent="-342900" algn="l" rtl="0">
              <a:lnSpc>
                <a:spcPct val="115000"/>
              </a:lnSpc>
              <a:spcBef>
                <a:spcPts val="600"/>
              </a:spcBef>
              <a:spcAft>
                <a:spcPts val="0"/>
              </a:spcAft>
              <a:buClr>
                <a:schemeClr val="dk1"/>
              </a:buClr>
              <a:buSzPts val="1800"/>
              <a:buFont typeface="PT Serif"/>
              <a:buChar char="○"/>
            </a:pPr>
            <a:r>
              <a:rPr lang="en" sz="1800">
                <a:solidFill>
                  <a:schemeClr val="dk1"/>
                </a:solidFill>
                <a:latin typeface="PT Serif"/>
                <a:ea typeface="PT Serif"/>
                <a:cs typeface="PT Serif"/>
                <a:sym typeface="PT Serif"/>
              </a:rPr>
              <a:t>Proper insulation and fully stocked ThinSat reduces risk of cold temperatures</a:t>
            </a:r>
            <a:endParaRPr sz="1800">
              <a:solidFill>
                <a:schemeClr val="dk1"/>
              </a:solidFill>
              <a:latin typeface="PT Serif"/>
              <a:ea typeface="PT Serif"/>
              <a:cs typeface="PT Serif"/>
              <a:sym typeface="PT Serif"/>
            </a:endParaRPr>
          </a:p>
          <a:p>
            <a:pPr marL="457200" lvl="0" indent="-342900" algn="l" rtl="0">
              <a:lnSpc>
                <a:spcPct val="115000"/>
              </a:lnSpc>
              <a:spcBef>
                <a:spcPts val="0"/>
              </a:spcBef>
              <a:spcAft>
                <a:spcPts val="0"/>
              </a:spcAft>
              <a:buClr>
                <a:schemeClr val="dk1"/>
              </a:buClr>
              <a:buSzPts val="1800"/>
              <a:buFont typeface="PT Serif"/>
              <a:buChar char="○"/>
            </a:pPr>
            <a:r>
              <a:rPr lang="en" sz="1800">
                <a:solidFill>
                  <a:schemeClr val="dk1"/>
                </a:solidFill>
                <a:latin typeface="PT Serif"/>
                <a:ea typeface="PT Serif"/>
                <a:cs typeface="PT Serif"/>
                <a:sym typeface="PT Serif"/>
              </a:rPr>
              <a:t>Cold Test #3 is emphasized in Power backup slides (more of a battery cold test than a full thermal system test)</a:t>
            </a:r>
            <a:endParaRPr sz="1800">
              <a:solidFill>
                <a:schemeClr val="dk1"/>
              </a:solidFill>
              <a:latin typeface="PT Serif"/>
              <a:ea typeface="PT Serif"/>
              <a:cs typeface="PT Serif"/>
              <a:sym typeface="PT Serif"/>
            </a:endParaRPr>
          </a:p>
          <a:p>
            <a:pPr marL="0" lvl="0" indent="0" algn="l" rtl="0">
              <a:lnSpc>
                <a:spcPct val="115000"/>
              </a:lnSpc>
              <a:spcBef>
                <a:spcPts val="600"/>
              </a:spcBef>
              <a:spcAft>
                <a:spcPts val="0"/>
              </a:spcAft>
              <a:buClr>
                <a:schemeClr val="dk1"/>
              </a:buClr>
              <a:buSzPts val="1100"/>
              <a:buFont typeface="Arial"/>
              <a:buNone/>
            </a:pPr>
            <a:endParaRPr sz="1800">
              <a:solidFill>
                <a:schemeClr val="dk1"/>
              </a:solidFill>
              <a:latin typeface="PT Serif"/>
              <a:ea typeface="PT Serif"/>
              <a:cs typeface="PT Serif"/>
              <a:sym typeface="PT Serif"/>
            </a:endParaRPr>
          </a:p>
          <a:p>
            <a:pPr marL="457200" lvl="0" indent="-342900" algn="l" rtl="0">
              <a:lnSpc>
                <a:spcPct val="115000"/>
              </a:lnSpc>
              <a:spcBef>
                <a:spcPts val="600"/>
              </a:spcBef>
              <a:spcAft>
                <a:spcPts val="0"/>
              </a:spcAft>
              <a:buClr>
                <a:schemeClr val="dk1"/>
              </a:buClr>
              <a:buSzPts val="1800"/>
              <a:buFont typeface="PT Serif"/>
              <a:buChar char="○"/>
            </a:pPr>
            <a:r>
              <a:rPr lang="en" sz="1800">
                <a:solidFill>
                  <a:schemeClr val="dk1"/>
                </a:solidFill>
                <a:latin typeface="PT Serif"/>
                <a:ea typeface="PT Serif"/>
                <a:cs typeface="PT Serif"/>
                <a:sym typeface="PT Serif"/>
              </a:rPr>
              <a:t>Heat needs to be transferred away from SDR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30b9c3da7_0_1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30b9c3da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Lara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Testing Overview</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83a5e45f42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83a5e45f4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8335b03f77_0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8335b03f7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311a669c4_7_8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311a669c4_7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311a669c4_9_1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311a669c4_9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Katie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8335b03f77_2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8335b03f77_2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8298c7cf70_0_1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8298c7cf70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83685e934e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83685e93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Katie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83685e934e_0_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83685e934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Katie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83685e934e_0_4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83685e934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Katie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83685e934e_0_6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83685e934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Katie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83685e934e_0_9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83685e934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Katie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8298c7cf70_0_12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8298c7cf7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Katie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8311a669c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8311a669c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8311a669c4_0_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8311a669c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311a669c4_9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8311a669c4_9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Katie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8311a669c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8311a669c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8311a669c4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8311a669c4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8298c7cf70_0_20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8298c7cf70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8298c7cf70_0_2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8298c7cf70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8298c7cf70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8298c7cf70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8298c7cf70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8298c7cf70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8298c7cf70_0_2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8298c7cf7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456ecfb08_0_12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456ecfb08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7456ecfb08_0_4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7456ecfb0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Lauren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7456ecfb08_0_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7456ecfb0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311a669c4_9_26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8311a669c4_9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Katie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7456ecfb08_0_14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7456ecfb08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Lauren</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7456ecfb08_0_15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7456ecfb0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Lauren</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8298c7cf70_0_24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8298c7cf70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835f7fa407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835f7fa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8298c7cf70_0_25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8298c7cf70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311a669c4_1_34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311a669c4_1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Manuel</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8311a669c4_1_17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8311a669c4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Manuel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8311a669c4_1_18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8311a669c4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Manuel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8311a669c4_1_2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8311a669c4_1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Manuel</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8311a669c4_1_2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8311a669c4_1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Manuel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298c7cf70_0_9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298c7cf7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Katie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831a43cfce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831a43cf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8311a669c4_51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8311a669c4_5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831a43cfce_0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831a43cfc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831b80d189_0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831b80d18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8311a669c4_51_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8311a669c4_5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8311a669c4_1_37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8311a669c4_1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Manuel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8311a669c4_1_38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8311a669c4_1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Manuel</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831b80d189_0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1" name="Google Shape;1231;g831b80d18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831b80d189_0_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831b80d18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8311a669c4_18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8311a669c4_1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8335b03f77_0_32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8335b03f7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Srikanth</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8298c7cf70_0_26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8298c7cf70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8311a669c4_3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8311a669c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Lucas</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8311a669c4_3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8311a669c4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Lucas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8311a669c4_3_3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8311a669c4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Lucas</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8311a669c4_3_5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8311a669c4_3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Lucas</a:t>
            </a:r>
            <a:endParaRPr sz="1400">
              <a:solidFill>
                <a:schemeClr val="dk1"/>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8311a669c4_3_7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8311a669c4_3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Lucas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8311a669c4_3_8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8311a669c4_3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8311a669c4_3_1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8311a669c4_3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Lucas</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8311a669c4_3_13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8311a669c4_3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Lucas</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8335b03f77_4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8335b03f7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8335b03f77_0_14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8335b03f7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Srikanth</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8335b03f77_4_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 name="Google Shape;1465;g8335b03f77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Tells us how the ideal results of this test would have satisfied the functional requirement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8311a669c4_3_23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8311a669c4_3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Lucas</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8298c7cf70_0_26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8298c7cf70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8311a669c4_1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8311a669c4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Manuel</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8311a669c4_11_2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8311a669c4_1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8311a669c4_14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8311a669c4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8311a669c4_14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8311a669c4_1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8335b03f77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8335b03f7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8311a669c4_17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8311a669c4_17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8298c7cf70_0_27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8298c7cf70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200" b="1">
                <a:solidFill>
                  <a:schemeClr val="dk1"/>
                </a:solidFill>
              </a:rPr>
              <a:t>Test Overview (15%):</a:t>
            </a:r>
            <a:endParaRPr sz="12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Describe the testing tasks in the project: what tests were conducted, specifically what each test was designed to determine (relate to requirements), and how and where the tests were conducted. Organize the discussion to focus on what tests were most important and why (relate to project success). Do not spend much time on simple acceptance tests, but dwell on more informative characterization and model validation tests, since these convey more understanding of the important engineering aspects of project success.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rPr>
              <a:t>Adjustments:</a:t>
            </a:r>
            <a:endParaRPr sz="12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Focus on describing in detail the tests planned, the data that would have been gathered</a:t>
            </a:r>
            <a:endParaRPr>
              <a:solidFill>
                <a:schemeClr val="dk1"/>
              </a:solidFill>
            </a:endParaRPr>
          </a:p>
          <a:p>
            <a:pPr marL="0" lvl="0" indent="0" algn="l" rtl="0">
              <a:lnSpc>
                <a:spcPct val="115000"/>
              </a:lnSpc>
              <a:spcBef>
                <a:spcPts val="1800"/>
              </a:spcBef>
              <a:spcAft>
                <a:spcPts val="0"/>
              </a:spcAft>
              <a:buNone/>
            </a:pPr>
            <a:r>
              <a:rPr lang="en" sz="1200" b="1">
                <a:solidFill>
                  <a:schemeClr val="dk1"/>
                </a:solidFill>
              </a:rPr>
              <a:t>Test Results: (45%):</a:t>
            </a:r>
            <a:endParaRPr sz="12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Present test results in a concise format that explains what the results are and how they </a:t>
            </a:r>
            <a:r>
              <a:rPr lang="en" u="sng">
                <a:solidFill>
                  <a:schemeClr val="dk1"/>
                </a:solidFill>
              </a:rPr>
              <a:t>compare to what was expected from prior analysis/modeling</a:t>
            </a:r>
            <a:r>
              <a:rPr lang="en">
                <a:solidFill>
                  <a:schemeClr val="dk1"/>
                </a:solidFill>
              </a:rPr>
              <a:t>, and how they compare to project requirements, i.e. the </a:t>
            </a:r>
            <a:r>
              <a:rPr lang="en" b="1" u="sng">
                <a:solidFill>
                  <a:schemeClr val="dk1"/>
                </a:solidFill>
              </a:rPr>
              <a:t>test data should show how well your design requirements have been satisfied and validation of predictions from model(s)</a:t>
            </a:r>
            <a:r>
              <a:rPr lang="en">
                <a:solidFill>
                  <a:schemeClr val="dk1"/>
                </a:solidFill>
              </a:rPr>
              <a:t>. Include estimates of uncertainty in the data, and its implications on requirements verification.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Describe how the tests provide a validation of your project functional requirements. Did you achieve what your customer said they wanted in the PDD? If not, provide an engineering explanation of why, i.e. back up your explanation with engineering reasoning, data, etc. In this course, achieving all functional requirements is not as important as understanding why (and being able to convey it).</a:t>
            </a:r>
            <a:endParaRPr>
              <a:solidFill>
                <a:schemeClr val="dk1"/>
              </a:solidFill>
            </a:endParaRPr>
          </a:p>
          <a:p>
            <a:pPr marL="0" lvl="0" indent="0" algn="l" rtl="0">
              <a:lnSpc>
                <a:spcPct val="115000"/>
              </a:lnSpc>
              <a:spcBef>
                <a:spcPts val="1200"/>
              </a:spcBef>
              <a:spcAft>
                <a:spcPts val="0"/>
              </a:spcAft>
              <a:buNone/>
            </a:pPr>
            <a:r>
              <a:rPr lang="en" sz="1200" b="1">
                <a:solidFill>
                  <a:schemeClr val="dk1"/>
                </a:solidFill>
              </a:rPr>
              <a:t>Adjustments:</a:t>
            </a:r>
            <a:endParaRPr sz="12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Focus on how the data would be used to verify and validate the requirements, along with how the data would be used to verify and refine the modeling done during the design phase.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Include information on test procedure (location, facilities, instruments, etc.)</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335b03f77_0_30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8335b03f77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Srikanth</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8311a669c4_8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8311a669c4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835f7fa407_2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835f7fa40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8311a669c4_8_18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8311a669c4_8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8311a669c4_8_17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8311a669c4_8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g8311a669c4_8_19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3" name="Google Shape;1673;g8311a669c4_8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8311a669c4_8_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8311a669c4_8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8311a669c4_8_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8311a669c4_8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8311a669c4_8_4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8311a669c4_8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311a669c4_8_29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311a669c4_8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8311a669c4_8_3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8311a669c4_8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solidFill>
        <a:effectLst/>
      </p:bgPr>
    </p:bg>
    <p:spTree>
      <p:nvGrpSpPr>
        <p:cNvPr id="1" name="Shape 11"/>
        <p:cNvGrpSpPr/>
        <p:nvPr/>
      </p:nvGrpSpPr>
      <p:grpSpPr>
        <a:xfrm>
          <a:off x="0" y="0"/>
          <a:ext cx="0" cy="0"/>
          <a:chOff x="0" y="0"/>
          <a:chExt cx="0" cy="0"/>
        </a:xfrm>
      </p:grpSpPr>
      <p:cxnSp>
        <p:nvCxnSpPr>
          <p:cNvPr id="12" name="Google Shape;12;p2"/>
          <p:cNvCxnSpPr/>
          <p:nvPr/>
        </p:nvCxnSpPr>
        <p:spPr>
          <a:xfrm rot="10800000">
            <a:off x="2581425" y="2524632"/>
            <a:ext cx="3967800" cy="0"/>
          </a:xfrm>
          <a:prstGeom prst="straightConnector1">
            <a:avLst/>
          </a:prstGeom>
          <a:noFill/>
          <a:ln w="9525" cap="flat" cmpd="sng">
            <a:solidFill>
              <a:srgbClr val="F3EFEA"/>
            </a:solidFill>
            <a:prstDash val="solid"/>
            <a:round/>
            <a:headEnd type="diamond" w="med" len="med"/>
            <a:tailEnd type="diamond" w="med" len="med"/>
          </a:ln>
        </p:spPr>
      </p:cxnSp>
      <p:pic>
        <p:nvPicPr>
          <p:cNvPr id="13" name="Google Shape;13;p2"/>
          <p:cNvPicPr preferRelativeResize="0"/>
          <p:nvPr/>
        </p:nvPicPr>
        <p:blipFill>
          <a:blip r:embed="rId2">
            <a:alphaModFix/>
          </a:blip>
          <a:stretch>
            <a:fillRect/>
          </a:stretch>
        </p:blipFill>
        <p:spPr>
          <a:xfrm>
            <a:off x="602725" y="4474768"/>
            <a:ext cx="1965350" cy="397025"/>
          </a:xfrm>
          <a:prstGeom prst="rect">
            <a:avLst/>
          </a:prstGeom>
          <a:noFill/>
          <a:ln>
            <a:noFill/>
          </a:ln>
        </p:spPr>
      </p:pic>
      <p:pic>
        <p:nvPicPr>
          <p:cNvPr id="14" name="Google Shape;14;p2"/>
          <p:cNvPicPr preferRelativeResize="0"/>
          <p:nvPr/>
        </p:nvPicPr>
        <p:blipFill>
          <a:blip r:embed="rId3">
            <a:alphaModFix/>
          </a:blip>
          <a:stretch>
            <a:fillRect/>
          </a:stretch>
        </p:blipFill>
        <p:spPr>
          <a:xfrm>
            <a:off x="6575924" y="4376825"/>
            <a:ext cx="1965350" cy="494976"/>
          </a:xfrm>
          <a:prstGeom prst="rect">
            <a:avLst/>
          </a:prstGeom>
          <a:noFill/>
          <a:ln>
            <a:noFill/>
          </a:ln>
        </p:spPr>
      </p:pic>
      <p:sp>
        <p:nvSpPr>
          <p:cNvPr id="15" name="Google Shape;15;p2"/>
          <p:cNvSpPr/>
          <p:nvPr/>
        </p:nvSpPr>
        <p:spPr>
          <a:xfrm>
            <a:off x="3760800" y="3249363"/>
            <a:ext cx="1622400" cy="1622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6;p2"/>
          <p:cNvPicPr preferRelativeResize="0"/>
          <p:nvPr/>
        </p:nvPicPr>
        <p:blipFill>
          <a:blip r:embed="rId4">
            <a:alphaModFix/>
          </a:blip>
          <a:stretch>
            <a:fillRect/>
          </a:stretch>
        </p:blipFill>
        <p:spPr>
          <a:xfrm>
            <a:off x="3760755" y="3249326"/>
            <a:ext cx="1622489" cy="1622476"/>
          </a:xfrm>
          <a:prstGeom prst="rect">
            <a:avLst/>
          </a:prstGeom>
          <a:noFill/>
          <a:ln>
            <a:noFill/>
          </a:ln>
        </p:spPr>
      </p:pic>
      <p:sp>
        <p:nvSpPr>
          <p:cNvPr id="17" name="Google Shape;17;p2"/>
          <p:cNvSpPr txBox="1"/>
          <p:nvPr/>
        </p:nvSpPr>
        <p:spPr>
          <a:xfrm>
            <a:off x="627600" y="1229813"/>
            <a:ext cx="7888800" cy="115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F3EFEA"/>
                </a:solidFill>
                <a:latin typeface="PT Serif"/>
                <a:ea typeface="PT Serif"/>
                <a:cs typeface="PT Serif"/>
                <a:sym typeface="PT Serif"/>
              </a:rPr>
              <a:t>Thinsat Operational Management of Commands And Telemetry</a:t>
            </a:r>
            <a:endParaRPr sz="3600" b="1">
              <a:solidFill>
                <a:srgbClr val="F3EFEA"/>
              </a:solidFill>
              <a:latin typeface="PT Serif"/>
              <a:ea typeface="PT Serif"/>
              <a:cs typeface="PT Serif"/>
              <a:sym typeface="PT Serif"/>
            </a:endParaRPr>
          </a:p>
        </p:txBody>
      </p:sp>
      <p:sp>
        <p:nvSpPr>
          <p:cNvPr id="18" name="Google Shape;18;p2"/>
          <p:cNvSpPr txBox="1">
            <a:spLocks noGrp="1"/>
          </p:cNvSpPr>
          <p:nvPr>
            <p:ph type="title"/>
          </p:nvPr>
        </p:nvSpPr>
        <p:spPr>
          <a:xfrm>
            <a:off x="1917450" y="2660325"/>
            <a:ext cx="5309100" cy="454200"/>
          </a:xfrm>
          <a:prstGeom prst="rect">
            <a:avLst/>
          </a:prstGeom>
        </p:spPr>
        <p:txBody>
          <a:bodyPr spcFirstLastPara="1" wrap="square" lIns="91425" tIns="91425" rIns="91425" bIns="91425" anchor="t" anchorCtr="0">
            <a:noAutofit/>
          </a:bodyPr>
          <a:lstStyle>
            <a:lvl1pPr lvl="0">
              <a:spcBef>
                <a:spcPts val="0"/>
              </a:spcBef>
              <a:spcAft>
                <a:spcPts val="0"/>
              </a:spcAft>
              <a:buNone/>
              <a:defRPr b="0">
                <a:solidFill>
                  <a:schemeClr val="lt1"/>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Captioned Diagram 1">
  <p:cSld name="TITLE_AND_TWO_COLUMNS_2_1">
    <p:spTree>
      <p:nvGrpSpPr>
        <p:cNvPr id="1" name="Shape 75"/>
        <p:cNvGrpSpPr/>
        <p:nvPr/>
      </p:nvGrpSpPr>
      <p:grpSpPr>
        <a:xfrm>
          <a:off x="0" y="0"/>
          <a:ext cx="0" cy="0"/>
          <a:chOff x="0" y="0"/>
          <a:chExt cx="0" cy="0"/>
        </a:xfrm>
      </p:grpSpPr>
      <p:sp>
        <p:nvSpPr>
          <p:cNvPr id="76" name="Google Shape;76;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1"/>
          <p:cNvSpPr txBox="1">
            <a:spLocks noGrp="1"/>
          </p:cNvSpPr>
          <p:nvPr>
            <p:ph type="body" idx="1"/>
          </p:nvPr>
        </p:nvSpPr>
        <p:spPr>
          <a:xfrm>
            <a:off x="778750" y="660277"/>
            <a:ext cx="3644400" cy="3708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17500" rtl="0">
              <a:spcBef>
                <a:spcPts val="0"/>
              </a:spcBef>
              <a:spcAft>
                <a:spcPts val="0"/>
              </a:spcAft>
              <a:buSzPts val="14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78" name="Google Shape;78;p1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2pPr>
            <a:lvl3pPr lvl="2"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3pPr>
            <a:lvl4pPr lvl="3"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4pPr>
            <a:lvl5pPr lvl="4"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5pPr>
            <a:lvl6pPr lvl="5"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6pPr>
            <a:lvl7pPr lvl="6"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7pPr>
            <a:lvl8pPr lvl="7"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8pPr>
            <a:lvl9pPr lvl="8"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9pPr>
          </a:lstStyle>
          <a:p>
            <a:endParaRPr/>
          </a:p>
        </p:txBody>
      </p:sp>
      <p:cxnSp>
        <p:nvCxnSpPr>
          <p:cNvPr id="79" name="Google Shape;79;p11"/>
          <p:cNvCxnSpPr/>
          <p:nvPr/>
        </p:nvCxnSpPr>
        <p:spPr>
          <a:xfrm rot="10800000">
            <a:off x="-18450" y="384326"/>
            <a:ext cx="2050800" cy="300"/>
          </a:xfrm>
          <a:prstGeom prst="straightConnector1">
            <a:avLst/>
          </a:prstGeom>
          <a:noFill/>
          <a:ln w="9525" cap="flat" cmpd="sng">
            <a:solidFill>
              <a:schemeClr val="dk1"/>
            </a:solidFill>
            <a:prstDash val="solid"/>
            <a:round/>
            <a:headEnd type="diamond" w="med" len="med"/>
            <a:tailEnd type="none" w="med" len="med"/>
          </a:ln>
        </p:spPr>
      </p:cxnSp>
      <p:cxnSp>
        <p:nvCxnSpPr>
          <p:cNvPr id="80" name="Google Shape;80;p11"/>
          <p:cNvCxnSpPr/>
          <p:nvPr/>
        </p:nvCxnSpPr>
        <p:spPr>
          <a:xfrm rot="10800000" flipH="1">
            <a:off x="7121850" y="384326"/>
            <a:ext cx="2040600" cy="300"/>
          </a:xfrm>
          <a:prstGeom prst="straightConnector1">
            <a:avLst/>
          </a:prstGeom>
          <a:noFill/>
          <a:ln w="9525" cap="flat" cmpd="sng">
            <a:solidFill>
              <a:schemeClr val="dk1"/>
            </a:solidFill>
            <a:prstDash val="solid"/>
            <a:round/>
            <a:headEnd type="diamond" w="med" len="med"/>
            <a:tailEnd type="none" w="med" len="med"/>
          </a:ln>
        </p:spPr>
      </p:cxnSp>
      <p:pic>
        <p:nvPicPr>
          <p:cNvPr id="81" name="Google Shape;81;p11"/>
          <p:cNvPicPr preferRelativeResize="0"/>
          <p:nvPr/>
        </p:nvPicPr>
        <p:blipFill>
          <a:blip r:embed="rId2">
            <a:alphaModFix/>
          </a:blip>
          <a:stretch>
            <a:fillRect/>
          </a:stretch>
        </p:blipFill>
        <p:spPr>
          <a:xfrm>
            <a:off x="4616225" y="613075"/>
            <a:ext cx="4388425" cy="42141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Captioned Diagram 8">
  <p:cSld name="TITLE_AND_TWO_COLUMNS_2_9">
    <p:spTree>
      <p:nvGrpSpPr>
        <p:cNvPr id="1" name="Shape 82"/>
        <p:cNvGrpSpPr/>
        <p:nvPr/>
      </p:nvGrpSpPr>
      <p:grpSpPr>
        <a:xfrm>
          <a:off x="0" y="0"/>
          <a:ext cx="0" cy="0"/>
          <a:chOff x="0" y="0"/>
          <a:chExt cx="0" cy="0"/>
        </a:xfrm>
      </p:grpSpPr>
      <p:sp>
        <p:nvSpPr>
          <p:cNvPr id="83" name="Google Shape;8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4" name="Google Shape;84;p12"/>
          <p:cNvSpPr txBox="1">
            <a:spLocks noGrp="1"/>
          </p:cNvSpPr>
          <p:nvPr>
            <p:ph type="body" idx="1"/>
          </p:nvPr>
        </p:nvSpPr>
        <p:spPr>
          <a:xfrm>
            <a:off x="778750" y="660277"/>
            <a:ext cx="3644400" cy="3708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17500" rtl="0">
              <a:spcBef>
                <a:spcPts val="0"/>
              </a:spcBef>
              <a:spcAft>
                <a:spcPts val="0"/>
              </a:spcAft>
              <a:buSzPts val="14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85" name="Google Shape;85;p1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2pPr>
            <a:lvl3pPr lvl="2"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3pPr>
            <a:lvl4pPr lvl="3"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4pPr>
            <a:lvl5pPr lvl="4"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5pPr>
            <a:lvl6pPr lvl="5"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6pPr>
            <a:lvl7pPr lvl="6"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7pPr>
            <a:lvl8pPr lvl="7"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8pPr>
            <a:lvl9pPr lvl="8"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9pPr>
          </a:lstStyle>
          <a:p>
            <a:endParaRPr/>
          </a:p>
        </p:txBody>
      </p:sp>
      <p:cxnSp>
        <p:nvCxnSpPr>
          <p:cNvPr id="86" name="Google Shape;86;p12"/>
          <p:cNvCxnSpPr/>
          <p:nvPr/>
        </p:nvCxnSpPr>
        <p:spPr>
          <a:xfrm rot="10800000">
            <a:off x="-18450" y="384326"/>
            <a:ext cx="2050800" cy="300"/>
          </a:xfrm>
          <a:prstGeom prst="straightConnector1">
            <a:avLst/>
          </a:prstGeom>
          <a:noFill/>
          <a:ln w="9525" cap="flat" cmpd="sng">
            <a:solidFill>
              <a:schemeClr val="dk1"/>
            </a:solidFill>
            <a:prstDash val="solid"/>
            <a:round/>
            <a:headEnd type="diamond" w="med" len="med"/>
            <a:tailEnd type="none" w="med" len="med"/>
          </a:ln>
        </p:spPr>
      </p:cxnSp>
      <p:cxnSp>
        <p:nvCxnSpPr>
          <p:cNvPr id="87" name="Google Shape;87;p12"/>
          <p:cNvCxnSpPr/>
          <p:nvPr/>
        </p:nvCxnSpPr>
        <p:spPr>
          <a:xfrm rot="10800000" flipH="1">
            <a:off x="7121850" y="384326"/>
            <a:ext cx="2040600" cy="300"/>
          </a:xfrm>
          <a:prstGeom prst="straightConnector1">
            <a:avLst/>
          </a:prstGeom>
          <a:noFill/>
          <a:ln w="9525" cap="flat" cmpd="sng">
            <a:solidFill>
              <a:schemeClr val="dk1"/>
            </a:solidFill>
            <a:prstDash val="solid"/>
            <a:round/>
            <a:headEnd type="diamond" w="med" len="med"/>
            <a:tailEnd type="none" w="med" len="med"/>
          </a:ln>
        </p:spPr>
      </p:cxnSp>
      <p:pic>
        <p:nvPicPr>
          <p:cNvPr id="88" name="Google Shape;88;p12"/>
          <p:cNvPicPr preferRelativeResize="0"/>
          <p:nvPr/>
        </p:nvPicPr>
        <p:blipFill>
          <a:blip r:embed="rId2">
            <a:alphaModFix/>
          </a:blip>
          <a:stretch>
            <a:fillRect/>
          </a:stretch>
        </p:blipFill>
        <p:spPr>
          <a:xfrm>
            <a:off x="4616225" y="613075"/>
            <a:ext cx="4388425" cy="4214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36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21" name="Google Shape;21;p3"/>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8F7B87"/>
              </a:buClr>
              <a:buSzPts val="2400"/>
              <a:buNone/>
              <a:defRPr sz="2400" i="1">
                <a:solidFill>
                  <a:srgbClr val="8F7B87"/>
                </a:solidFill>
              </a:defRPr>
            </a:lvl1pPr>
            <a:lvl2pPr lvl="1" rtl="0">
              <a:spcBef>
                <a:spcPts val="0"/>
              </a:spcBef>
              <a:spcAft>
                <a:spcPts val="0"/>
              </a:spcAft>
              <a:buClr>
                <a:srgbClr val="8F7B87"/>
              </a:buClr>
              <a:buSzPts val="1400"/>
              <a:buNone/>
              <a:defRPr i="1">
                <a:solidFill>
                  <a:srgbClr val="8F7B87"/>
                </a:solidFill>
              </a:defRPr>
            </a:lvl2pPr>
            <a:lvl3pPr lvl="2" rtl="0">
              <a:spcBef>
                <a:spcPts val="0"/>
              </a:spcBef>
              <a:spcAft>
                <a:spcPts val="0"/>
              </a:spcAft>
              <a:buClr>
                <a:srgbClr val="8F7B87"/>
              </a:buClr>
              <a:buSzPts val="1000"/>
              <a:buNone/>
              <a:defRPr i="1">
                <a:solidFill>
                  <a:srgbClr val="8F7B87"/>
                </a:solidFill>
              </a:defRPr>
            </a:lvl3pPr>
            <a:lvl4pPr lvl="3" rtl="0">
              <a:spcBef>
                <a:spcPts val="0"/>
              </a:spcBef>
              <a:spcAft>
                <a:spcPts val="0"/>
              </a:spcAft>
              <a:buClr>
                <a:srgbClr val="8F7B87"/>
              </a:buClr>
              <a:buSzPts val="2400"/>
              <a:buNone/>
              <a:defRPr sz="2400" i="1">
                <a:solidFill>
                  <a:srgbClr val="8F7B87"/>
                </a:solidFill>
              </a:defRPr>
            </a:lvl4pPr>
            <a:lvl5pPr lvl="4" rtl="0">
              <a:spcBef>
                <a:spcPts val="0"/>
              </a:spcBef>
              <a:spcAft>
                <a:spcPts val="0"/>
              </a:spcAft>
              <a:buClr>
                <a:srgbClr val="8F7B87"/>
              </a:buClr>
              <a:buSzPts val="2400"/>
              <a:buNone/>
              <a:defRPr sz="2400" i="1">
                <a:solidFill>
                  <a:srgbClr val="8F7B87"/>
                </a:solidFill>
              </a:defRPr>
            </a:lvl5pPr>
            <a:lvl6pPr lvl="5" rtl="0">
              <a:spcBef>
                <a:spcPts val="0"/>
              </a:spcBef>
              <a:spcAft>
                <a:spcPts val="0"/>
              </a:spcAft>
              <a:buClr>
                <a:srgbClr val="8F7B87"/>
              </a:buClr>
              <a:buSzPts val="2400"/>
              <a:buNone/>
              <a:defRPr sz="2400" i="1">
                <a:solidFill>
                  <a:srgbClr val="8F7B87"/>
                </a:solidFill>
              </a:defRPr>
            </a:lvl6pPr>
            <a:lvl7pPr lvl="6" rtl="0">
              <a:spcBef>
                <a:spcPts val="0"/>
              </a:spcBef>
              <a:spcAft>
                <a:spcPts val="0"/>
              </a:spcAft>
              <a:buClr>
                <a:srgbClr val="8F7B87"/>
              </a:buClr>
              <a:buSzPts val="2400"/>
              <a:buNone/>
              <a:defRPr sz="2400" i="1">
                <a:solidFill>
                  <a:srgbClr val="8F7B87"/>
                </a:solidFill>
              </a:defRPr>
            </a:lvl7pPr>
            <a:lvl8pPr lvl="7" rtl="0">
              <a:spcBef>
                <a:spcPts val="0"/>
              </a:spcBef>
              <a:spcAft>
                <a:spcPts val="0"/>
              </a:spcAft>
              <a:buClr>
                <a:srgbClr val="8F7B87"/>
              </a:buClr>
              <a:buSzPts val="2400"/>
              <a:buNone/>
              <a:defRPr sz="2400" i="1">
                <a:solidFill>
                  <a:srgbClr val="8F7B87"/>
                </a:solidFill>
              </a:defRPr>
            </a:lvl8pPr>
            <a:lvl9pPr lvl="8" rtl="0">
              <a:spcBef>
                <a:spcPts val="0"/>
              </a:spcBef>
              <a:spcAft>
                <a:spcPts val="0"/>
              </a:spcAft>
              <a:buClr>
                <a:srgbClr val="8F7B87"/>
              </a:buClr>
              <a:buSzPts val="2400"/>
              <a:buNone/>
              <a:defRPr sz="2400" i="1">
                <a:solidFill>
                  <a:srgbClr val="8F7B87"/>
                </a:solidFill>
              </a:defRPr>
            </a:lvl9pPr>
          </a:lstStyle>
          <a:p>
            <a:endParaRPr/>
          </a:p>
        </p:txBody>
      </p:sp>
      <p:cxnSp>
        <p:nvCxnSpPr>
          <p:cNvPr id="22" name="Google Shape;22;p3"/>
          <p:cNvCxnSpPr/>
          <p:nvPr/>
        </p:nvCxnSpPr>
        <p:spPr>
          <a:xfrm rot="10800000">
            <a:off x="-15990" y="2933511"/>
            <a:ext cx="2476800" cy="0"/>
          </a:xfrm>
          <a:prstGeom prst="straightConnector1">
            <a:avLst/>
          </a:prstGeom>
          <a:noFill/>
          <a:ln w="9525" cap="flat" cmpd="sng">
            <a:solidFill>
              <a:schemeClr val="dk1"/>
            </a:solidFill>
            <a:prstDash val="solid"/>
            <a:round/>
            <a:headEnd type="diamond" w="med" len="med"/>
            <a:tailEnd type="none" w="med" len="med"/>
          </a:ln>
        </p:spPr>
      </p:cxnSp>
      <p:sp>
        <p:nvSpPr>
          <p:cNvPr id="23" name="Google Shape;23;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cxnSp>
        <p:nvCxnSpPr>
          <p:cNvPr id="25" name="Google Shape;25;p4"/>
          <p:cNvCxnSpPr/>
          <p:nvPr/>
        </p:nvCxnSpPr>
        <p:spPr>
          <a:xfrm rot="10800000">
            <a:off x="-18450" y="384326"/>
            <a:ext cx="2050800" cy="300"/>
          </a:xfrm>
          <a:prstGeom prst="straightConnector1">
            <a:avLst/>
          </a:prstGeom>
          <a:noFill/>
          <a:ln w="9525" cap="flat" cmpd="sng">
            <a:solidFill>
              <a:schemeClr val="dk1"/>
            </a:solidFill>
            <a:prstDash val="solid"/>
            <a:round/>
            <a:headEnd type="diamond" w="med" len="med"/>
            <a:tailEnd type="none" w="med" len="med"/>
          </a:ln>
        </p:spPr>
      </p:cxnSp>
      <p:cxnSp>
        <p:nvCxnSpPr>
          <p:cNvPr id="26" name="Google Shape;26;p4"/>
          <p:cNvCxnSpPr/>
          <p:nvPr/>
        </p:nvCxnSpPr>
        <p:spPr>
          <a:xfrm rot="10800000" flipH="1">
            <a:off x="7121850" y="384326"/>
            <a:ext cx="2040600" cy="300"/>
          </a:xfrm>
          <a:prstGeom prst="straightConnector1">
            <a:avLst/>
          </a:prstGeom>
          <a:noFill/>
          <a:ln w="9525" cap="flat" cmpd="sng">
            <a:solidFill>
              <a:schemeClr val="dk1"/>
            </a:solidFill>
            <a:prstDash val="solid"/>
            <a:round/>
            <a:headEnd type="diamond" w="med" len="med"/>
            <a:tailEnd type="none" w="med" len="med"/>
          </a:ln>
        </p:spPr>
      </p:cxnSp>
      <p:sp>
        <p:nvSpPr>
          <p:cNvPr id="27" name="Google Shape;27;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4"/>
          <p:cNvSpPr txBox="1">
            <a:spLocks noGrp="1"/>
          </p:cNvSpPr>
          <p:nvPr>
            <p:ph type="body" idx="1"/>
          </p:nvPr>
        </p:nvSpPr>
        <p:spPr>
          <a:xfrm>
            <a:off x="617100" y="660278"/>
            <a:ext cx="7909800" cy="38610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PT Serif"/>
              <a:buChar char="○"/>
              <a:defRPr>
                <a:solidFill>
                  <a:schemeClr val="dk1"/>
                </a:solidFill>
                <a:latin typeface="PT Serif"/>
                <a:ea typeface="PT Serif"/>
                <a:cs typeface="PT Serif"/>
                <a:sym typeface="PT Serif"/>
              </a:defRPr>
            </a:lvl1pPr>
            <a:lvl2pPr marL="914400" lvl="1" indent="-317500" rtl="0">
              <a:lnSpc>
                <a:spcPct val="115000"/>
              </a:lnSpc>
              <a:spcBef>
                <a:spcPts val="0"/>
              </a:spcBef>
              <a:spcAft>
                <a:spcPts val="0"/>
              </a:spcAft>
              <a:buClr>
                <a:schemeClr val="dk1"/>
              </a:buClr>
              <a:buSzPts val="1400"/>
              <a:buFont typeface="PT Serif"/>
              <a:buChar char="□"/>
              <a:defRPr>
                <a:solidFill>
                  <a:schemeClr val="dk1"/>
                </a:solidFill>
                <a:latin typeface="PT Serif"/>
                <a:ea typeface="PT Serif"/>
                <a:cs typeface="PT Serif"/>
                <a:sym typeface="PT Serif"/>
              </a:defRPr>
            </a:lvl2pPr>
            <a:lvl3pPr marL="1371600" lvl="2" indent="-292100" rtl="0">
              <a:lnSpc>
                <a:spcPct val="115000"/>
              </a:lnSpc>
              <a:spcBef>
                <a:spcPts val="0"/>
              </a:spcBef>
              <a:spcAft>
                <a:spcPts val="0"/>
              </a:spcAft>
              <a:buClr>
                <a:schemeClr val="dk1"/>
              </a:buClr>
              <a:buSzPts val="1000"/>
              <a:buFont typeface="PT Serif"/>
              <a:buChar char="○"/>
              <a:defRPr>
                <a:solidFill>
                  <a:schemeClr val="dk1"/>
                </a:solidFill>
                <a:latin typeface="PT Serif"/>
                <a:ea typeface="PT Serif"/>
                <a:cs typeface="PT Serif"/>
                <a:sym typeface="PT Serif"/>
              </a:defRPr>
            </a:lvl3pPr>
            <a:lvl4pPr marL="1828800" lvl="3" indent="-292100" rtl="0">
              <a:lnSpc>
                <a:spcPct val="115000"/>
              </a:lnSpc>
              <a:spcBef>
                <a:spcPts val="0"/>
              </a:spcBef>
              <a:spcAft>
                <a:spcPts val="0"/>
              </a:spcAft>
              <a:buClr>
                <a:schemeClr val="dk1"/>
              </a:buClr>
              <a:buSzPts val="1000"/>
              <a:buFont typeface="PT Serif"/>
              <a:buChar char="□"/>
              <a:defRPr>
                <a:solidFill>
                  <a:schemeClr val="dk1"/>
                </a:solidFill>
                <a:latin typeface="PT Serif"/>
                <a:ea typeface="PT Serif"/>
                <a:cs typeface="PT Serif"/>
                <a:sym typeface="PT Serif"/>
              </a:defRPr>
            </a:lvl4pPr>
            <a:lvl5pPr marL="2286000" lvl="4" indent="-292100" rtl="0">
              <a:lnSpc>
                <a:spcPct val="115000"/>
              </a:lnSpc>
              <a:spcBef>
                <a:spcPts val="0"/>
              </a:spcBef>
              <a:spcAft>
                <a:spcPts val="0"/>
              </a:spcAft>
              <a:buClr>
                <a:schemeClr val="dk1"/>
              </a:buClr>
              <a:buSzPts val="1000"/>
              <a:buFont typeface="PT Serif"/>
              <a:buChar char="○"/>
              <a:defRPr>
                <a:solidFill>
                  <a:schemeClr val="dk1"/>
                </a:solidFill>
                <a:latin typeface="PT Serif"/>
                <a:ea typeface="PT Serif"/>
                <a:cs typeface="PT Serif"/>
                <a:sym typeface="PT Serif"/>
              </a:defRPr>
            </a:lvl5pPr>
            <a:lvl6pPr marL="2743200" lvl="5" indent="-292100" rtl="0">
              <a:lnSpc>
                <a:spcPct val="115000"/>
              </a:lnSpc>
              <a:spcBef>
                <a:spcPts val="0"/>
              </a:spcBef>
              <a:spcAft>
                <a:spcPts val="0"/>
              </a:spcAft>
              <a:buClr>
                <a:schemeClr val="dk1"/>
              </a:buClr>
              <a:buSzPts val="1000"/>
              <a:buFont typeface="PT Serif"/>
              <a:buChar char="■"/>
              <a:defRPr>
                <a:solidFill>
                  <a:schemeClr val="dk1"/>
                </a:solidFill>
                <a:latin typeface="PT Serif"/>
                <a:ea typeface="PT Serif"/>
                <a:cs typeface="PT Serif"/>
                <a:sym typeface="PT Serif"/>
              </a:defRPr>
            </a:lvl6pPr>
            <a:lvl7pPr marL="3200400" lvl="6" indent="-292100" rtl="0">
              <a:lnSpc>
                <a:spcPct val="115000"/>
              </a:lnSpc>
              <a:spcBef>
                <a:spcPts val="0"/>
              </a:spcBef>
              <a:spcAft>
                <a:spcPts val="0"/>
              </a:spcAft>
              <a:buClr>
                <a:schemeClr val="dk1"/>
              </a:buClr>
              <a:buSzPts val="1000"/>
              <a:buFont typeface="PT Serif"/>
              <a:buChar char="●"/>
              <a:defRPr>
                <a:solidFill>
                  <a:schemeClr val="dk1"/>
                </a:solidFill>
                <a:latin typeface="PT Serif"/>
                <a:ea typeface="PT Serif"/>
                <a:cs typeface="PT Serif"/>
                <a:sym typeface="PT Serif"/>
              </a:defRPr>
            </a:lvl7pPr>
            <a:lvl8pPr marL="3657600" lvl="7" indent="-292100" rtl="0">
              <a:lnSpc>
                <a:spcPct val="115000"/>
              </a:lnSpc>
              <a:spcBef>
                <a:spcPts val="0"/>
              </a:spcBef>
              <a:spcAft>
                <a:spcPts val="0"/>
              </a:spcAft>
              <a:buClr>
                <a:schemeClr val="dk1"/>
              </a:buClr>
              <a:buSzPts val="1000"/>
              <a:buFont typeface="PT Serif"/>
              <a:buChar char="○"/>
              <a:defRPr>
                <a:solidFill>
                  <a:schemeClr val="dk1"/>
                </a:solidFill>
                <a:latin typeface="PT Serif"/>
                <a:ea typeface="PT Serif"/>
                <a:cs typeface="PT Serif"/>
                <a:sym typeface="PT Serif"/>
              </a:defRPr>
            </a:lvl8pPr>
            <a:lvl9pPr marL="4114800" lvl="8" indent="-292100" rtl="0">
              <a:lnSpc>
                <a:spcPct val="115000"/>
              </a:lnSpc>
              <a:spcBef>
                <a:spcPts val="0"/>
              </a:spcBef>
              <a:spcAft>
                <a:spcPts val="0"/>
              </a:spcAft>
              <a:buClr>
                <a:schemeClr val="dk1"/>
              </a:buClr>
              <a:buSzPts val="1000"/>
              <a:buFont typeface="PT Serif"/>
              <a:buChar char="■"/>
              <a:defRPr>
                <a:solidFill>
                  <a:schemeClr val="dk1"/>
                </a:solidFill>
                <a:latin typeface="PT Serif"/>
                <a:ea typeface="PT Serif"/>
                <a:cs typeface="PT Serif"/>
                <a:sym typeface="PT Serif"/>
              </a:defRPr>
            </a:lvl9pPr>
          </a:lstStyle>
          <a:p>
            <a:endParaRPr/>
          </a:p>
        </p:txBody>
      </p:sp>
      <p:sp>
        <p:nvSpPr>
          <p:cNvPr id="29" name="Google Shape;29;p4"/>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2pPr>
            <a:lvl3pPr lvl="2"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3pPr>
            <a:lvl4pPr lvl="3"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4pPr>
            <a:lvl5pPr lvl="4"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5pPr>
            <a:lvl6pPr lvl="5"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6pPr>
            <a:lvl7pPr lvl="6"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7pPr>
            <a:lvl8pPr lvl="7"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8pPr>
            <a:lvl9pPr lvl="8"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5"/>
          <p:cNvSpPr txBox="1">
            <a:spLocks noGrp="1"/>
          </p:cNvSpPr>
          <p:nvPr>
            <p:ph type="body" idx="1"/>
          </p:nvPr>
        </p:nvSpPr>
        <p:spPr>
          <a:xfrm>
            <a:off x="627625" y="660277"/>
            <a:ext cx="3644400" cy="3708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17500" rtl="0">
              <a:spcBef>
                <a:spcPts val="0"/>
              </a:spcBef>
              <a:spcAft>
                <a:spcPts val="0"/>
              </a:spcAft>
              <a:buSzPts val="14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33" name="Google Shape;33;p5"/>
          <p:cNvSpPr txBox="1">
            <a:spLocks noGrp="1"/>
          </p:cNvSpPr>
          <p:nvPr>
            <p:ph type="body" idx="2"/>
          </p:nvPr>
        </p:nvSpPr>
        <p:spPr>
          <a:xfrm>
            <a:off x="4871975" y="660277"/>
            <a:ext cx="3644400" cy="3708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17500" rtl="0">
              <a:spcBef>
                <a:spcPts val="0"/>
              </a:spcBef>
              <a:spcAft>
                <a:spcPts val="0"/>
              </a:spcAft>
              <a:buSzPts val="14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34" name="Google Shape;34;p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2pPr>
            <a:lvl3pPr lvl="2"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3pPr>
            <a:lvl4pPr lvl="3"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4pPr>
            <a:lvl5pPr lvl="4"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5pPr>
            <a:lvl6pPr lvl="5"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6pPr>
            <a:lvl7pPr lvl="6"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7pPr>
            <a:lvl8pPr lvl="7"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8pPr>
            <a:lvl9pPr lvl="8"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9pPr>
          </a:lstStyle>
          <a:p>
            <a:endParaRPr/>
          </a:p>
        </p:txBody>
      </p:sp>
      <p:cxnSp>
        <p:nvCxnSpPr>
          <p:cNvPr id="35" name="Google Shape;35;p5"/>
          <p:cNvCxnSpPr/>
          <p:nvPr/>
        </p:nvCxnSpPr>
        <p:spPr>
          <a:xfrm rot="10800000">
            <a:off x="-18450" y="384326"/>
            <a:ext cx="2050800" cy="300"/>
          </a:xfrm>
          <a:prstGeom prst="straightConnector1">
            <a:avLst/>
          </a:prstGeom>
          <a:noFill/>
          <a:ln w="9525" cap="flat" cmpd="sng">
            <a:solidFill>
              <a:schemeClr val="dk1"/>
            </a:solidFill>
            <a:prstDash val="solid"/>
            <a:round/>
            <a:headEnd type="diamond" w="med" len="med"/>
            <a:tailEnd type="none" w="med" len="med"/>
          </a:ln>
        </p:spPr>
      </p:cxnSp>
      <p:cxnSp>
        <p:nvCxnSpPr>
          <p:cNvPr id="36" name="Google Shape;36;p5"/>
          <p:cNvCxnSpPr/>
          <p:nvPr/>
        </p:nvCxnSpPr>
        <p:spPr>
          <a:xfrm rot="10800000" flipH="1">
            <a:off x="7121850" y="384326"/>
            <a:ext cx="2040600" cy="300"/>
          </a:xfrm>
          <a:prstGeom prst="straightConnector1">
            <a:avLst/>
          </a:prstGeom>
          <a:noFill/>
          <a:ln w="9525" cap="flat" cmpd="sng">
            <a:solidFill>
              <a:schemeClr val="dk1"/>
            </a:solidFill>
            <a:prstDash val="solid"/>
            <a:round/>
            <a:headEnd type="diamond"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Captioned Diagram">
  <p:cSld name="TITLE_AND_TWO_COLUMNS_2">
    <p:spTree>
      <p:nvGrpSpPr>
        <p:cNvPr id="1" name="Shape 37"/>
        <p:cNvGrpSpPr/>
        <p:nvPr/>
      </p:nvGrpSpPr>
      <p:grpSpPr>
        <a:xfrm>
          <a:off x="0" y="0"/>
          <a:ext cx="0" cy="0"/>
          <a:chOff x="0" y="0"/>
          <a:chExt cx="0" cy="0"/>
        </a:xfrm>
      </p:grpSpPr>
      <p:sp>
        <p:nvSpPr>
          <p:cNvPr id="38" name="Google Shape;38;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6"/>
          <p:cNvSpPr txBox="1">
            <a:spLocks noGrp="1"/>
          </p:cNvSpPr>
          <p:nvPr>
            <p:ph type="body" idx="1"/>
          </p:nvPr>
        </p:nvSpPr>
        <p:spPr>
          <a:xfrm>
            <a:off x="4876800" y="4356250"/>
            <a:ext cx="3624900" cy="393600"/>
          </a:xfrm>
          <a:prstGeom prst="rect">
            <a:avLst/>
          </a:prstGeom>
        </p:spPr>
        <p:txBody>
          <a:bodyPr spcFirstLastPara="1" wrap="square" lIns="91425" tIns="91425" rIns="91425" bIns="91425" anchor="t" anchorCtr="0">
            <a:noAutofit/>
          </a:bodyPr>
          <a:lstStyle>
            <a:lvl1pPr marL="457200" lvl="0" indent="-304800" rtl="0">
              <a:lnSpc>
                <a:spcPct val="115000"/>
              </a:lnSpc>
              <a:spcBef>
                <a:spcPts val="600"/>
              </a:spcBef>
              <a:spcAft>
                <a:spcPts val="0"/>
              </a:spcAft>
              <a:buClr>
                <a:schemeClr val="dk1"/>
              </a:buClr>
              <a:buSzPts val="1200"/>
              <a:buFont typeface="PT Serif"/>
              <a:buChar char="○"/>
              <a:defRPr sz="1200">
                <a:solidFill>
                  <a:schemeClr val="dk1"/>
                </a:solidFill>
                <a:latin typeface="PT Serif"/>
                <a:ea typeface="PT Serif"/>
                <a:cs typeface="PT Serif"/>
                <a:sym typeface="PT Serif"/>
              </a:defRPr>
            </a:lvl1pPr>
            <a:lvl2pPr marL="914400" lvl="1" indent="-298450" rtl="0">
              <a:lnSpc>
                <a:spcPct val="115000"/>
              </a:lnSpc>
              <a:spcBef>
                <a:spcPts val="0"/>
              </a:spcBef>
              <a:spcAft>
                <a:spcPts val="0"/>
              </a:spcAft>
              <a:buClr>
                <a:schemeClr val="dk1"/>
              </a:buClr>
              <a:buSzPts val="1100"/>
              <a:buFont typeface="PT Serif"/>
              <a:buChar char="□"/>
              <a:defRPr sz="1100">
                <a:solidFill>
                  <a:schemeClr val="dk1"/>
                </a:solidFill>
                <a:latin typeface="PT Serif"/>
                <a:ea typeface="PT Serif"/>
                <a:cs typeface="PT Serif"/>
                <a:sym typeface="PT Serif"/>
              </a:defRPr>
            </a:lvl2pPr>
            <a:lvl3pPr marL="1371600" lvl="2" indent="-292100" rtl="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3pPr>
            <a:lvl4pPr marL="1828800" lvl="3" indent="-292100" rtl="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4pPr>
            <a:lvl5pPr marL="2286000" lvl="4" indent="-292100" rtl="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5pPr>
            <a:lvl6pPr marL="2743200" lvl="5" indent="-292100" rtl="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6pPr>
            <a:lvl7pPr marL="3200400" lvl="6" indent="-292100" rtl="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7pPr>
            <a:lvl8pPr marL="3657600" lvl="7" indent="-292100" rtl="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8pPr>
            <a:lvl9pPr marL="4114800" lvl="8" indent="-292100" rtl="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9pPr>
          </a:lstStyle>
          <a:p>
            <a:endParaRPr/>
          </a:p>
        </p:txBody>
      </p:sp>
      <p:sp>
        <p:nvSpPr>
          <p:cNvPr id="40" name="Google Shape;40;p6"/>
          <p:cNvSpPr txBox="1">
            <a:spLocks noGrp="1"/>
          </p:cNvSpPr>
          <p:nvPr>
            <p:ph type="body" idx="2"/>
          </p:nvPr>
        </p:nvSpPr>
        <p:spPr>
          <a:xfrm>
            <a:off x="778750" y="660277"/>
            <a:ext cx="3644400" cy="3708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17500" rtl="0">
              <a:spcBef>
                <a:spcPts val="0"/>
              </a:spcBef>
              <a:spcAft>
                <a:spcPts val="0"/>
              </a:spcAft>
              <a:buSzPts val="14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41" name="Google Shape;41;p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2pPr>
            <a:lvl3pPr lvl="2"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3pPr>
            <a:lvl4pPr lvl="3"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4pPr>
            <a:lvl5pPr lvl="4"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5pPr>
            <a:lvl6pPr lvl="5"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6pPr>
            <a:lvl7pPr lvl="6"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7pPr>
            <a:lvl8pPr lvl="7"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8pPr>
            <a:lvl9pPr lvl="8"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9pPr>
          </a:lstStyle>
          <a:p>
            <a:endParaRPr/>
          </a:p>
        </p:txBody>
      </p:sp>
      <p:cxnSp>
        <p:nvCxnSpPr>
          <p:cNvPr id="42" name="Google Shape;42;p6"/>
          <p:cNvCxnSpPr/>
          <p:nvPr/>
        </p:nvCxnSpPr>
        <p:spPr>
          <a:xfrm rot="10800000">
            <a:off x="-18450" y="384326"/>
            <a:ext cx="2050800" cy="300"/>
          </a:xfrm>
          <a:prstGeom prst="straightConnector1">
            <a:avLst/>
          </a:prstGeom>
          <a:noFill/>
          <a:ln w="9525" cap="flat" cmpd="sng">
            <a:solidFill>
              <a:schemeClr val="dk1"/>
            </a:solidFill>
            <a:prstDash val="solid"/>
            <a:round/>
            <a:headEnd type="diamond" w="med" len="med"/>
            <a:tailEnd type="none" w="med" len="med"/>
          </a:ln>
        </p:spPr>
      </p:cxnSp>
      <p:cxnSp>
        <p:nvCxnSpPr>
          <p:cNvPr id="43" name="Google Shape;43;p6"/>
          <p:cNvCxnSpPr/>
          <p:nvPr/>
        </p:nvCxnSpPr>
        <p:spPr>
          <a:xfrm rot="10800000" flipH="1">
            <a:off x="7121850" y="384326"/>
            <a:ext cx="2040600" cy="300"/>
          </a:xfrm>
          <a:prstGeom prst="straightConnector1">
            <a:avLst/>
          </a:prstGeom>
          <a:noFill/>
          <a:ln w="9525" cap="flat" cmpd="sng">
            <a:solidFill>
              <a:schemeClr val="dk1"/>
            </a:solidFill>
            <a:prstDash val="solid"/>
            <a:round/>
            <a:headEnd type="diamond"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4"/>
        <p:cNvGrpSpPr/>
        <p:nvPr/>
      </p:nvGrpSpPr>
      <p:grpSpPr>
        <a:xfrm>
          <a:off x="0" y="0"/>
          <a:ext cx="0" cy="0"/>
          <a:chOff x="0" y="0"/>
          <a:chExt cx="0" cy="0"/>
        </a:xfrm>
      </p:grpSpPr>
      <p:sp>
        <p:nvSpPr>
          <p:cNvPr id="45" name="Google Shape;45;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6" name="Google Shape;46;p7"/>
          <p:cNvSpPr txBox="1">
            <a:spLocks noGrp="1"/>
          </p:cNvSpPr>
          <p:nvPr>
            <p:ph type="body" idx="1"/>
          </p:nvPr>
        </p:nvSpPr>
        <p:spPr>
          <a:xfrm>
            <a:off x="778750" y="672150"/>
            <a:ext cx="2547900" cy="3696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17500" rtl="0">
              <a:spcBef>
                <a:spcPts val="0"/>
              </a:spcBef>
              <a:spcAft>
                <a:spcPts val="0"/>
              </a:spcAft>
              <a:buSzPts val="14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47" name="Google Shape;47;p7"/>
          <p:cNvSpPr txBox="1">
            <a:spLocks noGrp="1"/>
          </p:cNvSpPr>
          <p:nvPr>
            <p:ph type="body" idx="2"/>
          </p:nvPr>
        </p:nvSpPr>
        <p:spPr>
          <a:xfrm>
            <a:off x="3457150" y="672150"/>
            <a:ext cx="2547900" cy="3696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17500" rtl="0">
              <a:spcBef>
                <a:spcPts val="0"/>
              </a:spcBef>
              <a:spcAft>
                <a:spcPts val="0"/>
              </a:spcAft>
              <a:buSzPts val="14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48" name="Google Shape;48;p7"/>
          <p:cNvSpPr txBox="1">
            <a:spLocks noGrp="1"/>
          </p:cNvSpPr>
          <p:nvPr>
            <p:ph type="body" idx="3"/>
          </p:nvPr>
        </p:nvSpPr>
        <p:spPr>
          <a:xfrm>
            <a:off x="6135525" y="672150"/>
            <a:ext cx="2547900" cy="3696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17500" rtl="0">
              <a:spcBef>
                <a:spcPts val="0"/>
              </a:spcBef>
              <a:spcAft>
                <a:spcPts val="0"/>
              </a:spcAft>
              <a:buSzPts val="14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49" name="Google Shape;49;p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2pPr>
            <a:lvl3pPr lvl="2"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3pPr>
            <a:lvl4pPr lvl="3"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4pPr>
            <a:lvl5pPr lvl="4"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5pPr>
            <a:lvl6pPr lvl="5"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6pPr>
            <a:lvl7pPr lvl="6"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7pPr>
            <a:lvl8pPr lvl="7"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8pPr>
            <a:lvl9pPr lvl="8"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9pPr>
          </a:lstStyle>
          <a:p>
            <a:endParaRPr/>
          </a:p>
        </p:txBody>
      </p:sp>
      <p:cxnSp>
        <p:nvCxnSpPr>
          <p:cNvPr id="50" name="Google Shape;50;p7"/>
          <p:cNvCxnSpPr/>
          <p:nvPr/>
        </p:nvCxnSpPr>
        <p:spPr>
          <a:xfrm rot="10800000">
            <a:off x="-18450" y="384326"/>
            <a:ext cx="2050800" cy="300"/>
          </a:xfrm>
          <a:prstGeom prst="straightConnector1">
            <a:avLst/>
          </a:prstGeom>
          <a:noFill/>
          <a:ln w="9525" cap="flat" cmpd="sng">
            <a:solidFill>
              <a:schemeClr val="dk1"/>
            </a:solidFill>
            <a:prstDash val="solid"/>
            <a:round/>
            <a:headEnd type="diamond" w="med" len="med"/>
            <a:tailEnd type="none" w="med" len="med"/>
          </a:ln>
        </p:spPr>
      </p:cxnSp>
      <p:cxnSp>
        <p:nvCxnSpPr>
          <p:cNvPr id="51" name="Google Shape;51;p7"/>
          <p:cNvCxnSpPr/>
          <p:nvPr/>
        </p:nvCxnSpPr>
        <p:spPr>
          <a:xfrm rot="10800000" flipH="1">
            <a:off x="7121850" y="384326"/>
            <a:ext cx="2040600" cy="300"/>
          </a:xfrm>
          <a:prstGeom prst="straightConnector1">
            <a:avLst/>
          </a:prstGeom>
          <a:noFill/>
          <a:ln w="9525" cap="flat" cmpd="sng">
            <a:solidFill>
              <a:schemeClr val="dk1"/>
            </a:solidFill>
            <a:prstDash val="solid"/>
            <a:round/>
            <a:headEnd type="diamond"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4" name="Google Shape;54;p8"/>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2pPr>
            <a:lvl3pPr lvl="2"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3pPr>
            <a:lvl4pPr lvl="3"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4pPr>
            <a:lvl5pPr lvl="4"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5pPr>
            <a:lvl6pPr lvl="5"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6pPr>
            <a:lvl7pPr lvl="6"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7pPr>
            <a:lvl8pPr lvl="7"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8pPr>
            <a:lvl9pPr lvl="8"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9pPr>
          </a:lstStyle>
          <a:p>
            <a:endParaRPr/>
          </a:p>
        </p:txBody>
      </p:sp>
      <p:cxnSp>
        <p:nvCxnSpPr>
          <p:cNvPr id="55" name="Google Shape;55;p8"/>
          <p:cNvCxnSpPr/>
          <p:nvPr/>
        </p:nvCxnSpPr>
        <p:spPr>
          <a:xfrm rot="10800000">
            <a:off x="-18450" y="384326"/>
            <a:ext cx="2050800" cy="300"/>
          </a:xfrm>
          <a:prstGeom prst="straightConnector1">
            <a:avLst/>
          </a:prstGeom>
          <a:noFill/>
          <a:ln w="9525" cap="flat" cmpd="sng">
            <a:solidFill>
              <a:schemeClr val="dk1"/>
            </a:solidFill>
            <a:prstDash val="solid"/>
            <a:round/>
            <a:headEnd type="diamond" w="med" len="med"/>
            <a:tailEnd type="none" w="med" len="med"/>
          </a:ln>
        </p:spPr>
      </p:cxnSp>
      <p:cxnSp>
        <p:nvCxnSpPr>
          <p:cNvPr id="56" name="Google Shape;56;p8"/>
          <p:cNvCxnSpPr/>
          <p:nvPr/>
        </p:nvCxnSpPr>
        <p:spPr>
          <a:xfrm rot="10800000" flipH="1">
            <a:off x="7121850" y="384326"/>
            <a:ext cx="2040600" cy="300"/>
          </a:xfrm>
          <a:prstGeom prst="straightConnector1">
            <a:avLst/>
          </a:prstGeom>
          <a:noFill/>
          <a:ln w="9525" cap="flat" cmpd="sng">
            <a:solidFill>
              <a:schemeClr val="dk1"/>
            </a:solidFill>
            <a:prstDash val="solid"/>
            <a:round/>
            <a:headEnd type="diamond"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Quad">
  <p:cSld name="TITLE_ONLY_1">
    <p:spTree>
      <p:nvGrpSpPr>
        <p:cNvPr id="1" name="Shape 57"/>
        <p:cNvGrpSpPr/>
        <p:nvPr/>
      </p:nvGrpSpPr>
      <p:grpSpPr>
        <a:xfrm>
          <a:off x="0" y="0"/>
          <a:ext cx="0" cy="0"/>
          <a:chOff x="0" y="0"/>
          <a:chExt cx="0" cy="0"/>
        </a:xfrm>
      </p:grpSpPr>
      <p:sp>
        <p:nvSpPr>
          <p:cNvPr id="58" name="Google Shape;58;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9"/>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2pPr>
            <a:lvl3pPr lvl="2"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3pPr>
            <a:lvl4pPr lvl="3"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4pPr>
            <a:lvl5pPr lvl="4"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5pPr>
            <a:lvl6pPr lvl="5"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6pPr>
            <a:lvl7pPr lvl="6"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7pPr>
            <a:lvl8pPr lvl="7"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8pPr>
            <a:lvl9pPr lvl="8" algn="ctr" rtl="0">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9pPr>
          </a:lstStyle>
          <a:p>
            <a:endParaRPr/>
          </a:p>
        </p:txBody>
      </p:sp>
      <p:cxnSp>
        <p:nvCxnSpPr>
          <p:cNvPr id="60" name="Google Shape;60;p9"/>
          <p:cNvCxnSpPr/>
          <p:nvPr/>
        </p:nvCxnSpPr>
        <p:spPr>
          <a:xfrm rot="10800000">
            <a:off x="-18450" y="384326"/>
            <a:ext cx="2050800" cy="300"/>
          </a:xfrm>
          <a:prstGeom prst="straightConnector1">
            <a:avLst/>
          </a:prstGeom>
          <a:noFill/>
          <a:ln w="9525" cap="flat" cmpd="sng">
            <a:solidFill>
              <a:schemeClr val="dk1"/>
            </a:solidFill>
            <a:prstDash val="solid"/>
            <a:round/>
            <a:headEnd type="diamond" w="med" len="med"/>
            <a:tailEnd type="none" w="med" len="med"/>
          </a:ln>
        </p:spPr>
      </p:cxnSp>
      <p:cxnSp>
        <p:nvCxnSpPr>
          <p:cNvPr id="61" name="Google Shape;61;p9"/>
          <p:cNvCxnSpPr/>
          <p:nvPr/>
        </p:nvCxnSpPr>
        <p:spPr>
          <a:xfrm rot="10800000" flipH="1">
            <a:off x="7121850" y="384326"/>
            <a:ext cx="2040600" cy="300"/>
          </a:xfrm>
          <a:prstGeom prst="straightConnector1">
            <a:avLst/>
          </a:prstGeom>
          <a:noFill/>
          <a:ln w="9525" cap="flat" cmpd="sng">
            <a:solidFill>
              <a:schemeClr val="dk1"/>
            </a:solidFill>
            <a:prstDash val="solid"/>
            <a:round/>
            <a:headEnd type="diamond" w="med" len="med"/>
            <a:tailEnd type="none" w="med" len="med"/>
          </a:ln>
        </p:spPr>
      </p:cxnSp>
      <p:sp>
        <p:nvSpPr>
          <p:cNvPr id="62" name="Google Shape;62;p9"/>
          <p:cNvSpPr txBox="1">
            <a:spLocks noGrp="1"/>
          </p:cNvSpPr>
          <p:nvPr>
            <p:ph type="body" idx="1"/>
          </p:nvPr>
        </p:nvSpPr>
        <p:spPr>
          <a:xfrm>
            <a:off x="627625" y="660275"/>
            <a:ext cx="3644400" cy="1911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17500" rtl="0">
              <a:spcBef>
                <a:spcPts val="0"/>
              </a:spcBef>
              <a:spcAft>
                <a:spcPts val="0"/>
              </a:spcAft>
              <a:buSzPts val="14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63" name="Google Shape;63;p9"/>
          <p:cNvSpPr/>
          <p:nvPr/>
        </p:nvSpPr>
        <p:spPr>
          <a:xfrm>
            <a:off x="59638" y="2073457"/>
            <a:ext cx="636300" cy="106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p:cNvSpPr/>
          <p:nvPr/>
        </p:nvSpPr>
        <p:spPr>
          <a:xfrm>
            <a:off x="8437163" y="2073457"/>
            <a:ext cx="636300" cy="106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txBox="1">
            <a:spLocks noGrp="1"/>
          </p:cNvSpPr>
          <p:nvPr>
            <p:ph type="body" idx="2"/>
          </p:nvPr>
        </p:nvSpPr>
        <p:spPr>
          <a:xfrm>
            <a:off x="4871975" y="2641475"/>
            <a:ext cx="3644400" cy="1911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17500" rtl="0">
              <a:spcBef>
                <a:spcPts val="0"/>
              </a:spcBef>
              <a:spcAft>
                <a:spcPts val="0"/>
              </a:spcAft>
              <a:buSzPts val="1400"/>
              <a:buChar char="□"/>
              <a:defRPr/>
            </a:lvl2pPr>
            <a:lvl3pPr marL="1371600" lvl="2" indent="-292100" rtl="0">
              <a:spcBef>
                <a:spcPts val="0"/>
              </a:spcBef>
              <a:spcAft>
                <a:spcPts val="0"/>
              </a:spcAft>
              <a:buSzPts val="1000"/>
              <a:buChar char="○"/>
              <a:defRPr/>
            </a:lvl3pPr>
            <a:lvl4pPr marL="1828800" lvl="3" indent="-292100" rtl="0">
              <a:spcBef>
                <a:spcPts val="0"/>
              </a:spcBef>
              <a:spcAft>
                <a:spcPts val="0"/>
              </a:spcAft>
              <a:buSzPts val="10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92100" rtl="0">
              <a:spcBef>
                <a:spcPts val="0"/>
              </a:spcBef>
              <a:spcAft>
                <a:spcPts val="0"/>
              </a:spcAft>
              <a:buSzPts val="1000"/>
              <a:buChar char="○"/>
              <a:defRPr/>
            </a:lvl8pPr>
            <a:lvl9pPr marL="4114800" lvl="8" indent="-292100" rtl="0">
              <a:spcBef>
                <a:spcPts val="0"/>
              </a:spcBef>
              <a:spcAft>
                <a:spcPts val="0"/>
              </a:spcAft>
              <a:buSzPts val="1000"/>
              <a:buChar char="■"/>
              <a:defRPr/>
            </a:lvl9pPr>
          </a:lstStyle>
          <a:p>
            <a:endParaRPr/>
          </a:p>
        </p:txBody>
      </p:sp>
      <p:sp>
        <p:nvSpPr>
          <p:cNvPr id="66" name="Google Shape;66;p9"/>
          <p:cNvSpPr/>
          <p:nvPr/>
        </p:nvSpPr>
        <p:spPr>
          <a:xfrm rot="-5400000">
            <a:off x="4481925" y="4071850"/>
            <a:ext cx="288900" cy="106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rot="-5400000">
            <a:off x="4481925" y="271055"/>
            <a:ext cx="288900" cy="106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a:off x="4481925" y="2462550"/>
            <a:ext cx="288900" cy="288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9"/>
          <p:cNvCxnSpPr>
            <a:stCxn id="68" idx="1"/>
            <a:endCxn id="63" idx="3"/>
          </p:cNvCxnSpPr>
          <p:nvPr/>
        </p:nvCxnSpPr>
        <p:spPr>
          <a:xfrm rot="10800000">
            <a:off x="695925" y="2607000"/>
            <a:ext cx="3786000" cy="0"/>
          </a:xfrm>
          <a:prstGeom prst="straightConnector1">
            <a:avLst/>
          </a:prstGeom>
          <a:noFill/>
          <a:ln w="9525" cap="flat" cmpd="sng">
            <a:solidFill>
              <a:srgbClr val="000000"/>
            </a:solidFill>
            <a:prstDash val="solid"/>
            <a:round/>
            <a:headEnd type="diamond" w="med" len="med"/>
            <a:tailEnd type="diamond" w="med" len="med"/>
          </a:ln>
        </p:spPr>
      </p:cxnSp>
      <p:cxnSp>
        <p:nvCxnSpPr>
          <p:cNvPr id="70" name="Google Shape;70;p9"/>
          <p:cNvCxnSpPr>
            <a:stCxn id="68" idx="3"/>
            <a:endCxn id="64" idx="1"/>
          </p:cNvCxnSpPr>
          <p:nvPr/>
        </p:nvCxnSpPr>
        <p:spPr>
          <a:xfrm>
            <a:off x="4770825" y="2607000"/>
            <a:ext cx="3666300" cy="0"/>
          </a:xfrm>
          <a:prstGeom prst="straightConnector1">
            <a:avLst/>
          </a:prstGeom>
          <a:noFill/>
          <a:ln w="9525" cap="flat" cmpd="sng">
            <a:solidFill>
              <a:srgbClr val="000000"/>
            </a:solidFill>
            <a:prstDash val="solid"/>
            <a:round/>
            <a:headEnd type="diamond" w="med" len="med"/>
            <a:tailEnd type="diamond" w="med" len="med"/>
          </a:ln>
        </p:spPr>
      </p:cxnSp>
      <p:cxnSp>
        <p:nvCxnSpPr>
          <p:cNvPr id="71" name="Google Shape;71;p9"/>
          <p:cNvCxnSpPr>
            <a:stCxn id="68" idx="2"/>
            <a:endCxn id="66" idx="3"/>
          </p:cNvCxnSpPr>
          <p:nvPr/>
        </p:nvCxnSpPr>
        <p:spPr>
          <a:xfrm>
            <a:off x="4626375" y="2751450"/>
            <a:ext cx="0" cy="1709400"/>
          </a:xfrm>
          <a:prstGeom prst="straightConnector1">
            <a:avLst/>
          </a:prstGeom>
          <a:noFill/>
          <a:ln w="9525" cap="flat" cmpd="sng">
            <a:solidFill>
              <a:srgbClr val="000000"/>
            </a:solidFill>
            <a:prstDash val="solid"/>
            <a:round/>
            <a:headEnd type="diamond" w="med" len="med"/>
            <a:tailEnd type="diamond" w="med" len="med"/>
          </a:ln>
        </p:spPr>
      </p:cxnSp>
      <p:cxnSp>
        <p:nvCxnSpPr>
          <p:cNvPr id="72" name="Google Shape;72;p9"/>
          <p:cNvCxnSpPr>
            <a:stCxn id="68" idx="0"/>
            <a:endCxn id="67" idx="1"/>
          </p:cNvCxnSpPr>
          <p:nvPr/>
        </p:nvCxnSpPr>
        <p:spPr>
          <a:xfrm rot="10800000">
            <a:off x="4626375" y="949050"/>
            <a:ext cx="0" cy="1513500"/>
          </a:xfrm>
          <a:prstGeom prst="straightConnector1">
            <a:avLst/>
          </a:prstGeom>
          <a:noFill/>
          <a:ln w="9525" cap="flat" cmpd="sng">
            <a:solidFill>
              <a:srgbClr val="000000"/>
            </a:solidFill>
            <a:prstDash val="solid"/>
            <a:round/>
            <a:headEnd type="diamond" w="med" len="med"/>
            <a:tailEnd type="diamond"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027250" y="155875"/>
            <a:ext cx="5089500" cy="457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000"/>
              <a:buFont typeface="PT Serif"/>
              <a:buNone/>
              <a:defRPr sz="2000" b="1">
                <a:solidFill>
                  <a:schemeClr val="dk1"/>
                </a:solidFill>
                <a:latin typeface="PT Serif"/>
                <a:ea typeface="PT Serif"/>
                <a:cs typeface="PT Serif"/>
                <a:sym typeface="PT Serif"/>
              </a:defRPr>
            </a:lvl1pPr>
            <a:lvl2pPr lvl="1" algn="ctr">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2pPr>
            <a:lvl3pPr lvl="2" algn="ctr">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3pPr>
            <a:lvl4pPr lvl="3" algn="ctr">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4pPr>
            <a:lvl5pPr lvl="4" algn="ctr">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5pPr>
            <a:lvl6pPr lvl="5" algn="ctr">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6pPr>
            <a:lvl7pPr lvl="6" algn="ctr">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7pPr>
            <a:lvl8pPr lvl="7" algn="ctr">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8pPr>
            <a:lvl9pPr lvl="8" algn="ctr">
              <a:spcBef>
                <a:spcPts val="0"/>
              </a:spcBef>
              <a:spcAft>
                <a:spcPts val="0"/>
              </a:spcAft>
              <a:buClr>
                <a:schemeClr val="dk1"/>
              </a:buClr>
              <a:buSzPts val="2000"/>
              <a:buFont typeface="Helvetica Neue"/>
              <a:buNone/>
              <a:defRPr sz="2000" b="1">
                <a:solidFill>
                  <a:schemeClr val="dk1"/>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617100" y="660278"/>
            <a:ext cx="7909800" cy="3861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600"/>
              </a:spcBef>
              <a:spcAft>
                <a:spcPts val="0"/>
              </a:spcAft>
              <a:buClr>
                <a:schemeClr val="dk1"/>
              </a:buClr>
              <a:buSzPts val="1800"/>
              <a:buFont typeface="PT Serif"/>
              <a:buChar char="○"/>
              <a:defRPr sz="1800">
                <a:solidFill>
                  <a:schemeClr val="dk1"/>
                </a:solidFill>
                <a:latin typeface="PT Serif"/>
                <a:ea typeface="PT Serif"/>
                <a:cs typeface="PT Serif"/>
                <a:sym typeface="PT Serif"/>
              </a:defRPr>
            </a:lvl1pPr>
            <a:lvl2pPr marL="914400" lvl="1" indent="-317500">
              <a:lnSpc>
                <a:spcPct val="115000"/>
              </a:lnSpc>
              <a:spcBef>
                <a:spcPts val="0"/>
              </a:spcBef>
              <a:spcAft>
                <a:spcPts val="0"/>
              </a:spcAft>
              <a:buClr>
                <a:schemeClr val="dk1"/>
              </a:buClr>
              <a:buSzPts val="1400"/>
              <a:buFont typeface="PT Serif"/>
              <a:buChar char="□"/>
              <a:defRPr>
                <a:solidFill>
                  <a:schemeClr val="dk1"/>
                </a:solidFill>
                <a:latin typeface="PT Serif"/>
                <a:ea typeface="PT Serif"/>
                <a:cs typeface="PT Serif"/>
                <a:sym typeface="PT Serif"/>
              </a:defRPr>
            </a:lvl2pPr>
            <a:lvl3pPr marL="1371600" lvl="2" indent="-29210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3pPr>
            <a:lvl4pPr marL="1828800" lvl="3" indent="-29210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4pPr>
            <a:lvl5pPr marL="2286000" lvl="4" indent="-29210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5pPr>
            <a:lvl6pPr marL="2743200" lvl="5" indent="-29210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6pPr>
            <a:lvl7pPr marL="3200400" lvl="6" indent="-29210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7pPr>
            <a:lvl8pPr marL="3657600" lvl="7" indent="-29210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8pPr>
            <a:lvl9pPr marL="4114800" lvl="8" indent="-292100">
              <a:lnSpc>
                <a:spcPct val="115000"/>
              </a:lnSpc>
              <a:spcBef>
                <a:spcPts val="0"/>
              </a:spcBef>
              <a:spcAft>
                <a:spcPts val="0"/>
              </a:spcAft>
              <a:buClr>
                <a:schemeClr val="dk1"/>
              </a:buClr>
              <a:buSzPts val="1000"/>
              <a:buFont typeface="PT Serif"/>
              <a:buChar char="■"/>
              <a:defRPr sz="1000">
                <a:solidFill>
                  <a:schemeClr val="dk1"/>
                </a:solidFill>
                <a:latin typeface="PT Serif"/>
                <a:ea typeface="PT Serif"/>
                <a:cs typeface="PT Serif"/>
                <a:sym typeface="PT Serif"/>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PT Serif"/>
                <a:ea typeface="PT Serif"/>
                <a:cs typeface="PT Serif"/>
                <a:sym typeface="PT Serif"/>
              </a:defRPr>
            </a:lvl1pPr>
            <a:lvl2pPr lvl="1" algn="r">
              <a:buNone/>
              <a:defRPr sz="1300">
                <a:solidFill>
                  <a:schemeClr val="dk1"/>
                </a:solidFill>
                <a:latin typeface="PT Serif"/>
                <a:ea typeface="PT Serif"/>
                <a:cs typeface="PT Serif"/>
                <a:sym typeface="PT Serif"/>
              </a:defRPr>
            </a:lvl2pPr>
            <a:lvl3pPr lvl="2" algn="r">
              <a:buNone/>
              <a:defRPr sz="1300">
                <a:solidFill>
                  <a:schemeClr val="dk1"/>
                </a:solidFill>
                <a:latin typeface="PT Serif"/>
                <a:ea typeface="PT Serif"/>
                <a:cs typeface="PT Serif"/>
                <a:sym typeface="PT Serif"/>
              </a:defRPr>
            </a:lvl3pPr>
            <a:lvl4pPr lvl="3" algn="r">
              <a:buNone/>
              <a:defRPr sz="1300">
                <a:solidFill>
                  <a:schemeClr val="dk1"/>
                </a:solidFill>
                <a:latin typeface="PT Serif"/>
                <a:ea typeface="PT Serif"/>
                <a:cs typeface="PT Serif"/>
                <a:sym typeface="PT Serif"/>
              </a:defRPr>
            </a:lvl4pPr>
            <a:lvl5pPr lvl="4" algn="r">
              <a:buNone/>
              <a:defRPr sz="1300">
                <a:solidFill>
                  <a:schemeClr val="dk1"/>
                </a:solidFill>
                <a:latin typeface="PT Serif"/>
                <a:ea typeface="PT Serif"/>
                <a:cs typeface="PT Serif"/>
                <a:sym typeface="PT Serif"/>
              </a:defRPr>
            </a:lvl5pPr>
            <a:lvl6pPr lvl="5" algn="r">
              <a:buNone/>
              <a:defRPr sz="1300">
                <a:solidFill>
                  <a:schemeClr val="dk1"/>
                </a:solidFill>
                <a:latin typeface="PT Serif"/>
                <a:ea typeface="PT Serif"/>
                <a:cs typeface="PT Serif"/>
                <a:sym typeface="PT Serif"/>
              </a:defRPr>
            </a:lvl6pPr>
            <a:lvl7pPr lvl="6" algn="r">
              <a:buNone/>
              <a:defRPr sz="1300">
                <a:solidFill>
                  <a:schemeClr val="dk1"/>
                </a:solidFill>
                <a:latin typeface="PT Serif"/>
                <a:ea typeface="PT Serif"/>
                <a:cs typeface="PT Serif"/>
                <a:sym typeface="PT Serif"/>
              </a:defRPr>
            </a:lvl7pPr>
            <a:lvl8pPr lvl="7" algn="r">
              <a:buNone/>
              <a:defRPr sz="1300">
                <a:solidFill>
                  <a:schemeClr val="dk1"/>
                </a:solidFill>
                <a:latin typeface="PT Serif"/>
                <a:ea typeface="PT Serif"/>
                <a:cs typeface="PT Serif"/>
                <a:sym typeface="PT Serif"/>
              </a:defRPr>
            </a:lvl8pPr>
            <a:lvl9pPr lvl="8" algn="r">
              <a:buNone/>
              <a:defRPr sz="1300">
                <a:solidFill>
                  <a:schemeClr val="dk1"/>
                </a:solidFill>
                <a:latin typeface="PT Serif"/>
                <a:ea typeface="PT Serif"/>
                <a:cs typeface="PT Serif"/>
                <a:sym typeface="PT Serif"/>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0" y="5063950"/>
            <a:ext cx="9144000" cy="79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0" y="0"/>
            <a:ext cx="9144000" cy="79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35.png"/></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35.png"/></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35.png"/></Relationships>
</file>

<file path=ppt/slides/_rels/slide10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1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slide" Target="slide45.xml"/></Relationships>
</file>

<file path=ppt/slides/_rels/slide11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slide" Target="slide45.xml"/></Relationships>
</file>

<file path=ppt/slides/_rels/slide119.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image" Target="../media/image78.jpg"/><Relationship Id="rId5" Type="http://schemas.openxmlformats.org/officeDocument/2006/relationships/image" Target="../media/image77.png"/><Relationship Id="rId10" Type="http://schemas.openxmlformats.org/officeDocument/2006/relationships/slide" Target="slide45.xml"/><Relationship Id="rId4" Type="http://schemas.openxmlformats.org/officeDocument/2006/relationships/image" Target="../media/image76.jpg"/><Relationship Id="rId9" Type="http://schemas.openxmlformats.org/officeDocument/2006/relationships/image" Target="../media/image81.png"/></Relationships>
</file>

<file path=ppt/slides/_rels/slide1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2.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81.png"/></Relationships>
</file>

<file path=ppt/slides/_rels/slide12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88.png"/></Relationships>
</file>

<file path=ppt/slides/_rels/slide12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2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1.xml"/><Relationship Id="rId1" Type="http://schemas.openxmlformats.org/officeDocument/2006/relationships/slideLayout" Target="../slideLayouts/slideLayout5.xml"/><Relationship Id="rId5" Type="http://schemas.openxmlformats.org/officeDocument/2006/relationships/slide" Target="slide45.xml"/><Relationship Id="rId4" Type="http://schemas.openxmlformats.org/officeDocument/2006/relationships/image" Target="../media/image93.jpg"/></Relationships>
</file>

<file path=ppt/slides/_rels/slide13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32.xml"/><Relationship Id="rId1" Type="http://schemas.openxmlformats.org/officeDocument/2006/relationships/slideLayout" Target="../slideLayouts/slideLayout5.xml"/><Relationship Id="rId5" Type="http://schemas.openxmlformats.org/officeDocument/2006/relationships/slide" Target="slide45.xml"/><Relationship Id="rId4" Type="http://schemas.openxmlformats.org/officeDocument/2006/relationships/image" Target="../media/image43.png"/></Relationships>
</file>

<file path=ppt/slides/_rels/slide13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33.xml"/><Relationship Id="rId1" Type="http://schemas.openxmlformats.org/officeDocument/2006/relationships/slideLayout" Target="../slideLayouts/slideLayout5.xml"/><Relationship Id="rId5" Type="http://schemas.openxmlformats.org/officeDocument/2006/relationships/slide" Target="slide45.xml"/><Relationship Id="rId4" Type="http://schemas.openxmlformats.org/officeDocument/2006/relationships/image" Target="../media/image43.png"/></Relationships>
</file>

<file path=ppt/slides/_rels/slide13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slide" Target="slide45.xml"/></Relationships>
</file>

<file path=ppt/slides/_rels/slide13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slide" Target="slide45.xml"/></Relationships>
</file>

<file path=ppt/slides/_rels/slide13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9.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image" Target="../media/image35.png"/></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3.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106.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slide" Target="slide44.xml"/></Relationships>
</file>

<file path=ppt/slides/_rels/slide1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slide" Target="slide44.xml"/></Relationships>
</file>

<file path=ppt/slides/_rels/slide1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slide" Target="slide44.xml"/><Relationship Id="rId5" Type="http://schemas.openxmlformats.org/officeDocument/2006/relationships/image" Target="../media/image40.jp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slide" Target="slide44.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slide" Target="slide44.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slide" Target="slide44.xml"/></Relationships>
</file>

<file path=ppt/slides/_rels/slide3.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comments" Target="../comments/comment1.xml"/><Relationship Id="rId5" Type="http://schemas.openxmlformats.org/officeDocument/2006/relationships/slide" Target="slide44.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slide" Target="slide44.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slide" Target="slide44.xml"/></Relationships>
</file>

<file path=ppt/slides/_rels/slide4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22.xml"/><Relationship Id="rId18" Type="http://schemas.openxmlformats.org/officeDocument/2006/relationships/slide" Target="slide29.xml"/><Relationship Id="rId3" Type="http://schemas.openxmlformats.org/officeDocument/2006/relationships/slide" Target="slide4.xml"/><Relationship Id="rId21" Type="http://schemas.openxmlformats.org/officeDocument/2006/relationships/slide" Target="slide38.xml"/><Relationship Id="rId7" Type="http://schemas.openxmlformats.org/officeDocument/2006/relationships/slide" Target="slide10.xml"/><Relationship Id="rId12" Type="http://schemas.openxmlformats.org/officeDocument/2006/relationships/slide" Target="slide20.xml"/><Relationship Id="rId17" Type="http://schemas.openxmlformats.org/officeDocument/2006/relationships/slide" Target="slide27.xml"/><Relationship Id="rId2" Type="http://schemas.openxmlformats.org/officeDocument/2006/relationships/notesSlide" Target="../notesSlides/notesSlide44.xml"/><Relationship Id="rId16" Type="http://schemas.openxmlformats.org/officeDocument/2006/relationships/slide" Target="slide26.xml"/><Relationship Id="rId20" Type="http://schemas.openxmlformats.org/officeDocument/2006/relationships/slide" Target="slide35.xml"/><Relationship Id="rId1" Type="http://schemas.openxmlformats.org/officeDocument/2006/relationships/slideLayout" Target="../slideLayouts/slideLayout4.xml"/><Relationship Id="rId6" Type="http://schemas.openxmlformats.org/officeDocument/2006/relationships/slide" Target="slide6.xml"/><Relationship Id="rId11" Type="http://schemas.openxmlformats.org/officeDocument/2006/relationships/slide" Target="slide19.xml"/><Relationship Id="rId5" Type="http://schemas.openxmlformats.org/officeDocument/2006/relationships/slide" Target="slide7.xml"/><Relationship Id="rId15" Type="http://schemas.openxmlformats.org/officeDocument/2006/relationships/slide" Target="slide25.xml"/><Relationship Id="rId10" Type="http://schemas.openxmlformats.org/officeDocument/2006/relationships/slide" Target="slide17.xml"/><Relationship Id="rId19" Type="http://schemas.openxmlformats.org/officeDocument/2006/relationships/slide" Target="slide32.xml"/><Relationship Id="rId4" Type="http://schemas.openxmlformats.org/officeDocument/2006/relationships/slide" Target="slide5.xml"/><Relationship Id="rId9" Type="http://schemas.openxmlformats.org/officeDocument/2006/relationships/slide" Target="slide15.xml"/><Relationship Id="rId14" Type="http://schemas.openxmlformats.org/officeDocument/2006/relationships/slide" Target="slide23.xml"/><Relationship Id="rId22" Type="http://schemas.openxmlformats.org/officeDocument/2006/relationships/slide" Target="slide40.xml"/></Relationships>
</file>

<file path=ppt/slides/_rels/slide45.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46.xml"/><Relationship Id="rId7" Type="http://schemas.openxmlformats.org/officeDocument/2006/relationships/slide" Target="slide82.xml"/><Relationship Id="rId12" Type="http://schemas.openxmlformats.org/officeDocument/2006/relationships/slide" Target="slide136.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slide" Target="slide70.xml"/><Relationship Id="rId11" Type="http://schemas.openxmlformats.org/officeDocument/2006/relationships/slide" Target="slide126.xml"/><Relationship Id="rId5" Type="http://schemas.openxmlformats.org/officeDocument/2006/relationships/slide" Target="slide54.xml"/><Relationship Id="rId10" Type="http://schemas.openxmlformats.org/officeDocument/2006/relationships/slide" Target="slide119.xml"/><Relationship Id="rId4" Type="http://schemas.openxmlformats.org/officeDocument/2006/relationships/slide" Target="slide52.xml"/><Relationship Id="rId9" Type="http://schemas.openxmlformats.org/officeDocument/2006/relationships/slide" Target="slide111.xml"/></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44.xml"/><Relationship Id="rId3" Type="http://schemas.openxmlformats.org/officeDocument/2006/relationships/image" Target="../media/image10.pn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20.jp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5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5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slide" Target="slide45.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slide" Target="slide45.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slide" Target="slide45.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6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slide" Target="slide45.xml"/><Relationship Id="rId5" Type="http://schemas.openxmlformats.org/officeDocument/2006/relationships/image" Target="../media/image35.png"/><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slide" Target="slide45.xml"/><Relationship Id="rId5" Type="http://schemas.openxmlformats.org/officeDocument/2006/relationships/image" Target="../media/image59.png"/><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slide" Target="slide4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44.xml"/><Relationship Id="rId5" Type="http://schemas.openxmlformats.org/officeDocument/2006/relationships/image" Target="../media/image28.pn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slide" Target="slide45.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slide" Target="slide45.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slide" Target="slide45.xml"/><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slide" Target="slide45.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5.xml"/><Relationship Id="rId5" Type="http://schemas.openxmlformats.org/officeDocument/2006/relationships/slide" Target="slide45.xml"/><Relationship Id="rId4" Type="http://schemas.openxmlformats.org/officeDocument/2006/relationships/image" Target="../media/image35.png"/></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slide" Target="slide45.xml"/><Relationship Id="rId4" Type="http://schemas.openxmlformats.org/officeDocument/2006/relationships/image" Target="../media/image35.png"/></Relationships>
</file>

<file path=ppt/slides/_rels/slide79.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slide" Target="slide45.xml"/></Relationships>
</file>

<file path=ppt/slides/_rels/slide8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slide" Target="slide45.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slide" Target="slide45.xml"/></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slide" Target="slide45.xml"/><Relationship Id="rId5" Type="http://schemas.openxmlformats.org/officeDocument/2006/relationships/image" Target="../media/image66.png"/><Relationship Id="rId4" Type="http://schemas.openxmlformats.org/officeDocument/2006/relationships/image" Target="../media/image65.png"/></Relationships>
</file>

<file path=ppt/slides/_rels/slide8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44.xml"/><Relationship Id="rId5" Type="http://schemas.openxmlformats.org/officeDocument/2006/relationships/image" Target="../media/image33.jpg"/><Relationship Id="rId4" Type="http://schemas.openxmlformats.org/officeDocument/2006/relationships/image" Target="../media/image32.jpg"/></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9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9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6.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35.png"/></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slide" Target="slide45.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slide" Target="slide45.xml"/><Relationship Id="rId4" Type="http://schemas.openxmlformats.org/officeDocument/2006/relationships/image" Target="../media/image35.png"/></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slide" Target="slide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1917450" y="2660325"/>
            <a:ext cx="5309100" cy="45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Final Oral Review</a:t>
            </a:r>
            <a:endParaRPr/>
          </a:p>
        </p:txBody>
      </p:sp>
      <p:sp>
        <p:nvSpPr>
          <p:cNvPr id="94" name="Google Shape;94;p13">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pSp>
        <p:nvGrpSpPr>
          <p:cNvPr id="277" name="Google Shape;277;p22"/>
          <p:cNvGrpSpPr/>
          <p:nvPr/>
        </p:nvGrpSpPr>
        <p:grpSpPr>
          <a:xfrm>
            <a:off x="0" y="0"/>
            <a:ext cx="9154814" cy="5143501"/>
            <a:chOff x="0" y="0"/>
            <a:chExt cx="9224924" cy="5143501"/>
          </a:xfrm>
        </p:grpSpPr>
        <p:grpSp>
          <p:nvGrpSpPr>
            <p:cNvPr id="278" name="Google Shape;278;p22"/>
            <p:cNvGrpSpPr/>
            <p:nvPr/>
          </p:nvGrpSpPr>
          <p:grpSpPr>
            <a:xfrm>
              <a:off x="0" y="0"/>
              <a:ext cx="9224924" cy="5143501"/>
              <a:chOff x="0" y="0"/>
              <a:chExt cx="9224924" cy="5143501"/>
            </a:xfrm>
          </p:grpSpPr>
          <p:grpSp>
            <p:nvGrpSpPr>
              <p:cNvPr id="279" name="Google Shape;279;p22"/>
              <p:cNvGrpSpPr/>
              <p:nvPr/>
            </p:nvGrpSpPr>
            <p:grpSpPr>
              <a:xfrm>
                <a:off x="0" y="0"/>
                <a:ext cx="9224924" cy="5143501"/>
                <a:chOff x="0" y="0"/>
                <a:chExt cx="9224924" cy="5143501"/>
              </a:xfrm>
            </p:grpSpPr>
            <p:pic>
              <p:nvPicPr>
                <p:cNvPr id="280" name="Google Shape;280;p22"/>
                <p:cNvPicPr preferRelativeResize="0"/>
                <p:nvPr/>
              </p:nvPicPr>
              <p:blipFill>
                <a:blip r:embed="rId3">
                  <a:alphaModFix/>
                </a:blip>
                <a:stretch>
                  <a:fillRect/>
                </a:stretch>
              </p:blipFill>
              <p:spPr>
                <a:xfrm>
                  <a:off x="0" y="0"/>
                  <a:ext cx="9224924" cy="5143501"/>
                </a:xfrm>
                <a:prstGeom prst="rect">
                  <a:avLst/>
                </a:prstGeom>
                <a:noFill/>
                <a:ln>
                  <a:noFill/>
                </a:ln>
              </p:spPr>
            </p:pic>
            <p:sp>
              <p:nvSpPr>
                <p:cNvPr id="281" name="Google Shape;281;p22"/>
                <p:cNvSpPr/>
                <p:nvPr/>
              </p:nvSpPr>
              <p:spPr>
                <a:xfrm rot="646475">
                  <a:off x="282699" y="4813976"/>
                  <a:ext cx="1240469" cy="210698"/>
                </a:xfrm>
                <a:prstGeom prst="rect">
                  <a:avLst/>
                </a:prstGeom>
                <a:solidFill>
                  <a:srgbClr val="418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2"/>
                <p:cNvSpPr/>
                <p:nvPr/>
              </p:nvSpPr>
              <p:spPr>
                <a:xfrm rot="649065">
                  <a:off x="1064095" y="4540994"/>
                  <a:ext cx="1178035" cy="420862"/>
                </a:xfrm>
                <a:prstGeom prst="rect">
                  <a:avLst/>
                </a:prstGeom>
                <a:solidFill>
                  <a:srgbClr val="6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Google Shape;283;p22"/>
              <p:cNvSpPr/>
              <p:nvPr/>
            </p:nvSpPr>
            <p:spPr>
              <a:xfrm rot="123256">
                <a:off x="96858" y="4763392"/>
                <a:ext cx="761589" cy="334415"/>
              </a:xfrm>
              <a:prstGeom prst="rect">
                <a:avLst/>
              </a:prstGeom>
              <a:solidFill>
                <a:srgbClr val="418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 name="Google Shape;284;p22"/>
            <p:cNvSpPr/>
            <p:nvPr/>
          </p:nvSpPr>
          <p:spPr>
            <a:xfrm rot="1169">
              <a:off x="172002" y="4408450"/>
              <a:ext cx="882300" cy="347700"/>
            </a:xfrm>
            <a:prstGeom prst="rect">
              <a:avLst/>
            </a:prstGeom>
            <a:solidFill>
              <a:srgbClr val="6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2"/>
            <p:cNvSpPr/>
            <p:nvPr/>
          </p:nvSpPr>
          <p:spPr>
            <a:xfrm rot="535258">
              <a:off x="614524" y="4495830"/>
              <a:ext cx="882171" cy="347672"/>
            </a:xfrm>
            <a:prstGeom prst="rect">
              <a:avLst/>
            </a:prstGeom>
            <a:solidFill>
              <a:srgbClr val="6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22"/>
          <p:cNvSpPr/>
          <p:nvPr/>
        </p:nvSpPr>
        <p:spPr>
          <a:xfrm>
            <a:off x="89000" y="2413300"/>
            <a:ext cx="2726700" cy="25617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2"/>
          <p:cNvSpPr/>
          <p:nvPr/>
        </p:nvSpPr>
        <p:spPr>
          <a:xfrm>
            <a:off x="4676550" y="623075"/>
            <a:ext cx="4407600" cy="2724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289" name="Google Shape;289;p2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uFill>
                  <a:noFill/>
                </a:uFill>
                <a:hlinkClick r:id="" action="ppaction://noaction">
                  <a:extLst>
                    <a:ext uri="{A12FA001-AC4F-418D-AE19-62706E023703}">
                      <ahyp:hlinkClr xmlns:ahyp="http://schemas.microsoft.com/office/drawing/2018/hyperlinkcolor" val="tx"/>
                    </a:ext>
                  </a:extLst>
                </a:hlinkClick>
              </a:rPr>
              <a:t>FBD</a:t>
            </a:r>
            <a:r>
              <a:rPr lang="en" dirty="0">
                <a:solidFill>
                  <a:schemeClr val="bg1"/>
                </a:solidFill>
              </a:rPr>
              <a:t> and </a:t>
            </a:r>
            <a:r>
              <a:rPr lang="en" dirty="0">
                <a:solidFill>
                  <a:schemeClr val="bg1"/>
                </a:solidFill>
                <a:uFill>
                  <a:noFill/>
                </a:uFill>
                <a:hlinkClick r:id="" action="ppaction://noaction">
                  <a:extLst>
                    <a:ext uri="{A12FA001-AC4F-418D-AE19-62706E023703}">
                      <ahyp:hlinkClr xmlns:ahyp="http://schemas.microsoft.com/office/drawing/2018/hyperlinkcolor" val="tx"/>
                    </a:ext>
                  </a:extLst>
                </a:hlinkClick>
              </a:rPr>
              <a:t>Data Flow</a:t>
            </a:r>
            <a:endParaRPr dirty="0">
              <a:solidFill>
                <a:schemeClr val="bg1"/>
              </a:solidFill>
            </a:endParaRPr>
          </a:p>
        </p:txBody>
      </p:sp>
      <p:sp>
        <p:nvSpPr>
          <p:cNvPr id="290" name="Google Shape;290;p22"/>
          <p:cNvSpPr/>
          <p:nvPr/>
        </p:nvSpPr>
        <p:spPr>
          <a:xfrm>
            <a:off x="5999575" y="1024375"/>
            <a:ext cx="2967000" cy="21528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2"/>
          <p:cNvSpPr/>
          <p:nvPr/>
        </p:nvSpPr>
        <p:spPr>
          <a:xfrm>
            <a:off x="6070325" y="1885875"/>
            <a:ext cx="2780700" cy="1224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Microcontroller</a:t>
            </a:r>
            <a:endParaRPr>
              <a:latin typeface="PT Serif"/>
              <a:ea typeface="PT Serif"/>
              <a:cs typeface="PT Serif"/>
              <a:sym typeface="PT Serif"/>
            </a:endParaRPr>
          </a:p>
        </p:txBody>
      </p:sp>
      <p:sp>
        <p:nvSpPr>
          <p:cNvPr id="292" name="Google Shape;292;p22"/>
          <p:cNvSpPr/>
          <p:nvPr/>
        </p:nvSpPr>
        <p:spPr>
          <a:xfrm>
            <a:off x="6184975" y="2310350"/>
            <a:ext cx="1105500" cy="6651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Signal Processing Software</a:t>
            </a:r>
            <a:endParaRPr>
              <a:latin typeface="PT Serif"/>
              <a:ea typeface="PT Serif"/>
              <a:cs typeface="PT Serif"/>
              <a:sym typeface="PT Serif"/>
            </a:endParaRPr>
          </a:p>
        </p:txBody>
      </p:sp>
      <p:sp>
        <p:nvSpPr>
          <p:cNvPr id="293" name="Google Shape;293;p22"/>
          <p:cNvSpPr/>
          <p:nvPr/>
        </p:nvSpPr>
        <p:spPr>
          <a:xfrm>
            <a:off x="7776508" y="2310362"/>
            <a:ext cx="1008000" cy="6651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Flight Software</a:t>
            </a:r>
            <a:endParaRPr>
              <a:latin typeface="PT Serif"/>
              <a:ea typeface="PT Serif"/>
              <a:cs typeface="PT Serif"/>
              <a:sym typeface="PT Serif"/>
            </a:endParaRPr>
          </a:p>
        </p:txBody>
      </p:sp>
      <p:sp>
        <p:nvSpPr>
          <p:cNvPr id="294" name="Google Shape;294;p22"/>
          <p:cNvSpPr/>
          <p:nvPr/>
        </p:nvSpPr>
        <p:spPr>
          <a:xfrm>
            <a:off x="7715200" y="1144850"/>
            <a:ext cx="1105500" cy="620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IMU</a:t>
            </a:r>
            <a:endParaRPr>
              <a:latin typeface="PT Serif"/>
              <a:ea typeface="PT Serif"/>
              <a:cs typeface="PT Serif"/>
              <a:sym typeface="PT Serif"/>
            </a:endParaRPr>
          </a:p>
        </p:txBody>
      </p:sp>
      <p:sp>
        <p:nvSpPr>
          <p:cNvPr id="295" name="Google Shape;295;p22"/>
          <p:cNvSpPr/>
          <p:nvPr/>
        </p:nvSpPr>
        <p:spPr>
          <a:xfrm>
            <a:off x="4785125" y="1024375"/>
            <a:ext cx="1105500" cy="620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Battery</a:t>
            </a:r>
            <a:endParaRPr>
              <a:latin typeface="PT Serif"/>
              <a:ea typeface="PT Serif"/>
              <a:cs typeface="PT Serif"/>
              <a:sym typeface="PT Serif"/>
            </a:endParaRPr>
          </a:p>
        </p:txBody>
      </p:sp>
      <p:sp>
        <p:nvSpPr>
          <p:cNvPr id="296" name="Google Shape;296;p22"/>
          <p:cNvSpPr/>
          <p:nvPr/>
        </p:nvSpPr>
        <p:spPr>
          <a:xfrm>
            <a:off x="4785125" y="1750975"/>
            <a:ext cx="1105500" cy="14262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COMM</a:t>
            </a:r>
            <a:endParaRPr>
              <a:latin typeface="PT Serif"/>
              <a:ea typeface="PT Serif"/>
              <a:cs typeface="PT Serif"/>
              <a:sym typeface="PT Serif"/>
            </a:endParaRPr>
          </a:p>
          <a:p>
            <a:pPr marL="0" lvl="0" indent="0" algn="ctr" rtl="0">
              <a:spcBef>
                <a:spcPts val="0"/>
              </a:spcBef>
              <a:spcAft>
                <a:spcPts val="0"/>
              </a:spcAft>
              <a:buNone/>
            </a:pPr>
            <a:r>
              <a:rPr lang="en">
                <a:latin typeface="PT Serif"/>
                <a:ea typeface="PT Serif"/>
                <a:cs typeface="PT Serif"/>
                <a:sym typeface="PT Serif"/>
              </a:rPr>
              <a:t>Hardware</a:t>
            </a: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p:txBody>
      </p:sp>
      <p:sp>
        <p:nvSpPr>
          <p:cNvPr id="297" name="Google Shape;297;p22"/>
          <p:cNvSpPr/>
          <p:nvPr/>
        </p:nvSpPr>
        <p:spPr>
          <a:xfrm>
            <a:off x="4976822" y="2405294"/>
            <a:ext cx="722100" cy="620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SDR</a:t>
            </a:r>
            <a:endParaRPr>
              <a:latin typeface="PT Serif"/>
              <a:ea typeface="PT Serif"/>
              <a:cs typeface="PT Serif"/>
              <a:sym typeface="PT Serif"/>
            </a:endParaRPr>
          </a:p>
        </p:txBody>
      </p:sp>
      <p:sp>
        <p:nvSpPr>
          <p:cNvPr id="298" name="Google Shape;298;p22"/>
          <p:cNvSpPr/>
          <p:nvPr/>
        </p:nvSpPr>
        <p:spPr>
          <a:xfrm>
            <a:off x="1711325" y="3124400"/>
            <a:ext cx="1008000" cy="14646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COMM</a:t>
            </a:r>
            <a:endParaRPr>
              <a:latin typeface="PT Serif"/>
              <a:ea typeface="PT Serif"/>
              <a:cs typeface="PT Serif"/>
              <a:sym typeface="PT Serif"/>
            </a:endParaRPr>
          </a:p>
          <a:p>
            <a:pPr marL="0" lvl="0" indent="0" algn="ctr" rtl="0">
              <a:spcBef>
                <a:spcPts val="0"/>
              </a:spcBef>
              <a:spcAft>
                <a:spcPts val="0"/>
              </a:spcAft>
              <a:buNone/>
            </a:pPr>
            <a:r>
              <a:rPr lang="en">
                <a:latin typeface="PT Serif"/>
                <a:ea typeface="PT Serif"/>
                <a:cs typeface="PT Serif"/>
                <a:sym typeface="PT Serif"/>
              </a:rPr>
              <a:t>Hardware</a:t>
            </a: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p:txBody>
      </p:sp>
      <p:sp>
        <p:nvSpPr>
          <p:cNvPr id="299" name="Google Shape;299;p22"/>
          <p:cNvSpPr/>
          <p:nvPr/>
        </p:nvSpPr>
        <p:spPr>
          <a:xfrm>
            <a:off x="1854272" y="3840869"/>
            <a:ext cx="722100" cy="620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SDR</a:t>
            </a:r>
            <a:endParaRPr>
              <a:latin typeface="PT Serif"/>
              <a:ea typeface="PT Serif"/>
              <a:cs typeface="PT Serif"/>
              <a:sym typeface="PT Serif"/>
            </a:endParaRPr>
          </a:p>
        </p:txBody>
      </p:sp>
      <p:sp>
        <p:nvSpPr>
          <p:cNvPr id="300" name="Google Shape;300;p22"/>
          <p:cNvSpPr/>
          <p:nvPr/>
        </p:nvSpPr>
        <p:spPr>
          <a:xfrm>
            <a:off x="154875" y="2770125"/>
            <a:ext cx="1302600" cy="2160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Laptop</a:t>
            </a:r>
            <a:endParaRPr>
              <a:latin typeface="PT Serif"/>
              <a:ea typeface="PT Serif"/>
              <a:cs typeface="PT Serif"/>
              <a:sym typeface="PT Serif"/>
            </a:endParaRPr>
          </a:p>
        </p:txBody>
      </p:sp>
      <p:sp>
        <p:nvSpPr>
          <p:cNvPr id="301" name="Google Shape;301;p22"/>
          <p:cNvSpPr/>
          <p:nvPr/>
        </p:nvSpPr>
        <p:spPr>
          <a:xfrm>
            <a:off x="241450" y="4215775"/>
            <a:ext cx="1105500" cy="6651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Signal Processing Software</a:t>
            </a:r>
            <a:endParaRPr>
              <a:latin typeface="PT Serif"/>
              <a:ea typeface="PT Serif"/>
              <a:cs typeface="PT Serif"/>
              <a:sym typeface="PT Serif"/>
            </a:endParaRPr>
          </a:p>
        </p:txBody>
      </p:sp>
      <p:sp>
        <p:nvSpPr>
          <p:cNvPr id="302" name="Google Shape;302;p22"/>
          <p:cNvSpPr/>
          <p:nvPr/>
        </p:nvSpPr>
        <p:spPr>
          <a:xfrm>
            <a:off x="241450" y="3074875"/>
            <a:ext cx="1105500" cy="6651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Ground Software</a:t>
            </a:r>
            <a:endParaRPr>
              <a:latin typeface="PT Serif"/>
              <a:ea typeface="PT Serif"/>
              <a:cs typeface="PT Serif"/>
              <a:sym typeface="PT Serif"/>
            </a:endParaRPr>
          </a:p>
        </p:txBody>
      </p:sp>
      <p:sp>
        <p:nvSpPr>
          <p:cNvPr id="303" name="Google Shape;303;p22"/>
          <p:cNvSpPr txBox="1"/>
          <p:nvPr/>
        </p:nvSpPr>
        <p:spPr>
          <a:xfrm>
            <a:off x="66150" y="2405525"/>
            <a:ext cx="3031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PT Serif"/>
                <a:ea typeface="PT Serif"/>
                <a:cs typeface="PT Serif"/>
                <a:sym typeface="PT Serif"/>
              </a:rPr>
              <a:t>TOMCAT Ground Station</a:t>
            </a:r>
            <a:endParaRPr sz="1700" b="1">
              <a:latin typeface="PT Serif"/>
              <a:ea typeface="PT Serif"/>
              <a:cs typeface="PT Serif"/>
              <a:sym typeface="PT Serif"/>
            </a:endParaRPr>
          </a:p>
        </p:txBody>
      </p:sp>
      <p:sp>
        <p:nvSpPr>
          <p:cNvPr id="304" name="Google Shape;304;p22"/>
          <p:cNvSpPr txBox="1"/>
          <p:nvPr/>
        </p:nvSpPr>
        <p:spPr>
          <a:xfrm>
            <a:off x="4683625" y="613075"/>
            <a:ext cx="2681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PT Serif"/>
                <a:ea typeface="PT Serif"/>
                <a:cs typeface="PT Serif"/>
                <a:sym typeface="PT Serif"/>
              </a:rPr>
              <a:t>TOMCAT Flight System</a:t>
            </a:r>
            <a:endParaRPr sz="1700" b="1">
              <a:latin typeface="PT Serif"/>
              <a:ea typeface="PT Serif"/>
              <a:cs typeface="PT Serif"/>
              <a:sym typeface="PT Serif"/>
            </a:endParaRPr>
          </a:p>
        </p:txBody>
      </p:sp>
      <p:cxnSp>
        <p:nvCxnSpPr>
          <p:cNvPr id="305" name="Google Shape;305;p22"/>
          <p:cNvCxnSpPr>
            <a:stCxn id="306" idx="0"/>
            <a:endCxn id="307" idx="0"/>
          </p:cNvCxnSpPr>
          <p:nvPr/>
        </p:nvCxnSpPr>
        <p:spPr>
          <a:xfrm rot="10800000" flipH="1">
            <a:off x="3223039" y="3087230"/>
            <a:ext cx="1055700" cy="801900"/>
          </a:xfrm>
          <a:prstGeom prst="straightConnector1">
            <a:avLst/>
          </a:prstGeom>
          <a:noFill/>
          <a:ln w="38100" cap="flat" cmpd="sng">
            <a:solidFill>
              <a:srgbClr val="FF9900"/>
            </a:solidFill>
            <a:prstDash val="dash"/>
            <a:round/>
            <a:headEnd type="triangle" w="med" len="med"/>
            <a:tailEnd type="triangle" w="med" len="med"/>
          </a:ln>
        </p:spPr>
      </p:cxnSp>
      <p:sp>
        <p:nvSpPr>
          <p:cNvPr id="308" name="Google Shape;308;p22"/>
          <p:cNvSpPr txBox="1"/>
          <p:nvPr/>
        </p:nvSpPr>
        <p:spPr>
          <a:xfrm>
            <a:off x="6094900" y="1058400"/>
            <a:ext cx="1347900" cy="7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Custom TOMCAT</a:t>
            </a:r>
            <a:endParaRPr>
              <a:latin typeface="PT Serif"/>
              <a:ea typeface="PT Serif"/>
              <a:cs typeface="PT Serif"/>
              <a:sym typeface="PT Serif"/>
            </a:endParaRPr>
          </a:p>
          <a:p>
            <a:pPr marL="0" lvl="0" indent="0" algn="l" rtl="0">
              <a:spcBef>
                <a:spcPts val="0"/>
              </a:spcBef>
              <a:spcAft>
                <a:spcPts val="0"/>
              </a:spcAft>
              <a:buNone/>
            </a:pPr>
            <a:r>
              <a:rPr lang="en">
                <a:latin typeface="PT Serif"/>
                <a:ea typeface="PT Serif"/>
                <a:cs typeface="PT Serif"/>
                <a:sym typeface="PT Serif"/>
              </a:rPr>
              <a:t>PCB</a:t>
            </a:r>
            <a:endParaRPr>
              <a:latin typeface="PT Serif"/>
              <a:ea typeface="PT Serif"/>
              <a:cs typeface="PT Serif"/>
              <a:sym typeface="PT Serif"/>
            </a:endParaRPr>
          </a:p>
        </p:txBody>
      </p:sp>
      <p:cxnSp>
        <p:nvCxnSpPr>
          <p:cNvPr id="309" name="Google Shape;309;p22"/>
          <p:cNvCxnSpPr>
            <a:stCxn id="302" idx="2"/>
            <a:endCxn id="301" idx="0"/>
          </p:cNvCxnSpPr>
          <p:nvPr/>
        </p:nvCxnSpPr>
        <p:spPr>
          <a:xfrm>
            <a:off x="794200" y="3739975"/>
            <a:ext cx="0" cy="475800"/>
          </a:xfrm>
          <a:prstGeom prst="straightConnector1">
            <a:avLst/>
          </a:prstGeom>
          <a:noFill/>
          <a:ln w="28575" cap="flat" cmpd="sng">
            <a:solidFill>
              <a:srgbClr val="FF9900"/>
            </a:solidFill>
            <a:prstDash val="solid"/>
            <a:round/>
            <a:headEnd type="triangle" w="med" len="med"/>
            <a:tailEnd type="triangle" w="med" len="med"/>
          </a:ln>
        </p:spPr>
      </p:cxnSp>
      <p:cxnSp>
        <p:nvCxnSpPr>
          <p:cNvPr id="310" name="Google Shape;310;p22"/>
          <p:cNvCxnSpPr>
            <a:stCxn id="301" idx="3"/>
            <a:endCxn id="299" idx="1"/>
          </p:cNvCxnSpPr>
          <p:nvPr/>
        </p:nvCxnSpPr>
        <p:spPr>
          <a:xfrm rot="10800000" flipH="1">
            <a:off x="1346950" y="4150825"/>
            <a:ext cx="507300" cy="397500"/>
          </a:xfrm>
          <a:prstGeom prst="straightConnector1">
            <a:avLst/>
          </a:prstGeom>
          <a:noFill/>
          <a:ln w="28575" cap="flat" cmpd="sng">
            <a:solidFill>
              <a:srgbClr val="FF9900"/>
            </a:solidFill>
            <a:prstDash val="solid"/>
            <a:round/>
            <a:headEnd type="triangle" w="med" len="med"/>
            <a:tailEnd type="triangle" w="med" len="med"/>
          </a:ln>
        </p:spPr>
      </p:cxnSp>
      <p:pic>
        <p:nvPicPr>
          <p:cNvPr id="306" name="Google Shape;306;p22"/>
          <p:cNvPicPr preferRelativeResize="0"/>
          <p:nvPr/>
        </p:nvPicPr>
        <p:blipFill>
          <a:blip r:embed="rId4">
            <a:alphaModFix/>
          </a:blip>
          <a:stretch>
            <a:fillRect/>
          </a:stretch>
        </p:blipFill>
        <p:spPr>
          <a:xfrm rot="3515061">
            <a:off x="2736546" y="3772766"/>
            <a:ext cx="558132" cy="486114"/>
          </a:xfrm>
          <a:prstGeom prst="rect">
            <a:avLst/>
          </a:prstGeom>
          <a:noFill/>
          <a:ln>
            <a:noFill/>
          </a:ln>
        </p:spPr>
      </p:pic>
      <p:pic>
        <p:nvPicPr>
          <p:cNvPr id="307" name="Google Shape;307;p22"/>
          <p:cNvPicPr preferRelativeResize="0"/>
          <p:nvPr/>
        </p:nvPicPr>
        <p:blipFill>
          <a:blip r:embed="rId4">
            <a:alphaModFix/>
          </a:blip>
          <a:stretch>
            <a:fillRect/>
          </a:stretch>
        </p:blipFill>
        <p:spPr>
          <a:xfrm rot="-7858547">
            <a:off x="4183378" y="2685680"/>
            <a:ext cx="556970" cy="485115"/>
          </a:xfrm>
          <a:prstGeom prst="rect">
            <a:avLst/>
          </a:prstGeom>
          <a:noFill/>
          <a:ln>
            <a:noFill/>
          </a:ln>
        </p:spPr>
      </p:pic>
      <p:cxnSp>
        <p:nvCxnSpPr>
          <p:cNvPr id="311" name="Google Shape;311;p22"/>
          <p:cNvCxnSpPr>
            <a:endCxn id="292" idx="1"/>
          </p:cNvCxnSpPr>
          <p:nvPr/>
        </p:nvCxnSpPr>
        <p:spPr>
          <a:xfrm>
            <a:off x="5681875" y="2642300"/>
            <a:ext cx="503100" cy="600"/>
          </a:xfrm>
          <a:prstGeom prst="straightConnector1">
            <a:avLst/>
          </a:prstGeom>
          <a:noFill/>
          <a:ln w="28575" cap="flat" cmpd="sng">
            <a:solidFill>
              <a:srgbClr val="FF9900"/>
            </a:solidFill>
            <a:prstDash val="solid"/>
            <a:round/>
            <a:headEnd type="triangle" w="med" len="med"/>
            <a:tailEnd type="triangle" w="med" len="med"/>
          </a:ln>
        </p:spPr>
      </p:cxnSp>
      <p:cxnSp>
        <p:nvCxnSpPr>
          <p:cNvPr id="312" name="Google Shape;312;p22"/>
          <p:cNvCxnSpPr>
            <a:stCxn id="292" idx="3"/>
            <a:endCxn id="293" idx="1"/>
          </p:cNvCxnSpPr>
          <p:nvPr/>
        </p:nvCxnSpPr>
        <p:spPr>
          <a:xfrm>
            <a:off x="7290475" y="2642900"/>
            <a:ext cx="486000" cy="0"/>
          </a:xfrm>
          <a:prstGeom prst="straightConnector1">
            <a:avLst/>
          </a:prstGeom>
          <a:noFill/>
          <a:ln w="28575" cap="flat" cmpd="sng">
            <a:solidFill>
              <a:srgbClr val="FF9900"/>
            </a:solidFill>
            <a:prstDash val="solid"/>
            <a:round/>
            <a:headEnd type="triangle" w="med" len="med"/>
            <a:tailEnd type="triangle" w="med" len="med"/>
          </a:ln>
        </p:spPr>
      </p:cxnSp>
      <p:cxnSp>
        <p:nvCxnSpPr>
          <p:cNvPr id="313" name="Google Shape;313;p22"/>
          <p:cNvCxnSpPr>
            <a:stCxn id="293" idx="0"/>
            <a:endCxn id="294" idx="2"/>
          </p:cNvCxnSpPr>
          <p:nvPr/>
        </p:nvCxnSpPr>
        <p:spPr>
          <a:xfrm rot="10800000">
            <a:off x="8267908" y="1764962"/>
            <a:ext cx="12600" cy="545400"/>
          </a:xfrm>
          <a:prstGeom prst="straightConnector1">
            <a:avLst/>
          </a:prstGeom>
          <a:noFill/>
          <a:ln w="28575" cap="flat" cmpd="sng">
            <a:solidFill>
              <a:srgbClr val="FF9900"/>
            </a:solidFill>
            <a:prstDash val="solid"/>
            <a:round/>
            <a:headEnd type="triangle" w="med" len="med"/>
            <a:tailEnd type="triangle" w="med" len="med"/>
          </a:ln>
        </p:spPr>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p1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100</a:t>
            </a:fld>
            <a:endParaRPr/>
          </a:p>
        </p:txBody>
      </p:sp>
      <p:sp>
        <p:nvSpPr>
          <p:cNvPr id="1764" name="Google Shape;1764;p11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Component Testing</a:t>
            </a:r>
            <a:endParaRPr/>
          </a:p>
        </p:txBody>
      </p:sp>
      <p:sp>
        <p:nvSpPr>
          <p:cNvPr id="1765" name="Google Shape;1765;p112"/>
          <p:cNvSpPr/>
          <p:nvPr/>
        </p:nvSpPr>
        <p:spPr>
          <a:xfrm>
            <a:off x="6526675" y="756300"/>
            <a:ext cx="2258700" cy="1036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a:p>
          <a:p>
            <a:pPr marL="0" lvl="0" indent="0" algn="ctr" rtl="0">
              <a:spcBef>
                <a:spcPts val="0"/>
              </a:spcBef>
              <a:spcAft>
                <a:spcPts val="0"/>
              </a:spcAft>
              <a:buNone/>
            </a:pPr>
            <a:r>
              <a:rPr lang="en"/>
              <a:t>Battery and PCB Specifications</a:t>
            </a:r>
            <a:endParaRPr/>
          </a:p>
          <a:p>
            <a:pPr marL="0" lvl="0" indent="0" algn="ctr" rtl="0">
              <a:spcBef>
                <a:spcPts val="0"/>
              </a:spcBef>
              <a:spcAft>
                <a:spcPts val="0"/>
              </a:spcAft>
              <a:buNone/>
            </a:pPr>
            <a:endParaRPr/>
          </a:p>
        </p:txBody>
      </p:sp>
      <p:sp>
        <p:nvSpPr>
          <p:cNvPr id="1766" name="Google Shape;1766;p112"/>
          <p:cNvSpPr/>
          <p:nvPr/>
        </p:nvSpPr>
        <p:spPr>
          <a:xfrm>
            <a:off x="6526675" y="2421000"/>
            <a:ext cx="2258700" cy="2160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Battery Pack</a:t>
            </a:r>
            <a:endParaRPr/>
          </a:p>
          <a:p>
            <a:pPr marL="457200" lvl="0" indent="-317500" algn="l" rtl="0">
              <a:spcBef>
                <a:spcPts val="0"/>
              </a:spcBef>
              <a:spcAft>
                <a:spcPts val="0"/>
              </a:spcAft>
              <a:buSzPts val="1400"/>
              <a:buChar char="●"/>
            </a:pPr>
            <a:r>
              <a:rPr lang="en"/>
              <a:t>PCB</a:t>
            </a:r>
            <a:endParaRPr/>
          </a:p>
          <a:p>
            <a:pPr marL="457200" lvl="0" indent="-317500" algn="l" rtl="0">
              <a:spcBef>
                <a:spcPts val="0"/>
              </a:spcBef>
              <a:spcAft>
                <a:spcPts val="0"/>
              </a:spcAft>
              <a:buSzPts val="1400"/>
              <a:buChar char="●"/>
            </a:pPr>
            <a:r>
              <a:rPr lang="en"/>
              <a:t>Ammeter</a:t>
            </a:r>
            <a:endParaRPr/>
          </a:p>
          <a:p>
            <a:pPr marL="457200" lvl="0" indent="-317500" algn="l" rtl="0">
              <a:spcBef>
                <a:spcPts val="0"/>
              </a:spcBef>
              <a:spcAft>
                <a:spcPts val="0"/>
              </a:spcAft>
              <a:buSzPts val="1400"/>
              <a:buChar char="●"/>
            </a:pPr>
            <a:r>
              <a:rPr lang="en"/>
              <a:t>Voltmeter</a:t>
            </a:r>
            <a:endParaRPr/>
          </a:p>
          <a:p>
            <a:pPr marL="457200" lvl="0" indent="-317500" algn="l" rtl="0">
              <a:spcBef>
                <a:spcPts val="0"/>
              </a:spcBef>
              <a:spcAft>
                <a:spcPts val="0"/>
              </a:spcAft>
              <a:buSzPts val="1400"/>
              <a:buChar char="●"/>
            </a:pPr>
            <a:r>
              <a:rPr lang="en"/>
              <a:t>BNC Cables</a:t>
            </a:r>
            <a:endParaRPr/>
          </a:p>
          <a:p>
            <a:pPr marL="457200" lvl="0" indent="-317500" algn="l" rtl="0">
              <a:spcBef>
                <a:spcPts val="0"/>
              </a:spcBef>
              <a:spcAft>
                <a:spcPts val="0"/>
              </a:spcAft>
              <a:buSzPts val="1400"/>
              <a:buChar char="●"/>
            </a:pPr>
            <a:r>
              <a:rPr lang="en"/>
              <a:t>iMAX B6AC Charger</a:t>
            </a:r>
            <a:endParaRPr/>
          </a:p>
          <a:p>
            <a:pPr marL="457200" lvl="0" indent="-317500" algn="l" rtl="0">
              <a:spcBef>
                <a:spcPts val="0"/>
              </a:spcBef>
              <a:spcAft>
                <a:spcPts val="0"/>
              </a:spcAft>
              <a:buSzPts val="1400"/>
              <a:buChar char="●"/>
            </a:pPr>
            <a:r>
              <a:rPr lang="en"/>
              <a:t>Breadboard</a:t>
            </a:r>
            <a:endParaRPr/>
          </a:p>
          <a:p>
            <a:pPr marL="0" lvl="0" indent="0" algn="l" rtl="0">
              <a:spcBef>
                <a:spcPts val="0"/>
              </a:spcBef>
              <a:spcAft>
                <a:spcPts val="0"/>
              </a:spcAft>
              <a:buNone/>
            </a:pPr>
            <a:endParaRPr/>
          </a:p>
        </p:txBody>
      </p:sp>
      <p:grpSp>
        <p:nvGrpSpPr>
          <p:cNvPr id="1767" name="Google Shape;1767;p112"/>
          <p:cNvGrpSpPr/>
          <p:nvPr/>
        </p:nvGrpSpPr>
        <p:grpSpPr>
          <a:xfrm>
            <a:off x="185813" y="1249450"/>
            <a:ext cx="5999400" cy="897659"/>
            <a:chOff x="185800" y="803791"/>
            <a:chExt cx="5999400" cy="668100"/>
          </a:xfrm>
        </p:grpSpPr>
        <p:sp>
          <p:nvSpPr>
            <p:cNvPr id="1768" name="Google Shape;1768;p112"/>
            <p:cNvSpPr/>
            <p:nvPr/>
          </p:nvSpPr>
          <p:spPr>
            <a:xfrm>
              <a:off x="185800" y="803829"/>
              <a:ext cx="2417400" cy="5685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Battery Characterization Testing </a:t>
              </a:r>
              <a:endParaRPr/>
            </a:p>
          </p:txBody>
        </p:sp>
        <p:sp>
          <p:nvSpPr>
            <p:cNvPr id="1769" name="Google Shape;1769;p112"/>
            <p:cNvSpPr/>
            <p:nvPr/>
          </p:nvSpPr>
          <p:spPr>
            <a:xfrm>
              <a:off x="2603200" y="967773"/>
              <a:ext cx="927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12"/>
            <p:cNvSpPr/>
            <p:nvPr/>
          </p:nvSpPr>
          <p:spPr>
            <a:xfrm>
              <a:off x="3530200" y="803791"/>
              <a:ext cx="2655000" cy="6681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Voltage Test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Capacity Test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Current Draw Test </a:t>
              </a:r>
              <a:endParaRPr>
                <a:solidFill>
                  <a:schemeClr val="dk1"/>
                </a:solidFill>
              </a:endParaRPr>
            </a:p>
          </p:txBody>
        </p:sp>
      </p:grpSp>
      <p:grpSp>
        <p:nvGrpSpPr>
          <p:cNvPr id="1771" name="Google Shape;1771;p112"/>
          <p:cNvGrpSpPr/>
          <p:nvPr/>
        </p:nvGrpSpPr>
        <p:grpSpPr>
          <a:xfrm>
            <a:off x="185838" y="3520538"/>
            <a:ext cx="5999348" cy="794574"/>
            <a:chOff x="185810" y="698379"/>
            <a:chExt cx="6045292" cy="635100"/>
          </a:xfrm>
        </p:grpSpPr>
        <p:sp>
          <p:nvSpPr>
            <p:cNvPr id="1772" name="Google Shape;1772;p112"/>
            <p:cNvSpPr/>
            <p:nvPr/>
          </p:nvSpPr>
          <p:spPr>
            <a:xfrm>
              <a:off x="185810" y="803821"/>
              <a:ext cx="1841400" cy="424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PCB Power Distribution Test</a:t>
              </a:r>
              <a:endParaRPr/>
            </a:p>
          </p:txBody>
        </p:sp>
        <p:sp>
          <p:nvSpPr>
            <p:cNvPr id="1773" name="Google Shape;1773;p112"/>
            <p:cNvSpPr/>
            <p:nvPr/>
          </p:nvSpPr>
          <p:spPr>
            <a:xfrm>
              <a:off x="2027200" y="839977"/>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12"/>
            <p:cNvSpPr/>
            <p:nvPr/>
          </p:nvSpPr>
          <p:spPr>
            <a:xfrm>
              <a:off x="3530202" y="698379"/>
              <a:ext cx="2700900" cy="6351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Voltage Test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Current Draw Test </a:t>
              </a:r>
              <a:endParaRPr/>
            </a:p>
          </p:txBody>
        </p:sp>
      </p:grpSp>
      <p:pic>
        <p:nvPicPr>
          <p:cNvPr id="1775" name="Google Shape;1775;p112"/>
          <p:cNvPicPr preferRelativeResize="0"/>
          <p:nvPr/>
        </p:nvPicPr>
        <p:blipFill>
          <a:blip r:embed="rId3">
            <a:alphaModFix/>
          </a:blip>
          <a:stretch>
            <a:fillRect/>
          </a:stretch>
        </p:blipFill>
        <p:spPr>
          <a:xfrm>
            <a:off x="1718746" y="1648219"/>
            <a:ext cx="232950" cy="232950"/>
          </a:xfrm>
          <a:prstGeom prst="rect">
            <a:avLst/>
          </a:prstGeom>
          <a:noFill/>
          <a:ln>
            <a:noFill/>
          </a:ln>
        </p:spPr>
      </p:pic>
      <p:pic>
        <p:nvPicPr>
          <p:cNvPr id="1776" name="Google Shape;1776;p112"/>
          <p:cNvPicPr preferRelativeResize="0"/>
          <p:nvPr/>
        </p:nvPicPr>
        <p:blipFill>
          <a:blip r:embed="rId3">
            <a:alphaModFix/>
          </a:blip>
          <a:stretch>
            <a:fillRect/>
          </a:stretch>
        </p:blipFill>
        <p:spPr>
          <a:xfrm>
            <a:off x="5091196" y="1323294"/>
            <a:ext cx="232950" cy="232950"/>
          </a:xfrm>
          <a:prstGeom prst="rect">
            <a:avLst/>
          </a:prstGeom>
          <a:noFill/>
          <a:ln>
            <a:noFill/>
          </a:ln>
        </p:spPr>
      </p:pic>
      <p:pic>
        <p:nvPicPr>
          <p:cNvPr id="1777" name="Google Shape;1777;p112"/>
          <p:cNvPicPr preferRelativeResize="0"/>
          <p:nvPr/>
        </p:nvPicPr>
        <p:blipFill>
          <a:blip r:embed="rId3">
            <a:alphaModFix/>
          </a:blip>
          <a:stretch>
            <a:fillRect/>
          </a:stretch>
        </p:blipFill>
        <p:spPr>
          <a:xfrm>
            <a:off x="5257821" y="1556244"/>
            <a:ext cx="232950" cy="232950"/>
          </a:xfrm>
          <a:prstGeom prst="rect">
            <a:avLst/>
          </a:prstGeom>
          <a:noFill/>
          <a:ln>
            <a:noFill/>
          </a:ln>
        </p:spPr>
      </p:pic>
      <p:pic>
        <p:nvPicPr>
          <p:cNvPr id="1778" name="Google Shape;1778;p112"/>
          <p:cNvPicPr preferRelativeResize="0"/>
          <p:nvPr/>
        </p:nvPicPr>
        <p:blipFill>
          <a:blip r:embed="rId3">
            <a:alphaModFix/>
          </a:blip>
          <a:stretch>
            <a:fillRect/>
          </a:stretch>
        </p:blipFill>
        <p:spPr>
          <a:xfrm>
            <a:off x="5581221" y="1720694"/>
            <a:ext cx="232950" cy="232950"/>
          </a:xfrm>
          <a:prstGeom prst="rect">
            <a:avLst/>
          </a:prstGeom>
          <a:noFill/>
          <a:ln>
            <a:noFill/>
          </a:ln>
        </p:spPr>
      </p:pic>
      <p:sp>
        <p:nvSpPr>
          <p:cNvPr id="1779" name="Google Shape;1779;p112">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12">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1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101</a:t>
            </a:fld>
            <a:endParaRPr/>
          </a:p>
        </p:txBody>
      </p:sp>
      <p:sp>
        <p:nvSpPr>
          <p:cNvPr id="1786" name="Google Shape;1786;p113"/>
          <p:cNvSpPr txBox="1">
            <a:spLocks noGrp="1"/>
          </p:cNvSpPr>
          <p:nvPr>
            <p:ph type="body" idx="1"/>
          </p:nvPr>
        </p:nvSpPr>
        <p:spPr>
          <a:xfrm>
            <a:off x="264600" y="641250"/>
            <a:ext cx="4580400" cy="3861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400" b="1">
                <a:solidFill>
                  <a:srgbClr val="000000"/>
                </a:solidFill>
              </a:rPr>
              <a:t>Test Procedure for Voltage, Current, &amp; Capacity</a:t>
            </a:r>
            <a:endParaRPr sz="1400" b="1">
              <a:solidFill>
                <a:srgbClr val="000000"/>
              </a:solidFill>
            </a:endParaRPr>
          </a:p>
          <a:p>
            <a:pPr marL="457200" lvl="0" indent="-304800" algn="l" rtl="0">
              <a:lnSpc>
                <a:spcPct val="150000"/>
              </a:lnSpc>
              <a:spcBef>
                <a:spcPts val="0"/>
              </a:spcBef>
              <a:spcAft>
                <a:spcPts val="0"/>
              </a:spcAft>
              <a:buClr>
                <a:srgbClr val="000000"/>
              </a:buClr>
              <a:buSzPts val="1200"/>
              <a:buAutoNum type="arabicPeriod"/>
            </a:pPr>
            <a:r>
              <a:rPr lang="en" sz="1200">
                <a:solidFill>
                  <a:srgbClr val="000000"/>
                </a:solidFill>
              </a:rPr>
              <a:t>Complete the circuit as shown in the test diagram</a:t>
            </a:r>
            <a:endParaRPr sz="1200">
              <a:solidFill>
                <a:srgbClr val="000000"/>
              </a:solidFill>
            </a:endParaRPr>
          </a:p>
          <a:p>
            <a:pPr marL="457200" lvl="0" indent="-304800" algn="l" rtl="0">
              <a:lnSpc>
                <a:spcPct val="150000"/>
              </a:lnSpc>
              <a:spcBef>
                <a:spcPts val="0"/>
              </a:spcBef>
              <a:spcAft>
                <a:spcPts val="0"/>
              </a:spcAft>
              <a:buClr>
                <a:srgbClr val="000000"/>
              </a:buClr>
              <a:buSzPts val="1200"/>
              <a:buAutoNum type="arabicPeriod"/>
            </a:pPr>
            <a:r>
              <a:rPr lang="en" sz="1200">
                <a:solidFill>
                  <a:srgbClr val="000000"/>
                </a:solidFill>
              </a:rPr>
              <a:t>Record initial state of charge and voltage</a:t>
            </a:r>
            <a:endParaRPr sz="1200">
              <a:solidFill>
                <a:srgbClr val="000000"/>
              </a:solidFill>
            </a:endParaRPr>
          </a:p>
          <a:p>
            <a:pPr marL="457200" lvl="0" indent="-304800" algn="l" rtl="0">
              <a:lnSpc>
                <a:spcPct val="150000"/>
              </a:lnSpc>
              <a:spcBef>
                <a:spcPts val="0"/>
              </a:spcBef>
              <a:spcAft>
                <a:spcPts val="0"/>
              </a:spcAft>
              <a:buClr>
                <a:srgbClr val="000000"/>
              </a:buClr>
              <a:buSzPts val="1200"/>
              <a:buAutoNum type="arabicPeriod"/>
            </a:pPr>
            <a:r>
              <a:rPr lang="en" sz="1200">
                <a:solidFill>
                  <a:srgbClr val="000000"/>
                </a:solidFill>
              </a:rPr>
              <a:t>Record voltage and current draw every 5 minutes throughout test </a:t>
            </a:r>
            <a:endParaRPr sz="1200">
              <a:solidFill>
                <a:srgbClr val="000000"/>
              </a:solidFill>
            </a:endParaRPr>
          </a:p>
          <a:p>
            <a:pPr marL="457200" lvl="0" indent="-304800" algn="l" rtl="0">
              <a:lnSpc>
                <a:spcPct val="150000"/>
              </a:lnSpc>
              <a:spcBef>
                <a:spcPts val="0"/>
              </a:spcBef>
              <a:spcAft>
                <a:spcPts val="0"/>
              </a:spcAft>
              <a:buClr>
                <a:srgbClr val="000000"/>
              </a:buClr>
              <a:buSzPts val="1200"/>
              <a:buAutoNum type="arabicPeriod"/>
            </a:pPr>
            <a:r>
              <a:rPr lang="en" sz="1200">
                <a:solidFill>
                  <a:srgbClr val="000000"/>
                </a:solidFill>
              </a:rPr>
              <a:t>Test ends when batteries stop discharging ~ 2.5 hours</a:t>
            </a:r>
            <a:endParaRPr sz="1200">
              <a:solidFill>
                <a:srgbClr val="000000"/>
              </a:solidFill>
            </a:endParaRPr>
          </a:p>
          <a:p>
            <a:pPr marL="457200" lvl="0" indent="-304800" algn="l" rtl="0">
              <a:lnSpc>
                <a:spcPct val="150000"/>
              </a:lnSpc>
              <a:spcBef>
                <a:spcPts val="0"/>
              </a:spcBef>
              <a:spcAft>
                <a:spcPts val="0"/>
              </a:spcAft>
              <a:buClr>
                <a:srgbClr val="000000"/>
              </a:buClr>
              <a:buSzPts val="1200"/>
              <a:buAutoNum type="arabicPeriod"/>
            </a:pPr>
            <a:r>
              <a:rPr lang="en" sz="1200">
                <a:solidFill>
                  <a:srgbClr val="000000"/>
                </a:solidFill>
              </a:rPr>
              <a:t>Fully charge the batteries again and measure peak voltage</a:t>
            </a:r>
            <a:endParaRPr sz="1200">
              <a:solidFill>
                <a:srgbClr val="000000"/>
              </a:solidFill>
            </a:endParaRPr>
          </a:p>
          <a:p>
            <a:pPr marL="457200" lvl="0" indent="0" algn="l" rtl="0">
              <a:lnSpc>
                <a:spcPct val="150000"/>
              </a:lnSpc>
              <a:spcBef>
                <a:spcPts val="0"/>
              </a:spcBef>
              <a:spcAft>
                <a:spcPts val="0"/>
              </a:spcAft>
              <a:buNone/>
            </a:pPr>
            <a:endParaRPr sz="600">
              <a:solidFill>
                <a:srgbClr val="000000"/>
              </a:solidFill>
            </a:endParaRPr>
          </a:p>
          <a:p>
            <a:pPr marL="0" lvl="0" indent="0" algn="l" rtl="0">
              <a:lnSpc>
                <a:spcPct val="150000"/>
              </a:lnSpc>
              <a:spcBef>
                <a:spcPts val="0"/>
              </a:spcBef>
              <a:spcAft>
                <a:spcPts val="0"/>
              </a:spcAft>
              <a:buNone/>
            </a:pPr>
            <a:r>
              <a:rPr lang="en" sz="1400" b="1"/>
              <a:t>Test Supplies for Voltage, Current, &amp; Capacity</a:t>
            </a:r>
            <a:endParaRPr sz="1400" b="1"/>
          </a:p>
          <a:p>
            <a:pPr marL="457200" lvl="0" indent="-304800" algn="l" rtl="0">
              <a:lnSpc>
                <a:spcPct val="150000"/>
              </a:lnSpc>
              <a:spcBef>
                <a:spcPts val="0"/>
              </a:spcBef>
              <a:spcAft>
                <a:spcPts val="0"/>
              </a:spcAft>
              <a:buSzPts val="1200"/>
              <a:buFont typeface="PT Serif"/>
              <a:buAutoNum type="arabicPeriod"/>
            </a:pPr>
            <a:r>
              <a:rPr lang="en" sz="1200"/>
              <a:t>Battery Pack</a:t>
            </a:r>
            <a:endParaRPr sz="1200"/>
          </a:p>
          <a:p>
            <a:pPr marL="457200" lvl="0" indent="-304800" algn="l" rtl="0">
              <a:lnSpc>
                <a:spcPct val="150000"/>
              </a:lnSpc>
              <a:spcBef>
                <a:spcPts val="0"/>
              </a:spcBef>
              <a:spcAft>
                <a:spcPts val="0"/>
              </a:spcAft>
              <a:buSzPts val="1200"/>
              <a:buFont typeface="PT Serif"/>
              <a:buAutoNum type="arabicPeriod"/>
            </a:pPr>
            <a:r>
              <a:rPr lang="en" sz="1200"/>
              <a:t>Ammeter</a:t>
            </a:r>
            <a:endParaRPr sz="1200"/>
          </a:p>
          <a:p>
            <a:pPr marL="457200" lvl="0" indent="-304800" algn="l" rtl="0">
              <a:lnSpc>
                <a:spcPct val="150000"/>
              </a:lnSpc>
              <a:spcBef>
                <a:spcPts val="0"/>
              </a:spcBef>
              <a:spcAft>
                <a:spcPts val="0"/>
              </a:spcAft>
              <a:buSzPts val="1200"/>
              <a:buFont typeface="PT Serif"/>
              <a:buAutoNum type="arabicPeriod"/>
            </a:pPr>
            <a:r>
              <a:rPr lang="en" sz="1200"/>
              <a:t>Voltmeter</a:t>
            </a:r>
            <a:endParaRPr sz="1200"/>
          </a:p>
          <a:p>
            <a:pPr marL="457200" lvl="0" indent="-304800" algn="l" rtl="0">
              <a:lnSpc>
                <a:spcPct val="150000"/>
              </a:lnSpc>
              <a:spcBef>
                <a:spcPts val="0"/>
              </a:spcBef>
              <a:spcAft>
                <a:spcPts val="0"/>
              </a:spcAft>
              <a:buSzPts val="1200"/>
              <a:buFont typeface="PT Serif"/>
              <a:buAutoNum type="arabicPeriod"/>
            </a:pPr>
            <a:r>
              <a:rPr lang="en" sz="1200"/>
              <a:t>BNC Cables</a:t>
            </a:r>
            <a:endParaRPr sz="1200"/>
          </a:p>
          <a:p>
            <a:pPr marL="457200" lvl="0" indent="-304800" algn="l" rtl="0">
              <a:lnSpc>
                <a:spcPct val="150000"/>
              </a:lnSpc>
              <a:spcBef>
                <a:spcPts val="0"/>
              </a:spcBef>
              <a:spcAft>
                <a:spcPts val="0"/>
              </a:spcAft>
              <a:buSzPts val="1200"/>
              <a:buFont typeface="PT Serif"/>
              <a:buAutoNum type="arabicPeriod"/>
            </a:pPr>
            <a:r>
              <a:rPr lang="en" sz="1200"/>
              <a:t>iMAX B6AC Charger</a:t>
            </a:r>
            <a:endParaRPr sz="1200"/>
          </a:p>
          <a:p>
            <a:pPr marL="457200" lvl="0" indent="-304800" algn="l" rtl="0">
              <a:lnSpc>
                <a:spcPct val="150000"/>
              </a:lnSpc>
              <a:spcBef>
                <a:spcPts val="0"/>
              </a:spcBef>
              <a:spcAft>
                <a:spcPts val="0"/>
              </a:spcAft>
              <a:buSzPts val="1200"/>
              <a:buFont typeface="PT Serif"/>
              <a:buAutoNum type="arabicPeriod"/>
            </a:pPr>
            <a:r>
              <a:rPr lang="en" sz="1200"/>
              <a:t>Breadboard</a:t>
            </a:r>
            <a:endParaRPr sz="1200" b="1"/>
          </a:p>
          <a:p>
            <a:pPr marL="457200" lvl="0" indent="0" algn="l" rtl="0">
              <a:lnSpc>
                <a:spcPct val="150000"/>
              </a:lnSpc>
              <a:spcBef>
                <a:spcPts val="0"/>
              </a:spcBef>
              <a:spcAft>
                <a:spcPts val="0"/>
              </a:spcAft>
              <a:buNone/>
            </a:pPr>
            <a:endParaRPr sz="1200">
              <a:solidFill>
                <a:srgbClr val="000000"/>
              </a:solidFill>
            </a:endParaRPr>
          </a:p>
        </p:txBody>
      </p:sp>
      <p:sp>
        <p:nvSpPr>
          <p:cNvPr id="1787" name="Google Shape;1787;p11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Battery Characterization Test Logistics</a:t>
            </a:r>
            <a:endParaRPr/>
          </a:p>
        </p:txBody>
      </p:sp>
      <p:pic>
        <p:nvPicPr>
          <p:cNvPr id="1788" name="Google Shape;1788;p113"/>
          <p:cNvPicPr preferRelativeResize="0"/>
          <p:nvPr/>
        </p:nvPicPr>
        <p:blipFill rotWithShape="1">
          <a:blip r:embed="rId3">
            <a:alphaModFix/>
          </a:blip>
          <a:srcRect l="2490" t="3454" r="5614" b="7522"/>
          <a:stretch/>
        </p:blipFill>
        <p:spPr>
          <a:xfrm>
            <a:off x="4788450" y="1241125"/>
            <a:ext cx="4317025" cy="2661275"/>
          </a:xfrm>
          <a:prstGeom prst="rect">
            <a:avLst/>
          </a:prstGeom>
          <a:noFill/>
          <a:ln>
            <a:noFill/>
          </a:ln>
        </p:spPr>
      </p:pic>
      <p:sp>
        <p:nvSpPr>
          <p:cNvPr id="1789" name="Google Shape;1789;p113"/>
          <p:cNvSpPr txBox="1"/>
          <p:nvPr/>
        </p:nvSpPr>
        <p:spPr>
          <a:xfrm>
            <a:off x="4200900" y="4016425"/>
            <a:ext cx="494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Electrical Setup for Characterization and Cold Test #3</a:t>
            </a:r>
            <a:endParaRPr b="1">
              <a:latin typeface="PT Serif"/>
              <a:ea typeface="PT Serif"/>
              <a:cs typeface="PT Serif"/>
              <a:sym typeface="PT Serif"/>
            </a:endParaRPr>
          </a:p>
        </p:txBody>
      </p:sp>
      <p:sp>
        <p:nvSpPr>
          <p:cNvPr id="1790" name="Google Shape;1790;p113">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13">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pic>
        <p:nvPicPr>
          <p:cNvPr id="1796" name="Google Shape;1796;p114"/>
          <p:cNvPicPr preferRelativeResize="0"/>
          <p:nvPr/>
        </p:nvPicPr>
        <p:blipFill>
          <a:blip r:embed="rId3">
            <a:alphaModFix/>
          </a:blip>
          <a:stretch>
            <a:fillRect/>
          </a:stretch>
        </p:blipFill>
        <p:spPr>
          <a:xfrm>
            <a:off x="4369750" y="733587"/>
            <a:ext cx="4953906" cy="3714375"/>
          </a:xfrm>
          <a:prstGeom prst="rect">
            <a:avLst/>
          </a:prstGeom>
          <a:noFill/>
          <a:ln>
            <a:noFill/>
          </a:ln>
        </p:spPr>
      </p:pic>
      <p:sp>
        <p:nvSpPr>
          <p:cNvPr id="1797" name="Google Shape;1797;p1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102</a:t>
            </a:fld>
            <a:endParaRPr/>
          </a:p>
        </p:txBody>
      </p:sp>
      <p:sp>
        <p:nvSpPr>
          <p:cNvPr id="1798" name="Google Shape;1798;p114"/>
          <p:cNvSpPr txBox="1">
            <a:spLocks noGrp="1"/>
          </p:cNvSpPr>
          <p:nvPr>
            <p:ph type="body" idx="1"/>
          </p:nvPr>
        </p:nvSpPr>
        <p:spPr>
          <a:xfrm>
            <a:off x="389075" y="660275"/>
            <a:ext cx="4182900" cy="38610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200" b="1"/>
              <a:t>Objective</a:t>
            </a:r>
            <a:endParaRPr sz="1200" b="1"/>
          </a:p>
          <a:p>
            <a:pPr marL="457200" lvl="0" indent="-304800" algn="l" rtl="0">
              <a:lnSpc>
                <a:spcPct val="115000"/>
              </a:lnSpc>
              <a:spcBef>
                <a:spcPts val="600"/>
              </a:spcBef>
              <a:spcAft>
                <a:spcPts val="0"/>
              </a:spcAft>
              <a:buSzPts val="1200"/>
              <a:buChar char="○"/>
            </a:pPr>
            <a:r>
              <a:rPr lang="en" sz="1200"/>
              <a:t>Verify that the battery range matches the manufacturer’s specifications: 8.4V max to 6V min</a:t>
            </a:r>
            <a:endParaRPr sz="1200"/>
          </a:p>
          <a:p>
            <a:pPr marL="457200" lvl="0" indent="0" algn="l" rtl="0">
              <a:lnSpc>
                <a:spcPct val="115000"/>
              </a:lnSpc>
              <a:spcBef>
                <a:spcPts val="600"/>
              </a:spcBef>
              <a:spcAft>
                <a:spcPts val="0"/>
              </a:spcAft>
              <a:buNone/>
            </a:pPr>
            <a:endParaRPr sz="100"/>
          </a:p>
          <a:p>
            <a:pPr marL="0" lvl="0" indent="0" algn="l" rtl="0">
              <a:lnSpc>
                <a:spcPct val="115000"/>
              </a:lnSpc>
              <a:spcBef>
                <a:spcPts val="600"/>
              </a:spcBef>
              <a:spcAft>
                <a:spcPts val="0"/>
              </a:spcAft>
              <a:buClr>
                <a:schemeClr val="dk1"/>
              </a:buClr>
              <a:buSzPts val="1100"/>
              <a:buFont typeface="Arial"/>
              <a:buNone/>
            </a:pPr>
            <a:r>
              <a:rPr lang="en" sz="1200" b="1"/>
              <a:t>Key Requirements </a:t>
            </a:r>
            <a:endParaRPr sz="1200" b="1"/>
          </a:p>
          <a:p>
            <a:pPr marL="457200" lvl="0" indent="-304800" algn="l" rtl="0">
              <a:lnSpc>
                <a:spcPct val="115000"/>
              </a:lnSpc>
              <a:spcBef>
                <a:spcPts val="600"/>
              </a:spcBef>
              <a:spcAft>
                <a:spcPts val="0"/>
              </a:spcAft>
              <a:buSzPts val="1200"/>
              <a:buChar char="○"/>
            </a:pPr>
            <a:r>
              <a:rPr lang="en" sz="1200" b="1"/>
              <a:t>FR 3 </a:t>
            </a:r>
            <a:r>
              <a:rPr lang="en" sz="1200"/>
              <a:t>The payload shall be operational throughout the duration of the balloon flight</a:t>
            </a:r>
            <a:endParaRPr sz="1200"/>
          </a:p>
          <a:p>
            <a:pPr marL="0" lvl="0" indent="0" algn="l" rtl="0">
              <a:lnSpc>
                <a:spcPct val="115000"/>
              </a:lnSpc>
              <a:spcBef>
                <a:spcPts val="600"/>
              </a:spcBef>
              <a:spcAft>
                <a:spcPts val="0"/>
              </a:spcAft>
              <a:buNone/>
            </a:pPr>
            <a:r>
              <a:rPr lang="en" sz="1200" b="1"/>
              <a:t>Success Requirements:</a:t>
            </a:r>
            <a:endParaRPr sz="1200"/>
          </a:p>
          <a:p>
            <a:pPr marL="457200" lvl="0" indent="-304800" algn="l" rtl="0">
              <a:lnSpc>
                <a:spcPct val="115000"/>
              </a:lnSpc>
              <a:spcBef>
                <a:spcPts val="600"/>
              </a:spcBef>
              <a:spcAft>
                <a:spcPts val="0"/>
              </a:spcAft>
              <a:buSzPts val="1200"/>
              <a:buChar char="○"/>
            </a:pPr>
            <a:r>
              <a:rPr lang="en" sz="1200" b="1"/>
              <a:t>Full Success: </a:t>
            </a:r>
            <a:r>
              <a:rPr lang="en" sz="1200"/>
              <a:t> The voltage range is within 5% of the rate range of 5V to 8.4V</a:t>
            </a:r>
            <a:endParaRPr sz="1200"/>
          </a:p>
          <a:p>
            <a:pPr marL="457200" lvl="0" indent="0" algn="l" rtl="0">
              <a:lnSpc>
                <a:spcPct val="115000"/>
              </a:lnSpc>
              <a:spcBef>
                <a:spcPts val="600"/>
              </a:spcBef>
              <a:spcAft>
                <a:spcPts val="0"/>
              </a:spcAft>
              <a:buNone/>
            </a:pPr>
            <a:endParaRPr sz="100"/>
          </a:p>
          <a:p>
            <a:pPr marL="0" lvl="0" indent="0" algn="l" rtl="0">
              <a:lnSpc>
                <a:spcPct val="115000"/>
              </a:lnSpc>
              <a:spcBef>
                <a:spcPts val="600"/>
              </a:spcBef>
              <a:spcAft>
                <a:spcPts val="0"/>
              </a:spcAft>
              <a:buClr>
                <a:schemeClr val="dk1"/>
              </a:buClr>
              <a:buSzPts val="1100"/>
              <a:buFont typeface="Arial"/>
              <a:buNone/>
            </a:pPr>
            <a:r>
              <a:rPr lang="en" sz="1200" b="1"/>
              <a:t>How it Reduces Risk </a:t>
            </a:r>
            <a:endParaRPr sz="1200" b="1"/>
          </a:p>
          <a:p>
            <a:pPr marL="457200" lvl="0" indent="-304800" algn="l" rtl="0">
              <a:lnSpc>
                <a:spcPct val="115000"/>
              </a:lnSpc>
              <a:spcBef>
                <a:spcPts val="600"/>
              </a:spcBef>
              <a:spcAft>
                <a:spcPts val="0"/>
              </a:spcAft>
              <a:buSzPts val="1200"/>
              <a:buChar char="○"/>
            </a:pPr>
            <a:r>
              <a:rPr lang="en" sz="1200"/>
              <a:t>Demonstrates that the battery is meets manufacturer specifications for voltage and will therefore act as expected</a:t>
            </a:r>
            <a:endParaRPr sz="1200"/>
          </a:p>
          <a:p>
            <a:pPr marL="457200" lvl="0" indent="0" algn="l" rtl="0">
              <a:lnSpc>
                <a:spcPct val="115000"/>
              </a:lnSpc>
              <a:spcBef>
                <a:spcPts val="600"/>
              </a:spcBef>
              <a:spcAft>
                <a:spcPts val="0"/>
              </a:spcAft>
              <a:buNone/>
            </a:pPr>
            <a:endParaRPr sz="800"/>
          </a:p>
          <a:p>
            <a:pPr marL="0" lvl="0" indent="0" algn="l" rtl="0">
              <a:lnSpc>
                <a:spcPct val="115000"/>
              </a:lnSpc>
              <a:spcBef>
                <a:spcPts val="600"/>
              </a:spcBef>
              <a:spcAft>
                <a:spcPts val="0"/>
              </a:spcAft>
              <a:buClr>
                <a:schemeClr val="dk1"/>
              </a:buClr>
              <a:buSzPts val="1100"/>
              <a:buFont typeface="Arial"/>
              <a:buNone/>
            </a:pPr>
            <a:r>
              <a:rPr lang="en" sz="1200" b="1"/>
              <a:t>Status: </a:t>
            </a:r>
            <a:r>
              <a:rPr lang="en" sz="1200" b="1">
                <a:solidFill>
                  <a:srgbClr val="6AA84F"/>
                </a:solidFill>
              </a:rPr>
              <a:t>Completed </a:t>
            </a:r>
            <a:endParaRPr sz="1400" b="1">
              <a:solidFill>
                <a:srgbClr val="F1C232"/>
              </a:solidFill>
            </a:endParaRPr>
          </a:p>
        </p:txBody>
      </p:sp>
      <p:sp>
        <p:nvSpPr>
          <p:cNvPr id="1799" name="Google Shape;1799;p114"/>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Battery Voltage Range Test</a:t>
            </a:r>
            <a:endParaRPr/>
          </a:p>
        </p:txBody>
      </p:sp>
      <p:sp>
        <p:nvSpPr>
          <p:cNvPr id="1800" name="Google Shape;1800;p114"/>
          <p:cNvSpPr txBox="1"/>
          <p:nvPr/>
        </p:nvSpPr>
        <p:spPr>
          <a:xfrm>
            <a:off x="4946475" y="4490225"/>
            <a:ext cx="3972000" cy="5196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T Serif"/>
                <a:ea typeface="PT Serif"/>
                <a:cs typeface="PT Serif"/>
                <a:sym typeface="PT Serif"/>
              </a:rPr>
              <a:t>Results:</a:t>
            </a:r>
            <a:r>
              <a:rPr lang="en" sz="1200">
                <a:latin typeface="PT Serif"/>
                <a:ea typeface="PT Serif"/>
                <a:cs typeface="PT Serif"/>
                <a:sym typeface="PT Serif"/>
              </a:rPr>
              <a:t> </a:t>
            </a:r>
            <a:r>
              <a:rPr lang="en" sz="1200" i="1">
                <a:latin typeface="PT Serif"/>
                <a:ea typeface="PT Serif"/>
                <a:cs typeface="PT Serif"/>
                <a:sym typeface="PT Serif"/>
              </a:rPr>
              <a:t>Full Success - </a:t>
            </a:r>
            <a:r>
              <a:rPr lang="en" sz="1200">
                <a:latin typeface="PT Serif"/>
                <a:ea typeface="PT Serif"/>
                <a:cs typeface="PT Serif"/>
                <a:sym typeface="PT Serif"/>
              </a:rPr>
              <a:t>Actual Voltage Range: </a:t>
            </a:r>
            <a:r>
              <a:rPr lang="en" sz="1200" b="1">
                <a:latin typeface="PT Serif"/>
                <a:ea typeface="PT Serif"/>
                <a:cs typeface="PT Serif"/>
                <a:sym typeface="PT Serif"/>
              </a:rPr>
              <a:t>4.99V to 8.41V</a:t>
            </a:r>
            <a:endParaRPr sz="1200" b="1">
              <a:latin typeface="PT Serif"/>
              <a:ea typeface="PT Serif"/>
              <a:cs typeface="PT Serif"/>
              <a:sym typeface="PT Serif"/>
            </a:endParaRPr>
          </a:p>
        </p:txBody>
      </p:sp>
      <p:cxnSp>
        <p:nvCxnSpPr>
          <p:cNvPr id="1801" name="Google Shape;1801;p114"/>
          <p:cNvCxnSpPr/>
          <p:nvPr/>
        </p:nvCxnSpPr>
        <p:spPr>
          <a:xfrm rot="10800000" flipH="1">
            <a:off x="2357485" y="4683800"/>
            <a:ext cx="2406900" cy="8400"/>
          </a:xfrm>
          <a:prstGeom prst="straightConnector1">
            <a:avLst/>
          </a:prstGeom>
          <a:noFill/>
          <a:ln w="19050" cap="flat" cmpd="sng">
            <a:solidFill>
              <a:schemeClr val="dk2"/>
            </a:solidFill>
            <a:prstDash val="solid"/>
            <a:round/>
            <a:headEnd type="none" w="med" len="med"/>
            <a:tailEnd type="triangle" w="med" len="med"/>
          </a:ln>
        </p:spPr>
      </p:cxnSp>
      <p:pic>
        <p:nvPicPr>
          <p:cNvPr id="1802" name="Google Shape;1802;p114"/>
          <p:cNvPicPr preferRelativeResize="0"/>
          <p:nvPr/>
        </p:nvPicPr>
        <p:blipFill>
          <a:blip r:embed="rId4">
            <a:alphaModFix/>
          </a:blip>
          <a:stretch>
            <a:fillRect/>
          </a:stretch>
        </p:blipFill>
        <p:spPr>
          <a:xfrm>
            <a:off x="1903971" y="4571519"/>
            <a:ext cx="232950" cy="232950"/>
          </a:xfrm>
          <a:prstGeom prst="rect">
            <a:avLst/>
          </a:prstGeom>
          <a:noFill/>
          <a:ln>
            <a:noFill/>
          </a:ln>
        </p:spPr>
      </p:pic>
      <p:sp>
        <p:nvSpPr>
          <p:cNvPr id="1803" name="Google Shape;1803;p114">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14">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pic>
        <p:nvPicPr>
          <p:cNvPr id="1809" name="Google Shape;1809;p115"/>
          <p:cNvPicPr preferRelativeResize="0"/>
          <p:nvPr/>
        </p:nvPicPr>
        <p:blipFill>
          <a:blip r:embed="rId3">
            <a:alphaModFix/>
          </a:blip>
          <a:stretch>
            <a:fillRect/>
          </a:stretch>
        </p:blipFill>
        <p:spPr>
          <a:xfrm>
            <a:off x="4459525" y="796875"/>
            <a:ext cx="4932801" cy="3698551"/>
          </a:xfrm>
          <a:prstGeom prst="rect">
            <a:avLst/>
          </a:prstGeom>
          <a:noFill/>
          <a:ln>
            <a:noFill/>
          </a:ln>
        </p:spPr>
      </p:pic>
      <p:sp>
        <p:nvSpPr>
          <p:cNvPr id="1810" name="Google Shape;1810;p1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103</a:t>
            </a:fld>
            <a:endParaRPr/>
          </a:p>
        </p:txBody>
      </p:sp>
      <p:sp>
        <p:nvSpPr>
          <p:cNvPr id="1811" name="Google Shape;1811;p115"/>
          <p:cNvSpPr txBox="1">
            <a:spLocks noGrp="1"/>
          </p:cNvSpPr>
          <p:nvPr>
            <p:ph type="body" idx="1"/>
          </p:nvPr>
        </p:nvSpPr>
        <p:spPr>
          <a:xfrm>
            <a:off x="396850" y="517950"/>
            <a:ext cx="4436100" cy="40032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200" b="1"/>
              <a:t>Objective</a:t>
            </a:r>
            <a:endParaRPr sz="1200" b="1"/>
          </a:p>
          <a:p>
            <a:pPr marL="457200" lvl="0" indent="-298450" algn="l" rtl="0">
              <a:lnSpc>
                <a:spcPct val="115000"/>
              </a:lnSpc>
              <a:spcBef>
                <a:spcPts val="600"/>
              </a:spcBef>
              <a:spcAft>
                <a:spcPts val="0"/>
              </a:spcAft>
              <a:buSzPts val="1100"/>
              <a:buChar char="○"/>
            </a:pPr>
            <a:r>
              <a:rPr lang="en" sz="1100"/>
              <a:t>Verify that the battery capacity matches the manufacturer’s specifications: 4080 mAh</a:t>
            </a:r>
            <a:endParaRPr sz="1100"/>
          </a:p>
          <a:p>
            <a:pPr marL="457200" lvl="0" indent="0" algn="l" rtl="0">
              <a:lnSpc>
                <a:spcPct val="115000"/>
              </a:lnSpc>
              <a:spcBef>
                <a:spcPts val="600"/>
              </a:spcBef>
              <a:spcAft>
                <a:spcPts val="0"/>
              </a:spcAft>
              <a:buNone/>
            </a:pPr>
            <a:endParaRPr sz="500"/>
          </a:p>
          <a:p>
            <a:pPr marL="0" lvl="0" indent="0" algn="l" rtl="0">
              <a:lnSpc>
                <a:spcPct val="115000"/>
              </a:lnSpc>
              <a:spcBef>
                <a:spcPts val="600"/>
              </a:spcBef>
              <a:spcAft>
                <a:spcPts val="0"/>
              </a:spcAft>
              <a:buClr>
                <a:schemeClr val="dk1"/>
              </a:buClr>
              <a:buSzPts val="1100"/>
              <a:buFont typeface="Arial"/>
              <a:buNone/>
            </a:pPr>
            <a:r>
              <a:rPr lang="en" sz="1200" b="1"/>
              <a:t>Key Requirements </a:t>
            </a:r>
            <a:endParaRPr sz="1200" b="1"/>
          </a:p>
          <a:p>
            <a:pPr marL="457200" lvl="0" indent="-298450" algn="l" rtl="0">
              <a:lnSpc>
                <a:spcPct val="115000"/>
              </a:lnSpc>
              <a:spcBef>
                <a:spcPts val="600"/>
              </a:spcBef>
              <a:spcAft>
                <a:spcPts val="0"/>
              </a:spcAft>
              <a:buSzPts val="1100"/>
              <a:buChar char="○"/>
            </a:pPr>
            <a:r>
              <a:rPr lang="en" sz="1100" b="1"/>
              <a:t>FR 3 </a:t>
            </a:r>
            <a:r>
              <a:rPr lang="en" sz="1100"/>
              <a:t>The payload shall be operational throughout the duration of the balloon flight</a:t>
            </a:r>
            <a:endParaRPr sz="1100"/>
          </a:p>
          <a:p>
            <a:pPr marL="457200" lvl="0" indent="0" algn="l" rtl="0">
              <a:lnSpc>
                <a:spcPct val="115000"/>
              </a:lnSpc>
              <a:spcBef>
                <a:spcPts val="600"/>
              </a:spcBef>
              <a:spcAft>
                <a:spcPts val="0"/>
              </a:spcAft>
              <a:buNone/>
            </a:pPr>
            <a:endParaRPr sz="500"/>
          </a:p>
          <a:p>
            <a:pPr marL="0" lvl="0" indent="0" algn="l" rtl="0">
              <a:lnSpc>
                <a:spcPct val="115000"/>
              </a:lnSpc>
              <a:spcBef>
                <a:spcPts val="600"/>
              </a:spcBef>
              <a:spcAft>
                <a:spcPts val="0"/>
              </a:spcAft>
              <a:buClr>
                <a:schemeClr val="dk1"/>
              </a:buClr>
              <a:buSzPts val="1100"/>
              <a:buFont typeface="Arial"/>
              <a:buNone/>
            </a:pPr>
            <a:r>
              <a:rPr lang="en" sz="1200" b="1"/>
              <a:t>Success Criteria</a:t>
            </a:r>
            <a:endParaRPr sz="1200"/>
          </a:p>
          <a:p>
            <a:pPr marL="457200" lvl="0" indent="-298450" algn="l" rtl="0">
              <a:lnSpc>
                <a:spcPct val="115000"/>
              </a:lnSpc>
              <a:spcBef>
                <a:spcPts val="600"/>
              </a:spcBef>
              <a:spcAft>
                <a:spcPts val="0"/>
              </a:spcAft>
              <a:buSzPts val="1100"/>
              <a:buChar char="○"/>
            </a:pPr>
            <a:r>
              <a:rPr lang="en" sz="1100" b="1"/>
              <a:t>Full Success: </a:t>
            </a:r>
            <a:r>
              <a:rPr lang="en" sz="1100"/>
              <a:t> Battery capacity is within 100 mAh of the rated max </a:t>
            </a:r>
            <a:r>
              <a:rPr lang="en" sz="1100" b="1"/>
              <a:t>4080 mAh</a:t>
            </a:r>
            <a:endParaRPr sz="1100"/>
          </a:p>
          <a:p>
            <a:pPr marL="457200" lvl="0" indent="-298450" algn="l" rtl="0">
              <a:lnSpc>
                <a:spcPct val="115000"/>
              </a:lnSpc>
              <a:spcBef>
                <a:spcPts val="0"/>
              </a:spcBef>
              <a:spcAft>
                <a:spcPts val="0"/>
              </a:spcAft>
              <a:buSzPts val="1100"/>
              <a:buChar char="○"/>
            </a:pPr>
            <a:r>
              <a:rPr lang="en" sz="1100" b="1"/>
              <a:t>Partial Success: </a:t>
            </a:r>
            <a:r>
              <a:rPr lang="en" sz="1100"/>
              <a:t>Battery capacity is greater than or equal to the required </a:t>
            </a:r>
            <a:r>
              <a:rPr lang="en" sz="1100" b="1"/>
              <a:t>3626 mAh</a:t>
            </a:r>
            <a:endParaRPr sz="1100" b="1"/>
          </a:p>
          <a:p>
            <a:pPr marL="457200" lvl="0" indent="0" algn="l" rtl="0">
              <a:lnSpc>
                <a:spcPct val="115000"/>
              </a:lnSpc>
              <a:spcBef>
                <a:spcPts val="600"/>
              </a:spcBef>
              <a:spcAft>
                <a:spcPts val="0"/>
              </a:spcAft>
              <a:buNone/>
            </a:pPr>
            <a:endParaRPr sz="500"/>
          </a:p>
          <a:p>
            <a:pPr marL="0" lvl="0" indent="0" algn="l" rtl="0">
              <a:lnSpc>
                <a:spcPct val="115000"/>
              </a:lnSpc>
              <a:spcBef>
                <a:spcPts val="600"/>
              </a:spcBef>
              <a:spcAft>
                <a:spcPts val="0"/>
              </a:spcAft>
              <a:buClr>
                <a:schemeClr val="dk1"/>
              </a:buClr>
              <a:buSzPts val="1100"/>
              <a:buFont typeface="Arial"/>
              <a:buNone/>
            </a:pPr>
            <a:r>
              <a:rPr lang="en" sz="1200" b="1"/>
              <a:t>How it Reduces Risk</a:t>
            </a:r>
            <a:endParaRPr sz="1200" b="1"/>
          </a:p>
          <a:p>
            <a:pPr marL="457200" lvl="0" indent="-298450" algn="l" rtl="0">
              <a:lnSpc>
                <a:spcPct val="115000"/>
              </a:lnSpc>
              <a:spcBef>
                <a:spcPts val="600"/>
              </a:spcBef>
              <a:spcAft>
                <a:spcPts val="0"/>
              </a:spcAft>
              <a:buSzPts val="1100"/>
              <a:buChar char="○"/>
            </a:pPr>
            <a:r>
              <a:rPr lang="en" sz="1100"/>
              <a:t>Demonstrates that the battery is meets manufacturer specifications for voltage and will therefore act as expected</a:t>
            </a:r>
            <a:endParaRPr sz="1400" b="1">
              <a:solidFill>
                <a:srgbClr val="F1C232"/>
              </a:solidFill>
            </a:endParaRPr>
          </a:p>
        </p:txBody>
      </p:sp>
      <p:sp>
        <p:nvSpPr>
          <p:cNvPr id="1812" name="Google Shape;1812;p11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Battery Capacity Test</a:t>
            </a:r>
            <a:endParaRPr/>
          </a:p>
        </p:txBody>
      </p:sp>
      <p:sp>
        <p:nvSpPr>
          <p:cNvPr id="1813" name="Google Shape;1813;p115"/>
          <p:cNvSpPr txBox="1"/>
          <p:nvPr/>
        </p:nvSpPr>
        <p:spPr>
          <a:xfrm>
            <a:off x="5366125" y="4490225"/>
            <a:ext cx="3635700" cy="365700"/>
          </a:xfrm>
          <a:prstGeom prst="rect">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T Serif"/>
                <a:ea typeface="PT Serif"/>
                <a:cs typeface="PT Serif"/>
                <a:sym typeface="PT Serif"/>
              </a:rPr>
              <a:t>Results:</a:t>
            </a:r>
            <a:r>
              <a:rPr lang="en" sz="1200">
                <a:latin typeface="PT Serif"/>
                <a:ea typeface="PT Serif"/>
                <a:cs typeface="PT Serif"/>
                <a:sym typeface="PT Serif"/>
              </a:rPr>
              <a:t> </a:t>
            </a:r>
            <a:r>
              <a:rPr lang="en" sz="1200" i="1">
                <a:latin typeface="PT Serif"/>
                <a:ea typeface="PT Serif"/>
                <a:cs typeface="PT Serif"/>
                <a:sym typeface="PT Serif"/>
              </a:rPr>
              <a:t>Full Success - </a:t>
            </a:r>
            <a:r>
              <a:rPr lang="en" sz="1200">
                <a:latin typeface="PT Serif"/>
                <a:ea typeface="PT Serif"/>
                <a:cs typeface="PT Serif"/>
                <a:sym typeface="PT Serif"/>
              </a:rPr>
              <a:t>Actual Capacity: </a:t>
            </a:r>
            <a:r>
              <a:rPr lang="en" sz="1200" b="1">
                <a:latin typeface="PT Serif"/>
                <a:ea typeface="PT Serif"/>
                <a:cs typeface="PT Serif"/>
                <a:sym typeface="PT Serif"/>
              </a:rPr>
              <a:t>4046 mAh</a:t>
            </a:r>
            <a:endParaRPr sz="1200" b="1">
              <a:latin typeface="PT Serif"/>
              <a:ea typeface="PT Serif"/>
              <a:cs typeface="PT Serif"/>
              <a:sym typeface="PT Serif"/>
            </a:endParaRPr>
          </a:p>
        </p:txBody>
      </p:sp>
      <p:cxnSp>
        <p:nvCxnSpPr>
          <p:cNvPr id="1814" name="Google Shape;1814;p115"/>
          <p:cNvCxnSpPr>
            <a:endCxn id="1813" idx="1"/>
          </p:cNvCxnSpPr>
          <p:nvPr/>
        </p:nvCxnSpPr>
        <p:spPr>
          <a:xfrm rot="10800000" flipH="1">
            <a:off x="2224825" y="4673075"/>
            <a:ext cx="3141300" cy="21900"/>
          </a:xfrm>
          <a:prstGeom prst="straightConnector1">
            <a:avLst/>
          </a:prstGeom>
          <a:noFill/>
          <a:ln w="19050" cap="flat" cmpd="sng">
            <a:solidFill>
              <a:schemeClr val="dk2"/>
            </a:solidFill>
            <a:prstDash val="solid"/>
            <a:round/>
            <a:headEnd type="none" w="med" len="med"/>
            <a:tailEnd type="triangle" w="med" len="med"/>
          </a:ln>
        </p:spPr>
      </p:cxnSp>
      <p:sp>
        <p:nvSpPr>
          <p:cNvPr id="1815" name="Google Shape;1815;p115"/>
          <p:cNvSpPr txBox="1"/>
          <p:nvPr/>
        </p:nvSpPr>
        <p:spPr>
          <a:xfrm>
            <a:off x="272825" y="4490225"/>
            <a:ext cx="18726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Clr>
                <a:schemeClr val="dk1"/>
              </a:buClr>
              <a:buSzPts val="1100"/>
              <a:buFont typeface="Arial"/>
              <a:buNone/>
            </a:pPr>
            <a:r>
              <a:rPr lang="en" sz="1200" b="1">
                <a:solidFill>
                  <a:schemeClr val="dk1"/>
                </a:solidFill>
                <a:latin typeface="PT Serif"/>
                <a:ea typeface="PT Serif"/>
                <a:cs typeface="PT Serif"/>
                <a:sym typeface="PT Serif"/>
              </a:rPr>
              <a:t>Status: </a:t>
            </a:r>
            <a:r>
              <a:rPr lang="en" sz="1200" b="1">
                <a:solidFill>
                  <a:srgbClr val="6AA84F"/>
                </a:solidFill>
                <a:latin typeface="PT Serif"/>
                <a:ea typeface="PT Serif"/>
                <a:cs typeface="PT Serif"/>
                <a:sym typeface="PT Serif"/>
              </a:rPr>
              <a:t>Completed </a:t>
            </a:r>
            <a:endParaRPr>
              <a:latin typeface="PT Serif"/>
              <a:ea typeface="PT Serif"/>
              <a:cs typeface="PT Serif"/>
              <a:sym typeface="PT Serif"/>
            </a:endParaRPr>
          </a:p>
        </p:txBody>
      </p:sp>
      <p:pic>
        <p:nvPicPr>
          <p:cNvPr id="1816" name="Google Shape;1816;p115"/>
          <p:cNvPicPr preferRelativeResize="0"/>
          <p:nvPr/>
        </p:nvPicPr>
        <p:blipFill>
          <a:blip r:embed="rId4">
            <a:alphaModFix/>
          </a:blip>
          <a:stretch>
            <a:fillRect/>
          </a:stretch>
        </p:blipFill>
        <p:spPr>
          <a:xfrm>
            <a:off x="1953846" y="4570544"/>
            <a:ext cx="232950" cy="232950"/>
          </a:xfrm>
          <a:prstGeom prst="rect">
            <a:avLst/>
          </a:prstGeom>
          <a:noFill/>
          <a:ln>
            <a:noFill/>
          </a:ln>
        </p:spPr>
      </p:pic>
      <p:sp>
        <p:nvSpPr>
          <p:cNvPr id="1817" name="Google Shape;1817;p115">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15">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pic>
        <p:nvPicPr>
          <p:cNvPr id="1823" name="Google Shape;1823;p116"/>
          <p:cNvPicPr preferRelativeResize="0"/>
          <p:nvPr/>
        </p:nvPicPr>
        <p:blipFill>
          <a:blip r:embed="rId3">
            <a:alphaModFix/>
          </a:blip>
          <a:stretch>
            <a:fillRect/>
          </a:stretch>
        </p:blipFill>
        <p:spPr>
          <a:xfrm>
            <a:off x="4316076" y="854850"/>
            <a:ext cx="4789400" cy="3591024"/>
          </a:xfrm>
          <a:prstGeom prst="rect">
            <a:avLst/>
          </a:prstGeom>
          <a:noFill/>
          <a:ln>
            <a:noFill/>
          </a:ln>
        </p:spPr>
      </p:pic>
      <p:sp>
        <p:nvSpPr>
          <p:cNvPr id="1824" name="Google Shape;1824;p1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104</a:t>
            </a:fld>
            <a:endParaRPr/>
          </a:p>
        </p:txBody>
      </p:sp>
      <p:sp>
        <p:nvSpPr>
          <p:cNvPr id="1825" name="Google Shape;1825;p116"/>
          <p:cNvSpPr txBox="1">
            <a:spLocks noGrp="1"/>
          </p:cNvSpPr>
          <p:nvPr>
            <p:ph type="body" idx="1"/>
          </p:nvPr>
        </p:nvSpPr>
        <p:spPr>
          <a:xfrm>
            <a:off x="617100" y="660275"/>
            <a:ext cx="3954900" cy="386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200" b="1"/>
              <a:t>Objective: </a:t>
            </a:r>
            <a:r>
              <a:rPr lang="en" sz="1200"/>
              <a:t>Verify that the battery current draw does not exceed the rating from the battery manufacturer</a:t>
            </a:r>
            <a:endParaRPr sz="1200"/>
          </a:p>
          <a:p>
            <a:pPr marL="0" lvl="0" indent="0" algn="l" rtl="0">
              <a:spcBef>
                <a:spcPts val="600"/>
              </a:spcBef>
              <a:spcAft>
                <a:spcPts val="0"/>
              </a:spcAft>
              <a:buClr>
                <a:schemeClr val="dk1"/>
              </a:buClr>
              <a:buSzPts val="1100"/>
              <a:buFont typeface="Arial"/>
              <a:buNone/>
            </a:pPr>
            <a:r>
              <a:rPr lang="en" sz="1200" b="1"/>
              <a:t>Key Requirements: </a:t>
            </a:r>
            <a:endParaRPr sz="1200" b="1"/>
          </a:p>
          <a:p>
            <a:pPr marL="457200" lvl="0" indent="-304800" algn="l" rtl="0">
              <a:spcBef>
                <a:spcPts val="600"/>
              </a:spcBef>
              <a:spcAft>
                <a:spcPts val="0"/>
              </a:spcAft>
              <a:buSzPts val="1200"/>
              <a:buAutoNum type="arabicPeriod"/>
            </a:pPr>
            <a:r>
              <a:rPr lang="en" sz="1200" b="1"/>
              <a:t>FR 3 </a:t>
            </a:r>
            <a:r>
              <a:rPr lang="en" sz="1200"/>
              <a:t>The payload shall be operational throughout the duration of the balloon flight</a:t>
            </a:r>
            <a:endParaRPr sz="1200"/>
          </a:p>
          <a:p>
            <a:pPr marL="0" lvl="0" indent="0" algn="l" rtl="0">
              <a:spcBef>
                <a:spcPts val="600"/>
              </a:spcBef>
              <a:spcAft>
                <a:spcPts val="0"/>
              </a:spcAft>
              <a:buClr>
                <a:schemeClr val="dk1"/>
              </a:buClr>
              <a:buSzPts val="1100"/>
              <a:buFont typeface="Arial"/>
              <a:buNone/>
            </a:pPr>
            <a:r>
              <a:rPr lang="en" sz="1200" b="1"/>
              <a:t>Levels of Success:</a:t>
            </a:r>
            <a:endParaRPr sz="1200"/>
          </a:p>
          <a:p>
            <a:pPr marL="457200" lvl="0" indent="-304800" algn="l" rtl="0">
              <a:spcBef>
                <a:spcPts val="600"/>
              </a:spcBef>
              <a:spcAft>
                <a:spcPts val="0"/>
              </a:spcAft>
              <a:buSzPts val="1200"/>
              <a:buAutoNum type="arabicPeriod"/>
            </a:pPr>
            <a:r>
              <a:rPr lang="en" sz="1200" b="1"/>
              <a:t>Full Success: </a:t>
            </a:r>
            <a:r>
              <a:rPr lang="en" sz="1200"/>
              <a:t>Max Current Draw is below 2.5A</a:t>
            </a:r>
            <a:endParaRPr sz="1200"/>
          </a:p>
          <a:p>
            <a:pPr marL="457200" lvl="0" indent="-304800" algn="l" rtl="0">
              <a:spcBef>
                <a:spcPts val="0"/>
              </a:spcBef>
              <a:spcAft>
                <a:spcPts val="0"/>
              </a:spcAft>
              <a:buSzPts val="1200"/>
              <a:buAutoNum type="arabicPeriod"/>
            </a:pPr>
            <a:r>
              <a:rPr lang="en" sz="1200" b="1"/>
              <a:t>Partial Success: </a:t>
            </a:r>
            <a:r>
              <a:rPr lang="en" sz="1200"/>
              <a:t>Max Current Draw is below 3A</a:t>
            </a:r>
            <a:endParaRPr sz="1200"/>
          </a:p>
          <a:p>
            <a:pPr marL="0" lvl="0" indent="0" algn="l" rtl="0">
              <a:spcBef>
                <a:spcPts val="600"/>
              </a:spcBef>
              <a:spcAft>
                <a:spcPts val="0"/>
              </a:spcAft>
              <a:buNone/>
            </a:pPr>
            <a:r>
              <a:rPr lang="en" sz="1200" b="1"/>
              <a:t>Model Verified: </a:t>
            </a:r>
            <a:r>
              <a:rPr lang="en" sz="1200"/>
              <a:t>System Level Power Budget</a:t>
            </a:r>
            <a:endParaRPr sz="1200"/>
          </a:p>
          <a:p>
            <a:pPr marL="0" lvl="0" indent="0" algn="l" rtl="0">
              <a:spcBef>
                <a:spcPts val="600"/>
              </a:spcBef>
              <a:spcAft>
                <a:spcPts val="0"/>
              </a:spcAft>
              <a:buClr>
                <a:schemeClr val="dk1"/>
              </a:buClr>
              <a:buSzPts val="1100"/>
              <a:buFont typeface="Arial"/>
              <a:buNone/>
            </a:pPr>
            <a:r>
              <a:rPr lang="en" sz="1200" b="1"/>
              <a:t>How it Reduces Risk: </a:t>
            </a:r>
            <a:r>
              <a:rPr lang="en" sz="1200"/>
              <a:t>Demonstrates that the battery is meets manufacturer specifications for voltage and will therefore act as expected</a:t>
            </a:r>
            <a:endParaRPr sz="1200"/>
          </a:p>
          <a:p>
            <a:pPr marL="0" lvl="0" indent="0" algn="l" rtl="0">
              <a:spcBef>
                <a:spcPts val="600"/>
              </a:spcBef>
              <a:spcAft>
                <a:spcPts val="0"/>
              </a:spcAft>
              <a:buClr>
                <a:schemeClr val="dk1"/>
              </a:buClr>
              <a:buSzPts val="1100"/>
              <a:buFont typeface="Arial"/>
              <a:buNone/>
            </a:pPr>
            <a:endParaRPr sz="1200" b="1"/>
          </a:p>
          <a:p>
            <a:pPr marL="0" lvl="0" indent="0" algn="l" rtl="0">
              <a:spcBef>
                <a:spcPts val="600"/>
              </a:spcBef>
              <a:spcAft>
                <a:spcPts val="0"/>
              </a:spcAft>
              <a:buClr>
                <a:schemeClr val="dk1"/>
              </a:buClr>
              <a:buSzPts val="1100"/>
              <a:buFont typeface="Arial"/>
              <a:buNone/>
            </a:pPr>
            <a:endParaRPr sz="1400" b="1">
              <a:solidFill>
                <a:srgbClr val="F1C232"/>
              </a:solidFill>
            </a:endParaRPr>
          </a:p>
        </p:txBody>
      </p:sp>
      <p:sp>
        <p:nvSpPr>
          <p:cNvPr id="1826" name="Google Shape;1826;p11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Current Draw Test</a:t>
            </a:r>
            <a:endParaRPr/>
          </a:p>
        </p:txBody>
      </p:sp>
      <p:sp>
        <p:nvSpPr>
          <p:cNvPr id="1827" name="Google Shape;1827;p116"/>
          <p:cNvSpPr txBox="1"/>
          <p:nvPr/>
        </p:nvSpPr>
        <p:spPr>
          <a:xfrm>
            <a:off x="5334050" y="4490225"/>
            <a:ext cx="3771300" cy="393600"/>
          </a:xfrm>
          <a:prstGeom prst="rect">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T Serif"/>
                <a:ea typeface="PT Serif"/>
                <a:cs typeface="PT Serif"/>
                <a:sym typeface="PT Serif"/>
              </a:rPr>
              <a:t>Results:</a:t>
            </a:r>
            <a:r>
              <a:rPr lang="en" sz="1200">
                <a:latin typeface="PT Serif"/>
                <a:ea typeface="PT Serif"/>
                <a:cs typeface="PT Serif"/>
                <a:sym typeface="PT Serif"/>
              </a:rPr>
              <a:t> </a:t>
            </a:r>
            <a:r>
              <a:rPr lang="en" sz="1200" i="1">
                <a:latin typeface="PT Serif"/>
                <a:ea typeface="PT Serif"/>
                <a:cs typeface="PT Serif"/>
                <a:sym typeface="PT Serif"/>
              </a:rPr>
              <a:t>Full Success - </a:t>
            </a:r>
            <a:r>
              <a:rPr lang="en" sz="1200">
                <a:latin typeface="PT Serif"/>
                <a:ea typeface="PT Serif"/>
                <a:cs typeface="PT Serif"/>
                <a:sym typeface="PT Serif"/>
              </a:rPr>
              <a:t>Max Current Draw: </a:t>
            </a:r>
            <a:r>
              <a:rPr lang="en" sz="1200" b="1">
                <a:latin typeface="PT Serif"/>
                <a:ea typeface="PT Serif"/>
                <a:cs typeface="PT Serif"/>
                <a:sym typeface="PT Serif"/>
              </a:rPr>
              <a:t>1.704 A</a:t>
            </a:r>
            <a:endParaRPr sz="1200" b="1">
              <a:latin typeface="PT Serif"/>
              <a:ea typeface="PT Serif"/>
              <a:cs typeface="PT Serif"/>
              <a:sym typeface="PT Serif"/>
            </a:endParaRPr>
          </a:p>
        </p:txBody>
      </p:sp>
      <p:cxnSp>
        <p:nvCxnSpPr>
          <p:cNvPr id="1828" name="Google Shape;1828;p116"/>
          <p:cNvCxnSpPr>
            <a:endCxn id="1827" idx="1"/>
          </p:cNvCxnSpPr>
          <p:nvPr/>
        </p:nvCxnSpPr>
        <p:spPr>
          <a:xfrm rot="10800000" flipH="1">
            <a:off x="2224850" y="4687025"/>
            <a:ext cx="3109200" cy="7800"/>
          </a:xfrm>
          <a:prstGeom prst="straightConnector1">
            <a:avLst/>
          </a:prstGeom>
          <a:noFill/>
          <a:ln w="19050" cap="flat" cmpd="sng">
            <a:solidFill>
              <a:schemeClr val="dk2"/>
            </a:solidFill>
            <a:prstDash val="solid"/>
            <a:round/>
            <a:headEnd type="none" w="med" len="med"/>
            <a:tailEnd type="triangle" w="med" len="med"/>
          </a:ln>
        </p:spPr>
      </p:cxnSp>
      <p:sp>
        <p:nvSpPr>
          <p:cNvPr id="1829" name="Google Shape;1829;p116"/>
          <p:cNvSpPr txBox="1"/>
          <p:nvPr/>
        </p:nvSpPr>
        <p:spPr>
          <a:xfrm>
            <a:off x="272825" y="4490225"/>
            <a:ext cx="18726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Clr>
                <a:schemeClr val="dk1"/>
              </a:buClr>
              <a:buSzPts val="1100"/>
              <a:buFont typeface="Arial"/>
              <a:buNone/>
            </a:pPr>
            <a:r>
              <a:rPr lang="en" sz="1200" b="1">
                <a:solidFill>
                  <a:schemeClr val="dk1"/>
                </a:solidFill>
                <a:latin typeface="PT Serif"/>
                <a:ea typeface="PT Serif"/>
                <a:cs typeface="PT Serif"/>
                <a:sym typeface="PT Serif"/>
              </a:rPr>
              <a:t>Status: </a:t>
            </a:r>
            <a:r>
              <a:rPr lang="en" sz="1200" b="1">
                <a:solidFill>
                  <a:srgbClr val="6AA84F"/>
                </a:solidFill>
                <a:latin typeface="PT Serif"/>
                <a:ea typeface="PT Serif"/>
                <a:cs typeface="PT Serif"/>
                <a:sym typeface="PT Serif"/>
              </a:rPr>
              <a:t>Completed </a:t>
            </a:r>
            <a:endParaRPr>
              <a:latin typeface="PT Serif"/>
              <a:ea typeface="PT Serif"/>
              <a:cs typeface="PT Serif"/>
              <a:sym typeface="PT Serif"/>
            </a:endParaRPr>
          </a:p>
        </p:txBody>
      </p:sp>
      <p:pic>
        <p:nvPicPr>
          <p:cNvPr id="1830" name="Google Shape;1830;p116"/>
          <p:cNvPicPr preferRelativeResize="0"/>
          <p:nvPr/>
        </p:nvPicPr>
        <p:blipFill>
          <a:blip r:embed="rId4">
            <a:alphaModFix/>
          </a:blip>
          <a:stretch>
            <a:fillRect/>
          </a:stretch>
        </p:blipFill>
        <p:spPr>
          <a:xfrm>
            <a:off x="1953846" y="4570544"/>
            <a:ext cx="232950" cy="232950"/>
          </a:xfrm>
          <a:prstGeom prst="rect">
            <a:avLst/>
          </a:prstGeom>
          <a:noFill/>
          <a:ln>
            <a:noFill/>
          </a:ln>
        </p:spPr>
      </p:pic>
      <p:sp>
        <p:nvSpPr>
          <p:cNvPr id="1831" name="Google Shape;1831;p116">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16">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7" name="Google Shape;1837;p1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105</a:t>
            </a:fld>
            <a:endParaRPr/>
          </a:p>
        </p:txBody>
      </p:sp>
      <p:sp>
        <p:nvSpPr>
          <p:cNvPr id="1838" name="Google Shape;1838;p117"/>
          <p:cNvSpPr txBox="1">
            <a:spLocks noGrp="1"/>
          </p:cNvSpPr>
          <p:nvPr>
            <p:ph type="body" idx="1"/>
          </p:nvPr>
        </p:nvSpPr>
        <p:spPr>
          <a:xfrm>
            <a:off x="217875" y="549075"/>
            <a:ext cx="5834400" cy="3972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200" b="1"/>
              <a:t>Objective </a:t>
            </a:r>
            <a:endParaRPr sz="1200" b="1"/>
          </a:p>
          <a:p>
            <a:pPr marL="457200" lvl="0" indent="-304800" algn="l" rtl="0">
              <a:spcBef>
                <a:spcPts val="600"/>
              </a:spcBef>
              <a:spcAft>
                <a:spcPts val="0"/>
              </a:spcAft>
              <a:buSzPts val="1200"/>
              <a:buChar char="○"/>
            </a:pPr>
            <a:r>
              <a:rPr lang="en" sz="1200"/>
              <a:t>Verify that PCB converts power from a power supply to 5V and 3.3V, and verify current draw requirements are met</a:t>
            </a:r>
            <a:endParaRPr sz="1200"/>
          </a:p>
          <a:p>
            <a:pPr marL="0" lvl="0" indent="0" algn="l" rtl="0">
              <a:spcBef>
                <a:spcPts val="600"/>
              </a:spcBef>
              <a:spcAft>
                <a:spcPts val="0"/>
              </a:spcAft>
              <a:buClr>
                <a:schemeClr val="dk1"/>
              </a:buClr>
              <a:buSzPts val="1100"/>
              <a:buFont typeface="Arial"/>
              <a:buNone/>
            </a:pPr>
            <a:r>
              <a:rPr lang="en" sz="1200" b="1"/>
              <a:t>Key Requirements </a:t>
            </a:r>
            <a:endParaRPr sz="1200" b="1"/>
          </a:p>
          <a:p>
            <a:pPr marL="457200" lvl="0" indent="-304800" algn="l" rtl="0">
              <a:spcBef>
                <a:spcPts val="600"/>
              </a:spcBef>
              <a:spcAft>
                <a:spcPts val="0"/>
              </a:spcAft>
              <a:buSzPts val="1200"/>
              <a:buChar char="○"/>
            </a:pPr>
            <a:r>
              <a:rPr lang="en" sz="1200" b="1"/>
              <a:t>FR 3 </a:t>
            </a:r>
            <a:r>
              <a:rPr lang="en" sz="1200"/>
              <a:t>The payload shall be operational throughout the duration of the balloon flight</a:t>
            </a:r>
            <a:endParaRPr sz="1200"/>
          </a:p>
          <a:p>
            <a:pPr marL="914400" lvl="1" indent="-304800" algn="l" rtl="0">
              <a:spcBef>
                <a:spcPts val="0"/>
              </a:spcBef>
              <a:spcAft>
                <a:spcPts val="0"/>
              </a:spcAft>
              <a:buSzPts val="1200"/>
              <a:buChar char="□"/>
            </a:pPr>
            <a:r>
              <a:rPr lang="en" sz="1200" b="1"/>
              <a:t>Current Requirements: </a:t>
            </a:r>
            <a:r>
              <a:rPr lang="en" sz="1200"/>
              <a:t>2.0A from 5V out, .08A from 3.3V out</a:t>
            </a:r>
            <a:endParaRPr sz="1200"/>
          </a:p>
          <a:p>
            <a:pPr marL="0" lvl="0" indent="0" algn="l" rtl="0">
              <a:spcBef>
                <a:spcPts val="600"/>
              </a:spcBef>
              <a:spcAft>
                <a:spcPts val="0"/>
              </a:spcAft>
              <a:buClr>
                <a:schemeClr val="dk1"/>
              </a:buClr>
              <a:buSzPts val="1100"/>
              <a:buFont typeface="Arial"/>
              <a:buNone/>
            </a:pPr>
            <a:r>
              <a:rPr lang="en" sz="1200" b="1"/>
              <a:t>Associated Model</a:t>
            </a:r>
            <a:endParaRPr sz="1200" b="1"/>
          </a:p>
          <a:p>
            <a:pPr marL="457200" lvl="0" indent="-304800" algn="l" rtl="0">
              <a:spcBef>
                <a:spcPts val="600"/>
              </a:spcBef>
              <a:spcAft>
                <a:spcPts val="0"/>
              </a:spcAft>
              <a:buSzPts val="1200"/>
              <a:buChar char="○"/>
            </a:pPr>
            <a:r>
              <a:rPr lang="en" sz="1200"/>
              <a:t>Component Level Power Budget</a:t>
            </a:r>
            <a:endParaRPr sz="1200"/>
          </a:p>
          <a:p>
            <a:pPr marL="0" lvl="0" indent="0" algn="l" rtl="0">
              <a:spcBef>
                <a:spcPts val="600"/>
              </a:spcBef>
              <a:spcAft>
                <a:spcPts val="0"/>
              </a:spcAft>
              <a:buClr>
                <a:schemeClr val="dk1"/>
              </a:buClr>
              <a:buSzPts val="1100"/>
              <a:buFont typeface="Arial"/>
              <a:buNone/>
            </a:pPr>
            <a:r>
              <a:rPr lang="en" sz="1200" b="1"/>
              <a:t>Success Criteria</a:t>
            </a:r>
            <a:endParaRPr sz="1200" b="1"/>
          </a:p>
          <a:p>
            <a:pPr marL="457200" lvl="0" indent="-304800" algn="l" rtl="0">
              <a:spcBef>
                <a:spcPts val="600"/>
              </a:spcBef>
              <a:spcAft>
                <a:spcPts val="0"/>
              </a:spcAft>
              <a:buSzPts val="1200"/>
              <a:buChar char="○"/>
            </a:pPr>
            <a:r>
              <a:rPr lang="en" sz="1200" b="1"/>
              <a:t>Full Success: </a:t>
            </a:r>
            <a:r>
              <a:rPr lang="en" sz="1200"/>
              <a:t> 2.0A and .08A available from 5V and 3.3V ports respectively</a:t>
            </a:r>
            <a:endParaRPr sz="1200"/>
          </a:p>
          <a:p>
            <a:pPr marL="457200" lvl="0" indent="-304800" algn="l" rtl="0">
              <a:spcBef>
                <a:spcPts val="0"/>
              </a:spcBef>
              <a:spcAft>
                <a:spcPts val="0"/>
              </a:spcAft>
              <a:buSzPts val="1200"/>
              <a:buChar char="○"/>
            </a:pPr>
            <a:r>
              <a:rPr lang="en" sz="1200" b="1"/>
              <a:t>Partial Success: </a:t>
            </a:r>
            <a:r>
              <a:rPr lang="en" sz="1200"/>
              <a:t>Greater than 1.6A and .065A available from 5V and 3.3V ports respectively</a:t>
            </a:r>
            <a:endParaRPr sz="1200"/>
          </a:p>
          <a:p>
            <a:pPr marL="0" lvl="0" indent="0" algn="l" rtl="0">
              <a:spcBef>
                <a:spcPts val="600"/>
              </a:spcBef>
              <a:spcAft>
                <a:spcPts val="0"/>
              </a:spcAft>
              <a:buClr>
                <a:schemeClr val="dk1"/>
              </a:buClr>
              <a:buSzPts val="1100"/>
              <a:buFont typeface="Arial"/>
              <a:buNone/>
            </a:pPr>
            <a:r>
              <a:rPr lang="en" sz="1200" b="1"/>
              <a:t>How it Reduces Risk</a:t>
            </a:r>
            <a:endParaRPr sz="1200" b="1"/>
          </a:p>
          <a:p>
            <a:pPr marL="457200" lvl="0" indent="-304800" algn="l" rtl="0">
              <a:spcBef>
                <a:spcPts val="600"/>
              </a:spcBef>
              <a:spcAft>
                <a:spcPts val="0"/>
              </a:spcAft>
              <a:buSzPts val="1200"/>
              <a:buChar char="○"/>
            </a:pPr>
            <a:r>
              <a:rPr lang="en" sz="1200"/>
              <a:t>Demonstrates that PCB is able to supply adequate power to all subsystems</a:t>
            </a:r>
            <a:endParaRPr sz="1200"/>
          </a:p>
        </p:txBody>
      </p:sp>
      <p:sp>
        <p:nvSpPr>
          <p:cNvPr id="1839" name="Google Shape;1839;p11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PCB Power Distribution Test</a:t>
            </a:r>
            <a:endParaRPr/>
          </a:p>
        </p:txBody>
      </p:sp>
      <p:sp>
        <p:nvSpPr>
          <p:cNvPr id="1840" name="Google Shape;1840;p117"/>
          <p:cNvSpPr txBox="1"/>
          <p:nvPr/>
        </p:nvSpPr>
        <p:spPr>
          <a:xfrm>
            <a:off x="284425" y="4595125"/>
            <a:ext cx="22461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Status:</a:t>
            </a:r>
            <a:r>
              <a:rPr lang="en" b="1">
                <a:solidFill>
                  <a:srgbClr val="FF0000"/>
                </a:solidFill>
                <a:latin typeface="PT Serif"/>
                <a:ea typeface="PT Serif"/>
                <a:cs typeface="PT Serif"/>
                <a:sym typeface="PT Serif"/>
              </a:rPr>
              <a:t> </a:t>
            </a:r>
            <a:r>
              <a:rPr lang="en" b="1">
                <a:solidFill>
                  <a:srgbClr val="CC0000"/>
                </a:solidFill>
                <a:latin typeface="PT Serif"/>
                <a:ea typeface="PT Serif"/>
                <a:cs typeface="PT Serif"/>
                <a:sym typeface="PT Serif"/>
              </a:rPr>
              <a:t>Uncompleted</a:t>
            </a:r>
            <a:r>
              <a:rPr lang="en">
                <a:solidFill>
                  <a:srgbClr val="CC0000"/>
                </a:solidFill>
                <a:latin typeface="PT Serif"/>
                <a:ea typeface="PT Serif"/>
                <a:cs typeface="PT Serif"/>
                <a:sym typeface="PT Serif"/>
              </a:rPr>
              <a:t> </a:t>
            </a:r>
            <a:endParaRPr>
              <a:solidFill>
                <a:srgbClr val="CC0000"/>
              </a:solidFill>
              <a:latin typeface="PT Serif"/>
              <a:ea typeface="PT Serif"/>
              <a:cs typeface="PT Serif"/>
              <a:sym typeface="PT Serif"/>
            </a:endParaRPr>
          </a:p>
        </p:txBody>
      </p:sp>
      <p:sp>
        <p:nvSpPr>
          <p:cNvPr id="1841" name="Google Shape;1841;p117"/>
          <p:cNvSpPr txBox="1"/>
          <p:nvPr/>
        </p:nvSpPr>
        <p:spPr>
          <a:xfrm>
            <a:off x="5906175" y="1437775"/>
            <a:ext cx="2650500" cy="4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Results Matrix For Test:</a:t>
            </a:r>
            <a:endParaRPr b="1">
              <a:latin typeface="PT Serif"/>
              <a:ea typeface="PT Serif"/>
              <a:cs typeface="PT Serif"/>
              <a:sym typeface="PT Serif"/>
            </a:endParaRPr>
          </a:p>
        </p:txBody>
      </p:sp>
      <p:graphicFrame>
        <p:nvGraphicFramePr>
          <p:cNvPr id="1842" name="Google Shape;1842;p117"/>
          <p:cNvGraphicFramePr/>
          <p:nvPr/>
        </p:nvGraphicFramePr>
        <p:xfrm>
          <a:off x="5906175" y="1894825"/>
          <a:ext cx="3000000" cy="3000000"/>
        </p:xfrm>
        <a:graphic>
          <a:graphicData uri="http://schemas.openxmlformats.org/drawingml/2006/table">
            <a:tbl>
              <a:tblPr>
                <a:noFill/>
                <a:tableStyleId>{2CA45EC6-F180-4A10-9995-27C605011385}</a:tableStyleId>
              </a:tblPr>
              <a:tblGrid>
                <a:gridCol w="1102725">
                  <a:extLst>
                    <a:ext uri="{9D8B030D-6E8A-4147-A177-3AD203B41FA5}">
                      <a16:colId xmlns:a16="http://schemas.microsoft.com/office/drawing/2014/main" val="20000"/>
                    </a:ext>
                  </a:extLst>
                </a:gridCol>
                <a:gridCol w="1003775">
                  <a:extLst>
                    <a:ext uri="{9D8B030D-6E8A-4147-A177-3AD203B41FA5}">
                      <a16:colId xmlns:a16="http://schemas.microsoft.com/office/drawing/2014/main" val="20001"/>
                    </a:ext>
                  </a:extLst>
                </a:gridCol>
                <a:gridCol w="1003675">
                  <a:extLst>
                    <a:ext uri="{9D8B030D-6E8A-4147-A177-3AD203B41FA5}">
                      <a16:colId xmlns:a16="http://schemas.microsoft.com/office/drawing/2014/main" val="20002"/>
                    </a:ext>
                  </a:extLst>
                </a:gridCol>
              </a:tblGrid>
              <a:tr h="527625">
                <a:tc>
                  <a:txBody>
                    <a:bodyPr/>
                    <a:lstStyle/>
                    <a:p>
                      <a:pPr marL="0" lvl="0" indent="0" algn="l" rtl="0">
                        <a:spcBef>
                          <a:spcPts val="0"/>
                        </a:spcBef>
                        <a:spcAft>
                          <a:spcPts val="0"/>
                        </a:spcAft>
                        <a:buNone/>
                      </a:pPr>
                      <a:r>
                        <a:rPr lang="en" sz="1200" b="1"/>
                        <a:t>Component</a:t>
                      </a:r>
                      <a:endParaRPr sz="1200" b="1"/>
                    </a:p>
                  </a:txBody>
                  <a:tcPr marL="91425" marR="91425" marT="91425" marB="91425"/>
                </a:tc>
                <a:tc>
                  <a:txBody>
                    <a:bodyPr/>
                    <a:lstStyle/>
                    <a:p>
                      <a:pPr marL="0" lvl="0" indent="0" algn="l" rtl="0">
                        <a:spcBef>
                          <a:spcPts val="0"/>
                        </a:spcBef>
                        <a:spcAft>
                          <a:spcPts val="0"/>
                        </a:spcAft>
                        <a:buNone/>
                      </a:pPr>
                      <a:r>
                        <a:rPr lang="en" sz="1200" b="1"/>
                        <a:t>Current [A]</a:t>
                      </a:r>
                      <a:endParaRPr sz="1200" b="1"/>
                    </a:p>
                  </a:txBody>
                  <a:tcPr marL="91425" marR="91425" marT="91425" marB="91425"/>
                </a:tc>
                <a:tc>
                  <a:txBody>
                    <a:bodyPr/>
                    <a:lstStyle/>
                    <a:p>
                      <a:pPr marL="0" lvl="0" indent="0" algn="l" rtl="0">
                        <a:spcBef>
                          <a:spcPts val="0"/>
                        </a:spcBef>
                        <a:spcAft>
                          <a:spcPts val="0"/>
                        </a:spcAft>
                        <a:buNone/>
                      </a:pPr>
                      <a:r>
                        <a:rPr lang="en" sz="1200" b="1"/>
                        <a:t>Success? Y/N</a:t>
                      </a:r>
                      <a:endParaRPr sz="1200" b="1"/>
                    </a:p>
                  </a:txBody>
                  <a:tcPr marL="91425" marR="91425" marT="91425" marB="91425"/>
                </a:tc>
                <a:extLst>
                  <a:ext uri="{0D108BD9-81ED-4DB2-BD59-A6C34878D82A}">
                    <a16:rowId xmlns:a16="http://schemas.microsoft.com/office/drawing/2014/main" val="10000"/>
                  </a:ext>
                </a:extLst>
              </a:tr>
              <a:tr h="580825">
                <a:tc>
                  <a:txBody>
                    <a:bodyPr/>
                    <a:lstStyle/>
                    <a:p>
                      <a:pPr marL="0" lvl="0" indent="0" algn="l" rtl="0">
                        <a:spcBef>
                          <a:spcPts val="0"/>
                        </a:spcBef>
                        <a:spcAft>
                          <a:spcPts val="0"/>
                        </a:spcAft>
                        <a:buNone/>
                      </a:pPr>
                      <a:r>
                        <a:rPr lang="en" sz="1200" b="1"/>
                        <a:t>3.3 V Out</a:t>
                      </a:r>
                      <a:endParaRPr sz="1200" b="1"/>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1"/>
                  </a:ext>
                </a:extLst>
              </a:tr>
              <a:tr h="484475">
                <a:tc>
                  <a:txBody>
                    <a:bodyPr/>
                    <a:lstStyle/>
                    <a:p>
                      <a:pPr marL="0" lvl="0" indent="0" algn="l" rtl="0">
                        <a:spcBef>
                          <a:spcPts val="0"/>
                        </a:spcBef>
                        <a:spcAft>
                          <a:spcPts val="0"/>
                        </a:spcAft>
                        <a:buNone/>
                      </a:pPr>
                      <a:r>
                        <a:rPr lang="en" sz="1200" b="1"/>
                        <a:t>5 V Out</a:t>
                      </a:r>
                      <a:endParaRPr sz="1200" b="1"/>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2"/>
                  </a:ext>
                </a:extLst>
              </a:tr>
            </a:tbl>
          </a:graphicData>
        </a:graphic>
      </p:graphicFrame>
      <p:sp>
        <p:nvSpPr>
          <p:cNvPr id="1843" name="Google Shape;1843;p117">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17">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Google Shape;1849;p1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106</a:t>
            </a:fld>
            <a:endParaRPr/>
          </a:p>
        </p:txBody>
      </p:sp>
      <p:sp>
        <p:nvSpPr>
          <p:cNvPr id="1850" name="Google Shape;1850;p118"/>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Integration Testing</a:t>
            </a:r>
            <a:endParaRPr/>
          </a:p>
        </p:txBody>
      </p:sp>
      <p:grpSp>
        <p:nvGrpSpPr>
          <p:cNvPr id="1851" name="Google Shape;1851;p118"/>
          <p:cNvGrpSpPr/>
          <p:nvPr/>
        </p:nvGrpSpPr>
        <p:grpSpPr>
          <a:xfrm>
            <a:off x="198625" y="1444978"/>
            <a:ext cx="5999400" cy="601267"/>
            <a:chOff x="185800" y="803800"/>
            <a:chExt cx="5999400" cy="568521"/>
          </a:xfrm>
        </p:grpSpPr>
        <p:sp>
          <p:nvSpPr>
            <p:cNvPr id="1852" name="Google Shape;1852;p118"/>
            <p:cNvSpPr/>
            <p:nvPr/>
          </p:nvSpPr>
          <p:spPr>
            <a:xfrm>
              <a:off x="185800" y="803821"/>
              <a:ext cx="1841400" cy="5685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PCB Tests</a:t>
              </a:r>
              <a:endParaRPr/>
            </a:p>
          </p:txBody>
        </p:sp>
        <p:sp>
          <p:nvSpPr>
            <p:cNvPr id="1853" name="Google Shape;1853;p118"/>
            <p:cNvSpPr/>
            <p:nvPr/>
          </p:nvSpPr>
          <p:spPr>
            <a:xfrm>
              <a:off x="2027200" y="967775"/>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18"/>
            <p:cNvSpPr/>
            <p:nvPr/>
          </p:nvSpPr>
          <p:spPr>
            <a:xfrm>
              <a:off x="3530200" y="803800"/>
              <a:ext cx="2655000" cy="5685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PCB with Power Supply</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PCB with Battery</a:t>
              </a:r>
              <a:endParaRPr>
                <a:solidFill>
                  <a:schemeClr val="dk1"/>
                </a:solidFill>
              </a:endParaRPr>
            </a:p>
          </p:txBody>
        </p:sp>
      </p:grpSp>
      <p:sp>
        <p:nvSpPr>
          <p:cNvPr id="1855" name="Google Shape;1855;p118"/>
          <p:cNvSpPr/>
          <p:nvPr/>
        </p:nvSpPr>
        <p:spPr>
          <a:xfrm>
            <a:off x="6358025" y="698275"/>
            <a:ext cx="2702400" cy="1036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457200" lvl="0" indent="-317500" algn="ctr" rtl="0">
              <a:spcBef>
                <a:spcPts val="0"/>
              </a:spcBef>
              <a:spcAft>
                <a:spcPts val="0"/>
              </a:spcAft>
              <a:buSzPts val="1400"/>
              <a:buChar char="●"/>
            </a:pPr>
            <a:r>
              <a:rPr lang="en"/>
              <a:t>Battery Discharge Model</a:t>
            </a:r>
            <a:endParaRPr/>
          </a:p>
          <a:p>
            <a:pPr marL="457200" lvl="0" indent="-317500" algn="ctr" rtl="0">
              <a:spcBef>
                <a:spcPts val="0"/>
              </a:spcBef>
              <a:spcAft>
                <a:spcPts val="0"/>
              </a:spcAft>
              <a:buSzPts val="1400"/>
              <a:buChar char="●"/>
            </a:pPr>
            <a:r>
              <a:rPr lang="en"/>
              <a:t>Component and System Level Power Budget</a:t>
            </a:r>
            <a:endParaRPr/>
          </a:p>
          <a:p>
            <a:pPr marL="0" lvl="0" indent="0" algn="ctr" rtl="0">
              <a:spcBef>
                <a:spcPts val="0"/>
              </a:spcBef>
              <a:spcAft>
                <a:spcPts val="0"/>
              </a:spcAft>
              <a:buNone/>
            </a:pPr>
            <a:endParaRPr/>
          </a:p>
        </p:txBody>
      </p:sp>
      <p:grpSp>
        <p:nvGrpSpPr>
          <p:cNvPr id="1856" name="Google Shape;1856;p118"/>
          <p:cNvGrpSpPr/>
          <p:nvPr/>
        </p:nvGrpSpPr>
        <p:grpSpPr>
          <a:xfrm>
            <a:off x="198625" y="2758575"/>
            <a:ext cx="6206400" cy="1036319"/>
            <a:chOff x="185800" y="803792"/>
            <a:chExt cx="6206400" cy="771300"/>
          </a:xfrm>
        </p:grpSpPr>
        <p:sp>
          <p:nvSpPr>
            <p:cNvPr id="1857" name="Google Shape;1857;p118"/>
            <p:cNvSpPr/>
            <p:nvPr/>
          </p:nvSpPr>
          <p:spPr>
            <a:xfrm>
              <a:off x="185800" y="803821"/>
              <a:ext cx="1841400" cy="5685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Full System Tests</a:t>
              </a:r>
              <a:endParaRPr/>
            </a:p>
          </p:txBody>
        </p:sp>
        <p:sp>
          <p:nvSpPr>
            <p:cNvPr id="1858" name="Google Shape;1858;p118"/>
            <p:cNvSpPr/>
            <p:nvPr/>
          </p:nvSpPr>
          <p:spPr>
            <a:xfrm>
              <a:off x="2027200" y="967775"/>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18"/>
            <p:cNvSpPr/>
            <p:nvPr/>
          </p:nvSpPr>
          <p:spPr>
            <a:xfrm>
              <a:off x="3530200" y="803792"/>
              <a:ext cx="2862000" cy="7713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ThinSat with Power Supply</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ThinSat with Battery</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Full System Cold Test</a:t>
              </a:r>
              <a:endParaRPr>
                <a:solidFill>
                  <a:schemeClr val="dk1"/>
                </a:solidFill>
              </a:endParaRPr>
            </a:p>
          </p:txBody>
        </p:sp>
      </p:grpSp>
      <p:sp>
        <p:nvSpPr>
          <p:cNvPr id="1860" name="Google Shape;1860;p118">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18">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1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107</a:t>
            </a:fld>
            <a:endParaRPr/>
          </a:p>
        </p:txBody>
      </p:sp>
      <p:sp>
        <p:nvSpPr>
          <p:cNvPr id="1867" name="Google Shape;1867;p119"/>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PCB with Battery Test</a:t>
            </a:r>
            <a:endParaRPr/>
          </a:p>
        </p:txBody>
      </p:sp>
      <p:sp>
        <p:nvSpPr>
          <p:cNvPr id="1868" name="Google Shape;1868;p119"/>
          <p:cNvSpPr txBox="1">
            <a:spLocks noGrp="1"/>
          </p:cNvSpPr>
          <p:nvPr>
            <p:ph type="body" idx="1"/>
          </p:nvPr>
        </p:nvSpPr>
        <p:spPr>
          <a:xfrm>
            <a:off x="617100" y="660275"/>
            <a:ext cx="4486200" cy="4150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200" b="1"/>
              <a:t>Objective: </a:t>
            </a:r>
            <a:r>
              <a:rPr lang="en" sz="1200"/>
              <a:t>Verify that PCB converts power from the battery to 5V and 3.3V, and verify current draw requirements are met</a:t>
            </a:r>
            <a:endParaRPr sz="1200"/>
          </a:p>
          <a:p>
            <a:pPr marL="0" lvl="0" indent="0" algn="l" rtl="0">
              <a:spcBef>
                <a:spcPts val="600"/>
              </a:spcBef>
              <a:spcAft>
                <a:spcPts val="0"/>
              </a:spcAft>
              <a:buClr>
                <a:schemeClr val="dk1"/>
              </a:buClr>
              <a:buSzPts val="1100"/>
              <a:buFont typeface="Arial"/>
              <a:buNone/>
            </a:pPr>
            <a:r>
              <a:rPr lang="en" sz="1200" b="1"/>
              <a:t>Key Requirements: </a:t>
            </a:r>
            <a:endParaRPr sz="1200" b="1"/>
          </a:p>
          <a:p>
            <a:pPr marL="457200" lvl="0" indent="-304800" algn="l" rtl="0">
              <a:spcBef>
                <a:spcPts val="600"/>
              </a:spcBef>
              <a:spcAft>
                <a:spcPts val="0"/>
              </a:spcAft>
              <a:buSzPts val="1200"/>
              <a:buChar char="○"/>
            </a:pPr>
            <a:r>
              <a:rPr lang="en" sz="1200" b="1"/>
              <a:t>FR 3 </a:t>
            </a:r>
            <a:r>
              <a:rPr lang="en" sz="1200"/>
              <a:t>The payload shall be operational throughout the duration of the balloon flight</a:t>
            </a:r>
            <a:endParaRPr sz="1200"/>
          </a:p>
          <a:p>
            <a:pPr marL="914400" lvl="1" indent="-304800" algn="l" rtl="0">
              <a:spcBef>
                <a:spcPts val="0"/>
              </a:spcBef>
              <a:spcAft>
                <a:spcPts val="0"/>
              </a:spcAft>
              <a:buSzPts val="1200"/>
              <a:buChar char="□"/>
            </a:pPr>
            <a:r>
              <a:rPr lang="en" sz="1200" b="1"/>
              <a:t>Current Requirements: </a:t>
            </a:r>
            <a:r>
              <a:rPr lang="en" sz="1200"/>
              <a:t>2.0A from 5V out, .08A from 3.3V out</a:t>
            </a:r>
            <a:endParaRPr sz="1200"/>
          </a:p>
          <a:p>
            <a:pPr marL="0" lvl="0" indent="0" algn="l" rtl="0">
              <a:spcBef>
                <a:spcPts val="600"/>
              </a:spcBef>
              <a:spcAft>
                <a:spcPts val="0"/>
              </a:spcAft>
              <a:buClr>
                <a:schemeClr val="dk1"/>
              </a:buClr>
              <a:buSzPts val="1100"/>
              <a:buFont typeface="Arial"/>
              <a:buNone/>
            </a:pPr>
            <a:r>
              <a:rPr lang="en" sz="1200" b="1"/>
              <a:t>Associated Model: </a:t>
            </a:r>
            <a:r>
              <a:rPr lang="en" sz="1200"/>
              <a:t>Component Level Power Budget</a:t>
            </a:r>
            <a:endParaRPr sz="1200"/>
          </a:p>
          <a:p>
            <a:pPr marL="0" lvl="0" indent="0" algn="l" rtl="0">
              <a:spcBef>
                <a:spcPts val="600"/>
              </a:spcBef>
              <a:spcAft>
                <a:spcPts val="0"/>
              </a:spcAft>
              <a:buClr>
                <a:schemeClr val="dk1"/>
              </a:buClr>
              <a:buSzPts val="1100"/>
              <a:buFont typeface="Arial"/>
              <a:buNone/>
            </a:pPr>
            <a:r>
              <a:rPr lang="en" sz="1200" b="1"/>
              <a:t>Success Criteria:</a:t>
            </a:r>
            <a:endParaRPr sz="1200" b="1"/>
          </a:p>
          <a:p>
            <a:pPr marL="457200" lvl="0" indent="-304800" algn="l" rtl="0">
              <a:spcBef>
                <a:spcPts val="600"/>
              </a:spcBef>
              <a:spcAft>
                <a:spcPts val="0"/>
              </a:spcAft>
              <a:buSzPts val="1200"/>
              <a:buChar char="○"/>
            </a:pPr>
            <a:r>
              <a:rPr lang="en" sz="1200" b="1"/>
              <a:t>Full Success: </a:t>
            </a:r>
            <a:r>
              <a:rPr lang="en" sz="1200"/>
              <a:t> Greater than 2.0A and .08A available from 5V and 3.3V ports respectively</a:t>
            </a:r>
            <a:endParaRPr sz="1200"/>
          </a:p>
          <a:p>
            <a:pPr marL="457200" lvl="0" indent="-304800" algn="l" rtl="0">
              <a:spcBef>
                <a:spcPts val="0"/>
              </a:spcBef>
              <a:spcAft>
                <a:spcPts val="0"/>
              </a:spcAft>
              <a:buSzPts val="1200"/>
              <a:buChar char="○"/>
            </a:pPr>
            <a:r>
              <a:rPr lang="en" sz="1200" b="1"/>
              <a:t>Partial Success: </a:t>
            </a:r>
            <a:r>
              <a:rPr lang="en" sz="1200"/>
              <a:t>Greater than 1.6A and .065A available from 5V and 3.3V ports respectively</a:t>
            </a:r>
            <a:endParaRPr sz="1200"/>
          </a:p>
          <a:p>
            <a:pPr marL="0" lvl="0" indent="0" algn="l" rtl="0">
              <a:spcBef>
                <a:spcPts val="600"/>
              </a:spcBef>
              <a:spcAft>
                <a:spcPts val="0"/>
              </a:spcAft>
              <a:buClr>
                <a:schemeClr val="dk1"/>
              </a:buClr>
              <a:buSzPts val="1100"/>
              <a:buFont typeface="Arial"/>
              <a:buNone/>
            </a:pPr>
            <a:r>
              <a:rPr lang="en" sz="1200" b="1"/>
              <a:t>How it Reduces Risk: </a:t>
            </a:r>
            <a:r>
              <a:rPr lang="en" sz="1200"/>
              <a:t>Demonstrates that PCB is able to supply adequate power to all subsystems from battery</a:t>
            </a:r>
            <a:endParaRPr sz="1200"/>
          </a:p>
        </p:txBody>
      </p:sp>
      <p:sp>
        <p:nvSpPr>
          <p:cNvPr id="1869" name="Google Shape;1869;p119"/>
          <p:cNvSpPr txBox="1"/>
          <p:nvPr/>
        </p:nvSpPr>
        <p:spPr>
          <a:xfrm>
            <a:off x="5632975" y="836975"/>
            <a:ext cx="2584200" cy="4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Results Matrix for Test:</a:t>
            </a:r>
            <a:endParaRPr b="1">
              <a:latin typeface="PT Serif"/>
              <a:ea typeface="PT Serif"/>
              <a:cs typeface="PT Serif"/>
              <a:sym typeface="PT Serif"/>
            </a:endParaRPr>
          </a:p>
        </p:txBody>
      </p:sp>
      <p:graphicFrame>
        <p:nvGraphicFramePr>
          <p:cNvPr id="1870" name="Google Shape;1870;p119"/>
          <p:cNvGraphicFramePr/>
          <p:nvPr/>
        </p:nvGraphicFramePr>
        <p:xfrm>
          <a:off x="5632975" y="1413100"/>
          <a:ext cx="3000000" cy="3000000"/>
        </p:xfrm>
        <a:graphic>
          <a:graphicData uri="http://schemas.openxmlformats.org/drawingml/2006/table">
            <a:tbl>
              <a:tblPr>
                <a:noFill/>
                <a:tableStyleId>{2CA45EC6-F180-4A10-9995-27C605011385}</a:tableStyleId>
              </a:tblPr>
              <a:tblGrid>
                <a:gridCol w="1102725">
                  <a:extLst>
                    <a:ext uri="{9D8B030D-6E8A-4147-A177-3AD203B41FA5}">
                      <a16:colId xmlns:a16="http://schemas.microsoft.com/office/drawing/2014/main" val="20000"/>
                    </a:ext>
                  </a:extLst>
                </a:gridCol>
                <a:gridCol w="1003775">
                  <a:extLst>
                    <a:ext uri="{9D8B030D-6E8A-4147-A177-3AD203B41FA5}">
                      <a16:colId xmlns:a16="http://schemas.microsoft.com/office/drawing/2014/main" val="20001"/>
                    </a:ext>
                  </a:extLst>
                </a:gridCol>
                <a:gridCol w="1003675">
                  <a:extLst>
                    <a:ext uri="{9D8B030D-6E8A-4147-A177-3AD203B41FA5}">
                      <a16:colId xmlns:a16="http://schemas.microsoft.com/office/drawing/2014/main" val="20002"/>
                    </a:ext>
                  </a:extLst>
                </a:gridCol>
              </a:tblGrid>
              <a:tr h="527625">
                <a:tc>
                  <a:txBody>
                    <a:bodyPr/>
                    <a:lstStyle/>
                    <a:p>
                      <a:pPr marL="0" lvl="0" indent="0" algn="l" rtl="0">
                        <a:spcBef>
                          <a:spcPts val="0"/>
                        </a:spcBef>
                        <a:spcAft>
                          <a:spcPts val="0"/>
                        </a:spcAft>
                        <a:buNone/>
                      </a:pPr>
                      <a:r>
                        <a:rPr lang="en" sz="1200" b="1"/>
                        <a:t>Component</a:t>
                      </a:r>
                      <a:endParaRPr sz="1200" b="1"/>
                    </a:p>
                  </a:txBody>
                  <a:tcPr marL="91425" marR="91425" marT="91425" marB="91425"/>
                </a:tc>
                <a:tc>
                  <a:txBody>
                    <a:bodyPr/>
                    <a:lstStyle/>
                    <a:p>
                      <a:pPr marL="0" lvl="0" indent="0" algn="l" rtl="0">
                        <a:spcBef>
                          <a:spcPts val="0"/>
                        </a:spcBef>
                        <a:spcAft>
                          <a:spcPts val="0"/>
                        </a:spcAft>
                        <a:buNone/>
                      </a:pPr>
                      <a:r>
                        <a:rPr lang="en" sz="1200" b="1"/>
                        <a:t>Current [A]</a:t>
                      </a:r>
                      <a:endParaRPr sz="1200" b="1"/>
                    </a:p>
                  </a:txBody>
                  <a:tcPr marL="91425" marR="91425" marT="91425" marB="91425"/>
                </a:tc>
                <a:tc>
                  <a:txBody>
                    <a:bodyPr/>
                    <a:lstStyle/>
                    <a:p>
                      <a:pPr marL="0" lvl="0" indent="0" algn="l" rtl="0">
                        <a:spcBef>
                          <a:spcPts val="0"/>
                        </a:spcBef>
                        <a:spcAft>
                          <a:spcPts val="0"/>
                        </a:spcAft>
                        <a:buNone/>
                      </a:pPr>
                      <a:r>
                        <a:rPr lang="en" sz="1200" b="1"/>
                        <a:t>Success? Y/N</a:t>
                      </a:r>
                      <a:endParaRPr sz="1200" b="1"/>
                    </a:p>
                  </a:txBody>
                  <a:tcPr marL="91425" marR="91425" marT="91425" marB="91425"/>
                </a:tc>
                <a:extLst>
                  <a:ext uri="{0D108BD9-81ED-4DB2-BD59-A6C34878D82A}">
                    <a16:rowId xmlns:a16="http://schemas.microsoft.com/office/drawing/2014/main" val="10000"/>
                  </a:ext>
                </a:extLst>
              </a:tr>
              <a:tr h="580825">
                <a:tc>
                  <a:txBody>
                    <a:bodyPr/>
                    <a:lstStyle/>
                    <a:p>
                      <a:pPr marL="0" lvl="0" indent="0" algn="l" rtl="0">
                        <a:spcBef>
                          <a:spcPts val="0"/>
                        </a:spcBef>
                        <a:spcAft>
                          <a:spcPts val="0"/>
                        </a:spcAft>
                        <a:buNone/>
                      </a:pPr>
                      <a:r>
                        <a:rPr lang="en" sz="1200" b="1"/>
                        <a:t>3.3 V Out</a:t>
                      </a:r>
                      <a:endParaRPr sz="1200" b="1"/>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1"/>
                  </a:ext>
                </a:extLst>
              </a:tr>
              <a:tr h="484475">
                <a:tc>
                  <a:txBody>
                    <a:bodyPr/>
                    <a:lstStyle/>
                    <a:p>
                      <a:pPr marL="0" lvl="0" indent="0" algn="l" rtl="0">
                        <a:spcBef>
                          <a:spcPts val="0"/>
                        </a:spcBef>
                        <a:spcAft>
                          <a:spcPts val="0"/>
                        </a:spcAft>
                        <a:buNone/>
                      </a:pPr>
                      <a:r>
                        <a:rPr lang="en" sz="1200" b="1"/>
                        <a:t>5 V Out</a:t>
                      </a:r>
                      <a:endParaRPr sz="1200" b="1"/>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2"/>
                  </a:ext>
                </a:extLst>
              </a:tr>
            </a:tbl>
          </a:graphicData>
        </a:graphic>
      </p:graphicFrame>
      <p:sp>
        <p:nvSpPr>
          <p:cNvPr id="1871" name="Google Shape;1871;p119">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19"/>
          <p:cNvSpPr txBox="1"/>
          <p:nvPr/>
        </p:nvSpPr>
        <p:spPr>
          <a:xfrm>
            <a:off x="617100" y="4503275"/>
            <a:ext cx="22461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Status:</a:t>
            </a:r>
            <a:r>
              <a:rPr lang="en" b="1">
                <a:solidFill>
                  <a:srgbClr val="FF0000"/>
                </a:solidFill>
                <a:latin typeface="PT Serif"/>
                <a:ea typeface="PT Serif"/>
                <a:cs typeface="PT Serif"/>
                <a:sym typeface="PT Serif"/>
              </a:rPr>
              <a:t> </a:t>
            </a:r>
            <a:r>
              <a:rPr lang="en" b="1">
                <a:solidFill>
                  <a:srgbClr val="CC0000"/>
                </a:solidFill>
                <a:latin typeface="PT Serif"/>
                <a:ea typeface="PT Serif"/>
                <a:cs typeface="PT Serif"/>
                <a:sym typeface="PT Serif"/>
              </a:rPr>
              <a:t>Uncompleted</a:t>
            </a:r>
            <a:r>
              <a:rPr lang="en">
                <a:solidFill>
                  <a:srgbClr val="CC0000"/>
                </a:solidFill>
                <a:latin typeface="PT Serif"/>
                <a:ea typeface="PT Serif"/>
                <a:cs typeface="PT Serif"/>
                <a:sym typeface="PT Serif"/>
              </a:rPr>
              <a:t> </a:t>
            </a:r>
            <a:endParaRPr>
              <a:solidFill>
                <a:srgbClr val="CC0000"/>
              </a:solidFill>
              <a:latin typeface="PT Serif"/>
              <a:ea typeface="PT Serif"/>
              <a:cs typeface="PT Serif"/>
              <a:sym typeface="PT Serif"/>
            </a:endParaRPr>
          </a:p>
        </p:txBody>
      </p:sp>
      <p:sp>
        <p:nvSpPr>
          <p:cNvPr id="1873" name="Google Shape;1873;p119">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Google Shape;1878;p1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108</a:t>
            </a:fld>
            <a:endParaRPr/>
          </a:p>
        </p:txBody>
      </p:sp>
      <p:sp>
        <p:nvSpPr>
          <p:cNvPr id="1879" name="Google Shape;1879;p12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ThinSat with Battery Test</a:t>
            </a:r>
            <a:endParaRPr/>
          </a:p>
        </p:txBody>
      </p:sp>
      <p:sp>
        <p:nvSpPr>
          <p:cNvPr id="1880" name="Google Shape;1880;p120"/>
          <p:cNvSpPr txBox="1">
            <a:spLocks noGrp="1"/>
          </p:cNvSpPr>
          <p:nvPr>
            <p:ph type="body" idx="1"/>
          </p:nvPr>
        </p:nvSpPr>
        <p:spPr>
          <a:xfrm>
            <a:off x="617100" y="660275"/>
            <a:ext cx="4465800" cy="386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200" b="1"/>
              <a:t>Objective: </a:t>
            </a:r>
            <a:r>
              <a:rPr lang="en" sz="1200"/>
              <a:t>Verify that the battery can fully power the ThinSat with all systems running</a:t>
            </a:r>
            <a:endParaRPr sz="1200"/>
          </a:p>
          <a:p>
            <a:pPr marL="0" lvl="0" indent="0" algn="l" rtl="0">
              <a:spcBef>
                <a:spcPts val="600"/>
              </a:spcBef>
              <a:spcAft>
                <a:spcPts val="0"/>
              </a:spcAft>
              <a:buClr>
                <a:schemeClr val="dk1"/>
              </a:buClr>
              <a:buSzPts val="1100"/>
              <a:buFont typeface="Arial"/>
              <a:buNone/>
            </a:pPr>
            <a:r>
              <a:rPr lang="en" sz="1200" b="1"/>
              <a:t>Key Requirements: </a:t>
            </a:r>
            <a:endParaRPr sz="1200" b="1"/>
          </a:p>
          <a:p>
            <a:pPr marL="457200" lvl="0" indent="-304800" algn="l" rtl="0">
              <a:spcBef>
                <a:spcPts val="600"/>
              </a:spcBef>
              <a:spcAft>
                <a:spcPts val="0"/>
              </a:spcAft>
              <a:buSzPts val="1200"/>
              <a:buChar char="○"/>
            </a:pPr>
            <a:r>
              <a:rPr lang="en" sz="1200" b="1"/>
              <a:t>FR 3 </a:t>
            </a:r>
            <a:r>
              <a:rPr lang="en" sz="1200"/>
              <a:t>The payload shall be operational throughout the duration of the balloon flight</a:t>
            </a:r>
            <a:endParaRPr sz="1200"/>
          </a:p>
          <a:p>
            <a:pPr marL="0" lvl="0" indent="0" algn="l" rtl="0">
              <a:spcBef>
                <a:spcPts val="600"/>
              </a:spcBef>
              <a:spcAft>
                <a:spcPts val="0"/>
              </a:spcAft>
              <a:buClr>
                <a:schemeClr val="dk1"/>
              </a:buClr>
              <a:buSzPts val="1100"/>
              <a:buFont typeface="Arial"/>
              <a:buNone/>
            </a:pPr>
            <a:r>
              <a:rPr lang="en" sz="1200" b="1"/>
              <a:t>Success Criteria:</a:t>
            </a:r>
            <a:endParaRPr sz="1200" b="1"/>
          </a:p>
          <a:p>
            <a:pPr marL="457200" lvl="0" indent="-304800" algn="l" rtl="0">
              <a:spcBef>
                <a:spcPts val="600"/>
              </a:spcBef>
              <a:spcAft>
                <a:spcPts val="0"/>
              </a:spcAft>
              <a:buSzPts val="1200"/>
              <a:buChar char="○"/>
            </a:pPr>
            <a:r>
              <a:rPr lang="en" sz="1200" b="1"/>
              <a:t>Full Success: </a:t>
            </a:r>
            <a:r>
              <a:rPr lang="en" sz="1200"/>
              <a:t>All subsystems are fully operational throughout the test</a:t>
            </a:r>
            <a:endParaRPr sz="1200"/>
          </a:p>
          <a:p>
            <a:pPr marL="0" lvl="0" indent="0" algn="l" rtl="0">
              <a:spcBef>
                <a:spcPts val="600"/>
              </a:spcBef>
              <a:spcAft>
                <a:spcPts val="0"/>
              </a:spcAft>
              <a:buClr>
                <a:schemeClr val="dk1"/>
              </a:buClr>
              <a:buSzPts val="1100"/>
              <a:buFont typeface="Arial"/>
              <a:buNone/>
            </a:pPr>
            <a:r>
              <a:rPr lang="en" sz="1200" b="1"/>
              <a:t>How it Reduces Risk: </a:t>
            </a:r>
            <a:r>
              <a:rPr lang="en" sz="1200"/>
              <a:t>Demonstrates battery is capable of fully powering the ThinSat </a:t>
            </a:r>
            <a:endParaRPr sz="1200"/>
          </a:p>
        </p:txBody>
      </p:sp>
      <p:sp>
        <p:nvSpPr>
          <p:cNvPr id="1881" name="Google Shape;1881;p120"/>
          <p:cNvSpPr txBox="1"/>
          <p:nvPr/>
        </p:nvSpPr>
        <p:spPr>
          <a:xfrm>
            <a:off x="5331425" y="980575"/>
            <a:ext cx="22437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Results:</a:t>
            </a:r>
            <a:endParaRPr>
              <a:latin typeface="PT Serif"/>
              <a:ea typeface="PT Serif"/>
              <a:cs typeface="PT Serif"/>
              <a:sym typeface="PT Serif"/>
            </a:endParaRPr>
          </a:p>
          <a:p>
            <a:pPr marL="0" lvl="0" indent="0" algn="l" rtl="0">
              <a:spcBef>
                <a:spcPts val="0"/>
              </a:spcBef>
              <a:spcAft>
                <a:spcPts val="0"/>
              </a:spcAft>
              <a:buNone/>
            </a:pPr>
            <a:endParaRPr>
              <a:latin typeface="PT Serif"/>
              <a:ea typeface="PT Serif"/>
              <a:cs typeface="PT Serif"/>
              <a:sym typeface="PT Serif"/>
            </a:endParaRPr>
          </a:p>
        </p:txBody>
      </p:sp>
      <p:sp>
        <p:nvSpPr>
          <p:cNvPr id="1882" name="Google Shape;1882;p120">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20"/>
          <p:cNvSpPr txBox="1"/>
          <p:nvPr/>
        </p:nvSpPr>
        <p:spPr>
          <a:xfrm>
            <a:off x="617100" y="4292650"/>
            <a:ext cx="22461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Status:</a:t>
            </a:r>
            <a:r>
              <a:rPr lang="en" b="1">
                <a:solidFill>
                  <a:srgbClr val="FF0000"/>
                </a:solidFill>
                <a:latin typeface="PT Serif"/>
                <a:ea typeface="PT Serif"/>
                <a:cs typeface="PT Serif"/>
                <a:sym typeface="PT Serif"/>
              </a:rPr>
              <a:t> </a:t>
            </a:r>
            <a:r>
              <a:rPr lang="en" b="1">
                <a:solidFill>
                  <a:srgbClr val="CC0000"/>
                </a:solidFill>
                <a:latin typeface="PT Serif"/>
                <a:ea typeface="PT Serif"/>
                <a:cs typeface="PT Serif"/>
                <a:sym typeface="PT Serif"/>
              </a:rPr>
              <a:t>Uncompleted</a:t>
            </a:r>
            <a:r>
              <a:rPr lang="en">
                <a:solidFill>
                  <a:srgbClr val="CC0000"/>
                </a:solidFill>
                <a:latin typeface="PT Serif"/>
                <a:ea typeface="PT Serif"/>
                <a:cs typeface="PT Serif"/>
                <a:sym typeface="PT Serif"/>
              </a:rPr>
              <a:t> </a:t>
            </a:r>
            <a:endParaRPr>
              <a:solidFill>
                <a:srgbClr val="CC0000"/>
              </a:solidFill>
              <a:latin typeface="PT Serif"/>
              <a:ea typeface="PT Serif"/>
              <a:cs typeface="PT Serif"/>
              <a:sym typeface="PT Serif"/>
            </a:endParaRPr>
          </a:p>
        </p:txBody>
      </p:sp>
      <p:pic>
        <p:nvPicPr>
          <p:cNvPr id="1884" name="Google Shape;1884;p120"/>
          <p:cNvPicPr preferRelativeResize="0"/>
          <p:nvPr/>
        </p:nvPicPr>
        <p:blipFill>
          <a:blip r:embed="rId3">
            <a:alphaModFix/>
          </a:blip>
          <a:stretch>
            <a:fillRect/>
          </a:stretch>
        </p:blipFill>
        <p:spPr>
          <a:xfrm>
            <a:off x="5082901" y="1380747"/>
            <a:ext cx="4063538" cy="3046787"/>
          </a:xfrm>
          <a:prstGeom prst="rect">
            <a:avLst/>
          </a:prstGeom>
          <a:noFill/>
          <a:ln>
            <a:noFill/>
          </a:ln>
        </p:spPr>
      </p:pic>
      <p:sp>
        <p:nvSpPr>
          <p:cNvPr id="1885" name="Google Shape;1885;p120"/>
          <p:cNvSpPr txBox="1"/>
          <p:nvPr/>
        </p:nvSpPr>
        <p:spPr>
          <a:xfrm>
            <a:off x="5844475" y="4246100"/>
            <a:ext cx="27123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Example Current Draw Plot</a:t>
            </a:r>
            <a:endParaRPr>
              <a:latin typeface="PT Serif"/>
              <a:ea typeface="PT Serif"/>
              <a:cs typeface="PT Serif"/>
              <a:sym typeface="PT Serif"/>
            </a:endParaRPr>
          </a:p>
          <a:p>
            <a:pPr marL="0" lvl="0" indent="0" algn="l" rtl="0">
              <a:spcBef>
                <a:spcPts val="0"/>
              </a:spcBef>
              <a:spcAft>
                <a:spcPts val="0"/>
              </a:spcAft>
              <a:buNone/>
            </a:pPr>
            <a:endParaRPr>
              <a:latin typeface="PT Serif"/>
              <a:ea typeface="PT Serif"/>
              <a:cs typeface="PT Serif"/>
              <a:sym typeface="PT Serif"/>
            </a:endParaRPr>
          </a:p>
        </p:txBody>
      </p:sp>
      <p:sp>
        <p:nvSpPr>
          <p:cNvPr id="1886" name="Google Shape;1886;p120">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1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109</a:t>
            </a:fld>
            <a:endParaRPr/>
          </a:p>
        </p:txBody>
      </p:sp>
      <p:sp>
        <p:nvSpPr>
          <p:cNvPr id="1892" name="Google Shape;1892;p12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ThinSat with Battery Test Model Improvement</a:t>
            </a:r>
            <a:endParaRPr/>
          </a:p>
        </p:txBody>
      </p:sp>
      <p:sp>
        <p:nvSpPr>
          <p:cNvPr id="1893" name="Google Shape;1893;p121"/>
          <p:cNvSpPr txBox="1">
            <a:spLocks noGrp="1"/>
          </p:cNvSpPr>
          <p:nvPr>
            <p:ph type="body" idx="1"/>
          </p:nvPr>
        </p:nvSpPr>
        <p:spPr>
          <a:xfrm>
            <a:off x="617100" y="660275"/>
            <a:ext cx="4465800" cy="4219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200" b="1"/>
              <a:t>Objective: </a:t>
            </a:r>
            <a:r>
              <a:rPr lang="en" sz="1200"/>
              <a:t>Verify that the battery can fully power the ThinSat with all systems running</a:t>
            </a:r>
            <a:endParaRPr sz="1200"/>
          </a:p>
          <a:p>
            <a:pPr marL="0" lvl="0" indent="0" algn="l" rtl="0">
              <a:spcBef>
                <a:spcPts val="600"/>
              </a:spcBef>
              <a:spcAft>
                <a:spcPts val="0"/>
              </a:spcAft>
              <a:buClr>
                <a:schemeClr val="dk1"/>
              </a:buClr>
              <a:buSzPts val="1100"/>
              <a:buFont typeface="Arial"/>
              <a:buNone/>
            </a:pPr>
            <a:endParaRPr sz="1200" b="1"/>
          </a:p>
          <a:p>
            <a:pPr marL="0" lvl="0" indent="0" algn="l" rtl="0">
              <a:spcBef>
                <a:spcPts val="600"/>
              </a:spcBef>
              <a:spcAft>
                <a:spcPts val="0"/>
              </a:spcAft>
              <a:buClr>
                <a:schemeClr val="dk1"/>
              </a:buClr>
              <a:buSzPts val="1100"/>
              <a:buFont typeface="Arial"/>
              <a:buNone/>
            </a:pPr>
            <a:r>
              <a:rPr lang="en" sz="1200" b="1"/>
              <a:t>Model Verification:</a:t>
            </a:r>
            <a:endParaRPr sz="1200"/>
          </a:p>
          <a:p>
            <a:pPr marL="457200" lvl="0" indent="-304800" algn="l" rtl="0">
              <a:spcBef>
                <a:spcPts val="600"/>
              </a:spcBef>
              <a:spcAft>
                <a:spcPts val="0"/>
              </a:spcAft>
              <a:buSzPts val="1200"/>
              <a:buChar char="○"/>
            </a:pPr>
            <a:r>
              <a:rPr lang="en" sz="1200"/>
              <a:t>Test verifies that the battery is capable of discharging even during peak power situations</a:t>
            </a:r>
            <a:endParaRPr sz="1200"/>
          </a:p>
          <a:p>
            <a:pPr marL="457200" lvl="0" indent="-304800" algn="l" rtl="0">
              <a:spcBef>
                <a:spcPts val="0"/>
              </a:spcBef>
              <a:spcAft>
                <a:spcPts val="0"/>
              </a:spcAft>
              <a:buSzPts val="1200"/>
              <a:buChar char="○"/>
            </a:pPr>
            <a:r>
              <a:rPr lang="en" sz="1200"/>
              <a:t>Test verifies system performance during peak demand</a:t>
            </a:r>
            <a:endParaRPr sz="1200"/>
          </a:p>
          <a:p>
            <a:pPr marL="0" lvl="0" indent="0" algn="l" rtl="0">
              <a:spcBef>
                <a:spcPts val="600"/>
              </a:spcBef>
              <a:spcAft>
                <a:spcPts val="0"/>
              </a:spcAft>
              <a:buClr>
                <a:schemeClr val="dk1"/>
              </a:buClr>
              <a:buSzPts val="1100"/>
              <a:buFont typeface="Arial"/>
              <a:buNone/>
            </a:pPr>
            <a:endParaRPr sz="1200"/>
          </a:p>
          <a:p>
            <a:pPr marL="0" lvl="0" indent="0" algn="l" rtl="0">
              <a:spcBef>
                <a:spcPts val="600"/>
              </a:spcBef>
              <a:spcAft>
                <a:spcPts val="0"/>
              </a:spcAft>
              <a:buClr>
                <a:schemeClr val="dk1"/>
              </a:buClr>
              <a:buSzPts val="1100"/>
              <a:buFont typeface="Arial"/>
              <a:buNone/>
            </a:pPr>
            <a:r>
              <a:rPr lang="en" sz="1200" b="1"/>
              <a:t>Model Improvement:</a:t>
            </a:r>
            <a:endParaRPr sz="1200" b="1"/>
          </a:p>
          <a:p>
            <a:pPr marL="457200" lvl="0" indent="-304800" algn="l" rtl="0">
              <a:spcBef>
                <a:spcPts val="600"/>
              </a:spcBef>
              <a:spcAft>
                <a:spcPts val="0"/>
              </a:spcAft>
              <a:buSzPts val="1200"/>
              <a:buChar char="○"/>
            </a:pPr>
            <a:r>
              <a:rPr lang="en" sz="1200"/>
              <a:t>Instead of constant power draw, this test allows for a model that uses time-varying power draw</a:t>
            </a:r>
            <a:endParaRPr sz="1200"/>
          </a:p>
          <a:p>
            <a:pPr marL="457200" lvl="0" indent="-304800" algn="l" rtl="0">
              <a:spcBef>
                <a:spcPts val="0"/>
              </a:spcBef>
              <a:spcAft>
                <a:spcPts val="0"/>
              </a:spcAft>
              <a:buSzPts val="1200"/>
              <a:buChar char="○"/>
            </a:pPr>
            <a:r>
              <a:rPr lang="en" sz="1200"/>
              <a:t>This test tells us:</a:t>
            </a:r>
            <a:endParaRPr sz="1200"/>
          </a:p>
          <a:p>
            <a:pPr marL="914400" lvl="1" indent="-304800" algn="l" rtl="0">
              <a:spcBef>
                <a:spcPts val="0"/>
              </a:spcBef>
              <a:spcAft>
                <a:spcPts val="0"/>
              </a:spcAft>
              <a:buSzPts val="1200"/>
              <a:buChar char="□"/>
            </a:pPr>
            <a:r>
              <a:rPr lang="en" sz="1200"/>
              <a:t>How close we are to the 3A current rating for the battery</a:t>
            </a:r>
            <a:endParaRPr sz="1200"/>
          </a:p>
          <a:p>
            <a:pPr marL="914400" lvl="1" indent="-304800" algn="l" rtl="0">
              <a:spcBef>
                <a:spcPts val="0"/>
              </a:spcBef>
              <a:spcAft>
                <a:spcPts val="0"/>
              </a:spcAft>
              <a:buSzPts val="1200"/>
              <a:buChar char="□"/>
            </a:pPr>
            <a:r>
              <a:rPr lang="en" sz="1200"/>
              <a:t>When to expect peak power draw</a:t>
            </a:r>
            <a:endParaRPr sz="1200"/>
          </a:p>
          <a:p>
            <a:pPr marL="457200" lvl="0" indent="-304800" algn="l" rtl="0">
              <a:spcBef>
                <a:spcPts val="0"/>
              </a:spcBef>
              <a:spcAft>
                <a:spcPts val="0"/>
              </a:spcAft>
              <a:buSzPts val="1200"/>
              <a:buChar char="○"/>
            </a:pPr>
            <a:r>
              <a:rPr lang="en" sz="1200"/>
              <a:t>Multiple tests would tell us the margin we have from peak power draw to exceeding the 3A limit</a:t>
            </a:r>
            <a:endParaRPr sz="1200"/>
          </a:p>
        </p:txBody>
      </p:sp>
      <p:sp>
        <p:nvSpPr>
          <p:cNvPr id="1894" name="Google Shape;1894;p121"/>
          <p:cNvSpPr txBox="1"/>
          <p:nvPr/>
        </p:nvSpPr>
        <p:spPr>
          <a:xfrm>
            <a:off x="5331425" y="980575"/>
            <a:ext cx="22437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Results:</a:t>
            </a:r>
            <a:endParaRPr>
              <a:latin typeface="PT Serif"/>
              <a:ea typeface="PT Serif"/>
              <a:cs typeface="PT Serif"/>
              <a:sym typeface="PT Serif"/>
            </a:endParaRPr>
          </a:p>
          <a:p>
            <a:pPr marL="0" lvl="0" indent="0" algn="l" rtl="0">
              <a:spcBef>
                <a:spcPts val="0"/>
              </a:spcBef>
              <a:spcAft>
                <a:spcPts val="0"/>
              </a:spcAft>
              <a:buNone/>
            </a:pPr>
            <a:endParaRPr>
              <a:latin typeface="PT Serif"/>
              <a:ea typeface="PT Serif"/>
              <a:cs typeface="PT Serif"/>
              <a:sym typeface="PT Serif"/>
            </a:endParaRPr>
          </a:p>
        </p:txBody>
      </p:sp>
      <p:sp>
        <p:nvSpPr>
          <p:cNvPr id="1895" name="Google Shape;1895;p121">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6" name="Google Shape;1896;p121"/>
          <p:cNvPicPr preferRelativeResize="0"/>
          <p:nvPr/>
        </p:nvPicPr>
        <p:blipFill>
          <a:blip r:embed="rId3">
            <a:alphaModFix/>
          </a:blip>
          <a:stretch>
            <a:fillRect/>
          </a:stretch>
        </p:blipFill>
        <p:spPr>
          <a:xfrm>
            <a:off x="5082901" y="1380747"/>
            <a:ext cx="4063538" cy="3046787"/>
          </a:xfrm>
          <a:prstGeom prst="rect">
            <a:avLst/>
          </a:prstGeom>
          <a:noFill/>
          <a:ln>
            <a:noFill/>
          </a:ln>
        </p:spPr>
      </p:pic>
      <p:sp>
        <p:nvSpPr>
          <p:cNvPr id="1897" name="Google Shape;1897;p121"/>
          <p:cNvSpPr txBox="1"/>
          <p:nvPr/>
        </p:nvSpPr>
        <p:spPr>
          <a:xfrm>
            <a:off x="5844475" y="4246100"/>
            <a:ext cx="27123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Example Current Draw Plot</a:t>
            </a:r>
            <a:endParaRPr>
              <a:latin typeface="PT Serif"/>
              <a:ea typeface="PT Serif"/>
              <a:cs typeface="PT Serif"/>
              <a:sym typeface="PT Serif"/>
            </a:endParaRPr>
          </a:p>
          <a:p>
            <a:pPr marL="0" lvl="0" indent="0" algn="l" rtl="0">
              <a:spcBef>
                <a:spcPts val="0"/>
              </a:spcBef>
              <a:spcAft>
                <a:spcPts val="0"/>
              </a:spcAft>
              <a:buNone/>
            </a:pPr>
            <a:endParaRPr>
              <a:latin typeface="PT Serif"/>
              <a:ea typeface="PT Serif"/>
              <a:cs typeface="PT Serif"/>
              <a:sym typeface="PT Serif"/>
            </a:endParaRPr>
          </a:p>
        </p:txBody>
      </p:sp>
      <p:sp>
        <p:nvSpPr>
          <p:cNvPr id="1898" name="Google Shape;1898;p121">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grpSp>
        <p:nvGrpSpPr>
          <p:cNvPr id="318" name="Google Shape;318;p23"/>
          <p:cNvGrpSpPr/>
          <p:nvPr/>
        </p:nvGrpSpPr>
        <p:grpSpPr>
          <a:xfrm>
            <a:off x="0" y="0"/>
            <a:ext cx="9154814" cy="5143501"/>
            <a:chOff x="0" y="0"/>
            <a:chExt cx="9224924" cy="5143501"/>
          </a:xfrm>
        </p:grpSpPr>
        <p:grpSp>
          <p:nvGrpSpPr>
            <p:cNvPr id="319" name="Google Shape;319;p23"/>
            <p:cNvGrpSpPr/>
            <p:nvPr/>
          </p:nvGrpSpPr>
          <p:grpSpPr>
            <a:xfrm>
              <a:off x="0" y="0"/>
              <a:ext cx="9224924" cy="5143501"/>
              <a:chOff x="0" y="0"/>
              <a:chExt cx="9224924" cy="5143501"/>
            </a:xfrm>
          </p:grpSpPr>
          <p:grpSp>
            <p:nvGrpSpPr>
              <p:cNvPr id="320" name="Google Shape;320;p23"/>
              <p:cNvGrpSpPr/>
              <p:nvPr/>
            </p:nvGrpSpPr>
            <p:grpSpPr>
              <a:xfrm>
                <a:off x="0" y="0"/>
                <a:ext cx="9224924" cy="5143501"/>
                <a:chOff x="0" y="0"/>
                <a:chExt cx="9224924" cy="5143501"/>
              </a:xfrm>
            </p:grpSpPr>
            <p:pic>
              <p:nvPicPr>
                <p:cNvPr id="321" name="Google Shape;321;p23"/>
                <p:cNvPicPr preferRelativeResize="0"/>
                <p:nvPr/>
              </p:nvPicPr>
              <p:blipFill>
                <a:blip r:embed="rId3">
                  <a:alphaModFix/>
                </a:blip>
                <a:stretch>
                  <a:fillRect/>
                </a:stretch>
              </p:blipFill>
              <p:spPr>
                <a:xfrm>
                  <a:off x="0" y="0"/>
                  <a:ext cx="9224924" cy="5143501"/>
                </a:xfrm>
                <a:prstGeom prst="rect">
                  <a:avLst/>
                </a:prstGeom>
                <a:noFill/>
                <a:ln>
                  <a:noFill/>
                </a:ln>
              </p:spPr>
            </p:pic>
            <p:sp>
              <p:nvSpPr>
                <p:cNvPr id="322" name="Google Shape;322;p23"/>
                <p:cNvSpPr/>
                <p:nvPr/>
              </p:nvSpPr>
              <p:spPr>
                <a:xfrm rot="646475">
                  <a:off x="282699" y="4813976"/>
                  <a:ext cx="1240469" cy="210698"/>
                </a:xfrm>
                <a:prstGeom prst="rect">
                  <a:avLst/>
                </a:prstGeom>
                <a:solidFill>
                  <a:srgbClr val="418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rot="649065">
                  <a:off x="1064095" y="4540994"/>
                  <a:ext cx="1178035" cy="420862"/>
                </a:xfrm>
                <a:prstGeom prst="rect">
                  <a:avLst/>
                </a:prstGeom>
                <a:solidFill>
                  <a:srgbClr val="6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23"/>
              <p:cNvSpPr/>
              <p:nvPr/>
            </p:nvSpPr>
            <p:spPr>
              <a:xfrm rot="123256">
                <a:off x="96858" y="4763392"/>
                <a:ext cx="761589" cy="334415"/>
              </a:xfrm>
              <a:prstGeom prst="rect">
                <a:avLst/>
              </a:prstGeom>
              <a:solidFill>
                <a:srgbClr val="418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23"/>
            <p:cNvSpPr/>
            <p:nvPr/>
          </p:nvSpPr>
          <p:spPr>
            <a:xfrm rot="1169">
              <a:off x="172002" y="4408450"/>
              <a:ext cx="882300" cy="347700"/>
            </a:xfrm>
            <a:prstGeom prst="rect">
              <a:avLst/>
            </a:prstGeom>
            <a:solidFill>
              <a:srgbClr val="6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3"/>
            <p:cNvSpPr/>
            <p:nvPr/>
          </p:nvSpPr>
          <p:spPr>
            <a:xfrm rot="535258">
              <a:off x="614524" y="4495830"/>
              <a:ext cx="882171" cy="347672"/>
            </a:xfrm>
            <a:prstGeom prst="rect">
              <a:avLst/>
            </a:prstGeom>
            <a:solidFill>
              <a:srgbClr val="6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23"/>
          <p:cNvSpPr/>
          <p:nvPr/>
        </p:nvSpPr>
        <p:spPr>
          <a:xfrm>
            <a:off x="89000" y="2413300"/>
            <a:ext cx="2726700" cy="25617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a:off x="4676550" y="623075"/>
            <a:ext cx="4407600" cy="2724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330" name="Google Shape;330;p2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FOR Critical Elements</a:t>
            </a:r>
            <a:endParaRPr>
              <a:solidFill>
                <a:srgbClr val="FFFFFF"/>
              </a:solidFill>
            </a:endParaRPr>
          </a:p>
        </p:txBody>
      </p:sp>
      <p:sp>
        <p:nvSpPr>
          <p:cNvPr id="331" name="Google Shape;331;p23"/>
          <p:cNvSpPr/>
          <p:nvPr/>
        </p:nvSpPr>
        <p:spPr>
          <a:xfrm>
            <a:off x="5999575" y="1024375"/>
            <a:ext cx="2967000" cy="21528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6070325" y="1885875"/>
            <a:ext cx="2780700" cy="1224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Microcontroller</a:t>
            </a:r>
            <a:endParaRPr>
              <a:latin typeface="PT Serif"/>
              <a:ea typeface="PT Serif"/>
              <a:cs typeface="PT Serif"/>
              <a:sym typeface="PT Serif"/>
            </a:endParaRPr>
          </a:p>
        </p:txBody>
      </p:sp>
      <p:sp>
        <p:nvSpPr>
          <p:cNvPr id="333" name="Google Shape;333;p23"/>
          <p:cNvSpPr/>
          <p:nvPr/>
        </p:nvSpPr>
        <p:spPr>
          <a:xfrm>
            <a:off x="6184975" y="2310350"/>
            <a:ext cx="1105500" cy="6651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Signal Processing Software</a:t>
            </a:r>
            <a:endParaRPr>
              <a:latin typeface="PT Serif"/>
              <a:ea typeface="PT Serif"/>
              <a:cs typeface="PT Serif"/>
              <a:sym typeface="PT Serif"/>
            </a:endParaRPr>
          </a:p>
        </p:txBody>
      </p:sp>
      <p:sp>
        <p:nvSpPr>
          <p:cNvPr id="334" name="Google Shape;334;p23"/>
          <p:cNvSpPr/>
          <p:nvPr/>
        </p:nvSpPr>
        <p:spPr>
          <a:xfrm>
            <a:off x="7776508" y="2310362"/>
            <a:ext cx="1008000" cy="6651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Flight Software</a:t>
            </a:r>
            <a:endParaRPr>
              <a:latin typeface="PT Serif"/>
              <a:ea typeface="PT Serif"/>
              <a:cs typeface="PT Serif"/>
              <a:sym typeface="PT Serif"/>
            </a:endParaRPr>
          </a:p>
        </p:txBody>
      </p:sp>
      <p:sp>
        <p:nvSpPr>
          <p:cNvPr id="335" name="Google Shape;335;p23"/>
          <p:cNvSpPr/>
          <p:nvPr/>
        </p:nvSpPr>
        <p:spPr>
          <a:xfrm>
            <a:off x="7715200" y="1144850"/>
            <a:ext cx="1105500" cy="620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IMU</a:t>
            </a:r>
            <a:endParaRPr>
              <a:latin typeface="PT Serif"/>
              <a:ea typeface="PT Serif"/>
              <a:cs typeface="PT Serif"/>
              <a:sym typeface="PT Serif"/>
            </a:endParaRPr>
          </a:p>
        </p:txBody>
      </p:sp>
      <p:sp>
        <p:nvSpPr>
          <p:cNvPr id="336" name="Google Shape;336;p23"/>
          <p:cNvSpPr/>
          <p:nvPr/>
        </p:nvSpPr>
        <p:spPr>
          <a:xfrm>
            <a:off x="4785125" y="1024375"/>
            <a:ext cx="1105500" cy="620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Battery</a:t>
            </a:r>
            <a:endParaRPr>
              <a:latin typeface="PT Serif"/>
              <a:ea typeface="PT Serif"/>
              <a:cs typeface="PT Serif"/>
              <a:sym typeface="PT Serif"/>
            </a:endParaRPr>
          </a:p>
        </p:txBody>
      </p:sp>
      <p:sp>
        <p:nvSpPr>
          <p:cNvPr id="337" name="Google Shape;337;p23"/>
          <p:cNvSpPr/>
          <p:nvPr/>
        </p:nvSpPr>
        <p:spPr>
          <a:xfrm>
            <a:off x="4785125" y="1750975"/>
            <a:ext cx="1105500" cy="1426200"/>
          </a:xfrm>
          <a:prstGeom prst="rect">
            <a:avLst/>
          </a:prstGeom>
          <a:solidFill>
            <a:srgbClr val="FFF2CC"/>
          </a:solidFill>
          <a:ln w="76200" cap="flat" cmpd="sng">
            <a:solidFill>
              <a:srgbClr val="00CA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COMM</a:t>
            </a:r>
            <a:endParaRPr>
              <a:latin typeface="PT Serif"/>
              <a:ea typeface="PT Serif"/>
              <a:cs typeface="PT Serif"/>
              <a:sym typeface="PT Serif"/>
            </a:endParaRPr>
          </a:p>
          <a:p>
            <a:pPr marL="0" lvl="0" indent="0" algn="ctr" rtl="0">
              <a:spcBef>
                <a:spcPts val="0"/>
              </a:spcBef>
              <a:spcAft>
                <a:spcPts val="0"/>
              </a:spcAft>
              <a:buNone/>
            </a:pPr>
            <a:r>
              <a:rPr lang="en">
                <a:latin typeface="PT Serif"/>
                <a:ea typeface="PT Serif"/>
                <a:cs typeface="PT Serif"/>
                <a:sym typeface="PT Serif"/>
              </a:rPr>
              <a:t>Hardware</a:t>
            </a: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p:txBody>
      </p:sp>
      <p:sp>
        <p:nvSpPr>
          <p:cNvPr id="338" name="Google Shape;338;p23"/>
          <p:cNvSpPr/>
          <p:nvPr/>
        </p:nvSpPr>
        <p:spPr>
          <a:xfrm>
            <a:off x="4976822" y="2405294"/>
            <a:ext cx="722100" cy="620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SDR</a:t>
            </a:r>
            <a:endParaRPr>
              <a:latin typeface="PT Serif"/>
              <a:ea typeface="PT Serif"/>
              <a:cs typeface="PT Serif"/>
              <a:sym typeface="PT Serif"/>
            </a:endParaRPr>
          </a:p>
        </p:txBody>
      </p:sp>
      <p:sp>
        <p:nvSpPr>
          <p:cNvPr id="339" name="Google Shape;339;p23"/>
          <p:cNvSpPr/>
          <p:nvPr/>
        </p:nvSpPr>
        <p:spPr>
          <a:xfrm>
            <a:off x="1711325" y="3124400"/>
            <a:ext cx="1008000" cy="14646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COMM</a:t>
            </a:r>
            <a:endParaRPr>
              <a:latin typeface="PT Serif"/>
              <a:ea typeface="PT Serif"/>
              <a:cs typeface="PT Serif"/>
              <a:sym typeface="PT Serif"/>
            </a:endParaRPr>
          </a:p>
          <a:p>
            <a:pPr marL="0" lvl="0" indent="0" algn="ctr" rtl="0">
              <a:spcBef>
                <a:spcPts val="0"/>
              </a:spcBef>
              <a:spcAft>
                <a:spcPts val="0"/>
              </a:spcAft>
              <a:buNone/>
            </a:pPr>
            <a:r>
              <a:rPr lang="en">
                <a:latin typeface="PT Serif"/>
                <a:ea typeface="PT Serif"/>
                <a:cs typeface="PT Serif"/>
                <a:sym typeface="PT Serif"/>
              </a:rPr>
              <a:t>Hardware</a:t>
            </a: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a:p>
            <a:pPr marL="0" lvl="0" indent="0" algn="ctr" rtl="0">
              <a:spcBef>
                <a:spcPts val="0"/>
              </a:spcBef>
              <a:spcAft>
                <a:spcPts val="0"/>
              </a:spcAft>
              <a:buNone/>
            </a:pPr>
            <a:endParaRPr>
              <a:latin typeface="PT Serif"/>
              <a:ea typeface="PT Serif"/>
              <a:cs typeface="PT Serif"/>
              <a:sym typeface="PT Serif"/>
            </a:endParaRPr>
          </a:p>
        </p:txBody>
      </p:sp>
      <p:sp>
        <p:nvSpPr>
          <p:cNvPr id="340" name="Google Shape;340;p23"/>
          <p:cNvSpPr/>
          <p:nvPr/>
        </p:nvSpPr>
        <p:spPr>
          <a:xfrm>
            <a:off x="1854272" y="3840869"/>
            <a:ext cx="722100" cy="620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SDR</a:t>
            </a:r>
            <a:endParaRPr>
              <a:latin typeface="PT Serif"/>
              <a:ea typeface="PT Serif"/>
              <a:cs typeface="PT Serif"/>
              <a:sym typeface="PT Serif"/>
            </a:endParaRPr>
          </a:p>
        </p:txBody>
      </p:sp>
      <p:sp>
        <p:nvSpPr>
          <p:cNvPr id="341" name="Google Shape;341;p23"/>
          <p:cNvSpPr/>
          <p:nvPr/>
        </p:nvSpPr>
        <p:spPr>
          <a:xfrm>
            <a:off x="154875" y="2770125"/>
            <a:ext cx="1302600" cy="2160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Laptop</a:t>
            </a:r>
            <a:endParaRPr>
              <a:latin typeface="PT Serif"/>
              <a:ea typeface="PT Serif"/>
              <a:cs typeface="PT Serif"/>
              <a:sym typeface="PT Serif"/>
            </a:endParaRPr>
          </a:p>
        </p:txBody>
      </p:sp>
      <p:sp>
        <p:nvSpPr>
          <p:cNvPr id="342" name="Google Shape;342;p23"/>
          <p:cNvSpPr/>
          <p:nvPr/>
        </p:nvSpPr>
        <p:spPr>
          <a:xfrm>
            <a:off x="241450" y="4215775"/>
            <a:ext cx="1105500" cy="6651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Signal Processing Software</a:t>
            </a:r>
            <a:endParaRPr>
              <a:latin typeface="PT Serif"/>
              <a:ea typeface="PT Serif"/>
              <a:cs typeface="PT Serif"/>
              <a:sym typeface="PT Serif"/>
            </a:endParaRPr>
          </a:p>
        </p:txBody>
      </p:sp>
      <p:sp>
        <p:nvSpPr>
          <p:cNvPr id="343" name="Google Shape;343;p23"/>
          <p:cNvSpPr/>
          <p:nvPr/>
        </p:nvSpPr>
        <p:spPr>
          <a:xfrm>
            <a:off x="241450" y="3074875"/>
            <a:ext cx="1105500" cy="6651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Ground Software</a:t>
            </a:r>
            <a:endParaRPr>
              <a:latin typeface="PT Serif"/>
              <a:ea typeface="PT Serif"/>
              <a:cs typeface="PT Serif"/>
              <a:sym typeface="PT Serif"/>
            </a:endParaRPr>
          </a:p>
        </p:txBody>
      </p:sp>
      <p:sp>
        <p:nvSpPr>
          <p:cNvPr id="344" name="Google Shape;344;p23"/>
          <p:cNvSpPr txBox="1"/>
          <p:nvPr/>
        </p:nvSpPr>
        <p:spPr>
          <a:xfrm>
            <a:off x="66150" y="2405525"/>
            <a:ext cx="3031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PT Serif"/>
                <a:ea typeface="PT Serif"/>
                <a:cs typeface="PT Serif"/>
                <a:sym typeface="PT Serif"/>
              </a:rPr>
              <a:t>TOMCAT Ground Station</a:t>
            </a:r>
            <a:endParaRPr sz="1700" b="1">
              <a:latin typeface="PT Serif"/>
              <a:ea typeface="PT Serif"/>
              <a:cs typeface="PT Serif"/>
              <a:sym typeface="PT Serif"/>
            </a:endParaRPr>
          </a:p>
        </p:txBody>
      </p:sp>
      <p:sp>
        <p:nvSpPr>
          <p:cNvPr id="345" name="Google Shape;345;p23"/>
          <p:cNvSpPr txBox="1"/>
          <p:nvPr/>
        </p:nvSpPr>
        <p:spPr>
          <a:xfrm>
            <a:off x="4683625" y="613075"/>
            <a:ext cx="2681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PT Serif"/>
                <a:ea typeface="PT Serif"/>
                <a:cs typeface="PT Serif"/>
                <a:sym typeface="PT Serif"/>
              </a:rPr>
              <a:t>TOMCAT Flight System</a:t>
            </a:r>
            <a:endParaRPr sz="1700" b="1">
              <a:latin typeface="PT Serif"/>
              <a:ea typeface="PT Serif"/>
              <a:cs typeface="PT Serif"/>
              <a:sym typeface="PT Serif"/>
            </a:endParaRPr>
          </a:p>
        </p:txBody>
      </p:sp>
      <p:cxnSp>
        <p:nvCxnSpPr>
          <p:cNvPr id="346" name="Google Shape;346;p23"/>
          <p:cNvCxnSpPr>
            <a:stCxn id="347" idx="0"/>
            <a:endCxn id="348" idx="0"/>
          </p:cNvCxnSpPr>
          <p:nvPr/>
        </p:nvCxnSpPr>
        <p:spPr>
          <a:xfrm rot="10800000" flipH="1">
            <a:off x="3223039" y="3087230"/>
            <a:ext cx="1055700" cy="801900"/>
          </a:xfrm>
          <a:prstGeom prst="straightConnector1">
            <a:avLst/>
          </a:prstGeom>
          <a:noFill/>
          <a:ln w="38100" cap="flat" cmpd="sng">
            <a:solidFill>
              <a:srgbClr val="FF9900"/>
            </a:solidFill>
            <a:prstDash val="dash"/>
            <a:round/>
            <a:headEnd type="triangle" w="med" len="med"/>
            <a:tailEnd type="triangle" w="med" len="med"/>
          </a:ln>
        </p:spPr>
      </p:cxnSp>
      <p:sp>
        <p:nvSpPr>
          <p:cNvPr id="349" name="Google Shape;349;p23"/>
          <p:cNvSpPr txBox="1"/>
          <p:nvPr/>
        </p:nvSpPr>
        <p:spPr>
          <a:xfrm>
            <a:off x="6094900" y="1058400"/>
            <a:ext cx="1347900" cy="7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Custom TOMCAT</a:t>
            </a:r>
            <a:endParaRPr>
              <a:latin typeface="PT Serif"/>
              <a:ea typeface="PT Serif"/>
              <a:cs typeface="PT Serif"/>
              <a:sym typeface="PT Serif"/>
            </a:endParaRPr>
          </a:p>
          <a:p>
            <a:pPr marL="0" lvl="0" indent="0" algn="l" rtl="0">
              <a:spcBef>
                <a:spcPts val="0"/>
              </a:spcBef>
              <a:spcAft>
                <a:spcPts val="0"/>
              </a:spcAft>
              <a:buNone/>
            </a:pPr>
            <a:r>
              <a:rPr lang="en">
                <a:latin typeface="PT Serif"/>
                <a:ea typeface="PT Serif"/>
                <a:cs typeface="PT Serif"/>
                <a:sym typeface="PT Serif"/>
              </a:rPr>
              <a:t>PCB</a:t>
            </a:r>
            <a:endParaRPr>
              <a:latin typeface="PT Serif"/>
              <a:ea typeface="PT Serif"/>
              <a:cs typeface="PT Serif"/>
              <a:sym typeface="PT Serif"/>
            </a:endParaRPr>
          </a:p>
        </p:txBody>
      </p:sp>
      <p:cxnSp>
        <p:nvCxnSpPr>
          <p:cNvPr id="350" name="Google Shape;350;p23"/>
          <p:cNvCxnSpPr>
            <a:stCxn id="343" idx="2"/>
            <a:endCxn id="342" idx="0"/>
          </p:cNvCxnSpPr>
          <p:nvPr/>
        </p:nvCxnSpPr>
        <p:spPr>
          <a:xfrm>
            <a:off x="794200" y="3739975"/>
            <a:ext cx="0" cy="475800"/>
          </a:xfrm>
          <a:prstGeom prst="straightConnector1">
            <a:avLst/>
          </a:prstGeom>
          <a:noFill/>
          <a:ln w="28575" cap="flat" cmpd="sng">
            <a:solidFill>
              <a:srgbClr val="FF9900"/>
            </a:solidFill>
            <a:prstDash val="solid"/>
            <a:round/>
            <a:headEnd type="triangle" w="med" len="med"/>
            <a:tailEnd type="triangle" w="med" len="med"/>
          </a:ln>
        </p:spPr>
      </p:cxnSp>
      <p:cxnSp>
        <p:nvCxnSpPr>
          <p:cNvPr id="351" name="Google Shape;351;p23"/>
          <p:cNvCxnSpPr>
            <a:stCxn id="342" idx="3"/>
            <a:endCxn id="340" idx="1"/>
          </p:cNvCxnSpPr>
          <p:nvPr/>
        </p:nvCxnSpPr>
        <p:spPr>
          <a:xfrm rot="10800000" flipH="1">
            <a:off x="1346950" y="4150825"/>
            <a:ext cx="507300" cy="397500"/>
          </a:xfrm>
          <a:prstGeom prst="straightConnector1">
            <a:avLst/>
          </a:prstGeom>
          <a:noFill/>
          <a:ln w="28575" cap="flat" cmpd="sng">
            <a:solidFill>
              <a:srgbClr val="FF9900"/>
            </a:solidFill>
            <a:prstDash val="solid"/>
            <a:round/>
            <a:headEnd type="triangle" w="med" len="med"/>
            <a:tailEnd type="triangle" w="med" len="med"/>
          </a:ln>
        </p:spPr>
      </p:cxnSp>
      <p:pic>
        <p:nvPicPr>
          <p:cNvPr id="347" name="Google Shape;347;p23"/>
          <p:cNvPicPr preferRelativeResize="0"/>
          <p:nvPr/>
        </p:nvPicPr>
        <p:blipFill>
          <a:blip r:embed="rId4">
            <a:alphaModFix/>
          </a:blip>
          <a:stretch>
            <a:fillRect/>
          </a:stretch>
        </p:blipFill>
        <p:spPr>
          <a:xfrm rot="3515061">
            <a:off x="2736546" y="3772766"/>
            <a:ext cx="558132" cy="486114"/>
          </a:xfrm>
          <a:prstGeom prst="rect">
            <a:avLst/>
          </a:prstGeom>
          <a:noFill/>
          <a:ln>
            <a:noFill/>
          </a:ln>
        </p:spPr>
      </p:pic>
      <p:pic>
        <p:nvPicPr>
          <p:cNvPr id="348" name="Google Shape;348;p23"/>
          <p:cNvPicPr preferRelativeResize="0"/>
          <p:nvPr/>
        </p:nvPicPr>
        <p:blipFill>
          <a:blip r:embed="rId4">
            <a:alphaModFix/>
          </a:blip>
          <a:stretch>
            <a:fillRect/>
          </a:stretch>
        </p:blipFill>
        <p:spPr>
          <a:xfrm rot="-7858547">
            <a:off x="4183378" y="2685680"/>
            <a:ext cx="556970" cy="485115"/>
          </a:xfrm>
          <a:prstGeom prst="rect">
            <a:avLst/>
          </a:prstGeom>
          <a:noFill/>
          <a:ln>
            <a:noFill/>
          </a:ln>
        </p:spPr>
      </p:pic>
      <p:cxnSp>
        <p:nvCxnSpPr>
          <p:cNvPr id="352" name="Google Shape;352;p23"/>
          <p:cNvCxnSpPr>
            <a:endCxn id="333" idx="1"/>
          </p:cNvCxnSpPr>
          <p:nvPr/>
        </p:nvCxnSpPr>
        <p:spPr>
          <a:xfrm>
            <a:off x="5681875" y="2642300"/>
            <a:ext cx="503100" cy="600"/>
          </a:xfrm>
          <a:prstGeom prst="straightConnector1">
            <a:avLst/>
          </a:prstGeom>
          <a:noFill/>
          <a:ln w="28575" cap="flat" cmpd="sng">
            <a:solidFill>
              <a:srgbClr val="FF9900"/>
            </a:solidFill>
            <a:prstDash val="solid"/>
            <a:round/>
            <a:headEnd type="triangle" w="med" len="med"/>
            <a:tailEnd type="triangle" w="med" len="med"/>
          </a:ln>
        </p:spPr>
      </p:cxnSp>
      <p:cxnSp>
        <p:nvCxnSpPr>
          <p:cNvPr id="353" name="Google Shape;353;p23"/>
          <p:cNvCxnSpPr>
            <a:stCxn id="333" idx="3"/>
            <a:endCxn id="334" idx="1"/>
          </p:cNvCxnSpPr>
          <p:nvPr/>
        </p:nvCxnSpPr>
        <p:spPr>
          <a:xfrm>
            <a:off x="7290475" y="2642900"/>
            <a:ext cx="486000" cy="0"/>
          </a:xfrm>
          <a:prstGeom prst="straightConnector1">
            <a:avLst/>
          </a:prstGeom>
          <a:noFill/>
          <a:ln w="28575" cap="flat" cmpd="sng">
            <a:solidFill>
              <a:srgbClr val="FF9900"/>
            </a:solidFill>
            <a:prstDash val="solid"/>
            <a:round/>
            <a:headEnd type="triangle" w="med" len="med"/>
            <a:tailEnd type="triangle" w="med" len="med"/>
          </a:ln>
        </p:spPr>
      </p:cxnSp>
      <p:cxnSp>
        <p:nvCxnSpPr>
          <p:cNvPr id="354" name="Google Shape;354;p23"/>
          <p:cNvCxnSpPr>
            <a:stCxn id="334" idx="0"/>
            <a:endCxn id="335" idx="2"/>
          </p:cNvCxnSpPr>
          <p:nvPr/>
        </p:nvCxnSpPr>
        <p:spPr>
          <a:xfrm rot="10800000">
            <a:off x="8267908" y="1764962"/>
            <a:ext cx="12600" cy="545400"/>
          </a:xfrm>
          <a:prstGeom prst="straightConnector1">
            <a:avLst/>
          </a:prstGeom>
          <a:noFill/>
          <a:ln w="28575" cap="flat" cmpd="sng">
            <a:solidFill>
              <a:srgbClr val="FF9900"/>
            </a:solidFill>
            <a:prstDash val="solid"/>
            <a:round/>
            <a:headEnd type="triangle" w="med" len="med"/>
            <a:tailEnd type="triangle" w="med" len="med"/>
          </a:ln>
        </p:spPr>
      </p:cxnSp>
      <p:sp>
        <p:nvSpPr>
          <p:cNvPr id="355" name="Google Shape;355;p23"/>
          <p:cNvSpPr/>
          <p:nvPr/>
        </p:nvSpPr>
        <p:spPr>
          <a:xfrm>
            <a:off x="4676550" y="3347075"/>
            <a:ext cx="4407600" cy="357900"/>
          </a:xfrm>
          <a:prstGeom prst="rect">
            <a:avLst/>
          </a:prstGeom>
          <a:solidFill>
            <a:srgbClr val="FFF2CC"/>
          </a:solidFill>
          <a:ln w="76200" cap="flat" cmpd="sng">
            <a:solidFill>
              <a:srgbClr val="00CA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Thermal Materials</a:t>
            </a:r>
            <a:endParaRPr>
              <a:latin typeface="PT Serif"/>
              <a:ea typeface="PT Serif"/>
              <a:cs typeface="PT Serif"/>
              <a:sym typeface="PT Serif"/>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sp>
        <p:nvSpPr>
          <p:cNvPr id="1903" name="Google Shape;1903;p1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110</a:t>
            </a:fld>
            <a:endParaRPr/>
          </a:p>
        </p:txBody>
      </p:sp>
      <p:sp>
        <p:nvSpPr>
          <p:cNvPr id="1904" name="Google Shape;1904;p12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Full System Integration</a:t>
            </a:r>
            <a:endParaRPr/>
          </a:p>
        </p:txBody>
      </p:sp>
      <p:sp>
        <p:nvSpPr>
          <p:cNvPr id="1905" name="Google Shape;1905;p122"/>
          <p:cNvSpPr txBox="1">
            <a:spLocks noGrp="1"/>
          </p:cNvSpPr>
          <p:nvPr>
            <p:ph type="body" idx="1"/>
          </p:nvPr>
        </p:nvSpPr>
        <p:spPr>
          <a:xfrm>
            <a:off x="617100" y="660275"/>
            <a:ext cx="4465800" cy="386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200" b="1"/>
              <a:t>Objective: </a:t>
            </a:r>
            <a:r>
              <a:rPr lang="en" sz="1200"/>
              <a:t>Verify that the ThinSat is fully operational in the Cold Test environment with all subsystems operating as they will during the Balloon Launch</a:t>
            </a:r>
            <a:endParaRPr sz="1200"/>
          </a:p>
          <a:p>
            <a:pPr marL="0" lvl="0" indent="0" algn="l" rtl="0">
              <a:spcBef>
                <a:spcPts val="600"/>
              </a:spcBef>
              <a:spcAft>
                <a:spcPts val="0"/>
              </a:spcAft>
              <a:buClr>
                <a:schemeClr val="dk1"/>
              </a:buClr>
              <a:buSzPts val="1100"/>
              <a:buFont typeface="Arial"/>
              <a:buNone/>
            </a:pPr>
            <a:r>
              <a:rPr lang="en" sz="1200" b="1"/>
              <a:t>Key Requirements: </a:t>
            </a:r>
            <a:endParaRPr sz="1200" b="1"/>
          </a:p>
          <a:p>
            <a:pPr marL="457200" lvl="0" indent="-304800" algn="l" rtl="0">
              <a:spcBef>
                <a:spcPts val="600"/>
              </a:spcBef>
              <a:spcAft>
                <a:spcPts val="0"/>
              </a:spcAft>
              <a:buSzPts val="1200"/>
              <a:buChar char="○"/>
            </a:pPr>
            <a:r>
              <a:rPr lang="en" sz="1200" b="1"/>
              <a:t>FR 3 </a:t>
            </a:r>
            <a:r>
              <a:rPr lang="en" sz="1200"/>
              <a:t>The payload shall be operational throughout the duration of the balloon flight</a:t>
            </a:r>
            <a:endParaRPr sz="1200"/>
          </a:p>
          <a:p>
            <a:pPr marL="0" lvl="0" indent="0" algn="l" rtl="0">
              <a:spcBef>
                <a:spcPts val="600"/>
              </a:spcBef>
              <a:spcAft>
                <a:spcPts val="0"/>
              </a:spcAft>
              <a:buClr>
                <a:schemeClr val="dk1"/>
              </a:buClr>
              <a:buSzPts val="1100"/>
              <a:buFont typeface="Arial"/>
              <a:buNone/>
            </a:pPr>
            <a:r>
              <a:rPr lang="en" sz="1200" b="1"/>
              <a:t>Success Criteria:</a:t>
            </a:r>
            <a:endParaRPr sz="1200" b="1"/>
          </a:p>
          <a:p>
            <a:pPr marL="457200" lvl="0" indent="-304800" algn="l" rtl="0">
              <a:spcBef>
                <a:spcPts val="600"/>
              </a:spcBef>
              <a:spcAft>
                <a:spcPts val="0"/>
              </a:spcAft>
              <a:buSzPts val="1200"/>
              <a:buChar char="○"/>
            </a:pPr>
            <a:r>
              <a:rPr lang="en" sz="1200" b="1"/>
              <a:t>Full Success: </a:t>
            </a:r>
            <a:r>
              <a:rPr lang="en" sz="1200"/>
              <a:t>All subsystems are fully operational throughout the test</a:t>
            </a:r>
            <a:endParaRPr sz="1200"/>
          </a:p>
          <a:p>
            <a:pPr marL="0" lvl="0" indent="0" algn="l" rtl="0">
              <a:spcBef>
                <a:spcPts val="600"/>
              </a:spcBef>
              <a:spcAft>
                <a:spcPts val="0"/>
              </a:spcAft>
              <a:buClr>
                <a:schemeClr val="dk1"/>
              </a:buClr>
              <a:buSzPts val="1100"/>
              <a:buFont typeface="Arial"/>
              <a:buNone/>
            </a:pPr>
            <a:r>
              <a:rPr lang="en" sz="1200" b="1"/>
              <a:t>How it Reduces Risk: </a:t>
            </a:r>
            <a:r>
              <a:rPr lang="en" sz="1200"/>
              <a:t>Demonstrates the ThinSat can fully satisfy Functional Requirement 3 and validates that FR 3 is sufficient to the ThinSat operation in a high-altitude environment</a:t>
            </a:r>
            <a:endParaRPr sz="1200"/>
          </a:p>
        </p:txBody>
      </p:sp>
      <p:sp>
        <p:nvSpPr>
          <p:cNvPr id="1906" name="Google Shape;1906;p122"/>
          <p:cNvSpPr txBox="1"/>
          <p:nvPr/>
        </p:nvSpPr>
        <p:spPr>
          <a:xfrm>
            <a:off x="5399775" y="697550"/>
            <a:ext cx="2243700" cy="3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Results:</a:t>
            </a:r>
            <a:endParaRPr>
              <a:latin typeface="PT Serif"/>
              <a:ea typeface="PT Serif"/>
              <a:cs typeface="PT Serif"/>
              <a:sym typeface="PT Serif"/>
            </a:endParaRPr>
          </a:p>
          <a:p>
            <a:pPr marL="0" lvl="0" indent="0" algn="l" rtl="0">
              <a:spcBef>
                <a:spcPts val="0"/>
              </a:spcBef>
              <a:spcAft>
                <a:spcPts val="0"/>
              </a:spcAft>
              <a:buNone/>
            </a:pPr>
            <a:endParaRPr>
              <a:latin typeface="PT Serif"/>
              <a:ea typeface="PT Serif"/>
              <a:cs typeface="PT Serif"/>
              <a:sym typeface="PT Serif"/>
            </a:endParaRPr>
          </a:p>
        </p:txBody>
      </p:sp>
      <p:sp>
        <p:nvSpPr>
          <p:cNvPr id="1907" name="Google Shape;1907;p122">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22"/>
          <p:cNvSpPr txBox="1"/>
          <p:nvPr/>
        </p:nvSpPr>
        <p:spPr>
          <a:xfrm>
            <a:off x="617100" y="4224250"/>
            <a:ext cx="22461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Status:</a:t>
            </a:r>
            <a:r>
              <a:rPr lang="en" b="1">
                <a:solidFill>
                  <a:srgbClr val="FF0000"/>
                </a:solidFill>
                <a:latin typeface="PT Serif"/>
                <a:ea typeface="PT Serif"/>
                <a:cs typeface="PT Serif"/>
                <a:sym typeface="PT Serif"/>
              </a:rPr>
              <a:t> </a:t>
            </a:r>
            <a:r>
              <a:rPr lang="en" b="1">
                <a:solidFill>
                  <a:srgbClr val="CC0000"/>
                </a:solidFill>
                <a:latin typeface="PT Serif"/>
                <a:ea typeface="PT Serif"/>
                <a:cs typeface="PT Serif"/>
                <a:sym typeface="PT Serif"/>
              </a:rPr>
              <a:t>Uncompleted</a:t>
            </a:r>
            <a:r>
              <a:rPr lang="en">
                <a:solidFill>
                  <a:srgbClr val="CC0000"/>
                </a:solidFill>
                <a:latin typeface="PT Serif"/>
                <a:ea typeface="PT Serif"/>
                <a:cs typeface="PT Serif"/>
                <a:sym typeface="PT Serif"/>
              </a:rPr>
              <a:t> </a:t>
            </a:r>
            <a:endParaRPr>
              <a:solidFill>
                <a:srgbClr val="CC0000"/>
              </a:solidFill>
              <a:latin typeface="PT Serif"/>
              <a:ea typeface="PT Serif"/>
              <a:cs typeface="PT Serif"/>
              <a:sym typeface="PT Serif"/>
            </a:endParaRPr>
          </a:p>
        </p:txBody>
      </p:sp>
      <p:pic>
        <p:nvPicPr>
          <p:cNvPr id="1909" name="Google Shape;1909;p122"/>
          <p:cNvPicPr preferRelativeResize="0"/>
          <p:nvPr/>
        </p:nvPicPr>
        <p:blipFill>
          <a:blip r:embed="rId3">
            <a:alphaModFix/>
          </a:blip>
          <a:stretch>
            <a:fillRect/>
          </a:stretch>
        </p:blipFill>
        <p:spPr>
          <a:xfrm>
            <a:off x="5132125" y="1045588"/>
            <a:ext cx="4070951" cy="3052326"/>
          </a:xfrm>
          <a:prstGeom prst="rect">
            <a:avLst/>
          </a:prstGeom>
          <a:noFill/>
          <a:ln>
            <a:noFill/>
          </a:ln>
        </p:spPr>
      </p:pic>
      <p:sp>
        <p:nvSpPr>
          <p:cNvPr id="1910" name="Google Shape;1910;p122"/>
          <p:cNvSpPr txBox="1"/>
          <p:nvPr/>
        </p:nvSpPr>
        <p:spPr>
          <a:xfrm>
            <a:off x="5799100" y="4023525"/>
            <a:ext cx="28467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Example Discharge Draw Plot</a:t>
            </a:r>
            <a:endParaRPr>
              <a:latin typeface="PT Serif"/>
              <a:ea typeface="PT Serif"/>
              <a:cs typeface="PT Serif"/>
              <a:sym typeface="PT Serif"/>
            </a:endParaRPr>
          </a:p>
          <a:p>
            <a:pPr marL="0" lvl="0" indent="0" algn="l" rtl="0">
              <a:spcBef>
                <a:spcPts val="0"/>
              </a:spcBef>
              <a:spcAft>
                <a:spcPts val="0"/>
              </a:spcAft>
              <a:buNone/>
            </a:pPr>
            <a:endParaRPr>
              <a:latin typeface="PT Serif"/>
              <a:ea typeface="PT Serif"/>
              <a:cs typeface="PT Serif"/>
              <a:sym typeface="PT Serif"/>
            </a:endParaRPr>
          </a:p>
        </p:txBody>
      </p:sp>
      <p:sp>
        <p:nvSpPr>
          <p:cNvPr id="1911" name="Google Shape;1911;p122">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123"/>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Science</a:t>
            </a:r>
            <a:endParaRPr/>
          </a:p>
        </p:txBody>
      </p:sp>
      <p:sp>
        <p:nvSpPr>
          <p:cNvPr id="1917" name="Google Shape;1917;p123"/>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8" name="Google Shape;1918;p1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111</a:t>
            </a:fld>
            <a:endParaRPr/>
          </a:p>
        </p:txBody>
      </p:sp>
      <p:sp>
        <p:nvSpPr>
          <p:cNvPr id="1919" name="Google Shape;1919;p123">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923"/>
        <p:cNvGrpSpPr/>
        <p:nvPr/>
      </p:nvGrpSpPr>
      <p:grpSpPr>
        <a:xfrm>
          <a:off x="0" y="0"/>
          <a:ext cx="0" cy="0"/>
          <a:chOff x="0" y="0"/>
          <a:chExt cx="0" cy="0"/>
        </a:xfrm>
      </p:grpSpPr>
      <p:sp>
        <p:nvSpPr>
          <p:cNvPr id="1924" name="Google Shape;1924;p124"/>
          <p:cNvSpPr/>
          <p:nvPr/>
        </p:nvSpPr>
        <p:spPr>
          <a:xfrm>
            <a:off x="2860800" y="881875"/>
            <a:ext cx="3422400" cy="18246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T Serif"/>
                <a:ea typeface="PT Serif"/>
                <a:cs typeface="PT Serif"/>
                <a:sym typeface="PT Serif"/>
              </a:rPr>
              <a:t>Sample IMU Testing</a:t>
            </a:r>
            <a:endParaRPr b="1">
              <a:latin typeface="PT Serif"/>
              <a:ea typeface="PT Serif"/>
              <a:cs typeface="PT Serif"/>
              <a:sym typeface="PT Serif"/>
            </a:endParaRPr>
          </a:p>
          <a:p>
            <a:pPr marL="0" lvl="0" indent="0" algn="l" rtl="0">
              <a:spcBef>
                <a:spcPts val="0"/>
              </a:spcBef>
              <a:spcAft>
                <a:spcPts val="0"/>
              </a:spcAft>
              <a:buNone/>
            </a:pPr>
            <a:endParaRPr b="1" u="sng"/>
          </a:p>
          <a:p>
            <a:pPr marL="457200" lvl="0" indent="-304800" algn="l" rtl="0">
              <a:spcBef>
                <a:spcPts val="0"/>
              </a:spcBef>
              <a:spcAft>
                <a:spcPts val="0"/>
              </a:spcAft>
              <a:buSzPts val="1200"/>
              <a:buChar char="●"/>
            </a:pPr>
            <a:r>
              <a:rPr lang="en" sz="1200"/>
              <a:t>Configured SparkFun IMU </a:t>
            </a:r>
            <a:endParaRPr sz="1200"/>
          </a:p>
          <a:p>
            <a:pPr marL="457200" lvl="0" indent="0" algn="l" rtl="0">
              <a:spcBef>
                <a:spcPts val="0"/>
              </a:spcBef>
              <a:spcAft>
                <a:spcPts val="0"/>
              </a:spcAft>
              <a:buNone/>
            </a:pPr>
            <a:endParaRPr sz="1200"/>
          </a:p>
          <a:p>
            <a:pPr marL="457200" lvl="0" indent="-304800" algn="l" rtl="0">
              <a:spcBef>
                <a:spcPts val="0"/>
              </a:spcBef>
              <a:spcAft>
                <a:spcPts val="0"/>
              </a:spcAft>
              <a:buSzPts val="1200"/>
              <a:buChar char="●"/>
            </a:pPr>
            <a:r>
              <a:rPr lang="en" sz="1200"/>
              <a:t>Uploaded sample “mission code” with Arduino </a:t>
            </a:r>
            <a:endParaRPr sz="1200">
              <a:solidFill>
                <a:srgbClr val="000000"/>
              </a:solidFill>
            </a:endParaRPr>
          </a:p>
          <a:p>
            <a:pPr marL="457200" lvl="0" indent="0" algn="l" rtl="0">
              <a:spcBef>
                <a:spcPts val="0"/>
              </a:spcBef>
              <a:spcAft>
                <a:spcPts val="0"/>
              </a:spcAft>
              <a:buNone/>
            </a:pPr>
            <a:endParaRPr sz="1200">
              <a:solidFill>
                <a:srgbClr val="000000"/>
              </a:solidFill>
            </a:endParaRPr>
          </a:p>
          <a:p>
            <a:pPr marL="457200" lvl="0" indent="-304800" algn="l" rtl="0">
              <a:spcBef>
                <a:spcPts val="0"/>
              </a:spcBef>
              <a:spcAft>
                <a:spcPts val="0"/>
              </a:spcAft>
              <a:buClr>
                <a:srgbClr val="000000"/>
              </a:buClr>
              <a:buSzPts val="1200"/>
              <a:buChar char="●"/>
            </a:pPr>
            <a:r>
              <a:rPr lang="en" sz="1200">
                <a:solidFill>
                  <a:srgbClr val="000000"/>
                </a:solidFill>
              </a:rPr>
              <a:t>Specified data types to send </a:t>
            </a:r>
            <a:endParaRPr sz="1200">
              <a:solidFill>
                <a:srgbClr val="000000"/>
              </a:solidFill>
            </a:endParaRPr>
          </a:p>
          <a:p>
            <a:pPr marL="457200" lvl="0" indent="0" algn="l" rtl="0">
              <a:spcBef>
                <a:spcPts val="0"/>
              </a:spcBef>
              <a:spcAft>
                <a:spcPts val="0"/>
              </a:spcAft>
              <a:buNone/>
            </a:pPr>
            <a:endParaRPr sz="1200">
              <a:solidFill>
                <a:srgbClr val="000000"/>
              </a:solidFill>
            </a:endParaRPr>
          </a:p>
          <a:p>
            <a:pPr marL="457200" lvl="0" indent="0" algn="l" rtl="0">
              <a:spcBef>
                <a:spcPts val="0"/>
              </a:spcBef>
              <a:spcAft>
                <a:spcPts val="0"/>
              </a:spcAft>
              <a:buNone/>
            </a:pPr>
            <a:endParaRPr sz="1200"/>
          </a:p>
          <a:p>
            <a:pPr marL="457200" lvl="0" indent="0" algn="l" rtl="0">
              <a:spcBef>
                <a:spcPts val="0"/>
              </a:spcBef>
              <a:spcAft>
                <a:spcPts val="0"/>
              </a:spcAft>
              <a:buNone/>
            </a:pPr>
            <a:endParaRPr/>
          </a:p>
          <a:p>
            <a:pPr marL="0" lvl="0" indent="0" algn="l" rtl="0">
              <a:spcBef>
                <a:spcPts val="0"/>
              </a:spcBef>
              <a:spcAft>
                <a:spcPts val="0"/>
              </a:spcAft>
              <a:buNone/>
            </a:pPr>
            <a:endParaRPr/>
          </a:p>
        </p:txBody>
      </p:sp>
      <p:sp>
        <p:nvSpPr>
          <p:cNvPr id="1925" name="Google Shape;1925;p1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112</a:t>
            </a:fld>
            <a:endParaRPr/>
          </a:p>
        </p:txBody>
      </p:sp>
      <p:sp>
        <p:nvSpPr>
          <p:cNvPr id="1926" name="Google Shape;1926;p124"/>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Science </a:t>
            </a:r>
            <a:r>
              <a:rPr lang="en"/>
              <a:t>Testing Conducted</a:t>
            </a:r>
            <a:endParaRPr/>
          </a:p>
        </p:txBody>
      </p:sp>
      <p:sp>
        <p:nvSpPr>
          <p:cNvPr id="1927" name="Google Shape;1927;p124"/>
          <p:cNvSpPr/>
          <p:nvPr/>
        </p:nvSpPr>
        <p:spPr>
          <a:xfrm>
            <a:off x="2372850" y="3871825"/>
            <a:ext cx="4398300" cy="748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t>FR</a:t>
            </a:r>
            <a:r>
              <a:rPr lang="en" sz="1800" b="1" u="sng">
                <a:solidFill>
                  <a:srgbClr val="000000"/>
                </a:solidFill>
              </a:rPr>
              <a:t>3.4:</a:t>
            </a:r>
            <a:r>
              <a:rPr lang="en" sz="1800">
                <a:solidFill>
                  <a:srgbClr val="000000"/>
                </a:solidFill>
              </a:rPr>
              <a:t> </a:t>
            </a:r>
            <a:r>
              <a:rPr lang="en">
                <a:solidFill>
                  <a:srgbClr val="000000"/>
                </a:solidFill>
                <a:latin typeface="PT Serif"/>
                <a:ea typeface="PT Serif"/>
                <a:cs typeface="PT Serif"/>
                <a:sym typeface="PT Serif"/>
              </a:rPr>
              <a:t>The </a:t>
            </a:r>
            <a:r>
              <a:rPr lang="en">
                <a:latin typeface="PT Serif"/>
                <a:ea typeface="PT Serif"/>
                <a:cs typeface="PT Serif"/>
                <a:sym typeface="PT Serif"/>
              </a:rPr>
              <a:t>IMU shall generate rate telemetry during ascent and descent.</a:t>
            </a:r>
            <a:endParaRPr>
              <a:solidFill>
                <a:srgbClr val="000000"/>
              </a:solidFill>
              <a:latin typeface="PT Serif"/>
              <a:ea typeface="PT Serif"/>
              <a:cs typeface="PT Serif"/>
              <a:sym typeface="PT Serif"/>
            </a:endParaRPr>
          </a:p>
          <a:p>
            <a:pPr marL="0" lvl="0" indent="0" algn="l" rtl="0">
              <a:spcBef>
                <a:spcPts val="0"/>
              </a:spcBef>
              <a:spcAft>
                <a:spcPts val="0"/>
              </a:spcAft>
              <a:buNone/>
            </a:pPr>
            <a:endParaRPr>
              <a:latin typeface="PT Serif"/>
              <a:ea typeface="PT Serif"/>
              <a:cs typeface="PT Serif"/>
              <a:sym typeface="PT Serif"/>
            </a:endParaRPr>
          </a:p>
          <a:p>
            <a:pPr marL="0" lvl="0" indent="0" algn="l" rtl="0">
              <a:spcBef>
                <a:spcPts val="0"/>
              </a:spcBef>
              <a:spcAft>
                <a:spcPts val="0"/>
              </a:spcAft>
              <a:buNone/>
            </a:pPr>
            <a:endParaRPr/>
          </a:p>
        </p:txBody>
      </p:sp>
      <p:pic>
        <p:nvPicPr>
          <p:cNvPr id="1928" name="Google Shape;1928;p124"/>
          <p:cNvPicPr preferRelativeResize="0"/>
          <p:nvPr/>
        </p:nvPicPr>
        <p:blipFill>
          <a:blip r:embed="rId3">
            <a:alphaModFix/>
          </a:blip>
          <a:stretch>
            <a:fillRect/>
          </a:stretch>
        </p:blipFill>
        <p:spPr>
          <a:xfrm>
            <a:off x="5990021" y="1702494"/>
            <a:ext cx="232950" cy="232950"/>
          </a:xfrm>
          <a:prstGeom prst="rect">
            <a:avLst/>
          </a:prstGeom>
          <a:noFill/>
          <a:ln>
            <a:noFill/>
          </a:ln>
        </p:spPr>
      </p:pic>
      <p:pic>
        <p:nvPicPr>
          <p:cNvPr id="1929" name="Google Shape;1929;p124"/>
          <p:cNvPicPr preferRelativeResize="0"/>
          <p:nvPr/>
        </p:nvPicPr>
        <p:blipFill>
          <a:blip r:embed="rId3">
            <a:alphaModFix/>
          </a:blip>
          <a:stretch>
            <a:fillRect/>
          </a:stretch>
        </p:blipFill>
        <p:spPr>
          <a:xfrm>
            <a:off x="5287271" y="1236594"/>
            <a:ext cx="232950" cy="232950"/>
          </a:xfrm>
          <a:prstGeom prst="rect">
            <a:avLst/>
          </a:prstGeom>
          <a:noFill/>
          <a:ln>
            <a:noFill/>
          </a:ln>
        </p:spPr>
      </p:pic>
      <p:pic>
        <p:nvPicPr>
          <p:cNvPr id="1930" name="Google Shape;1930;p124"/>
          <p:cNvPicPr preferRelativeResize="0"/>
          <p:nvPr/>
        </p:nvPicPr>
        <p:blipFill>
          <a:blip r:embed="rId3">
            <a:alphaModFix/>
          </a:blip>
          <a:stretch>
            <a:fillRect/>
          </a:stretch>
        </p:blipFill>
        <p:spPr>
          <a:xfrm>
            <a:off x="5375971" y="2285606"/>
            <a:ext cx="232950" cy="232950"/>
          </a:xfrm>
          <a:prstGeom prst="rect">
            <a:avLst/>
          </a:prstGeom>
          <a:noFill/>
          <a:ln>
            <a:noFill/>
          </a:ln>
        </p:spPr>
      </p:pic>
      <p:sp>
        <p:nvSpPr>
          <p:cNvPr id="1931" name="Google Shape;1931;p124"/>
          <p:cNvSpPr txBox="1"/>
          <p:nvPr/>
        </p:nvSpPr>
        <p:spPr>
          <a:xfrm>
            <a:off x="3028950" y="2729775"/>
            <a:ext cx="3086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a:latin typeface="PT Serif"/>
                <a:ea typeface="PT Serif"/>
                <a:cs typeface="PT Serif"/>
                <a:sym typeface="PT Serif"/>
              </a:rPr>
              <a:t>COMPLETED</a:t>
            </a:r>
            <a:endParaRPr b="1" i="1">
              <a:latin typeface="PT Serif"/>
              <a:ea typeface="PT Serif"/>
              <a:cs typeface="PT Serif"/>
              <a:sym typeface="PT Serif"/>
            </a:endParaRPr>
          </a:p>
        </p:txBody>
      </p:sp>
      <p:sp>
        <p:nvSpPr>
          <p:cNvPr id="1932" name="Google Shape;1932;p124">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sp>
        <p:nvSpPr>
          <p:cNvPr id="1937" name="Google Shape;1937;p1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113</a:t>
            </a:fld>
            <a:endParaRPr/>
          </a:p>
        </p:txBody>
      </p:sp>
      <p:sp>
        <p:nvSpPr>
          <p:cNvPr id="1938" name="Google Shape;1938;p12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Science </a:t>
            </a:r>
            <a:r>
              <a:rPr lang="en"/>
              <a:t>Testing Planned</a:t>
            </a:r>
            <a:endParaRPr/>
          </a:p>
        </p:txBody>
      </p:sp>
      <p:sp>
        <p:nvSpPr>
          <p:cNvPr id="1939" name="Google Shape;1939;p125"/>
          <p:cNvSpPr/>
          <p:nvPr/>
        </p:nvSpPr>
        <p:spPr>
          <a:xfrm>
            <a:off x="2372850" y="4321100"/>
            <a:ext cx="4398300" cy="748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t>FR</a:t>
            </a:r>
            <a:r>
              <a:rPr lang="en" sz="1800" b="1" u="sng">
                <a:solidFill>
                  <a:srgbClr val="000000"/>
                </a:solidFill>
              </a:rPr>
              <a:t>3.4:</a:t>
            </a:r>
            <a:r>
              <a:rPr lang="en" sz="1800">
                <a:solidFill>
                  <a:srgbClr val="000000"/>
                </a:solidFill>
              </a:rPr>
              <a:t> </a:t>
            </a:r>
            <a:r>
              <a:rPr lang="en">
                <a:solidFill>
                  <a:srgbClr val="000000"/>
                </a:solidFill>
                <a:latin typeface="PT Serif"/>
                <a:ea typeface="PT Serif"/>
                <a:cs typeface="PT Serif"/>
                <a:sym typeface="PT Serif"/>
              </a:rPr>
              <a:t>The </a:t>
            </a:r>
            <a:r>
              <a:rPr lang="en">
                <a:latin typeface="PT Serif"/>
                <a:ea typeface="PT Serif"/>
                <a:cs typeface="PT Serif"/>
                <a:sym typeface="PT Serif"/>
              </a:rPr>
              <a:t>IMU shall generate rate telemetry during ascent and descent.</a:t>
            </a:r>
            <a:endParaRPr>
              <a:solidFill>
                <a:srgbClr val="000000"/>
              </a:solidFill>
              <a:latin typeface="PT Serif"/>
              <a:ea typeface="PT Serif"/>
              <a:cs typeface="PT Serif"/>
              <a:sym typeface="PT Serif"/>
            </a:endParaRPr>
          </a:p>
          <a:p>
            <a:pPr marL="0" lvl="0" indent="0" algn="l" rtl="0">
              <a:spcBef>
                <a:spcPts val="0"/>
              </a:spcBef>
              <a:spcAft>
                <a:spcPts val="0"/>
              </a:spcAft>
              <a:buNone/>
            </a:pPr>
            <a:endParaRPr>
              <a:latin typeface="PT Serif"/>
              <a:ea typeface="PT Serif"/>
              <a:cs typeface="PT Serif"/>
              <a:sym typeface="PT Serif"/>
            </a:endParaRPr>
          </a:p>
          <a:p>
            <a:pPr marL="0" lvl="0" indent="0" algn="l" rtl="0">
              <a:spcBef>
                <a:spcPts val="0"/>
              </a:spcBef>
              <a:spcAft>
                <a:spcPts val="0"/>
              </a:spcAft>
              <a:buNone/>
            </a:pPr>
            <a:endParaRPr/>
          </a:p>
        </p:txBody>
      </p:sp>
      <p:sp>
        <p:nvSpPr>
          <p:cNvPr id="1940" name="Google Shape;1940;p125"/>
          <p:cNvSpPr/>
          <p:nvPr/>
        </p:nvSpPr>
        <p:spPr>
          <a:xfrm>
            <a:off x="368575" y="652525"/>
            <a:ext cx="3010200" cy="18246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T Serif"/>
                <a:ea typeface="PT Serif"/>
                <a:cs typeface="PT Serif"/>
                <a:sym typeface="PT Serif"/>
              </a:rPr>
              <a:t>Full System Integration Testing</a:t>
            </a:r>
            <a:endParaRPr>
              <a:latin typeface="PT Serif"/>
              <a:ea typeface="PT Serif"/>
              <a:cs typeface="PT Serif"/>
              <a:sym typeface="PT Serif"/>
            </a:endParaRPr>
          </a:p>
          <a:p>
            <a:pPr marL="0" lvl="0" indent="0" algn="l" rtl="0">
              <a:spcBef>
                <a:spcPts val="0"/>
              </a:spcBef>
              <a:spcAft>
                <a:spcPts val="0"/>
              </a:spcAft>
              <a:buNone/>
            </a:pPr>
            <a:endParaRPr/>
          </a:p>
          <a:p>
            <a:pPr marL="457200" lvl="0" indent="-304800" algn="l" rtl="0">
              <a:spcBef>
                <a:spcPts val="0"/>
              </a:spcBef>
              <a:spcAft>
                <a:spcPts val="0"/>
              </a:spcAft>
              <a:buSzPts val="1200"/>
              <a:buChar char="●"/>
            </a:pPr>
            <a:r>
              <a:rPr lang="en" sz="1200"/>
              <a:t>IMU integrated onto Payload Board</a:t>
            </a:r>
            <a:endParaRPr sz="1200"/>
          </a:p>
          <a:p>
            <a:pPr marL="0" lvl="0" indent="0" algn="l" rtl="0">
              <a:spcBef>
                <a:spcPts val="0"/>
              </a:spcBef>
              <a:spcAft>
                <a:spcPts val="0"/>
              </a:spcAft>
              <a:buNone/>
            </a:pPr>
            <a:endParaRPr sz="1200"/>
          </a:p>
          <a:p>
            <a:pPr marL="457200" lvl="0" indent="-304800" algn="l" rtl="0">
              <a:spcBef>
                <a:spcPts val="0"/>
              </a:spcBef>
              <a:spcAft>
                <a:spcPts val="0"/>
              </a:spcAft>
              <a:buSzPts val="1200"/>
              <a:buChar char="●"/>
            </a:pPr>
            <a:r>
              <a:rPr lang="en" sz="1200"/>
              <a:t>Integration between IMU and GNU Radio with actual data and CCSDS formatting</a:t>
            </a:r>
            <a:endParaRPr sz="1200"/>
          </a:p>
          <a:p>
            <a:pPr marL="0" lvl="0" indent="0" algn="l" rtl="0">
              <a:spcBef>
                <a:spcPts val="0"/>
              </a:spcBef>
              <a:spcAft>
                <a:spcPts val="0"/>
              </a:spcAft>
              <a:buNone/>
            </a:pPr>
            <a:endParaRPr/>
          </a:p>
        </p:txBody>
      </p:sp>
      <p:sp>
        <p:nvSpPr>
          <p:cNvPr id="1941" name="Google Shape;1941;p125"/>
          <p:cNvSpPr txBox="1"/>
          <p:nvPr/>
        </p:nvSpPr>
        <p:spPr>
          <a:xfrm>
            <a:off x="330625" y="2474650"/>
            <a:ext cx="3086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latin typeface="PT Serif"/>
                <a:ea typeface="PT Serif"/>
                <a:cs typeface="PT Serif"/>
                <a:sym typeface="PT Serif"/>
              </a:rPr>
              <a:t>Work halted before this milestone</a:t>
            </a:r>
            <a:endParaRPr i="1">
              <a:latin typeface="PT Serif"/>
              <a:ea typeface="PT Serif"/>
              <a:cs typeface="PT Serif"/>
              <a:sym typeface="PT Serif"/>
            </a:endParaRPr>
          </a:p>
        </p:txBody>
      </p:sp>
      <p:sp>
        <p:nvSpPr>
          <p:cNvPr id="1942" name="Google Shape;1942;p125"/>
          <p:cNvSpPr/>
          <p:nvPr/>
        </p:nvSpPr>
        <p:spPr>
          <a:xfrm>
            <a:off x="3499625" y="1320436"/>
            <a:ext cx="1503000" cy="372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25"/>
          <p:cNvSpPr/>
          <p:nvPr/>
        </p:nvSpPr>
        <p:spPr>
          <a:xfrm>
            <a:off x="4832425" y="1131300"/>
            <a:ext cx="4158600" cy="13941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rgbClr val="4A86E8"/>
              </a:buClr>
              <a:buSzPts val="1200"/>
              <a:buChar char="●"/>
            </a:pPr>
            <a:r>
              <a:rPr lang="en" sz="1200" b="1">
                <a:solidFill>
                  <a:srgbClr val="4A86E8"/>
                </a:solidFill>
              </a:rPr>
              <a:t>Physical integration is successful</a:t>
            </a:r>
            <a:endParaRPr sz="1200" b="1">
              <a:solidFill>
                <a:srgbClr val="4A86E8"/>
              </a:solidFill>
            </a:endParaRPr>
          </a:p>
          <a:p>
            <a:pPr marL="457200" lvl="0" indent="-304800" algn="l" rtl="0">
              <a:spcBef>
                <a:spcPts val="0"/>
              </a:spcBef>
              <a:spcAft>
                <a:spcPts val="0"/>
              </a:spcAft>
              <a:buClr>
                <a:srgbClr val="980000"/>
              </a:buClr>
              <a:buSzPts val="1200"/>
              <a:buChar char="●"/>
            </a:pPr>
            <a:r>
              <a:rPr lang="en" sz="1200" b="1">
                <a:solidFill>
                  <a:srgbClr val="980000"/>
                </a:solidFill>
              </a:rPr>
              <a:t>Communication to MCU is correctly configured</a:t>
            </a:r>
            <a:endParaRPr sz="1200" b="1">
              <a:solidFill>
                <a:srgbClr val="980000"/>
              </a:solidFill>
            </a:endParaRPr>
          </a:p>
          <a:p>
            <a:pPr marL="457200" lvl="0" indent="-304800" algn="l" rtl="0">
              <a:spcBef>
                <a:spcPts val="0"/>
              </a:spcBef>
              <a:spcAft>
                <a:spcPts val="0"/>
              </a:spcAft>
              <a:buClr>
                <a:srgbClr val="6AA84F"/>
              </a:buClr>
              <a:buSzPts val="1200"/>
              <a:buChar char="●"/>
            </a:pPr>
            <a:r>
              <a:rPr lang="en" sz="1200" b="1">
                <a:solidFill>
                  <a:srgbClr val="6AA84F"/>
                </a:solidFill>
              </a:rPr>
              <a:t>Data is transferred in proper format</a:t>
            </a:r>
            <a:endParaRPr sz="1200" b="1">
              <a:solidFill>
                <a:srgbClr val="6AA84F"/>
              </a:solidFill>
            </a:endParaRPr>
          </a:p>
          <a:p>
            <a:pPr marL="0" lvl="0" indent="0" algn="l" rtl="0">
              <a:spcBef>
                <a:spcPts val="0"/>
              </a:spcBef>
              <a:spcAft>
                <a:spcPts val="0"/>
              </a:spcAft>
              <a:buNone/>
            </a:pPr>
            <a:endParaRPr/>
          </a:p>
        </p:txBody>
      </p:sp>
      <p:sp>
        <p:nvSpPr>
          <p:cNvPr id="1944" name="Google Shape;1944;p125"/>
          <p:cNvSpPr txBox="1"/>
          <p:nvPr/>
        </p:nvSpPr>
        <p:spPr>
          <a:xfrm>
            <a:off x="3499625" y="1016225"/>
            <a:ext cx="1681200" cy="3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PT Serif"/>
                <a:ea typeface="PT Serif"/>
                <a:cs typeface="PT Serif"/>
                <a:sym typeface="PT Serif"/>
              </a:rPr>
              <a:t>IDEAL OUTCOME</a:t>
            </a:r>
            <a:endParaRPr>
              <a:latin typeface="PT Serif"/>
              <a:ea typeface="PT Serif"/>
              <a:cs typeface="PT Serif"/>
              <a:sym typeface="PT Serif"/>
            </a:endParaRPr>
          </a:p>
        </p:txBody>
      </p:sp>
      <p:sp>
        <p:nvSpPr>
          <p:cNvPr id="1945" name="Google Shape;1945;p125"/>
          <p:cNvSpPr/>
          <p:nvPr/>
        </p:nvSpPr>
        <p:spPr>
          <a:xfrm>
            <a:off x="0" y="2940575"/>
            <a:ext cx="3234300" cy="13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A86E8"/>
                </a:solidFill>
              </a:rPr>
              <a:t>If physical connection was unsuccessful:</a:t>
            </a:r>
            <a:endParaRPr sz="1200" b="1">
              <a:solidFill>
                <a:srgbClr val="4A86E8"/>
              </a:solidFill>
            </a:endParaRPr>
          </a:p>
          <a:p>
            <a:pPr marL="0" lvl="0" indent="0" algn="l" rtl="0">
              <a:spcBef>
                <a:spcPts val="0"/>
              </a:spcBef>
              <a:spcAft>
                <a:spcPts val="0"/>
              </a:spcAft>
              <a:buNone/>
            </a:pPr>
            <a:endParaRPr sz="1200" b="1"/>
          </a:p>
          <a:p>
            <a:pPr marL="457200" lvl="0" indent="-304800" algn="l" rtl="0">
              <a:spcBef>
                <a:spcPts val="0"/>
              </a:spcBef>
              <a:spcAft>
                <a:spcPts val="0"/>
              </a:spcAft>
              <a:buSzPts val="1200"/>
              <a:buChar char="●"/>
            </a:pPr>
            <a:r>
              <a:rPr lang="en" sz="1200"/>
              <a:t>Re-evaluate IMU mount model, reattach to MCU</a:t>
            </a:r>
            <a:endParaRPr sz="1200"/>
          </a:p>
          <a:p>
            <a:pPr marL="457200" lvl="0" indent="-304800" algn="l" rtl="0">
              <a:spcBef>
                <a:spcPts val="0"/>
              </a:spcBef>
              <a:spcAft>
                <a:spcPts val="0"/>
              </a:spcAft>
              <a:buSzPts val="1200"/>
              <a:buChar char="●"/>
            </a:pPr>
            <a:r>
              <a:rPr lang="en" sz="1200"/>
              <a:t>Revise the anchoring points</a:t>
            </a:r>
            <a:endParaRPr sz="1200"/>
          </a:p>
          <a:p>
            <a:pPr marL="457200" lvl="0" indent="0" algn="l" rtl="0">
              <a:spcBef>
                <a:spcPts val="0"/>
              </a:spcBef>
              <a:spcAft>
                <a:spcPts val="0"/>
              </a:spcAft>
              <a:buNone/>
            </a:pPr>
            <a:endParaRPr sz="1200"/>
          </a:p>
          <a:p>
            <a:pPr marL="0" lvl="0" indent="0" algn="l" rtl="0">
              <a:spcBef>
                <a:spcPts val="0"/>
              </a:spcBef>
              <a:spcAft>
                <a:spcPts val="0"/>
              </a:spcAft>
              <a:buNone/>
            </a:pPr>
            <a:endParaRPr/>
          </a:p>
        </p:txBody>
      </p:sp>
      <p:cxnSp>
        <p:nvCxnSpPr>
          <p:cNvPr id="1946" name="Google Shape;1946;p125"/>
          <p:cNvCxnSpPr/>
          <p:nvPr/>
        </p:nvCxnSpPr>
        <p:spPr>
          <a:xfrm>
            <a:off x="283200" y="2868250"/>
            <a:ext cx="8577600" cy="0"/>
          </a:xfrm>
          <a:prstGeom prst="straightConnector1">
            <a:avLst/>
          </a:prstGeom>
          <a:noFill/>
          <a:ln w="9525" cap="flat" cmpd="sng">
            <a:solidFill>
              <a:schemeClr val="dk2"/>
            </a:solidFill>
            <a:prstDash val="solid"/>
            <a:round/>
            <a:headEnd type="none" w="med" len="med"/>
            <a:tailEnd type="none" w="med" len="med"/>
          </a:ln>
        </p:spPr>
      </p:cxnSp>
      <p:sp>
        <p:nvSpPr>
          <p:cNvPr id="1947" name="Google Shape;1947;p125"/>
          <p:cNvSpPr/>
          <p:nvPr/>
        </p:nvSpPr>
        <p:spPr>
          <a:xfrm>
            <a:off x="3085550" y="2940575"/>
            <a:ext cx="3516000" cy="13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980000"/>
                </a:solidFill>
              </a:rPr>
              <a:t>If communications incorrectly configured:</a:t>
            </a:r>
            <a:endParaRPr sz="1200" b="1">
              <a:solidFill>
                <a:srgbClr val="980000"/>
              </a:solidFill>
            </a:endParaRPr>
          </a:p>
          <a:p>
            <a:pPr marL="0" lvl="0" indent="0" algn="l" rtl="0">
              <a:spcBef>
                <a:spcPts val="0"/>
              </a:spcBef>
              <a:spcAft>
                <a:spcPts val="0"/>
              </a:spcAft>
              <a:buNone/>
            </a:pPr>
            <a:endParaRPr sz="1200" b="1"/>
          </a:p>
          <a:p>
            <a:pPr marL="457200" lvl="0" indent="-304800" algn="l" rtl="0">
              <a:spcBef>
                <a:spcPts val="0"/>
              </a:spcBef>
              <a:spcAft>
                <a:spcPts val="0"/>
              </a:spcAft>
              <a:buSzPts val="1200"/>
              <a:buChar char="●"/>
            </a:pPr>
            <a:r>
              <a:rPr lang="en" sz="1200"/>
              <a:t>Review pin connections on IMU, make corrections</a:t>
            </a:r>
            <a:endParaRPr sz="1200"/>
          </a:p>
          <a:p>
            <a:pPr marL="457200" lvl="0" indent="-304800" algn="l" rtl="0">
              <a:spcBef>
                <a:spcPts val="0"/>
              </a:spcBef>
              <a:spcAft>
                <a:spcPts val="0"/>
              </a:spcAft>
              <a:buSzPts val="1200"/>
              <a:buChar char="●"/>
            </a:pPr>
            <a:r>
              <a:rPr lang="en" sz="1200"/>
              <a:t>Refer to datasheets for I2</a:t>
            </a:r>
            <a:r>
              <a:rPr lang="en" sz="1300"/>
              <a:t>C specifications</a:t>
            </a:r>
            <a:endParaRPr sz="1300"/>
          </a:p>
          <a:p>
            <a:pPr marL="457200" lvl="0" indent="-311150" algn="l" rtl="0">
              <a:spcBef>
                <a:spcPts val="0"/>
              </a:spcBef>
              <a:spcAft>
                <a:spcPts val="0"/>
              </a:spcAft>
              <a:buSzPts val="1300"/>
              <a:buChar char="●"/>
            </a:pPr>
            <a:r>
              <a:rPr lang="en" sz="1300"/>
              <a:t>Review bit-by-bit breakdown</a:t>
            </a:r>
            <a:endParaRPr sz="1300"/>
          </a:p>
          <a:p>
            <a:pPr marL="457200" lvl="0" indent="0" algn="l" rtl="0">
              <a:spcBef>
                <a:spcPts val="0"/>
              </a:spcBef>
              <a:spcAft>
                <a:spcPts val="0"/>
              </a:spcAft>
              <a:buNone/>
            </a:pPr>
            <a:endParaRPr sz="1200"/>
          </a:p>
          <a:p>
            <a:pPr marL="0" lvl="0" indent="0" algn="l" rtl="0">
              <a:spcBef>
                <a:spcPts val="0"/>
              </a:spcBef>
              <a:spcAft>
                <a:spcPts val="0"/>
              </a:spcAft>
              <a:buNone/>
            </a:pPr>
            <a:endParaRPr/>
          </a:p>
        </p:txBody>
      </p:sp>
      <p:sp>
        <p:nvSpPr>
          <p:cNvPr id="1948" name="Google Shape;1948;p125"/>
          <p:cNvSpPr/>
          <p:nvPr/>
        </p:nvSpPr>
        <p:spPr>
          <a:xfrm>
            <a:off x="6396350" y="2940575"/>
            <a:ext cx="2538900" cy="13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6AA84F"/>
                </a:solidFill>
              </a:rPr>
              <a:t>If data format improper</a:t>
            </a:r>
            <a:endParaRPr sz="1200" b="1">
              <a:solidFill>
                <a:srgbClr val="6AA84F"/>
              </a:solidFill>
            </a:endParaRPr>
          </a:p>
          <a:p>
            <a:pPr marL="0" lvl="0" indent="0" algn="l" rtl="0">
              <a:spcBef>
                <a:spcPts val="0"/>
              </a:spcBef>
              <a:spcAft>
                <a:spcPts val="0"/>
              </a:spcAft>
              <a:buNone/>
            </a:pPr>
            <a:endParaRPr sz="1200" b="1"/>
          </a:p>
          <a:p>
            <a:pPr marL="457200" lvl="0" indent="-304800" algn="l" rtl="0">
              <a:spcBef>
                <a:spcPts val="0"/>
              </a:spcBef>
              <a:spcAft>
                <a:spcPts val="0"/>
              </a:spcAft>
              <a:buSzPts val="1200"/>
              <a:buChar char="●"/>
            </a:pPr>
            <a:r>
              <a:rPr lang="en" sz="1200"/>
              <a:t>Revise Python code outputs</a:t>
            </a:r>
            <a:endParaRPr sz="1200"/>
          </a:p>
          <a:p>
            <a:pPr marL="457200" lvl="0" indent="-304800" algn="l" rtl="0">
              <a:spcBef>
                <a:spcPts val="0"/>
              </a:spcBef>
              <a:spcAft>
                <a:spcPts val="0"/>
              </a:spcAft>
              <a:buSzPts val="1200"/>
              <a:buChar char="●"/>
            </a:pPr>
            <a:r>
              <a:rPr lang="en" sz="1200"/>
              <a:t>Refer to datasheet for specification of data type</a:t>
            </a:r>
            <a:endParaRPr sz="1200"/>
          </a:p>
          <a:p>
            <a:pPr marL="0" lvl="0" indent="0" algn="l" rtl="0">
              <a:spcBef>
                <a:spcPts val="0"/>
              </a:spcBef>
              <a:spcAft>
                <a:spcPts val="0"/>
              </a:spcAft>
              <a:buNone/>
            </a:pPr>
            <a:endParaRPr/>
          </a:p>
        </p:txBody>
      </p:sp>
      <p:sp>
        <p:nvSpPr>
          <p:cNvPr id="1949" name="Google Shape;1949;p125">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Google Shape;1954;p1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114</a:t>
            </a:fld>
            <a:endParaRPr/>
          </a:p>
        </p:txBody>
      </p:sp>
      <p:sp>
        <p:nvSpPr>
          <p:cNvPr id="1955" name="Google Shape;1955;p12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Science </a:t>
            </a:r>
            <a:r>
              <a:rPr lang="en"/>
              <a:t>Testing Planned</a:t>
            </a:r>
            <a:endParaRPr/>
          </a:p>
        </p:txBody>
      </p:sp>
      <p:sp>
        <p:nvSpPr>
          <p:cNvPr id="1956" name="Google Shape;1956;p126"/>
          <p:cNvSpPr/>
          <p:nvPr/>
        </p:nvSpPr>
        <p:spPr>
          <a:xfrm>
            <a:off x="2372850" y="4321100"/>
            <a:ext cx="4398300" cy="748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t>FR</a:t>
            </a:r>
            <a:r>
              <a:rPr lang="en" sz="1800" b="1" u="sng">
                <a:solidFill>
                  <a:srgbClr val="000000"/>
                </a:solidFill>
              </a:rPr>
              <a:t>3.4:</a:t>
            </a:r>
            <a:r>
              <a:rPr lang="en" sz="1800">
                <a:solidFill>
                  <a:srgbClr val="000000"/>
                </a:solidFill>
              </a:rPr>
              <a:t> </a:t>
            </a:r>
            <a:r>
              <a:rPr lang="en">
                <a:solidFill>
                  <a:srgbClr val="000000"/>
                </a:solidFill>
                <a:latin typeface="PT Serif"/>
                <a:ea typeface="PT Serif"/>
                <a:cs typeface="PT Serif"/>
                <a:sym typeface="PT Serif"/>
              </a:rPr>
              <a:t>The </a:t>
            </a:r>
            <a:r>
              <a:rPr lang="en">
                <a:latin typeface="PT Serif"/>
                <a:ea typeface="PT Serif"/>
                <a:cs typeface="PT Serif"/>
                <a:sym typeface="PT Serif"/>
              </a:rPr>
              <a:t>IMU shall generate rate telemetry during ascent and descent.</a:t>
            </a:r>
            <a:endParaRPr>
              <a:solidFill>
                <a:srgbClr val="000000"/>
              </a:solidFill>
              <a:latin typeface="PT Serif"/>
              <a:ea typeface="PT Serif"/>
              <a:cs typeface="PT Serif"/>
              <a:sym typeface="PT Serif"/>
            </a:endParaRPr>
          </a:p>
          <a:p>
            <a:pPr marL="0" lvl="0" indent="0" algn="l" rtl="0">
              <a:spcBef>
                <a:spcPts val="0"/>
              </a:spcBef>
              <a:spcAft>
                <a:spcPts val="0"/>
              </a:spcAft>
              <a:buNone/>
            </a:pPr>
            <a:endParaRPr>
              <a:latin typeface="PT Serif"/>
              <a:ea typeface="PT Serif"/>
              <a:cs typeface="PT Serif"/>
              <a:sym typeface="PT Serif"/>
            </a:endParaRPr>
          </a:p>
          <a:p>
            <a:pPr marL="0" lvl="0" indent="0" algn="l" rtl="0">
              <a:spcBef>
                <a:spcPts val="0"/>
              </a:spcBef>
              <a:spcAft>
                <a:spcPts val="0"/>
              </a:spcAft>
              <a:buNone/>
            </a:pPr>
            <a:endParaRPr/>
          </a:p>
        </p:txBody>
      </p:sp>
      <p:sp>
        <p:nvSpPr>
          <p:cNvPr id="1957" name="Google Shape;1957;p126"/>
          <p:cNvSpPr txBox="1"/>
          <p:nvPr/>
        </p:nvSpPr>
        <p:spPr>
          <a:xfrm>
            <a:off x="241800" y="771450"/>
            <a:ext cx="3086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latin typeface="PT Serif"/>
                <a:ea typeface="PT Serif"/>
                <a:cs typeface="PT Serif"/>
                <a:sym typeface="PT Serif"/>
              </a:rPr>
              <a:t>Work halted before this milestone</a:t>
            </a:r>
            <a:endParaRPr i="1">
              <a:latin typeface="PT Serif"/>
              <a:ea typeface="PT Serif"/>
              <a:cs typeface="PT Serif"/>
              <a:sym typeface="PT Serif"/>
            </a:endParaRPr>
          </a:p>
        </p:txBody>
      </p:sp>
      <p:sp>
        <p:nvSpPr>
          <p:cNvPr id="1958" name="Google Shape;1958;p126"/>
          <p:cNvSpPr/>
          <p:nvPr/>
        </p:nvSpPr>
        <p:spPr>
          <a:xfrm>
            <a:off x="279750" y="1100950"/>
            <a:ext cx="3010200" cy="9483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T Serif"/>
                <a:ea typeface="PT Serif"/>
                <a:cs typeface="PT Serif"/>
                <a:sym typeface="PT Serif"/>
              </a:rPr>
              <a:t>Final Cold Test</a:t>
            </a:r>
            <a:endParaRPr b="1">
              <a:latin typeface="PT Serif"/>
              <a:ea typeface="PT Serif"/>
              <a:cs typeface="PT Serif"/>
              <a:sym typeface="PT Serif"/>
            </a:endParaRPr>
          </a:p>
          <a:p>
            <a:pPr marL="0" lvl="0" indent="0" algn="ctr" rtl="0">
              <a:spcBef>
                <a:spcPts val="0"/>
              </a:spcBef>
              <a:spcAft>
                <a:spcPts val="0"/>
              </a:spcAft>
              <a:buNone/>
            </a:pPr>
            <a:endParaRPr sz="700" b="1">
              <a:latin typeface="PT Serif"/>
              <a:ea typeface="PT Serif"/>
              <a:cs typeface="PT Serif"/>
              <a:sym typeface="PT Serif"/>
            </a:endParaRPr>
          </a:p>
          <a:p>
            <a:pPr marL="457200" lvl="0" indent="-304800" algn="l" rtl="0">
              <a:spcBef>
                <a:spcPts val="0"/>
              </a:spcBef>
              <a:spcAft>
                <a:spcPts val="0"/>
              </a:spcAft>
              <a:buSzPts val="1200"/>
              <a:buChar char="●"/>
            </a:pPr>
            <a:r>
              <a:rPr lang="en" sz="1200"/>
              <a:t>Whole system integrated, including IMU</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a:p>
        </p:txBody>
      </p:sp>
      <p:sp>
        <p:nvSpPr>
          <p:cNvPr id="1959" name="Google Shape;1959;p126"/>
          <p:cNvSpPr/>
          <p:nvPr/>
        </p:nvSpPr>
        <p:spPr>
          <a:xfrm>
            <a:off x="3410800" y="1228611"/>
            <a:ext cx="1503000" cy="372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26"/>
          <p:cNvSpPr/>
          <p:nvPr/>
        </p:nvSpPr>
        <p:spPr>
          <a:xfrm>
            <a:off x="4743600" y="853538"/>
            <a:ext cx="4322400" cy="13941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rgbClr val="4A86E8"/>
              </a:buClr>
              <a:buSzPts val="1200"/>
              <a:buChar char="●"/>
            </a:pPr>
            <a:r>
              <a:rPr lang="en" sz="1200" b="1">
                <a:solidFill>
                  <a:srgbClr val="4A86E8"/>
                </a:solidFill>
              </a:rPr>
              <a:t>IMU does not drop below operating temperatures</a:t>
            </a:r>
            <a:endParaRPr sz="1200" b="1">
              <a:solidFill>
                <a:srgbClr val="4A86E8"/>
              </a:solidFill>
            </a:endParaRPr>
          </a:p>
          <a:p>
            <a:pPr marL="914400" lvl="1" indent="-304800" algn="l" rtl="0">
              <a:spcBef>
                <a:spcPts val="0"/>
              </a:spcBef>
              <a:spcAft>
                <a:spcPts val="0"/>
              </a:spcAft>
              <a:buSzPts val="1200"/>
              <a:buChar char="○"/>
            </a:pPr>
            <a:r>
              <a:rPr lang="en" sz="1200"/>
              <a:t>Data is being consistently generated</a:t>
            </a:r>
            <a:endParaRPr sz="1200"/>
          </a:p>
          <a:p>
            <a:pPr marL="914400" lvl="1" indent="-304800" algn="l" rtl="0">
              <a:spcBef>
                <a:spcPts val="0"/>
              </a:spcBef>
              <a:spcAft>
                <a:spcPts val="0"/>
              </a:spcAft>
              <a:buSzPts val="1200"/>
              <a:buChar char="○"/>
            </a:pPr>
            <a:r>
              <a:rPr lang="en" sz="1200"/>
              <a:t>Data is accurate</a:t>
            </a:r>
            <a:endParaRPr sz="1200"/>
          </a:p>
          <a:p>
            <a:pPr marL="457200" lvl="0" indent="-304800" algn="l" rtl="0">
              <a:spcBef>
                <a:spcPts val="0"/>
              </a:spcBef>
              <a:spcAft>
                <a:spcPts val="0"/>
              </a:spcAft>
              <a:buClr>
                <a:srgbClr val="980000"/>
              </a:buClr>
              <a:buSzPts val="1200"/>
              <a:buChar char="●"/>
            </a:pPr>
            <a:r>
              <a:rPr lang="en" sz="1200" b="1">
                <a:solidFill>
                  <a:srgbClr val="980000"/>
                </a:solidFill>
              </a:rPr>
              <a:t>IMU does not exceed operating temperatures</a:t>
            </a:r>
            <a:endParaRPr sz="1200" b="1">
              <a:solidFill>
                <a:srgbClr val="980000"/>
              </a:solidFill>
            </a:endParaRPr>
          </a:p>
          <a:p>
            <a:pPr marL="914400" lvl="1" indent="-304800" algn="l" rtl="0">
              <a:spcBef>
                <a:spcPts val="0"/>
              </a:spcBef>
              <a:spcAft>
                <a:spcPts val="0"/>
              </a:spcAft>
              <a:buClr>
                <a:schemeClr val="dk1"/>
              </a:buClr>
              <a:buSzPts val="1200"/>
              <a:buChar char="○"/>
            </a:pPr>
            <a:r>
              <a:rPr lang="en" sz="1200">
                <a:solidFill>
                  <a:schemeClr val="dk1"/>
                </a:solidFill>
              </a:rPr>
              <a:t>Data is being consistently generated</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Data is accurate</a:t>
            </a:r>
            <a:endParaRPr sz="1200">
              <a:solidFill>
                <a:schemeClr val="dk1"/>
              </a:solidFill>
            </a:endParaRPr>
          </a:p>
          <a:p>
            <a:pPr marL="914400" lvl="0" indent="0" algn="l" rtl="0">
              <a:spcBef>
                <a:spcPts val="0"/>
              </a:spcBef>
              <a:spcAft>
                <a:spcPts val="0"/>
              </a:spcAft>
              <a:buNone/>
            </a:pPr>
            <a:endParaRPr sz="1200" b="1">
              <a:solidFill>
                <a:srgbClr val="980000"/>
              </a:solidFill>
            </a:endParaRPr>
          </a:p>
          <a:p>
            <a:pPr marL="0" lvl="0" indent="0" algn="l" rtl="0">
              <a:spcBef>
                <a:spcPts val="0"/>
              </a:spcBef>
              <a:spcAft>
                <a:spcPts val="0"/>
              </a:spcAft>
              <a:buNone/>
            </a:pPr>
            <a:endParaRPr/>
          </a:p>
        </p:txBody>
      </p:sp>
      <p:sp>
        <p:nvSpPr>
          <p:cNvPr id="1961" name="Google Shape;1961;p126"/>
          <p:cNvSpPr txBox="1"/>
          <p:nvPr/>
        </p:nvSpPr>
        <p:spPr>
          <a:xfrm>
            <a:off x="3410800" y="922100"/>
            <a:ext cx="1681200" cy="3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PT Serif"/>
                <a:ea typeface="PT Serif"/>
                <a:cs typeface="PT Serif"/>
                <a:sym typeface="PT Serif"/>
              </a:rPr>
              <a:t>IDEAL OUTCOME</a:t>
            </a:r>
            <a:endParaRPr>
              <a:latin typeface="PT Serif"/>
              <a:ea typeface="PT Serif"/>
              <a:cs typeface="PT Serif"/>
              <a:sym typeface="PT Serif"/>
            </a:endParaRPr>
          </a:p>
        </p:txBody>
      </p:sp>
      <p:sp>
        <p:nvSpPr>
          <p:cNvPr id="1962" name="Google Shape;1962;p126"/>
          <p:cNvSpPr/>
          <p:nvPr/>
        </p:nvSpPr>
        <p:spPr>
          <a:xfrm>
            <a:off x="1332125" y="2488125"/>
            <a:ext cx="3234300" cy="164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A86E8"/>
                </a:solidFill>
              </a:rPr>
              <a:t>If temperature drops below:</a:t>
            </a:r>
            <a:endParaRPr sz="1200" b="1">
              <a:solidFill>
                <a:srgbClr val="4A86E8"/>
              </a:solidFill>
            </a:endParaRPr>
          </a:p>
          <a:p>
            <a:pPr marL="0" lvl="0" indent="0" algn="l" rtl="0">
              <a:spcBef>
                <a:spcPts val="0"/>
              </a:spcBef>
              <a:spcAft>
                <a:spcPts val="0"/>
              </a:spcAft>
              <a:buNone/>
            </a:pPr>
            <a:endParaRPr sz="1200" b="1"/>
          </a:p>
          <a:p>
            <a:pPr marL="457200" lvl="0" indent="-304800" algn="l" rtl="0">
              <a:spcBef>
                <a:spcPts val="0"/>
              </a:spcBef>
              <a:spcAft>
                <a:spcPts val="0"/>
              </a:spcAft>
              <a:buSzPts val="1200"/>
              <a:buChar char="●"/>
            </a:pPr>
            <a:r>
              <a:rPr lang="en" sz="1200"/>
              <a:t>Request copper wire interaction with IMU/payload board</a:t>
            </a:r>
            <a:endParaRPr sz="1200"/>
          </a:p>
          <a:p>
            <a:pPr marL="457200" lvl="0" indent="-304800" algn="l" rtl="0">
              <a:spcBef>
                <a:spcPts val="0"/>
              </a:spcBef>
              <a:spcAft>
                <a:spcPts val="0"/>
              </a:spcAft>
              <a:buSzPts val="1200"/>
              <a:buChar char="●"/>
            </a:pPr>
            <a:r>
              <a:rPr lang="en" sz="1200"/>
              <a:t>Revise quality/quantity of thermal insulation</a:t>
            </a:r>
            <a:endParaRPr sz="1200"/>
          </a:p>
          <a:p>
            <a:pPr marL="457200" lvl="0" indent="-304800" algn="l" rtl="0">
              <a:spcBef>
                <a:spcPts val="0"/>
              </a:spcBef>
              <a:spcAft>
                <a:spcPts val="0"/>
              </a:spcAft>
              <a:buSzPts val="1200"/>
              <a:buChar char="●"/>
            </a:pPr>
            <a:r>
              <a:rPr lang="en" sz="1200"/>
              <a:t>Revise internal layout of TOMCAT for closer proximity to battery</a:t>
            </a:r>
            <a:endParaRPr sz="1200"/>
          </a:p>
          <a:p>
            <a:pPr marL="457200" lvl="0" indent="0" algn="l" rtl="0">
              <a:spcBef>
                <a:spcPts val="0"/>
              </a:spcBef>
              <a:spcAft>
                <a:spcPts val="0"/>
              </a:spcAft>
              <a:buNone/>
            </a:pPr>
            <a:endParaRPr sz="1200"/>
          </a:p>
          <a:p>
            <a:pPr marL="0" lvl="0" indent="0" algn="l" rtl="0">
              <a:spcBef>
                <a:spcPts val="0"/>
              </a:spcBef>
              <a:spcAft>
                <a:spcPts val="0"/>
              </a:spcAft>
              <a:buNone/>
            </a:pPr>
            <a:endParaRPr/>
          </a:p>
        </p:txBody>
      </p:sp>
      <p:cxnSp>
        <p:nvCxnSpPr>
          <p:cNvPr id="1963" name="Google Shape;1963;p126"/>
          <p:cNvCxnSpPr/>
          <p:nvPr/>
        </p:nvCxnSpPr>
        <p:spPr>
          <a:xfrm>
            <a:off x="283200" y="2365000"/>
            <a:ext cx="8577600" cy="0"/>
          </a:xfrm>
          <a:prstGeom prst="straightConnector1">
            <a:avLst/>
          </a:prstGeom>
          <a:noFill/>
          <a:ln w="9525" cap="flat" cmpd="sng">
            <a:solidFill>
              <a:schemeClr val="dk2"/>
            </a:solidFill>
            <a:prstDash val="solid"/>
            <a:round/>
            <a:headEnd type="none" w="med" len="med"/>
            <a:tailEnd type="none" w="med" len="med"/>
          </a:ln>
        </p:spPr>
      </p:cxnSp>
      <p:sp>
        <p:nvSpPr>
          <p:cNvPr id="1964" name="Google Shape;1964;p126"/>
          <p:cNvSpPr/>
          <p:nvPr/>
        </p:nvSpPr>
        <p:spPr>
          <a:xfrm>
            <a:off x="4876800" y="2488125"/>
            <a:ext cx="3516000" cy="13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980000"/>
                </a:solidFill>
              </a:rPr>
              <a:t>If temperature exceeds:</a:t>
            </a:r>
            <a:endParaRPr sz="1200" b="1">
              <a:solidFill>
                <a:srgbClr val="980000"/>
              </a:solidFill>
            </a:endParaRPr>
          </a:p>
          <a:p>
            <a:pPr marL="0" lvl="0" indent="0" algn="l" rtl="0">
              <a:spcBef>
                <a:spcPts val="0"/>
              </a:spcBef>
              <a:spcAft>
                <a:spcPts val="0"/>
              </a:spcAft>
              <a:buNone/>
            </a:pPr>
            <a:endParaRPr sz="1200" b="1"/>
          </a:p>
          <a:p>
            <a:pPr marL="457200" lvl="0" indent="-311150" algn="l" rtl="0">
              <a:spcBef>
                <a:spcPts val="0"/>
              </a:spcBef>
              <a:spcAft>
                <a:spcPts val="0"/>
              </a:spcAft>
              <a:buSzPts val="1300"/>
              <a:buChar char="●"/>
            </a:pPr>
            <a:r>
              <a:rPr lang="en" sz="1200"/>
              <a:t>Request keeping copper wires away from payload board</a:t>
            </a:r>
            <a:endParaRPr sz="1200"/>
          </a:p>
          <a:p>
            <a:pPr marL="457200" lvl="0" indent="-304800" algn="l" rtl="0">
              <a:spcBef>
                <a:spcPts val="0"/>
              </a:spcBef>
              <a:spcAft>
                <a:spcPts val="0"/>
              </a:spcAft>
              <a:buClr>
                <a:schemeClr val="dk1"/>
              </a:buClr>
              <a:buSzPts val="1200"/>
              <a:buChar char="●"/>
            </a:pPr>
            <a:r>
              <a:rPr lang="en" sz="1200">
                <a:solidFill>
                  <a:schemeClr val="dk1"/>
                </a:solidFill>
              </a:rPr>
              <a:t>Revise quality/quantity of thermal insulation</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Revise internal layout of TOMCAT for further distance from battery</a:t>
            </a:r>
            <a:endParaRPr sz="1200"/>
          </a:p>
          <a:p>
            <a:pPr marL="457200" lvl="0" indent="0" algn="l" rtl="0">
              <a:spcBef>
                <a:spcPts val="0"/>
              </a:spcBef>
              <a:spcAft>
                <a:spcPts val="0"/>
              </a:spcAft>
              <a:buNone/>
            </a:pPr>
            <a:endParaRPr sz="1200"/>
          </a:p>
          <a:p>
            <a:pPr marL="0" lvl="0" indent="0" algn="l" rtl="0">
              <a:spcBef>
                <a:spcPts val="0"/>
              </a:spcBef>
              <a:spcAft>
                <a:spcPts val="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p1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115</a:t>
            </a:fld>
            <a:endParaRPr/>
          </a:p>
        </p:txBody>
      </p:sp>
      <p:sp>
        <p:nvSpPr>
          <p:cNvPr id="1970" name="Google Shape;1970;p12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Science </a:t>
            </a:r>
            <a:r>
              <a:rPr lang="en"/>
              <a:t>Testing Planned</a:t>
            </a:r>
            <a:endParaRPr/>
          </a:p>
        </p:txBody>
      </p:sp>
      <p:sp>
        <p:nvSpPr>
          <p:cNvPr id="1971" name="Google Shape;1971;p127"/>
          <p:cNvSpPr/>
          <p:nvPr/>
        </p:nvSpPr>
        <p:spPr>
          <a:xfrm>
            <a:off x="2372850" y="4321100"/>
            <a:ext cx="4398300" cy="748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t>FR</a:t>
            </a:r>
            <a:r>
              <a:rPr lang="en" sz="1800" b="1" u="sng">
                <a:solidFill>
                  <a:srgbClr val="000000"/>
                </a:solidFill>
              </a:rPr>
              <a:t>3.4:</a:t>
            </a:r>
            <a:r>
              <a:rPr lang="en" sz="1800">
                <a:solidFill>
                  <a:srgbClr val="000000"/>
                </a:solidFill>
              </a:rPr>
              <a:t> </a:t>
            </a:r>
            <a:r>
              <a:rPr lang="en">
                <a:solidFill>
                  <a:srgbClr val="000000"/>
                </a:solidFill>
                <a:latin typeface="PT Serif"/>
                <a:ea typeface="PT Serif"/>
                <a:cs typeface="PT Serif"/>
                <a:sym typeface="PT Serif"/>
              </a:rPr>
              <a:t>The </a:t>
            </a:r>
            <a:r>
              <a:rPr lang="en">
                <a:latin typeface="PT Serif"/>
                <a:ea typeface="PT Serif"/>
                <a:cs typeface="PT Serif"/>
                <a:sym typeface="PT Serif"/>
              </a:rPr>
              <a:t>IMU shall generate rate telemetry during ascent and descent.</a:t>
            </a:r>
            <a:endParaRPr>
              <a:solidFill>
                <a:srgbClr val="000000"/>
              </a:solidFill>
              <a:latin typeface="PT Serif"/>
              <a:ea typeface="PT Serif"/>
              <a:cs typeface="PT Serif"/>
              <a:sym typeface="PT Serif"/>
            </a:endParaRPr>
          </a:p>
          <a:p>
            <a:pPr marL="0" lvl="0" indent="0" algn="l" rtl="0">
              <a:spcBef>
                <a:spcPts val="0"/>
              </a:spcBef>
              <a:spcAft>
                <a:spcPts val="0"/>
              </a:spcAft>
              <a:buNone/>
            </a:pPr>
            <a:endParaRPr>
              <a:latin typeface="PT Serif"/>
              <a:ea typeface="PT Serif"/>
              <a:cs typeface="PT Serif"/>
              <a:sym typeface="PT Serif"/>
            </a:endParaRPr>
          </a:p>
          <a:p>
            <a:pPr marL="0" lvl="0" indent="0" algn="l" rtl="0">
              <a:spcBef>
                <a:spcPts val="0"/>
              </a:spcBef>
              <a:spcAft>
                <a:spcPts val="0"/>
              </a:spcAft>
              <a:buNone/>
            </a:pPr>
            <a:endParaRPr/>
          </a:p>
        </p:txBody>
      </p:sp>
      <p:sp>
        <p:nvSpPr>
          <p:cNvPr id="1972" name="Google Shape;1972;p127"/>
          <p:cNvSpPr/>
          <p:nvPr/>
        </p:nvSpPr>
        <p:spPr>
          <a:xfrm>
            <a:off x="279750" y="613075"/>
            <a:ext cx="3010200" cy="13260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T Serif"/>
                <a:ea typeface="PT Serif"/>
                <a:cs typeface="PT Serif"/>
                <a:sym typeface="PT Serif"/>
              </a:rPr>
              <a:t>Level Two Full System Testing</a:t>
            </a:r>
            <a:endParaRPr>
              <a:latin typeface="PT Serif"/>
              <a:ea typeface="PT Serif"/>
              <a:cs typeface="PT Serif"/>
              <a:sym typeface="PT Serif"/>
            </a:endParaRPr>
          </a:p>
          <a:p>
            <a:pPr marL="0" lvl="0" indent="0" algn="l" rtl="0">
              <a:spcBef>
                <a:spcPts val="0"/>
              </a:spcBef>
              <a:spcAft>
                <a:spcPts val="0"/>
              </a:spcAft>
              <a:buNone/>
            </a:pPr>
            <a:endParaRPr/>
          </a:p>
          <a:p>
            <a:pPr marL="457200" lvl="0" indent="-304800" algn="l" rtl="0">
              <a:spcBef>
                <a:spcPts val="0"/>
              </a:spcBef>
              <a:spcAft>
                <a:spcPts val="0"/>
              </a:spcAft>
              <a:buSzPts val="1200"/>
              <a:buChar char="●"/>
            </a:pPr>
            <a:r>
              <a:rPr lang="en" sz="1200"/>
              <a:t>Fully-simulated balloon flight</a:t>
            </a:r>
            <a:endParaRPr sz="1200"/>
          </a:p>
          <a:p>
            <a:pPr marL="0" lvl="0" indent="0" algn="l" rtl="0">
              <a:spcBef>
                <a:spcPts val="0"/>
              </a:spcBef>
              <a:spcAft>
                <a:spcPts val="0"/>
              </a:spcAft>
              <a:buNone/>
            </a:pPr>
            <a:endParaRPr sz="1200"/>
          </a:p>
          <a:p>
            <a:pPr marL="457200" lvl="0" indent="-304800" algn="l" rtl="0">
              <a:spcBef>
                <a:spcPts val="0"/>
              </a:spcBef>
              <a:spcAft>
                <a:spcPts val="0"/>
              </a:spcAft>
              <a:buSzPts val="1200"/>
              <a:buChar char="●"/>
            </a:pPr>
            <a:r>
              <a:rPr lang="en" sz="1200"/>
              <a:t>IMU &amp; MCU communicating using mission code</a:t>
            </a:r>
            <a:endParaRPr sz="1200"/>
          </a:p>
          <a:p>
            <a:pPr marL="0" lvl="0" indent="0" algn="l" rtl="0">
              <a:spcBef>
                <a:spcPts val="0"/>
              </a:spcBef>
              <a:spcAft>
                <a:spcPts val="0"/>
              </a:spcAft>
              <a:buNone/>
            </a:pPr>
            <a:endParaRPr/>
          </a:p>
        </p:txBody>
      </p:sp>
      <p:sp>
        <p:nvSpPr>
          <p:cNvPr id="1973" name="Google Shape;1973;p127"/>
          <p:cNvSpPr txBox="1"/>
          <p:nvPr/>
        </p:nvSpPr>
        <p:spPr>
          <a:xfrm>
            <a:off x="241800" y="1939075"/>
            <a:ext cx="3086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latin typeface="PT Serif"/>
                <a:ea typeface="PT Serif"/>
                <a:cs typeface="PT Serif"/>
                <a:sym typeface="PT Serif"/>
              </a:rPr>
              <a:t>Work halted before this milestone</a:t>
            </a:r>
            <a:endParaRPr i="1">
              <a:latin typeface="PT Serif"/>
              <a:ea typeface="PT Serif"/>
              <a:cs typeface="PT Serif"/>
              <a:sym typeface="PT Serif"/>
            </a:endParaRPr>
          </a:p>
        </p:txBody>
      </p:sp>
      <p:sp>
        <p:nvSpPr>
          <p:cNvPr id="1974" name="Google Shape;1974;p127"/>
          <p:cNvSpPr/>
          <p:nvPr/>
        </p:nvSpPr>
        <p:spPr>
          <a:xfrm>
            <a:off x="3410800" y="1280986"/>
            <a:ext cx="1503000" cy="372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27"/>
          <p:cNvSpPr/>
          <p:nvPr/>
        </p:nvSpPr>
        <p:spPr>
          <a:xfrm>
            <a:off x="4743600" y="924525"/>
            <a:ext cx="4158600" cy="13941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rgbClr val="4A86E8"/>
              </a:buClr>
              <a:buSzPts val="1200"/>
              <a:buChar char="●"/>
            </a:pPr>
            <a:r>
              <a:rPr lang="en" sz="1200" b="1">
                <a:solidFill>
                  <a:srgbClr val="4A86E8"/>
                </a:solidFill>
              </a:rPr>
              <a:t>Mission code accurately detects ascent/descent</a:t>
            </a:r>
            <a:endParaRPr sz="1200" b="1">
              <a:solidFill>
                <a:srgbClr val="4A86E8"/>
              </a:solidFill>
            </a:endParaRPr>
          </a:p>
          <a:p>
            <a:pPr marL="457200" lvl="0" indent="-304800" algn="l" rtl="0">
              <a:spcBef>
                <a:spcPts val="0"/>
              </a:spcBef>
              <a:spcAft>
                <a:spcPts val="0"/>
              </a:spcAft>
              <a:buClr>
                <a:srgbClr val="980000"/>
              </a:buClr>
              <a:buSzPts val="1200"/>
              <a:buChar char="●"/>
            </a:pPr>
            <a:r>
              <a:rPr lang="en" sz="1200" b="1">
                <a:solidFill>
                  <a:srgbClr val="980000"/>
                </a:solidFill>
              </a:rPr>
              <a:t>Downlinked data is in correct format </a:t>
            </a:r>
            <a:endParaRPr sz="1200" b="1">
              <a:solidFill>
                <a:srgbClr val="980000"/>
              </a:solidFill>
            </a:endParaRPr>
          </a:p>
          <a:p>
            <a:pPr marL="914400" lvl="1" indent="-304800" algn="l" rtl="0">
              <a:spcBef>
                <a:spcPts val="0"/>
              </a:spcBef>
              <a:spcAft>
                <a:spcPts val="0"/>
              </a:spcAft>
              <a:buSzPts val="1200"/>
              <a:buChar char="○"/>
            </a:pPr>
            <a:r>
              <a:rPr lang="en" sz="1200"/>
              <a:t>Ascent/Descent data</a:t>
            </a:r>
            <a:endParaRPr sz="1200"/>
          </a:p>
          <a:p>
            <a:pPr marL="914400" lvl="1" indent="-304800" algn="l" rtl="0">
              <a:spcBef>
                <a:spcPts val="0"/>
              </a:spcBef>
              <a:spcAft>
                <a:spcPts val="0"/>
              </a:spcAft>
              <a:buSzPts val="1200"/>
              <a:buChar char="○"/>
            </a:pPr>
            <a:r>
              <a:rPr lang="en" sz="1200"/>
              <a:t>Accelerometer data</a:t>
            </a:r>
            <a:endParaRPr sz="1200"/>
          </a:p>
          <a:p>
            <a:pPr marL="914400" lvl="1" indent="-304800" algn="l" rtl="0">
              <a:spcBef>
                <a:spcPts val="0"/>
              </a:spcBef>
              <a:spcAft>
                <a:spcPts val="0"/>
              </a:spcAft>
              <a:buSzPts val="1200"/>
              <a:buChar char="○"/>
            </a:pPr>
            <a:r>
              <a:rPr lang="en" sz="1200"/>
              <a:t>Gyroscopic data</a:t>
            </a:r>
            <a:endParaRPr sz="1200"/>
          </a:p>
          <a:p>
            <a:pPr marL="457200" lvl="0" indent="0" algn="l" rtl="0">
              <a:spcBef>
                <a:spcPts val="0"/>
              </a:spcBef>
              <a:spcAft>
                <a:spcPts val="0"/>
              </a:spcAft>
              <a:buNone/>
            </a:pPr>
            <a:endParaRPr sz="1200"/>
          </a:p>
          <a:p>
            <a:pPr marL="0" lvl="0" indent="0" algn="l" rtl="0">
              <a:spcBef>
                <a:spcPts val="0"/>
              </a:spcBef>
              <a:spcAft>
                <a:spcPts val="0"/>
              </a:spcAft>
              <a:buNone/>
            </a:pPr>
            <a:endParaRPr/>
          </a:p>
        </p:txBody>
      </p:sp>
      <p:sp>
        <p:nvSpPr>
          <p:cNvPr id="1976" name="Google Shape;1976;p127"/>
          <p:cNvSpPr txBox="1"/>
          <p:nvPr/>
        </p:nvSpPr>
        <p:spPr>
          <a:xfrm>
            <a:off x="3410800" y="976775"/>
            <a:ext cx="1681200" cy="3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PT Serif"/>
                <a:ea typeface="PT Serif"/>
                <a:cs typeface="PT Serif"/>
                <a:sym typeface="PT Serif"/>
              </a:rPr>
              <a:t>IDEAL OUTCOME</a:t>
            </a:r>
            <a:endParaRPr>
              <a:latin typeface="PT Serif"/>
              <a:ea typeface="PT Serif"/>
              <a:cs typeface="PT Serif"/>
              <a:sym typeface="PT Serif"/>
            </a:endParaRPr>
          </a:p>
        </p:txBody>
      </p:sp>
      <p:sp>
        <p:nvSpPr>
          <p:cNvPr id="1977" name="Google Shape;1977;p127"/>
          <p:cNvSpPr/>
          <p:nvPr/>
        </p:nvSpPr>
        <p:spPr>
          <a:xfrm>
            <a:off x="316750" y="2411375"/>
            <a:ext cx="4663800" cy="164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A86E8"/>
                </a:solidFill>
              </a:rPr>
              <a:t>If mission code inaccurate:</a:t>
            </a:r>
            <a:endParaRPr sz="1200" b="1">
              <a:solidFill>
                <a:srgbClr val="4A86E8"/>
              </a:solidFill>
            </a:endParaRPr>
          </a:p>
          <a:p>
            <a:pPr marL="0" lvl="0" indent="0" algn="l" rtl="0">
              <a:spcBef>
                <a:spcPts val="0"/>
              </a:spcBef>
              <a:spcAft>
                <a:spcPts val="0"/>
              </a:spcAft>
              <a:buNone/>
            </a:pPr>
            <a:endParaRPr sz="1200" b="1"/>
          </a:p>
          <a:p>
            <a:pPr marL="457200" lvl="0" indent="-304800" algn="l" rtl="0">
              <a:spcBef>
                <a:spcPts val="0"/>
              </a:spcBef>
              <a:spcAft>
                <a:spcPts val="0"/>
              </a:spcAft>
              <a:buSzPts val="1200"/>
              <a:buChar char="●"/>
            </a:pPr>
            <a:r>
              <a:rPr lang="en" sz="1200"/>
              <a:t>Review and study testing data which detected the flaw</a:t>
            </a:r>
            <a:endParaRPr sz="1200"/>
          </a:p>
          <a:p>
            <a:pPr marL="914400" lvl="1" indent="-304800" algn="l" rtl="0">
              <a:spcBef>
                <a:spcPts val="0"/>
              </a:spcBef>
              <a:spcAft>
                <a:spcPts val="0"/>
              </a:spcAft>
              <a:buSzPts val="1200"/>
              <a:buChar char="○"/>
            </a:pPr>
            <a:r>
              <a:rPr lang="en" sz="1200"/>
              <a:t>Re-construct algorithm to account for the conditions</a:t>
            </a:r>
            <a:endParaRPr sz="1200"/>
          </a:p>
          <a:p>
            <a:pPr marL="457200" lvl="0" indent="-304800" algn="l" rtl="0">
              <a:spcBef>
                <a:spcPts val="0"/>
              </a:spcBef>
              <a:spcAft>
                <a:spcPts val="0"/>
              </a:spcAft>
              <a:buSzPts val="1200"/>
              <a:buChar char="●"/>
            </a:pPr>
            <a:r>
              <a:rPr lang="en" sz="1200"/>
              <a:t>Conduct IMU-only test using BeagleBone Black as MCU to test revised mission code in simplified, controlled environment</a:t>
            </a:r>
            <a:endParaRPr sz="1200"/>
          </a:p>
          <a:p>
            <a:pPr marL="457200" lvl="0" indent="-304800" algn="l" rtl="0">
              <a:spcBef>
                <a:spcPts val="0"/>
              </a:spcBef>
              <a:spcAft>
                <a:spcPts val="0"/>
              </a:spcAft>
              <a:buSzPts val="1200"/>
              <a:buChar char="●"/>
            </a:pPr>
            <a:r>
              <a:rPr lang="en" sz="1200"/>
              <a:t>Test revised mission code against historical ASEN 1400 data</a:t>
            </a:r>
            <a:endParaRPr sz="1200"/>
          </a:p>
          <a:p>
            <a:pPr marL="457200" lvl="0" indent="0" algn="l" rtl="0">
              <a:spcBef>
                <a:spcPts val="0"/>
              </a:spcBef>
              <a:spcAft>
                <a:spcPts val="0"/>
              </a:spcAft>
              <a:buNone/>
            </a:pPr>
            <a:endParaRPr sz="1200"/>
          </a:p>
          <a:p>
            <a:pPr marL="0" lvl="0" indent="0" algn="l" rtl="0">
              <a:spcBef>
                <a:spcPts val="0"/>
              </a:spcBef>
              <a:spcAft>
                <a:spcPts val="0"/>
              </a:spcAft>
              <a:buNone/>
            </a:pPr>
            <a:endParaRPr/>
          </a:p>
        </p:txBody>
      </p:sp>
      <p:cxnSp>
        <p:nvCxnSpPr>
          <p:cNvPr id="1978" name="Google Shape;1978;p127"/>
          <p:cNvCxnSpPr/>
          <p:nvPr/>
        </p:nvCxnSpPr>
        <p:spPr>
          <a:xfrm>
            <a:off x="283200" y="2365000"/>
            <a:ext cx="8577600" cy="0"/>
          </a:xfrm>
          <a:prstGeom prst="straightConnector1">
            <a:avLst/>
          </a:prstGeom>
          <a:noFill/>
          <a:ln w="9525" cap="flat" cmpd="sng">
            <a:solidFill>
              <a:schemeClr val="dk2"/>
            </a:solidFill>
            <a:prstDash val="solid"/>
            <a:round/>
            <a:headEnd type="none" w="med" len="med"/>
            <a:tailEnd type="none" w="med" len="med"/>
          </a:ln>
        </p:spPr>
      </p:cxnSp>
      <p:sp>
        <p:nvSpPr>
          <p:cNvPr id="1979" name="Google Shape;1979;p127"/>
          <p:cNvSpPr/>
          <p:nvPr/>
        </p:nvSpPr>
        <p:spPr>
          <a:xfrm>
            <a:off x="4876800" y="2411375"/>
            <a:ext cx="4056000" cy="13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980000"/>
                </a:solidFill>
              </a:rPr>
              <a:t>If downlinked data in incorrect format:</a:t>
            </a:r>
            <a:endParaRPr sz="1200" b="1">
              <a:solidFill>
                <a:srgbClr val="980000"/>
              </a:solidFill>
            </a:endParaRPr>
          </a:p>
          <a:p>
            <a:pPr marL="0" lvl="0" indent="0" algn="l" rtl="0">
              <a:spcBef>
                <a:spcPts val="0"/>
              </a:spcBef>
              <a:spcAft>
                <a:spcPts val="0"/>
              </a:spcAft>
              <a:buNone/>
            </a:pPr>
            <a:endParaRPr sz="1200" b="1"/>
          </a:p>
          <a:p>
            <a:pPr marL="457200" lvl="0" indent="-304800" algn="l" rtl="0">
              <a:spcBef>
                <a:spcPts val="0"/>
              </a:spcBef>
              <a:spcAft>
                <a:spcPts val="0"/>
              </a:spcAft>
              <a:buClr>
                <a:schemeClr val="dk1"/>
              </a:buClr>
              <a:buSzPts val="1200"/>
              <a:buChar char="●"/>
            </a:pPr>
            <a:r>
              <a:rPr lang="en" sz="1200"/>
              <a:t>Review IMU datasheet for data-type specifications and syntax</a:t>
            </a:r>
            <a:endParaRPr sz="1200"/>
          </a:p>
          <a:p>
            <a:pPr marL="457200" lvl="0" indent="-304800" algn="l" rtl="0">
              <a:spcBef>
                <a:spcPts val="0"/>
              </a:spcBef>
              <a:spcAft>
                <a:spcPts val="0"/>
              </a:spcAft>
              <a:buSzPts val="1200"/>
              <a:buChar char="●"/>
            </a:pPr>
            <a:r>
              <a:rPr lang="en" sz="1200"/>
              <a:t>Communicate between FSW and GSW to determine if expected data types and sizes are matching up</a:t>
            </a:r>
            <a:endParaRPr sz="1200"/>
          </a:p>
          <a:p>
            <a:pPr marL="457200" lvl="0" indent="0" algn="l" rtl="0">
              <a:spcBef>
                <a:spcPts val="0"/>
              </a:spcBef>
              <a:spcAft>
                <a:spcPts val="0"/>
              </a:spcAft>
              <a:buNone/>
            </a:pPr>
            <a:endParaRPr sz="1200"/>
          </a:p>
          <a:p>
            <a:pPr marL="457200" lvl="0" indent="0" algn="l" rtl="0">
              <a:spcBef>
                <a:spcPts val="0"/>
              </a:spcBef>
              <a:spcAft>
                <a:spcPts val="0"/>
              </a:spcAft>
              <a:buNone/>
            </a:pPr>
            <a:endParaRPr sz="1200"/>
          </a:p>
          <a:p>
            <a:pPr marL="0" lvl="0" indent="0" algn="l" rtl="0">
              <a:spcBef>
                <a:spcPts val="0"/>
              </a:spcBef>
              <a:spcAft>
                <a:spcPts val="0"/>
              </a:spcAft>
              <a:buNone/>
            </a:pPr>
            <a:endParaRPr/>
          </a:p>
        </p:txBody>
      </p:sp>
      <p:sp>
        <p:nvSpPr>
          <p:cNvPr id="1980" name="Google Shape;1980;p127">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Google Shape;1985;p1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116</a:t>
            </a:fld>
            <a:endParaRPr/>
          </a:p>
        </p:txBody>
      </p:sp>
      <p:sp>
        <p:nvSpPr>
          <p:cNvPr id="1986" name="Google Shape;1986;p128"/>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Science </a:t>
            </a:r>
            <a:r>
              <a:rPr lang="en"/>
              <a:t>Model Algorithm</a:t>
            </a:r>
            <a:endParaRPr/>
          </a:p>
        </p:txBody>
      </p:sp>
      <p:sp>
        <p:nvSpPr>
          <p:cNvPr id="1987" name="Google Shape;1987;p128"/>
          <p:cNvSpPr txBox="1"/>
          <p:nvPr/>
        </p:nvSpPr>
        <p:spPr>
          <a:xfrm>
            <a:off x="0" y="557225"/>
            <a:ext cx="9144000" cy="45312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600"/>
              </a:spcBef>
              <a:spcAft>
                <a:spcPts val="0"/>
              </a:spcAft>
              <a:buClr>
                <a:srgbClr val="000000"/>
              </a:buClr>
              <a:buSzPts val="1800"/>
              <a:buFont typeface="PT Serif"/>
              <a:buChar char="○"/>
            </a:pPr>
            <a:r>
              <a:rPr lang="en" sz="1800" b="1">
                <a:solidFill>
                  <a:srgbClr val="000000"/>
                </a:solidFill>
                <a:latin typeface="PT Serif"/>
                <a:ea typeface="PT Serif"/>
                <a:cs typeface="PT Serif"/>
                <a:sym typeface="PT Serif"/>
              </a:rPr>
              <a:t>Mission: </a:t>
            </a:r>
            <a:r>
              <a:rPr lang="en" sz="1800">
                <a:solidFill>
                  <a:srgbClr val="000000"/>
                </a:solidFill>
                <a:latin typeface="PT Serif"/>
                <a:ea typeface="PT Serif"/>
                <a:cs typeface="PT Serif"/>
                <a:sym typeface="PT Serif"/>
              </a:rPr>
              <a:t>Determine phase of flight based on acceleration data</a:t>
            </a:r>
            <a:endParaRPr sz="1800">
              <a:solidFill>
                <a:srgbClr val="000000"/>
              </a:solidFill>
              <a:latin typeface="PT Serif"/>
              <a:ea typeface="PT Serif"/>
              <a:cs typeface="PT Serif"/>
              <a:sym typeface="PT Serif"/>
            </a:endParaRPr>
          </a:p>
          <a:p>
            <a:pPr marL="914400" lvl="1" indent="-317500" algn="l" rtl="0">
              <a:lnSpc>
                <a:spcPct val="150000"/>
              </a:lnSpc>
              <a:spcBef>
                <a:spcPts val="0"/>
              </a:spcBef>
              <a:spcAft>
                <a:spcPts val="0"/>
              </a:spcAft>
              <a:buClr>
                <a:srgbClr val="000000"/>
              </a:buClr>
              <a:buSzPts val="1400"/>
              <a:buFont typeface="PT Serif"/>
              <a:buChar char="□"/>
            </a:pPr>
            <a:r>
              <a:rPr lang="en" b="1">
                <a:solidFill>
                  <a:srgbClr val="000000"/>
                </a:solidFill>
                <a:latin typeface="PT Serif"/>
                <a:ea typeface="PT Serif"/>
                <a:cs typeface="PT Serif"/>
                <a:sym typeface="PT Serif"/>
              </a:rPr>
              <a:t>Phases: </a:t>
            </a:r>
            <a:r>
              <a:rPr lang="en">
                <a:solidFill>
                  <a:srgbClr val="000000"/>
                </a:solidFill>
                <a:latin typeface="PT Serif"/>
                <a:ea typeface="PT Serif"/>
                <a:cs typeface="PT Serif"/>
                <a:sym typeface="PT Serif"/>
              </a:rPr>
              <a:t>Pre-Flight, Ascent, Descent, Post-Flight</a:t>
            </a:r>
            <a:endParaRPr>
              <a:solidFill>
                <a:srgbClr val="000000"/>
              </a:solidFill>
              <a:latin typeface="PT Serif"/>
              <a:ea typeface="PT Serif"/>
              <a:cs typeface="PT Serif"/>
              <a:sym typeface="PT Serif"/>
            </a:endParaRPr>
          </a:p>
          <a:p>
            <a:pPr marL="457200" lvl="0" indent="-342900" algn="l" rtl="0">
              <a:lnSpc>
                <a:spcPct val="150000"/>
              </a:lnSpc>
              <a:spcBef>
                <a:spcPts val="0"/>
              </a:spcBef>
              <a:spcAft>
                <a:spcPts val="0"/>
              </a:spcAft>
              <a:buClr>
                <a:srgbClr val="000000"/>
              </a:buClr>
              <a:buSzPts val="1800"/>
              <a:buFont typeface="PT Serif"/>
              <a:buChar char="○"/>
            </a:pPr>
            <a:r>
              <a:rPr lang="en" sz="1800" b="1">
                <a:solidFill>
                  <a:srgbClr val="000000"/>
                </a:solidFill>
                <a:latin typeface="PT Serif"/>
                <a:ea typeface="PT Serif"/>
                <a:cs typeface="PT Serif"/>
                <a:sym typeface="PT Serif"/>
              </a:rPr>
              <a:t>Algorithm: </a:t>
            </a:r>
            <a:endParaRPr sz="1800">
              <a:solidFill>
                <a:srgbClr val="000000"/>
              </a:solidFill>
              <a:latin typeface="PT Serif"/>
              <a:ea typeface="PT Serif"/>
              <a:cs typeface="PT Serif"/>
              <a:sym typeface="PT Serif"/>
            </a:endParaRPr>
          </a:p>
          <a:p>
            <a:pPr marL="1371600" lvl="0" indent="-330200" algn="l" rtl="0">
              <a:lnSpc>
                <a:spcPct val="150000"/>
              </a:lnSpc>
              <a:spcBef>
                <a:spcPts val="0"/>
              </a:spcBef>
              <a:spcAft>
                <a:spcPts val="0"/>
              </a:spcAft>
              <a:buClr>
                <a:srgbClr val="000000"/>
              </a:buClr>
              <a:buSzPts val="1600"/>
              <a:buFont typeface="PT Serif"/>
              <a:buAutoNum type="arabicPeriod"/>
            </a:pPr>
            <a:r>
              <a:rPr lang="en" sz="1600">
                <a:solidFill>
                  <a:srgbClr val="000000"/>
                </a:solidFill>
                <a:latin typeface="PT Serif"/>
                <a:ea typeface="PT Serif"/>
                <a:cs typeface="PT Serif"/>
                <a:sym typeface="PT Serif"/>
              </a:rPr>
              <a:t>Pre-Flight phase</a:t>
            </a:r>
            <a:endParaRPr sz="1600">
              <a:solidFill>
                <a:srgbClr val="000000"/>
              </a:solidFill>
              <a:latin typeface="PT Serif"/>
              <a:ea typeface="PT Serif"/>
              <a:cs typeface="PT Serif"/>
              <a:sym typeface="PT Serif"/>
            </a:endParaRPr>
          </a:p>
          <a:p>
            <a:pPr marL="1828800" lvl="1" indent="-317500" algn="l" rtl="0">
              <a:lnSpc>
                <a:spcPct val="150000"/>
              </a:lnSpc>
              <a:spcBef>
                <a:spcPts val="0"/>
              </a:spcBef>
              <a:spcAft>
                <a:spcPts val="0"/>
              </a:spcAft>
              <a:buClr>
                <a:srgbClr val="666666"/>
              </a:buClr>
              <a:buSzPts val="1400"/>
              <a:buFont typeface="PT Serif"/>
              <a:buAutoNum type="alphaLcPeriod"/>
            </a:pPr>
            <a:r>
              <a:rPr lang="en">
                <a:solidFill>
                  <a:srgbClr val="666666"/>
                </a:solidFill>
                <a:latin typeface="PT Serif"/>
                <a:ea typeface="PT Serif"/>
                <a:cs typeface="PT Serif"/>
                <a:sym typeface="PT Serif"/>
              </a:rPr>
              <a:t>Acquire ten seconds of data to acquire average pre-flight motion</a:t>
            </a:r>
            <a:endParaRPr>
              <a:solidFill>
                <a:srgbClr val="666666"/>
              </a:solidFill>
              <a:latin typeface="PT Serif"/>
              <a:ea typeface="PT Serif"/>
              <a:cs typeface="PT Serif"/>
              <a:sym typeface="PT Serif"/>
            </a:endParaRPr>
          </a:p>
          <a:p>
            <a:pPr marL="1828800" lvl="1" indent="-317500" algn="l" rtl="0">
              <a:lnSpc>
                <a:spcPct val="150000"/>
              </a:lnSpc>
              <a:spcBef>
                <a:spcPts val="0"/>
              </a:spcBef>
              <a:spcAft>
                <a:spcPts val="0"/>
              </a:spcAft>
              <a:buClr>
                <a:srgbClr val="666666"/>
              </a:buClr>
              <a:buSzPts val="1400"/>
              <a:buFont typeface="PT Serif"/>
              <a:buAutoNum type="alphaLcPeriod"/>
            </a:pPr>
            <a:r>
              <a:rPr lang="en">
                <a:solidFill>
                  <a:srgbClr val="666666"/>
                </a:solidFill>
                <a:latin typeface="PT Serif"/>
                <a:ea typeface="PT Serif"/>
                <a:cs typeface="PT Serif"/>
                <a:sym typeface="PT Serif"/>
              </a:rPr>
              <a:t>Ascent begins when the three-second average acceleration doubles the pre-flight average</a:t>
            </a:r>
            <a:endParaRPr>
              <a:solidFill>
                <a:srgbClr val="666666"/>
              </a:solidFill>
              <a:latin typeface="PT Serif"/>
              <a:ea typeface="PT Serif"/>
              <a:cs typeface="PT Serif"/>
              <a:sym typeface="PT Serif"/>
            </a:endParaRPr>
          </a:p>
          <a:p>
            <a:pPr marL="1371600" lvl="0" indent="-342900" algn="l" rtl="0">
              <a:lnSpc>
                <a:spcPct val="150000"/>
              </a:lnSpc>
              <a:spcBef>
                <a:spcPts val="0"/>
              </a:spcBef>
              <a:spcAft>
                <a:spcPts val="0"/>
              </a:spcAft>
              <a:buClr>
                <a:srgbClr val="000000"/>
              </a:buClr>
              <a:buSzPts val="1800"/>
              <a:buFont typeface="PT Serif"/>
              <a:buAutoNum type="arabicPeriod"/>
            </a:pPr>
            <a:r>
              <a:rPr lang="en" sz="1800">
                <a:solidFill>
                  <a:srgbClr val="000000"/>
                </a:solidFill>
                <a:latin typeface="PT Serif"/>
                <a:ea typeface="PT Serif"/>
                <a:cs typeface="PT Serif"/>
                <a:sym typeface="PT Serif"/>
              </a:rPr>
              <a:t>Ascent phase</a:t>
            </a:r>
            <a:endParaRPr sz="1800">
              <a:solidFill>
                <a:srgbClr val="000000"/>
              </a:solidFill>
              <a:latin typeface="PT Serif"/>
              <a:ea typeface="PT Serif"/>
              <a:cs typeface="PT Serif"/>
              <a:sym typeface="PT Serif"/>
            </a:endParaRPr>
          </a:p>
          <a:p>
            <a:pPr marL="1828800" lvl="1" indent="-317500" algn="l" rtl="0">
              <a:lnSpc>
                <a:spcPct val="150000"/>
              </a:lnSpc>
              <a:spcBef>
                <a:spcPts val="0"/>
              </a:spcBef>
              <a:spcAft>
                <a:spcPts val="0"/>
              </a:spcAft>
              <a:buClr>
                <a:srgbClr val="666666"/>
              </a:buClr>
              <a:buSzPts val="1400"/>
              <a:buFont typeface="PT Serif"/>
              <a:buAutoNum type="alphaLcPeriod"/>
            </a:pPr>
            <a:r>
              <a:rPr lang="en">
                <a:solidFill>
                  <a:srgbClr val="666666"/>
                </a:solidFill>
                <a:latin typeface="PT Serif"/>
                <a:ea typeface="PT Serif"/>
                <a:cs typeface="PT Serif"/>
                <a:sym typeface="PT Serif"/>
              </a:rPr>
              <a:t>Acquire 100 seconds of data to characterize ascent motion</a:t>
            </a:r>
            <a:endParaRPr>
              <a:solidFill>
                <a:srgbClr val="666666"/>
              </a:solidFill>
              <a:latin typeface="PT Serif"/>
              <a:ea typeface="PT Serif"/>
              <a:cs typeface="PT Serif"/>
              <a:sym typeface="PT Serif"/>
            </a:endParaRPr>
          </a:p>
          <a:p>
            <a:pPr marL="1828800" lvl="1" indent="-317500" algn="l" rtl="0">
              <a:lnSpc>
                <a:spcPct val="150000"/>
              </a:lnSpc>
              <a:spcBef>
                <a:spcPts val="0"/>
              </a:spcBef>
              <a:spcAft>
                <a:spcPts val="0"/>
              </a:spcAft>
              <a:buClr>
                <a:srgbClr val="666666"/>
              </a:buClr>
              <a:buSzPts val="1400"/>
              <a:buFont typeface="PT Serif"/>
              <a:buAutoNum type="alphaLcPeriod"/>
            </a:pPr>
            <a:r>
              <a:rPr lang="en">
                <a:solidFill>
                  <a:srgbClr val="666666"/>
                </a:solidFill>
                <a:latin typeface="PT Serif"/>
                <a:ea typeface="PT Serif"/>
                <a:cs typeface="PT Serif"/>
                <a:sym typeface="PT Serif"/>
              </a:rPr>
              <a:t>Descent begins when the three-second average acceleration exceed 4x the ascent average</a:t>
            </a:r>
            <a:endParaRPr>
              <a:solidFill>
                <a:srgbClr val="666666"/>
              </a:solidFill>
              <a:latin typeface="PT Serif"/>
              <a:ea typeface="PT Serif"/>
              <a:cs typeface="PT Serif"/>
              <a:sym typeface="PT Serif"/>
            </a:endParaRPr>
          </a:p>
          <a:p>
            <a:pPr marL="1371600" lvl="0" indent="-342900" algn="l" rtl="0">
              <a:lnSpc>
                <a:spcPct val="150000"/>
              </a:lnSpc>
              <a:spcBef>
                <a:spcPts val="0"/>
              </a:spcBef>
              <a:spcAft>
                <a:spcPts val="0"/>
              </a:spcAft>
              <a:buClr>
                <a:srgbClr val="000000"/>
              </a:buClr>
              <a:buSzPts val="1800"/>
              <a:buFont typeface="PT Serif"/>
              <a:buAutoNum type="arabicPeriod"/>
            </a:pPr>
            <a:r>
              <a:rPr lang="en" sz="1800">
                <a:solidFill>
                  <a:srgbClr val="000000"/>
                </a:solidFill>
                <a:latin typeface="PT Serif"/>
                <a:ea typeface="PT Serif"/>
                <a:cs typeface="PT Serif"/>
                <a:sym typeface="PT Serif"/>
              </a:rPr>
              <a:t>Descent phase</a:t>
            </a:r>
            <a:endParaRPr sz="1800">
              <a:solidFill>
                <a:srgbClr val="000000"/>
              </a:solidFill>
              <a:latin typeface="PT Serif"/>
              <a:ea typeface="PT Serif"/>
              <a:cs typeface="PT Serif"/>
              <a:sym typeface="PT Serif"/>
            </a:endParaRPr>
          </a:p>
          <a:p>
            <a:pPr marL="1828800" lvl="1" indent="-317500" algn="l" rtl="0">
              <a:lnSpc>
                <a:spcPct val="150000"/>
              </a:lnSpc>
              <a:spcBef>
                <a:spcPts val="0"/>
              </a:spcBef>
              <a:spcAft>
                <a:spcPts val="0"/>
              </a:spcAft>
              <a:buClr>
                <a:srgbClr val="666666"/>
              </a:buClr>
              <a:buSzPts val="1400"/>
              <a:buFont typeface="PT Serif"/>
              <a:buAutoNum type="alphaLcPeriod"/>
            </a:pPr>
            <a:r>
              <a:rPr lang="en">
                <a:solidFill>
                  <a:srgbClr val="666666"/>
                </a:solidFill>
                <a:latin typeface="PT Serif"/>
                <a:ea typeface="PT Serif"/>
                <a:cs typeface="PT Serif"/>
                <a:sym typeface="PT Serif"/>
              </a:rPr>
              <a:t>Descent continues until 3 second difference in acceleration is less than 0.1g</a:t>
            </a:r>
            <a:endParaRPr>
              <a:solidFill>
                <a:srgbClr val="666666"/>
              </a:solidFill>
              <a:latin typeface="PT Serif"/>
              <a:ea typeface="PT Serif"/>
              <a:cs typeface="PT Serif"/>
              <a:sym typeface="PT Serif"/>
            </a:endParaRPr>
          </a:p>
          <a:p>
            <a:pPr marL="1371600" lvl="0" indent="-342900" algn="l" rtl="0">
              <a:lnSpc>
                <a:spcPct val="150000"/>
              </a:lnSpc>
              <a:spcBef>
                <a:spcPts val="0"/>
              </a:spcBef>
              <a:spcAft>
                <a:spcPts val="0"/>
              </a:spcAft>
              <a:buClr>
                <a:srgbClr val="000000"/>
              </a:buClr>
              <a:buSzPts val="1800"/>
              <a:buFont typeface="PT Serif"/>
              <a:buAutoNum type="arabicPeriod"/>
            </a:pPr>
            <a:r>
              <a:rPr lang="en" sz="1800">
                <a:solidFill>
                  <a:srgbClr val="000000"/>
                </a:solidFill>
                <a:latin typeface="PT Serif"/>
                <a:ea typeface="PT Serif"/>
                <a:cs typeface="PT Serif"/>
                <a:sym typeface="PT Serif"/>
              </a:rPr>
              <a:t>Post-Flight phase</a:t>
            </a:r>
            <a:endParaRPr sz="1800">
              <a:solidFill>
                <a:srgbClr val="000000"/>
              </a:solidFill>
              <a:latin typeface="PT Serif"/>
              <a:ea typeface="PT Serif"/>
              <a:cs typeface="PT Serif"/>
              <a:sym typeface="PT Serif"/>
            </a:endParaRPr>
          </a:p>
        </p:txBody>
      </p:sp>
      <p:sp>
        <p:nvSpPr>
          <p:cNvPr id="1988" name="Google Shape;1988;p128">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28">
            <a:hlinkClick r:id="rId3" action="ppaction://hlinksldjump"/>
          </p:cNvPr>
          <p:cNvSpPr/>
          <p:nvPr/>
        </p:nvSpPr>
        <p:spPr>
          <a:xfrm>
            <a:off x="152400" y="15240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p1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117</a:t>
            </a:fld>
            <a:endParaRPr/>
          </a:p>
        </p:txBody>
      </p:sp>
      <p:sp>
        <p:nvSpPr>
          <p:cNvPr id="1995" name="Google Shape;1995;p129"/>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Science </a:t>
            </a:r>
            <a:r>
              <a:rPr lang="en"/>
              <a:t>Model Algorithm</a:t>
            </a:r>
            <a:endParaRPr/>
          </a:p>
        </p:txBody>
      </p:sp>
      <p:sp>
        <p:nvSpPr>
          <p:cNvPr id="1996" name="Google Shape;1996;p129"/>
          <p:cNvSpPr/>
          <p:nvPr/>
        </p:nvSpPr>
        <p:spPr>
          <a:xfrm>
            <a:off x="3912900" y="648925"/>
            <a:ext cx="2105400" cy="1027200"/>
          </a:xfrm>
          <a:prstGeom prst="rect">
            <a:avLst/>
          </a:prstGeom>
          <a:solidFill>
            <a:srgbClr val="CCCCCC"/>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29"/>
          <p:cNvSpPr txBox="1"/>
          <p:nvPr/>
        </p:nvSpPr>
        <p:spPr>
          <a:xfrm>
            <a:off x="50500" y="888175"/>
            <a:ext cx="1365600" cy="520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PT Serif"/>
                <a:ea typeface="PT Serif"/>
                <a:cs typeface="PT Serif"/>
                <a:sym typeface="PT Serif"/>
              </a:rPr>
              <a:t>Turn on </a:t>
            </a:r>
            <a:r>
              <a:rPr lang="en" sz="1200" b="1">
                <a:latin typeface="PT Serif"/>
                <a:ea typeface="PT Serif"/>
                <a:cs typeface="PT Serif"/>
                <a:sym typeface="PT Serif"/>
              </a:rPr>
              <a:t>IMU</a:t>
            </a:r>
            <a:r>
              <a:rPr lang="en" sz="1200">
                <a:latin typeface="PT Serif"/>
                <a:ea typeface="PT Serif"/>
                <a:cs typeface="PT Serif"/>
                <a:sym typeface="PT Serif"/>
              </a:rPr>
              <a:t>, begin data generation</a:t>
            </a:r>
            <a:endParaRPr sz="1200">
              <a:latin typeface="PT Serif"/>
              <a:ea typeface="PT Serif"/>
              <a:cs typeface="PT Serif"/>
              <a:sym typeface="PT Serif"/>
            </a:endParaRPr>
          </a:p>
        </p:txBody>
      </p:sp>
      <p:sp>
        <p:nvSpPr>
          <p:cNvPr id="1998" name="Google Shape;1998;p129"/>
          <p:cNvSpPr txBox="1"/>
          <p:nvPr/>
        </p:nvSpPr>
        <p:spPr>
          <a:xfrm>
            <a:off x="1920150" y="1575475"/>
            <a:ext cx="1617300" cy="8529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PT Serif"/>
                <a:ea typeface="PT Serif"/>
                <a:cs typeface="PT Serif"/>
                <a:sym typeface="PT Serif"/>
              </a:rPr>
              <a:t>Send rotation, magnetometer, pitch/roll/yaw to</a:t>
            </a:r>
            <a:r>
              <a:rPr lang="en" sz="1200" b="1">
                <a:latin typeface="PT Serif"/>
                <a:ea typeface="PT Serif"/>
                <a:cs typeface="PT Serif"/>
                <a:sym typeface="PT Serif"/>
              </a:rPr>
              <a:t> </a:t>
            </a:r>
            <a:endParaRPr sz="1200" b="1">
              <a:latin typeface="PT Serif"/>
              <a:ea typeface="PT Serif"/>
              <a:cs typeface="PT Serif"/>
              <a:sym typeface="PT Serif"/>
            </a:endParaRPr>
          </a:p>
          <a:p>
            <a:pPr marL="0" lvl="0" indent="0" algn="ctr" rtl="0">
              <a:spcBef>
                <a:spcPts val="0"/>
              </a:spcBef>
              <a:spcAft>
                <a:spcPts val="0"/>
              </a:spcAft>
              <a:buNone/>
            </a:pPr>
            <a:r>
              <a:rPr lang="en" sz="1200" b="1">
                <a:latin typeface="PT Serif"/>
                <a:ea typeface="PT Serif"/>
                <a:cs typeface="PT Serif"/>
                <a:sym typeface="PT Serif"/>
              </a:rPr>
              <a:t>SD card</a:t>
            </a:r>
            <a:endParaRPr sz="1200" b="1">
              <a:latin typeface="PT Serif"/>
              <a:ea typeface="PT Serif"/>
              <a:cs typeface="PT Serif"/>
              <a:sym typeface="PT Serif"/>
            </a:endParaRPr>
          </a:p>
        </p:txBody>
      </p:sp>
      <p:sp>
        <p:nvSpPr>
          <p:cNvPr id="1999" name="Google Shape;1999;p129"/>
          <p:cNvSpPr txBox="1"/>
          <p:nvPr/>
        </p:nvSpPr>
        <p:spPr>
          <a:xfrm>
            <a:off x="4082550" y="823675"/>
            <a:ext cx="1766100" cy="691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T Serif"/>
                <a:ea typeface="PT Serif"/>
                <a:cs typeface="PT Serif"/>
                <a:sym typeface="PT Serif"/>
              </a:rPr>
              <a:t>MCU </a:t>
            </a:r>
            <a:r>
              <a:rPr lang="en" sz="1200">
                <a:latin typeface="PT Serif"/>
                <a:ea typeface="PT Serif"/>
                <a:cs typeface="PT Serif"/>
                <a:sym typeface="PT Serif"/>
              </a:rPr>
              <a:t>analyzes vertical acceleration data to determine flight phase</a:t>
            </a:r>
            <a:endParaRPr sz="1200">
              <a:latin typeface="PT Serif"/>
              <a:ea typeface="PT Serif"/>
              <a:cs typeface="PT Serif"/>
              <a:sym typeface="PT Serif"/>
            </a:endParaRPr>
          </a:p>
        </p:txBody>
      </p:sp>
      <p:cxnSp>
        <p:nvCxnSpPr>
          <p:cNvPr id="2000" name="Google Shape;2000;p129"/>
          <p:cNvCxnSpPr>
            <a:stCxn id="1997" idx="3"/>
            <a:endCxn id="2001" idx="1"/>
          </p:cNvCxnSpPr>
          <p:nvPr/>
        </p:nvCxnSpPr>
        <p:spPr>
          <a:xfrm>
            <a:off x="1416100" y="1148275"/>
            <a:ext cx="630000" cy="0"/>
          </a:xfrm>
          <a:prstGeom prst="straightConnector1">
            <a:avLst/>
          </a:prstGeom>
          <a:noFill/>
          <a:ln w="9525" cap="flat" cmpd="sng">
            <a:solidFill>
              <a:srgbClr val="565A5C"/>
            </a:solidFill>
            <a:prstDash val="solid"/>
            <a:round/>
            <a:headEnd type="none" w="med" len="med"/>
            <a:tailEnd type="triangle" w="med" len="med"/>
          </a:ln>
        </p:spPr>
      </p:cxnSp>
      <p:sp>
        <p:nvSpPr>
          <p:cNvPr id="2002" name="Google Shape;2002;p129"/>
          <p:cNvSpPr txBox="1"/>
          <p:nvPr/>
        </p:nvSpPr>
        <p:spPr>
          <a:xfrm>
            <a:off x="1527200" y="823675"/>
            <a:ext cx="407700" cy="3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T Serif"/>
                <a:ea typeface="PT Serif"/>
                <a:cs typeface="PT Serif"/>
                <a:sym typeface="PT Serif"/>
              </a:rPr>
              <a:t>I</a:t>
            </a:r>
            <a:r>
              <a:rPr lang="en" sz="1200" baseline="30000">
                <a:latin typeface="PT Serif"/>
                <a:ea typeface="PT Serif"/>
                <a:cs typeface="PT Serif"/>
                <a:sym typeface="PT Serif"/>
              </a:rPr>
              <a:t>2</a:t>
            </a:r>
            <a:r>
              <a:rPr lang="en" sz="1200">
                <a:latin typeface="PT Serif"/>
                <a:ea typeface="PT Serif"/>
                <a:cs typeface="PT Serif"/>
                <a:sym typeface="PT Serif"/>
              </a:rPr>
              <a:t>C</a:t>
            </a:r>
            <a:endParaRPr sz="1200">
              <a:latin typeface="PT Serif"/>
              <a:ea typeface="PT Serif"/>
              <a:cs typeface="PT Serif"/>
              <a:sym typeface="PT Serif"/>
            </a:endParaRPr>
          </a:p>
        </p:txBody>
      </p:sp>
      <p:cxnSp>
        <p:nvCxnSpPr>
          <p:cNvPr id="2003" name="Google Shape;2003;p129"/>
          <p:cNvCxnSpPr>
            <a:stCxn id="2001" idx="2"/>
            <a:endCxn id="1998" idx="0"/>
          </p:cNvCxnSpPr>
          <p:nvPr/>
        </p:nvCxnSpPr>
        <p:spPr>
          <a:xfrm>
            <a:off x="2728800" y="1408375"/>
            <a:ext cx="0" cy="167100"/>
          </a:xfrm>
          <a:prstGeom prst="straightConnector1">
            <a:avLst/>
          </a:prstGeom>
          <a:noFill/>
          <a:ln w="9525" cap="flat" cmpd="sng">
            <a:solidFill>
              <a:srgbClr val="565A5C"/>
            </a:solidFill>
            <a:prstDash val="solid"/>
            <a:round/>
            <a:headEnd type="none" w="med" len="med"/>
            <a:tailEnd type="triangle" w="med" len="med"/>
          </a:ln>
        </p:spPr>
      </p:cxnSp>
      <p:sp>
        <p:nvSpPr>
          <p:cNvPr id="2001" name="Google Shape;2001;p129"/>
          <p:cNvSpPr txBox="1"/>
          <p:nvPr/>
        </p:nvSpPr>
        <p:spPr>
          <a:xfrm>
            <a:off x="2046000" y="888175"/>
            <a:ext cx="1365600" cy="520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T Serif"/>
                <a:ea typeface="PT Serif"/>
                <a:cs typeface="PT Serif"/>
                <a:sym typeface="PT Serif"/>
              </a:rPr>
              <a:t>MCU </a:t>
            </a:r>
            <a:r>
              <a:rPr lang="en" sz="1200">
                <a:latin typeface="PT Serif"/>
                <a:ea typeface="PT Serif"/>
                <a:cs typeface="PT Serif"/>
                <a:sym typeface="PT Serif"/>
              </a:rPr>
              <a:t>receives data packets</a:t>
            </a:r>
            <a:endParaRPr sz="1200">
              <a:latin typeface="PT Serif"/>
              <a:ea typeface="PT Serif"/>
              <a:cs typeface="PT Serif"/>
              <a:sym typeface="PT Serif"/>
            </a:endParaRPr>
          </a:p>
        </p:txBody>
      </p:sp>
      <p:cxnSp>
        <p:nvCxnSpPr>
          <p:cNvPr id="2004" name="Google Shape;2004;p129"/>
          <p:cNvCxnSpPr>
            <a:stCxn id="2001" idx="3"/>
          </p:cNvCxnSpPr>
          <p:nvPr/>
        </p:nvCxnSpPr>
        <p:spPr>
          <a:xfrm rot="10800000" flipH="1">
            <a:off x="3411600" y="1146775"/>
            <a:ext cx="501300" cy="1500"/>
          </a:xfrm>
          <a:prstGeom prst="straightConnector1">
            <a:avLst/>
          </a:prstGeom>
          <a:noFill/>
          <a:ln w="9525" cap="flat" cmpd="sng">
            <a:solidFill>
              <a:srgbClr val="565A5C"/>
            </a:solidFill>
            <a:prstDash val="solid"/>
            <a:round/>
            <a:headEnd type="none" w="med" len="med"/>
            <a:tailEnd type="triangle" w="med" len="med"/>
          </a:ln>
        </p:spPr>
      </p:cxnSp>
      <p:cxnSp>
        <p:nvCxnSpPr>
          <p:cNvPr id="2005" name="Google Shape;2005;p129"/>
          <p:cNvCxnSpPr>
            <a:stCxn id="1996" idx="3"/>
            <a:endCxn id="2006" idx="1"/>
          </p:cNvCxnSpPr>
          <p:nvPr/>
        </p:nvCxnSpPr>
        <p:spPr>
          <a:xfrm>
            <a:off x="6018300" y="1162525"/>
            <a:ext cx="501300" cy="6900"/>
          </a:xfrm>
          <a:prstGeom prst="straightConnector1">
            <a:avLst/>
          </a:prstGeom>
          <a:noFill/>
          <a:ln w="9525" cap="flat" cmpd="sng">
            <a:solidFill>
              <a:srgbClr val="565A5C"/>
            </a:solidFill>
            <a:prstDash val="solid"/>
            <a:round/>
            <a:headEnd type="none" w="med" len="med"/>
            <a:tailEnd type="triangle" w="med" len="med"/>
          </a:ln>
        </p:spPr>
      </p:cxnSp>
      <p:sp>
        <p:nvSpPr>
          <p:cNvPr id="2006" name="Google Shape;2006;p129"/>
          <p:cNvSpPr txBox="1"/>
          <p:nvPr/>
        </p:nvSpPr>
        <p:spPr>
          <a:xfrm>
            <a:off x="6519600" y="648325"/>
            <a:ext cx="1731600" cy="10419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T Serif"/>
                <a:ea typeface="PT Serif"/>
                <a:cs typeface="PT Serif"/>
                <a:sym typeface="PT Serif"/>
              </a:rPr>
              <a:t>MCU </a:t>
            </a:r>
            <a:r>
              <a:rPr lang="en" sz="1200">
                <a:latin typeface="PT Serif"/>
                <a:ea typeface="PT Serif"/>
                <a:cs typeface="PT Serif"/>
                <a:sym typeface="PT Serif"/>
              </a:rPr>
              <a:t>sends mission status data to </a:t>
            </a:r>
            <a:r>
              <a:rPr lang="en" sz="1200" b="1">
                <a:latin typeface="PT Serif"/>
                <a:ea typeface="PT Serif"/>
                <a:cs typeface="PT Serif"/>
                <a:sym typeface="PT Serif"/>
              </a:rPr>
              <a:t>communications hardware</a:t>
            </a:r>
            <a:r>
              <a:rPr lang="en" sz="1200">
                <a:latin typeface="PT Serif"/>
                <a:ea typeface="PT Serif"/>
                <a:cs typeface="PT Serif"/>
                <a:sym typeface="PT Serif"/>
              </a:rPr>
              <a:t> </a:t>
            </a:r>
            <a:endParaRPr sz="1200">
              <a:latin typeface="PT Serif"/>
              <a:ea typeface="PT Serif"/>
              <a:cs typeface="PT Serif"/>
              <a:sym typeface="PT Serif"/>
            </a:endParaRPr>
          </a:p>
          <a:p>
            <a:pPr marL="0" lvl="0" indent="0" algn="ctr" rtl="0">
              <a:spcBef>
                <a:spcPts val="0"/>
              </a:spcBef>
              <a:spcAft>
                <a:spcPts val="0"/>
              </a:spcAft>
              <a:buNone/>
            </a:pPr>
            <a:r>
              <a:rPr lang="en" sz="1200">
                <a:latin typeface="PT Serif"/>
                <a:ea typeface="PT Serif"/>
                <a:cs typeface="PT Serif"/>
                <a:sym typeface="PT Serif"/>
              </a:rPr>
              <a:t>for telemetry </a:t>
            </a:r>
            <a:endParaRPr sz="1200">
              <a:latin typeface="PT Serif"/>
              <a:ea typeface="PT Serif"/>
              <a:cs typeface="PT Serif"/>
              <a:sym typeface="PT Serif"/>
            </a:endParaRPr>
          </a:p>
        </p:txBody>
      </p:sp>
      <p:cxnSp>
        <p:nvCxnSpPr>
          <p:cNvPr id="2007" name="Google Shape;2007;p129"/>
          <p:cNvCxnSpPr/>
          <p:nvPr/>
        </p:nvCxnSpPr>
        <p:spPr>
          <a:xfrm>
            <a:off x="4963808" y="1676125"/>
            <a:ext cx="2100" cy="1165800"/>
          </a:xfrm>
          <a:prstGeom prst="straightConnector1">
            <a:avLst/>
          </a:prstGeom>
          <a:noFill/>
          <a:ln w="38100" cap="flat" cmpd="sng">
            <a:solidFill>
              <a:srgbClr val="565A5C"/>
            </a:solidFill>
            <a:prstDash val="solid"/>
            <a:round/>
            <a:headEnd type="none" w="med" len="med"/>
            <a:tailEnd type="triangle" w="med" len="med"/>
          </a:ln>
        </p:spPr>
      </p:cxnSp>
      <p:sp>
        <p:nvSpPr>
          <p:cNvPr id="2008" name="Google Shape;2008;p129"/>
          <p:cNvSpPr/>
          <p:nvPr/>
        </p:nvSpPr>
        <p:spPr>
          <a:xfrm>
            <a:off x="2420025" y="2830475"/>
            <a:ext cx="6612600" cy="1966800"/>
          </a:xfrm>
          <a:prstGeom prst="rect">
            <a:avLst/>
          </a:prstGeom>
          <a:solidFill>
            <a:srgbClr val="CCCCCC"/>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29"/>
          <p:cNvSpPr txBox="1"/>
          <p:nvPr/>
        </p:nvSpPr>
        <p:spPr>
          <a:xfrm>
            <a:off x="4000719" y="3104663"/>
            <a:ext cx="1362600" cy="520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T Serif"/>
                <a:ea typeface="PT Serif"/>
                <a:cs typeface="PT Serif"/>
                <a:sym typeface="PT Serif"/>
              </a:rPr>
              <a:t>When</a:t>
            </a:r>
            <a:endParaRPr sz="1200" b="1">
              <a:latin typeface="PT Serif"/>
              <a:ea typeface="PT Serif"/>
              <a:cs typeface="PT Serif"/>
              <a:sym typeface="PT Serif"/>
            </a:endParaRPr>
          </a:p>
          <a:p>
            <a:pPr marL="0" lvl="0" indent="0" algn="ctr" rtl="0">
              <a:spcBef>
                <a:spcPts val="0"/>
              </a:spcBef>
              <a:spcAft>
                <a:spcPts val="0"/>
              </a:spcAft>
              <a:buNone/>
            </a:pPr>
            <a:r>
              <a:rPr lang="en" sz="1200">
                <a:latin typeface="PT Serif"/>
                <a:ea typeface="PT Serif"/>
                <a:cs typeface="PT Serif"/>
                <a:sym typeface="PT Serif"/>
              </a:rPr>
              <a:t>|a</a:t>
            </a:r>
            <a:r>
              <a:rPr lang="en" sz="1200" baseline="-25000">
                <a:latin typeface="PT Serif"/>
                <a:ea typeface="PT Serif"/>
                <a:cs typeface="PT Serif"/>
                <a:sym typeface="PT Serif"/>
              </a:rPr>
              <a:t>Z</a:t>
            </a:r>
            <a:r>
              <a:rPr lang="en" sz="1200">
                <a:latin typeface="PT Serif"/>
                <a:ea typeface="PT Serif"/>
                <a:cs typeface="PT Serif"/>
                <a:sym typeface="PT Serif"/>
              </a:rPr>
              <a:t>| &gt; 2⋅PF</a:t>
            </a:r>
            <a:r>
              <a:rPr lang="en" sz="1200" baseline="-25000">
                <a:latin typeface="PT Serif"/>
                <a:ea typeface="PT Serif"/>
                <a:cs typeface="PT Serif"/>
                <a:sym typeface="PT Serif"/>
              </a:rPr>
              <a:t>AVG</a:t>
            </a:r>
            <a:r>
              <a:rPr lang="en" sz="1200">
                <a:latin typeface="PT Serif"/>
                <a:ea typeface="PT Serif"/>
                <a:cs typeface="PT Serif"/>
                <a:sym typeface="PT Serif"/>
              </a:rPr>
              <a:t> </a:t>
            </a:r>
            <a:endParaRPr sz="1200">
              <a:latin typeface="PT Serif"/>
              <a:ea typeface="PT Serif"/>
              <a:cs typeface="PT Serif"/>
              <a:sym typeface="PT Serif"/>
            </a:endParaRPr>
          </a:p>
        </p:txBody>
      </p:sp>
      <p:cxnSp>
        <p:nvCxnSpPr>
          <p:cNvPr id="2010" name="Google Shape;2010;p129"/>
          <p:cNvCxnSpPr>
            <a:stCxn id="2009" idx="2"/>
            <a:endCxn id="2011" idx="0"/>
          </p:cNvCxnSpPr>
          <p:nvPr/>
        </p:nvCxnSpPr>
        <p:spPr>
          <a:xfrm>
            <a:off x="4682019" y="3624863"/>
            <a:ext cx="0" cy="367800"/>
          </a:xfrm>
          <a:prstGeom prst="straightConnector1">
            <a:avLst/>
          </a:prstGeom>
          <a:noFill/>
          <a:ln w="9525" cap="flat" cmpd="sng">
            <a:solidFill>
              <a:srgbClr val="565A5C"/>
            </a:solidFill>
            <a:prstDash val="solid"/>
            <a:round/>
            <a:headEnd type="none" w="med" len="med"/>
            <a:tailEnd type="triangle" w="med" len="med"/>
          </a:ln>
        </p:spPr>
      </p:cxnSp>
      <p:sp>
        <p:nvSpPr>
          <p:cNvPr id="2011" name="Google Shape;2011;p129"/>
          <p:cNvSpPr txBox="1"/>
          <p:nvPr/>
        </p:nvSpPr>
        <p:spPr>
          <a:xfrm>
            <a:off x="4000719" y="3992675"/>
            <a:ext cx="1362600" cy="520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T Serif"/>
                <a:ea typeface="PT Serif"/>
                <a:cs typeface="PT Serif"/>
                <a:sym typeface="PT Serif"/>
              </a:rPr>
              <a:t>then</a:t>
            </a:r>
            <a:endParaRPr sz="1200" b="1">
              <a:latin typeface="PT Serif"/>
              <a:ea typeface="PT Serif"/>
              <a:cs typeface="PT Serif"/>
              <a:sym typeface="PT Serif"/>
            </a:endParaRPr>
          </a:p>
          <a:p>
            <a:pPr marL="0" lvl="0" indent="0" algn="ctr" rtl="0">
              <a:spcBef>
                <a:spcPts val="0"/>
              </a:spcBef>
              <a:spcAft>
                <a:spcPts val="0"/>
              </a:spcAft>
              <a:buNone/>
            </a:pPr>
            <a:r>
              <a:rPr lang="en" sz="1200">
                <a:latin typeface="PT Serif"/>
                <a:ea typeface="PT Serif"/>
                <a:cs typeface="PT Serif"/>
                <a:sym typeface="PT Serif"/>
              </a:rPr>
              <a:t>“ascent”</a:t>
            </a:r>
            <a:endParaRPr sz="1200">
              <a:latin typeface="PT Serif"/>
              <a:ea typeface="PT Serif"/>
              <a:cs typeface="PT Serif"/>
              <a:sym typeface="PT Serif"/>
            </a:endParaRPr>
          </a:p>
        </p:txBody>
      </p:sp>
      <p:sp>
        <p:nvSpPr>
          <p:cNvPr id="2012" name="Google Shape;2012;p129"/>
          <p:cNvSpPr txBox="1"/>
          <p:nvPr/>
        </p:nvSpPr>
        <p:spPr>
          <a:xfrm>
            <a:off x="2588600" y="3542450"/>
            <a:ext cx="1000800" cy="520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T Serif"/>
                <a:ea typeface="PT Serif"/>
                <a:cs typeface="PT Serif"/>
                <a:sym typeface="PT Serif"/>
              </a:rPr>
              <a:t>Start</a:t>
            </a:r>
            <a:endParaRPr sz="1200" b="1">
              <a:latin typeface="PT Serif"/>
              <a:ea typeface="PT Serif"/>
              <a:cs typeface="PT Serif"/>
              <a:sym typeface="PT Serif"/>
            </a:endParaRPr>
          </a:p>
          <a:p>
            <a:pPr marL="0" lvl="0" indent="0" algn="ctr" rtl="0">
              <a:spcBef>
                <a:spcPts val="0"/>
              </a:spcBef>
              <a:spcAft>
                <a:spcPts val="0"/>
              </a:spcAft>
              <a:buNone/>
            </a:pPr>
            <a:r>
              <a:rPr lang="en" sz="1200">
                <a:latin typeface="PT Serif"/>
                <a:ea typeface="PT Serif"/>
                <a:cs typeface="PT Serif"/>
                <a:sym typeface="PT Serif"/>
              </a:rPr>
              <a:t>“pre-flight”</a:t>
            </a:r>
            <a:endParaRPr sz="1200">
              <a:latin typeface="PT Serif"/>
              <a:ea typeface="PT Serif"/>
              <a:cs typeface="PT Serif"/>
              <a:sym typeface="PT Serif"/>
            </a:endParaRPr>
          </a:p>
        </p:txBody>
      </p:sp>
      <p:cxnSp>
        <p:nvCxnSpPr>
          <p:cNvPr id="2013" name="Google Shape;2013;p129"/>
          <p:cNvCxnSpPr>
            <a:stCxn id="2012" idx="0"/>
            <a:endCxn id="2009" idx="1"/>
          </p:cNvCxnSpPr>
          <p:nvPr/>
        </p:nvCxnSpPr>
        <p:spPr>
          <a:xfrm rot="-5400000">
            <a:off x="3456050" y="2997800"/>
            <a:ext cx="177600" cy="911700"/>
          </a:xfrm>
          <a:prstGeom prst="bentConnector2">
            <a:avLst/>
          </a:prstGeom>
          <a:noFill/>
          <a:ln w="9525" cap="flat" cmpd="sng">
            <a:solidFill>
              <a:srgbClr val="565A5C"/>
            </a:solidFill>
            <a:prstDash val="solid"/>
            <a:round/>
            <a:headEnd type="none" w="med" len="med"/>
            <a:tailEnd type="triangle" w="med" len="med"/>
          </a:ln>
        </p:spPr>
      </p:cxnSp>
      <p:cxnSp>
        <p:nvCxnSpPr>
          <p:cNvPr id="2014" name="Google Shape;2014;p129"/>
          <p:cNvCxnSpPr>
            <a:stCxn id="2009" idx="3"/>
            <a:endCxn id="2015" idx="1"/>
          </p:cNvCxnSpPr>
          <p:nvPr/>
        </p:nvCxnSpPr>
        <p:spPr>
          <a:xfrm>
            <a:off x="5363319" y="3364763"/>
            <a:ext cx="345300" cy="0"/>
          </a:xfrm>
          <a:prstGeom prst="straightConnector1">
            <a:avLst/>
          </a:prstGeom>
          <a:noFill/>
          <a:ln w="9525" cap="flat" cmpd="sng">
            <a:solidFill>
              <a:srgbClr val="565A5C"/>
            </a:solidFill>
            <a:prstDash val="solid"/>
            <a:round/>
            <a:headEnd type="none" w="med" len="med"/>
            <a:tailEnd type="triangle" w="med" len="med"/>
          </a:ln>
        </p:spPr>
      </p:cxnSp>
      <p:sp>
        <p:nvSpPr>
          <p:cNvPr id="2015" name="Google Shape;2015;p129"/>
          <p:cNvSpPr txBox="1"/>
          <p:nvPr/>
        </p:nvSpPr>
        <p:spPr>
          <a:xfrm>
            <a:off x="5708746" y="3104663"/>
            <a:ext cx="1362600" cy="520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T Serif"/>
                <a:ea typeface="PT Serif"/>
                <a:cs typeface="PT Serif"/>
                <a:sym typeface="PT Serif"/>
              </a:rPr>
              <a:t>When </a:t>
            </a:r>
            <a:endParaRPr sz="1200" b="1">
              <a:latin typeface="PT Serif"/>
              <a:ea typeface="PT Serif"/>
              <a:cs typeface="PT Serif"/>
              <a:sym typeface="PT Serif"/>
            </a:endParaRPr>
          </a:p>
          <a:p>
            <a:pPr marL="0" lvl="0" indent="0" algn="ctr" rtl="0">
              <a:spcBef>
                <a:spcPts val="0"/>
              </a:spcBef>
              <a:spcAft>
                <a:spcPts val="0"/>
              </a:spcAft>
              <a:buNone/>
            </a:pPr>
            <a:r>
              <a:rPr lang="en" sz="1200">
                <a:latin typeface="PT Serif"/>
                <a:ea typeface="PT Serif"/>
                <a:cs typeface="PT Serif"/>
                <a:sym typeface="PT Serif"/>
              </a:rPr>
              <a:t>|a</a:t>
            </a:r>
            <a:r>
              <a:rPr lang="en" sz="1200" baseline="-25000">
                <a:latin typeface="PT Serif"/>
                <a:ea typeface="PT Serif"/>
                <a:cs typeface="PT Serif"/>
                <a:sym typeface="PT Serif"/>
              </a:rPr>
              <a:t>Z</a:t>
            </a:r>
            <a:r>
              <a:rPr lang="en" sz="1200">
                <a:latin typeface="PT Serif"/>
                <a:ea typeface="PT Serif"/>
                <a:cs typeface="PT Serif"/>
                <a:sym typeface="PT Serif"/>
              </a:rPr>
              <a:t>| &lt; 4</a:t>
            </a:r>
            <a:r>
              <a:rPr lang="en" sz="1200">
                <a:solidFill>
                  <a:srgbClr val="000000"/>
                </a:solidFill>
                <a:latin typeface="PT Serif"/>
                <a:ea typeface="PT Serif"/>
                <a:cs typeface="PT Serif"/>
                <a:sym typeface="PT Serif"/>
              </a:rPr>
              <a:t>⋅</a:t>
            </a:r>
            <a:r>
              <a:rPr lang="en" sz="1200">
                <a:latin typeface="PT Serif"/>
                <a:ea typeface="PT Serif"/>
                <a:cs typeface="PT Serif"/>
                <a:sym typeface="PT Serif"/>
              </a:rPr>
              <a:t>ASC</a:t>
            </a:r>
            <a:r>
              <a:rPr lang="en" baseline="-25000">
                <a:latin typeface="PT Serif"/>
                <a:ea typeface="PT Serif"/>
                <a:cs typeface="PT Serif"/>
                <a:sym typeface="PT Serif"/>
              </a:rPr>
              <a:t>AVG</a:t>
            </a:r>
            <a:r>
              <a:rPr lang="en" sz="1200">
                <a:latin typeface="PT Serif"/>
                <a:ea typeface="PT Serif"/>
                <a:cs typeface="PT Serif"/>
                <a:sym typeface="PT Serif"/>
              </a:rPr>
              <a:t> </a:t>
            </a:r>
            <a:endParaRPr sz="1200">
              <a:latin typeface="PT Serif"/>
              <a:ea typeface="PT Serif"/>
              <a:cs typeface="PT Serif"/>
              <a:sym typeface="PT Serif"/>
            </a:endParaRPr>
          </a:p>
        </p:txBody>
      </p:sp>
      <p:cxnSp>
        <p:nvCxnSpPr>
          <p:cNvPr id="2016" name="Google Shape;2016;p129"/>
          <p:cNvCxnSpPr>
            <a:stCxn id="2015" idx="2"/>
          </p:cNvCxnSpPr>
          <p:nvPr/>
        </p:nvCxnSpPr>
        <p:spPr>
          <a:xfrm>
            <a:off x="6390046" y="3624863"/>
            <a:ext cx="1800" cy="367800"/>
          </a:xfrm>
          <a:prstGeom prst="straightConnector1">
            <a:avLst/>
          </a:prstGeom>
          <a:noFill/>
          <a:ln w="9525" cap="flat" cmpd="sng">
            <a:solidFill>
              <a:srgbClr val="565A5C"/>
            </a:solidFill>
            <a:prstDash val="solid"/>
            <a:round/>
            <a:headEnd type="none" w="med" len="med"/>
            <a:tailEnd type="triangle" w="med" len="med"/>
          </a:ln>
        </p:spPr>
      </p:cxnSp>
      <p:sp>
        <p:nvSpPr>
          <p:cNvPr id="2017" name="Google Shape;2017;p129"/>
          <p:cNvSpPr txBox="1"/>
          <p:nvPr/>
        </p:nvSpPr>
        <p:spPr>
          <a:xfrm>
            <a:off x="5708746" y="3992663"/>
            <a:ext cx="1362600" cy="520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T Serif"/>
                <a:ea typeface="PT Serif"/>
                <a:cs typeface="PT Serif"/>
                <a:sym typeface="PT Serif"/>
              </a:rPr>
              <a:t>then</a:t>
            </a:r>
            <a:endParaRPr sz="1200" b="1">
              <a:latin typeface="PT Serif"/>
              <a:ea typeface="PT Serif"/>
              <a:cs typeface="PT Serif"/>
              <a:sym typeface="PT Serif"/>
            </a:endParaRPr>
          </a:p>
          <a:p>
            <a:pPr marL="0" lvl="0" indent="0" algn="ctr" rtl="0">
              <a:spcBef>
                <a:spcPts val="0"/>
              </a:spcBef>
              <a:spcAft>
                <a:spcPts val="0"/>
              </a:spcAft>
              <a:buNone/>
            </a:pPr>
            <a:r>
              <a:rPr lang="en" sz="1200">
                <a:latin typeface="PT Serif"/>
                <a:ea typeface="PT Serif"/>
                <a:cs typeface="PT Serif"/>
                <a:sym typeface="PT Serif"/>
              </a:rPr>
              <a:t>“descent”</a:t>
            </a:r>
            <a:endParaRPr sz="1200">
              <a:latin typeface="PT Serif"/>
              <a:ea typeface="PT Serif"/>
              <a:cs typeface="PT Serif"/>
              <a:sym typeface="PT Serif"/>
            </a:endParaRPr>
          </a:p>
        </p:txBody>
      </p:sp>
      <p:sp>
        <p:nvSpPr>
          <p:cNvPr id="2018" name="Google Shape;2018;p129"/>
          <p:cNvSpPr txBox="1"/>
          <p:nvPr/>
        </p:nvSpPr>
        <p:spPr>
          <a:xfrm>
            <a:off x="7496925" y="3104675"/>
            <a:ext cx="1452600" cy="520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T Serif"/>
                <a:ea typeface="PT Serif"/>
                <a:cs typeface="PT Serif"/>
                <a:sym typeface="PT Serif"/>
              </a:rPr>
              <a:t>When </a:t>
            </a:r>
            <a:endParaRPr sz="1200" b="1">
              <a:latin typeface="PT Serif"/>
              <a:ea typeface="PT Serif"/>
              <a:cs typeface="PT Serif"/>
              <a:sym typeface="PT Serif"/>
            </a:endParaRPr>
          </a:p>
          <a:p>
            <a:pPr marL="0" lvl="0" indent="0" algn="ctr" rtl="0">
              <a:spcBef>
                <a:spcPts val="0"/>
              </a:spcBef>
              <a:spcAft>
                <a:spcPts val="0"/>
              </a:spcAft>
              <a:buNone/>
            </a:pPr>
            <a:r>
              <a:rPr lang="en" sz="1200">
                <a:latin typeface="PT Serif"/>
                <a:ea typeface="PT Serif"/>
                <a:cs typeface="PT Serif"/>
                <a:sym typeface="PT Serif"/>
              </a:rPr>
              <a:t>|</a:t>
            </a:r>
            <a:r>
              <a:rPr lang="en" sz="1200">
                <a:solidFill>
                  <a:srgbClr val="000000"/>
                </a:solidFill>
                <a:latin typeface="PT Serif"/>
                <a:ea typeface="PT Serif"/>
                <a:cs typeface="PT Serif"/>
                <a:sym typeface="PT Serif"/>
              </a:rPr>
              <a:t>Δ</a:t>
            </a:r>
            <a:r>
              <a:rPr lang="en" sz="1200">
                <a:latin typeface="PT Serif"/>
                <a:ea typeface="PT Serif"/>
                <a:cs typeface="PT Serif"/>
                <a:sym typeface="PT Serif"/>
              </a:rPr>
              <a:t>a</a:t>
            </a:r>
            <a:r>
              <a:rPr lang="en" sz="1200" baseline="-25000">
                <a:latin typeface="PT Serif"/>
                <a:ea typeface="PT Serif"/>
                <a:cs typeface="PT Serif"/>
                <a:sym typeface="PT Serif"/>
              </a:rPr>
              <a:t>x</a:t>
            </a:r>
            <a:r>
              <a:rPr lang="en" sz="1200">
                <a:latin typeface="PT Serif"/>
                <a:ea typeface="PT Serif"/>
                <a:cs typeface="PT Serif"/>
                <a:sym typeface="PT Serif"/>
              </a:rPr>
              <a:t>,</a:t>
            </a:r>
            <a:r>
              <a:rPr lang="en" sz="1200">
                <a:solidFill>
                  <a:srgbClr val="000000"/>
                </a:solidFill>
                <a:latin typeface="PT Serif"/>
                <a:ea typeface="PT Serif"/>
                <a:cs typeface="PT Serif"/>
                <a:sym typeface="PT Serif"/>
              </a:rPr>
              <a:t>Δ</a:t>
            </a:r>
            <a:r>
              <a:rPr lang="en" sz="1200">
                <a:latin typeface="PT Serif"/>
                <a:ea typeface="PT Serif"/>
                <a:cs typeface="PT Serif"/>
                <a:sym typeface="PT Serif"/>
              </a:rPr>
              <a:t>a</a:t>
            </a:r>
            <a:r>
              <a:rPr lang="en" sz="1200" baseline="-25000">
                <a:latin typeface="PT Serif"/>
                <a:ea typeface="PT Serif"/>
                <a:cs typeface="PT Serif"/>
                <a:sym typeface="PT Serif"/>
              </a:rPr>
              <a:t>y</a:t>
            </a:r>
            <a:r>
              <a:rPr lang="en" sz="1200">
                <a:latin typeface="PT Serif"/>
                <a:ea typeface="PT Serif"/>
                <a:cs typeface="PT Serif"/>
                <a:sym typeface="PT Serif"/>
              </a:rPr>
              <a:t>,</a:t>
            </a:r>
            <a:r>
              <a:rPr lang="en" sz="1200">
                <a:solidFill>
                  <a:srgbClr val="000000"/>
                </a:solidFill>
                <a:latin typeface="PT Serif"/>
                <a:ea typeface="PT Serif"/>
                <a:cs typeface="PT Serif"/>
                <a:sym typeface="PT Serif"/>
              </a:rPr>
              <a:t>Δ</a:t>
            </a:r>
            <a:r>
              <a:rPr lang="en" sz="1200">
                <a:latin typeface="PT Serif"/>
                <a:ea typeface="PT Serif"/>
                <a:cs typeface="PT Serif"/>
                <a:sym typeface="PT Serif"/>
              </a:rPr>
              <a:t>a</a:t>
            </a:r>
            <a:r>
              <a:rPr lang="en" sz="1200" baseline="-25000">
                <a:latin typeface="PT Serif"/>
                <a:ea typeface="PT Serif"/>
                <a:cs typeface="PT Serif"/>
                <a:sym typeface="PT Serif"/>
              </a:rPr>
              <a:t>Z</a:t>
            </a:r>
            <a:r>
              <a:rPr lang="en" sz="1200">
                <a:latin typeface="PT Serif"/>
                <a:ea typeface="PT Serif"/>
                <a:cs typeface="PT Serif"/>
                <a:sym typeface="PT Serif"/>
              </a:rPr>
              <a:t>| &lt; .1g </a:t>
            </a:r>
            <a:endParaRPr sz="1200">
              <a:latin typeface="PT Serif"/>
              <a:ea typeface="PT Serif"/>
              <a:cs typeface="PT Serif"/>
              <a:sym typeface="PT Serif"/>
            </a:endParaRPr>
          </a:p>
        </p:txBody>
      </p:sp>
      <p:cxnSp>
        <p:nvCxnSpPr>
          <p:cNvPr id="2019" name="Google Shape;2019;p129"/>
          <p:cNvCxnSpPr>
            <a:stCxn id="2015" idx="3"/>
            <a:endCxn id="2018" idx="1"/>
          </p:cNvCxnSpPr>
          <p:nvPr/>
        </p:nvCxnSpPr>
        <p:spPr>
          <a:xfrm>
            <a:off x="7071346" y="3364763"/>
            <a:ext cx="425700" cy="0"/>
          </a:xfrm>
          <a:prstGeom prst="straightConnector1">
            <a:avLst/>
          </a:prstGeom>
          <a:noFill/>
          <a:ln w="9525" cap="flat" cmpd="sng">
            <a:solidFill>
              <a:srgbClr val="565A5C"/>
            </a:solidFill>
            <a:prstDash val="solid"/>
            <a:round/>
            <a:headEnd type="none" w="med" len="med"/>
            <a:tailEnd type="triangle" w="med" len="med"/>
          </a:ln>
        </p:spPr>
      </p:cxnSp>
      <p:sp>
        <p:nvSpPr>
          <p:cNvPr id="2020" name="Google Shape;2020;p129"/>
          <p:cNvSpPr txBox="1"/>
          <p:nvPr/>
        </p:nvSpPr>
        <p:spPr>
          <a:xfrm>
            <a:off x="7497000" y="3992675"/>
            <a:ext cx="1452600" cy="520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T Serif"/>
                <a:ea typeface="PT Serif"/>
                <a:cs typeface="PT Serif"/>
                <a:sym typeface="PT Serif"/>
              </a:rPr>
              <a:t>then</a:t>
            </a:r>
            <a:endParaRPr sz="1200" b="1">
              <a:latin typeface="PT Serif"/>
              <a:ea typeface="PT Serif"/>
              <a:cs typeface="PT Serif"/>
              <a:sym typeface="PT Serif"/>
            </a:endParaRPr>
          </a:p>
          <a:p>
            <a:pPr marL="0" lvl="0" indent="0" algn="ctr" rtl="0">
              <a:spcBef>
                <a:spcPts val="0"/>
              </a:spcBef>
              <a:spcAft>
                <a:spcPts val="0"/>
              </a:spcAft>
              <a:buNone/>
            </a:pPr>
            <a:r>
              <a:rPr lang="en" sz="1200">
                <a:latin typeface="PT Serif"/>
                <a:ea typeface="PT Serif"/>
                <a:cs typeface="PT Serif"/>
                <a:sym typeface="PT Serif"/>
              </a:rPr>
              <a:t>“post-flight”</a:t>
            </a:r>
            <a:endParaRPr sz="1200">
              <a:latin typeface="PT Serif"/>
              <a:ea typeface="PT Serif"/>
              <a:cs typeface="PT Serif"/>
              <a:sym typeface="PT Serif"/>
            </a:endParaRPr>
          </a:p>
        </p:txBody>
      </p:sp>
      <p:cxnSp>
        <p:nvCxnSpPr>
          <p:cNvPr id="2021" name="Google Shape;2021;p129"/>
          <p:cNvCxnSpPr>
            <a:stCxn id="2018" idx="2"/>
            <a:endCxn id="2020" idx="0"/>
          </p:cNvCxnSpPr>
          <p:nvPr/>
        </p:nvCxnSpPr>
        <p:spPr>
          <a:xfrm>
            <a:off x="8223225" y="3624875"/>
            <a:ext cx="0" cy="367800"/>
          </a:xfrm>
          <a:prstGeom prst="straightConnector1">
            <a:avLst/>
          </a:prstGeom>
          <a:noFill/>
          <a:ln w="9525" cap="flat" cmpd="sng">
            <a:solidFill>
              <a:srgbClr val="565A5C"/>
            </a:solidFill>
            <a:prstDash val="solid"/>
            <a:round/>
            <a:headEnd type="none" w="med" len="med"/>
            <a:tailEnd type="triangle" w="med" len="med"/>
          </a:ln>
        </p:spPr>
      </p:cxnSp>
      <p:sp>
        <p:nvSpPr>
          <p:cNvPr id="2022" name="Google Shape;2022;p129">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1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118</a:t>
            </a:fld>
            <a:endParaRPr/>
          </a:p>
        </p:txBody>
      </p:sp>
      <p:sp>
        <p:nvSpPr>
          <p:cNvPr id="2028" name="Google Shape;2028;p13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Science </a:t>
            </a:r>
            <a:r>
              <a:rPr lang="en"/>
              <a:t>Model Algorithm</a:t>
            </a:r>
            <a:endParaRPr/>
          </a:p>
        </p:txBody>
      </p:sp>
      <p:pic>
        <p:nvPicPr>
          <p:cNvPr id="2029" name="Google Shape;2029;p130"/>
          <p:cNvPicPr preferRelativeResize="0"/>
          <p:nvPr/>
        </p:nvPicPr>
        <p:blipFill rotWithShape="1">
          <a:blip r:embed="rId3">
            <a:alphaModFix/>
          </a:blip>
          <a:srcRect l="8175" t="2834" r="7013" b="3294"/>
          <a:stretch/>
        </p:blipFill>
        <p:spPr>
          <a:xfrm>
            <a:off x="1425875" y="540250"/>
            <a:ext cx="6292250" cy="4391450"/>
          </a:xfrm>
          <a:prstGeom prst="rect">
            <a:avLst/>
          </a:prstGeom>
          <a:noFill/>
          <a:ln>
            <a:noFill/>
          </a:ln>
        </p:spPr>
      </p:pic>
      <p:sp>
        <p:nvSpPr>
          <p:cNvPr id="2030" name="Google Shape;2030;p130"/>
          <p:cNvSpPr txBox="1"/>
          <p:nvPr/>
        </p:nvSpPr>
        <p:spPr>
          <a:xfrm>
            <a:off x="4980500" y="3194125"/>
            <a:ext cx="1443300" cy="3360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PT Serif"/>
                <a:ea typeface="PT Serif"/>
                <a:cs typeface="PT Serif"/>
                <a:sym typeface="PT Serif"/>
              </a:rPr>
              <a:t>DESCENT </a:t>
            </a:r>
            <a:endParaRPr sz="1100" b="1">
              <a:latin typeface="PT Serif"/>
              <a:ea typeface="PT Serif"/>
              <a:cs typeface="PT Serif"/>
              <a:sym typeface="PT Serif"/>
            </a:endParaRPr>
          </a:p>
        </p:txBody>
      </p:sp>
      <p:sp>
        <p:nvSpPr>
          <p:cNvPr id="2031" name="Google Shape;2031;p130"/>
          <p:cNvSpPr txBox="1"/>
          <p:nvPr/>
        </p:nvSpPr>
        <p:spPr>
          <a:xfrm>
            <a:off x="1358675" y="3194125"/>
            <a:ext cx="828900" cy="3360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T Serif"/>
                <a:ea typeface="PT Serif"/>
                <a:cs typeface="PT Serif"/>
                <a:sym typeface="PT Serif"/>
              </a:rPr>
              <a:t>PRE-FLIGHT</a:t>
            </a:r>
            <a:endParaRPr sz="800" b="1">
              <a:latin typeface="PT Serif"/>
              <a:ea typeface="PT Serif"/>
              <a:cs typeface="PT Serif"/>
              <a:sym typeface="PT Serif"/>
            </a:endParaRPr>
          </a:p>
        </p:txBody>
      </p:sp>
      <p:sp>
        <p:nvSpPr>
          <p:cNvPr id="2032" name="Google Shape;2032;p130"/>
          <p:cNvSpPr txBox="1"/>
          <p:nvPr/>
        </p:nvSpPr>
        <p:spPr>
          <a:xfrm>
            <a:off x="2153600" y="1739175"/>
            <a:ext cx="2826900" cy="3033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latin typeface="PT Serif"/>
                <a:ea typeface="PT Serif"/>
                <a:cs typeface="PT Serif"/>
                <a:sym typeface="PT Serif"/>
              </a:rPr>
              <a:t>ASCENT </a:t>
            </a:r>
            <a:endParaRPr sz="1300" b="1">
              <a:latin typeface="PT Serif"/>
              <a:ea typeface="PT Serif"/>
              <a:cs typeface="PT Serif"/>
              <a:sym typeface="PT Serif"/>
            </a:endParaRPr>
          </a:p>
        </p:txBody>
      </p:sp>
      <p:sp>
        <p:nvSpPr>
          <p:cNvPr id="2033" name="Google Shape;2033;p130"/>
          <p:cNvSpPr txBox="1"/>
          <p:nvPr/>
        </p:nvSpPr>
        <p:spPr>
          <a:xfrm>
            <a:off x="6423800" y="1722825"/>
            <a:ext cx="962100" cy="3360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latin typeface="PT Serif"/>
                <a:ea typeface="PT Serif"/>
                <a:cs typeface="PT Serif"/>
                <a:sym typeface="PT Serif"/>
              </a:rPr>
              <a:t>POST-FLIGHT</a:t>
            </a:r>
            <a:endParaRPr sz="900" b="1">
              <a:latin typeface="PT Serif"/>
              <a:ea typeface="PT Serif"/>
              <a:cs typeface="PT Serif"/>
              <a:sym typeface="PT Serif"/>
            </a:endParaRPr>
          </a:p>
        </p:txBody>
      </p:sp>
      <p:sp>
        <p:nvSpPr>
          <p:cNvPr id="2034" name="Google Shape;2034;p130">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131"/>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Structures</a:t>
            </a:r>
            <a:endParaRPr/>
          </a:p>
        </p:txBody>
      </p:sp>
      <p:sp>
        <p:nvSpPr>
          <p:cNvPr id="2040" name="Google Shape;2040;p131"/>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1" name="Google Shape;2041;p1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119</a:t>
            </a:fld>
            <a:endParaRPr/>
          </a:p>
        </p:txBody>
      </p:sp>
      <p:sp>
        <p:nvSpPr>
          <p:cNvPr id="2042" name="Google Shape;2042;p131">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4"/>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Communications Testing</a:t>
            </a:r>
            <a:endParaRPr/>
          </a:p>
        </p:txBody>
      </p:sp>
      <p:sp>
        <p:nvSpPr>
          <p:cNvPr id="361" name="Google Shape;361;p24"/>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363" name="Google Shape;363;p24">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046"/>
        <p:cNvGrpSpPr/>
        <p:nvPr/>
      </p:nvGrpSpPr>
      <p:grpSpPr>
        <a:xfrm>
          <a:off x="0" y="0"/>
          <a:ext cx="0" cy="0"/>
          <a:chOff x="0" y="0"/>
          <a:chExt cx="0" cy="0"/>
        </a:xfrm>
      </p:grpSpPr>
      <p:sp>
        <p:nvSpPr>
          <p:cNvPr id="2047" name="Google Shape;2047;p1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120</a:t>
            </a:fld>
            <a:endParaRPr/>
          </a:p>
        </p:txBody>
      </p:sp>
      <p:sp>
        <p:nvSpPr>
          <p:cNvPr id="2048" name="Google Shape;2048;p13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Structures Testing</a:t>
            </a:r>
            <a:endParaRPr/>
          </a:p>
        </p:txBody>
      </p:sp>
      <p:sp>
        <p:nvSpPr>
          <p:cNvPr id="2049" name="Google Shape;2049;p132"/>
          <p:cNvSpPr/>
          <p:nvPr/>
        </p:nvSpPr>
        <p:spPr>
          <a:xfrm>
            <a:off x="655650" y="2221157"/>
            <a:ext cx="2702400" cy="1036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Strength Interpolation, Datasheets</a:t>
            </a:r>
            <a:endParaRPr/>
          </a:p>
          <a:p>
            <a:pPr marL="0" lvl="0" indent="0" algn="ctr" rtl="0">
              <a:spcBef>
                <a:spcPts val="0"/>
              </a:spcBef>
              <a:spcAft>
                <a:spcPts val="0"/>
              </a:spcAft>
              <a:buNone/>
            </a:pPr>
            <a:endParaRPr/>
          </a:p>
        </p:txBody>
      </p:sp>
      <p:grpSp>
        <p:nvGrpSpPr>
          <p:cNvPr id="2050" name="Google Shape;2050;p132"/>
          <p:cNvGrpSpPr/>
          <p:nvPr/>
        </p:nvGrpSpPr>
        <p:grpSpPr>
          <a:xfrm>
            <a:off x="655638" y="3263325"/>
            <a:ext cx="5538975" cy="1211058"/>
            <a:chOff x="646225" y="731747"/>
            <a:chExt cx="5538975" cy="1145100"/>
          </a:xfrm>
        </p:grpSpPr>
        <p:sp>
          <p:nvSpPr>
            <p:cNvPr id="2051" name="Google Shape;2051;p132"/>
            <p:cNvSpPr/>
            <p:nvPr/>
          </p:nvSpPr>
          <p:spPr>
            <a:xfrm>
              <a:off x="646225" y="1088132"/>
              <a:ext cx="1371600" cy="4323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Whip Test </a:t>
              </a:r>
              <a:endParaRPr/>
            </a:p>
          </p:txBody>
        </p:sp>
        <p:sp>
          <p:nvSpPr>
            <p:cNvPr id="2052" name="Google Shape;2052;p132"/>
            <p:cNvSpPr/>
            <p:nvPr/>
          </p:nvSpPr>
          <p:spPr>
            <a:xfrm>
              <a:off x="2061362" y="1128329"/>
              <a:ext cx="14289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32"/>
            <p:cNvSpPr/>
            <p:nvPr/>
          </p:nvSpPr>
          <p:spPr>
            <a:xfrm>
              <a:off x="3530200" y="731747"/>
              <a:ext cx="2655000" cy="11451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Clr>
                  <a:schemeClr val="dk1"/>
                </a:buClr>
                <a:buSzPts val="1400"/>
                <a:buChar char="●"/>
              </a:pPr>
              <a:r>
                <a:rPr lang="en">
                  <a:solidFill>
                    <a:schemeClr val="dk1"/>
                  </a:solidFill>
                </a:rPr>
                <a:t>ThinSat remains attached to flight string</a:t>
              </a:r>
              <a:endParaRPr>
                <a:solidFill>
                  <a:schemeClr val="dk1"/>
                </a:solidFill>
              </a:endParaRPr>
            </a:p>
          </p:txBody>
        </p:sp>
      </p:grpSp>
      <p:grpSp>
        <p:nvGrpSpPr>
          <p:cNvPr id="2054" name="Google Shape;2054;p132"/>
          <p:cNvGrpSpPr/>
          <p:nvPr/>
        </p:nvGrpSpPr>
        <p:grpSpPr>
          <a:xfrm>
            <a:off x="655650" y="1003050"/>
            <a:ext cx="5529550" cy="1211058"/>
            <a:chOff x="655650" y="731747"/>
            <a:chExt cx="5529550" cy="1145100"/>
          </a:xfrm>
        </p:grpSpPr>
        <p:sp>
          <p:nvSpPr>
            <p:cNvPr id="2055" name="Google Shape;2055;p132"/>
            <p:cNvSpPr/>
            <p:nvPr/>
          </p:nvSpPr>
          <p:spPr>
            <a:xfrm>
              <a:off x="655650" y="1088144"/>
              <a:ext cx="1371600" cy="4323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a:t>Drop Test</a:t>
              </a:r>
              <a:endParaRPr sz="1300"/>
            </a:p>
          </p:txBody>
        </p:sp>
        <p:sp>
          <p:nvSpPr>
            <p:cNvPr id="2056" name="Google Shape;2056;p132"/>
            <p:cNvSpPr/>
            <p:nvPr/>
          </p:nvSpPr>
          <p:spPr>
            <a:xfrm>
              <a:off x="2069638" y="1128329"/>
              <a:ext cx="14229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32"/>
            <p:cNvSpPr/>
            <p:nvPr/>
          </p:nvSpPr>
          <p:spPr>
            <a:xfrm>
              <a:off x="3530200" y="731747"/>
              <a:ext cx="2655000" cy="11451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Clr>
                  <a:schemeClr val="dk1"/>
                </a:buClr>
                <a:buSzPts val="1400"/>
                <a:buChar char="●"/>
              </a:pPr>
              <a:r>
                <a:rPr lang="en">
                  <a:solidFill>
                    <a:schemeClr val="dk1"/>
                  </a:solidFill>
                </a:rPr>
                <a:t>Components do not break free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Minimal damage to 	the frame</a:t>
              </a:r>
              <a:endParaRPr>
                <a:solidFill>
                  <a:schemeClr val="dk1"/>
                </a:solidFill>
              </a:endParaRPr>
            </a:p>
          </p:txBody>
        </p:sp>
      </p:grpSp>
      <p:sp>
        <p:nvSpPr>
          <p:cNvPr id="2058" name="Google Shape;2058;p132">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32"/>
          <p:cNvSpPr/>
          <p:nvPr/>
        </p:nvSpPr>
        <p:spPr>
          <a:xfrm>
            <a:off x="5690125" y="1158283"/>
            <a:ext cx="457200" cy="457200"/>
          </a:xfrm>
          <a:prstGeom prst="mathMultiply">
            <a:avLst>
              <a:gd name="adj1" fmla="val 23520"/>
            </a:avLst>
          </a:prstGeom>
          <a:solidFill>
            <a:srgbClr val="FF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32"/>
          <p:cNvSpPr/>
          <p:nvPr/>
        </p:nvSpPr>
        <p:spPr>
          <a:xfrm>
            <a:off x="5690125" y="1594328"/>
            <a:ext cx="457200" cy="457200"/>
          </a:xfrm>
          <a:prstGeom prst="mathMultiply">
            <a:avLst>
              <a:gd name="adj1" fmla="val 23520"/>
            </a:avLst>
          </a:prstGeom>
          <a:solidFill>
            <a:srgbClr val="FF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32"/>
          <p:cNvSpPr txBox="1"/>
          <p:nvPr/>
        </p:nvSpPr>
        <p:spPr>
          <a:xfrm>
            <a:off x="6469950" y="1226750"/>
            <a:ext cx="2559000" cy="754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t>Test revealed that additional battery support and/or external frame padding would be necessary</a:t>
            </a:r>
            <a:endParaRPr sz="1200"/>
          </a:p>
        </p:txBody>
      </p:sp>
      <p:sp>
        <p:nvSpPr>
          <p:cNvPr id="2062" name="Google Shape;2062;p132"/>
          <p:cNvSpPr/>
          <p:nvPr/>
        </p:nvSpPr>
        <p:spPr>
          <a:xfrm rot="10800000">
            <a:off x="6213273" y="1494263"/>
            <a:ext cx="228600" cy="228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32"/>
          <p:cNvSpPr txBox="1"/>
          <p:nvPr/>
        </p:nvSpPr>
        <p:spPr>
          <a:xfrm>
            <a:off x="6469950" y="3491450"/>
            <a:ext cx="2559000" cy="754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t>Test not conducted due to drop test destroying frame. Would have been conducted with a new frame</a:t>
            </a:r>
            <a:endParaRPr sz="1200"/>
          </a:p>
        </p:txBody>
      </p:sp>
      <p:sp>
        <p:nvSpPr>
          <p:cNvPr id="2064" name="Google Shape;2064;p132"/>
          <p:cNvSpPr/>
          <p:nvPr/>
        </p:nvSpPr>
        <p:spPr>
          <a:xfrm rot="10800000">
            <a:off x="6213273" y="3754538"/>
            <a:ext cx="228600" cy="228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32">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13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Drop Test</a:t>
            </a:r>
            <a:endParaRPr/>
          </a:p>
        </p:txBody>
      </p:sp>
      <p:sp>
        <p:nvSpPr>
          <p:cNvPr id="2071" name="Google Shape;2071;p1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121</a:t>
            </a:fld>
            <a:endParaRPr/>
          </a:p>
        </p:txBody>
      </p:sp>
      <p:sp>
        <p:nvSpPr>
          <p:cNvPr id="2072" name="Google Shape;2072;p133"/>
          <p:cNvSpPr txBox="1"/>
          <p:nvPr/>
        </p:nvSpPr>
        <p:spPr>
          <a:xfrm>
            <a:off x="6024950" y="4658825"/>
            <a:ext cx="1805400" cy="33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PT Serif"/>
                <a:ea typeface="PT Serif"/>
                <a:cs typeface="PT Serif"/>
                <a:sym typeface="PT Serif"/>
              </a:rPr>
              <a:t>Functional Requirement 3.2</a:t>
            </a:r>
            <a:endParaRPr sz="1000">
              <a:latin typeface="PT Serif"/>
              <a:ea typeface="PT Serif"/>
              <a:cs typeface="PT Serif"/>
              <a:sym typeface="PT Serif"/>
            </a:endParaRPr>
          </a:p>
        </p:txBody>
      </p:sp>
      <p:sp>
        <p:nvSpPr>
          <p:cNvPr id="2073" name="Google Shape;2073;p133">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133" descr="Image result for high speed camera"/>
          <p:cNvPicPr preferRelativeResize="0"/>
          <p:nvPr/>
        </p:nvPicPr>
        <p:blipFill>
          <a:blip r:embed="rId3">
            <a:alphaModFix/>
          </a:blip>
          <a:stretch>
            <a:fillRect/>
          </a:stretch>
        </p:blipFill>
        <p:spPr>
          <a:xfrm rot="-671456" flipH="1">
            <a:off x="4531075" y="3254351"/>
            <a:ext cx="1693350" cy="1252049"/>
          </a:xfrm>
          <a:prstGeom prst="rect">
            <a:avLst/>
          </a:prstGeom>
          <a:noFill/>
          <a:ln>
            <a:noFill/>
          </a:ln>
        </p:spPr>
      </p:pic>
      <p:grpSp>
        <p:nvGrpSpPr>
          <p:cNvPr id="2075" name="Google Shape;2075;p133"/>
          <p:cNvGrpSpPr/>
          <p:nvPr/>
        </p:nvGrpSpPr>
        <p:grpSpPr>
          <a:xfrm>
            <a:off x="5431325" y="448000"/>
            <a:ext cx="3297450" cy="4210826"/>
            <a:chOff x="5431325" y="448000"/>
            <a:chExt cx="3297450" cy="4210826"/>
          </a:xfrm>
        </p:grpSpPr>
        <p:pic>
          <p:nvPicPr>
            <p:cNvPr id="2076" name="Google Shape;2076;p133" descr="Johnson Rafter Angle Square-RAS-120 - The Home Depot"/>
            <p:cNvPicPr preferRelativeResize="0"/>
            <p:nvPr/>
          </p:nvPicPr>
          <p:blipFill>
            <a:blip r:embed="rId4">
              <a:alphaModFix/>
            </a:blip>
            <a:stretch>
              <a:fillRect/>
            </a:stretch>
          </p:blipFill>
          <p:spPr>
            <a:xfrm rot="-5400000">
              <a:off x="7318533" y="3491097"/>
              <a:ext cx="929550" cy="929550"/>
            </a:xfrm>
            <a:prstGeom prst="rect">
              <a:avLst/>
            </a:prstGeom>
            <a:noFill/>
            <a:ln>
              <a:noFill/>
            </a:ln>
          </p:spPr>
        </p:pic>
        <p:grpSp>
          <p:nvGrpSpPr>
            <p:cNvPr id="2077" name="Google Shape;2077;p133"/>
            <p:cNvGrpSpPr/>
            <p:nvPr/>
          </p:nvGrpSpPr>
          <p:grpSpPr>
            <a:xfrm>
              <a:off x="5431325" y="448000"/>
              <a:ext cx="3297450" cy="4210826"/>
              <a:chOff x="5431325" y="448000"/>
              <a:chExt cx="3297450" cy="4210826"/>
            </a:xfrm>
          </p:grpSpPr>
          <p:pic>
            <p:nvPicPr>
              <p:cNvPr id="2078" name="Google Shape;2078;p133"/>
              <p:cNvPicPr preferRelativeResize="0"/>
              <p:nvPr/>
            </p:nvPicPr>
            <p:blipFill rotWithShape="1">
              <a:blip r:embed="rId5">
                <a:alphaModFix/>
              </a:blip>
              <a:srcRect l="21301" t="79046" r="23541" b="8718"/>
              <a:stretch/>
            </p:blipFill>
            <p:spPr>
              <a:xfrm>
                <a:off x="5431325" y="4400325"/>
                <a:ext cx="2855898" cy="258501"/>
              </a:xfrm>
              <a:prstGeom prst="rect">
                <a:avLst/>
              </a:prstGeom>
              <a:noFill/>
              <a:ln>
                <a:noFill/>
              </a:ln>
            </p:spPr>
          </p:pic>
          <p:cxnSp>
            <p:nvCxnSpPr>
              <p:cNvPr id="2079" name="Google Shape;2079;p133"/>
              <p:cNvCxnSpPr/>
              <p:nvPr/>
            </p:nvCxnSpPr>
            <p:spPr>
              <a:xfrm>
                <a:off x="8117625" y="678800"/>
                <a:ext cx="0" cy="3687600"/>
              </a:xfrm>
              <a:prstGeom prst="straightConnector1">
                <a:avLst/>
              </a:prstGeom>
              <a:noFill/>
              <a:ln w="9525" cap="flat" cmpd="sng">
                <a:solidFill>
                  <a:srgbClr val="000000"/>
                </a:solidFill>
                <a:prstDash val="solid"/>
                <a:round/>
                <a:headEnd type="triangle" w="med" len="med"/>
                <a:tailEnd type="triangle" w="med" len="med"/>
              </a:ln>
            </p:spPr>
          </p:cxnSp>
          <p:sp>
            <p:nvSpPr>
              <p:cNvPr id="2080" name="Google Shape;2080;p133"/>
              <p:cNvSpPr txBox="1"/>
              <p:nvPr/>
            </p:nvSpPr>
            <p:spPr>
              <a:xfrm>
                <a:off x="8063975" y="2248050"/>
                <a:ext cx="6648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T Serif"/>
                    <a:ea typeface="PT Serif"/>
                    <a:cs typeface="PT Serif"/>
                    <a:sym typeface="PT Serif"/>
                  </a:rPr>
                  <a:t>15 ft</a:t>
                </a:r>
                <a:endParaRPr sz="1200">
                  <a:latin typeface="PT Serif"/>
                  <a:ea typeface="PT Serif"/>
                  <a:cs typeface="PT Serif"/>
                  <a:sym typeface="PT Serif"/>
                </a:endParaRPr>
              </a:p>
            </p:txBody>
          </p:sp>
          <p:grpSp>
            <p:nvGrpSpPr>
              <p:cNvPr id="2081" name="Google Shape;2081;p133"/>
              <p:cNvGrpSpPr/>
              <p:nvPr/>
            </p:nvGrpSpPr>
            <p:grpSpPr>
              <a:xfrm>
                <a:off x="6332576" y="448000"/>
                <a:ext cx="1053374" cy="2093752"/>
                <a:chOff x="643263" y="2120525"/>
                <a:chExt cx="1053374" cy="2093752"/>
              </a:xfrm>
            </p:grpSpPr>
            <p:pic>
              <p:nvPicPr>
                <p:cNvPr id="2082" name="Google Shape;2082;p133"/>
                <p:cNvPicPr preferRelativeResize="0"/>
                <p:nvPr/>
              </p:nvPicPr>
              <p:blipFill>
                <a:blip r:embed="rId6">
                  <a:alphaModFix/>
                </a:blip>
                <a:stretch>
                  <a:fillRect/>
                </a:stretch>
              </p:blipFill>
              <p:spPr>
                <a:xfrm>
                  <a:off x="643263" y="2120525"/>
                  <a:ext cx="1053374" cy="1865376"/>
                </a:xfrm>
                <a:prstGeom prst="rect">
                  <a:avLst/>
                </a:prstGeom>
                <a:noFill/>
                <a:ln>
                  <a:noFill/>
                </a:ln>
              </p:spPr>
            </p:pic>
            <p:pic>
              <p:nvPicPr>
                <p:cNvPr id="2083" name="Google Shape;2083;p133"/>
                <p:cNvPicPr preferRelativeResize="0"/>
                <p:nvPr/>
              </p:nvPicPr>
              <p:blipFill>
                <a:blip r:embed="rId7">
                  <a:alphaModFix/>
                </a:blip>
                <a:stretch>
                  <a:fillRect/>
                </a:stretch>
              </p:blipFill>
              <p:spPr>
                <a:xfrm>
                  <a:off x="653846" y="2974077"/>
                  <a:ext cx="1032250" cy="1240200"/>
                </a:xfrm>
                <a:prstGeom prst="rect">
                  <a:avLst/>
                </a:prstGeom>
                <a:noFill/>
                <a:ln>
                  <a:noFill/>
                </a:ln>
              </p:spPr>
            </p:pic>
          </p:grpSp>
        </p:grpSp>
      </p:grpSp>
      <p:sp>
        <p:nvSpPr>
          <p:cNvPr id="2084" name="Google Shape;2084;p133"/>
          <p:cNvSpPr txBox="1">
            <a:spLocks noGrp="1"/>
          </p:cNvSpPr>
          <p:nvPr>
            <p:ph type="body" idx="1"/>
          </p:nvPr>
        </p:nvSpPr>
        <p:spPr>
          <a:xfrm>
            <a:off x="457200" y="914400"/>
            <a:ext cx="4114800" cy="13716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The frame broke in a few spots:</a:t>
            </a:r>
            <a:endParaRPr/>
          </a:p>
          <a:p>
            <a:pPr marL="914400" lvl="1" indent="-317500" algn="l" rtl="0">
              <a:lnSpc>
                <a:spcPct val="100000"/>
              </a:lnSpc>
              <a:spcBef>
                <a:spcPts val="0"/>
              </a:spcBef>
              <a:spcAft>
                <a:spcPts val="0"/>
              </a:spcAft>
              <a:buSzPts val="1400"/>
              <a:buChar char="□"/>
            </a:pPr>
            <a:r>
              <a:rPr lang="en"/>
              <a:t>Through hole for bolt</a:t>
            </a:r>
            <a:endParaRPr/>
          </a:p>
          <a:p>
            <a:pPr marL="914400" lvl="1" indent="-317500" algn="l" rtl="0">
              <a:lnSpc>
                <a:spcPct val="100000"/>
              </a:lnSpc>
              <a:spcBef>
                <a:spcPts val="0"/>
              </a:spcBef>
              <a:spcAft>
                <a:spcPts val="0"/>
              </a:spcAft>
              <a:buSzPts val="1400"/>
              <a:buChar char="□"/>
            </a:pPr>
            <a:r>
              <a:rPr lang="en"/>
              <a:t>Corners near impact</a:t>
            </a:r>
            <a:endParaRPr/>
          </a:p>
          <a:p>
            <a:pPr marL="914400" lvl="1" indent="-317500" algn="l" rtl="0">
              <a:lnSpc>
                <a:spcPct val="100000"/>
              </a:lnSpc>
              <a:spcBef>
                <a:spcPts val="0"/>
              </a:spcBef>
              <a:spcAft>
                <a:spcPts val="0"/>
              </a:spcAft>
              <a:buSzPts val="1400"/>
              <a:buChar char="□"/>
            </a:pPr>
            <a:r>
              <a:rPr lang="en"/>
              <a:t>Where the balloon mount meets the frame</a:t>
            </a:r>
            <a:endParaRPr/>
          </a:p>
        </p:txBody>
      </p:sp>
      <p:pic>
        <p:nvPicPr>
          <p:cNvPr id="2085" name="Google Shape;2085;p133"/>
          <p:cNvPicPr preferRelativeResize="0"/>
          <p:nvPr/>
        </p:nvPicPr>
        <p:blipFill>
          <a:blip r:embed="rId8">
            <a:alphaModFix/>
          </a:blip>
          <a:stretch>
            <a:fillRect/>
          </a:stretch>
        </p:blipFill>
        <p:spPr>
          <a:xfrm>
            <a:off x="457200" y="2743200"/>
            <a:ext cx="1755648" cy="1828800"/>
          </a:xfrm>
          <a:prstGeom prst="rect">
            <a:avLst/>
          </a:prstGeom>
          <a:noFill/>
          <a:ln>
            <a:noFill/>
          </a:ln>
        </p:spPr>
      </p:pic>
      <p:sp>
        <p:nvSpPr>
          <p:cNvPr id="2086" name="Google Shape;2086;p133"/>
          <p:cNvSpPr txBox="1"/>
          <p:nvPr/>
        </p:nvSpPr>
        <p:spPr>
          <a:xfrm>
            <a:off x="781225" y="4572000"/>
            <a:ext cx="1107600" cy="2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Pre-Impact</a:t>
            </a:r>
            <a:endParaRPr>
              <a:latin typeface="PT Serif"/>
              <a:ea typeface="PT Serif"/>
              <a:cs typeface="PT Serif"/>
              <a:sym typeface="PT Serif"/>
            </a:endParaRPr>
          </a:p>
        </p:txBody>
      </p:sp>
      <p:sp>
        <p:nvSpPr>
          <p:cNvPr id="2087" name="Google Shape;2087;p133"/>
          <p:cNvSpPr txBox="1"/>
          <p:nvPr/>
        </p:nvSpPr>
        <p:spPr>
          <a:xfrm>
            <a:off x="2892663" y="4572000"/>
            <a:ext cx="1158000" cy="2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Post-Impact</a:t>
            </a:r>
            <a:endParaRPr>
              <a:latin typeface="PT Serif"/>
              <a:ea typeface="PT Serif"/>
              <a:cs typeface="PT Serif"/>
              <a:sym typeface="PT Serif"/>
            </a:endParaRPr>
          </a:p>
        </p:txBody>
      </p:sp>
      <p:grpSp>
        <p:nvGrpSpPr>
          <p:cNvPr id="2088" name="Google Shape;2088;p133"/>
          <p:cNvGrpSpPr/>
          <p:nvPr/>
        </p:nvGrpSpPr>
        <p:grpSpPr>
          <a:xfrm>
            <a:off x="2514600" y="2743200"/>
            <a:ext cx="1914143" cy="1828754"/>
            <a:chOff x="2286000" y="3200400"/>
            <a:chExt cx="1440180" cy="1371600"/>
          </a:xfrm>
        </p:grpSpPr>
        <p:pic>
          <p:nvPicPr>
            <p:cNvPr id="2089" name="Google Shape;2089;p133"/>
            <p:cNvPicPr preferRelativeResize="0"/>
            <p:nvPr/>
          </p:nvPicPr>
          <p:blipFill>
            <a:blip r:embed="rId9">
              <a:alphaModFix/>
            </a:blip>
            <a:stretch>
              <a:fillRect/>
            </a:stretch>
          </p:blipFill>
          <p:spPr>
            <a:xfrm>
              <a:off x="2286000" y="3200400"/>
              <a:ext cx="1440180" cy="1371600"/>
            </a:xfrm>
            <a:prstGeom prst="rect">
              <a:avLst/>
            </a:prstGeom>
            <a:noFill/>
            <a:ln>
              <a:noFill/>
            </a:ln>
          </p:spPr>
        </p:pic>
        <p:sp>
          <p:nvSpPr>
            <p:cNvPr id="2090" name="Google Shape;2090;p133"/>
            <p:cNvSpPr/>
            <p:nvPr/>
          </p:nvSpPr>
          <p:spPr>
            <a:xfrm>
              <a:off x="2286000" y="3951000"/>
              <a:ext cx="627900" cy="621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1" name="Google Shape;2091;p133">
            <a:hlinkClick r:id="rId10"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1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122</a:t>
            </a:fld>
            <a:endParaRPr/>
          </a:p>
        </p:txBody>
      </p:sp>
      <p:sp>
        <p:nvSpPr>
          <p:cNvPr id="2097" name="Google Shape;2097;p134"/>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Larger Pictures</a:t>
            </a:r>
            <a:endParaRPr/>
          </a:p>
        </p:txBody>
      </p:sp>
      <p:sp>
        <p:nvSpPr>
          <p:cNvPr id="2098" name="Google Shape;2098;p134">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9" name="Google Shape;2099;p134"/>
          <p:cNvPicPr preferRelativeResize="0"/>
          <p:nvPr/>
        </p:nvPicPr>
        <p:blipFill>
          <a:blip r:embed="rId3">
            <a:alphaModFix/>
          </a:blip>
          <a:stretch>
            <a:fillRect/>
          </a:stretch>
        </p:blipFill>
        <p:spPr>
          <a:xfrm>
            <a:off x="457200" y="914400"/>
            <a:ext cx="3506381" cy="3657601"/>
          </a:xfrm>
          <a:prstGeom prst="rect">
            <a:avLst/>
          </a:prstGeom>
          <a:noFill/>
          <a:ln>
            <a:noFill/>
          </a:ln>
        </p:spPr>
      </p:pic>
      <p:pic>
        <p:nvPicPr>
          <p:cNvPr id="2100" name="Google Shape;2100;p134"/>
          <p:cNvPicPr preferRelativeResize="0"/>
          <p:nvPr/>
        </p:nvPicPr>
        <p:blipFill>
          <a:blip r:embed="rId4">
            <a:alphaModFix/>
          </a:blip>
          <a:stretch>
            <a:fillRect/>
          </a:stretch>
        </p:blipFill>
        <p:spPr>
          <a:xfrm>
            <a:off x="4846320" y="914400"/>
            <a:ext cx="3837171" cy="3657600"/>
          </a:xfrm>
          <a:prstGeom prst="rect">
            <a:avLst/>
          </a:prstGeom>
          <a:noFill/>
          <a:ln>
            <a:noFill/>
          </a:ln>
        </p:spPr>
      </p:pic>
      <p:sp>
        <p:nvSpPr>
          <p:cNvPr id="2101" name="Google Shape;2101;p134">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p1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123</a:t>
            </a:fld>
            <a:endParaRPr/>
          </a:p>
        </p:txBody>
      </p:sp>
      <p:sp>
        <p:nvSpPr>
          <p:cNvPr id="2107" name="Google Shape;2107;p13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Modelling</a:t>
            </a:r>
            <a:endParaRPr/>
          </a:p>
        </p:txBody>
      </p:sp>
      <p:sp>
        <p:nvSpPr>
          <p:cNvPr id="2108" name="Google Shape;2108;p135">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9" name="Google Shape;2109;p135"/>
          <p:cNvGrpSpPr/>
          <p:nvPr/>
        </p:nvGrpSpPr>
        <p:grpSpPr>
          <a:xfrm>
            <a:off x="4800600" y="1371600"/>
            <a:ext cx="4114800" cy="778800"/>
            <a:chOff x="5404550" y="1226294"/>
            <a:chExt cx="4114800" cy="778800"/>
          </a:xfrm>
        </p:grpSpPr>
        <p:sp>
          <p:nvSpPr>
            <p:cNvPr id="2110" name="Google Shape;2110;p135"/>
            <p:cNvSpPr txBox="1"/>
            <p:nvPr/>
          </p:nvSpPr>
          <p:spPr>
            <a:xfrm>
              <a:off x="5404550" y="1454894"/>
              <a:ext cx="4114800" cy="5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PT Serif"/>
                  <a:ea typeface="PT Serif"/>
                  <a:cs typeface="PT Serif"/>
                  <a:sym typeface="PT Serif"/>
                </a:rPr>
                <a:t>Impulse = Force x </a:t>
              </a:r>
              <a:r>
                <a:rPr lang="en" sz="1800">
                  <a:solidFill>
                    <a:srgbClr val="FF0000"/>
                  </a:solidFill>
                  <a:latin typeface="PT Serif"/>
                  <a:ea typeface="PT Serif"/>
                  <a:cs typeface="PT Serif"/>
                  <a:sym typeface="PT Serif"/>
                </a:rPr>
                <a:t>Time</a:t>
              </a:r>
              <a:r>
                <a:rPr lang="en" sz="1800">
                  <a:latin typeface="PT Serif"/>
                  <a:ea typeface="PT Serif"/>
                  <a:cs typeface="PT Serif"/>
                  <a:sym typeface="PT Serif"/>
                </a:rPr>
                <a:t> = ΔMomentum</a:t>
              </a:r>
              <a:endParaRPr sz="1800">
                <a:latin typeface="PT Serif"/>
                <a:ea typeface="PT Serif"/>
                <a:cs typeface="PT Serif"/>
                <a:sym typeface="PT Serif"/>
              </a:endParaRPr>
            </a:p>
          </p:txBody>
        </p:sp>
        <p:sp>
          <p:nvSpPr>
            <p:cNvPr id="2111" name="Google Shape;2111;p135"/>
            <p:cNvSpPr txBox="1"/>
            <p:nvPr/>
          </p:nvSpPr>
          <p:spPr>
            <a:xfrm>
              <a:off x="7461950" y="1226294"/>
              <a:ext cx="3474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latin typeface="PT Serif"/>
                  <a:ea typeface="PT Serif"/>
                  <a:cs typeface="PT Serif"/>
                  <a:sym typeface="PT Serif"/>
                </a:rPr>
                <a:t>?</a:t>
              </a:r>
              <a:endParaRPr sz="1800">
                <a:solidFill>
                  <a:srgbClr val="FF0000"/>
                </a:solidFill>
                <a:latin typeface="PT Serif"/>
                <a:ea typeface="PT Serif"/>
                <a:cs typeface="PT Serif"/>
                <a:sym typeface="PT Serif"/>
              </a:endParaRPr>
            </a:p>
          </p:txBody>
        </p:sp>
      </p:grpSp>
      <p:sp>
        <p:nvSpPr>
          <p:cNvPr id="2112" name="Google Shape;2112;p135"/>
          <p:cNvSpPr txBox="1">
            <a:spLocks noGrp="1"/>
          </p:cNvSpPr>
          <p:nvPr>
            <p:ph type="body" idx="1"/>
          </p:nvPr>
        </p:nvSpPr>
        <p:spPr>
          <a:xfrm>
            <a:off x="457200" y="914400"/>
            <a:ext cx="4114800" cy="365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t>Pre-Test:</a:t>
            </a:r>
            <a:endParaRPr sz="1400" b="1"/>
          </a:p>
          <a:p>
            <a:pPr marL="457200" lvl="0" indent="-317500" algn="l" rtl="0">
              <a:lnSpc>
                <a:spcPct val="100000"/>
              </a:lnSpc>
              <a:spcBef>
                <a:spcPts val="0"/>
              </a:spcBef>
              <a:spcAft>
                <a:spcPts val="0"/>
              </a:spcAft>
              <a:buSzPts val="1400"/>
              <a:buChar char="○"/>
            </a:pPr>
            <a:r>
              <a:rPr lang="en" sz="1400"/>
              <a:t>Joint Strength: </a:t>
            </a:r>
            <a:r>
              <a:rPr lang="en" sz="1400" b="1"/>
              <a:t>57 Newtons</a:t>
            </a:r>
            <a:endParaRPr sz="1400" b="1"/>
          </a:p>
          <a:p>
            <a:pPr marL="457200" lvl="0" indent="-317500" algn="l" rtl="0">
              <a:lnSpc>
                <a:spcPct val="100000"/>
              </a:lnSpc>
              <a:spcBef>
                <a:spcPts val="0"/>
              </a:spcBef>
              <a:spcAft>
                <a:spcPts val="0"/>
              </a:spcAft>
              <a:buSzPts val="1400"/>
              <a:buChar char="○"/>
            </a:pPr>
            <a:r>
              <a:rPr lang="en" sz="1400"/>
              <a:t>Force values need an impact time</a:t>
            </a:r>
            <a:endParaRPr sz="1400"/>
          </a:p>
          <a:p>
            <a:pPr marL="457200" lvl="0" indent="-317500" algn="l" rtl="0">
              <a:lnSpc>
                <a:spcPct val="100000"/>
              </a:lnSpc>
              <a:spcBef>
                <a:spcPts val="0"/>
              </a:spcBef>
              <a:spcAft>
                <a:spcPts val="0"/>
              </a:spcAft>
              <a:buSzPts val="1400"/>
              <a:buChar char="○"/>
            </a:pPr>
            <a:r>
              <a:rPr lang="en" sz="1400"/>
              <a:t>Impact time approximation: </a:t>
            </a:r>
            <a:r>
              <a:rPr lang="en" sz="1400" b="1"/>
              <a:t>1 ms</a:t>
            </a:r>
            <a:endParaRPr b="1"/>
          </a:p>
          <a:p>
            <a:pPr marL="457200" lvl="0" indent="-317500" algn="l" rtl="0">
              <a:lnSpc>
                <a:spcPct val="100000"/>
              </a:lnSpc>
              <a:spcBef>
                <a:spcPts val="0"/>
              </a:spcBef>
              <a:spcAft>
                <a:spcPts val="0"/>
              </a:spcAft>
              <a:buSzPts val="1400"/>
              <a:buChar char="○"/>
            </a:pPr>
            <a:r>
              <a:rPr lang="en" sz="1400"/>
              <a:t>Predicted needing </a:t>
            </a:r>
            <a:r>
              <a:rPr lang="en" sz="1400" b="1"/>
              <a:t>2.5 times</a:t>
            </a:r>
            <a:r>
              <a:rPr lang="en" sz="1400"/>
              <a:t> more support than what was known to be good</a:t>
            </a:r>
            <a:endParaRPr sz="1400"/>
          </a:p>
          <a:p>
            <a:pPr marL="0" lvl="0" indent="0" algn="l" rtl="0">
              <a:lnSpc>
                <a:spcPct val="100000"/>
              </a:lnSpc>
              <a:spcBef>
                <a:spcPts val="0"/>
              </a:spcBef>
              <a:spcAft>
                <a:spcPts val="0"/>
              </a:spcAft>
              <a:buNone/>
            </a:pPr>
            <a:endParaRPr sz="1400" b="1"/>
          </a:p>
          <a:p>
            <a:pPr marL="0" lvl="0" indent="0" algn="l" rtl="0">
              <a:lnSpc>
                <a:spcPct val="100000"/>
              </a:lnSpc>
              <a:spcBef>
                <a:spcPts val="0"/>
              </a:spcBef>
              <a:spcAft>
                <a:spcPts val="0"/>
              </a:spcAft>
              <a:buNone/>
            </a:pPr>
            <a:r>
              <a:rPr lang="en" sz="1400" b="1"/>
              <a:t>Post-Test</a:t>
            </a:r>
            <a:endParaRPr sz="1400" b="1"/>
          </a:p>
          <a:p>
            <a:pPr marL="457200" lvl="0" indent="-317500" algn="l" rtl="0">
              <a:lnSpc>
                <a:spcPct val="100000"/>
              </a:lnSpc>
              <a:spcBef>
                <a:spcPts val="0"/>
              </a:spcBef>
              <a:spcAft>
                <a:spcPts val="0"/>
              </a:spcAft>
              <a:buSzPts val="1400"/>
              <a:buChar char="○"/>
            </a:pPr>
            <a:r>
              <a:rPr lang="en" sz="1400"/>
              <a:t>Impact time measured: </a:t>
            </a:r>
            <a:r>
              <a:rPr lang="en" sz="1400" b="1"/>
              <a:t>2-8 ms</a:t>
            </a:r>
            <a:endParaRPr sz="1400" b="1"/>
          </a:p>
          <a:p>
            <a:pPr marL="457200" lvl="0" indent="-317500" algn="l" rtl="0">
              <a:lnSpc>
                <a:spcPct val="100000"/>
              </a:lnSpc>
              <a:spcBef>
                <a:spcPts val="0"/>
              </a:spcBef>
              <a:spcAft>
                <a:spcPts val="0"/>
              </a:spcAft>
              <a:buSzPts val="1400"/>
              <a:buChar char="○"/>
            </a:pPr>
            <a:r>
              <a:rPr lang="en" sz="1400"/>
              <a:t>Number of joints required:</a:t>
            </a:r>
            <a:endParaRPr sz="1400"/>
          </a:p>
          <a:p>
            <a:pPr marL="914400" lvl="1" indent="-304800" algn="l" rtl="0">
              <a:lnSpc>
                <a:spcPct val="100000"/>
              </a:lnSpc>
              <a:spcBef>
                <a:spcPts val="0"/>
              </a:spcBef>
              <a:spcAft>
                <a:spcPts val="0"/>
              </a:spcAft>
              <a:buSzPts val="1200"/>
              <a:buChar char="□"/>
            </a:pPr>
            <a:r>
              <a:rPr lang="en" sz="1200"/>
              <a:t>Payload Board: </a:t>
            </a:r>
            <a:r>
              <a:rPr lang="en" sz="1200" b="1"/>
              <a:t>5 joints</a:t>
            </a:r>
            <a:endParaRPr sz="1200"/>
          </a:p>
          <a:p>
            <a:pPr marL="914400" lvl="1" indent="-304800" algn="l" rtl="0">
              <a:lnSpc>
                <a:spcPct val="100000"/>
              </a:lnSpc>
              <a:spcBef>
                <a:spcPts val="0"/>
              </a:spcBef>
              <a:spcAft>
                <a:spcPts val="0"/>
              </a:spcAft>
              <a:buSzPts val="1200"/>
              <a:buChar char="□"/>
            </a:pPr>
            <a:r>
              <a:rPr lang="en" sz="1200"/>
              <a:t>Comm HW: </a:t>
            </a:r>
            <a:r>
              <a:rPr lang="en" sz="1200" b="1"/>
              <a:t>4 joints</a:t>
            </a:r>
            <a:endParaRPr sz="1200" b="1"/>
          </a:p>
          <a:p>
            <a:pPr marL="457200" lvl="0" indent="-317500" algn="l" rtl="0">
              <a:lnSpc>
                <a:spcPct val="100000"/>
              </a:lnSpc>
              <a:spcBef>
                <a:spcPts val="0"/>
              </a:spcBef>
              <a:spcAft>
                <a:spcPts val="0"/>
              </a:spcAft>
              <a:buSzPts val="1400"/>
              <a:buChar char="○"/>
            </a:pPr>
            <a:r>
              <a:rPr lang="en" sz="1400"/>
              <a:t>Second test with external padding can be performed</a:t>
            </a:r>
            <a:endParaRPr sz="1400"/>
          </a:p>
        </p:txBody>
      </p:sp>
      <p:sp>
        <p:nvSpPr>
          <p:cNvPr id="2113" name="Google Shape;2113;p135"/>
          <p:cNvSpPr txBox="1"/>
          <p:nvPr/>
        </p:nvSpPr>
        <p:spPr>
          <a:xfrm>
            <a:off x="4800600" y="3200400"/>
            <a:ext cx="4114800" cy="5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PT Serif"/>
                <a:ea typeface="PT Serif"/>
                <a:cs typeface="PT Serif"/>
                <a:sym typeface="PT Serif"/>
              </a:rPr>
              <a:t>Time = No. of Frames x (sec/Frame)</a:t>
            </a:r>
            <a:endParaRPr sz="1800">
              <a:solidFill>
                <a:srgbClr val="FF0000"/>
              </a:solidFill>
              <a:latin typeface="PT Serif"/>
              <a:ea typeface="PT Serif"/>
              <a:cs typeface="PT Serif"/>
              <a:sym typeface="PT Serif"/>
            </a:endParaRPr>
          </a:p>
        </p:txBody>
      </p:sp>
      <p:sp>
        <p:nvSpPr>
          <p:cNvPr id="2114" name="Google Shape;2114;p135">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2119" name="Google Shape;2119;p1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124</a:t>
            </a:fld>
            <a:endParaRPr/>
          </a:p>
        </p:txBody>
      </p:sp>
      <p:sp>
        <p:nvSpPr>
          <p:cNvPr id="2120" name="Google Shape;2120;p13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Component Connection Calculations</a:t>
            </a:r>
            <a:endParaRPr/>
          </a:p>
        </p:txBody>
      </p:sp>
      <p:pic>
        <p:nvPicPr>
          <p:cNvPr id="2121" name="Google Shape;2121;p136"/>
          <p:cNvPicPr preferRelativeResize="0"/>
          <p:nvPr/>
        </p:nvPicPr>
        <p:blipFill>
          <a:blip r:embed="rId3">
            <a:alphaModFix/>
          </a:blip>
          <a:stretch>
            <a:fillRect/>
          </a:stretch>
        </p:blipFill>
        <p:spPr>
          <a:xfrm>
            <a:off x="6626863" y="2727275"/>
            <a:ext cx="1725283" cy="914400"/>
          </a:xfrm>
          <a:prstGeom prst="rect">
            <a:avLst/>
          </a:prstGeom>
          <a:noFill/>
          <a:ln>
            <a:noFill/>
          </a:ln>
        </p:spPr>
      </p:pic>
      <p:pic>
        <p:nvPicPr>
          <p:cNvPr id="2122" name="Google Shape;2122;p136"/>
          <p:cNvPicPr preferRelativeResize="0"/>
          <p:nvPr/>
        </p:nvPicPr>
        <p:blipFill>
          <a:blip r:embed="rId4">
            <a:alphaModFix/>
          </a:blip>
          <a:stretch>
            <a:fillRect/>
          </a:stretch>
        </p:blipFill>
        <p:spPr>
          <a:xfrm>
            <a:off x="6219500" y="1140075"/>
            <a:ext cx="2540000" cy="914400"/>
          </a:xfrm>
          <a:prstGeom prst="rect">
            <a:avLst/>
          </a:prstGeom>
          <a:noFill/>
          <a:ln>
            <a:noFill/>
          </a:ln>
        </p:spPr>
      </p:pic>
      <p:pic>
        <p:nvPicPr>
          <p:cNvPr id="2123" name="Google Shape;2123;p136"/>
          <p:cNvPicPr preferRelativeResize="0"/>
          <p:nvPr/>
        </p:nvPicPr>
        <p:blipFill>
          <a:blip r:embed="rId5">
            <a:alphaModFix/>
          </a:blip>
          <a:stretch>
            <a:fillRect/>
          </a:stretch>
        </p:blipFill>
        <p:spPr>
          <a:xfrm>
            <a:off x="684850" y="1140075"/>
            <a:ext cx="1549831" cy="914400"/>
          </a:xfrm>
          <a:prstGeom prst="rect">
            <a:avLst/>
          </a:prstGeom>
          <a:noFill/>
          <a:ln>
            <a:noFill/>
          </a:ln>
        </p:spPr>
      </p:pic>
      <p:pic>
        <p:nvPicPr>
          <p:cNvPr id="2124" name="Google Shape;2124;p136"/>
          <p:cNvPicPr preferRelativeResize="0"/>
          <p:nvPr/>
        </p:nvPicPr>
        <p:blipFill>
          <a:blip r:embed="rId6">
            <a:alphaModFix/>
          </a:blip>
          <a:stretch>
            <a:fillRect/>
          </a:stretch>
        </p:blipFill>
        <p:spPr>
          <a:xfrm>
            <a:off x="684838" y="2727275"/>
            <a:ext cx="1549831" cy="914400"/>
          </a:xfrm>
          <a:prstGeom prst="rect">
            <a:avLst/>
          </a:prstGeom>
          <a:noFill/>
          <a:ln>
            <a:noFill/>
          </a:ln>
        </p:spPr>
      </p:pic>
      <p:pic>
        <p:nvPicPr>
          <p:cNvPr id="2125" name="Google Shape;2125;p136"/>
          <p:cNvPicPr preferRelativeResize="0"/>
          <p:nvPr/>
        </p:nvPicPr>
        <p:blipFill>
          <a:blip r:embed="rId7">
            <a:alphaModFix/>
          </a:blip>
          <a:stretch>
            <a:fillRect/>
          </a:stretch>
        </p:blipFill>
        <p:spPr>
          <a:xfrm>
            <a:off x="3692775" y="1140075"/>
            <a:ext cx="1758462" cy="914400"/>
          </a:xfrm>
          <a:prstGeom prst="rect">
            <a:avLst/>
          </a:prstGeom>
          <a:noFill/>
          <a:ln>
            <a:noFill/>
          </a:ln>
        </p:spPr>
      </p:pic>
      <p:sp>
        <p:nvSpPr>
          <p:cNvPr id="2126" name="Google Shape;2126;p136"/>
          <p:cNvSpPr txBox="1"/>
          <p:nvPr/>
        </p:nvSpPr>
        <p:spPr>
          <a:xfrm>
            <a:off x="761213" y="765475"/>
            <a:ext cx="1397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PT Serif"/>
                <a:ea typeface="PT Serif"/>
                <a:cs typeface="PT Serif"/>
                <a:sym typeface="PT Serif"/>
              </a:rPr>
              <a:t>Bearing in Bolt</a:t>
            </a:r>
            <a:endParaRPr u="sng">
              <a:latin typeface="PT Serif"/>
              <a:ea typeface="PT Serif"/>
              <a:cs typeface="PT Serif"/>
              <a:sym typeface="PT Serif"/>
            </a:endParaRPr>
          </a:p>
        </p:txBody>
      </p:sp>
      <p:sp>
        <p:nvSpPr>
          <p:cNvPr id="2127" name="Google Shape;2127;p136"/>
          <p:cNvSpPr txBox="1"/>
          <p:nvPr/>
        </p:nvSpPr>
        <p:spPr>
          <a:xfrm>
            <a:off x="609875" y="2362475"/>
            <a:ext cx="1699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PT Serif"/>
                <a:ea typeface="PT Serif"/>
                <a:cs typeface="PT Serif"/>
                <a:sym typeface="PT Serif"/>
              </a:rPr>
              <a:t>Bearing in Member</a:t>
            </a:r>
            <a:endParaRPr u="sng">
              <a:latin typeface="PT Serif"/>
              <a:ea typeface="PT Serif"/>
              <a:cs typeface="PT Serif"/>
              <a:sym typeface="PT Serif"/>
            </a:endParaRPr>
          </a:p>
        </p:txBody>
      </p:sp>
      <p:sp>
        <p:nvSpPr>
          <p:cNvPr id="2128" name="Google Shape;2128;p136"/>
          <p:cNvSpPr txBox="1"/>
          <p:nvPr/>
        </p:nvSpPr>
        <p:spPr>
          <a:xfrm>
            <a:off x="3963600" y="765475"/>
            <a:ext cx="1216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PT Serif"/>
                <a:ea typeface="PT Serif"/>
                <a:cs typeface="PT Serif"/>
                <a:sym typeface="PT Serif"/>
              </a:rPr>
              <a:t>Shear of Bolt</a:t>
            </a:r>
            <a:endParaRPr u="sng">
              <a:latin typeface="PT Serif"/>
              <a:ea typeface="PT Serif"/>
              <a:cs typeface="PT Serif"/>
              <a:sym typeface="PT Serif"/>
            </a:endParaRPr>
          </a:p>
        </p:txBody>
      </p:sp>
      <p:sp>
        <p:nvSpPr>
          <p:cNvPr id="2129" name="Google Shape;2129;p136"/>
          <p:cNvSpPr txBox="1"/>
          <p:nvPr/>
        </p:nvSpPr>
        <p:spPr>
          <a:xfrm>
            <a:off x="6384450" y="2327425"/>
            <a:ext cx="2210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PT Serif"/>
                <a:ea typeface="PT Serif"/>
                <a:cs typeface="PT Serif"/>
                <a:sym typeface="PT Serif"/>
              </a:rPr>
              <a:t>Edge Shearing of Member</a:t>
            </a:r>
            <a:endParaRPr u="sng">
              <a:latin typeface="PT Serif"/>
              <a:ea typeface="PT Serif"/>
              <a:cs typeface="PT Serif"/>
              <a:sym typeface="PT Serif"/>
            </a:endParaRPr>
          </a:p>
        </p:txBody>
      </p:sp>
      <p:sp>
        <p:nvSpPr>
          <p:cNvPr id="2130" name="Google Shape;2130;p136"/>
          <p:cNvSpPr txBox="1"/>
          <p:nvPr/>
        </p:nvSpPr>
        <p:spPr>
          <a:xfrm>
            <a:off x="6293550" y="765475"/>
            <a:ext cx="2391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PT Serif"/>
                <a:ea typeface="PT Serif"/>
                <a:cs typeface="PT Serif"/>
                <a:sym typeface="PT Serif"/>
              </a:rPr>
              <a:t>Tensile Yielding of Member</a:t>
            </a:r>
            <a:endParaRPr u="sng">
              <a:latin typeface="PT Serif"/>
              <a:ea typeface="PT Serif"/>
              <a:cs typeface="PT Serif"/>
              <a:sym typeface="PT Serif"/>
            </a:endParaRPr>
          </a:p>
        </p:txBody>
      </p:sp>
      <p:sp>
        <p:nvSpPr>
          <p:cNvPr id="2131" name="Google Shape;2131;p136"/>
          <p:cNvSpPr txBox="1"/>
          <p:nvPr/>
        </p:nvSpPr>
        <p:spPr>
          <a:xfrm>
            <a:off x="3171450" y="2864575"/>
            <a:ext cx="2801100" cy="130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PT Serif"/>
                <a:ea typeface="PT Serif"/>
                <a:cs typeface="PT Serif"/>
                <a:sym typeface="PT Serif"/>
              </a:rPr>
              <a:t>Weakest failure mode yields at:</a:t>
            </a:r>
            <a:endParaRPr sz="2400">
              <a:latin typeface="PT Serif"/>
              <a:ea typeface="PT Serif"/>
              <a:cs typeface="PT Serif"/>
              <a:sym typeface="PT Serif"/>
            </a:endParaRPr>
          </a:p>
          <a:p>
            <a:pPr marL="0" lvl="0" indent="0" algn="ctr" rtl="0">
              <a:spcBef>
                <a:spcPts val="0"/>
              </a:spcBef>
              <a:spcAft>
                <a:spcPts val="0"/>
              </a:spcAft>
              <a:buNone/>
            </a:pPr>
            <a:r>
              <a:rPr lang="en" sz="2400">
                <a:solidFill>
                  <a:srgbClr val="CC0000"/>
                </a:solidFill>
                <a:latin typeface="PT Serif"/>
                <a:ea typeface="PT Serif"/>
                <a:cs typeface="PT Serif"/>
                <a:sym typeface="PT Serif"/>
              </a:rPr>
              <a:t>57 Newtons</a:t>
            </a:r>
            <a:endParaRPr sz="2400">
              <a:solidFill>
                <a:srgbClr val="CC0000"/>
              </a:solidFill>
              <a:latin typeface="PT Serif"/>
              <a:ea typeface="PT Serif"/>
              <a:cs typeface="PT Serif"/>
              <a:sym typeface="PT Serif"/>
            </a:endParaRPr>
          </a:p>
        </p:txBody>
      </p:sp>
      <p:sp>
        <p:nvSpPr>
          <p:cNvPr id="2132" name="Google Shape;2132;p136">
            <a:hlinkClick r:id="" action="ppaction://noaction"/>
          </p:cNvPr>
          <p:cNvSpPr/>
          <p:nvPr/>
        </p:nvSpPr>
        <p:spPr>
          <a:xfrm>
            <a:off x="0" y="25"/>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36">
            <a:hlinkClick r:id="rId8"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sp>
        <p:nvSpPr>
          <p:cNvPr id="2138" name="Google Shape;2138;p13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Whip Test</a:t>
            </a:r>
            <a:endParaRPr/>
          </a:p>
        </p:txBody>
      </p:sp>
      <p:sp>
        <p:nvSpPr>
          <p:cNvPr id="2139" name="Google Shape;2139;p1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125</a:t>
            </a:fld>
            <a:endParaRPr/>
          </a:p>
        </p:txBody>
      </p:sp>
      <p:sp>
        <p:nvSpPr>
          <p:cNvPr id="2140" name="Google Shape;2140;p137"/>
          <p:cNvSpPr txBox="1">
            <a:spLocks noGrp="1"/>
          </p:cNvSpPr>
          <p:nvPr>
            <p:ph type="body" idx="1"/>
          </p:nvPr>
        </p:nvSpPr>
        <p:spPr>
          <a:xfrm>
            <a:off x="457200" y="914400"/>
            <a:ext cx="4572000" cy="36576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600"/>
              </a:spcBef>
              <a:spcAft>
                <a:spcPts val="0"/>
              </a:spcAft>
              <a:buSzPts val="1800"/>
              <a:buChar char="○"/>
            </a:pPr>
            <a:r>
              <a:rPr lang="en" b="1"/>
              <a:t>Expectations:</a:t>
            </a:r>
            <a:endParaRPr b="1"/>
          </a:p>
          <a:p>
            <a:pPr marL="914400" lvl="1" indent="-317500" algn="l" rtl="0">
              <a:lnSpc>
                <a:spcPct val="150000"/>
              </a:lnSpc>
              <a:spcBef>
                <a:spcPts val="0"/>
              </a:spcBef>
              <a:spcAft>
                <a:spcPts val="0"/>
              </a:spcAft>
              <a:buSzPts val="1400"/>
              <a:buChar char="□"/>
            </a:pPr>
            <a:r>
              <a:rPr lang="en"/>
              <a:t>Should work as connector is known to be good from previous missions</a:t>
            </a:r>
            <a:endParaRPr/>
          </a:p>
          <a:p>
            <a:pPr marL="457200" lvl="0" indent="-342900" algn="l" rtl="0">
              <a:lnSpc>
                <a:spcPct val="150000"/>
              </a:lnSpc>
              <a:spcBef>
                <a:spcPts val="0"/>
              </a:spcBef>
              <a:spcAft>
                <a:spcPts val="0"/>
              </a:spcAft>
              <a:buSzPts val="1800"/>
              <a:buChar char="○"/>
            </a:pPr>
            <a:r>
              <a:rPr lang="en" b="1"/>
              <a:t>Failure Points:</a:t>
            </a:r>
            <a:endParaRPr/>
          </a:p>
          <a:p>
            <a:pPr marL="914400" lvl="1" indent="-317500" algn="l" rtl="0">
              <a:lnSpc>
                <a:spcPct val="150000"/>
              </a:lnSpc>
              <a:spcBef>
                <a:spcPts val="0"/>
              </a:spcBef>
              <a:spcAft>
                <a:spcPts val="0"/>
              </a:spcAft>
              <a:buSzPts val="1400"/>
              <a:buChar char="□"/>
            </a:pPr>
            <a:r>
              <a:rPr lang="en"/>
              <a:t>Knot slips past retaining bar</a:t>
            </a:r>
            <a:endParaRPr/>
          </a:p>
          <a:p>
            <a:pPr marL="914400" lvl="1" indent="-317500" algn="l" rtl="0">
              <a:lnSpc>
                <a:spcPct val="150000"/>
              </a:lnSpc>
              <a:spcBef>
                <a:spcPts val="0"/>
              </a:spcBef>
              <a:spcAft>
                <a:spcPts val="0"/>
              </a:spcAft>
              <a:buSzPts val="1400"/>
              <a:buChar char="□"/>
            </a:pPr>
            <a:r>
              <a:rPr lang="en"/>
              <a:t>Mounting adapter shears off</a:t>
            </a:r>
            <a:endParaRPr/>
          </a:p>
          <a:p>
            <a:pPr marL="1371600" lvl="2" indent="-304800" algn="l" rtl="0">
              <a:lnSpc>
                <a:spcPct val="150000"/>
              </a:lnSpc>
              <a:spcBef>
                <a:spcPts val="0"/>
              </a:spcBef>
              <a:spcAft>
                <a:spcPts val="0"/>
              </a:spcAft>
              <a:buSzPts val="1200"/>
              <a:buChar char="○"/>
            </a:pPr>
            <a:r>
              <a:rPr lang="en" sz="1200"/>
              <a:t>This happened on drop test</a:t>
            </a:r>
            <a:endParaRPr sz="1200"/>
          </a:p>
          <a:p>
            <a:pPr marL="457200" lvl="0" indent="-342900" algn="l" rtl="0">
              <a:lnSpc>
                <a:spcPct val="150000"/>
              </a:lnSpc>
              <a:spcBef>
                <a:spcPts val="0"/>
              </a:spcBef>
              <a:spcAft>
                <a:spcPts val="0"/>
              </a:spcAft>
              <a:buSzPts val="1800"/>
              <a:buChar char="○"/>
            </a:pPr>
            <a:r>
              <a:rPr lang="en" b="1"/>
              <a:t>Solutions to Failure:</a:t>
            </a:r>
            <a:endParaRPr/>
          </a:p>
          <a:p>
            <a:pPr marL="914400" lvl="1" indent="-317500" algn="l" rtl="0">
              <a:lnSpc>
                <a:spcPct val="150000"/>
              </a:lnSpc>
              <a:spcBef>
                <a:spcPts val="0"/>
              </a:spcBef>
              <a:spcAft>
                <a:spcPts val="0"/>
              </a:spcAft>
              <a:buSzPts val="1400"/>
              <a:buChar char="□"/>
            </a:pPr>
            <a:r>
              <a:rPr lang="en"/>
              <a:t>Larger knot or smaller gap</a:t>
            </a:r>
            <a:endParaRPr/>
          </a:p>
          <a:p>
            <a:pPr marL="914400" lvl="1" indent="-317500" algn="l" rtl="0">
              <a:lnSpc>
                <a:spcPct val="150000"/>
              </a:lnSpc>
              <a:spcBef>
                <a:spcPts val="0"/>
              </a:spcBef>
              <a:spcAft>
                <a:spcPts val="0"/>
              </a:spcAft>
              <a:buSzPts val="1400"/>
              <a:buChar char="□"/>
            </a:pPr>
            <a:r>
              <a:rPr lang="en"/>
              <a:t>Increase area connecting adapter to frame</a:t>
            </a:r>
            <a:endParaRPr/>
          </a:p>
        </p:txBody>
      </p:sp>
      <p:grpSp>
        <p:nvGrpSpPr>
          <p:cNvPr id="2141" name="Google Shape;2141;p137"/>
          <p:cNvGrpSpPr/>
          <p:nvPr/>
        </p:nvGrpSpPr>
        <p:grpSpPr>
          <a:xfrm>
            <a:off x="5279283" y="914400"/>
            <a:ext cx="3669645" cy="3200401"/>
            <a:chOff x="5279283" y="914400"/>
            <a:chExt cx="3669645" cy="3200401"/>
          </a:xfrm>
        </p:grpSpPr>
        <p:pic>
          <p:nvPicPr>
            <p:cNvPr id="2142" name="Google Shape;2142;p137" descr="Image result for stick figure"/>
            <p:cNvPicPr preferRelativeResize="0"/>
            <p:nvPr/>
          </p:nvPicPr>
          <p:blipFill>
            <a:blip r:embed="rId3">
              <a:alphaModFix/>
            </a:blip>
            <a:stretch>
              <a:fillRect/>
            </a:stretch>
          </p:blipFill>
          <p:spPr>
            <a:xfrm>
              <a:off x="6858000" y="914400"/>
              <a:ext cx="2090928" cy="3200401"/>
            </a:xfrm>
            <a:prstGeom prst="rect">
              <a:avLst/>
            </a:prstGeom>
            <a:noFill/>
            <a:ln>
              <a:noFill/>
            </a:ln>
          </p:spPr>
        </p:pic>
        <p:pic>
          <p:nvPicPr>
            <p:cNvPr id="2143" name="Google Shape;2143;p137"/>
            <p:cNvPicPr preferRelativeResize="0"/>
            <p:nvPr/>
          </p:nvPicPr>
          <p:blipFill>
            <a:blip r:embed="rId4">
              <a:alphaModFix/>
            </a:blip>
            <a:stretch>
              <a:fillRect/>
            </a:stretch>
          </p:blipFill>
          <p:spPr>
            <a:xfrm rot="2700000">
              <a:off x="5483559" y="2748669"/>
              <a:ext cx="712971" cy="873104"/>
            </a:xfrm>
            <a:prstGeom prst="rect">
              <a:avLst/>
            </a:prstGeom>
            <a:noFill/>
            <a:ln>
              <a:noFill/>
            </a:ln>
          </p:spPr>
        </p:pic>
        <p:cxnSp>
          <p:nvCxnSpPr>
            <p:cNvPr id="2144" name="Google Shape;2144;p137"/>
            <p:cNvCxnSpPr/>
            <p:nvPr/>
          </p:nvCxnSpPr>
          <p:spPr>
            <a:xfrm rot="10800000" flipH="1">
              <a:off x="6145400" y="2342425"/>
              <a:ext cx="1093500" cy="543300"/>
            </a:xfrm>
            <a:prstGeom prst="straightConnector1">
              <a:avLst/>
            </a:prstGeom>
            <a:noFill/>
            <a:ln w="9525" cap="flat" cmpd="sng">
              <a:solidFill>
                <a:srgbClr val="000000"/>
              </a:solidFill>
              <a:prstDash val="solid"/>
              <a:round/>
              <a:headEnd type="none" w="med" len="med"/>
              <a:tailEnd type="none" w="med" len="med"/>
            </a:ln>
          </p:spPr>
        </p:cxnSp>
      </p:grpSp>
      <p:sp>
        <p:nvSpPr>
          <p:cNvPr id="2145" name="Google Shape;2145;p137"/>
          <p:cNvSpPr txBox="1"/>
          <p:nvPr/>
        </p:nvSpPr>
        <p:spPr>
          <a:xfrm>
            <a:off x="6024950" y="4658825"/>
            <a:ext cx="1805400" cy="33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PT Serif"/>
                <a:ea typeface="PT Serif"/>
                <a:cs typeface="PT Serif"/>
                <a:sym typeface="PT Serif"/>
              </a:rPr>
              <a:t>Functional Requirement 3</a:t>
            </a:r>
            <a:endParaRPr sz="1000">
              <a:latin typeface="PT Serif"/>
              <a:ea typeface="PT Serif"/>
              <a:cs typeface="PT Serif"/>
              <a:sym typeface="PT Serif"/>
            </a:endParaRPr>
          </a:p>
        </p:txBody>
      </p:sp>
      <p:sp>
        <p:nvSpPr>
          <p:cNvPr id="2146" name="Google Shape;2146;p137">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37">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sp>
        <p:nvSpPr>
          <p:cNvPr id="2152" name="Google Shape;2152;p138"/>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Thermal</a:t>
            </a:r>
            <a:endParaRPr/>
          </a:p>
        </p:txBody>
      </p:sp>
      <p:sp>
        <p:nvSpPr>
          <p:cNvPr id="2153" name="Google Shape;2153;p138"/>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4" name="Google Shape;2154;p1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126</a:t>
            </a:fld>
            <a:endParaRPr/>
          </a:p>
        </p:txBody>
      </p:sp>
      <p:sp>
        <p:nvSpPr>
          <p:cNvPr id="2155" name="Google Shape;2155;p138">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1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127</a:t>
            </a:fld>
            <a:endParaRPr/>
          </a:p>
        </p:txBody>
      </p:sp>
      <p:sp>
        <p:nvSpPr>
          <p:cNvPr id="2161" name="Google Shape;2161;p139"/>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Preliminary Thermal Modeling</a:t>
            </a:r>
            <a:endParaRPr/>
          </a:p>
        </p:txBody>
      </p:sp>
      <p:sp>
        <p:nvSpPr>
          <p:cNvPr id="2162" name="Google Shape;2162;p139"/>
          <p:cNvSpPr txBox="1">
            <a:spLocks noGrp="1"/>
          </p:cNvSpPr>
          <p:nvPr>
            <p:ph type="body" idx="1"/>
          </p:nvPr>
        </p:nvSpPr>
        <p:spPr>
          <a:xfrm>
            <a:off x="627625" y="660277"/>
            <a:ext cx="3644400" cy="37086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b="1"/>
              <a:t>Requirement 3</a:t>
            </a:r>
            <a:endParaRPr b="1"/>
          </a:p>
          <a:p>
            <a:pPr marL="0" lvl="0" indent="0" algn="l" rtl="0">
              <a:spcBef>
                <a:spcPts val="600"/>
              </a:spcBef>
              <a:spcAft>
                <a:spcPts val="0"/>
              </a:spcAft>
              <a:buNone/>
            </a:pPr>
            <a:r>
              <a:rPr lang="en"/>
              <a:t>The payload shall survive and operate in the environment during all stages of the balloon flight</a:t>
            </a:r>
            <a:endParaRPr b="1"/>
          </a:p>
          <a:p>
            <a:pPr marL="0" lvl="0" indent="0" algn="l" rtl="0">
              <a:spcBef>
                <a:spcPts val="600"/>
              </a:spcBef>
              <a:spcAft>
                <a:spcPts val="0"/>
              </a:spcAft>
              <a:buNone/>
            </a:pPr>
            <a:r>
              <a:rPr lang="en" b="1"/>
              <a:t>Requirement 3.1</a:t>
            </a:r>
            <a:endParaRPr b="1"/>
          </a:p>
          <a:p>
            <a:pPr marL="0" lvl="0" indent="0" algn="l" rtl="0">
              <a:spcBef>
                <a:spcPts val="600"/>
              </a:spcBef>
              <a:spcAft>
                <a:spcPts val="0"/>
              </a:spcAft>
              <a:buNone/>
            </a:pPr>
            <a:r>
              <a:rPr lang="en">
                <a:highlight>
                  <a:schemeClr val="lt1"/>
                </a:highlight>
              </a:rPr>
              <a:t>The payload shall be able to withstand the temperature range of flight (-56°C to 38°C).</a:t>
            </a:r>
            <a:endParaRPr>
              <a:highlight>
                <a:schemeClr val="lt1"/>
              </a:highlight>
            </a:endParaRPr>
          </a:p>
          <a:p>
            <a:pPr marL="457200" lvl="0" indent="0" algn="l" rtl="0">
              <a:spcBef>
                <a:spcPts val="600"/>
              </a:spcBef>
              <a:spcAft>
                <a:spcPts val="0"/>
              </a:spcAft>
              <a:buNone/>
            </a:pPr>
            <a:endParaRPr sz="1500"/>
          </a:p>
        </p:txBody>
      </p:sp>
      <p:sp>
        <p:nvSpPr>
          <p:cNvPr id="2163" name="Google Shape;2163;p139"/>
          <p:cNvSpPr txBox="1">
            <a:spLocks noGrp="1"/>
          </p:cNvSpPr>
          <p:nvPr>
            <p:ph type="body" idx="2"/>
          </p:nvPr>
        </p:nvSpPr>
        <p:spPr>
          <a:xfrm>
            <a:off x="4871975" y="660277"/>
            <a:ext cx="3644400" cy="37086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b="1">
                <a:highlight>
                  <a:schemeClr val="lt1"/>
                </a:highlight>
              </a:rPr>
              <a:t>Assumptions</a:t>
            </a:r>
            <a:endParaRPr b="1">
              <a:highlight>
                <a:schemeClr val="lt1"/>
              </a:highlight>
            </a:endParaRPr>
          </a:p>
          <a:p>
            <a:pPr marL="457200" lvl="0" indent="-342900" algn="l" rtl="0">
              <a:lnSpc>
                <a:spcPct val="100000"/>
              </a:lnSpc>
              <a:spcBef>
                <a:spcPts val="0"/>
              </a:spcBef>
              <a:spcAft>
                <a:spcPts val="0"/>
              </a:spcAft>
              <a:buSzPts val="1800"/>
              <a:buChar char="○"/>
            </a:pPr>
            <a:r>
              <a:rPr lang="en"/>
              <a:t>Steady State, 1D Thermal Model</a:t>
            </a:r>
            <a:endParaRPr/>
          </a:p>
          <a:p>
            <a:pPr marL="457200" lvl="0" indent="-342900" algn="l" rtl="0">
              <a:lnSpc>
                <a:spcPct val="100000"/>
              </a:lnSpc>
              <a:spcBef>
                <a:spcPts val="1000"/>
              </a:spcBef>
              <a:spcAft>
                <a:spcPts val="0"/>
              </a:spcAft>
              <a:buSzPts val="1800"/>
              <a:buChar char="○"/>
            </a:pPr>
            <a:r>
              <a:rPr lang="en"/>
              <a:t>Standard Atmosphere</a:t>
            </a:r>
            <a:endParaRPr/>
          </a:p>
          <a:p>
            <a:pPr marL="457200" lvl="0" indent="-342900" algn="l" rtl="0">
              <a:lnSpc>
                <a:spcPct val="100000"/>
              </a:lnSpc>
              <a:spcBef>
                <a:spcPts val="1000"/>
              </a:spcBef>
              <a:spcAft>
                <a:spcPts val="0"/>
              </a:spcAft>
              <a:buSzPts val="1800"/>
              <a:buChar char="○"/>
            </a:pPr>
            <a:r>
              <a:rPr lang="en"/>
              <a:t>Accounts for radiation, convection, conduction (</a:t>
            </a:r>
            <a:r>
              <a:rPr lang="en" i="1"/>
              <a:t>with insulation</a:t>
            </a:r>
            <a:r>
              <a:rPr lang="en"/>
              <a:t>)</a:t>
            </a:r>
            <a:endParaRPr/>
          </a:p>
          <a:p>
            <a:pPr marL="457200" lvl="0" indent="-342900" algn="l" rtl="0">
              <a:lnSpc>
                <a:spcPct val="100000"/>
              </a:lnSpc>
              <a:spcBef>
                <a:spcPts val="1000"/>
              </a:spcBef>
              <a:spcAft>
                <a:spcPts val="1000"/>
              </a:spcAft>
              <a:buSzPts val="1800"/>
              <a:buChar char="○"/>
            </a:pPr>
            <a:r>
              <a:rPr lang="en"/>
              <a:t>Does not account for sun loading or Earth’s albedo</a:t>
            </a:r>
            <a:endParaRPr/>
          </a:p>
        </p:txBody>
      </p:sp>
      <p:sp>
        <p:nvSpPr>
          <p:cNvPr id="2164" name="Google Shape;2164;p139">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169" name="Google Shape;2169;p1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128</a:t>
            </a:fld>
            <a:endParaRPr/>
          </a:p>
        </p:txBody>
      </p:sp>
      <p:sp>
        <p:nvSpPr>
          <p:cNvPr id="2170" name="Google Shape;2170;p14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Preliminary Thermal Modeling</a:t>
            </a:r>
            <a:endParaRPr/>
          </a:p>
        </p:txBody>
      </p:sp>
      <p:sp>
        <p:nvSpPr>
          <p:cNvPr id="2171" name="Google Shape;2171;p140"/>
          <p:cNvSpPr txBox="1">
            <a:spLocks noGrp="1"/>
          </p:cNvSpPr>
          <p:nvPr>
            <p:ph type="body" idx="1"/>
          </p:nvPr>
        </p:nvSpPr>
        <p:spPr>
          <a:xfrm>
            <a:off x="510275" y="569050"/>
            <a:ext cx="3549600" cy="514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Constants/Known Values</a:t>
            </a:r>
            <a:endParaRPr/>
          </a:p>
          <a:p>
            <a:pPr marL="0" lvl="0" indent="0" algn="l" rtl="0">
              <a:spcBef>
                <a:spcPts val="600"/>
              </a:spcBef>
              <a:spcAft>
                <a:spcPts val="0"/>
              </a:spcAft>
              <a:buNone/>
            </a:pPr>
            <a:endParaRPr/>
          </a:p>
        </p:txBody>
      </p:sp>
      <p:pic>
        <p:nvPicPr>
          <p:cNvPr id="2172" name="Google Shape;2172;p140"/>
          <p:cNvPicPr preferRelativeResize="0"/>
          <p:nvPr/>
        </p:nvPicPr>
        <p:blipFill>
          <a:blip r:embed="rId3">
            <a:alphaModFix/>
          </a:blip>
          <a:stretch>
            <a:fillRect/>
          </a:stretch>
        </p:blipFill>
        <p:spPr>
          <a:xfrm>
            <a:off x="510275" y="1083550"/>
            <a:ext cx="7372076" cy="3966401"/>
          </a:xfrm>
          <a:prstGeom prst="rect">
            <a:avLst/>
          </a:prstGeom>
          <a:noFill/>
          <a:ln>
            <a:noFill/>
          </a:ln>
        </p:spPr>
      </p:pic>
      <p:sp>
        <p:nvSpPr>
          <p:cNvPr id="2173" name="Google Shape;2173;p140"/>
          <p:cNvSpPr/>
          <p:nvPr/>
        </p:nvSpPr>
        <p:spPr>
          <a:xfrm>
            <a:off x="75391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40"/>
          <p:cNvSpPr/>
          <p:nvPr/>
        </p:nvSpPr>
        <p:spPr>
          <a:xfrm>
            <a:off x="66247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40"/>
          <p:cNvSpPr/>
          <p:nvPr/>
        </p:nvSpPr>
        <p:spPr>
          <a:xfrm>
            <a:off x="19765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40"/>
          <p:cNvSpPr/>
          <p:nvPr/>
        </p:nvSpPr>
        <p:spPr>
          <a:xfrm>
            <a:off x="0" y="5053050"/>
            <a:ext cx="8527500" cy="945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40"/>
          <p:cNvSpPr/>
          <p:nvPr/>
        </p:nvSpPr>
        <p:spPr>
          <a:xfrm>
            <a:off x="8335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40"/>
          <p:cNvSpPr txBox="1">
            <a:spLocks noGrp="1"/>
          </p:cNvSpPr>
          <p:nvPr>
            <p:ph type="subTitle" idx="4294967295"/>
          </p:nvPr>
        </p:nvSpPr>
        <p:spPr>
          <a:xfrm>
            <a:off x="676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Overview</a:t>
            </a:r>
            <a:endParaRPr sz="800" i="1">
              <a:solidFill>
                <a:schemeClr val="dk1"/>
              </a:solidFill>
            </a:endParaRPr>
          </a:p>
        </p:txBody>
      </p:sp>
      <p:sp>
        <p:nvSpPr>
          <p:cNvPr id="2179" name="Google Shape;2179;p140"/>
          <p:cNvSpPr/>
          <p:nvPr/>
        </p:nvSpPr>
        <p:spPr>
          <a:xfrm>
            <a:off x="47197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40"/>
          <p:cNvSpPr txBox="1">
            <a:spLocks noGrp="1"/>
          </p:cNvSpPr>
          <p:nvPr>
            <p:ph type="subTitle" idx="4294967295"/>
          </p:nvPr>
        </p:nvSpPr>
        <p:spPr>
          <a:xfrm>
            <a:off x="21368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SDR</a:t>
            </a:r>
            <a:endParaRPr sz="800" i="1">
              <a:solidFill>
                <a:schemeClr val="dk1"/>
              </a:solidFill>
            </a:endParaRPr>
          </a:p>
        </p:txBody>
      </p:sp>
      <p:sp>
        <p:nvSpPr>
          <p:cNvPr id="2181" name="Google Shape;2181;p140"/>
          <p:cNvSpPr/>
          <p:nvPr/>
        </p:nvSpPr>
        <p:spPr>
          <a:xfrm>
            <a:off x="28909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40"/>
          <p:cNvSpPr/>
          <p:nvPr/>
        </p:nvSpPr>
        <p:spPr>
          <a:xfrm>
            <a:off x="38053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40"/>
          <p:cNvSpPr txBox="1">
            <a:spLocks noGrp="1"/>
          </p:cNvSpPr>
          <p:nvPr>
            <p:ph type="subTitle" idx="4294967295"/>
          </p:nvPr>
        </p:nvSpPr>
        <p:spPr>
          <a:xfrm>
            <a:off x="306900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FSW</a:t>
            </a:r>
            <a:endParaRPr sz="800" i="1">
              <a:solidFill>
                <a:schemeClr val="dk1"/>
              </a:solidFill>
            </a:endParaRPr>
          </a:p>
        </p:txBody>
      </p:sp>
      <p:sp>
        <p:nvSpPr>
          <p:cNvPr id="2184" name="Google Shape;2184;p140"/>
          <p:cNvSpPr txBox="1">
            <a:spLocks noGrp="1"/>
          </p:cNvSpPr>
          <p:nvPr>
            <p:ph type="subTitle" idx="4294967295"/>
          </p:nvPr>
        </p:nvSpPr>
        <p:spPr>
          <a:xfrm>
            <a:off x="3964596"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MCU</a:t>
            </a:r>
            <a:endParaRPr sz="800" i="1">
              <a:solidFill>
                <a:srgbClr val="000000"/>
              </a:solidFill>
            </a:endParaRPr>
          </a:p>
        </p:txBody>
      </p:sp>
      <p:sp>
        <p:nvSpPr>
          <p:cNvPr id="2185" name="Google Shape;2185;p140"/>
          <p:cNvSpPr txBox="1">
            <a:spLocks noGrp="1"/>
          </p:cNvSpPr>
          <p:nvPr>
            <p:ph type="subTitle" idx="4294967295"/>
          </p:nvPr>
        </p:nvSpPr>
        <p:spPr>
          <a:xfrm>
            <a:off x="11022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Baseline</a:t>
            </a:r>
            <a:endParaRPr sz="800" i="1">
              <a:solidFill>
                <a:schemeClr val="dk1"/>
              </a:solidFill>
            </a:endParaRPr>
          </a:p>
        </p:txBody>
      </p:sp>
      <p:sp>
        <p:nvSpPr>
          <p:cNvPr id="2186" name="Google Shape;2186;p140"/>
          <p:cNvSpPr/>
          <p:nvPr/>
        </p:nvSpPr>
        <p:spPr>
          <a:xfrm>
            <a:off x="57103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40"/>
          <p:cNvSpPr txBox="1">
            <a:spLocks noGrp="1"/>
          </p:cNvSpPr>
          <p:nvPr>
            <p:ph type="subTitle" idx="4294967295"/>
          </p:nvPr>
        </p:nvSpPr>
        <p:spPr>
          <a:xfrm>
            <a:off x="49122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Science</a:t>
            </a:r>
            <a:endParaRPr sz="800" i="1">
              <a:solidFill>
                <a:schemeClr val="dk1"/>
              </a:solidFill>
            </a:endParaRPr>
          </a:p>
        </p:txBody>
      </p:sp>
      <p:sp>
        <p:nvSpPr>
          <p:cNvPr id="2188" name="Google Shape;2188;p140"/>
          <p:cNvSpPr txBox="1">
            <a:spLocks noGrp="1"/>
          </p:cNvSpPr>
          <p:nvPr>
            <p:ph type="subTitle" idx="4294967295"/>
          </p:nvPr>
        </p:nvSpPr>
        <p:spPr>
          <a:xfrm>
            <a:off x="5873171"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Top Level</a:t>
            </a:r>
            <a:endParaRPr sz="800" i="1">
              <a:solidFill>
                <a:srgbClr val="000000"/>
              </a:solidFill>
            </a:endParaRPr>
          </a:p>
        </p:txBody>
      </p:sp>
      <p:sp>
        <p:nvSpPr>
          <p:cNvPr id="2189" name="Google Shape;2189;p140"/>
          <p:cNvSpPr txBox="1">
            <a:spLocks noGrp="1"/>
          </p:cNvSpPr>
          <p:nvPr>
            <p:ph type="subTitle" idx="4294967295"/>
          </p:nvPr>
        </p:nvSpPr>
        <p:spPr>
          <a:xfrm>
            <a:off x="6777078"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Next Steps</a:t>
            </a:r>
            <a:endParaRPr sz="800" i="1">
              <a:solidFill>
                <a:srgbClr val="000000"/>
              </a:solidFill>
            </a:endParaRPr>
          </a:p>
        </p:txBody>
      </p:sp>
      <p:sp>
        <p:nvSpPr>
          <p:cNvPr id="2190" name="Google Shape;2190;p140"/>
          <p:cNvSpPr/>
          <p:nvPr/>
        </p:nvSpPr>
        <p:spPr>
          <a:xfrm>
            <a:off x="84535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40"/>
          <p:cNvSpPr txBox="1">
            <a:spLocks noGrp="1"/>
          </p:cNvSpPr>
          <p:nvPr>
            <p:ph type="subTitle" idx="4294967295"/>
          </p:nvPr>
        </p:nvSpPr>
        <p:spPr>
          <a:xfrm>
            <a:off x="7684354"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Backup</a:t>
            </a:r>
            <a:endParaRPr sz="800" i="1">
              <a:solidFill>
                <a:srgbClr val="000000"/>
              </a:solidFill>
            </a:endParaRPr>
          </a:p>
        </p:txBody>
      </p:sp>
      <p:sp>
        <p:nvSpPr>
          <p:cNvPr id="2192" name="Google Shape;2192;p140">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40">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197"/>
        <p:cNvGrpSpPr/>
        <p:nvPr/>
      </p:nvGrpSpPr>
      <p:grpSpPr>
        <a:xfrm>
          <a:off x="0" y="0"/>
          <a:ext cx="0" cy="0"/>
          <a:chOff x="0" y="0"/>
          <a:chExt cx="0" cy="0"/>
        </a:xfrm>
      </p:grpSpPr>
      <p:sp>
        <p:nvSpPr>
          <p:cNvPr id="2198" name="Google Shape;2198;p1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129</a:t>
            </a:fld>
            <a:endParaRPr/>
          </a:p>
        </p:txBody>
      </p:sp>
      <p:sp>
        <p:nvSpPr>
          <p:cNvPr id="2199" name="Google Shape;2199;p14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Preliminary Thermal Modeling</a:t>
            </a:r>
            <a:endParaRPr/>
          </a:p>
        </p:txBody>
      </p:sp>
      <p:sp>
        <p:nvSpPr>
          <p:cNvPr id="2200" name="Google Shape;2200;p141"/>
          <p:cNvSpPr txBox="1">
            <a:spLocks noGrp="1"/>
          </p:cNvSpPr>
          <p:nvPr>
            <p:ph type="body" idx="1"/>
          </p:nvPr>
        </p:nvSpPr>
        <p:spPr>
          <a:xfrm>
            <a:off x="510275" y="569050"/>
            <a:ext cx="3549600" cy="514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Modeling with No Insulation</a:t>
            </a:r>
            <a:endParaRPr b="0"/>
          </a:p>
        </p:txBody>
      </p:sp>
      <p:pic>
        <p:nvPicPr>
          <p:cNvPr id="2201" name="Google Shape;2201;p141"/>
          <p:cNvPicPr preferRelativeResize="0"/>
          <p:nvPr/>
        </p:nvPicPr>
        <p:blipFill>
          <a:blip r:embed="rId3">
            <a:alphaModFix/>
          </a:blip>
          <a:stretch>
            <a:fillRect/>
          </a:stretch>
        </p:blipFill>
        <p:spPr>
          <a:xfrm>
            <a:off x="686600" y="1083550"/>
            <a:ext cx="7646801" cy="3936600"/>
          </a:xfrm>
          <a:prstGeom prst="rect">
            <a:avLst/>
          </a:prstGeom>
          <a:noFill/>
          <a:ln>
            <a:noFill/>
          </a:ln>
        </p:spPr>
      </p:pic>
      <p:sp>
        <p:nvSpPr>
          <p:cNvPr id="2202" name="Google Shape;2202;p141"/>
          <p:cNvSpPr/>
          <p:nvPr/>
        </p:nvSpPr>
        <p:spPr>
          <a:xfrm>
            <a:off x="75391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41"/>
          <p:cNvSpPr/>
          <p:nvPr/>
        </p:nvSpPr>
        <p:spPr>
          <a:xfrm>
            <a:off x="66247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41"/>
          <p:cNvSpPr/>
          <p:nvPr/>
        </p:nvSpPr>
        <p:spPr>
          <a:xfrm>
            <a:off x="19765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41"/>
          <p:cNvSpPr/>
          <p:nvPr/>
        </p:nvSpPr>
        <p:spPr>
          <a:xfrm>
            <a:off x="0" y="5053050"/>
            <a:ext cx="8527500" cy="945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41"/>
          <p:cNvSpPr/>
          <p:nvPr/>
        </p:nvSpPr>
        <p:spPr>
          <a:xfrm>
            <a:off x="8335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41"/>
          <p:cNvSpPr txBox="1">
            <a:spLocks noGrp="1"/>
          </p:cNvSpPr>
          <p:nvPr>
            <p:ph type="subTitle" idx="4294967295"/>
          </p:nvPr>
        </p:nvSpPr>
        <p:spPr>
          <a:xfrm>
            <a:off x="676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Overview</a:t>
            </a:r>
            <a:endParaRPr sz="800" i="1">
              <a:solidFill>
                <a:schemeClr val="dk1"/>
              </a:solidFill>
            </a:endParaRPr>
          </a:p>
        </p:txBody>
      </p:sp>
      <p:sp>
        <p:nvSpPr>
          <p:cNvPr id="2208" name="Google Shape;2208;p141"/>
          <p:cNvSpPr/>
          <p:nvPr/>
        </p:nvSpPr>
        <p:spPr>
          <a:xfrm>
            <a:off x="47197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41"/>
          <p:cNvSpPr txBox="1">
            <a:spLocks noGrp="1"/>
          </p:cNvSpPr>
          <p:nvPr>
            <p:ph type="subTitle" idx="4294967295"/>
          </p:nvPr>
        </p:nvSpPr>
        <p:spPr>
          <a:xfrm>
            <a:off x="21368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SDR</a:t>
            </a:r>
            <a:endParaRPr sz="800" i="1">
              <a:solidFill>
                <a:schemeClr val="dk1"/>
              </a:solidFill>
            </a:endParaRPr>
          </a:p>
        </p:txBody>
      </p:sp>
      <p:sp>
        <p:nvSpPr>
          <p:cNvPr id="2210" name="Google Shape;2210;p141"/>
          <p:cNvSpPr/>
          <p:nvPr/>
        </p:nvSpPr>
        <p:spPr>
          <a:xfrm>
            <a:off x="28909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41"/>
          <p:cNvSpPr/>
          <p:nvPr/>
        </p:nvSpPr>
        <p:spPr>
          <a:xfrm>
            <a:off x="38053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41"/>
          <p:cNvSpPr txBox="1">
            <a:spLocks noGrp="1"/>
          </p:cNvSpPr>
          <p:nvPr>
            <p:ph type="subTitle" idx="4294967295"/>
          </p:nvPr>
        </p:nvSpPr>
        <p:spPr>
          <a:xfrm>
            <a:off x="306900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FSW</a:t>
            </a:r>
            <a:endParaRPr sz="800" i="1">
              <a:solidFill>
                <a:schemeClr val="dk1"/>
              </a:solidFill>
            </a:endParaRPr>
          </a:p>
        </p:txBody>
      </p:sp>
      <p:sp>
        <p:nvSpPr>
          <p:cNvPr id="2213" name="Google Shape;2213;p141"/>
          <p:cNvSpPr txBox="1">
            <a:spLocks noGrp="1"/>
          </p:cNvSpPr>
          <p:nvPr>
            <p:ph type="subTitle" idx="4294967295"/>
          </p:nvPr>
        </p:nvSpPr>
        <p:spPr>
          <a:xfrm>
            <a:off x="3964596"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MCU</a:t>
            </a:r>
            <a:endParaRPr sz="800" i="1">
              <a:solidFill>
                <a:srgbClr val="000000"/>
              </a:solidFill>
            </a:endParaRPr>
          </a:p>
        </p:txBody>
      </p:sp>
      <p:sp>
        <p:nvSpPr>
          <p:cNvPr id="2214" name="Google Shape;2214;p141"/>
          <p:cNvSpPr txBox="1">
            <a:spLocks noGrp="1"/>
          </p:cNvSpPr>
          <p:nvPr>
            <p:ph type="subTitle" idx="4294967295"/>
          </p:nvPr>
        </p:nvSpPr>
        <p:spPr>
          <a:xfrm>
            <a:off x="11022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Baseline</a:t>
            </a:r>
            <a:endParaRPr sz="800" i="1">
              <a:solidFill>
                <a:schemeClr val="dk1"/>
              </a:solidFill>
            </a:endParaRPr>
          </a:p>
        </p:txBody>
      </p:sp>
      <p:sp>
        <p:nvSpPr>
          <p:cNvPr id="2215" name="Google Shape;2215;p141"/>
          <p:cNvSpPr/>
          <p:nvPr/>
        </p:nvSpPr>
        <p:spPr>
          <a:xfrm>
            <a:off x="57103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41"/>
          <p:cNvSpPr txBox="1">
            <a:spLocks noGrp="1"/>
          </p:cNvSpPr>
          <p:nvPr>
            <p:ph type="subTitle" idx="4294967295"/>
          </p:nvPr>
        </p:nvSpPr>
        <p:spPr>
          <a:xfrm>
            <a:off x="49122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Science</a:t>
            </a:r>
            <a:endParaRPr sz="800" i="1">
              <a:solidFill>
                <a:schemeClr val="dk1"/>
              </a:solidFill>
            </a:endParaRPr>
          </a:p>
        </p:txBody>
      </p:sp>
      <p:sp>
        <p:nvSpPr>
          <p:cNvPr id="2217" name="Google Shape;2217;p141"/>
          <p:cNvSpPr txBox="1">
            <a:spLocks noGrp="1"/>
          </p:cNvSpPr>
          <p:nvPr>
            <p:ph type="subTitle" idx="4294967295"/>
          </p:nvPr>
        </p:nvSpPr>
        <p:spPr>
          <a:xfrm>
            <a:off x="5873171"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Top Level</a:t>
            </a:r>
            <a:endParaRPr sz="800" i="1">
              <a:solidFill>
                <a:srgbClr val="000000"/>
              </a:solidFill>
            </a:endParaRPr>
          </a:p>
        </p:txBody>
      </p:sp>
      <p:sp>
        <p:nvSpPr>
          <p:cNvPr id="2218" name="Google Shape;2218;p141"/>
          <p:cNvSpPr txBox="1">
            <a:spLocks noGrp="1"/>
          </p:cNvSpPr>
          <p:nvPr>
            <p:ph type="subTitle" idx="4294967295"/>
          </p:nvPr>
        </p:nvSpPr>
        <p:spPr>
          <a:xfrm>
            <a:off x="6777078"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Next Steps</a:t>
            </a:r>
            <a:endParaRPr sz="800" i="1">
              <a:solidFill>
                <a:srgbClr val="000000"/>
              </a:solidFill>
            </a:endParaRPr>
          </a:p>
        </p:txBody>
      </p:sp>
      <p:sp>
        <p:nvSpPr>
          <p:cNvPr id="2219" name="Google Shape;2219;p141"/>
          <p:cNvSpPr/>
          <p:nvPr/>
        </p:nvSpPr>
        <p:spPr>
          <a:xfrm>
            <a:off x="84535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41"/>
          <p:cNvSpPr txBox="1">
            <a:spLocks noGrp="1"/>
          </p:cNvSpPr>
          <p:nvPr>
            <p:ph type="subTitle" idx="4294967295"/>
          </p:nvPr>
        </p:nvSpPr>
        <p:spPr>
          <a:xfrm>
            <a:off x="7684354"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Backup</a:t>
            </a:r>
            <a:endParaRPr sz="800" i="1">
              <a:solidFill>
                <a:srgbClr val="000000"/>
              </a:solidFill>
            </a:endParaRPr>
          </a:p>
        </p:txBody>
      </p:sp>
      <p:sp>
        <p:nvSpPr>
          <p:cNvPr id="2221" name="Google Shape;2221;p141">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41">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Communications Testing</a:t>
            </a:r>
            <a:endParaRPr/>
          </a:p>
        </p:txBody>
      </p:sp>
      <p:sp>
        <p:nvSpPr>
          <p:cNvPr id="369" name="Google Shape;369;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370" name="Google Shape;370;p25"/>
          <p:cNvSpPr/>
          <p:nvPr/>
        </p:nvSpPr>
        <p:spPr>
          <a:xfrm>
            <a:off x="0" y="613075"/>
            <a:ext cx="9144000" cy="3936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Link Budget Model</a:t>
            </a:r>
            <a:endParaRPr b="1">
              <a:solidFill>
                <a:schemeClr val="dk1"/>
              </a:solidFill>
            </a:endParaRPr>
          </a:p>
        </p:txBody>
      </p:sp>
      <p:grpSp>
        <p:nvGrpSpPr>
          <p:cNvPr id="371" name="Google Shape;371;p25"/>
          <p:cNvGrpSpPr/>
          <p:nvPr/>
        </p:nvGrpSpPr>
        <p:grpSpPr>
          <a:xfrm>
            <a:off x="4615750" y="1122025"/>
            <a:ext cx="2038200" cy="3042150"/>
            <a:chOff x="4615750" y="1122025"/>
            <a:chExt cx="2038200" cy="3042150"/>
          </a:xfrm>
        </p:grpSpPr>
        <p:sp>
          <p:nvSpPr>
            <p:cNvPr id="372" name="Google Shape;372;p25"/>
            <p:cNvSpPr/>
            <p:nvPr/>
          </p:nvSpPr>
          <p:spPr>
            <a:xfrm>
              <a:off x="4615750"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Short Range Test</a:t>
              </a:r>
              <a:endParaRPr b="1">
                <a:solidFill>
                  <a:schemeClr val="dk1"/>
                </a:solidFill>
              </a:endParaRPr>
            </a:p>
          </p:txBody>
        </p:sp>
        <p:sp>
          <p:nvSpPr>
            <p:cNvPr id="373" name="Google Shape;373;p25"/>
            <p:cNvSpPr/>
            <p:nvPr/>
          </p:nvSpPr>
          <p:spPr>
            <a:xfrm>
              <a:off x="4615750"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a:solidFill>
                    <a:schemeClr val="dk1"/>
                  </a:solidFill>
                </a:rPr>
                <a:t>Wireless Transmission Performance</a:t>
              </a:r>
              <a:endParaRPr>
                <a:solidFill>
                  <a:schemeClr val="dk1"/>
                </a:solidFill>
              </a:endParaRPr>
            </a:p>
          </p:txBody>
        </p:sp>
        <p:sp>
          <p:nvSpPr>
            <p:cNvPr id="374" name="Google Shape;374;p25"/>
            <p:cNvSpPr/>
            <p:nvPr/>
          </p:nvSpPr>
          <p:spPr>
            <a:xfrm>
              <a:off x="4615750"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0" lvl="0" indent="0" algn="l" rtl="0">
                <a:spcBef>
                  <a:spcPts val="0"/>
                </a:spcBef>
                <a:spcAft>
                  <a:spcPts val="0"/>
                </a:spcAft>
                <a:buNone/>
              </a:pPr>
              <a:r>
                <a:rPr lang="en">
                  <a:solidFill>
                    <a:schemeClr val="dk1"/>
                  </a:solidFill>
                </a:rPr>
                <a:t>Bit Error Rate</a:t>
              </a:r>
              <a:endParaRPr>
                <a:solidFill>
                  <a:schemeClr val="dk1"/>
                </a:solidFill>
              </a:endParaRPr>
            </a:p>
            <a:p>
              <a:pPr marL="0" lvl="0" indent="0" algn="l" rtl="0">
                <a:spcBef>
                  <a:spcPts val="0"/>
                </a:spcBef>
                <a:spcAft>
                  <a:spcPts val="0"/>
                </a:spcAft>
                <a:buNone/>
              </a:pPr>
              <a:r>
                <a:rPr lang="en">
                  <a:solidFill>
                    <a:schemeClr val="dk1"/>
                  </a:solidFill>
                </a:rPr>
                <a:t>Data Rate</a:t>
              </a:r>
              <a:endParaRPr>
                <a:solidFill>
                  <a:schemeClr val="dk1"/>
                </a:solidFill>
              </a:endParaRPr>
            </a:p>
          </p:txBody>
        </p:sp>
      </p:grpSp>
      <p:grpSp>
        <p:nvGrpSpPr>
          <p:cNvPr id="375" name="Google Shape;375;p25"/>
          <p:cNvGrpSpPr/>
          <p:nvPr/>
        </p:nvGrpSpPr>
        <p:grpSpPr>
          <a:xfrm>
            <a:off x="6874450" y="1122025"/>
            <a:ext cx="2038200" cy="3042150"/>
            <a:chOff x="6874450" y="1122025"/>
            <a:chExt cx="2038200" cy="3042150"/>
          </a:xfrm>
        </p:grpSpPr>
        <p:sp>
          <p:nvSpPr>
            <p:cNvPr id="376" name="Google Shape;376;p25"/>
            <p:cNvSpPr/>
            <p:nvPr/>
          </p:nvSpPr>
          <p:spPr>
            <a:xfrm>
              <a:off x="6874450"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Long Range Test</a:t>
              </a:r>
              <a:endParaRPr b="1">
                <a:solidFill>
                  <a:schemeClr val="dk1"/>
                </a:solidFill>
              </a:endParaRPr>
            </a:p>
          </p:txBody>
        </p:sp>
        <p:sp>
          <p:nvSpPr>
            <p:cNvPr id="377" name="Google Shape;377;p25"/>
            <p:cNvSpPr/>
            <p:nvPr/>
          </p:nvSpPr>
          <p:spPr>
            <a:xfrm>
              <a:off x="6874450"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dirty="0">
                  <a:solidFill>
                    <a:schemeClr val="dk1"/>
                  </a:solidFill>
                </a:rPr>
                <a:t>Verify</a:t>
              </a:r>
              <a:endParaRPr dirty="0">
                <a:solidFill>
                  <a:schemeClr val="dk1"/>
                </a:solidFill>
              </a:endParaRPr>
            </a:p>
            <a:p>
              <a:pPr marL="0" lvl="0" indent="0" algn="ctr" rtl="0">
                <a:spcBef>
                  <a:spcPts val="0"/>
                </a:spcBef>
                <a:spcAft>
                  <a:spcPts val="0"/>
                </a:spcAft>
                <a:buNone/>
              </a:pPr>
              <a:r>
                <a:rPr lang="en" dirty="0">
                  <a:solidFill>
                    <a:schemeClr val="dk1"/>
                  </a:solidFill>
                </a:rPr>
                <a:t>Wireless Transmission with Increased Noise</a:t>
              </a:r>
              <a:endParaRPr dirty="0">
                <a:solidFill>
                  <a:schemeClr val="dk1"/>
                </a:solidFill>
              </a:endParaRPr>
            </a:p>
          </p:txBody>
        </p:sp>
        <p:sp>
          <p:nvSpPr>
            <p:cNvPr id="378" name="Google Shape;378;p25"/>
            <p:cNvSpPr/>
            <p:nvPr/>
          </p:nvSpPr>
          <p:spPr>
            <a:xfrm>
              <a:off x="6874450"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0" lvl="0" indent="0" algn="l" rtl="0">
                <a:spcBef>
                  <a:spcPts val="0"/>
                </a:spcBef>
                <a:spcAft>
                  <a:spcPts val="0"/>
                </a:spcAft>
                <a:buNone/>
              </a:pPr>
              <a:r>
                <a:rPr lang="en">
                  <a:solidFill>
                    <a:schemeClr val="dk1"/>
                  </a:solidFill>
                </a:rPr>
                <a:t>Bit Error Rate</a:t>
              </a:r>
              <a:endParaRPr>
                <a:solidFill>
                  <a:schemeClr val="dk1"/>
                </a:solidFill>
              </a:endParaRPr>
            </a:p>
            <a:p>
              <a:pPr marL="0" lvl="0" indent="0" algn="l" rtl="0">
                <a:spcBef>
                  <a:spcPts val="0"/>
                </a:spcBef>
                <a:spcAft>
                  <a:spcPts val="0"/>
                </a:spcAft>
                <a:buNone/>
              </a:pPr>
              <a:r>
                <a:rPr lang="en">
                  <a:solidFill>
                    <a:schemeClr val="dk1"/>
                  </a:solidFill>
                </a:rPr>
                <a:t>Data Rate</a:t>
              </a:r>
              <a:endParaRPr>
                <a:solidFill>
                  <a:schemeClr val="dk1"/>
                </a:solidFill>
              </a:endParaRPr>
            </a:p>
          </p:txBody>
        </p:sp>
      </p:grpSp>
      <p:grpSp>
        <p:nvGrpSpPr>
          <p:cNvPr id="379" name="Google Shape;379;p25"/>
          <p:cNvGrpSpPr/>
          <p:nvPr/>
        </p:nvGrpSpPr>
        <p:grpSpPr>
          <a:xfrm>
            <a:off x="2394675" y="1122025"/>
            <a:ext cx="2061700" cy="3042150"/>
            <a:chOff x="2394675" y="1122025"/>
            <a:chExt cx="2061700" cy="3042150"/>
          </a:xfrm>
        </p:grpSpPr>
        <p:sp>
          <p:nvSpPr>
            <p:cNvPr id="380" name="Google Shape;380;p25"/>
            <p:cNvSpPr/>
            <p:nvPr/>
          </p:nvSpPr>
          <p:spPr>
            <a:xfrm>
              <a:off x="2394675"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Power Test</a:t>
              </a:r>
              <a:endParaRPr b="1">
                <a:solidFill>
                  <a:schemeClr val="dk1"/>
                </a:solidFill>
              </a:endParaRPr>
            </a:p>
          </p:txBody>
        </p:sp>
        <p:sp>
          <p:nvSpPr>
            <p:cNvPr id="381" name="Google Shape;381;p25"/>
            <p:cNvSpPr/>
            <p:nvPr/>
          </p:nvSpPr>
          <p:spPr>
            <a:xfrm>
              <a:off x="2418175"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a:solidFill>
                    <a:schemeClr val="dk1"/>
                  </a:solidFill>
                </a:rPr>
                <a:t>Expected Power Outputs </a:t>
              </a:r>
              <a:endParaRPr>
                <a:solidFill>
                  <a:schemeClr val="dk1"/>
                </a:solidFill>
              </a:endParaRPr>
            </a:p>
            <a:p>
              <a:pPr marL="0" lvl="0" indent="0" algn="ctr" rtl="0">
                <a:spcBef>
                  <a:spcPts val="0"/>
                </a:spcBef>
                <a:spcAft>
                  <a:spcPts val="0"/>
                </a:spcAft>
                <a:buNone/>
              </a:pPr>
              <a:endParaRPr>
                <a:solidFill>
                  <a:schemeClr val="dk1"/>
                </a:solidFill>
              </a:endParaRPr>
            </a:p>
          </p:txBody>
        </p:sp>
        <p:sp>
          <p:nvSpPr>
            <p:cNvPr id="382" name="Google Shape;382;p25"/>
            <p:cNvSpPr/>
            <p:nvPr/>
          </p:nvSpPr>
          <p:spPr>
            <a:xfrm>
              <a:off x="2418175"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0" lvl="0" indent="0" algn="l" rtl="0">
                <a:spcBef>
                  <a:spcPts val="0"/>
                </a:spcBef>
                <a:spcAft>
                  <a:spcPts val="0"/>
                </a:spcAft>
                <a:buNone/>
              </a:pPr>
              <a:r>
                <a:rPr lang="en">
                  <a:solidFill>
                    <a:schemeClr val="dk1"/>
                  </a:solidFill>
                </a:rPr>
                <a:t>Total Power Output</a:t>
              </a:r>
              <a:endParaRPr>
                <a:solidFill>
                  <a:schemeClr val="dk1"/>
                </a:solidFill>
              </a:endParaRPr>
            </a:p>
            <a:p>
              <a:pPr marL="0" lvl="0" indent="0" algn="l" rtl="0">
                <a:spcBef>
                  <a:spcPts val="0"/>
                </a:spcBef>
                <a:spcAft>
                  <a:spcPts val="0"/>
                </a:spcAft>
                <a:buNone/>
              </a:pPr>
              <a:r>
                <a:rPr lang="en">
                  <a:solidFill>
                    <a:schemeClr val="dk1"/>
                  </a:solidFill>
                </a:rPr>
                <a:t>Component Power</a:t>
              </a:r>
              <a:endParaRPr>
                <a:solidFill>
                  <a:schemeClr val="dk1"/>
                </a:solidFill>
              </a:endParaRPr>
            </a:p>
          </p:txBody>
        </p:sp>
      </p:grpSp>
      <p:grpSp>
        <p:nvGrpSpPr>
          <p:cNvPr id="383" name="Google Shape;383;p25"/>
          <p:cNvGrpSpPr/>
          <p:nvPr/>
        </p:nvGrpSpPr>
        <p:grpSpPr>
          <a:xfrm>
            <a:off x="220600" y="1122025"/>
            <a:ext cx="2038200" cy="3042150"/>
            <a:chOff x="220600" y="1122025"/>
            <a:chExt cx="2038200" cy="3042150"/>
          </a:xfrm>
        </p:grpSpPr>
        <p:sp>
          <p:nvSpPr>
            <p:cNvPr id="384" name="Google Shape;384;p25"/>
            <p:cNvSpPr/>
            <p:nvPr/>
          </p:nvSpPr>
          <p:spPr>
            <a:xfrm>
              <a:off x="220600"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Wired Tests</a:t>
              </a:r>
              <a:endParaRPr b="1">
                <a:solidFill>
                  <a:schemeClr val="dk1"/>
                </a:solidFill>
              </a:endParaRPr>
            </a:p>
          </p:txBody>
        </p:sp>
        <p:sp>
          <p:nvSpPr>
            <p:cNvPr id="385" name="Google Shape;385;p25"/>
            <p:cNvSpPr/>
            <p:nvPr/>
          </p:nvSpPr>
          <p:spPr>
            <a:xfrm>
              <a:off x="220600"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a:solidFill>
                    <a:schemeClr val="dk1"/>
                  </a:solidFill>
                </a:rPr>
                <a:t>COMM Software</a:t>
              </a:r>
              <a:endParaRPr>
                <a:solidFill>
                  <a:schemeClr val="dk1"/>
                </a:solidFill>
              </a:endParaRPr>
            </a:p>
            <a:p>
              <a:pPr marL="0" lvl="0" indent="0" algn="ctr" rtl="0">
                <a:spcBef>
                  <a:spcPts val="0"/>
                </a:spcBef>
                <a:spcAft>
                  <a:spcPts val="0"/>
                </a:spcAft>
                <a:buNone/>
              </a:pPr>
              <a:r>
                <a:rPr lang="en">
                  <a:solidFill>
                    <a:schemeClr val="dk1"/>
                  </a:solidFill>
                </a:rPr>
                <a:t>Hardware Functionality</a:t>
              </a:r>
              <a:endParaRPr>
                <a:solidFill>
                  <a:schemeClr val="dk1"/>
                </a:solidFill>
              </a:endParaRPr>
            </a:p>
          </p:txBody>
        </p:sp>
        <p:sp>
          <p:nvSpPr>
            <p:cNvPr id="386" name="Google Shape;386;p25"/>
            <p:cNvSpPr/>
            <p:nvPr/>
          </p:nvSpPr>
          <p:spPr>
            <a:xfrm>
              <a:off x="220600"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0" lvl="0" indent="0" algn="l" rtl="0">
                <a:spcBef>
                  <a:spcPts val="0"/>
                </a:spcBef>
                <a:spcAft>
                  <a:spcPts val="0"/>
                </a:spcAft>
                <a:buNone/>
              </a:pPr>
              <a:r>
                <a:rPr lang="en">
                  <a:solidFill>
                    <a:schemeClr val="dk1"/>
                  </a:solidFill>
                </a:rPr>
                <a:t>Modulation Technique</a:t>
              </a:r>
              <a:endParaRPr>
                <a:solidFill>
                  <a:schemeClr val="dk1"/>
                </a:solidFill>
              </a:endParaRPr>
            </a:p>
            <a:p>
              <a:pPr marL="0" lvl="0" indent="0" algn="l" rtl="0">
                <a:spcBef>
                  <a:spcPts val="0"/>
                </a:spcBef>
                <a:spcAft>
                  <a:spcPts val="0"/>
                </a:spcAft>
                <a:buNone/>
              </a:pPr>
              <a:r>
                <a:rPr lang="en">
                  <a:solidFill>
                    <a:schemeClr val="dk1"/>
                  </a:solidFill>
                </a:rPr>
                <a:t>Component Gain</a:t>
              </a:r>
              <a:endParaRPr>
                <a:solidFill>
                  <a:schemeClr val="dk1"/>
                </a:solidFill>
              </a:endParaRPr>
            </a:p>
            <a:p>
              <a:pPr marL="0" lvl="0" indent="0" algn="l" rtl="0">
                <a:spcBef>
                  <a:spcPts val="0"/>
                </a:spcBef>
                <a:spcAft>
                  <a:spcPts val="0"/>
                </a:spcAft>
                <a:buNone/>
              </a:pPr>
              <a:r>
                <a:rPr lang="en">
                  <a:solidFill>
                    <a:schemeClr val="dk1"/>
                  </a:solidFill>
                </a:rPr>
                <a:t>Component Loss</a:t>
              </a:r>
              <a:endParaRPr>
                <a:solidFill>
                  <a:schemeClr val="dk1"/>
                </a:solidFill>
              </a:endParaRPr>
            </a:p>
            <a:p>
              <a:pPr marL="0" lvl="0" indent="0" algn="l" rtl="0">
                <a:spcBef>
                  <a:spcPts val="0"/>
                </a:spcBef>
                <a:spcAft>
                  <a:spcPts val="0"/>
                </a:spcAft>
                <a:buNone/>
              </a:pPr>
              <a:endParaRPr>
                <a:solidFill>
                  <a:schemeClr val="dk1"/>
                </a:solidFill>
              </a:endParaRPr>
            </a:p>
          </p:txBody>
        </p:sp>
      </p:grpSp>
      <p:sp>
        <p:nvSpPr>
          <p:cNvPr id="387" name="Google Shape;387;p25"/>
          <p:cNvSpPr/>
          <p:nvPr/>
        </p:nvSpPr>
        <p:spPr>
          <a:xfrm>
            <a:off x="0" y="4356250"/>
            <a:ext cx="9144000" cy="3936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Function Requirement 2: </a:t>
            </a:r>
            <a:r>
              <a:rPr lang="en">
                <a:solidFill>
                  <a:schemeClr val="dk1"/>
                </a:solidFill>
              </a:rPr>
              <a:t>The payload shall communicate with the ground system during the balloon flight</a:t>
            </a:r>
            <a:endParaRPr b="1">
              <a:solidFill>
                <a:schemeClr val="dk1"/>
              </a:solidFill>
            </a:endParaRPr>
          </a:p>
        </p:txBody>
      </p:sp>
      <p:sp>
        <p:nvSpPr>
          <p:cNvPr id="388" name="Google Shape;388;p25">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sp>
        <p:nvSpPr>
          <p:cNvPr id="2227" name="Google Shape;2227;p1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130</a:t>
            </a:fld>
            <a:endParaRPr/>
          </a:p>
        </p:txBody>
      </p:sp>
      <p:sp>
        <p:nvSpPr>
          <p:cNvPr id="2228" name="Google Shape;2228;p14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Preliminary Thermal Modeling</a:t>
            </a:r>
            <a:endParaRPr/>
          </a:p>
        </p:txBody>
      </p:sp>
      <p:sp>
        <p:nvSpPr>
          <p:cNvPr id="2229" name="Google Shape;2229;p142"/>
          <p:cNvSpPr txBox="1">
            <a:spLocks noGrp="1"/>
          </p:cNvSpPr>
          <p:nvPr>
            <p:ph type="body" idx="1"/>
          </p:nvPr>
        </p:nvSpPr>
        <p:spPr>
          <a:xfrm>
            <a:off x="617100" y="431675"/>
            <a:ext cx="3107100" cy="545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Modeling with Insulation</a:t>
            </a:r>
            <a:endParaRPr b="0"/>
          </a:p>
        </p:txBody>
      </p:sp>
      <p:pic>
        <p:nvPicPr>
          <p:cNvPr id="2230" name="Google Shape;2230;p142"/>
          <p:cNvPicPr preferRelativeResize="0"/>
          <p:nvPr/>
        </p:nvPicPr>
        <p:blipFill rotWithShape="1">
          <a:blip r:embed="rId3">
            <a:alphaModFix/>
          </a:blip>
          <a:srcRect t="1057" b="1057"/>
          <a:stretch/>
        </p:blipFill>
        <p:spPr>
          <a:xfrm>
            <a:off x="617100" y="976775"/>
            <a:ext cx="7517877" cy="4068651"/>
          </a:xfrm>
          <a:prstGeom prst="rect">
            <a:avLst/>
          </a:prstGeom>
          <a:noFill/>
          <a:ln>
            <a:noFill/>
          </a:ln>
        </p:spPr>
      </p:pic>
      <p:sp>
        <p:nvSpPr>
          <p:cNvPr id="2231" name="Google Shape;2231;p142"/>
          <p:cNvSpPr txBox="1"/>
          <p:nvPr/>
        </p:nvSpPr>
        <p:spPr>
          <a:xfrm>
            <a:off x="3857625" y="1047650"/>
            <a:ext cx="4500600" cy="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*Method also applies to SDR, though the SDR was modeled in a box with different dimensions.</a:t>
            </a:r>
            <a:endParaRPr>
              <a:latin typeface="PT Serif"/>
              <a:ea typeface="PT Serif"/>
              <a:cs typeface="PT Serif"/>
              <a:sym typeface="PT Serif"/>
            </a:endParaRPr>
          </a:p>
        </p:txBody>
      </p:sp>
      <p:sp>
        <p:nvSpPr>
          <p:cNvPr id="2232" name="Google Shape;2232;p142"/>
          <p:cNvSpPr/>
          <p:nvPr/>
        </p:nvSpPr>
        <p:spPr>
          <a:xfrm>
            <a:off x="75391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42"/>
          <p:cNvSpPr/>
          <p:nvPr/>
        </p:nvSpPr>
        <p:spPr>
          <a:xfrm>
            <a:off x="66247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42"/>
          <p:cNvSpPr/>
          <p:nvPr/>
        </p:nvSpPr>
        <p:spPr>
          <a:xfrm>
            <a:off x="19765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42"/>
          <p:cNvSpPr/>
          <p:nvPr/>
        </p:nvSpPr>
        <p:spPr>
          <a:xfrm>
            <a:off x="0" y="5053050"/>
            <a:ext cx="8527500" cy="945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42"/>
          <p:cNvSpPr/>
          <p:nvPr/>
        </p:nvSpPr>
        <p:spPr>
          <a:xfrm>
            <a:off x="8335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42"/>
          <p:cNvSpPr txBox="1">
            <a:spLocks noGrp="1"/>
          </p:cNvSpPr>
          <p:nvPr>
            <p:ph type="subTitle" idx="4294967295"/>
          </p:nvPr>
        </p:nvSpPr>
        <p:spPr>
          <a:xfrm>
            <a:off x="676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Overview</a:t>
            </a:r>
            <a:endParaRPr sz="800" i="1">
              <a:solidFill>
                <a:schemeClr val="dk1"/>
              </a:solidFill>
            </a:endParaRPr>
          </a:p>
        </p:txBody>
      </p:sp>
      <p:sp>
        <p:nvSpPr>
          <p:cNvPr id="2238" name="Google Shape;2238;p142"/>
          <p:cNvSpPr/>
          <p:nvPr/>
        </p:nvSpPr>
        <p:spPr>
          <a:xfrm>
            <a:off x="47197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42"/>
          <p:cNvSpPr txBox="1">
            <a:spLocks noGrp="1"/>
          </p:cNvSpPr>
          <p:nvPr>
            <p:ph type="subTitle" idx="4294967295"/>
          </p:nvPr>
        </p:nvSpPr>
        <p:spPr>
          <a:xfrm>
            <a:off x="21368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SDR</a:t>
            </a:r>
            <a:endParaRPr sz="800" i="1">
              <a:solidFill>
                <a:schemeClr val="dk1"/>
              </a:solidFill>
            </a:endParaRPr>
          </a:p>
        </p:txBody>
      </p:sp>
      <p:sp>
        <p:nvSpPr>
          <p:cNvPr id="2240" name="Google Shape;2240;p142"/>
          <p:cNvSpPr/>
          <p:nvPr/>
        </p:nvSpPr>
        <p:spPr>
          <a:xfrm>
            <a:off x="28909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42"/>
          <p:cNvSpPr/>
          <p:nvPr/>
        </p:nvSpPr>
        <p:spPr>
          <a:xfrm>
            <a:off x="38053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42"/>
          <p:cNvSpPr txBox="1">
            <a:spLocks noGrp="1"/>
          </p:cNvSpPr>
          <p:nvPr>
            <p:ph type="subTitle" idx="4294967295"/>
          </p:nvPr>
        </p:nvSpPr>
        <p:spPr>
          <a:xfrm>
            <a:off x="306900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FSW</a:t>
            </a:r>
            <a:endParaRPr sz="800" i="1">
              <a:solidFill>
                <a:schemeClr val="dk1"/>
              </a:solidFill>
            </a:endParaRPr>
          </a:p>
        </p:txBody>
      </p:sp>
      <p:sp>
        <p:nvSpPr>
          <p:cNvPr id="2243" name="Google Shape;2243;p142"/>
          <p:cNvSpPr txBox="1">
            <a:spLocks noGrp="1"/>
          </p:cNvSpPr>
          <p:nvPr>
            <p:ph type="subTitle" idx="4294967295"/>
          </p:nvPr>
        </p:nvSpPr>
        <p:spPr>
          <a:xfrm>
            <a:off x="3964596"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MCU</a:t>
            </a:r>
            <a:endParaRPr sz="800" i="1">
              <a:solidFill>
                <a:srgbClr val="000000"/>
              </a:solidFill>
            </a:endParaRPr>
          </a:p>
        </p:txBody>
      </p:sp>
      <p:sp>
        <p:nvSpPr>
          <p:cNvPr id="2244" name="Google Shape;2244;p142"/>
          <p:cNvSpPr txBox="1">
            <a:spLocks noGrp="1"/>
          </p:cNvSpPr>
          <p:nvPr>
            <p:ph type="subTitle" idx="4294967295"/>
          </p:nvPr>
        </p:nvSpPr>
        <p:spPr>
          <a:xfrm>
            <a:off x="11022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Baseline</a:t>
            </a:r>
            <a:endParaRPr sz="800" i="1">
              <a:solidFill>
                <a:schemeClr val="dk1"/>
              </a:solidFill>
            </a:endParaRPr>
          </a:p>
        </p:txBody>
      </p:sp>
      <p:sp>
        <p:nvSpPr>
          <p:cNvPr id="2245" name="Google Shape;2245;p142"/>
          <p:cNvSpPr/>
          <p:nvPr/>
        </p:nvSpPr>
        <p:spPr>
          <a:xfrm>
            <a:off x="57103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42"/>
          <p:cNvSpPr txBox="1">
            <a:spLocks noGrp="1"/>
          </p:cNvSpPr>
          <p:nvPr>
            <p:ph type="subTitle" idx="4294967295"/>
          </p:nvPr>
        </p:nvSpPr>
        <p:spPr>
          <a:xfrm>
            <a:off x="4912250"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rPr>
              <a:t>Science</a:t>
            </a:r>
            <a:endParaRPr sz="800" i="1">
              <a:solidFill>
                <a:schemeClr val="dk1"/>
              </a:solidFill>
            </a:endParaRPr>
          </a:p>
        </p:txBody>
      </p:sp>
      <p:sp>
        <p:nvSpPr>
          <p:cNvPr id="2247" name="Google Shape;2247;p142"/>
          <p:cNvSpPr txBox="1">
            <a:spLocks noGrp="1"/>
          </p:cNvSpPr>
          <p:nvPr>
            <p:ph type="subTitle" idx="4294967295"/>
          </p:nvPr>
        </p:nvSpPr>
        <p:spPr>
          <a:xfrm>
            <a:off x="5873171"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Top Level</a:t>
            </a:r>
            <a:endParaRPr sz="800" i="1">
              <a:solidFill>
                <a:srgbClr val="000000"/>
              </a:solidFill>
            </a:endParaRPr>
          </a:p>
        </p:txBody>
      </p:sp>
      <p:sp>
        <p:nvSpPr>
          <p:cNvPr id="2248" name="Google Shape;2248;p142"/>
          <p:cNvSpPr txBox="1">
            <a:spLocks noGrp="1"/>
          </p:cNvSpPr>
          <p:nvPr>
            <p:ph type="subTitle" idx="4294967295"/>
          </p:nvPr>
        </p:nvSpPr>
        <p:spPr>
          <a:xfrm>
            <a:off x="6777078"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Next Steps</a:t>
            </a:r>
            <a:endParaRPr sz="800" i="1">
              <a:solidFill>
                <a:srgbClr val="000000"/>
              </a:solidFill>
            </a:endParaRPr>
          </a:p>
        </p:txBody>
      </p:sp>
      <p:sp>
        <p:nvSpPr>
          <p:cNvPr id="2249" name="Google Shape;2249;p142"/>
          <p:cNvSpPr/>
          <p:nvPr/>
        </p:nvSpPr>
        <p:spPr>
          <a:xfrm>
            <a:off x="8453508" y="4898992"/>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42"/>
          <p:cNvSpPr txBox="1">
            <a:spLocks noGrp="1"/>
          </p:cNvSpPr>
          <p:nvPr>
            <p:ph type="subTitle" idx="4294967295"/>
          </p:nvPr>
        </p:nvSpPr>
        <p:spPr>
          <a:xfrm>
            <a:off x="7684354" y="5023353"/>
            <a:ext cx="783600" cy="1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rgbClr val="000000"/>
                </a:solidFill>
              </a:rPr>
              <a:t>Backup</a:t>
            </a:r>
            <a:endParaRPr sz="800" i="1">
              <a:solidFill>
                <a:srgbClr val="000000"/>
              </a:solidFill>
            </a:endParaRPr>
          </a:p>
        </p:txBody>
      </p:sp>
      <p:sp>
        <p:nvSpPr>
          <p:cNvPr id="2251" name="Google Shape;2251;p142">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42">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256"/>
        <p:cNvGrpSpPr/>
        <p:nvPr/>
      </p:nvGrpSpPr>
      <p:grpSpPr>
        <a:xfrm>
          <a:off x="0" y="0"/>
          <a:ext cx="0" cy="0"/>
          <a:chOff x="0" y="0"/>
          <a:chExt cx="0" cy="0"/>
        </a:xfrm>
      </p:grpSpPr>
      <p:sp>
        <p:nvSpPr>
          <p:cNvPr id="2257" name="Google Shape;2257;p1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131</a:t>
            </a:fld>
            <a:endParaRPr/>
          </a:p>
        </p:txBody>
      </p:sp>
      <p:sp>
        <p:nvSpPr>
          <p:cNvPr id="2258" name="Google Shape;2258;p14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Preliminary Thermal Modeling</a:t>
            </a:r>
            <a:endParaRPr/>
          </a:p>
        </p:txBody>
      </p:sp>
      <p:pic>
        <p:nvPicPr>
          <p:cNvPr id="2259" name="Google Shape;2259;p143"/>
          <p:cNvPicPr preferRelativeResize="0"/>
          <p:nvPr/>
        </p:nvPicPr>
        <p:blipFill>
          <a:blip r:embed="rId3">
            <a:alphaModFix/>
          </a:blip>
          <a:stretch>
            <a:fillRect/>
          </a:stretch>
        </p:blipFill>
        <p:spPr>
          <a:xfrm>
            <a:off x="5422899" y="4235900"/>
            <a:ext cx="2623913" cy="610075"/>
          </a:xfrm>
          <a:prstGeom prst="rect">
            <a:avLst/>
          </a:prstGeom>
          <a:noFill/>
          <a:ln>
            <a:noFill/>
          </a:ln>
        </p:spPr>
      </p:pic>
      <p:pic>
        <p:nvPicPr>
          <p:cNvPr id="2260" name="Google Shape;2260;p143"/>
          <p:cNvPicPr preferRelativeResize="0"/>
          <p:nvPr/>
        </p:nvPicPr>
        <p:blipFill rotWithShape="1">
          <a:blip r:embed="rId4">
            <a:alphaModFix/>
          </a:blip>
          <a:srcRect l="2804" r="4336"/>
          <a:stretch/>
        </p:blipFill>
        <p:spPr>
          <a:xfrm>
            <a:off x="4434475" y="613075"/>
            <a:ext cx="4485426" cy="3622824"/>
          </a:xfrm>
          <a:prstGeom prst="rect">
            <a:avLst/>
          </a:prstGeom>
          <a:noFill/>
          <a:ln>
            <a:noFill/>
          </a:ln>
        </p:spPr>
      </p:pic>
      <p:sp>
        <p:nvSpPr>
          <p:cNvPr id="2261" name="Google Shape;2261;p143"/>
          <p:cNvSpPr txBox="1">
            <a:spLocks noGrp="1"/>
          </p:cNvSpPr>
          <p:nvPr>
            <p:ph type="body" idx="2"/>
          </p:nvPr>
        </p:nvSpPr>
        <p:spPr>
          <a:xfrm>
            <a:off x="790075" y="1216388"/>
            <a:ext cx="3644400" cy="24162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No insulation: components become too cold</a:t>
            </a:r>
            <a:endParaRPr/>
          </a:p>
          <a:p>
            <a:pPr marL="0" lvl="0" indent="0" algn="l" rtl="0">
              <a:spcBef>
                <a:spcPts val="600"/>
              </a:spcBef>
              <a:spcAft>
                <a:spcPts val="0"/>
              </a:spcAft>
              <a:buNone/>
            </a:pPr>
            <a:endParaRPr/>
          </a:p>
          <a:p>
            <a:pPr marL="457200" lvl="0" indent="-342900" algn="l" rtl="0">
              <a:spcBef>
                <a:spcPts val="600"/>
              </a:spcBef>
              <a:spcAft>
                <a:spcPts val="0"/>
              </a:spcAft>
              <a:buSzPts val="1800"/>
              <a:buChar char="○"/>
            </a:pPr>
            <a:r>
              <a:rPr lang="en"/>
              <a:t>Insulation needed to keep temperatures within operating range</a:t>
            </a:r>
            <a:endParaRPr/>
          </a:p>
        </p:txBody>
      </p:sp>
      <p:sp>
        <p:nvSpPr>
          <p:cNvPr id="2262" name="Google Shape;2262;p143">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p1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132</a:t>
            </a:fld>
            <a:endParaRPr/>
          </a:p>
        </p:txBody>
      </p:sp>
      <p:sp>
        <p:nvSpPr>
          <p:cNvPr id="2268" name="Google Shape;2268;p144"/>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Baseline Test</a:t>
            </a:r>
            <a:endParaRPr/>
          </a:p>
        </p:txBody>
      </p:sp>
      <p:pic>
        <p:nvPicPr>
          <p:cNvPr id="2269" name="Google Shape;2269;p144"/>
          <p:cNvPicPr preferRelativeResize="0"/>
          <p:nvPr/>
        </p:nvPicPr>
        <p:blipFill rotWithShape="1">
          <a:blip r:embed="rId3">
            <a:alphaModFix/>
          </a:blip>
          <a:srcRect l="4922" r="4922"/>
          <a:stretch/>
        </p:blipFill>
        <p:spPr>
          <a:xfrm>
            <a:off x="4582350" y="776250"/>
            <a:ext cx="4316441" cy="3591000"/>
          </a:xfrm>
          <a:prstGeom prst="rect">
            <a:avLst/>
          </a:prstGeom>
          <a:noFill/>
          <a:ln>
            <a:noFill/>
          </a:ln>
        </p:spPr>
      </p:pic>
      <p:cxnSp>
        <p:nvCxnSpPr>
          <p:cNvPr id="2270" name="Google Shape;2270;p144"/>
          <p:cNvCxnSpPr/>
          <p:nvPr/>
        </p:nvCxnSpPr>
        <p:spPr>
          <a:xfrm>
            <a:off x="4429875" y="613075"/>
            <a:ext cx="0" cy="3591000"/>
          </a:xfrm>
          <a:prstGeom prst="straightConnector1">
            <a:avLst/>
          </a:prstGeom>
          <a:noFill/>
          <a:ln w="28575" cap="flat" cmpd="sng">
            <a:solidFill>
              <a:srgbClr val="000000"/>
            </a:solidFill>
            <a:prstDash val="solid"/>
            <a:round/>
            <a:headEnd type="none" w="med" len="med"/>
            <a:tailEnd type="none" w="med" len="med"/>
          </a:ln>
        </p:spPr>
      </p:cxnSp>
      <p:pic>
        <p:nvPicPr>
          <p:cNvPr id="2271" name="Google Shape;2271;p144"/>
          <p:cNvPicPr preferRelativeResize="0"/>
          <p:nvPr/>
        </p:nvPicPr>
        <p:blipFill rotWithShape="1">
          <a:blip r:embed="rId4">
            <a:alphaModFix/>
          </a:blip>
          <a:srcRect r="7028"/>
          <a:stretch/>
        </p:blipFill>
        <p:spPr>
          <a:xfrm>
            <a:off x="269600" y="1175025"/>
            <a:ext cx="3898101" cy="3124100"/>
          </a:xfrm>
          <a:prstGeom prst="rect">
            <a:avLst/>
          </a:prstGeom>
          <a:noFill/>
          <a:ln>
            <a:noFill/>
          </a:ln>
        </p:spPr>
      </p:pic>
      <p:sp>
        <p:nvSpPr>
          <p:cNvPr id="2272" name="Google Shape;2272;p144"/>
          <p:cNvSpPr/>
          <p:nvPr/>
        </p:nvSpPr>
        <p:spPr>
          <a:xfrm>
            <a:off x="394492" y="2890635"/>
            <a:ext cx="1642500" cy="5262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44"/>
          <p:cNvSpPr txBox="1"/>
          <p:nvPr/>
        </p:nvSpPr>
        <p:spPr>
          <a:xfrm>
            <a:off x="4520575" y="4470013"/>
            <a:ext cx="4588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PT Serif"/>
                <a:ea typeface="PT Serif"/>
                <a:cs typeface="PT Serif"/>
                <a:sym typeface="PT Serif"/>
              </a:rPr>
              <a:t>*Thermocouple 2 fell off during insulation test, therefore not shown.</a:t>
            </a:r>
            <a:endParaRPr sz="1100">
              <a:latin typeface="PT Serif"/>
              <a:ea typeface="PT Serif"/>
              <a:cs typeface="PT Serif"/>
              <a:sym typeface="PT Serif"/>
            </a:endParaRPr>
          </a:p>
        </p:txBody>
      </p:sp>
      <p:sp>
        <p:nvSpPr>
          <p:cNvPr id="2274" name="Google Shape;2274;p144">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44">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76" name="Google Shape;2276;p144"/>
          <p:cNvCxnSpPr/>
          <p:nvPr/>
        </p:nvCxnSpPr>
        <p:spPr>
          <a:xfrm>
            <a:off x="4429875" y="613075"/>
            <a:ext cx="0" cy="4248000"/>
          </a:xfrm>
          <a:prstGeom prst="straightConnector1">
            <a:avLst/>
          </a:prstGeom>
          <a:noFill/>
          <a:ln w="28575" cap="flat" cmpd="sng">
            <a:solidFill>
              <a:srgbClr val="000000"/>
            </a:solidFill>
            <a:prstDash val="solid"/>
            <a:round/>
            <a:headEnd type="none" w="med" len="med"/>
            <a:tailEnd type="none" w="med" len="med"/>
          </a:ln>
        </p:spPr>
      </p:cxnSp>
      <p:sp>
        <p:nvSpPr>
          <p:cNvPr id="2277" name="Google Shape;2277;p144">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44">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sp>
        <p:nvSpPr>
          <p:cNvPr id="2283" name="Google Shape;2283;p1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133</a:t>
            </a:fld>
            <a:endParaRPr/>
          </a:p>
        </p:txBody>
      </p:sp>
      <p:sp>
        <p:nvSpPr>
          <p:cNvPr id="2284" name="Google Shape;2284;p14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Baseline Test</a:t>
            </a:r>
            <a:endParaRPr/>
          </a:p>
        </p:txBody>
      </p:sp>
      <p:pic>
        <p:nvPicPr>
          <p:cNvPr id="2285" name="Google Shape;2285;p145"/>
          <p:cNvPicPr preferRelativeResize="0"/>
          <p:nvPr/>
        </p:nvPicPr>
        <p:blipFill rotWithShape="1">
          <a:blip r:embed="rId3">
            <a:alphaModFix/>
          </a:blip>
          <a:srcRect l="4922" r="4922"/>
          <a:stretch/>
        </p:blipFill>
        <p:spPr>
          <a:xfrm>
            <a:off x="4727625" y="864764"/>
            <a:ext cx="4103675" cy="3413950"/>
          </a:xfrm>
          <a:prstGeom prst="rect">
            <a:avLst/>
          </a:prstGeom>
          <a:noFill/>
          <a:ln>
            <a:noFill/>
          </a:ln>
        </p:spPr>
      </p:pic>
      <p:pic>
        <p:nvPicPr>
          <p:cNvPr id="2286" name="Google Shape;2286;p145"/>
          <p:cNvPicPr preferRelativeResize="0"/>
          <p:nvPr/>
        </p:nvPicPr>
        <p:blipFill rotWithShape="1">
          <a:blip r:embed="rId4">
            <a:alphaModFix/>
          </a:blip>
          <a:srcRect r="7028"/>
          <a:stretch/>
        </p:blipFill>
        <p:spPr>
          <a:xfrm>
            <a:off x="126875" y="1001075"/>
            <a:ext cx="4005250" cy="3360801"/>
          </a:xfrm>
          <a:prstGeom prst="rect">
            <a:avLst/>
          </a:prstGeom>
          <a:noFill/>
          <a:ln>
            <a:noFill/>
          </a:ln>
        </p:spPr>
      </p:pic>
      <p:sp>
        <p:nvSpPr>
          <p:cNvPr id="2287" name="Google Shape;2287;p145"/>
          <p:cNvSpPr/>
          <p:nvPr/>
        </p:nvSpPr>
        <p:spPr>
          <a:xfrm>
            <a:off x="251446" y="1080292"/>
            <a:ext cx="894600" cy="14292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45">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45">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90" name="Google Shape;2290;p145"/>
          <p:cNvCxnSpPr/>
          <p:nvPr/>
        </p:nvCxnSpPr>
        <p:spPr>
          <a:xfrm>
            <a:off x="4429875" y="613075"/>
            <a:ext cx="0" cy="4248000"/>
          </a:xfrm>
          <a:prstGeom prst="straightConnector1">
            <a:avLst/>
          </a:prstGeom>
          <a:noFill/>
          <a:ln w="28575" cap="flat" cmpd="sng">
            <a:solidFill>
              <a:srgbClr val="000000"/>
            </a:solidFill>
            <a:prstDash val="solid"/>
            <a:round/>
            <a:headEnd type="none" w="med" len="med"/>
            <a:tailEnd type="none" w="med" len="med"/>
          </a:ln>
        </p:spPr>
      </p:cxnSp>
      <p:sp>
        <p:nvSpPr>
          <p:cNvPr id="2291" name="Google Shape;2291;p145">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45">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296"/>
        <p:cNvGrpSpPr/>
        <p:nvPr/>
      </p:nvGrpSpPr>
      <p:grpSpPr>
        <a:xfrm>
          <a:off x="0" y="0"/>
          <a:ext cx="0" cy="0"/>
          <a:chOff x="0" y="0"/>
          <a:chExt cx="0" cy="0"/>
        </a:xfrm>
      </p:grpSpPr>
      <p:sp>
        <p:nvSpPr>
          <p:cNvPr id="2297" name="Google Shape;2297;p1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134</a:t>
            </a:fld>
            <a:endParaRPr/>
          </a:p>
        </p:txBody>
      </p:sp>
      <p:sp>
        <p:nvSpPr>
          <p:cNvPr id="2298" name="Google Shape;2298;p14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Cold Test #2</a:t>
            </a:r>
            <a:endParaRPr/>
          </a:p>
        </p:txBody>
      </p:sp>
      <p:pic>
        <p:nvPicPr>
          <p:cNvPr id="2299" name="Google Shape;2299;p146"/>
          <p:cNvPicPr preferRelativeResize="0"/>
          <p:nvPr/>
        </p:nvPicPr>
        <p:blipFill rotWithShape="1">
          <a:blip r:embed="rId3">
            <a:alphaModFix/>
          </a:blip>
          <a:srcRect t="13616" r="7817" b="27102"/>
          <a:stretch/>
        </p:blipFill>
        <p:spPr>
          <a:xfrm>
            <a:off x="2627250" y="777600"/>
            <a:ext cx="3889498" cy="3335050"/>
          </a:xfrm>
          <a:prstGeom prst="rect">
            <a:avLst/>
          </a:prstGeom>
          <a:noFill/>
          <a:ln>
            <a:noFill/>
          </a:ln>
        </p:spPr>
      </p:pic>
      <p:cxnSp>
        <p:nvCxnSpPr>
          <p:cNvPr id="2300" name="Google Shape;2300;p146"/>
          <p:cNvCxnSpPr/>
          <p:nvPr/>
        </p:nvCxnSpPr>
        <p:spPr>
          <a:xfrm>
            <a:off x="1383300" y="1227425"/>
            <a:ext cx="2912700" cy="672300"/>
          </a:xfrm>
          <a:prstGeom prst="straightConnector1">
            <a:avLst/>
          </a:prstGeom>
          <a:noFill/>
          <a:ln w="28575" cap="flat" cmpd="sng">
            <a:solidFill>
              <a:srgbClr val="000000"/>
            </a:solidFill>
            <a:prstDash val="solid"/>
            <a:round/>
            <a:headEnd type="none" w="med" len="med"/>
            <a:tailEnd type="triangle" w="med" len="med"/>
          </a:ln>
        </p:spPr>
      </p:cxnSp>
      <p:sp>
        <p:nvSpPr>
          <p:cNvPr id="2301" name="Google Shape;2301;p146"/>
          <p:cNvSpPr txBox="1"/>
          <p:nvPr/>
        </p:nvSpPr>
        <p:spPr>
          <a:xfrm>
            <a:off x="0" y="848475"/>
            <a:ext cx="1704600" cy="5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Resistive Heater simulating </a:t>
            </a:r>
            <a:endParaRPr>
              <a:latin typeface="PT Serif"/>
              <a:ea typeface="PT Serif"/>
              <a:cs typeface="PT Serif"/>
              <a:sym typeface="PT Serif"/>
            </a:endParaRPr>
          </a:p>
          <a:p>
            <a:pPr marL="0" lvl="0" indent="0" algn="l" rtl="0">
              <a:spcBef>
                <a:spcPts val="0"/>
              </a:spcBef>
              <a:spcAft>
                <a:spcPts val="0"/>
              </a:spcAft>
              <a:buNone/>
            </a:pPr>
            <a:r>
              <a:rPr lang="en">
                <a:latin typeface="PT Serif"/>
                <a:ea typeface="PT Serif"/>
                <a:cs typeface="PT Serif"/>
                <a:sym typeface="PT Serif"/>
              </a:rPr>
              <a:t>Payload Board</a:t>
            </a:r>
            <a:endParaRPr>
              <a:latin typeface="PT Serif"/>
              <a:ea typeface="PT Serif"/>
              <a:cs typeface="PT Serif"/>
              <a:sym typeface="PT Serif"/>
            </a:endParaRPr>
          </a:p>
        </p:txBody>
      </p:sp>
      <p:sp>
        <p:nvSpPr>
          <p:cNvPr id="2302" name="Google Shape;2302;p146"/>
          <p:cNvSpPr/>
          <p:nvPr/>
        </p:nvSpPr>
        <p:spPr>
          <a:xfrm>
            <a:off x="4208325" y="2678900"/>
            <a:ext cx="214200" cy="1851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03" name="Google Shape;2303;p146"/>
          <p:cNvCxnSpPr>
            <a:endCxn id="2302" idx="3"/>
          </p:cNvCxnSpPr>
          <p:nvPr/>
        </p:nvCxnSpPr>
        <p:spPr>
          <a:xfrm rot="10800000" flipH="1">
            <a:off x="1324894" y="2836893"/>
            <a:ext cx="2914800" cy="553200"/>
          </a:xfrm>
          <a:prstGeom prst="straightConnector1">
            <a:avLst/>
          </a:prstGeom>
          <a:noFill/>
          <a:ln w="28575" cap="flat" cmpd="sng">
            <a:solidFill>
              <a:srgbClr val="000000"/>
            </a:solidFill>
            <a:prstDash val="solid"/>
            <a:round/>
            <a:headEnd type="none" w="med" len="med"/>
            <a:tailEnd type="triangle" w="med" len="med"/>
          </a:ln>
        </p:spPr>
      </p:cxnSp>
      <p:sp>
        <p:nvSpPr>
          <p:cNvPr id="2304" name="Google Shape;2304;p146"/>
          <p:cNvSpPr txBox="1"/>
          <p:nvPr/>
        </p:nvSpPr>
        <p:spPr>
          <a:xfrm>
            <a:off x="58350" y="3152775"/>
            <a:ext cx="1587900" cy="5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Thermocouple </a:t>
            </a:r>
            <a:endParaRPr>
              <a:latin typeface="PT Serif"/>
              <a:ea typeface="PT Serif"/>
              <a:cs typeface="PT Serif"/>
              <a:sym typeface="PT Serif"/>
            </a:endParaRPr>
          </a:p>
        </p:txBody>
      </p:sp>
      <p:cxnSp>
        <p:nvCxnSpPr>
          <p:cNvPr id="2305" name="Google Shape;2305;p146"/>
          <p:cNvCxnSpPr/>
          <p:nvPr/>
        </p:nvCxnSpPr>
        <p:spPr>
          <a:xfrm rot="10800000">
            <a:off x="4812450" y="1928750"/>
            <a:ext cx="2737200" cy="759900"/>
          </a:xfrm>
          <a:prstGeom prst="straightConnector1">
            <a:avLst/>
          </a:prstGeom>
          <a:noFill/>
          <a:ln w="28575" cap="flat" cmpd="sng">
            <a:solidFill>
              <a:srgbClr val="000000"/>
            </a:solidFill>
            <a:prstDash val="solid"/>
            <a:round/>
            <a:headEnd type="none" w="med" len="med"/>
            <a:tailEnd type="triangle" w="med" len="med"/>
          </a:ln>
        </p:spPr>
      </p:cxnSp>
      <p:sp>
        <p:nvSpPr>
          <p:cNvPr id="2306" name="Google Shape;2306;p146"/>
          <p:cNvSpPr txBox="1"/>
          <p:nvPr/>
        </p:nvSpPr>
        <p:spPr>
          <a:xfrm>
            <a:off x="7549650" y="2428450"/>
            <a:ext cx="1587900" cy="5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3D Printed Mock-Board </a:t>
            </a:r>
            <a:endParaRPr>
              <a:latin typeface="PT Serif"/>
              <a:ea typeface="PT Serif"/>
              <a:cs typeface="PT Serif"/>
              <a:sym typeface="PT Serif"/>
            </a:endParaRPr>
          </a:p>
        </p:txBody>
      </p:sp>
      <p:sp>
        <p:nvSpPr>
          <p:cNvPr id="2307" name="Google Shape;2307;p146">
            <a:hlinkClick r:id="" action="ppaction://noaction"/>
          </p:cNvPr>
          <p:cNvSpPr/>
          <p:nvPr/>
        </p:nvSpPr>
        <p:spPr>
          <a:xfrm>
            <a:off x="0" y="25"/>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46">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Google Shape;2313;p1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135</a:t>
            </a:fld>
            <a:endParaRPr/>
          </a:p>
        </p:txBody>
      </p:sp>
      <p:sp>
        <p:nvSpPr>
          <p:cNvPr id="2314" name="Google Shape;2314;p14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Cold Test #2</a:t>
            </a:r>
            <a:endParaRPr/>
          </a:p>
        </p:txBody>
      </p:sp>
      <p:pic>
        <p:nvPicPr>
          <p:cNvPr id="2315" name="Google Shape;2315;p147"/>
          <p:cNvPicPr preferRelativeResize="0"/>
          <p:nvPr/>
        </p:nvPicPr>
        <p:blipFill rotWithShape="1">
          <a:blip r:embed="rId3">
            <a:alphaModFix/>
          </a:blip>
          <a:srcRect t="21073"/>
          <a:stretch/>
        </p:blipFill>
        <p:spPr>
          <a:xfrm>
            <a:off x="3034263" y="813375"/>
            <a:ext cx="3380275" cy="3335050"/>
          </a:xfrm>
          <a:prstGeom prst="rect">
            <a:avLst/>
          </a:prstGeom>
          <a:noFill/>
          <a:ln>
            <a:noFill/>
          </a:ln>
        </p:spPr>
      </p:pic>
      <p:cxnSp>
        <p:nvCxnSpPr>
          <p:cNvPr id="2316" name="Google Shape;2316;p147"/>
          <p:cNvCxnSpPr/>
          <p:nvPr/>
        </p:nvCxnSpPr>
        <p:spPr>
          <a:xfrm rot="10800000">
            <a:off x="5289825" y="2188550"/>
            <a:ext cx="2181900" cy="665700"/>
          </a:xfrm>
          <a:prstGeom prst="straightConnector1">
            <a:avLst/>
          </a:prstGeom>
          <a:noFill/>
          <a:ln w="28575" cap="flat" cmpd="sng">
            <a:solidFill>
              <a:srgbClr val="000000"/>
            </a:solidFill>
            <a:prstDash val="solid"/>
            <a:round/>
            <a:headEnd type="none" w="med" len="med"/>
            <a:tailEnd type="triangle" w="med" len="med"/>
          </a:ln>
        </p:spPr>
      </p:cxnSp>
      <p:sp>
        <p:nvSpPr>
          <p:cNvPr id="2317" name="Google Shape;2317;p147"/>
          <p:cNvSpPr txBox="1"/>
          <p:nvPr/>
        </p:nvSpPr>
        <p:spPr>
          <a:xfrm>
            <a:off x="7517575" y="2701200"/>
            <a:ext cx="1587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Test Battery</a:t>
            </a:r>
            <a:endParaRPr>
              <a:latin typeface="PT Serif"/>
              <a:ea typeface="PT Serif"/>
              <a:cs typeface="PT Serif"/>
              <a:sym typeface="PT Serif"/>
            </a:endParaRPr>
          </a:p>
        </p:txBody>
      </p:sp>
      <p:cxnSp>
        <p:nvCxnSpPr>
          <p:cNvPr id="2318" name="Google Shape;2318;p147"/>
          <p:cNvCxnSpPr/>
          <p:nvPr/>
        </p:nvCxnSpPr>
        <p:spPr>
          <a:xfrm rot="10800000" flipH="1">
            <a:off x="1607350" y="2026250"/>
            <a:ext cx="2435400" cy="828000"/>
          </a:xfrm>
          <a:prstGeom prst="straightConnector1">
            <a:avLst/>
          </a:prstGeom>
          <a:noFill/>
          <a:ln w="28575" cap="flat" cmpd="sng">
            <a:solidFill>
              <a:srgbClr val="000000"/>
            </a:solidFill>
            <a:prstDash val="solid"/>
            <a:round/>
            <a:headEnd type="none" w="med" len="med"/>
            <a:tailEnd type="triangle" w="med" len="med"/>
          </a:ln>
        </p:spPr>
      </p:cxnSp>
      <p:sp>
        <p:nvSpPr>
          <p:cNvPr id="2319" name="Google Shape;2319;p147"/>
          <p:cNvSpPr txBox="1"/>
          <p:nvPr/>
        </p:nvSpPr>
        <p:spPr>
          <a:xfrm>
            <a:off x="146125" y="2574600"/>
            <a:ext cx="1704600" cy="5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Resistive Heater simulating SDR </a:t>
            </a:r>
            <a:endParaRPr>
              <a:latin typeface="PT Serif"/>
              <a:ea typeface="PT Serif"/>
              <a:cs typeface="PT Serif"/>
              <a:sym typeface="PT Serif"/>
            </a:endParaRPr>
          </a:p>
        </p:txBody>
      </p:sp>
      <p:cxnSp>
        <p:nvCxnSpPr>
          <p:cNvPr id="2320" name="Google Shape;2320;p147"/>
          <p:cNvCxnSpPr>
            <a:endCxn id="2321" idx="2"/>
          </p:cNvCxnSpPr>
          <p:nvPr/>
        </p:nvCxnSpPr>
        <p:spPr>
          <a:xfrm>
            <a:off x="1373675" y="1366475"/>
            <a:ext cx="2776200" cy="190500"/>
          </a:xfrm>
          <a:prstGeom prst="straightConnector1">
            <a:avLst/>
          </a:prstGeom>
          <a:noFill/>
          <a:ln w="28575" cap="flat" cmpd="sng">
            <a:solidFill>
              <a:srgbClr val="000000"/>
            </a:solidFill>
            <a:prstDash val="solid"/>
            <a:round/>
            <a:headEnd type="none" w="med" len="med"/>
            <a:tailEnd type="triangle" w="med" len="med"/>
          </a:ln>
        </p:spPr>
      </p:cxnSp>
      <p:sp>
        <p:nvSpPr>
          <p:cNvPr id="2322" name="Google Shape;2322;p147"/>
          <p:cNvSpPr txBox="1"/>
          <p:nvPr/>
        </p:nvSpPr>
        <p:spPr>
          <a:xfrm>
            <a:off x="107075" y="1129325"/>
            <a:ext cx="1587900" cy="5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Thermocouple </a:t>
            </a:r>
            <a:endParaRPr>
              <a:latin typeface="PT Serif"/>
              <a:ea typeface="PT Serif"/>
              <a:cs typeface="PT Serif"/>
              <a:sym typeface="PT Serif"/>
            </a:endParaRPr>
          </a:p>
        </p:txBody>
      </p:sp>
      <p:sp>
        <p:nvSpPr>
          <p:cNvPr id="2321" name="Google Shape;2321;p147"/>
          <p:cNvSpPr/>
          <p:nvPr/>
        </p:nvSpPr>
        <p:spPr>
          <a:xfrm>
            <a:off x="4149875" y="1464425"/>
            <a:ext cx="214200" cy="1851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23" name="Google Shape;2323;p147"/>
          <p:cNvCxnSpPr/>
          <p:nvPr/>
        </p:nvCxnSpPr>
        <p:spPr>
          <a:xfrm rot="10800000" flipH="1">
            <a:off x="1860625" y="2464725"/>
            <a:ext cx="2104200" cy="1227300"/>
          </a:xfrm>
          <a:prstGeom prst="straightConnector1">
            <a:avLst/>
          </a:prstGeom>
          <a:noFill/>
          <a:ln w="28575" cap="flat" cmpd="sng">
            <a:solidFill>
              <a:srgbClr val="000000"/>
            </a:solidFill>
            <a:prstDash val="solid"/>
            <a:round/>
            <a:headEnd type="none" w="med" len="med"/>
            <a:tailEnd type="triangle" w="med" len="med"/>
          </a:ln>
        </p:spPr>
      </p:cxnSp>
      <p:sp>
        <p:nvSpPr>
          <p:cNvPr id="2324" name="Google Shape;2324;p147"/>
          <p:cNvSpPr txBox="1"/>
          <p:nvPr/>
        </p:nvSpPr>
        <p:spPr>
          <a:xfrm>
            <a:off x="745050" y="3507075"/>
            <a:ext cx="1375800" cy="5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3D-Printed Mock Board </a:t>
            </a:r>
            <a:endParaRPr>
              <a:latin typeface="PT Serif"/>
              <a:ea typeface="PT Serif"/>
              <a:cs typeface="PT Serif"/>
              <a:sym typeface="PT Serif"/>
            </a:endParaRPr>
          </a:p>
        </p:txBody>
      </p:sp>
      <p:sp>
        <p:nvSpPr>
          <p:cNvPr id="2325" name="Google Shape;2325;p147"/>
          <p:cNvSpPr/>
          <p:nvPr/>
        </p:nvSpPr>
        <p:spPr>
          <a:xfrm>
            <a:off x="5013400" y="1841150"/>
            <a:ext cx="214200" cy="185100"/>
          </a:xfrm>
          <a:prstGeom prst="ellipse">
            <a:avLst/>
          </a:prstGeom>
          <a:noFill/>
          <a:ln w="19050" cap="flat" cmpd="sng">
            <a:solidFill>
              <a:srgbClr val="FFFF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26" name="Google Shape;2326;p147"/>
          <p:cNvCxnSpPr>
            <a:endCxn id="2325" idx="7"/>
          </p:cNvCxnSpPr>
          <p:nvPr/>
        </p:nvCxnSpPr>
        <p:spPr>
          <a:xfrm flipH="1">
            <a:off x="5196231" y="1561957"/>
            <a:ext cx="1375800" cy="306300"/>
          </a:xfrm>
          <a:prstGeom prst="straightConnector1">
            <a:avLst/>
          </a:prstGeom>
          <a:noFill/>
          <a:ln w="28575" cap="flat" cmpd="sng">
            <a:solidFill>
              <a:srgbClr val="000000"/>
            </a:solidFill>
            <a:prstDash val="solid"/>
            <a:round/>
            <a:headEnd type="none" w="med" len="med"/>
            <a:tailEnd type="triangle" w="med" len="med"/>
          </a:ln>
        </p:spPr>
      </p:cxnSp>
      <p:sp>
        <p:nvSpPr>
          <p:cNvPr id="2327" name="Google Shape;2327;p147"/>
          <p:cNvSpPr txBox="1"/>
          <p:nvPr/>
        </p:nvSpPr>
        <p:spPr>
          <a:xfrm>
            <a:off x="6572025" y="1296875"/>
            <a:ext cx="2533500" cy="5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Thermocouple (underneath)</a:t>
            </a:r>
            <a:endParaRPr>
              <a:latin typeface="PT Serif"/>
              <a:ea typeface="PT Serif"/>
              <a:cs typeface="PT Serif"/>
              <a:sym typeface="PT Serif"/>
            </a:endParaRPr>
          </a:p>
        </p:txBody>
      </p:sp>
      <p:sp>
        <p:nvSpPr>
          <p:cNvPr id="2328" name="Google Shape;2328;p147">
            <a:hlinkClick r:id="" action="ppaction://noaction"/>
          </p:cNvPr>
          <p:cNvSpPr/>
          <p:nvPr/>
        </p:nvSpPr>
        <p:spPr>
          <a:xfrm>
            <a:off x="0" y="25"/>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47">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Google Shape;2334;p148"/>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Finance</a:t>
            </a:r>
            <a:endParaRPr/>
          </a:p>
        </p:txBody>
      </p:sp>
      <p:sp>
        <p:nvSpPr>
          <p:cNvPr id="2335" name="Google Shape;2335;p148"/>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6" name="Google Shape;2336;p1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136</a:t>
            </a:fld>
            <a:endParaRPr/>
          </a:p>
        </p:txBody>
      </p:sp>
      <p:sp>
        <p:nvSpPr>
          <p:cNvPr id="2337" name="Google Shape;2337;p148">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341"/>
        <p:cNvGrpSpPr/>
        <p:nvPr/>
      </p:nvGrpSpPr>
      <p:grpSpPr>
        <a:xfrm>
          <a:off x="0" y="0"/>
          <a:ext cx="0" cy="0"/>
          <a:chOff x="0" y="0"/>
          <a:chExt cx="0" cy="0"/>
        </a:xfrm>
      </p:grpSpPr>
      <p:sp>
        <p:nvSpPr>
          <p:cNvPr id="2342" name="Google Shape;2342;p1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137</a:t>
            </a:fld>
            <a:endParaRPr/>
          </a:p>
        </p:txBody>
      </p:sp>
      <p:sp>
        <p:nvSpPr>
          <p:cNvPr id="2343" name="Google Shape;2343;p149"/>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Finance </a:t>
            </a:r>
            <a:r>
              <a:rPr lang="en"/>
              <a:t>Categorized Spending Breakout</a:t>
            </a:r>
            <a:endParaRPr/>
          </a:p>
        </p:txBody>
      </p:sp>
      <p:sp>
        <p:nvSpPr>
          <p:cNvPr id="2344" name="Google Shape;2344;p149">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45" name="Google Shape;2345;p149"/>
          <p:cNvPicPr preferRelativeResize="0"/>
          <p:nvPr/>
        </p:nvPicPr>
        <p:blipFill rotWithShape="1">
          <a:blip r:embed="rId3">
            <a:alphaModFix/>
          </a:blip>
          <a:srcRect l="6017" t="14414" r="1407" b="3591"/>
          <a:stretch/>
        </p:blipFill>
        <p:spPr>
          <a:xfrm>
            <a:off x="1107188" y="613075"/>
            <a:ext cx="6929625" cy="4360599"/>
          </a:xfrm>
          <a:prstGeom prst="rect">
            <a:avLst/>
          </a:prstGeom>
          <a:noFill/>
          <a:ln>
            <a:noFill/>
          </a:ln>
        </p:spPr>
      </p:pic>
      <p:sp>
        <p:nvSpPr>
          <p:cNvPr id="2346" name="Google Shape;2346;p149">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1" name="Google Shape;2351;p1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138</a:t>
            </a:fld>
            <a:endParaRPr/>
          </a:p>
        </p:txBody>
      </p:sp>
      <p:sp>
        <p:nvSpPr>
          <p:cNvPr id="2352" name="Google Shape;2352;p15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Finance </a:t>
            </a:r>
            <a:r>
              <a:rPr lang="en"/>
              <a:t>Fall Semester Spending</a:t>
            </a:r>
            <a:endParaRPr/>
          </a:p>
        </p:txBody>
      </p:sp>
      <p:sp>
        <p:nvSpPr>
          <p:cNvPr id="2353" name="Google Shape;2353;p150">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54" name="Google Shape;2354;p150"/>
          <p:cNvPicPr preferRelativeResize="0"/>
          <p:nvPr/>
        </p:nvPicPr>
        <p:blipFill>
          <a:blip r:embed="rId3">
            <a:alphaModFix/>
          </a:blip>
          <a:stretch>
            <a:fillRect/>
          </a:stretch>
        </p:blipFill>
        <p:spPr>
          <a:xfrm>
            <a:off x="152400" y="778900"/>
            <a:ext cx="8839200" cy="2635708"/>
          </a:xfrm>
          <a:prstGeom prst="rect">
            <a:avLst/>
          </a:prstGeom>
          <a:noFill/>
          <a:ln>
            <a:noFill/>
          </a:ln>
        </p:spPr>
      </p:pic>
      <p:sp>
        <p:nvSpPr>
          <p:cNvPr id="2355" name="Google Shape;2355;p150">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1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139</a:t>
            </a:fld>
            <a:endParaRPr/>
          </a:p>
        </p:txBody>
      </p:sp>
      <p:sp>
        <p:nvSpPr>
          <p:cNvPr id="2361" name="Google Shape;2361;p15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Finance </a:t>
            </a:r>
            <a:r>
              <a:rPr lang="en"/>
              <a:t>Spring Semester Spending </a:t>
            </a:r>
            <a:r>
              <a:rPr lang="en" b="0"/>
              <a:t>(1)</a:t>
            </a:r>
            <a:endParaRPr b="0"/>
          </a:p>
        </p:txBody>
      </p:sp>
      <p:sp>
        <p:nvSpPr>
          <p:cNvPr id="2362" name="Google Shape;2362;p151">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3" name="Google Shape;2363;p151"/>
          <p:cNvPicPr preferRelativeResize="0"/>
          <p:nvPr/>
        </p:nvPicPr>
        <p:blipFill>
          <a:blip r:embed="rId3">
            <a:alphaModFix/>
          </a:blip>
          <a:stretch>
            <a:fillRect/>
          </a:stretch>
        </p:blipFill>
        <p:spPr>
          <a:xfrm>
            <a:off x="152400" y="550600"/>
            <a:ext cx="8839200" cy="2767099"/>
          </a:xfrm>
          <a:prstGeom prst="rect">
            <a:avLst/>
          </a:prstGeom>
          <a:noFill/>
          <a:ln>
            <a:noFill/>
          </a:ln>
        </p:spPr>
      </p:pic>
      <p:pic>
        <p:nvPicPr>
          <p:cNvPr id="2364" name="Google Shape;2364;p151"/>
          <p:cNvPicPr preferRelativeResize="0"/>
          <p:nvPr/>
        </p:nvPicPr>
        <p:blipFill>
          <a:blip r:embed="rId4">
            <a:alphaModFix/>
          </a:blip>
          <a:stretch>
            <a:fillRect/>
          </a:stretch>
        </p:blipFill>
        <p:spPr>
          <a:xfrm>
            <a:off x="152400" y="3317700"/>
            <a:ext cx="8839200" cy="1432150"/>
          </a:xfrm>
          <a:prstGeom prst="rect">
            <a:avLst/>
          </a:prstGeom>
          <a:noFill/>
          <a:ln>
            <a:noFill/>
          </a:ln>
        </p:spPr>
      </p:pic>
      <p:sp>
        <p:nvSpPr>
          <p:cNvPr id="2365" name="Google Shape;2365;p151">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26"/>
          <p:cNvPicPr preferRelativeResize="0"/>
          <p:nvPr/>
        </p:nvPicPr>
        <p:blipFill>
          <a:blip r:embed="rId3">
            <a:alphaModFix/>
          </a:blip>
          <a:stretch>
            <a:fillRect/>
          </a:stretch>
        </p:blipFill>
        <p:spPr>
          <a:xfrm>
            <a:off x="36700" y="2363525"/>
            <a:ext cx="8951575" cy="2251675"/>
          </a:xfrm>
          <a:prstGeom prst="rect">
            <a:avLst/>
          </a:prstGeom>
          <a:noFill/>
          <a:ln>
            <a:noFill/>
          </a:ln>
        </p:spPr>
      </p:pic>
      <p:sp>
        <p:nvSpPr>
          <p:cNvPr id="394" name="Google Shape;394;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395" name="Google Shape;395;p2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Overview - COMMS Wired</a:t>
            </a:r>
            <a:endParaRPr/>
          </a:p>
        </p:txBody>
      </p:sp>
      <p:sp>
        <p:nvSpPr>
          <p:cNvPr id="396" name="Google Shape;396;p26"/>
          <p:cNvSpPr/>
          <p:nvPr/>
        </p:nvSpPr>
        <p:spPr>
          <a:xfrm>
            <a:off x="3639262" y="1075650"/>
            <a:ext cx="795900" cy="694200"/>
          </a:xfrm>
          <a:prstGeom prst="rightArrow">
            <a:avLst>
              <a:gd name="adj1" fmla="val 50000"/>
              <a:gd name="adj2" fmla="val 50000"/>
            </a:avLst>
          </a:prstGeom>
          <a:solidFill>
            <a:srgbClr val="A2A4A3"/>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6"/>
          <p:cNvSpPr/>
          <p:nvPr/>
        </p:nvSpPr>
        <p:spPr>
          <a:xfrm>
            <a:off x="232825" y="613075"/>
            <a:ext cx="3381600" cy="20796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dirty="0"/>
              <a:t>Component Testing</a:t>
            </a:r>
            <a:endParaRPr b="1" u="sng" dirty="0"/>
          </a:p>
          <a:p>
            <a:pPr marL="0" lvl="0" indent="0" algn="l" rtl="0">
              <a:spcBef>
                <a:spcPts val="0"/>
              </a:spcBef>
              <a:spcAft>
                <a:spcPts val="0"/>
              </a:spcAft>
              <a:buNone/>
            </a:pPr>
            <a:endParaRPr b="1" u="sng" dirty="0"/>
          </a:p>
          <a:p>
            <a:pPr marL="457200" lvl="0" indent="-317500" algn="l" rtl="0">
              <a:spcBef>
                <a:spcPts val="0"/>
              </a:spcBef>
              <a:spcAft>
                <a:spcPts val="0"/>
              </a:spcAft>
              <a:buSzPts val="1400"/>
              <a:buChar char="●"/>
            </a:pPr>
            <a:r>
              <a:rPr lang="en" dirty="0">
                <a:solidFill>
                  <a:schemeClr val="tx1"/>
                </a:solidFill>
                <a:uFill>
                  <a:noFill/>
                </a:uFill>
                <a:hlinkClick r:id="" action="ppaction://noaction">
                  <a:extLst>
                    <a:ext uri="{A12FA001-AC4F-418D-AE19-62706E023703}">
                      <ahyp:hlinkClr xmlns:ahyp="http://schemas.microsoft.com/office/drawing/2018/hyperlinkcolor" val="tx"/>
                    </a:ext>
                  </a:extLst>
                </a:hlinkClick>
              </a:rPr>
              <a:t>Low Pass Filter</a:t>
            </a:r>
            <a:endParaRPr dirty="0">
              <a:solidFill>
                <a:schemeClr val="tx1"/>
              </a:solidFill>
            </a:endParaRPr>
          </a:p>
          <a:p>
            <a:pPr marL="457200" lvl="0" indent="0" algn="l" rtl="0">
              <a:spcBef>
                <a:spcPts val="0"/>
              </a:spcBef>
              <a:spcAft>
                <a:spcPts val="0"/>
              </a:spcAft>
              <a:buNone/>
            </a:pPr>
            <a:endParaRPr dirty="0">
              <a:solidFill>
                <a:schemeClr val="tx1"/>
              </a:solidFill>
            </a:endParaRPr>
          </a:p>
          <a:p>
            <a:pPr marL="457200" lvl="0" indent="-317500" algn="l" rtl="0">
              <a:spcBef>
                <a:spcPts val="0"/>
              </a:spcBef>
              <a:spcAft>
                <a:spcPts val="0"/>
              </a:spcAft>
              <a:buSzPts val="1400"/>
              <a:buChar char="●"/>
            </a:pPr>
            <a:r>
              <a:rPr lang="en" dirty="0">
                <a:solidFill>
                  <a:schemeClr val="tx1"/>
                </a:solidFill>
                <a:uFill>
                  <a:noFill/>
                </a:uFill>
                <a:hlinkClick r:id="" action="ppaction://noaction">
                  <a:extLst>
                    <a:ext uri="{A12FA001-AC4F-418D-AE19-62706E023703}">
                      <ahyp:hlinkClr xmlns:ahyp="http://schemas.microsoft.com/office/drawing/2018/hyperlinkcolor" val="tx"/>
                    </a:ext>
                  </a:extLst>
                </a:hlinkClick>
              </a:rPr>
              <a:t>Low Noise Amplifier</a:t>
            </a:r>
            <a:r>
              <a:rPr lang="en" dirty="0">
                <a:solidFill>
                  <a:schemeClr val="tx1"/>
                </a:solidFill>
              </a:rPr>
              <a:t> </a:t>
            </a:r>
            <a:endParaRPr dirty="0">
              <a:solidFill>
                <a:schemeClr val="tx1"/>
              </a:solidFill>
            </a:endParaRPr>
          </a:p>
          <a:p>
            <a:pPr marL="457200" lvl="0" indent="0" algn="l" rtl="0">
              <a:spcBef>
                <a:spcPts val="0"/>
              </a:spcBef>
              <a:spcAft>
                <a:spcPts val="0"/>
              </a:spcAft>
              <a:buNone/>
            </a:pPr>
            <a:endParaRPr dirty="0">
              <a:solidFill>
                <a:schemeClr val="tx1"/>
              </a:solidFill>
            </a:endParaRPr>
          </a:p>
          <a:p>
            <a:pPr marL="457200" lvl="0" indent="-317500" algn="l" rtl="0">
              <a:spcBef>
                <a:spcPts val="0"/>
              </a:spcBef>
              <a:spcAft>
                <a:spcPts val="0"/>
              </a:spcAft>
              <a:buSzPts val="1400"/>
              <a:buChar char="●"/>
            </a:pPr>
            <a:r>
              <a:rPr lang="en" dirty="0">
                <a:solidFill>
                  <a:schemeClr val="tx1"/>
                </a:solidFill>
                <a:uFill>
                  <a:noFill/>
                </a:uFill>
                <a:hlinkClick r:id="" action="ppaction://noaction">
                  <a:extLst>
                    <a:ext uri="{A12FA001-AC4F-418D-AE19-62706E023703}">
                      <ahyp:hlinkClr xmlns:ahyp="http://schemas.microsoft.com/office/drawing/2018/hyperlinkcolor" val="tx"/>
                    </a:ext>
                  </a:extLst>
                </a:hlinkClick>
              </a:rPr>
              <a:t>Power Amplifier</a:t>
            </a:r>
            <a:r>
              <a:rPr lang="en" u="sng" dirty="0">
                <a:solidFill>
                  <a:schemeClr val="tx1"/>
                </a:solidFill>
                <a:hlinkClick r:id="" action="ppaction://noaction">
                  <a:extLst>
                    <a:ext uri="{A12FA001-AC4F-418D-AE19-62706E023703}">
                      <ahyp:hlinkClr xmlns:ahyp="http://schemas.microsoft.com/office/drawing/2018/hyperlinkcolor" val="tx"/>
                    </a:ext>
                  </a:extLst>
                </a:hlinkClick>
              </a:rPr>
              <a:t> </a:t>
            </a:r>
            <a:endParaRPr dirty="0">
              <a:solidFill>
                <a:schemeClr val="tx1"/>
              </a:solidFill>
            </a:endParaRPr>
          </a:p>
          <a:p>
            <a:pPr marL="457200" lvl="0" indent="0" algn="l" rtl="0">
              <a:spcBef>
                <a:spcPts val="0"/>
              </a:spcBef>
              <a:spcAft>
                <a:spcPts val="0"/>
              </a:spcAft>
              <a:buNone/>
            </a:pPr>
            <a:endParaRPr dirty="0">
              <a:solidFill>
                <a:schemeClr val="tx1"/>
              </a:solidFill>
            </a:endParaRPr>
          </a:p>
          <a:p>
            <a:pPr marL="457200" lvl="0" indent="-317500" algn="l" rtl="0">
              <a:spcBef>
                <a:spcPts val="0"/>
              </a:spcBef>
              <a:spcAft>
                <a:spcPts val="0"/>
              </a:spcAft>
              <a:buSzPts val="1400"/>
              <a:buChar char="●"/>
            </a:pPr>
            <a:r>
              <a:rPr lang="en" dirty="0">
                <a:solidFill>
                  <a:schemeClr val="tx1"/>
                </a:solidFill>
                <a:uFill>
                  <a:noFill/>
                </a:uFill>
                <a:hlinkClick r:id="" action="ppaction://noaction">
                  <a:extLst>
                    <a:ext uri="{A12FA001-AC4F-418D-AE19-62706E023703}">
                      <ahyp:hlinkClr xmlns:ahyp="http://schemas.microsoft.com/office/drawing/2018/hyperlinkcolor" val="tx"/>
                    </a:ext>
                  </a:extLst>
                </a:hlinkClick>
              </a:rPr>
              <a:t>Custom COMM PCB</a:t>
            </a:r>
            <a:endParaRPr dirty="0">
              <a:solidFill>
                <a:schemeClr val="tx1"/>
              </a:solidFill>
            </a:endParaRPr>
          </a:p>
        </p:txBody>
      </p:sp>
      <p:sp>
        <p:nvSpPr>
          <p:cNvPr id="398" name="Google Shape;398;p26"/>
          <p:cNvSpPr/>
          <p:nvPr/>
        </p:nvSpPr>
        <p:spPr>
          <a:xfrm>
            <a:off x="1008000" y="4406525"/>
            <a:ext cx="7128000" cy="624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000000"/>
                </a:solidFill>
              </a:rPr>
              <a:t>Functional Requirement 2:</a:t>
            </a:r>
            <a:endParaRPr sz="1800" b="1" u="sng">
              <a:solidFill>
                <a:srgbClr val="000000"/>
              </a:solidFill>
            </a:endParaRPr>
          </a:p>
          <a:p>
            <a:pPr marL="0" lvl="0" indent="0" algn="l" rtl="0">
              <a:spcBef>
                <a:spcPts val="0"/>
              </a:spcBef>
              <a:spcAft>
                <a:spcPts val="0"/>
              </a:spcAft>
              <a:buClr>
                <a:srgbClr val="000000"/>
              </a:buClr>
              <a:buSzPts val="1100"/>
              <a:buFont typeface="Arial"/>
              <a:buNone/>
            </a:pPr>
            <a:r>
              <a:rPr lang="en">
                <a:solidFill>
                  <a:srgbClr val="000000"/>
                </a:solidFill>
              </a:rPr>
              <a:t>The payload shall communicate with the ground system during the balloon flight</a:t>
            </a:r>
            <a:endParaRPr>
              <a:solidFill>
                <a:srgbClr val="000000"/>
              </a:solidFill>
            </a:endParaRPr>
          </a:p>
          <a:p>
            <a:pPr marL="0" lvl="0" indent="0" algn="l" rtl="0">
              <a:spcBef>
                <a:spcPts val="0"/>
              </a:spcBef>
              <a:spcAft>
                <a:spcPts val="0"/>
              </a:spcAft>
              <a:buNone/>
            </a:pPr>
            <a:endParaRPr/>
          </a:p>
        </p:txBody>
      </p:sp>
      <p:pic>
        <p:nvPicPr>
          <p:cNvPr id="399" name="Google Shape;399;p26"/>
          <p:cNvPicPr preferRelativeResize="0"/>
          <p:nvPr/>
        </p:nvPicPr>
        <p:blipFill>
          <a:blip r:embed="rId4">
            <a:alphaModFix/>
          </a:blip>
          <a:stretch>
            <a:fillRect/>
          </a:stretch>
        </p:blipFill>
        <p:spPr>
          <a:xfrm>
            <a:off x="2074271" y="1118444"/>
            <a:ext cx="232950" cy="232950"/>
          </a:xfrm>
          <a:prstGeom prst="rect">
            <a:avLst/>
          </a:prstGeom>
          <a:noFill/>
          <a:ln>
            <a:noFill/>
          </a:ln>
        </p:spPr>
      </p:pic>
      <p:pic>
        <p:nvPicPr>
          <p:cNvPr id="400" name="Google Shape;400;p26"/>
          <p:cNvPicPr preferRelativeResize="0"/>
          <p:nvPr/>
        </p:nvPicPr>
        <p:blipFill>
          <a:blip r:embed="rId4">
            <a:alphaModFix/>
          </a:blip>
          <a:stretch>
            <a:fillRect/>
          </a:stretch>
        </p:blipFill>
        <p:spPr>
          <a:xfrm>
            <a:off x="2383421" y="1444369"/>
            <a:ext cx="232950" cy="232950"/>
          </a:xfrm>
          <a:prstGeom prst="rect">
            <a:avLst/>
          </a:prstGeom>
          <a:noFill/>
          <a:ln>
            <a:noFill/>
          </a:ln>
        </p:spPr>
      </p:pic>
      <p:pic>
        <p:nvPicPr>
          <p:cNvPr id="401" name="Google Shape;401;p26"/>
          <p:cNvPicPr preferRelativeResize="0"/>
          <p:nvPr/>
        </p:nvPicPr>
        <p:blipFill>
          <a:blip r:embed="rId4">
            <a:alphaModFix/>
          </a:blip>
          <a:stretch>
            <a:fillRect/>
          </a:stretch>
        </p:blipFill>
        <p:spPr>
          <a:xfrm>
            <a:off x="2150471" y="1925994"/>
            <a:ext cx="232950" cy="232950"/>
          </a:xfrm>
          <a:prstGeom prst="rect">
            <a:avLst/>
          </a:prstGeom>
          <a:noFill/>
          <a:ln>
            <a:noFill/>
          </a:ln>
        </p:spPr>
      </p:pic>
      <p:sp>
        <p:nvSpPr>
          <p:cNvPr id="402" name="Google Shape;402;p26"/>
          <p:cNvSpPr/>
          <p:nvPr/>
        </p:nvSpPr>
        <p:spPr>
          <a:xfrm>
            <a:off x="4460000" y="686550"/>
            <a:ext cx="4535100" cy="14724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a:t>Primary Objectives</a:t>
            </a:r>
            <a:endParaRPr b="1" u="sng"/>
          </a:p>
          <a:p>
            <a:pPr marL="457200" lvl="0" indent="-317500" algn="l" rtl="0">
              <a:spcBef>
                <a:spcPts val="0"/>
              </a:spcBef>
              <a:spcAft>
                <a:spcPts val="0"/>
              </a:spcAft>
              <a:buSzPts val="1400"/>
              <a:buChar char="●"/>
            </a:pPr>
            <a:r>
              <a:rPr lang="en"/>
              <a:t>Characterize the performance of critical communication system components in terms of expected attenuation, losses, and gains</a:t>
            </a:r>
            <a:endParaRPr/>
          </a:p>
          <a:p>
            <a:pPr marL="457200" lvl="0" indent="0" algn="ctr" rtl="0">
              <a:spcBef>
                <a:spcPts val="0"/>
              </a:spcBef>
              <a:spcAft>
                <a:spcPts val="0"/>
              </a:spcAft>
              <a:buNone/>
            </a:pPr>
            <a:endParaRPr/>
          </a:p>
          <a:p>
            <a:pPr marL="457200" lvl="0" indent="-317500" algn="l" rtl="0">
              <a:spcBef>
                <a:spcPts val="0"/>
              </a:spcBef>
              <a:spcAft>
                <a:spcPts val="0"/>
              </a:spcAft>
              <a:buSzPts val="1400"/>
              <a:buChar char="●"/>
            </a:pPr>
            <a:r>
              <a:rPr lang="en"/>
              <a:t>Update Link Budget model as necessary</a:t>
            </a:r>
            <a:endParaRPr/>
          </a:p>
        </p:txBody>
      </p:sp>
      <p:sp>
        <p:nvSpPr>
          <p:cNvPr id="403" name="Google Shape;403;p26">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2370" name="Google Shape;2370;p1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140</a:t>
            </a:fld>
            <a:endParaRPr/>
          </a:p>
        </p:txBody>
      </p:sp>
      <p:sp>
        <p:nvSpPr>
          <p:cNvPr id="2371" name="Google Shape;2371;p15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Finance </a:t>
            </a:r>
            <a:r>
              <a:rPr lang="en"/>
              <a:t>Spring Semester Spending </a:t>
            </a:r>
            <a:r>
              <a:rPr lang="en" b="0"/>
              <a:t>(2)</a:t>
            </a:r>
            <a:endParaRPr b="0"/>
          </a:p>
        </p:txBody>
      </p:sp>
      <p:sp>
        <p:nvSpPr>
          <p:cNvPr id="2372" name="Google Shape;2372;p152">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3" name="Google Shape;2373;p152"/>
          <p:cNvPicPr preferRelativeResize="0"/>
          <p:nvPr/>
        </p:nvPicPr>
        <p:blipFill>
          <a:blip r:embed="rId3">
            <a:alphaModFix/>
          </a:blip>
          <a:stretch>
            <a:fillRect/>
          </a:stretch>
        </p:blipFill>
        <p:spPr>
          <a:xfrm>
            <a:off x="152400" y="894300"/>
            <a:ext cx="8839199" cy="3032653"/>
          </a:xfrm>
          <a:prstGeom prst="rect">
            <a:avLst/>
          </a:prstGeom>
          <a:noFill/>
          <a:ln>
            <a:noFill/>
          </a:ln>
        </p:spPr>
      </p:pic>
      <p:sp>
        <p:nvSpPr>
          <p:cNvPr id="2374" name="Google Shape;2374;p152">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379" name="Google Shape;2379;p1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141</a:t>
            </a:fld>
            <a:endParaRPr/>
          </a:p>
        </p:txBody>
      </p:sp>
      <p:sp>
        <p:nvSpPr>
          <p:cNvPr id="2380" name="Google Shape;2380;p15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Finance </a:t>
            </a:r>
            <a:r>
              <a:rPr lang="en"/>
              <a:t>Spring Semester Spending </a:t>
            </a:r>
            <a:r>
              <a:rPr lang="en" b="0"/>
              <a:t>(3)</a:t>
            </a:r>
            <a:endParaRPr b="0"/>
          </a:p>
        </p:txBody>
      </p:sp>
      <p:sp>
        <p:nvSpPr>
          <p:cNvPr id="2381" name="Google Shape;2381;p153">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2" name="Google Shape;2382;p153"/>
          <p:cNvPicPr preferRelativeResize="0"/>
          <p:nvPr/>
        </p:nvPicPr>
        <p:blipFill>
          <a:blip r:embed="rId3">
            <a:alphaModFix/>
          </a:blip>
          <a:stretch>
            <a:fillRect/>
          </a:stretch>
        </p:blipFill>
        <p:spPr>
          <a:xfrm>
            <a:off x="152400" y="800200"/>
            <a:ext cx="8839200" cy="3220845"/>
          </a:xfrm>
          <a:prstGeom prst="rect">
            <a:avLst/>
          </a:prstGeom>
          <a:noFill/>
          <a:ln>
            <a:noFill/>
          </a:ln>
        </p:spPr>
      </p:pic>
      <p:sp>
        <p:nvSpPr>
          <p:cNvPr id="2383" name="Google Shape;2383;p153">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2388" name="Google Shape;2388;p1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142</a:t>
            </a:fld>
            <a:endParaRPr/>
          </a:p>
        </p:txBody>
      </p:sp>
      <p:sp>
        <p:nvSpPr>
          <p:cNvPr id="2389" name="Google Shape;2389;p154"/>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Finance </a:t>
            </a:r>
            <a:r>
              <a:rPr lang="en"/>
              <a:t>Spring Semester Spending </a:t>
            </a:r>
            <a:r>
              <a:rPr lang="en" b="0"/>
              <a:t>(4)</a:t>
            </a:r>
            <a:endParaRPr b="0"/>
          </a:p>
        </p:txBody>
      </p:sp>
      <p:sp>
        <p:nvSpPr>
          <p:cNvPr id="2390" name="Google Shape;2390;p154">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91" name="Google Shape;2391;p154"/>
          <p:cNvPicPr preferRelativeResize="0"/>
          <p:nvPr/>
        </p:nvPicPr>
        <p:blipFill>
          <a:blip r:embed="rId3">
            <a:alphaModFix/>
          </a:blip>
          <a:stretch>
            <a:fillRect/>
          </a:stretch>
        </p:blipFill>
        <p:spPr>
          <a:xfrm>
            <a:off x="152400" y="765475"/>
            <a:ext cx="8839199" cy="3177557"/>
          </a:xfrm>
          <a:prstGeom prst="rect">
            <a:avLst/>
          </a:prstGeom>
          <a:noFill/>
          <a:ln>
            <a:noFill/>
          </a:ln>
        </p:spPr>
      </p:pic>
      <p:sp>
        <p:nvSpPr>
          <p:cNvPr id="2392" name="Google Shape;2392;p154">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1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143</a:t>
            </a:fld>
            <a:endParaRPr/>
          </a:p>
        </p:txBody>
      </p:sp>
      <p:sp>
        <p:nvSpPr>
          <p:cNvPr id="2398" name="Google Shape;2398;p15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Finance </a:t>
            </a:r>
            <a:r>
              <a:rPr lang="en"/>
              <a:t>Spring Semester Spending </a:t>
            </a:r>
            <a:r>
              <a:rPr lang="en" b="0"/>
              <a:t>(5)</a:t>
            </a:r>
            <a:endParaRPr b="0"/>
          </a:p>
        </p:txBody>
      </p:sp>
      <p:sp>
        <p:nvSpPr>
          <p:cNvPr id="2399" name="Google Shape;2399;p155">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0" name="Google Shape;2400;p155"/>
          <p:cNvPicPr preferRelativeResize="0"/>
          <p:nvPr/>
        </p:nvPicPr>
        <p:blipFill>
          <a:blip r:embed="rId3">
            <a:alphaModFix/>
          </a:blip>
          <a:stretch>
            <a:fillRect/>
          </a:stretch>
        </p:blipFill>
        <p:spPr>
          <a:xfrm>
            <a:off x="152400" y="697550"/>
            <a:ext cx="8839200" cy="3222248"/>
          </a:xfrm>
          <a:prstGeom prst="rect">
            <a:avLst/>
          </a:prstGeom>
          <a:noFill/>
          <a:ln>
            <a:noFill/>
          </a:ln>
        </p:spPr>
      </p:pic>
      <p:pic>
        <p:nvPicPr>
          <p:cNvPr id="2401" name="Google Shape;2401;p155"/>
          <p:cNvPicPr preferRelativeResize="0"/>
          <p:nvPr/>
        </p:nvPicPr>
        <p:blipFill>
          <a:blip r:embed="rId4">
            <a:alphaModFix/>
          </a:blip>
          <a:stretch>
            <a:fillRect/>
          </a:stretch>
        </p:blipFill>
        <p:spPr>
          <a:xfrm>
            <a:off x="152400" y="3919798"/>
            <a:ext cx="8839200" cy="331405"/>
          </a:xfrm>
          <a:prstGeom prst="rect">
            <a:avLst/>
          </a:prstGeom>
          <a:noFill/>
          <a:ln>
            <a:noFill/>
          </a:ln>
        </p:spPr>
      </p:pic>
      <p:sp>
        <p:nvSpPr>
          <p:cNvPr id="2402" name="Google Shape;2402;p155">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27"/>
          <p:cNvPicPr preferRelativeResize="0"/>
          <p:nvPr/>
        </p:nvPicPr>
        <p:blipFill>
          <a:blip r:embed="rId3">
            <a:alphaModFix/>
          </a:blip>
          <a:stretch>
            <a:fillRect/>
          </a:stretch>
        </p:blipFill>
        <p:spPr>
          <a:xfrm>
            <a:off x="409875" y="1872488"/>
            <a:ext cx="8252946" cy="2534038"/>
          </a:xfrm>
          <a:prstGeom prst="rect">
            <a:avLst/>
          </a:prstGeom>
          <a:noFill/>
          <a:ln>
            <a:noFill/>
          </a:ln>
        </p:spPr>
      </p:pic>
      <p:sp>
        <p:nvSpPr>
          <p:cNvPr id="409" name="Google Shape;409;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410" name="Google Shape;410;p2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Overview - COMMS Power</a:t>
            </a:r>
            <a:endParaRPr/>
          </a:p>
        </p:txBody>
      </p:sp>
      <p:sp>
        <p:nvSpPr>
          <p:cNvPr id="411" name="Google Shape;411;p27"/>
          <p:cNvSpPr/>
          <p:nvPr/>
        </p:nvSpPr>
        <p:spPr>
          <a:xfrm>
            <a:off x="3639262" y="1075650"/>
            <a:ext cx="795900" cy="694200"/>
          </a:xfrm>
          <a:prstGeom prst="rightArrow">
            <a:avLst>
              <a:gd name="adj1" fmla="val 50000"/>
              <a:gd name="adj2" fmla="val 50000"/>
            </a:avLst>
          </a:prstGeom>
          <a:solidFill>
            <a:srgbClr val="A2A4A3"/>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a:off x="232825" y="613075"/>
            <a:ext cx="3381600" cy="14055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Component Testing</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a:t>SDRs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Total Transmit Power</a:t>
            </a:r>
            <a:endParaRPr/>
          </a:p>
        </p:txBody>
      </p:sp>
      <p:sp>
        <p:nvSpPr>
          <p:cNvPr id="413" name="Google Shape;413;p27"/>
          <p:cNvSpPr/>
          <p:nvPr/>
        </p:nvSpPr>
        <p:spPr>
          <a:xfrm>
            <a:off x="1008000" y="4406525"/>
            <a:ext cx="7128000" cy="624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000000"/>
                </a:solidFill>
              </a:rPr>
              <a:t>Functional Requirement 2:</a:t>
            </a:r>
            <a:endParaRPr sz="1800" b="1" u="sng">
              <a:solidFill>
                <a:srgbClr val="000000"/>
              </a:solidFill>
            </a:endParaRPr>
          </a:p>
          <a:p>
            <a:pPr marL="0" lvl="0" indent="0" algn="l" rtl="0">
              <a:spcBef>
                <a:spcPts val="0"/>
              </a:spcBef>
              <a:spcAft>
                <a:spcPts val="0"/>
              </a:spcAft>
              <a:buClr>
                <a:srgbClr val="000000"/>
              </a:buClr>
              <a:buSzPts val="1100"/>
              <a:buFont typeface="Arial"/>
              <a:buNone/>
            </a:pPr>
            <a:r>
              <a:rPr lang="en">
                <a:solidFill>
                  <a:srgbClr val="000000"/>
                </a:solidFill>
              </a:rPr>
              <a:t>The payload shall communicate with the ground system during the balloon flight</a:t>
            </a:r>
            <a:endParaRPr>
              <a:solidFill>
                <a:srgbClr val="000000"/>
              </a:solidFill>
            </a:endParaRPr>
          </a:p>
          <a:p>
            <a:pPr marL="0" lvl="0" indent="0" algn="l" rtl="0">
              <a:spcBef>
                <a:spcPts val="0"/>
              </a:spcBef>
              <a:spcAft>
                <a:spcPts val="0"/>
              </a:spcAft>
              <a:buNone/>
            </a:pPr>
            <a:endParaRPr/>
          </a:p>
        </p:txBody>
      </p:sp>
      <p:sp>
        <p:nvSpPr>
          <p:cNvPr id="414" name="Google Shape;414;p27"/>
          <p:cNvSpPr/>
          <p:nvPr/>
        </p:nvSpPr>
        <p:spPr>
          <a:xfrm>
            <a:off x="4460000" y="686550"/>
            <a:ext cx="4535100" cy="14724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a:t>Primary Objectives</a:t>
            </a:r>
            <a:endParaRPr b="1" u="sng"/>
          </a:p>
          <a:p>
            <a:pPr marL="457200" lvl="0" indent="-317500" algn="l" rtl="0">
              <a:spcBef>
                <a:spcPts val="0"/>
              </a:spcBef>
              <a:spcAft>
                <a:spcPts val="0"/>
              </a:spcAft>
              <a:buSzPts val="1400"/>
              <a:buChar char="●"/>
            </a:pPr>
            <a:r>
              <a:rPr lang="en"/>
              <a:t>Compare the power output to what is reported in the datasheets and what is propagated through the chain</a:t>
            </a:r>
            <a:endParaRPr/>
          </a:p>
          <a:p>
            <a:pPr marL="457200" lvl="0" indent="0" algn="ctr" rtl="0">
              <a:spcBef>
                <a:spcPts val="0"/>
              </a:spcBef>
              <a:spcAft>
                <a:spcPts val="0"/>
              </a:spcAft>
              <a:buNone/>
            </a:pPr>
            <a:endParaRPr/>
          </a:p>
          <a:p>
            <a:pPr marL="457200" lvl="0" indent="-317500" algn="l" rtl="0">
              <a:spcBef>
                <a:spcPts val="0"/>
              </a:spcBef>
              <a:spcAft>
                <a:spcPts val="0"/>
              </a:spcAft>
              <a:buSzPts val="1400"/>
              <a:buChar char="●"/>
            </a:pPr>
            <a:r>
              <a:rPr lang="en"/>
              <a:t>Update Link Budget model as necessary</a:t>
            </a:r>
            <a:endParaRPr/>
          </a:p>
        </p:txBody>
      </p:sp>
      <p:sp>
        <p:nvSpPr>
          <p:cNvPr id="415" name="Google Shape;415;p27">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8"/>
          <p:cNvSpPr/>
          <p:nvPr/>
        </p:nvSpPr>
        <p:spPr>
          <a:xfrm>
            <a:off x="2037150" y="1748575"/>
            <a:ext cx="10917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8"/>
          <p:cNvSpPr/>
          <p:nvPr/>
        </p:nvSpPr>
        <p:spPr>
          <a:xfrm>
            <a:off x="2000750" y="1016975"/>
            <a:ext cx="1128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423" name="Google Shape;423;p28"/>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Results - COMMS Power</a:t>
            </a:r>
            <a:endParaRPr/>
          </a:p>
        </p:txBody>
      </p:sp>
      <p:sp>
        <p:nvSpPr>
          <p:cNvPr id="424" name="Google Shape;424;p28"/>
          <p:cNvSpPr/>
          <p:nvPr/>
        </p:nvSpPr>
        <p:spPr>
          <a:xfrm>
            <a:off x="185800" y="915125"/>
            <a:ext cx="1841400" cy="5556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SDR Power Test</a:t>
            </a:r>
            <a:endParaRPr/>
          </a:p>
        </p:txBody>
      </p:sp>
      <p:sp>
        <p:nvSpPr>
          <p:cNvPr id="425" name="Google Shape;425;p28"/>
          <p:cNvSpPr/>
          <p:nvPr/>
        </p:nvSpPr>
        <p:spPr>
          <a:xfrm>
            <a:off x="3134625" y="980050"/>
            <a:ext cx="1956000" cy="5556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a:t>Power output: 0 dBm</a:t>
            </a:r>
            <a:endParaRPr/>
          </a:p>
          <a:p>
            <a:pPr marL="0" lvl="0" indent="0" algn="l" rtl="0">
              <a:spcBef>
                <a:spcPts val="0"/>
              </a:spcBef>
              <a:spcAft>
                <a:spcPts val="0"/>
              </a:spcAft>
              <a:buNone/>
            </a:pPr>
            <a:endParaRPr/>
          </a:p>
        </p:txBody>
      </p:sp>
      <p:sp>
        <p:nvSpPr>
          <p:cNvPr id="426" name="Google Shape;426;p28"/>
          <p:cNvSpPr/>
          <p:nvPr/>
        </p:nvSpPr>
        <p:spPr>
          <a:xfrm>
            <a:off x="189975" y="1609750"/>
            <a:ext cx="1841400" cy="5556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Full Transmit Chain</a:t>
            </a:r>
            <a:endParaRPr/>
          </a:p>
        </p:txBody>
      </p:sp>
      <p:sp>
        <p:nvSpPr>
          <p:cNvPr id="427" name="Google Shape;427;p28"/>
          <p:cNvSpPr/>
          <p:nvPr/>
        </p:nvSpPr>
        <p:spPr>
          <a:xfrm>
            <a:off x="7002925" y="1368875"/>
            <a:ext cx="2030100" cy="2698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One SDR</a:t>
            </a:r>
            <a:endParaRPr/>
          </a:p>
          <a:p>
            <a:pPr marL="914400" lvl="1" indent="-317500" algn="l" rtl="0">
              <a:spcBef>
                <a:spcPts val="0"/>
              </a:spcBef>
              <a:spcAft>
                <a:spcPts val="0"/>
              </a:spcAft>
              <a:buSzPts val="1400"/>
              <a:buChar char="○"/>
            </a:pPr>
            <a:r>
              <a:rPr lang="en"/>
              <a:t>Transmitter</a:t>
            </a:r>
            <a:endParaRPr/>
          </a:p>
          <a:p>
            <a:pPr marL="457200" lvl="0" indent="-317500" algn="l" rtl="0">
              <a:spcBef>
                <a:spcPts val="0"/>
              </a:spcBef>
              <a:spcAft>
                <a:spcPts val="0"/>
              </a:spcAft>
              <a:buSzPts val="1400"/>
              <a:buChar char="●"/>
            </a:pPr>
            <a:r>
              <a:rPr lang="en"/>
              <a:t>Spectrum Analyzer</a:t>
            </a:r>
            <a:endParaRPr/>
          </a:p>
          <a:p>
            <a:pPr marL="457200" lvl="0" indent="-317500" algn="l" rtl="0">
              <a:spcBef>
                <a:spcPts val="0"/>
              </a:spcBef>
              <a:spcAft>
                <a:spcPts val="0"/>
              </a:spcAft>
              <a:buSzPts val="1400"/>
              <a:buChar char="●"/>
            </a:pPr>
            <a:r>
              <a:rPr lang="en"/>
              <a:t>RF Chain</a:t>
            </a:r>
            <a:endParaRPr/>
          </a:p>
          <a:p>
            <a:pPr marL="457200" lvl="0" indent="-317500" algn="l" rtl="0">
              <a:spcBef>
                <a:spcPts val="0"/>
              </a:spcBef>
              <a:spcAft>
                <a:spcPts val="0"/>
              </a:spcAft>
              <a:buSzPts val="1400"/>
              <a:buChar char="●"/>
            </a:pPr>
            <a:r>
              <a:rPr lang="en"/>
              <a:t>Attenuators</a:t>
            </a:r>
            <a:endParaRPr/>
          </a:p>
          <a:p>
            <a:pPr marL="914400" lvl="1" indent="-317500" algn="l" rtl="0">
              <a:spcBef>
                <a:spcPts val="0"/>
              </a:spcBef>
              <a:spcAft>
                <a:spcPts val="0"/>
              </a:spcAft>
              <a:buSzPts val="1400"/>
              <a:buChar char="○"/>
            </a:pPr>
            <a:r>
              <a:rPr lang="en"/>
              <a:t>40 dB</a:t>
            </a:r>
            <a:endParaRPr/>
          </a:p>
          <a:p>
            <a:pPr marL="0" lvl="0" indent="0" algn="l" rtl="0">
              <a:spcBef>
                <a:spcPts val="0"/>
              </a:spcBef>
              <a:spcAft>
                <a:spcPts val="0"/>
              </a:spcAft>
              <a:buNone/>
            </a:pPr>
            <a:endParaRPr/>
          </a:p>
          <a:p>
            <a:pPr marL="0" lvl="0" indent="0" algn="ctr" rtl="0">
              <a:spcBef>
                <a:spcPts val="0"/>
              </a:spcBef>
              <a:spcAft>
                <a:spcPts val="0"/>
              </a:spcAft>
              <a:buNone/>
            </a:pPr>
            <a:r>
              <a:rPr lang="en" b="1" u="sng">
                <a:solidFill>
                  <a:schemeClr val="dk1"/>
                </a:solidFill>
              </a:rPr>
              <a:t>Location</a:t>
            </a:r>
            <a:endParaRPr b="1" u="sng">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Dr. Palo’s Lab</a:t>
            </a:r>
            <a:endParaRPr>
              <a:solidFill>
                <a:schemeClr val="dk1"/>
              </a:solidFill>
            </a:endParaRPr>
          </a:p>
        </p:txBody>
      </p:sp>
      <p:sp>
        <p:nvSpPr>
          <p:cNvPr id="428" name="Google Shape;428;p28"/>
          <p:cNvSpPr/>
          <p:nvPr/>
        </p:nvSpPr>
        <p:spPr>
          <a:xfrm>
            <a:off x="7002925" y="759275"/>
            <a:ext cx="2030100" cy="609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Link Budget Model</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429" name="Google Shape;429;p28"/>
          <p:cNvSpPr/>
          <p:nvPr/>
        </p:nvSpPr>
        <p:spPr>
          <a:xfrm>
            <a:off x="158625" y="2504950"/>
            <a:ext cx="6567000" cy="847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u="sng"/>
              <a:t>Goals:</a:t>
            </a:r>
            <a:endParaRPr b="1" u="sng"/>
          </a:p>
          <a:p>
            <a:pPr marL="182880" lvl="0" indent="-134620" algn="l" rtl="0">
              <a:spcBef>
                <a:spcPts val="0"/>
              </a:spcBef>
              <a:spcAft>
                <a:spcPts val="0"/>
              </a:spcAft>
              <a:buSzPts val="1400"/>
              <a:buChar char="●"/>
            </a:pPr>
            <a:r>
              <a:rPr lang="en"/>
              <a:t> Validate power transmission level from SDRs and from entire transmission RF chain</a:t>
            </a:r>
            <a:endParaRPr/>
          </a:p>
          <a:p>
            <a:pPr marL="0" lvl="0" indent="0" algn="l" rtl="0">
              <a:spcBef>
                <a:spcPts val="0"/>
              </a:spcBef>
              <a:spcAft>
                <a:spcPts val="0"/>
              </a:spcAft>
              <a:buNone/>
            </a:pPr>
            <a:endParaRPr/>
          </a:p>
        </p:txBody>
      </p:sp>
      <p:sp>
        <p:nvSpPr>
          <p:cNvPr id="430" name="Google Shape;430;p28"/>
          <p:cNvSpPr txBox="1"/>
          <p:nvPr/>
        </p:nvSpPr>
        <p:spPr>
          <a:xfrm>
            <a:off x="3134625" y="600575"/>
            <a:ext cx="2074200" cy="15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Expected Results:</a:t>
            </a:r>
            <a:endParaRPr>
              <a:latin typeface="PT Serif"/>
              <a:ea typeface="PT Serif"/>
              <a:cs typeface="PT Serif"/>
              <a:sym typeface="PT Serif"/>
            </a:endParaRPr>
          </a:p>
        </p:txBody>
      </p:sp>
      <p:sp>
        <p:nvSpPr>
          <p:cNvPr id="431" name="Google Shape;431;p28"/>
          <p:cNvSpPr/>
          <p:nvPr/>
        </p:nvSpPr>
        <p:spPr>
          <a:xfrm>
            <a:off x="158625" y="3497400"/>
            <a:ext cx="6567000" cy="1149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u="sng"/>
              <a:t>Model Assumptions:</a:t>
            </a:r>
            <a:endParaRPr b="1" u="sng"/>
          </a:p>
          <a:p>
            <a:pPr marL="274320" lvl="0" indent="-134620" algn="l" rtl="0">
              <a:spcBef>
                <a:spcPts val="0"/>
              </a:spcBef>
              <a:spcAft>
                <a:spcPts val="0"/>
              </a:spcAft>
              <a:buClr>
                <a:schemeClr val="dk1"/>
              </a:buClr>
              <a:buSzPts val="1400"/>
              <a:buChar char="●"/>
            </a:pPr>
            <a:r>
              <a:rPr lang="en">
                <a:solidFill>
                  <a:schemeClr val="dk1"/>
                </a:solidFill>
              </a:rPr>
              <a:t> SDR Power output matches what is reported in the datasheet</a:t>
            </a:r>
            <a:endParaRPr>
              <a:solidFill>
                <a:schemeClr val="dk1"/>
              </a:solidFill>
            </a:endParaRPr>
          </a:p>
          <a:p>
            <a:pPr marL="274320" lvl="0" indent="-134620" algn="l" rtl="0">
              <a:spcBef>
                <a:spcPts val="0"/>
              </a:spcBef>
              <a:spcAft>
                <a:spcPts val="0"/>
              </a:spcAft>
              <a:buClr>
                <a:schemeClr val="dk1"/>
              </a:buClr>
              <a:buSzPts val="1400"/>
              <a:buChar char="●"/>
            </a:pPr>
            <a:r>
              <a:rPr lang="en">
                <a:solidFill>
                  <a:schemeClr val="dk1"/>
                </a:solidFill>
              </a:rPr>
              <a:t> Power Changes through chain are as is expected from the component performance previously documented</a:t>
            </a:r>
            <a:endParaRPr>
              <a:solidFill>
                <a:schemeClr val="dk1"/>
              </a:solidFill>
            </a:endParaRPr>
          </a:p>
          <a:p>
            <a:pPr marL="0" lvl="0" indent="0" algn="l" rtl="0">
              <a:spcBef>
                <a:spcPts val="0"/>
              </a:spcBef>
              <a:spcAft>
                <a:spcPts val="0"/>
              </a:spcAft>
              <a:buNone/>
            </a:pPr>
            <a:endParaRPr/>
          </a:p>
        </p:txBody>
      </p:sp>
      <p:sp>
        <p:nvSpPr>
          <p:cNvPr id="432" name="Google Shape;432;p28"/>
          <p:cNvSpPr/>
          <p:nvPr/>
        </p:nvSpPr>
        <p:spPr>
          <a:xfrm>
            <a:off x="3134625" y="1646725"/>
            <a:ext cx="3270900" cy="7488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t>Power output (onboard): 33 dBm</a:t>
            </a:r>
            <a:endParaRPr dirty="0"/>
          </a:p>
          <a:p>
            <a:pPr marL="0" lvl="0" indent="0" algn="l" rtl="0">
              <a:lnSpc>
                <a:spcPct val="150000"/>
              </a:lnSpc>
              <a:spcBef>
                <a:spcPts val="0"/>
              </a:spcBef>
              <a:spcAft>
                <a:spcPts val="0"/>
              </a:spcAft>
              <a:buNone/>
            </a:pPr>
            <a:r>
              <a:rPr lang="en" dirty="0"/>
              <a:t>Power output (ground): 27 dBm</a:t>
            </a:r>
            <a:endParaRPr dirty="0"/>
          </a:p>
          <a:p>
            <a:pPr marL="0" lvl="0" indent="0" algn="l" rtl="0">
              <a:lnSpc>
                <a:spcPct val="150000"/>
              </a:lnSpc>
              <a:spcBef>
                <a:spcPts val="0"/>
              </a:spcBef>
              <a:spcAft>
                <a:spcPts val="0"/>
              </a:spcAft>
              <a:buNone/>
            </a:pPr>
            <a:endParaRPr dirty="0"/>
          </a:p>
        </p:txBody>
      </p:sp>
      <p:sp>
        <p:nvSpPr>
          <p:cNvPr id="433" name="Google Shape;433;p28">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29"/>
          <p:cNvPicPr preferRelativeResize="0"/>
          <p:nvPr/>
        </p:nvPicPr>
        <p:blipFill>
          <a:blip r:embed="rId3">
            <a:alphaModFix/>
          </a:blip>
          <a:stretch>
            <a:fillRect/>
          </a:stretch>
        </p:blipFill>
        <p:spPr>
          <a:xfrm>
            <a:off x="595763" y="1873831"/>
            <a:ext cx="7952477" cy="2614044"/>
          </a:xfrm>
          <a:prstGeom prst="rect">
            <a:avLst/>
          </a:prstGeom>
          <a:noFill/>
          <a:ln>
            <a:noFill/>
          </a:ln>
        </p:spPr>
      </p:pic>
      <p:sp>
        <p:nvSpPr>
          <p:cNvPr id="439" name="Google Shape;439;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440" name="Google Shape;440;p29"/>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Overview - COMMS Long Range</a:t>
            </a:r>
            <a:endParaRPr/>
          </a:p>
        </p:txBody>
      </p:sp>
      <p:sp>
        <p:nvSpPr>
          <p:cNvPr id="441" name="Google Shape;441;p29"/>
          <p:cNvSpPr/>
          <p:nvPr/>
        </p:nvSpPr>
        <p:spPr>
          <a:xfrm>
            <a:off x="835200" y="4414500"/>
            <a:ext cx="7128000" cy="580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000000"/>
                </a:solidFill>
              </a:rPr>
              <a:t>Functional Requirement 2:</a:t>
            </a:r>
            <a:endParaRPr sz="1800" b="1" u="sng">
              <a:solidFill>
                <a:srgbClr val="000000"/>
              </a:solidFill>
            </a:endParaRPr>
          </a:p>
          <a:p>
            <a:pPr marL="0" lvl="0" indent="0" algn="l" rtl="0">
              <a:spcBef>
                <a:spcPts val="0"/>
              </a:spcBef>
              <a:spcAft>
                <a:spcPts val="0"/>
              </a:spcAft>
              <a:buClr>
                <a:srgbClr val="000000"/>
              </a:buClr>
              <a:buSzPts val="1100"/>
              <a:buFont typeface="Arial"/>
              <a:buNone/>
            </a:pPr>
            <a:r>
              <a:rPr lang="en">
                <a:solidFill>
                  <a:srgbClr val="000000"/>
                </a:solidFill>
              </a:rPr>
              <a:t>The payload shall communicate with the ground system during the balloon flight</a:t>
            </a:r>
            <a:endParaRPr>
              <a:solidFill>
                <a:srgbClr val="000000"/>
              </a:solidFill>
            </a:endParaRPr>
          </a:p>
          <a:p>
            <a:pPr marL="0" lvl="0" indent="0" algn="l" rtl="0">
              <a:spcBef>
                <a:spcPts val="0"/>
              </a:spcBef>
              <a:spcAft>
                <a:spcPts val="0"/>
              </a:spcAft>
              <a:buNone/>
            </a:pPr>
            <a:endParaRPr/>
          </a:p>
        </p:txBody>
      </p:sp>
      <p:sp>
        <p:nvSpPr>
          <p:cNvPr id="442" name="Google Shape;442;p29"/>
          <p:cNvSpPr/>
          <p:nvPr/>
        </p:nvSpPr>
        <p:spPr>
          <a:xfrm>
            <a:off x="2758963" y="1053775"/>
            <a:ext cx="733500" cy="694200"/>
          </a:xfrm>
          <a:prstGeom prst="rightArrow">
            <a:avLst>
              <a:gd name="adj1" fmla="val 50000"/>
              <a:gd name="adj2" fmla="val 50000"/>
            </a:avLst>
          </a:prstGeom>
          <a:solidFill>
            <a:srgbClr val="A2A4A3"/>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a:hlinkClick r:id="" action="ppaction://noaction"/>
          </p:cNvPr>
          <p:cNvSpPr/>
          <p:nvPr/>
        </p:nvSpPr>
        <p:spPr>
          <a:xfrm>
            <a:off x="108175" y="613075"/>
            <a:ext cx="2650800" cy="15756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COMM Long Range Testing</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a:t>Long Range Test</a:t>
            </a:r>
            <a:endParaRPr/>
          </a:p>
          <a:p>
            <a:pPr marL="457200" lvl="0" indent="0" algn="l" rtl="0">
              <a:spcBef>
                <a:spcPts val="0"/>
              </a:spcBef>
              <a:spcAft>
                <a:spcPts val="0"/>
              </a:spcAft>
              <a:buNone/>
            </a:pPr>
            <a:r>
              <a:rPr lang="en"/>
              <a:t>(7 Kilometers)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Attenuated Test</a:t>
            </a:r>
            <a:endParaRPr/>
          </a:p>
          <a:p>
            <a:pPr marL="457200" lvl="0" indent="0" algn="l" rtl="0">
              <a:spcBef>
                <a:spcPts val="0"/>
              </a:spcBef>
              <a:spcAft>
                <a:spcPts val="0"/>
              </a:spcAft>
              <a:buNone/>
            </a:pPr>
            <a:r>
              <a:rPr lang="en"/>
              <a:t>(7 Kilometers)</a:t>
            </a:r>
            <a:endParaRPr/>
          </a:p>
          <a:p>
            <a:pPr marL="0" lvl="0" indent="0" algn="l" rtl="0">
              <a:spcBef>
                <a:spcPts val="0"/>
              </a:spcBef>
              <a:spcAft>
                <a:spcPts val="0"/>
              </a:spcAft>
              <a:buNone/>
            </a:pPr>
            <a:endParaRPr/>
          </a:p>
        </p:txBody>
      </p:sp>
      <p:sp>
        <p:nvSpPr>
          <p:cNvPr id="444" name="Google Shape;444;p29"/>
          <p:cNvSpPr/>
          <p:nvPr/>
        </p:nvSpPr>
        <p:spPr>
          <a:xfrm>
            <a:off x="3492475" y="1053775"/>
            <a:ext cx="5173200" cy="7515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a:t>Primary Objective</a:t>
            </a:r>
            <a:endParaRPr b="1" u="sng"/>
          </a:p>
          <a:p>
            <a:pPr marL="0" lvl="0" indent="0" algn="ctr" rtl="0">
              <a:spcBef>
                <a:spcPts val="0"/>
              </a:spcBef>
              <a:spcAft>
                <a:spcPts val="0"/>
              </a:spcAft>
              <a:buNone/>
            </a:pPr>
            <a:r>
              <a:rPr lang="en"/>
              <a:t>Characterize wireless communication performance capabilities with increased noise and range</a:t>
            </a:r>
            <a:endParaRPr/>
          </a:p>
        </p:txBody>
      </p:sp>
      <p:sp>
        <p:nvSpPr>
          <p:cNvPr id="445" name="Google Shape;445;p29">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0"/>
          <p:cNvSpPr/>
          <p:nvPr/>
        </p:nvSpPr>
        <p:spPr>
          <a:xfrm>
            <a:off x="2027200" y="967775"/>
            <a:ext cx="6069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2027175" y="1738600"/>
            <a:ext cx="6069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
        <p:nvSpPr>
          <p:cNvPr id="453" name="Google Shape;453;p3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Results - COMMS Long Range</a:t>
            </a:r>
            <a:endParaRPr/>
          </a:p>
        </p:txBody>
      </p:sp>
      <p:sp>
        <p:nvSpPr>
          <p:cNvPr id="454" name="Google Shape;454;p30"/>
          <p:cNvSpPr/>
          <p:nvPr/>
        </p:nvSpPr>
        <p:spPr>
          <a:xfrm>
            <a:off x="185800" y="915125"/>
            <a:ext cx="1841400" cy="6201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Long Range Test </a:t>
            </a:r>
            <a:endParaRPr/>
          </a:p>
          <a:p>
            <a:pPr marL="0" lvl="0" indent="0" algn="l" rtl="0">
              <a:spcBef>
                <a:spcPts val="0"/>
              </a:spcBef>
              <a:spcAft>
                <a:spcPts val="0"/>
              </a:spcAft>
              <a:buNone/>
            </a:pPr>
            <a:r>
              <a:rPr lang="en"/>
              <a:t>(7 Kilometers)</a:t>
            </a:r>
            <a:endParaRPr/>
          </a:p>
        </p:txBody>
      </p:sp>
      <p:sp>
        <p:nvSpPr>
          <p:cNvPr id="455" name="Google Shape;455;p30"/>
          <p:cNvSpPr/>
          <p:nvPr/>
        </p:nvSpPr>
        <p:spPr>
          <a:xfrm>
            <a:off x="6526675" y="1717750"/>
            <a:ext cx="2258700" cy="3060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Two SDRs</a:t>
            </a:r>
            <a:endParaRPr/>
          </a:p>
          <a:p>
            <a:pPr marL="457200" lvl="0" indent="-317500" algn="l" rtl="0">
              <a:spcBef>
                <a:spcPts val="0"/>
              </a:spcBef>
              <a:spcAft>
                <a:spcPts val="0"/>
              </a:spcAft>
              <a:buSzPts val="1400"/>
              <a:buChar char="●"/>
            </a:pPr>
            <a:r>
              <a:rPr lang="en"/>
              <a:t>RF Chain</a:t>
            </a:r>
            <a:endParaRPr/>
          </a:p>
          <a:p>
            <a:pPr marL="457200" lvl="0" indent="-317500" algn="l" rtl="0">
              <a:spcBef>
                <a:spcPts val="0"/>
              </a:spcBef>
              <a:spcAft>
                <a:spcPts val="0"/>
              </a:spcAft>
              <a:buSzPts val="1400"/>
              <a:buChar char="●"/>
            </a:pPr>
            <a:r>
              <a:rPr lang="en"/>
              <a:t>Attenuators</a:t>
            </a:r>
            <a:endParaRPr/>
          </a:p>
          <a:p>
            <a:pPr marL="914400" lvl="1" indent="-317500" algn="l" rtl="0">
              <a:spcBef>
                <a:spcPts val="0"/>
              </a:spcBef>
              <a:spcAft>
                <a:spcPts val="0"/>
              </a:spcAft>
              <a:buSzPts val="1400"/>
              <a:buChar char="○"/>
            </a:pPr>
            <a:r>
              <a:rPr lang="en"/>
              <a:t>140 dB</a:t>
            </a:r>
            <a:endParaRPr/>
          </a:p>
          <a:p>
            <a:pPr marL="457200" lvl="0" indent="-317500" algn="l" rtl="0">
              <a:spcBef>
                <a:spcPts val="0"/>
              </a:spcBef>
              <a:spcAft>
                <a:spcPts val="0"/>
              </a:spcAft>
              <a:buSzPts val="1400"/>
              <a:buChar char="●"/>
            </a:pPr>
            <a:r>
              <a:rPr lang="en"/>
              <a:t>Antennae</a:t>
            </a:r>
            <a:endParaRPr/>
          </a:p>
          <a:p>
            <a:pPr marL="0" lvl="0" indent="0" algn="ctr" rtl="0">
              <a:spcBef>
                <a:spcPts val="0"/>
              </a:spcBef>
              <a:spcAft>
                <a:spcPts val="0"/>
              </a:spcAft>
              <a:buNone/>
            </a:pPr>
            <a:endParaRPr b="1" u="sng">
              <a:solidFill>
                <a:schemeClr val="dk1"/>
              </a:solidFill>
            </a:endParaRPr>
          </a:p>
          <a:p>
            <a:pPr marL="0" lvl="0" indent="0" algn="ctr" rtl="0">
              <a:spcBef>
                <a:spcPts val="0"/>
              </a:spcBef>
              <a:spcAft>
                <a:spcPts val="0"/>
              </a:spcAft>
              <a:buNone/>
            </a:pPr>
            <a:r>
              <a:rPr lang="en" b="1" u="sng">
                <a:solidFill>
                  <a:schemeClr val="dk1"/>
                </a:solidFill>
              </a:rPr>
              <a:t>Location</a:t>
            </a:r>
            <a:endParaRPr b="1" u="sng">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US 36 Overlook</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LASP roof</a:t>
            </a:r>
            <a:endParaRPr>
              <a:solidFill>
                <a:schemeClr val="dk1"/>
              </a:solidFill>
            </a:endParaRPr>
          </a:p>
        </p:txBody>
      </p:sp>
      <p:sp>
        <p:nvSpPr>
          <p:cNvPr id="456" name="Google Shape;456;p30"/>
          <p:cNvSpPr/>
          <p:nvPr/>
        </p:nvSpPr>
        <p:spPr>
          <a:xfrm>
            <a:off x="6526675" y="762725"/>
            <a:ext cx="2258700" cy="620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Link Budget Model</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457" name="Google Shape;457;p30"/>
          <p:cNvSpPr/>
          <p:nvPr/>
        </p:nvSpPr>
        <p:spPr>
          <a:xfrm>
            <a:off x="185800" y="2792150"/>
            <a:ext cx="6185700" cy="849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chemeClr val="dk1"/>
                </a:solidFill>
              </a:rPr>
              <a:t>Goals:</a:t>
            </a:r>
            <a:endParaRPr b="1" u="sng">
              <a:solidFill>
                <a:schemeClr val="dk1"/>
              </a:solidFill>
            </a:endParaRPr>
          </a:p>
          <a:p>
            <a:pPr marL="146304" lvl="0" indent="-98044" algn="l" rtl="0">
              <a:spcBef>
                <a:spcPts val="0"/>
              </a:spcBef>
              <a:spcAft>
                <a:spcPts val="0"/>
              </a:spcAft>
              <a:buClr>
                <a:schemeClr val="dk1"/>
              </a:buClr>
              <a:buSzPts val="1400"/>
              <a:buChar char="●"/>
            </a:pPr>
            <a:r>
              <a:rPr lang="en">
                <a:solidFill>
                  <a:schemeClr val="dk1"/>
                </a:solidFill>
              </a:rPr>
              <a:t> Validate RF design is capable of fulfilling link budget wirelessly long range</a:t>
            </a:r>
            <a:endParaRPr>
              <a:solidFill>
                <a:schemeClr val="dk1"/>
              </a:solidFill>
            </a:endParaRPr>
          </a:p>
          <a:p>
            <a:pPr marL="146304" lvl="0" indent="-98044" algn="l" rtl="0">
              <a:spcBef>
                <a:spcPts val="0"/>
              </a:spcBef>
              <a:spcAft>
                <a:spcPts val="0"/>
              </a:spcAft>
              <a:buClr>
                <a:schemeClr val="dk1"/>
              </a:buClr>
              <a:buSzPts val="1400"/>
              <a:buChar char="●"/>
            </a:pPr>
            <a:r>
              <a:rPr lang="en">
                <a:solidFill>
                  <a:schemeClr val="dk1"/>
                </a:solidFill>
              </a:rPr>
              <a:t> Introduce system to real world interference</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8" name="Google Shape;458;p30"/>
          <p:cNvSpPr/>
          <p:nvPr/>
        </p:nvSpPr>
        <p:spPr>
          <a:xfrm>
            <a:off x="189975" y="1685950"/>
            <a:ext cx="1837200" cy="6201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Attenuated Test </a:t>
            </a:r>
            <a:r>
              <a:rPr lang="en">
                <a:solidFill>
                  <a:schemeClr val="dk1"/>
                </a:solidFill>
              </a:rPr>
              <a:t> </a:t>
            </a:r>
            <a:endParaRPr/>
          </a:p>
          <a:p>
            <a:pPr marL="0" lvl="0" indent="0" algn="l" rtl="0">
              <a:spcBef>
                <a:spcPts val="0"/>
              </a:spcBef>
              <a:spcAft>
                <a:spcPts val="0"/>
              </a:spcAft>
              <a:buNone/>
            </a:pPr>
            <a:r>
              <a:rPr lang="en"/>
              <a:t>(7 Kilometers)</a:t>
            </a:r>
            <a:endParaRPr/>
          </a:p>
        </p:txBody>
      </p:sp>
      <p:sp>
        <p:nvSpPr>
          <p:cNvPr id="459" name="Google Shape;459;p30"/>
          <p:cNvSpPr txBox="1"/>
          <p:nvPr/>
        </p:nvSpPr>
        <p:spPr>
          <a:xfrm>
            <a:off x="3483725" y="572800"/>
            <a:ext cx="2074200" cy="15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Expected Results:</a:t>
            </a:r>
            <a:endParaRPr>
              <a:latin typeface="PT Serif"/>
              <a:ea typeface="PT Serif"/>
              <a:cs typeface="PT Serif"/>
              <a:sym typeface="PT Serif"/>
            </a:endParaRPr>
          </a:p>
        </p:txBody>
      </p:sp>
      <p:sp>
        <p:nvSpPr>
          <p:cNvPr id="460" name="Google Shape;460;p30"/>
          <p:cNvSpPr/>
          <p:nvPr/>
        </p:nvSpPr>
        <p:spPr>
          <a:xfrm>
            <a:off x="185800" y="3784300"/>
            <a:ext cx="6185700" cy="1170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chemeClr val="dk1"/>
                </a:solidFill>
              </a:rPr>
              <a:t>Changes to Model:</a:t>
            </a:r>
            <a:endParaRPr b="1" u="sng">
              <a:solidFill>
                <a:schemeClr val="dk1"/>
              </a:solidFill>
            </a:endParaRPr>
          </a:p>
          <a:p>
            <a:pPr marL="146304" lvl="0" indent="-98044" algn="l" rtl="0">
              <a:spcBef>
                <a:spcPts val="0"/>
              </a:spcBef>
              <a:spcAft>
                <a:spcPts val="0"/>
              </a:spcAft>
              <a:buClr>
                <a:schemeClr val="dk1"/>
              </a:buClr>
              <a:buSzPts val="1400"/>
              <a:buChar char="●"/>
            </a:pPr>
            <a:r>
              <a:rPr lang="en">
                <a:solidFill>
                  <a:schemeClr val="dk1"/>
                </a:solidFill>
              </a:rPr>
              <a:t> Expect transmission over Boulder to be subject to a higher noise level than transmitting into near space</a:t>
            </a:r>
            <a:endParaRPr>
              <a:solidFill>
                <a:schemeClr val="dk1"/>
              </a:solidFill>
            </a:endParaRPr>
          </a:p>
          <a:p>
            <a:pPr marL="146304" lvl="0" indent="-98044" algn="l" rtl="0">
              <a:spcBef>
                <a:spcPts val="0"/>
              </a:spcBef>
              <a:spcAft>
                <a:spcPts val="0"/>
              </a:spcAft>
              <a:buClr>
                <a:schemeClr val="dk1"/>
              </a:buClr>
              <a:buSzPts val="1400"/>
              <a:buChar char="●"/>
            </a:pPr>
            <a:r>
              <a:rPr lang="en">
                <a:solidFill>
                  <a:schemeClr val="dk1"/>
                </a:solidFill>
              </a:rPr>
              <a:t> The model will not be updated based on this test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
        <p:nvSpPr>
          <p:cNvPr id="461" name="Google Shape;461;p30"/>
          <p:cNvSpPr/>
          <p:nvPr/>
        </p:nvSpPr>
        <p:spPr>
          <a:xfrm>
            <a:off x="2604125" y="911625"/>
            <a:ext cx="3833400" cy="18150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SzPts val="1400"/>
              <a:buChar char="●"/>
            </a:pPr>
            <a:r>
              <a:rPr lang="en"/>
              <a:t>Data Rate (Uplink): 256 bps</a:t>
            </a:r>
            <a:endParaRPr/>
          </a:p>
          <a:p>
            <a:pPr marL="457200" lvl="0" indent="-317500" algn="l" rtl="0">
              <a:lnSpc>
                <a:spcPct val="200000"/>
              </a:lnSpc>
              <a:spcBef>
                <a:spcPts val="0"/>
              </a:spcBef>
              <a:spcAft>
                <a:spcPts val="0"/>
              </a:spcAft>
              <a:buSzPts val="1400"/>
              <a:buChar char="●"/>
            </a:pPr>
            <a:r>
              <a:rPr lang="en"/>
              <a:t>Data Rate (Downlink): 144 kbps</a:t>
            </a:r>
            <a:endParaRPr/>
          </a:p>
          <a:p>
            <a:pPr marL="457200" lvl="0" indent="-317500" algn="l" rtl="0">
              <a:lnSpc>
                <a:spcPct val="200000"/>
              </a:lnSpc>
              <a:spcBef>
                <a:spcPts val="0"/>
              </a:spcBef>
              <a:spcAft>
                <a:spcPts val="0"/>
              </a:spcAft>
              <a:buSzPts val="1400"/>
              <a:buChar char="●"/>
            </a:pPr>
            <a:r>
              <a:rPr lang="en"/>
              <a:t>Bit Error Rate (Uplink): 10^(-6) per bit</a:t>
            </a:r>
            <a:endParaRPr/>
          </a:p>
          <a:p>
            <a:pPr marL="457200" lvl="0" indent="-317500" algn="l" rtl="0">
              <a:lnSpc>
                <a:spcPct val="200000"/>
              </a:lnSpc>
              <a:spcBef>
                <a:spcPts val="0"/>
              </a:spcBef>
              <a:spcAft>
                <a:spcPts val="0"/>
              </a:spcAft>
              <a:buSzPts val="1400"/>
              <a:buChar char="●"/>
            </a:pPr>
            <a:r>
              <a:rPr lang="en"/>
              <a:t>Bit Error Rate (Downlink): 10^(-5) per bit</a:t>
            </a:r>
            <a:endParaRPr/>
          </a:p>
          <a:p>
            <a:pPr marL="0" lvl="0" indent="0" algn="l" rtl="0">
              <a:spcBef>
                <a:spcPts val="0"/>
              </a:spcBef>
              <a:spcAft>
                <a:spcPts val="0"/>
              </a:spcAft>
              <a:buNone/>
            </a:pPr>
            <a:endParaRPr/>
          </a:p>
        </p:txBody>
      </p:sp>
      <p:sp>
        <p:nvSpPr>
          <p:cNvPr id="462" name="Google Shape;462;p30">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468" name="Google Shape;468;p3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Link Budget Model vs. Results</a:t>
            </a:r>
            <a:endParaRPr/>
          </a:p>
        </p:txBody>
      </p:sp>
      <p:sp>
        <p:nvSpPr>
          <p:cNvPr id="469" name="Google Shape;469;p31"/>
          <p:cNvSpPr/>
          <p:nvPr/>
        </p:nvSpPr>
        <p:spPr>
          <a:xfrm>
            <a:off x="3900021" y="1446855"/>
            <a:ext cx="913800" cy="472800"/>
          </a:xfrm>
          <a:prstGeom prst="rightArrow">
            <a:avLst>
              <a:gd name="adj1" fmla="val 50000"/>
              <a:gd name="adj2" fmla="val 50000"/>
            </a:avLst>
          </a:prstGeom>
          <a:solidFill>
            <a:srgbClr val="A2A4A3"/>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470" name="Google Shape;470;p31"/>
          <p:cNvSpPr txBox="1"/>
          <p:nvPr/>
        </p:nvSpPr>
        <p:spPr>
          <a:xfrm>
            <a:off x="315075" y="1311250"/>
            <a:ext cx="3316500" cy="958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000"/>
              </a:spcAft>
              <a:buNone/>
            </a:pPr>
            <a:r>
              <a:rPr lang="en" sz="1700">
                <a:solidFill>
                  <a:schemeClr val="dk1"/>
                </a:solidFill>
                <a:latin typeface="PT Serif"/>
                <a:ea typeface="PT Serif"/>
                <a:cs typeface="PT Serif"/>
                <a:sym typeface="PT Serif"/>
              </a:rPr>
              <a:t>Component performance matches datasheet (gain, loss, output power)</a:t>
            </a:r>
            <a:endParaRPr>
              <a:latin typeface="PT Serif"/>
              <a:ea typeface="PT Serif"/>
              <a:cs typeface="PT Serif"/>
              <a:sym typeface="PT Serif"/>
            </a:endParaRPr>
          </a:p>
        </p:txBody>
      </p:sp>
      <p:sp>
        <p:nvSpPr>
          <p:cNvPr id="471" name="Google Shape;471;p31"/>
          <p:cNvSpPr txBox="1"/>
          <p:nvPr/>
        </p:nvSpPr>
        <p:spPr>
          <a:xfrm>
            <a:off x="5082275" y="1237750"/>
            <a:ext cx="3857700" cy="891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000"/>
              </a:spcAft>
              <a:buNone/>
            </a:pPr>
            <a:r>
              <a:rPr lang="en" sz="1700">
                <a:solidFill>
                  <a:schemeClr val="dk1"/>
                </a:solidFill>
                <a:latin typeface="PT Serif"/>
                <a:ea typeface="PT Serif"/>
                <a:cs typeface="PT Serif"/>
                <a:sym typeface="PT Serif"/>
              </a:rPr>
              <a:t>Could increase or decrease predicted Link Margin</a:t>
            </a:r>
            <a:endParaRPr>
              <a:latin typeface="PT Serif"/>
              <a:ea typeface="PT Serif"/>
              <a:cs typeface="PT Serif"/>
              <a:sym typeface="PT Serif"/>
            </a:endParaRPr>
          </a:p>
        </p:txBody>
      </p:sp>
      <p:sp>
        <p:nvSpPr>
          <p:cNvPr id="472" name="Google Shape;472;p31"/>
          <p:cNvSpPr txBox="1"/>
          <p:nvPr/>
        </p:nvSpPr>
        <p:spPr>
          <a:xfrm>
            <a:off x="-95700" y="730563"/>
            <a:ext cx="4095600" cy="59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PT Serif"/>
                <a:ea typeface="PT Serif"/>
                <a:cs typeface="PT Serif"/>
                <a:sym typeface="PT Serif"/>
              </a:rPr>
              <a:t>Link Budget Model Assumptions</a:t>
            </a:r>
            <a:endParaRPr sz="1700" b="1">
              <a:latin typeface="PT Serif"/>
              <a:ea typeface="PT Serif"/>
              <a:cs typeface="PT Serif"/>
              <a:sym typeface="PT Serif"/>
            </a:endParaRPr>
          </a:p>
        </p:txBody>
      </p:sp>
      <p:sp>
        <p:nvSpPr>
          <p:cNvPr id="473" name="Google Shape;473;p31"/>
          <p:cNvSpPr txBox="1"/>
          <p:nvPr/>
        </p:nvSpPr>
        <p:spPr>
          <a:xfrm>
            <a:off x="5551925" y="728613"/>
            <a:ext cx="29184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PT Serif"/>
                <a:ea typeface="PT Serif"/>
                <a:cs typeface="PT Serif"/>
                <a:sym typeface="PT Serif"/>
              </a:rPr>
              <a:t>Impact on Results </a:t>
            </a:r>
            <a:endParaRPr sz="1700" b="1">
              <a:latin typeface="PT Serif"/>
              <a:ea typeface="PT Serif"/>
              <a:cs typeface="PT Serif"/>
              <a:sym typeface="PT Serif"/>
            </a:endParaRPr>
          </a:p>
        </p:txBody>
      </p:sp>
      <p:sp>
        <p:nvSpPr>
          <p:cNvPr id="474" name="Google Shape;474;p31"/>
          <p:cNvSpPr/>
          <p:nvPr/>
        </p:nvSpPr>
        <p:spPr>
          <a:xfrm>
            <a:off x="3900021" y="2487743"/>
            <a:ext cx="913800" cy="472800"/>
          </a:xfrm>
          <a:prstGeom prst="rightArrow">
            <a:avLst>
              <a:gd name="adj1" fmla="val 50000"/>
              <a:gd name="adj2" fmla="val 50000"/>
            </a:avLst>
          </a:prstGeom>
          <a:solidFill>
            <a:srgbClr val="A2A4A3"/>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475" name="Google Shape;475;p31"/>
          <p:cNvSpPr txBox="1"/>
          <p:nvPr/>
        </p:nvSpPr>
        <p:spPr>
          <a:xfrm>
            <a:off x="315075" y="2421926"/>
            <a:ext cx="3316500" cy="2054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PT Serif"/>
                <a:ea typeface="PT Serif"/>
                <a:cs typeface="PT Serif"/>
                <a:sym typeface="PT Serif"/>
              </a:rPr>
              <a:t>Environmental noise matches what is as predicted with the free space loss equation</a:t>
            </a:r>
            <a:endParaRPr sz="1700">
              <a:solidFill>
                <a:schemeClr val="dk1"/>
              </a:solidFill>
              <a:latin typeface="PT Serif"/>
              <a:ea typeface="PT Serif"/>
              <a:cs typeface="PT Serif"/>
              <a:sym typeface="PT Serif"/>
            </a:endParaRPr>
          </a:p>
          <a:p>
            <a:pPr marL="457200" lvl="0" indent="-336550" algn="l" rtl="0">
              <a:spcBef>
                <a:spcPts val="1000"/>
              </a:spcBef>
              <a:spcAft>
                <a:spcPts val="0"/>
              </a:spcAft>
              <a:buClr>
                <a:schemeClr val="dk1"/>
              </a:buClr>
              <a:buSzPts val="1700"/>
              <a:buFont typeface="PT Serif"/>
              <a:buChar char="●"/>
            </a:pPr>
            <a:r>
              <a:rPr lang="en" sz="1700">
                <a:solidFill>
                  <a:schemeClr val="dk1"/>
                </a:solidFill>
                <a:latin typeface="PT Serif"/>
                <a:ea typeface="PT Serif"/>
                <a:cs typeface="PT Serif"/>
                <a:sym typeface="PT Serif"/>
              </a:rPr>
              <a:t>Not likely for long range tests with antennas pointed across Boulder </a:t>
            </a:r>
            <a:endParaRPr sz="1700">
              <a:solidFill>
                <a:schemeClr val="dk1"/>
              </a:solidFill>
              <a:latin typeface="PT Serif"/>
              <a:ea typeface="PT Serif"/>
              <a:cs typeface="PT Serif"/>
              <a:sym typeface="PT Serif"/>
            </a:endParaRPr>
          </a:p>
        </p:txBody>
      </p:sp>
      <p:sp>
        <p:nvSpPr>
          <p:cNvPr id="476" name="Google Shape;476;p31"/>
          <p:cNvSpPr txBox="1"/>
          <p:nvPr/>
        </p:nvSpPr>
        <p:spPr>
          <a:xfrm>
            <a:off x="5082275" y="2448025"/>
            <a:ext cx="3857700" cy="1980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PT Serif"/>
                <a:ea typeface="PT Serif"/>
                <a:cs typeface="PT Serif"/>
                <a:sym typeface="PT Serif"/>
              </a:rPr>
              <a:t>Likely will not receive signal for 7km attenuated test</a:t>
            </a:r>
            <a:endParaRPr sz="1700">
              <a:latin typeface="PT Serif"/>
              <a:ea typeface="PT Serif"/>
              <a:cs typeface="PT Serif"/>
              <a:sym typeface="PT Serif"/>
            </a:endParaRPr>
          </a:p>
          <a:p>
            <a:pPr marL="0" lvl="0" indent="0" algn="l" rtl="0">
              <a:spcBef>
                <a:spcPts val="1000"/>
              </a:spcBef>
              <a:spcAft>
                <a:spcPts val="0"/>
              </a:spcAft>
              <a:buNone/>
            </a:pPr>
            <a:r>
              <a:rPr lang="en" sz="1700">
                <a:latin typeface="PT Serif"/>
                <a:ea typeface="PT Serif"/>
                <a:cs typeface="PT Serif"/>
                <a:sym typeface="PT Serif"/>
              </a:rPr>
              <a:t>Noise will be higher than predicted (unable to predict how much higher due to variability in this open ISM band)</a:t>
            </a:r>
            <a:endParaRPr sz="1700">
              <a:latin typeface="PT Serif"/>
              <a:ea typeface="PT Serif"/>
              <a:cs typeface="PT Serif"/>
              <a:sym typeface="PT Serif"/>
            </a:endParaRPr>
          </a:p>
          <a:p>
            <a:pPr marL="0" lvl="0" indent="0" algn="l" rtl="0">
              <a:spcBef>
                <a:spcPts val="1000"/>
              </a:spcBef>
              <a:spcAft>
                <a:spcPts val="1000"/>
              </a:spcAft>
              <a:buNone/>
            </a:pPr>
            <a:endParaRPr sz="1700">
              <a:latin typeface="PT Serif"/>
              <a:ea typeface="PT Serif"/>
              <a:cs typeface="PT Serif"/>
              <a:sym typeface="PT Serif"/>
            </a:endParaRPr>
          </a:p>
        </p:txBody>
      </p:sp>
      <p:sp>
        <p:nvSpPr>
          <p:cNvPr id="477" name="Google Shape;477;p31">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4"/>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Project Purpose</a:t>
            </a:r>
            <a:endParaRPr/>
          </a:p>
        </p:txBody>
      </p:sp>
      <p:sp>
        <p:nvSpPr>
          <p:cNvPr id="100" name="Google Shape;100;p14"/>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2"/>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Thermal Testing</a:t>
            </a:r>
            <a:endParaRPr/>
          </a:p>
        </p:txBody>
      </p:sp>
      <p:sp>
        <p:nvSpPr>
          <p:cNvPr id="483" name="Google Shape;483;p32"/>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485" name="Google Shape;485;p32">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491" name="Google Shape;491;p3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Thermal Testing Overview</a:t>
            </a:r>
            <a:endParaRPr/>
          </a:p>
        </p:txBody>
      </p:sp>
      <p:sp>
        <p:nvSpPr>
          <p:cNvPr id="492" name="Google Shape;492;p33"/>
          <p:cNvSpPr/>
          <p:nvPr/>
        </p:nvSpPr>
        <p:spPr>
          <a:xfrm>
            <a:off x="0" y="903175"/>
            <a:ext cx="2151600" cy="29085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Preliminary Thermal Modeling</a:t>
            </a:r>
            <a:endParaRPr b="1" u="sng"/>
          </a:p>
          <a:p>
            <a:pPr marL="0" lvl="0" indent="0" algn="ctr" rtl="0">
              <a:spcBef>
                <a:spcPts val="0"/>
              </a:spcBef>
              <a:spcAft>
                <a:spcPts val="0"/>
              </a:spcAft>
              <a:buNone/>
            </a:pPr>
            <a:endParaRPr b="1" u="sng"/>
          </a:p>
          <a:p>
            <a:pPr marL="457200" lvl="0" indent="-317500" algn="l" rtl="0">
              <a:spcBef>
                <a:spcPts val="0"/>
              </a:spcBef>
              <a:spcAft>
                <a:spcPts val="0"/>
              </a:spcAft>
              <a:buClr>
                <a:srgbClr val="000000"/>
              </a:buClr>
              <a:buSzPts val="1400"/>
              <a:buChar char="●"/>
            </a:pPr>
            <a:r>
              <a:rPr lang="en">
                <a:solidFill>
                  <a:srgbClr val="000000"/>
                </a:solidFill>
              </a:rPr>
              <a:t>Steady-State 1D Model </a:t>
            </a:r>
            <a:endParaRPr>
              <a:solidFill>
                <a:srgbClr val="000000"/>
              </a:solidFill>
            </a:endParaRPr>
          </a:p>
          <a:p>
            <a:pPr marL="457200" lvl="0" indent="0" algn="l" rtl="0">
              <a:spcBef>
                <a:spcPts val="0"/>
              </a:spcBef>
              <a:spcAft>
                <a:spcPts val="0"/>
              </a:spcAft>
              <a:buNone/>
            </a:pPr>
            <a:endParaRPr/>
          </a:p>
          <a:p>
            <a:pPr marL="457200" lvl="0" indent="-317500" algn="l" rtl="0">
              <a:spcBef>
                <a:spcPts val="0"/>
              </a:spcBef>
              <a:spcAft>
                <a:spcPts val="0"/>
              </a:spcAft>
              <a:buClr>
                <a:srgbClr val="000000"/>
              </a:buClr>
              <a:buSzPts val="1400"/>
              <a:buChar char="●"/>
            </a:pPr>
            <a:r>
              <a:rPr lang="en"/>
              <a:t>Characterize performance of insulation</a:t>
            </a:r>
            <a:endParaRPr/>
          </a:p>
          <a:p>
            <a:pPr marL="0" lvl="0" indent="0" algn="l" rtl="0">
              <a:spcBef>
                <a:spcPts val="0"/>
              </a:spcBef>
              <a:spcAft>
                <a:spcPts val="0"/>
              </a:spcAft>
              <a:buNone/>
            </a:pPr>
            <a:endParaRPr/>
          </a:p>
        </p:txBody>
      </p:sp>
      <p:sp>
        <p:nvSpPr>
          <p:cNvPr id="493" name="Google Shape;493;p33"/>
          <p:cNvSpPr/>
          <p:nvPr/>
        </p:nvSpPr>
        <p:spPr>
          <a:xfrm>
            <a:off x="2330847" y="903175"/>
            <a:ext cx="2151600" cy="29085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Baseline Physical Model</a:t>
            </a:r>
            <a:endParaRPr b="1" u="sng"/>
          </a:p>
          <a:p>
            <a:pPr marL="0" lvl="0" indent="0" algn="ctr" rtl="0">
              <a:spcBef>
                <a:spcPts val="0"/>
              </a:spcBef>
              <a:spcAft>
                <a:spcPts val="0"/>
              </a:spcAft>
              <a:buNone/>
            </a:pPr>
            <a:endParaRPr b="1" u="sng"/>
          </a:p>
          <a:p>
            <a:pPr marL="457200" lvl="0" indent="-317500" algn="l" rtl="0">
              <a:spcBef>
                <a:spcPts val="0"/>
              </a:spcBef>
              <a:spcAft>
                <a:spcPts val="0"/>
              </a:spcAft>
              <a:buSzPts val="1400"/>
              <a:buChar char="●"/>
            </a:pPr>
            <a:r>
              <a:rPr lang="en"/>
              <a:t>Create a model to characterize temperature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4" name="Google Shape;494;p33"/>
          <p:cNvSpPr/>
          <p:nvPr/>
        </p:nvSpPr>
        <p:spPr>
          <a:xfrm>
            <a:off x="4661695" y="903175"/>
            <a:ext cx="2151600" cy="29085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Cold Tests</a:t>
            </a:r>
            <a:endParaRPr b="1" u="sng"/>
          </a:p>
          <a:p>
            <a:pPr marL="0" lvl="0" indent="0" algn="ctr" rtl="0">
              <a:spcBef>
                <a:spcPts val="0"/>
              </a:spcBef>
              <a:spcAft>
                <a:spcPts val="0"/>
              </a:spcAft>
              <a:buNone/>
            </a:pPr>
            <a:endParaRPr b="1" u="sng"/>
          </a:p>
          <a:p>
            <a:pPr marL="457200" lvl="0" indent="-317500" algn="l" rtl="0">
              <a:spcBef>
                <a:spcPts val="0"/>
              </a:spcBef>
              <a:spcAft>
                <a:spcPts val="0"/>
              </a:spcAft>
              <a:buSzPts val="1400"/>
              <a:buChar char="●"/>
            </a:pPr>
            <a:r>
              <a:rPr lang="en"/>
              <a:t>Verify baseline physical model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Improve physical model</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Provide test platform for battery</a:t>
            </a:r>
            <a:endParaRPr/>
          </a:p>
        </p:txBody>
      </p:sp>
      <p:sp>
        <p:nvSpPr>
          <p:cNvPr id="495" name="Google Shape;495;p33"/>
          <p:cNvSpPr/>
          <p:nvPr/>
        </p:nvSpPr>
        <p:spPr>
          <a:xfrm>
            <a:off x="6992542" y="903175"/>
            <a:ext cx="2151600" cy="29085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Integrated Cold Test</a:t>
            </a:r>
            <a:endParaRPr b="1" u="sng"/>
          </a:p>
          <a:p>
            <a:pPr marL="0" lvl="0" indent="0" algn="ctr" rtl="0">
              <a:spcBef>
                <a:spcPts val="0"/>
              </a:spcBef>
              <a:spcAft>
                <a:spcPts val="0"/>
              </a:spcAft>
              <a:buNone/>
            </a:pPr>
            <a:endParaRPr b="1" u="sng"/>
          </a:p>
          <a:p>
            <a:pPr marL="457200" lvl="0" indent="-317500" algn="l" rtl="0">
              <a:spcBef>
                <a:spcPts val="0"/>
              </a:spcBef>
              <a:spcAft>
                <a:spcPts val="0"/>
              </a:spcAft>
              <a:buSzPts val="1400"/>
              <a:buChar char="●"/>
            </a:pPr>
            <a:r>
              <a:rPr lang="en"/>
              <a:t>Verify physical models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Meet requirement 3, 3.1</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Characterize actual component performance</a:t>
            </a:r>
            <a:endParaRPr/>
          </a:p>
        </p:txBody>
      </p:sp>
      <p:sp>
        <p:nvSpPr>
          <p:cNvPr id="496" name="Google Shape;496;p33"/>
          <p:cNvSpPr/>
          <p:nvPr/>
        </p:nvSpPr>
        <p:spPr>
          <a:xfrm>
            <a:off x="0" y="4094000"/>
            <a:ext cx="9144000" cy="5484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Functional Requirement 3: </a:t>
            </a:r>
            <a:endParaRPr b="1">
              <a:solidFill>
                <a:schemeClr val="dk1"/>
              </a:solidFill>
            </a:endParaRPr>
          </a:p>
          <a:p>
            <a:pPr marL="0" lvl="0" indent="0" algn="ctr" rtl="0">
              <a:spcBef>
                <a:spcPts val="0"/>
              </a:spcBef>
              <a:spcAft>
                <a:spcPts val="0"/>
              </a:spcAft>
              <a:buNone/>
            </a:pPr>
            <a:r>
              <a:rPr lang="en">
                <a:solidFill>
                  <a:schemeClr val="dk1"/>
                </a:solidFill>
                <a:latin typeface="PT Serif"/>
                <a:ea typeface="PT Serif"/>
                <a:cs typeface="PT Serif"/>
                <a:sym typeface="PT Serif"/>
              </a:rPr>
              <a:t>The payload shall survive and operate in the environment during all stages of the balloon flight</a:t>
            </a:r>
            <a:endParaRPr b="1">
              <a:solidFill>
                <a:schemeClr val="dk1"/>
              </a:solidFill>
            </a:endParaRPr>
          </a:p>
        </p:txBody>
      </p:sp>
      <p:sp>
        <p:nvSpPr>
          <p:cNvPr id="497" name="Google Shape;497;p33">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503" name="Google Shape;503;p34"/>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Preliminary Thermal Model</a:t>
            </a:r>
            <a:endParaRPr/>
          </a:p>
        </p:txBody>
      </p:sp>
      <p:pic>
        <p:nvPicPr>
          <p:cNvPr id="504" name="Google Shape;504;p34"/>
          <p:cNvPicPr preferRelativeResize="0"/>
          <p:nvPr/>
        </p:nvPicPr>
        <p:blipFill rotWithShape="1">
          <a:blip r:embed="rId3">
            <a:alphaModFix/>
          </a:blip>
          <a:srcRect/>
          <a:stretch/>
        </p:blipFill>
        <p:spPr>
          <a:xfrm>
            <a:off x="4553925" y="481088"/>
            <a:ext cx="4385774" cy="3289351"/>
          </a:xfrm>
          <a:prstGeom prst="rect">
            <a:avLst/>
          </a:prstGeom>
          <a:noFill/>
          <a:ln>
            <a:noFill/>
          </a:ln>
        </p:spPr>
      </p:pic>
      <p:pic>
        <p:nvPicPr>
          <p:cNvPr id="505" name="Google Shape;505;p34"/>
          <p:cNvPicPr preferRelativeResize="0"/>
          <p:nvPr/>
        </p:nvPicPr>
        <p:blipFill>
          <a:blip r:embed="rId4">
            <a:alphaModFix/>
          </a:blip>
          <a:stretch>
            <a:fillRect/>
          </a:stretch>
        </p:blipFill>
        <p:spPr>
          <a:xfrm>
            <a:off x="542723" y="3846650"/>
            <a:ext cx="3112875" cy="1077002"/>
          </a:xfrm>
          <a:prstGeom prst="rect">
            <a:avLst/>
          </a:prstGeom>
          <a:noFill/>
          <a:ln>
            <a:noFill/>
          </a:ln>
        </p:spPr>
      </p:pic>
      <p:pic>
        <p:nvPicPr>
          <p:cNvPr id="506" name="Google Shape;506;p34"/>
          <p:cNvPicPr preferRelativeResize="0"/>
          <p:nvPr/>
        </p:nvPicPr>
        <p:blipFill rotWithShape="1">
          <a:blip r:embed="rId5">
            <a:alphaModFix/>
          </a:blip>
          <a:srcRect/>
          <a:stretch/>
        </p:blipFill>
        <p:spPr>
          <a:xfrm>
            <a:off x="166775" y="508400"/>
            <a:ext cx="4312976" cy="3234749"/>
          </a:xfrm>
          <a:prstGeom prst="rect">
            <a:avLst/>
          </a:prstGeom>
          <a:noFill/>
          <a:ln>
            <a:noFill/>
          </a:ln>
        </p:spPr>
      </p:pic>
      <p:sp>
        <p:nvSpPr>
          <p:cNvPr id="507" name="Google Shape;507;p34"/>
          <p:cNvSpPr txBox="1"/>
          <p:nvPr/>
        </p:nvSpPr>
        <p:spPr>
          <a:xfrm>
            <a:off x="4104325" y="3923450"/>
            <a:ext cx="4558800" cy="1139368"/>
          </a:xfrm>
          <a:prstGeom prst="rect">
            <a:avLst/>
          </a:prstGeom>
          <a:solidFill>
            <a:srgbClr val="9FC5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Takeaways: </a:t>
            </a:r>
            <a:endParaRPr b="1">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Insulation will raise the temperature </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Testing is needed for more accurate temperatures</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Steady-State, 1D is a poor assumption</a:t>
            </a:r>
            <a:endParaRPr>
              <a:latin typeface="PT Serif"/>
              <a:ea typeface="PT Serif"/>
              <a:cs typeface="PT Serif"/>
              <a:sym typeface="PT Serif"/>
            </a:endParaRPr>
          </a:p>
        </p:txBody>
      </p:sp>
      <p:sp>
        <p:nvSpPr>
          <p:cNvPr id="508" name="Google Shape;508;p34">
            <a:hlinkClick r:id="rId6"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514" name="Google Shape;514;p3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Baseline Physical Model</a:t>
            </a:r>
            <a:endParaRPr/>
          </a:p>
        </p:txBody>
      </p:sp>
      <p:pic>
        <p:nvPicPr>
          <p:cNvPr id="515" name="Google Shape;515;p35"/>
          <p:cNvPicPr preferRelativeResize="0"/>
          <p:nvPr/>
        </p:nvPicPr>
        <p:blipFill rotWithShape="1">
          <a:blip r:embed="rId3">
            <a:alphaModFix/>
          </a:blip>
          <a:srcRect t="13018" b="16613"/>
          <a:stretch/>
        </p:blipFill>
        <p:spPr>
          <a:xfrm>
            <a:off x="4950700" y="1188550"/>
            <a:ext cx="3557025" cy="2888978"/>
          </a:xfrm>
          <a:prstGeom prst="rect">
            <a:avLst/>
          </a:prstGeom>
          <a:noFill/>
          <a:ln>
            <a:noFill/>
          </a:ln>
        </p:spPr>
      </p:pic>
      <p:sp>
        <p:nvSpPr>
          <p:cNvPr id="516" name="Google Shape;516;p35"/>
          <p:cNvSpPr txBox="1"/>
          <p:nvPr/>
        </p:nvSpPr>
        <p:spPr>
          <a:xfrm>
            <a:off x="4592400" y="830975"/>
            <a:ext cx="4551600" cy="55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T Serif"/>
                <a:ea typeface="PT Serif"/>
                <a:cs typeface="PT Serif"/>
                <a:sym typeface="PT Serif"/>
              </a:rPr>
              <a:t>TOMCAT Test Specimen (Control Configuration)</a:t>
            </a:r>
            <a:endParaRPr b="1">
              <a:latin typeface="PT Serif"/>
              <a:ea typeface="PT Serif"/>
              <a:cs typeface="PT Serif"/>
              <a:sym typeface="PT Serif"/>
            </a:endParaRPr>
          </a:p>
        </p:txBody>
      </p:sp>
      <p:cxnSp>
        <p:nvCxnSpPr>
          <p:cNvPr id="517" name="Google Shape;517;p35"/>
          <p:cNvCxnSpPr/>
          <p:nvPr/>
        </p:nvCxnSpPr>
        <p:spPr>
          <a:xfrm rot="10800000">
            <a:off x="7010850" y="2024675"/>
            <a:ext cx="719700" cy="2201700"/>
          </a:xfrm>
          <a:prstGeom prst="straightConnector1">
            <a:avLst/>
          </a:prstGeom>
          <a:noFill/>
          <a:ln w="38100" cap="flat" cmpd="sng">
            <a:solidFill>
              <a:srgbClr val="000000"/>
            </a:solidFill>
            <a:prstDash val="solid"/>
            <a:round/>
            <a:headEnd type="none" w="med" len="med"/>
            <a:tailEnd type="triangle" w="med" len="med"/>
          </a:ln>
        </p:spPr>
      </p:cxnSp>
      <p:cxnSp>
        <p:nvCxnSpPr>
          <p:cNvPr id="518" name="Google Shape;518;p35"/>
          <p:cNvCxnSpPr/>
          <p:nvPr/>
        </p:nvCxnSpPr>
        <p:spPr>
          <a:xfrm rot="10800000">
            <a:off x="6355650" y="2422475"/>
            <a:ext cx="1359600" cy="1819200"/>
          </a:xfrm>
          <a:prstGeom prst="straightConnector1">
            <a:avLst/>
          </a:prstGeom>
          <a:noFill/>
          <a:ln w="38100" cap="flat" cmpd="sng">
            <a:solidFill>
              <a:srgbClr val="000000"/>
            </a:solidFill>
            <a:prstDash val="solid"/>
            <a:round/>
            <a:headEnd type="none" w="med" len="med"/>
            <a:tailEnd type="triangle" w="med" len="med"/>
          </a:ln>
        </p:spPr>
      </p:cxnSp>
      <p:sp>
        <p:nvSpPr>
          <p:cNvPr id="519" name="Google Shape;519;p35"/>
          <p:cNvSpPr txBox="1"/>
          <p:nvPr/>
        </p:nvSpPr>
        <p:spPr>
          <a:xfrm>
            <a:off x="7646500" y="4077525"/>
            <a:ext cx="16812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Power Resistors</a:t>
            </a:r>
            <a:endParaRPr>
              <a:latin typeface="PT Serif"/>
              <a:ea typeface="PT Serif"/>
              <a:cs typeface="PT Serif"/>
              <a:sym typeface="PT Serif"/>
            </a:endParaRPr>
          </a:p>
        </p:txBody>
      </p:sp>
      <p:cxnSp>
        <p:nvCxnSpPr>
          <p:cNvPr id="520" name="Google Shape;520;p35"/>
          <p:cNvCxnSpPr/>
          <p:nvPr/>
        </p:nvCxnSpPr>
        <p:spPr>
          <a:xfrm rot="10800000" flipH="1">
            <a:off x="6230375" y="2904450"/>
            <a:ext cx="125400" cy="1481700"/>
          </a:xfrm>
          <a:prstGeom prst="straightConnector1">
            <a:avLst/>
          </a:prstGeom>
          <a:noFill/>
          <a:ln w="38100" cap="flat" cmpd="sng">
            <a:solidFill>
              <a:srgbClr val="000000"/>
            </a:solidFill>
            <a:prstDash val="solid"/>
            <a:round/>
            <a:headEnd type="none" w="med" len="med"/>
            <a:tailEnd type="triangle" w="med" len="med"/>
          </a:ln>
        </p:spPr>
      </p:cxnSp>
      <p:sp>
        <p:nvSpPr>
          <p:cNvPr id="521" name="Google Shape;521;p35"/>
          <p:cNvSpPr txBox="1"/>
          <p:nvPr/>
        </p:nvSpPr>
        <p:spPr>
          <a:xfrm>
            <a:off x="5832375" y="4334375"/>
            <a:ext cx="1515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Thermocouples</a:t>
            </a:r>
            <a:endParaRPr>
              <a:latin typeface="PT Serif"/>
              <a:ea typeface="PT Serif"/>
              <a:cs typeface="PT Serif"/>
              <a:sym typeface="PT Serif"/>
            </a:endParaRPr>
          </a:p>
        </p:txBody>
      </p:sp>
      <p:sp>
        <p:nvSpPr>
          <p:cNvPr id="522" name="Google Shape;522;p35"/>
          <p:cNvSpPr txBox="1"/>
          <p:nvPr/>
        </p:nvSpPr>
        <p:spPr>
          <a:xfrm>
            <a:off x="113025" y="907175"/>
            <a:ext cx="4551600" cy="3332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Clr>
                <a:srgbClr val="000000"/>
              </a:buClr>
              <a:buSzPts val="1800"/>
              <a:buFont typeface="PT Serif"/>
              <a:buChar char="○"/>
            </a:pPr>
            <a:r>
              <a:rPr lang="en" sz="1800" b="1">
                <a:solidFill>
                  <a:srgbClr val="000000"/>
                </a:solidFill>
                <a:latin typeface="PT Serif"/>
                <a:ea typeface="PT Serif"/>
                <a:cs typeface="PT Serif"/>
                <a:sym typeface="PT Serif"/>
              </a:rPr>
              <a:t>Control Test</a:t>
            </a:r>
            <a:r>
              <a:rPr lang="en" sz="1800">
                <a:solidFill>
                  <a:srgbClr val="000000"/>
                </a:solidFill>
                <a:latin typeface="PT Serif"/>
                <a:ea typeface="PT Serif"/>
                <a:cs typeface="PT Serif"/>
                <a:sym typeface="PT Serif"/>
              </a:rPr>
              <a:t>:</a:t>
            </a:r>
            <a:endParaRPr sz="1800">
              <a:solidFill>
                <a:srgbClr val="000000"/>
              </a:solidFill>
              <a:latin typeface="PT Serif"/>
              <a:ea typeface="PT Serif"/>
              <a:cs typeface="PT Serif"/>
              <a:sym typeface="PT Serif"/>
            </a:endParaRPr>
          </a:p>
          <a:p>
            <a:pPr marL="914400" lvl="1" indent="-342900" algn="l" rtl="0">
              <a:lnSpc>
                <a:spcPct val="115000"/>
              </a:lnSpc>
              <a:spcBef>
                <a:spcPts val="0"/>
              </a:spcBef>
              <a:spcAft>
                <a:spcPts val="0"/>
              </a:spcAft>
              <a:buClr>
                <a:srgbClr val="000000"/>
              </a:buClr>
              <a:buSzPts val="1800"/>
              <a:buFont typeface="PT Serif"/>
              <a:buChar char="□"/>
            </a:pPr>
            <a:r>
              <a:rPr lang="en" sz="1800">
                <a:solidFill>
                  <a:srgbClr val="000000"/>
                </a:solidFill>
                <a:latin typeface="PT Serif"/>
                <a:ea typeface="PT Serif"/>
                <a:cs typeface="PT Serif"/>
                <a:sym typeface="PT Serif"/>
              </a:rPr>
              <a:t>No insulation, acrylic backing</a:t>
            </a:r>
            <a:endParaRPr sz="1800">
              <a:solidFill>
                <a:srgbClr val="000000"/>
              </a:solidFill>
              <a:latin typeface="PT Serif"/>
              <a:ea typeface="PT Serif"/>
              <a:cs typeface="PT Serif"/>
              <a:sym typeface="PT Serif"/>
            </a:endParaRPr>
          </a:p>
          <a:p>
            <a:pPr marL="457200" lvl="0" indent="-342900" algn="l" rtl="0">
              <a:lnSpc>
                <a:spcPct val="115000"/>
              </a:lnSpc>
              <a:spcBef>
                <a:spcPts val="0"/>
              </a:spcBef>
              <a:spcAft>
                <a:spcPts val="0"/>
              </a:spcAft>
              <a:buClr>
                <a:srgbClr val="000000"/>
              </a:buClr>
              <a:buSzPts val="1800"/>
              <a:buFont typeface="PT Serif"/>
              <a:buChar char="○"/>
            </a:pPr>
            <a:r>
              <a:rPr lang="en" sz="1800" b="1">
                <a:solidFill>
                  <a:srgbClr val="000000"/>
                </a:solidFill>
                <a:latin typeface="PT Serif"/>
                <a:ea typeface="PT Serif"/>
                <a:cs typeface="PT Serif"/>
                <a:sym typeface="PT Serif"/>
              </a:rPr>
              <a:t>Insulation Test</a:t>
            </a:r>
            <a:r>
              <a:rPr lang="en" sz="1800">
                <a:solidFill>
                  <a:srgbClr val="000000"/>
                </a:solidFill>
                <a:latin typeface="PT Serif"/>
                <a:ea typeface="PT Serif"/>
                <a:cs typeface="PT Serif"/>
                <a:sym typeface="PT Serif"/>
              </a:rPr>
              <a:t>:</a:t>
            </a:r>
            <a:endParaRPr sz="1800">
              <a:solidFill>
                <a:srgbClr val="000000"/>
              </a:solidFill>
              <a:latin typeface="PT Serif"/>
              <a:ea typeface="PT Serif"/>
              <a:cs typeface="PT Serif"/>
              <a:sym typeface="PT Serif"/>
            </a:endParaRPr>
          </a:p>
          <a:p>
            <a:pPr marL="914400" lvl="1" indent="-342900" algn="l" rtl="0">
              <a:lnSpc>
                <a:spcPct val="115000"/>
              </a:lnSpc>
              <a:spcBef>
                <a:spcPts val="0"/>
              </a:spcBef>
              <a:spcAft>
                <a:spcPts val="0"/>
              </a:spcAft>
              <a:buClr>
                <a:srgbClr val="000000"/>
              </a:buClr>
              <a:buSzPts val="1800"/>
              <a:buFont typeface="PT Serif"/>
              <a:buChar char="□"/>
            </a:pPr>
            <a:r>
              <a:rPr lang="en" sz="1800">
                <a:solidFill>
                  <a:srgbClr val="000000"/>
                </a:solidFill>
                <a:latin typeface="PT Serif"/>
                <a:ea typeface="PT Serif"/>
                <a:cs typeface="PT Serif"/>
                <a:sym typeface="PT Serif"/>
              </a:rPr>
              <a:t>3/16 inch polystyrene</a:t>
            </a:r>
            <a:endParaRPr sz="1800">
              <a:solidFill>
                <a:srgbClr val="000000"/>
              </a:solidFill>
              <a:latin typeface="PT Serif"/>
              <a:ea typeface="PT Serif"/>
              <a:cs typeface="PT Serif"/>
              <a:sym typeface="PT Serif"/>
            </a:endParaRPr>
          </a:p>
          <a:p>
            <a:pPr marL="457200" lvl="0" indent="-342900" algn="l" rtl="0">
              <a:lnSpc>
                <a:spcPct val="115000"/>
              </a:lnSpc>
              <a:spcBef>
                <a:spcPts val="0"/>
              </a:spcBef>
              <a:spcAft>
                <a:spcPts val="0"/>
              </a:spcAft>
              <a:buClr>
                <a:srgbClr val="000000"/>
              </a:buClr>
              <a:buSzPts val="1800"/>
              <a:buFont typeface="PT Serif"/>
              <a:buChar char="○"/>
            </a:pPr>
            <a:r>
              <a:rPr lang="en" sz="1800" b="1">
                <a:solidFill>
                  <a:srgbClr val="000000"/>
                </a:solidFill>
                <a:latin typeface="PT Serif"/>
                <a:ea typeface="PT Serif"/>
                <a:cs typeface="PT Serif"/>
                <a:sym typeface="PT Serif"/>
              </a:rPr>
              <a:t>Test Conditions:</a:t>
            </a:r>
            <a:endParaRPr sz="1800" b="1">
              <a:solidFill>
                <a:srgbClr val="000000"/>
              </a:solidFill>
              <a:latin typeface="PT Serif"/>
              <a:ea typeface="PT Serif"/>
              <a:cs typeface="PT Serif"/>
              <a:sym typeface="PT Serif"/>
            </a:endParaRPr>
          </a:p>
          <a:p>
            <a:pPr marL="914400" lvl="1" indent="-342900" algn="l" rtl="0">
              <a:lnSpc>
                <a:spcPct val="115000"/>
              </a:lnSpc>
              <a:spcBef>
                <a:spcPts val="0"/>
              </a:spcBef>
              <a:spcAft>
                <a:spcPts val="0"/>
              </a:spcAft>
              <a:buClr>
                <a:srgbClr val="000000"/>
              </a:buClr>
              <a:buSzPts val="1800"/>
              <a:buFont typeface="PT Serif"/>
              <a:buChar char="□"/>
            </a:pPr>
            <a:r>
              <a:rPr lang="en" sz="1800">
                <a:solidFill>
                  <a:srgbClr val="000000"/>
                </a:solidFill>
                <a:latin typeface="PT Serif"/>
                <a:ea typeface="PT Serif"/>
                <a:cs typeface="PT Serif"/>
                <a:sym typeface="PT Serif"/>
              </a:rPr>
              <a:t>Dry ice inside cooler</a:t>
            </a:r>
            <a:endParaRPr sz="1800">
              <a:solidFill>
                <a:srgbClr val="000000"/>
              </a:solidFill>
              <a:latin typeface="PT Serif"/>
              <a:ea typeface="PT Serif"/>
              <a:cs typeface="PT Serif"/>
              <a:sym typeface="PT Serif"/>
            </a:endParaRPr>
          </a:p>
          <a:p>
            <a:pPr marL="914400" lvl="1" indent="-342900" algn="l" rtl="0">
              <a:lnSpc>
                <a:spcPct val="115000"/>
              </a:lnSpc>
              <a:spcBef>
                <a:spcPts val="0"/>
              </a:spcBef>
              <a:spcAft>
                <a:spcPts val="0"/>
              </a:spcAft>
              <a:buClr>
                <a:srgbClr val="000000"/>
              </a:buClr>
              <a:buSzPts val="1800"/>
              <a:buFont typeface="PT Serif"/>
              <a:buChar char="□"/>
            </a:pPr>
            <a:r>
              <a:rPr lang="en" sz="1800">
                <a:solidFill>
                  <a:srgbClr val="000000"/>
                </a:solidFill>
                <a:latin typeface="PT Serif"/>
                <a:ea typeface="PT Serif"/>
                <a:cs typeface="PT Serif"/>
                <a:sym typeface="PT Serif"/>
              </a:rPr>
              <a:t>Ambient temperature of -60°C</a:t>
            </a:r>
            <a:endParaRPr sz="1800">
              <a:solidFill>
                <a:srgbClr val="000000"/>
              </a:solidFill>
              <a:latin typeface="PT Serif"/>
              <a:ea typeface="PT Serif"/>
              <a:cs typeface="PT Serif"/>
              <a:sym typeface="PT Serif"/>
            </a:endParaRPr>
          </a:p>
          <a:p>
            <a:pPr marL="914400" lvl="1" indent="-342900" algn="l" rtl="0">
              <a:lnSpc>
                <a:spcPct val="115000"/>
              </a:lnSpc>
              <a:spcBef>
                <a:spcPts val="0"/>
              </a:spcBef>
              <a:spcAft>
                <a:spcPts val="0"/>
              </a:spcAft>
              <a:buClr>
                <a:srgbClr val="000000"/>
              </a:buClr>
              <a:buSzPts val="1800"/>
              <a:buFont typeface="PT Serif"/>
              <a:buChar char="□"/>
            </a:pPr>
            <a:r>
              <a:rPr lang="en" sz="1800">
                <a:solidFill>
                  <a:srgbClr val="000000"/>
                </a:solidFill>
                <a:latin typeface="PT Serif"/>
                <a:ea typeface="PT Serif"/>
                <a:cs typeface="PT Serif"/>
                <a:sym typeface="PT Serif"/>
              </a:rPr>
              <a:t>No direct contact between dry ice and test specimen</a:t>
            </a:r>
            <a:endParaRPr sz="1800">
              <a:solidFill>
                <a:srgbClr val="000000"/>
              </a:solidFill>
              <a:latin typeface="PT Serif"/>
              <a:ea typeface="PT Serif"/>
              <a:cs typeface="PT Serif"/>
              <a:sym typeface="PT Serif"/>
            </a:endParaRPr>
          </a:p>
        </p:txBody>
      </p:sp>
      <p:sp>
        <p:nvSpPr>
          <p:cNvPr id="523" name="Google Shape;523;p35">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
        <p:nvSpPr>
          <p:cNvPr id="529" name="Google Shape;529;p3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Baseline Physical Model</a:t>
            </a:r>
            <a:endParaRPr/>
          </a:p>
        </p:txBody>
      </p:sp>
      <p:pic>
        <p:nvPicPr>
          <p:cNvPr id="530" name="Google Shape;530;p36"/>
          <p:cNvPicPr preferRelativeResize="0"/>
          <p:nvPr/>
        </p:nvPicPr>
        <p:blipFill rotWithShape="1">
          <a:blip r:embed="rId3">
            <a:alphaModFix/>
          </a:blip>
          <a:srcRect l="4922" r="4922"/>
          <a:stretch/>
        </p:blipFill>
        <p:spPr>
          <a:xfrm>
            <a:off x="4716175" y="520075"/>
            <a:ext cx="4060749" cy="3341350"/>
          </a:xfrm>
          <a:prstGeom prst="rect">
            <a:avLst/>
          </a:prstGeom>
          <a:noFill/>
          <a:ln>
            <a:noFill/>
          </a:ln>
        </p:spPr>
      </p:pic>
      <p:sp>
        <p:nvSpPr>
          <p:cNvPr id="531" name="Google Shape;531;p36">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3" name="Google Shape;533;p36"/>
          <p:cNvPicPr preferRelativeResize="0"/>
          <p:nvPr/>
        </p:nvPicPr>
        <p:blipFill rotWithShape="1">
          <a:blip r:embed="rId4">
            <a:alphaModFix/>
          </a:blip>
          <a:srcRect r="7028"/>
          <a:stretch/>
        </p:blipFill>
        <p:spPr>
          <a:xfrm>
            <a:off x="204800" y="659900"/>
            <a:ext cx="4167302" cy="3392353"/>
          </a:xfrm>
          <a:prstGeom prst="rect">
            <a:avLst/>
          </a:prstGeom>
          <a:noFill/>
          <a:ln>
            <a:noFill/>
          </a:ln>
        </p:spPr>
      </p:pic>
      <p:sp>
        <p:nvSpPr>
          <p:cNvPr id="534" name="Google Shape;534;p36"/>
          <p:cNvSpPr/>
          <p:nvPr/>
        </p:nvSpPr>
        <p:spPr>
          <a:xfrm>
            <a:off x="354050" y="3059194"/>
            <a:ext cx="1675500" cy="8331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5" name="Google Shape;535;p36"/>
          <p:cNvCxnSpPr/>
          <p:nvPr/>
        </p:nvCxnSpPr>
        <p:spPr>
          <a:xfrm>
            <a:off x="4429875" y="613075"/>
            <a:ext cx="0" cy="3413100"/>
          </a:xfrm>
          <a:prstGeom prst="straightConnector1">
            <a:avLst/>
          </a:prstGeom>
          <a:noFill/>
          <a:ln w="28575" cap="flat" cmpd="sng">
            <a:solidFill>
              <a:srgbClr val="000000"/>
            </a:solidFill>
            <a:prstDash val="solid"/>
            <a:round/>
            <a:headEnd type="none" w="med" len="med"/>
            <a:tailEnd type="none" w="med" len="med"/>
          </a:ln>
        </p:spPr>
      </p:cxnSp>
      <p:sp>
        <p:nvSpPr>
          <p:cNvPr id="536" name="Google Shape;536;p36"/>
          <p:cNvSpPr txBox="1"/>
          <p:nvPr/>
        </p:nvSpPr>
        <p:spPr>
          <a:xfrm>
            <a:off x="506450" y="4102375"/>
            <a:ext cx="8075100" cy="833100"/>
          </a:xfrm>
          <a:prstGeom prst="rect">
            <a:avLst/>
          </a:prstGeom>
          <a:solidFill>
            <a:srgbClr val="9FC5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Takeaways: </a:t>
            </a:r>
            <a:endParaRPr b="1">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No margin on battery, imperfect model may cause errors</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Risk of cold temperatures affecting battery performance</a:t>
            </a:r>
            <a:endParaRPr>
              <a:latin typeface="PT Serif"/>
              <a:ea typeface="PT Serif"/>
              <a:cs typeface="PT Serif"/>
              <a:sym typeface="PT Serif"/>
            </a:endParaRPr>
          </a:p>
        </p:txBody>
      </p:sp>
      <p:sp>
        <p:nvSpPr>
          <p:cNvPr id="537" name="Google Shape;537;p36"/>
          <p:cNvSpPr txBox="1"/>
          <p:nvPr/>
        </p:nvSpPr>
        <p:spPr>
          <a:xfrm>
            <a:off x="4948675" y="3779700"/>
            <a:ext cx="3614100" cy="2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*Full results in backup slides</a:t>
            </a:r>
            <a:endParaRPr>
              <a:latin typeface="PT Serif"/>
              <a:ea typeface="PT Serif"/>
              <a:cs typeface="PT Serif"/>
              <a:sym typeface="PT Serif"/>
            </a:endParaRPr>
          </a:p>
        </p:txBody>
      </p:sp>
      <p:sp>
        <p:nvSpPr>
          <p:cNvPr id="538" name="Google Shape;538;p36">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544" name="Google Shape;544;p3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Cold Test #2</a:t>
            </a:r>
            <a:endParaRPr/>
          </a:p>
        </p:txBody>
      </p:sp>
      <p:pic>
        <p:nvPicPr>
          <p:cNvPr id="545" name="Google Shape;545;p37"/>
          <p:cNvPicPr preferRelativeResize="0"/>
          <p:nvPr/>
        </p:nvPicPr>
        <p:blipFill rotWithShape="1">
          <a:blip r:embed="rId3">
            <a:alphaModFix/>
          </a:blip>
          <a:srcRect l="2465" r="3060"/>
          <a:stretch/>
        </p:blipFill>
        <p:spPr>
          <a:xfrm>
            <a:off x="116325" y="672925"/>
            <a:ext cx="4766276" cy="2931399"/>
          </a:xfrm>
          <a:prstGeom prst="rect">
            <a:avLst/>
          </a:prstGeom>
          <a:noFill/>
          <a:ln>
            <a:noFill/>
          </a:ln>
        </p:spPr>
      </p:pic>
      <p:pic>
        <p:nvPicPr>
          <p:cNvPr id="546" name="Google Shape;546;p37"/>
          <p:cNvPicPr preferRelativeResize="0"/>
          <p:nvPr/>
        </p:nvPicPr>
        <p:blipFill rotWithShape="1">
          <a:blip r:embed="rId4">
            <a:alphaModFix/>
          </a:blip>
          <a:srcRect l="3745" r="6865"/>
          <a:stretch/>
        </p:blipFill>
        <p:spPr>
          <a:xfrm>
            <a:off x="4882600" y="517251"/>
            <a:ext cx="4261400" cy="3575526"/>
          </a:xfrm>
          <a:prstGeom prst="rect">
            <a:avLst/>
          </a:prstGeom>
          <a:noFill/>
          <a:ln>
            <a:noFill/>
          </a:ln>
        </p:spPr>
      </p:pic>
      <p:sp>
        <p:nvSpPr>
          <p:cNvPr id="547" name="Google Shape;547;p37"/>
          <p:cNvSpPr txBox="1"/>
          <p:nvPr/>
        </p:nvSpPr>
        <p:spPr>
          <a:xfrm>
            <a:off x="506450" y="4102375"/>
            <a:ext cx="8075100" cy="833100"/>
          </a:xfrm>
          <a:prstGeom prst="rect">
            <a:avLst/>
          </a:prstGeom>
          <a:solidFill>
            <a:srgbClr val="9FC5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T Serif"/>
                <a:ea typeface="PT Serif"/>
                <a:cs typeface="PT Serif"/>
                <a:sym typeface="PT Serif"/>
              </a:rPr>
              <a:t>Takeaways: </a:t>
            </a:r>
            <a:endParaRPr b="1">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Improvement of baseline physical model</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Addition of components leads to risk of overheating</a:t>
            </a:r>
            <a:endParaRPr>
              <a:latin typeface="PT Serif"/>
              <a:ea typeface="PT Serif"/>
              <a:cs typeface="PT Serif"/>
              <a:sym typeface="PT Serif"/>
            </a:endParaRPr>
          </a:p>
        </p:txBody>
      </p:sp>
      <p:sp>
        <p:nvSpPr>
          <p:cNvPr id="548" name="Google Shape;548;p37"/>
          <p:cNvSpPr txBox="1"/>
          <p:nvPr/>
        </p:nvSpPr>
        <p:spPr>
          <a:xfrm>
            <a:off x="830200" y="3565350"/>
            <a:ext cx="4052400" cy="3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*Images of test set up in backup slides</a:t>
            </a:r>
            <a:endParaRPr>
              <a:latin typeface="PT Serif"/>
              <a:ea typeface="PT Serif"/>
              <a:cs typeface="PT Serif"/>
              <a:sym typeface="PT Serif"/>
            </a:endParaRPr>
          </a:p>
        </p:txBody>
      </p:sp>
      <p:sp>
        <p:nvSpPr>
          <p:cNvPr id="549" name="Google Shape;549;p37">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555" name="Google Shape;555;p38"/>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Thermal Integration Test</a:t>
            </a:r>
            <a:endParaRPr/>
          </a:p>
        </p:txBody>
      </p:sp>
      <p:sp>
        <p:nvSpPr>
          <p:cNvPr id="556" name="Google Shape;556;p38"/>
          <p:cNvSpPr/>
          <p:nvPr/>
        </p:nvSpPr>
        <p:spPr>
          <a:xfrm>
            <a:off x="315700" y="740400"/>
            <a:ext cx="2016300" cy="23370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latin typeface="PT Serif"/>
                <a:ea typeface="PT Serif"/>
                <a:cs typeface="PT Serif"/>
                <a:sym typeface="PT Serif"/>
              </a:rPr>
              <a:t>Integration Testing</a:t>
            </a:r>
            <a:endParaRPr sz="1300" b="1" u="sng">
              <a:latin typeface="PT Serif"/>
              <a:ea typeface="PT Serif"/>
              <a:cs typeface="PT Serif"/>
              <a:sym typeface="PT Serif"/>
            </a:endParaRPr>
          </a:p>
          <a:p>
            <a:pPr marL="0" lvl="0" indent="0" algn="ctr" rtl="0">
              <a:spcBef>
                <a:spcPts val="0"/>
              </a:spcBef>
              <a:spcAft>
                <a:spcPts val="0"/>
              </a:spcAft>
              <a:buNone/>
            </a:pPr>
            <a:endParaRPr sz="1300" b="1" u="sng">
              <a:latin typeface="PT Serif"/>
              <a:ea typeface="PT Serif"/>
              <a:cs typeface="PT Serif"/>
              <a:sym typeface="PT Serif"/>
            </a:endParaRPr>
          </a:p>
          <a:p>
            <a:pPr marL="0" lvl="0" indent="0" algn="ctr" rtl="0">
              <a:spcBef>
                <a:spcPts val="0"/>
              </a:spcBef>
              <a:spcAft>
                <a:spcPts val="0"/>
              </a:spcAft>
              <a:buNone/>
            </a:pPr>
            <a:endParaRPr sz="1300" b="1" u="sng">
              <a:latin typeface="PT Serif"/>
              <a:ea typeface="PT Serif"/>
              <a:cs typeface="PT Serif"/>
              <a:sym typeface="PT Serif"/>
            </a:endParaRPr>
          </a:p>
          <a:p>
            <a:pPr marL="0" lvl="0" indent="0" algn="l" rtl="0">
              <a:spcBef>
                <a:spcPts val="0"/>
              </a:spcBef>
              <a:spcAft>
                <a:spcPts val="0"/>
              </a:spcAft>
              <a:buNone/>
            </a:pPr>
            <a:endParaRPr sz="1300" b="1" u="sng">
              <a:latin typeface="PT Serif"/>
              <a:ea typeface="PT Serif"/>
              <a:cs typeface="PT Serif"/>
              <a:sym typeface="PT Serif"/>
            </a:endParaRPr>
          </a:p>
          <a:p>
            <a:pPr marL="0" lvl="0" indent="0" algn="ctr" rtl="0">
              <a:spcBef>
                <a:spcPts val="0"/>
              </a:spcBef>
              <a:spcAft>
                <a:spcPts val="0"/>
              </a:spcAft>
              <a:buNone/>
            </a:pPr>
            <a:r>
              <a:rPr lang="en" sz="1300">
                <a:latin typeface="PT Serif"/>
                <a:ea typeface="PT Serif"/>
                <a:cs typeface="PT Serif"/>
                <a:sym typeface="PT Serif"/>
              </a:rPr>
              <a:t>Fully Integrated Thermal Test</a:t>
            </a:r>
            <a:endParaRPr sz="1300">
              <a:latin typeface="PT Serif"/>
              <a:ea typeface="PT Serif"/>
              <a:cs typeface="PT Serif"/>
              <a:sym typeface="PT Serif"/>
            </a:endParaRPr>
          </a:p>
          <a:p>
            <a:pPr marL="0" lvl="0" indent="0" algn="l" rtl="0">
              <a:spcBef>
                <a:spcPts val="0"/>
              </a:spcBef>
              <a:spcAft>
                <a:spcPts val="0"/>
              </a:spcAft>
              <a:buNone/>
            </a:pPr>
            <a:endParaRPr sz="1300"/>
          </a:p>
          <a:p>
            <a:pPr marL="0" lvl="0" indent="0" algn="l" rtl="0">
              <a:spcBef>
                <a:spcPts val="0"/>
              </a:spcBef>
              <a:spcAft>
                <a:spcPts val="0"/>
              </a:spcAft>
              <a:buNone/>
            </a:pPr>
            <a:endParaRPr sz="1300"/>
          </a:p>
        </p:txBody>
      </p:sp>
      <p:grpSp>
        <p:nvGrpSpPr>
          <p:cNvPr id="557" name="Google Shape;557;p38"/>
          <p:cNvGrpSpPr/>
          <p:nvPr/>
        </p:nvGrpSpPr>
        <p:grpSpPr>
          <a:xfrm>
            <a:off x="2361471" y="1257055"/>
            <a:ext cx="3564321" cy="1380952"/>
            <a:chOff x="2027200" y="690365"/>
            <a:chExt cx="3956400" cy="1027800"/>
          </a:xfrm>
        </p:grpSpPr>
        <p:sp>
          <p:nvSpPr>
            <p:cNvPr id="558" name="Google Shape;558;p38"/>
            <p:cNvSpPr/>
            <p:nvPr/>
          </p:nvSpPr>
          <p:spPr>
            <a:xfrm>
              <a:off x="2027200" y="967773"/>
              <a:ext cx="1014300" cy="351900"/>
            </a:xfrm>
            <a:prstGeom prst="rightArrow">
              <a:avLst>
                <a:gd name="adj1" fmla="val 50000"/>
                <a:gd name="adj2" fmla="val 50000"/>
              </a:avLst>
            </a:prstGeom>
            <a:solidFill>
              <a:srgbClr val="A2A4A3"/>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559" name="Google Shape;559;p38"/>
            <p:cNvSpPr/>
            <p:nvPr/>
          </p:nvSpPr>
          <p:spPr>
            <a:xfrm>
              <a:off x="3073000" y="690365"/>
              <a:ext cx="2910600" cy="10278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PT Serif"/>
                <a:buChar char="●"/>
              </a:pPr>
              <a:r>
                <a:rPr lang="en" sz="1300">
                  <a:solidFill>
                    <a:srgbClr val="000000"/>
                  </a:solidFill>
                  <a:latin typeface="PT Serif"/>
                  <a:ea typeface="PT Serif"/>
                  <a:cs typeface="PT Serif"/>
                  <a:sym typeface="PT Serif"/>
                </a:rPr>
                <a:t>Thermal day in the life test</a:t>
              </a:r>
              <a:endParaRPr sz="1300">
                <a:solidFill>
                  <a:srgbClr val="000000"/>
                </a:solidFill>
                <a:latin typeface="PT Serif"/>
                <a:ea typeface="PT Serif"/>
                <a:cs typeface="PT Serif"/>
                <a:sym typeface="PT Serif"/>
              </a:endParaRPr>
            </a:p>
            <a:p>
              <a:pPr marL="457200" lvl="0" indent="-311150" algn="l" rtl="0">
                <a:spcBef>
                  <a:spcPts val="1000"/>
                </a:spcBef>
                <a:spcAft>
                  <a:spcPts val="0"/>
                </a:spcAft>
                <a:buClr>
                  <a:srgbClr val="000000"/>
                </a:buClr>
                <a:buSzPts val="1300"/>
                <a:buFont typeface="PT Serif"/>
                <a:buChar char="●"/>
              </a:pPr>
              <a:r>
                <a:rPr lang="en" sz="1300">
                  <a:solidFill>
                    <a:srgbClr val="000000"/>
                  </a:solidFill>
                  <a:latin typeface="PT Serif"/>
                  <a:ea typeface="PT Serif"/>
                  <a:cs typeface="PT Serif"/>
                  <a:sym typeface="PT Serif"/>
                </a:rPr>
                <a:t>Battery state of charge test</a:t>
              </a:r>
              <a:endParaRPr sz="1300">
                <a:solidFill>
                  <a:srgbClr val="000000"/>
                </a:solidFill>
                <a:latin typeface="PT Serif"/>
                <a:ea typeface="PT Serif"/>
                <a:cs typeface="PT Serif"/>
                <a:sym typeface="PT Serif"/>
              </a:endParaRPr>
            </a:p>
            <a:p>
              <a:pPr marL="457200" lvl="0" indent="-311150" algn="l" rtl="0">
                <a:spcBef>
                  <a:spcPts val="1000"/>
                </a:spcBef>
                <a:spcAft>
                  <a:spcPts val="0"/>
                </a:spcAft>
                <a:buClr>
                  <a:srgbClr val="000000"/>
                </a:buClr>
                <a:buSzPts val="1300"/>
                <a:buFont typeface="PT Serif"/>
                <a:buChar char="●"/>
              </a:pPr>
              <a:r>
                <a:rPr lang="en" sz="1300">
                  <a:solidFill>
                    <a:srgbClr val="000000"/>
                  </a:solidFill>
                  <a:latin typeface="PT Serif"/>
                  <a:ea typeface="PT Serif"/>
                  <a:cs typeface="PT Serif"/>
                  <a:sym typeface="PT Serif"/>
                </a:rPr>
                <a:t>Component thermal monitoring</a:t>
              </a:r>
              <a:endParaRPr sz="1300">
                <a:solidFill>
                  <a:srgbClr val="000000"/>
                </a:solidFill>
                <a:latin typeface="PT Serif"/>
                <a:ea typeface="PT Serif"/>
                <a:cs typeface="PT Serif"/>
                <a:sym typeface="PT Serif"/>
              </a:endParaRPr>
            </a:p>
            <a:p>
              <a:pPr marL="457200" lvl="0" indent="0" algn="l" rtl="0">
                <a:spcBef>
                  <a:spcPts val="0"/>
                </a:spcBef>
                <a:spcAft>
                  <a:spcPts val="0"/>
                </a:spcAft>
                <a:buNone/>
              </a:pPr>
              <a:endParaRPr sz="1300">
                <a:solidFill>
                  <a:srgbClr val="000000"/>
                </a:solidFill>
              </a:endParaRPr>
            </a:p>
          </p:txBody>
        </p:sp>
      </p:grpSp>
      <p:sp>
        <p:nvSpPr>
          <p:cNvPr id="560" name="Google Shape;560;p38"/>
          <p:cNvSpPr/>
          <p:nvPr/>
        </p:nvSpPr>
        <p:spPr>
          <a:xfrm>
            <a:off x="6443500" y="745900"/>
            <a:ext cx="2464500" cy="1215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latin typeface="PT Serif"/>
                <a:ea typeface="PT Serif"/>
                <a:cs typeface="PT Serif"/>
                <a:sym typeface="PT Serif"/>
              </a:rPr>
              <a:t>Models Verified</a:t>
            </a:r>
            <a:endParaRPr sz="1300" b="1" u="sng">
              <a:latin typeface="PT Serif"/>
              <a:ea typeface="PT Serif"/>
              <a:cs typeface="PT Serif"/>
              <a:sym typeface="PT Serif"/>
            </a:endParaRPr>
          </a:p>
          <a:p>
            <a:pPr marL="457200" lvl="0" indent="-311150" algn="l" rtl="0">
              <a:lnSpc>
                <a:spcPct val="115000"/>
              </a:lnSpc>
              <a:spcBef>
                <a:spcPts val="0"/>
              </a:spcBef>
              <a:spcAft>
                <a:spcPts val="0"/>
              </a:spcAft>
              <a:buSzPts val="1300"/>
              <a:buFont typeface="PT Serif"/>
              <a:buChar char="●"/>
            </a:pPr>
            <a:r>
              <a:rPr lang="en" sz="1300">
                <a:latin typeface="PT Serif"/>
                <a:ea typeface="PT Serif"/>
                <a:cs typeface="PT Serif"/>
                <a:sym typeface="PT Serif"/>
              </a:rPr>
              <a:t>Preliminary Thermal Model </a:t>
            </a:r>
            <a:endParaRPr sz="1300">
              <a:latin typeface="PT Serif"/>
              <a:ea typeface="PT Serif"/>
              <a:cs typeface="PT Serif"/>
              <a:sym typeface="PT Serif"/>
            </a:endParaRPr>
          </a:p>
          <a:p>
            <a:pPr marL="457200" lvl="0" indent="-311150" algn="l" rtl="0">
              <a:lnSpc>
                <a:spcPct val="115000"/>
              </a:lnSpc>
              <a:spcBef>
                <a:spcPts val="0"/>
              </a:spcBef>
              <a:spcAft>
                <a:spcPts val="0"/>
              </a:spcAft>
              <a:buSzPts val="1300"/>
              <a:buFont typeface="PT Serif"/>
              <a:buChar char="●"/>
            </a:pPr>
            <a:r>
              <a:rPr lang="en" sz="1300">
                <a:latin typeface="PT Serif"/>
                <a:ea typeface="PT Serif"/>
                <a:cs typeface="PT Serif"/>
                <a:sym typeface="PT Serif"/>
              </a:rPr>
              <a:t>Physical Models</a:t>
            </a:r>
            <a:endParaRPr sz="1300">
              <a:latin typeface="PT Serif"/>
              <a:ea typeface="PT Serif"/>
              <a:cs typeface="PT Serif"/>
              <a:sym typeface="PT Serif"/>
            </a:endParaRPr>
          </a:p>
          <a:p>
            <a:pPr marL="457200" lvl="0" indent="-311150" algn="l" rtl="0">
              <a:lnSpc>
                <a:spcPct val="115000"/>
              </a:lnSpc>
              <a:spcBef>
                <a:spcPts val="0"/>
              </a:spcBef>
              <a:spcAft>
                <a:spcPts val="0"/>
              </a:spcAft>
              <a:buSzPts val="1300"/>
              <a:buFont typeface="PT Serif"/>
              <a:buChar char="●"/>
            </a:pPr>
            <a:r>
              <a:rPr lang="en" sz="1300">
                <a:latin typeface="PT Serif"/>
                <a:ea typeface="PT Serif"/>
                <a:cs typeface="PT Serif"/>
                <a:sym typeface="PT Serif"/>
              </a:rPr>
              <a:t>Component Datasheets</a:t>
            </a:r>
            <a:endParaRPr sz="1300">
              <a:latin typeface="PT Serif"/>
              <a:ea typeface="PT Serif"/>
              <a:cs typeface="PT Serif"/>
              <a:sym typeface="PT Serif"/>
            </a:endParaRPr>
          </a:p>
          <a:p>
            <a:pPr marL="0" lvl="0" indent="0" algn="ctr" rtl="0">
              <a:spcBef>
                <a:spcPts val="0"/>
              </a:spcBef>
              <a:spcAft>
                <a:spcPts val="0"/>
              </a:spcAft>
              <a:buNone/>
            </a:pPr>
            <a:endParaRPr sz="1300">
              <a:latin typeface="PT Serif"/>
              <a:ea typeface="PT Serif"/>
              <a:cs typeface="PT Serif"/>
              <a:sym typeface="PT Serif"/>
            </a:endParaRPr>
          </a:p>
        </p:txBody>
      </p:sp>
      <p:sp>
        <p:nvSpPr>
          <p:cNvPr id="561" name="Google Shape;561;p38"/>
          <p:cNvSpPr/>
          <p:nvPr/>
        </p:nvSpPr>
        <p:spPr>
          <a:xfrm>
            <a:off x="6443500" y="2250975"/>
            <a:ext cx="2464500" cy="2337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t>Test Supplies</a:t>
            </a:r>
            <a:endParaRPr sz="1300" b="1" u="sng"/>
          </a:p>
          <a:p>
            <a:pPr marL="457200" lvl="0" indent="-311150" algn="l" rtl="0">
              <a:spcBef>
                <a:spcPts val="0"/>
              </a:spcBef>
              <a:spcAft>
                <a:spcPts val="0"/>
              </a:spcAft>
              <a:buSzPts val="1300"/>
              <a:buChar char="●"/>
            </a:pPr>
            <a:r>
              <a:rPr lang="en" sz="1300"/>
              <a:t>Thermocouples (minimum 3)</a:t>
            </a:r>
            <a:endParaRPr sz="1300"/>
          </a:p>
          <a:p>
            <a:pPr marL="457200" lvl="0" indent="-311150" algn="l" rtl="0">
              <a:spcBef>
                <a:spcPts val="0"/>
              </a:spcBef>
              <a:spcAft>
                <a:spcPts val="0"/>
              </a:spcAft>
              <a:buSzPts val="1300"/>
              <a:buChar char="●"/>
            </a:pPr>
            <a:r>
              <a:rPr lang="en" sz="1300"/>
              <a:t>All ThinSat Hardware</a:t>
            </a:r>
            <a:endParaRPr sz="1300"/>
          </a:p>
          <a:p>
            <a:pPr marL="457200" lvl="0" indent="-311150" algn="l" rtl="0">
              <a:spcBef>
                <a:spcPts val="0"/>
              </a:spcBef>
              <a:spcAft>
                <a:spcPts val="0"/>
              </a:spcAft>
              <a:buSzPts val="1300"/>
              <a:buChar char="●"/>
            </a:pPr>
            <a:r>
              <a:rPr lang="en" sz="1300"/>
              <a:t>DAQ and LabView Software</a:t>
            </a:r>
            <a:endParaRPr sz="1300"/>
          </a:p>
          <a:p>
            <a:pPr marL="0" lvl="0" indent="0" algn="ctr" rtl="0">
              <a:spcBef>
                <a:spcPts val="0"/>
              </a:spcBef>
              <a:spcAft>
                <a:spcPts val="0"/>
              </a:spcAft>
              <a:buNone/>
            </a:pPr>
            <a:endParaRPr sz="1300" b="1" u="sng">
              <a:solidFill>
                <a:schemeClr val="dk1"/>
              </a:solidFill>
            </a:endParaRPr>
          </a:p>
          <a:p>
            <a:pPr marL="0" lvl="0" indent="0" algn="ctr" rtl="0">
              <a:spcBef>
                <a:spcPts val="0"/>
              </a:spcBef>
              <a:spcAft>
                <a:spcPts val="0"/>
              </a:spcAft>
              <a:buNone/>
            </a:pPr>
            <a:r>
              <a:rPr lang="en" sz="1300" b="1" u="sng">
                <a:solidFill>
                  <a:schemeClr val="dk1"/>
                </a:solidFill>
              </a:rPr>
              <a:t>Location</a:t>
            </a:r>
            <a:endParaRPr sz="1300" b="1" u="sng">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LASP Freezer or BioServe Freezer</a:t>
            </a:r>
            <a:endParaRPr sz="1300">
              <a:solidFill>
                <a:schemeClr val="dk1"/>
              </a:solidFill>
            </a:endParaRPr>
          </a:p>
        </p:txBody>
      </p:sp>
      <p:sp>
        <p:nvSpPr>
          <p:cNvPr id="562" name="Google Shape;562;p38"/>
          <p:cNvSpPr/>
          <p:nvPr/>
        </p:nvSpPr>
        <p:spPr>
          <a:xfrm>
            <a:off x="87100" y="3204000"/>
            <a:ext cx="6185700" cy="1755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u="sng">
                <a:solidFill>
                  <a:schemeClr val="dk1"/>
                </a:solidFill>
                <a:latin typeface="PT Serif"/>
                <a:ea typeface="PT Serif"/>
                <a:cs typeface="PT Serif"/>
                <a:sym typeface="PT Serif"/>
              </a:rPr>
              <a:t>Goals:</a:t>
            </a:r>
            <a:endParaRPr sz="1300" b="1" u="sng">
              <a:solidFill>
                <a:schemeClr val="dk1"/>
              </a:solidFill>
              <a:latin typeface="PT Serif"/>
              <a:ea typeface="PT Serif"/>
              <a:cs typeface="PT Serif"/>
              <a:sym typeface="PT Serif"/>
            </a:endParaRPr>
          </a:p>
          <a:p>
            <a:pPr marL="146304" lvl="0" indent="-91694" algn="l" rtl="0">
              <a:spcBef>
                <a:spcPts val="0"/>
              </a:spcBef>
              <a:spcAft>
                <a:spcPts val="0"/>
              </a:spcAft>
              <a:buClr>
                <a:schemeClr val="dk1"/>
              </a:buClr>
              <a:buSzPts val="1300"/>
              <a:buFont typeface="PT Serif"/>
              <a:buChar char="●"/>
            </a:pPr>
            <a:r>
              <a:rPr lang="en" sz="1300">
                <a:solidFill>
                  <a:schemeClr val="dk1"/>
                </a:solidFill>
                <a:latin typeface="PT Serif"/>
                <a:ea typeface="PT Serif"/>
                <a:cs typeface="PT Serif"/>
                <a:sym typeface="PT Serif"/>
              </a:rPr>
              <a:t> Validate physical thermal models</a:t>
            </a:r>
            <a:endParaRPr sz="1300">
              <a:solidFill>
                <a:schemeClr val="dk1"/>
              </a:solidFill>
              <a:latin typeface="PT Serif"/>
              <a:ea typeface="PT Serif"/>
              <a:cs typeface="PT Serif"/>
              <a:sym typeface="PT Serif"/>
            </a:endParaRPr>
          </a:p>
          <a:p>
            <a:pPr marL="146304" lvl="0" indent="-91694" algn="l" rtl="0">
              <a:lnSpc>
                <a:spcPct val="115000"/>
              </a:lnSpc>
              <a:spcBef>
                <a:spcPts val="0"/>
              </a:spcBef>
              <a:spcAft>
                <a:spcPts val="0"/>
              </a:spcAft>
              <a:buClr>
                <a:schemeClr val="dk1"/>
              </a:buClr>
              <a:buSzPts val="1300"/>
              <a:buFont typeface="PT Serif"/>
              <a:buChar char="●"/>
            </a:pPr>
            <a:r>
              <a:rPr lang="en" sz="1300">
                <a:solidFill>
                  <a:schemeClr val="dk1"/>
                </a:solidFill>
                <a:latin typeface="PT Serif"/>
                <a:ea typeface="PT Serif"/>
                <a:cs typeface="PT Serif"/>
                <a:sym typeface="PT Serif"/>
              </a:rPr>
              <a:t> Verify Requirements 3 and 3.1</a:t>
            </a:r>
            <a:endParaRPr sz="1300">
              <a:solidFill>
                <a:schemeClr val="dk1"/>
              </a:solidFill>
              <a:latin typeface="PT Serif"/>
              <a:ea typeface="PT Serif"/>
              <a:cs typeface="PT Serif"/>
              <a:sym typeface="PT Serif"/>
            </a:endParaRPr>
          </a:p>
          <a:p>
            <a:pPr marL="146304" lvl="0" indent="-91694" algn="l" rtl="0">
              <a:lnSpc>
                <a:spcPct val="115000"/>
              </a:lnSpc>
              <a:spcBef>
                <a:spcPts val="0"/>
              </a:spcBef>
              <a:spcAft>
                <a:spcPts val="0"/>
              </a:spcAft>
              <a:buClr>
                <a:schemeClr val="dk1"/>
              </a:buClr>
              <a:buSzPts val="1300"/>
              <a:buFont typeface="PT Serif"/>
              <a:buChar char="●"/>
            </a:pPr>
            <a:r>
              <a:rPr lang="en" sz="1300">
                <a:solidFill>
                  <a:schemeClr val="dk1"/>
                </a:solidFill>
                <a:latin typeface="PT Serif"/>
                <a:ea typeface="PT Serif"/>
                <a:cs typeface="PT Serif"/>
                <a:sym typeface="PT Serif"/>
              </a:rPr>
              <a:t> Ensure all components operate under thermal environment</a:t>
            </a:r>
            <a:endParaRPr sz="1300">
              <a:latin typeface="PT Serif"/>
              <a:ea typeface="PT Serif"/>
              <a:cs typeface="PT Serif"/>
              <a:sym typeface="PT Serif"/>
            </a:endParaRPr>
          </a:p>
          <a:p>
            <a:pPr marL="0" lvl="0" indent="0" algn="l" rtl="0">
              <a:spcBef>
                <a:spcPts val="1000"/>
              </a:spcBef>
              <a:spcAft>
                <a:spcPts val="0"/>
              </a:spcAft>
              <a:buNone/>
            </a:pPr>
            <a:r>
              <a:rPr lang="en" sz="1300" b="1" u="sng">
                <a:latin typeface="PT Serif"/>
                <a:ea typeface="PT Serif"/>
                <a:cs typeface="PT Serif"/>
                <a:sym typeface="PT Serif"/>
              </a:rPr>
              <a:t>Results:</a:t>
            </a:r>
            <a:endParaRPr sz="1300" b="1" u="sng">
              <a:latin typeface="PT Serif"/>
              <a:ea typeface="PT Serif"/>
              <a:cs typeface="PT Serif"/>
              <a:sym typeface="PT Serif"/>
            </a:endParaRPr>
          </a:p>
          <a:p>
            <a:pPr marL="457200" lvl="0" indent="-311150" algn="l" rtl="0">
              <a:spcBef>
                <a:spcPts val="0"/>
              </a:spcBef>
              <a:spcAft>
                <a:spcPts val="0"/>
              </a:spcAft>
              <a:buSzPts val="1300"/>
              <a:buFont typeface="PT Serif"/>
              <a:buChar char="●"/>
            </a:pPr>
            <a:r>
              <a:rPr lang="en" sz="1300">
                <a:latin typeface="PT Serif"/>
                <a:ea typeface="PT Serif"/>
                <a:cs typeface="PT Serif"/>
                <a:sym typeface="PT Serif"/>
              </a:rPr>
              <a:t>Thermocouple temperature readings for each component</a:t>
            </a:r>
            <a:endParaRPr sz="1300">
              <a:latin typeface="PT Serif"/>
              <a:ea typeface="PT Serif"/>
              <a:cs typeface="PT Serif"/>
              <a:sym typeface="PT Serif"/>
            </a:endParaRPr>
          </a:p>
          <a:p>
            <a:pPr marL="457200" lvl="0" indent="-311150" algn="l" rtl="0">
              <a:spcBef>
                <a:spcPts val="0"/>
              </a:spcBef>
              <a:spcAft>
                <a:spcPts val="0"/>
              </a:spcAft>
              <a:buSzPts val="1300"/>
              <a:buFont typeface="PT Serif"/>
              <a:buChar char="●"/>
            </a:pPr>
            <a:r>
              <a:rPr lang="en" sz="1300">
                <a:latin typeface="PT Serif"/>
                <a:ea typeface="PT Serif"/>
                <a:cs typeface="PT Serif"/>
                <a:sym typeface="PT Serif"/>
              </a:rPr>
              <a:t>Data should be similar to physical model (Cold Tests)</a:t>
            </a:r>
            <a:endParaRPr sz="1300">
              <a:latin typeface="PT Serif"/>
              <a:ea typeface="PT Serif"/>
              <a:cs typeface="PT Serif"/>
              <a:sym typeface="PT Serif"/>
            </a:endParaRPr>
          </a:p>
          <a:p>
            <a:pPr marL="0" lvl="0" indent="0" algn="l" rtl="0">
              <a:spcBef>
                <a:spcPts val="0"/>
              </a:spcBef>
              <a:spcAft>
                <a:spcPts val="0"/>
              </a:spcAft>
              <a:buNone/>
            </a:pPr>
            <a:endParaRPr/>
          </a:p>
        </p:txBody>
      </p:sp>
      <p:sp>
        <p:nvSpPr>
          <p:cNvPr id="563" name="Google Shape;563;p38">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569" name="Google Shape;569;p39"/>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Thermal Model vs. Results</a:t>
            </a:r>
            <a:endParaRPr/>
          </a:p>
        </p:txBody>
      </p:sp>
      <p:sp>
        <p:nvSpPr>
          <p:cNvPr id="570" name="Google Shape;570;p39"/>
          <p:cNvSpPr/>
          <p:nvPr/>
        </p:nvSpPr>
        <p:spPr>
          <a:xfrm>
            <a:off x="3900021" y="1446855"/>
            <a:ext cx="913800" cy="472800"/>
          </a:xfrm>
          <a:prstGeom prst="rightArrow">
            <a:avLst>
              <a:gd name="adj1" fmla="val 50000"/>
              <a:gd name="adj2" fmla="val 50000"/>
            </a:avLst>
          </a:prstGeom>
          <a:solidFill>
            <a:srgbClr val="A2A4A3"/>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571" name="Google Shape;571;p39"/>
          <p:cNvSpPr txBox="1"/>
          <p:nvPr/>
        </p:nvSpPr>
        <p:spPr>
          <a:xfrm>
            <a:off x="315075" y="1311250"/>
            <a:ext cx="3316500" cy="74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000"/>
              </a:spcAft>
              <a:buNone/>
            </a:pPr>
            <a:r>
              <a:rPr lang="en" sz="1700">
                <a:solidFill>
                  <a:schemeClr val="dk1"/>
                </a:solidFill>
                <a:latin typeface="PT Serif"/>
                <a:ea typeface="PT Serif"/>
                <a:cs typeface="PT Serif"/>
                <a:sym typeface="PT Serif"/>
              </a:rPr>
              <a:t>Resistive strips dissipate heat throughout entire length.</a:t>
            </a:r>
            <a:endParaRPr>
              <a:latin typeface="PT Serif"/>
              <a:ea typeface="PT Serif"/>
              <a:cs typeface="PT Serif"/>
              <a:sym typeface="PT Serif"/>
            </a:endParaRPr>
          </a:p>
        </p:txBody>
      </p:sp>
      <p:sp>
        <p:nvSpPr>
          <p:cNvPr id="572" name="Google Shape;572;p39"/>
          <p:cNvSpPr txBox="1"/>
          <p:nvPr/>
        </p:nvSpPr>
        <p:spPr>
          <a:xfrm>
            <a:off x="5082275" y="1237750"/>
            <a:ext cx="3857700" cy="891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000"/>
              </a:spcAft>
              <a:buNone/>
            </a:pPr>
            <a:r>
              <a:rPr lang="en" sz="1700">
                <a:solidFill>
                  <a:schemeClr val="dk1"/>
                </a:solidFill>
                <a:latin typeface="PT Serif"/>
                <a:ea typeface="PT Serif"/>
                <a:cs typeface="PT Serif"/>
                <a:sym typeface="PT Serif"/>
              </a:rPr>
              <a:t>Actual components may have smaller areas of heat concentration.</a:t>
            </a:r>
            <a:endParaRPr>
              <a:latin typeface="PT Serif"/>
              <a:ea typeface="PT Serif"/>
              <a:cs typeface="PT Serif"/>
              <a:sym typeface="PT Serif"/>
            </a:endParaRPr>
          </a:p>
        </p:txBody>
      </p:sp>
      <p:sp>
        <p:nvSpPr>
          <p:cNvPr id="573" name="Google Shape;573;p39"/>
          <p:cNvSpPr txBox="1"/>
          <p:nvPr/>
        </p:nvSpPr>
        <p:spPr>
          <a:xfrm>
            <a:off x="-149025" y="692463"/>
            <a:ext cx="4244700" cy="59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PT Serif"/>
                <a:ea typeface="PT Serif"/>
                <a:cs typeface="PT Serif"/>
                <a:sym typeface="PT Serif"/>
              </a:rPr>
              <a:t>Physical Model Assumptions/Errors</a:t>
            </a:r>
            <a:endParaRPr sz="1700" b="1">
              <a:latin typeface="PT Serif"/>
              <a:ea typeface="PT Serif"/>
              <a:cs typeface="PT Serif"/>
              <a:sym typeface="PT Serif"/>
            </a:endParaRPr>
          </a:p>
        </p:txBody>
      </p:sp>
      <p:sp>
        <p:nvSpPr>
          <p:cNvPr id="574" name="Google Shape;574;p39"/>
          <p:cNvSpPr txBox="1"/>
          <p:nvPr/>
        </p:nvSpPr>
        <p:spPr>
          <a:xfrm>
            <a:off x="5590525" y="692475"/>
            <a:ext cx="2918400" cy="59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PT Serif"/>
                <a:ea typeface="PT Serif"/>
                <a:cs typeface="PT Serif"/>
                <a:sym typeface="PT Serif"/>
              </a:rPr>
              <a:t>Impact on Results</a:t>
            </a:r>
            <a:endParaRPr sz="1700" b="1">
              <a:latin typeface="PT Serif"/>
              <a:ea typeface="PT Serif"/>
              <a:cs typeface="PT Serif"/>
              <a:sym typeface="PT Serif"/>
            </a:endParaRPr>
          </a:p>
        </p:txBody>
      </p:sp>
      <p:sp>
        <p:nvSpPr>
          <p:cNvPr id="575" name="Google Shape;575;p39"/>
          <p:cNvSpPr/>
          <p:nvPr/>
        </p:nvSpPr>
        <p:spPr>
          <a:xfrm>
            <a:off x="3900021" y="2487743"/>
            <a:ext cx="913800" cy="472800"/>
          </a:xfrm>
          <a:prstGeom prst="rightArrow">
            <a:avLst>
              <a:gd name="adj1" fmla="val 50000"/>
              <a:gd name="adj2" fmla="val 50000"/>
            </a:avLst>
          </a:prstGeom>
          <a:solidFill>
            <a:srgbClr val="A2A4A3"/>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576" name="Google Shape;576;p39"/>
          <p:cNvSpPr txBox="1"/>
          <p:nvPr/>
        </p:nvSpPr>
        <p:spPr>
          <a:xfrm>
            <a:off x="315075" y="2421913"/>
            <a:ext cx="3316500" cy="74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000"/>
              </a:spcAft>
              <a:buNone/>
            </a:pPr>
            <a:r>
              <a:rPr lang="en" sz="1700">
                <a:solidFill>
                  <a:schemeClr val="dk1"/>
                </a:solidFill>
                <a:latin typeface="PT Serif"/>
                <a:ea typeface="PT Serif"/>
                <a:cs typeface="PT Serif"/>
                <a:sym typeface="PT Serif"/>
              </a:rPr>
              <a:t>Convection inside cooler may not replicate actual conditions.</a:t>
            </a:r>
            <a:endParaRPr>
              <a:latin typeface="PT Serif"/>
              <a:ea typeface="PT Serif"/>
              <a:cs typeface="PT Serif"/>
              <a:sym typeface="PT Serif"/>
            </a:endParaRPr>
          </a:p>
        </p:txBody>
      </p:sp>
      <p:sp>
        <p:nvSpPr>
          <p:cNvPr id="577" name="Google Shape;577;p39"/>
          <p:cNvSpPr txBox="1"/>
          <p:nvPr/>
        </p:nvSpPr>
        <p:spPr>
          <a:xfrm>
            <a:off x="5082275" y="2385650"/>
            <a:ext cx="3857700" cy="891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000"/>
              </a:spcAft>
              <a:buNone/>
            </a:pPr>
            <a:r>
              <a:rPr lang="en" sz="1700">
                <a:solidFill>
                  <a:schemeClr val="dk1"/>
                </a:solidFill>
                <a:latin typeface="PT Serif"/>
                <a:ea typeface="PT Serif"/>
                <a:cs typeface="PT Serif"/>
                <a:sym typeface="PT Serif"/>
              </a:rPr>
              <a:t>Error would not change for integration test, but would show up in balloon flight. </a:t>
            </a:r>
            <a:endParaRPr>
              <a:latin typeface="PT Serif"/>
              <a:ea typeface="PT Serif"/>
              <a:cs typeface="PT Serif"/>
              <a:sym typeface="PT Serif"/>
            </a:endParaRPr>
          </a:p>
        </p:txBody>
      </p:sp>
      <p:sp>
        <p:nvSpPr>
          <p:cNvPr id="578" name="Google Shape;578;p39"/>
          <p:cNvSpPr txBox="1"/>
          <p:nvPr/>
        </p:nvSpPr>
        <p:spPr>
          <a:xfrm>
            <a:off x="315075" y="3608788"/>
            <a:ext cx="3316500" cy="74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000"/>
              </a:spcAft>
              <a:buNone/>
            </a:pPr>
            <a:r>
              <a:rPr lang="en" sz="1700">
                <a:solidFill>
                  <a:schemeClr val="dk1"/>
                </a:solidFill>
                <a:latin typeface="PT Serif"/>
                <a:ea typeface="PT Serif"/>
                <a:cs typeface="PT Serif"/>
                <a:sym typeface="PT Serif"/>
              </a:rPr>
              <a:t>All components assumed to draw maximum power.</a:t>
            </a:r>
            <a:endParaRPr>
              <a:latin typeface="PT Serif"/>
              <a:ea typeface="PT Serif"/>
              <a:cs typeface="PT Serif"/>
              <a:sym typeface="PT Serif"/>
            </a:endParaRPr>
          </a:p>
        </p:txBody>
      </p:sp>
      <p:sp>
        <p:nvSpPr>
          <p:cNvPr id="579" name="Google Shape;579;p39"/>
          <p:cNvSpPr/>
          <p:nvPr/>
        </p:nvSpPr>
        <p:spPr>
          <a:xfrm>
            <a:off x="3900021" y="3744393"/>
            <a:ext cx="913800" cy="472800"/>
          </a:xfrm>
          <a:prstGeom prst="rightArrow">
            <a:avLst>
              <a:gd name="adj1" fmla="val 50000"/>
              <a:gd name="adj2" fmla="val 50000"/>
            </a:avLst>
          </a:prstGeom>
          <a:solidFill>
            <a:srgbClr val="A2A4A3"/>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580" name="Google Shape;580;p39"/>
          <p:cNvSpPr txBox="1"/>
          <p:nvPr/>
        </p:nvSpPr>
        <p:spPr>
          <a:xfrm>
            <a:off x="5082275" y="3608800"/>
            <a:ext cx="3857700" cy="74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000"/>
              </a:spcAft>
              <a:buNone/>
            </a:pPr>
            <a:r>
              <a:rPr lang="en" sz="1700">
                <a:solidFill>
                  <a:schemeClr val="dk1"/>
                </a:solidFill>
                <a:latin typeface="PT Serif"/>
                <a:ea typeface="PT Serif"/>
                <a:cs typeface="PT Serif"/>
                <a:sym typeface="PT Serif"/>
              </a:rPr>
              <a:t>Components may draw less power, lowering amount of heat dissipated.</a:t>
            </a:r>
            <a:endParaRPr>
              <a:latin typeface="PT Serif"/>
              <a:ea typeface="PT Serif"/>
              <a:cs typeface="PT Serif"/>
              <a:sym typeface="PT Serif"/>
            </a:endParaRPr>
          </a:p>
        </p:txBody>
      </p:sp>
      <p:sp>
        <p:nvSpPr>
          <p:cNvPr id="581" name="Google Shape;581;p39">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0"/>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Integration Testing</a:t>
            </a:r>
            <a:endParaRPr/>
          </a:p>
        </p:txBody>
      </p:sp>
      <p:sp>
        <p:nvSpPr>
          <p:cNvPr id="587" name="Google Shape;587;p40"/>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8" name="Google Shape;588;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sp>
        <p:nvSpPr>
          <p:cNvPr id="589" name="Google Shape;589;p40">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
        <p:nvSpPr>
          <p:cNvPr id="595" name="Google Shape;595;p4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Overview - Full System</a:t>
            </a:r>
            <a:endParaRPr/>
          </a:p>
        </p:txBody>
      </p:sp>
      <p:sp>
        <p:nvSpPr>
          <p:cNvPr id="596" name="Google Shape;596;p41"/>
          <p:cNvSpPr/>
          <p:nvPr/>
        </p:nvSpPr>
        <p:spPr>
          <a:xfrm>
            <a:off x="2943772" y="904375"/>
            <a:ext cx="548700" cy="694200"/>
          </a:xfrm>
          <a:prstGeom prst="rightArrow">
            <a:avLst>
              <a:gd name="adj1" fmla="val 50000"/>
              <a:gd name="adj2" fmla="val 50000"/>
            </a:avLst>
          </a:prstGeom>
          <a:solidFill>
            <a:srgbClr val="A2A4A3"/>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1">
            <a:hlinkClick r:id="" action="ppaction://noaction"/>
          </p:cNvPr>
          <p:cNvSpPr/>
          <p:nvPr/>
        </p:nvSpPr>
        <p:spPr>
          <a:xfrm>
            <a:off x="108175" y="644925"/>
            <a:ext cx="2835600" cy="12768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Full System Long Range Integration Testing</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a:t>CU East Campus to US 36 Overlook</a:t>
            </a:r>
            <a:endParaRPr/>
          </a:p>
        </p:txBody>
      </p:sp>
      <p:sp>
        <p:nvSpPr>
          <p:cNvPr id="598" name="Google Shape;598;p41"/>
          <p:cNvSpPr/>
          <p:nvPr/>
        </p:nvSpPr>
        <p:spPr>
          <a:xfrm>
            <a:off x="3521825" y="875725"/>
            <a:ext cx="5173200" cy="7515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a:t>Primary Objective</a:t>
            </a:r>
            <a:endParaRPr b="1" u="sng"/>
          </a:p>
          <a:p>
            <a:pPr marL="0" lvl="0" indent="0" algn="ctr" rtl="0">
              <a:spcBef>
                <a:spcPts val="0"/>
              </a:spcBef>
              <a:spcAft>
                <a:spcPts val="0"/>
              </a:spcAft>
              <a:buNone/>
            </a:pPr>
            <a:r>
              <a:rPr lang="en"/>
              <a:t>Simulate and characterize actual flight performance with full integration of subsystems</a:t>
            </a:r>
            <a:endParaRPr/>
          </a:p>
        </p:txBody>
      </p:sp>
      <p:grpSp>
        <p:nvGrpSpPr>
          <p:cNvPr id="599" name="Google Shape;599;p41"/>
          <p:cNvGrpSpPr/>
          <p:nvPr/>
        </p:nvGrpSpPr>
        <p:grpSpPr>
          <a:xfrm>
            <a:off x="1766090" y="1702288"/>
            <a:ext cx="4861562" cy="3004029"/>
            <a:chOff x="3352068" y="2428371"/>
            <a:chExt cx="2652533" cy="2243654"/>
          </a:xfrm>
        </p:grpSpPr>
        <p:pic>
          <p:nvPicPr>
            <p:cNvPr id="600" name="Google Shape;600;p41"/>
            <p:cNvPicPr preferRelativeResize="0"/>
            <p:nvPr/>
          </p:nvPicPr>
          <p:blipFill rotWithShape="1">
            <a:blip r:embed="rId3">
              <a:alphaModFix/>
            </a:blip>
            <a:srcRect l="26128" r="25377"/>
            <a:stretch/>
          </p:blipFill>
          <p:spPr>
            <a:xfrm>
              <a:off x="3658249" y="3670323"/>
              <a:ext cx="692700" cy="823680"/>
            </a:xfrm>
            <a:prstGeom prst="rect">
              <a:avLst/>
            </a:prstGeom>
            <a:noFill/>
            <a:ln>
              <a:noFill/>
            </a:ln>
          </p:spPr>
        </p:pic>
        <p:pic>
          <p:nvPicPr>
            <p:cNvPr id="601" name="Google Shape;601;p41"/>
            <p:cNvPicPr preferRelativeResize="0"/>
            <p:nvPr/>
          </p:nvPicPr>
          <p:blipFill rotWithShape="1">
            <a:blip r:embed="rId4">
              <a:alphaModFix/>
            </a:blip>
            <a:srcRect t="27275" r="87942" b="46480"/>
            <a:stretch/>
          </p:blipFill>
          <p:spPr>
            <a:xfrm>
              <a:off x="3352068" y="4124900"/>
              <a:ext cx="512189" cy="547125"/>
            </a:xfrm>
            <a:prstGeom prst="rect">
              <a:avLst/>
            </a:prstGeom>
            <a:noFill/>
            <a:ln>
              <a:noFill/>
            </a:ln>
          </p:spPr>
        </p:pic>
        <p:pic>
          <p:nvPicPr>
            <p:cNvPr id="602" name="Google Shape;602;p41"/>
            <p:cNvPicPr preferRelativeResize="0"/>
            <p:nvPr/>
          </p:nvPicPr>
          <p:blipFill rotWithShape="1">
            <a:blip r:embed="rId5">
              <a:alphaModFix/>
            </a:blip>
            <a:srcRect l="4734"/>
            <a:stretch/>
          </p:blipFill>
          <p:spPr>
            <a:xfrm>
              <a:off x="5366475" y="2428371"/>
              <a:ext cx="638126" cy="587600"/>
            </a:xfrm>
            <a:prstGeom prst="rect">
              <a:avLst/>
            </a:prstGeom>
            <a:noFill/>
            <a:ln>
              <a:noFill/>
            </a:ln>
          </p:spPr>
        </p:pic>
        <p:grpSp>
          <p:nvGrpSpPr>
            <p:cNvPr id="603" name="Google Shape;603;p41"/>
            <p:cNvGrpSpPr/>
            <p:nvPr/>
          </p:nvGrpSpPr>
          <p:grpSpPr>
            <a:xfrm>
              <a:off x="4203257" y="2932020"/>
              <a:ext cx="1164263" cy="847760"/>
              <a:chOff x="5414200" y="2294050"/>
              <a:chExt cx="3198524" cy="1631248"/>
            </a:xfrm>
          </p:grpSpPr>
          <p:cxnSp>
            <p:nvCxnSpPr>
              <p:cNvPr id="604" name="Google Shape;604;p41"/>
              <p:cNvCxnSpPr/>
              <p:nvPr/>
            </p:nvCxnSpPr>
            <p:spPr>
              <a:xfrm rot="10800000" flipH="1">
                <a:off x="5414200" y="2294050"/>
                <a:ext cx="3191400" cy="1617000"/>
              </a:xfrm>
              <a:prstGeom prst="straightConnector1">
                <a:avLst/>
              </a:prstGeom>
              <a:noFill/>
              <a:ln w="19050" cap="flat" cmpd="sng">
                <a:solidFill>
                  <a:srgbClr val="000000"/>
                </a:solidFill>
                <a:prstDash val="dot"/>
                <a:round/>
                <a:headEnd type="none" w="med" len="med"/>
                <a:tailEnd type="none" w="med" len="med"/>
              </a:ln>
            </p:spPr>
          </p:cxnSp>
          <p:cxnSp>
            <p:nvCxnSpPr>
              <p:cNvPr id="605" name="Google Shape;605;p41"/>
              <p:cNvCxnSpPr/>
              <p:nvPr/>
            </p:nvCxnSpPr>
            <p:spPr>
              <a:xfrm rot="10800000" flipH="1">
                <a:off x="5421324" y="2308298"/>
                <a:ext cx="3191400" cy="1617000"/>
              </a:xfrm>
              <a:prstGeom prst="straightConnector1">
                <a:avLst/>
              </a:prstGeom>
              <a:noFill/>
              <a:ln w="19050" cap="flat" cmpd="sng">
                <a:solidFill>
                  <a:srgbClr val="000000"/>
                </a:solidFill>
                <a:prstDash val="dot"/>
                <a:round/>
                <a:headEnd type="none" w="med" len="med"/>
                <a:tailEnd type="none" w="med" len="med"/>
              </a:ln>
            </p:spPr>
          </p:cxnSp>
        </p:grpSp>
        <p:pic>
          <p:nvPicPr>
            <p:cNvPr id="606" name="Google Shape;606;p41"/>
            <p:cNvPicPr preferRelativeResize="0"/>
            <p:nvPr/>
          </p:nvPicPr>
          <p:blipFill>
            <a:blip r:embed="rId6">
              <a:alphaModFix/>
            </a:blip>
            <a:stretch>
              <a:fillRect/>
            </a:stretch>
          </p:blipFill>
          <p:spPr>
            <a:xfrm rot="2829796">
              <a:off x="4111040" y="3472129"/>
              <a:ext cx="412774" cy="359525"/>
            </a:xfrm>
            <a:prstGeom prst="rect">
              <a:avLst/>
            </a:prstGeom>
            <a:noFill/>
            <a:ln>
              <a:noFill/>
            </a:ln>
          </p:spPr>
        </p:pic>
        <p:pic>
          <p:nvPicPr>
            <p:cNvPr id="607" name="Google Shape;607;p41"/>
            <p:cNvPicPr preferRelativeResize="0"/>
            <p:nvPr/>
          </p:nvPicPr>
          <p:blipFill>
            <a:blip r:embed="rId7">
              <a:alphaModFix/>
            </a:blip>
            <a:stretch>
              <a:fillRect/>
            </a:stretch>
          </p:blipFill>
          <p:spPr>
            <a:xfrm>
              <a:off x="4181088" y="4201663"/>
              <a:ext cx="408493" cy="393600"/>
            </a:xfrm>
            <a:prstGeom prst="rect">
              <a:avLst/>
            </a:prstGeom>
            <a:noFill/>
            <a:ln>
              <a:noFill/>
            </a:ln>
          </p:spPr>
        </p:pic>
        <p:pic>
          <p:nvPicPr>
            <p:cNvPr id="608" name="Google Shape;608;p41"/>
            <p:cNvPicPr preferRelativeResize="0"/>
            <p:nvPr/>
          </p:nvPicPr>
          <p:blipFill>
            <a:blip r:embed="rId6">
              <a:alphaModFix/>
            </a:blip>
            <a:stretch>
              <a:fillRect/>
            </a:stretch>
          </p:blipFill>
          <p:spPr>
            <a:xfrm rot="-7468354">
              <a:off x="5044885" y="2839363"/>
              <a:ext cx="412774" cy="359525"/>
            </a:xfrm>
            <a:prstGeom prst="rect">
              <a:avLst/>
            </a:prstGeom>
            <a:noFill/>
            <a:ln>
              <a:noFill/>
            </a:ln>
          </p:spPr>
        </p:pic>
        <p:pic>
          <p:nvPicPr>
            <p:cNvPr id="609" name="Google Shape;609;p41"/>
            <p:cNvPicPr preferRelativeResize="0"/>
            <p:nvPr/>
          </p:nvPicPr>
          <p:blipFill>
            <a:blip r:embed="rId8">
              <a:alphaModFix/>
            </a:blip>
            <a:stretch>
              <a:fillRect/>
            </a:stretch>
          </p:blipFill>
          <p:spPr>
            <a:xfrm>
              <a:off x="5453030" y="3087672"/>
              <a:ext cx="471499" cy="457200"/>
            </a:xfrm>
            <a:prstGeom prst="rect">
              <a:avLst/>
            </a:prstGeom>
            <a:noFill/>
            <a:ln>
              <a:noFill/>
            </a:ln>
          </p:spPr>
        </p:pic>
      </p:grpSp>
      <p:sp>
        <p:nvSpPr>
          <p:cNvPr id="610" name="Google Shape;610;p41"/>
          <p:cNvSpPr txBox="1"/>
          <p:nvPr/>
        </p:nvSpPr>
        <p:spPr>
          <a:xfrm>
            <a:off x="1032375" y="3257800"/>
            <a:ext cx="1452900" cy="85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Fully Assembled Ground Station</a:t>
            </a:r>
            <a:endParaRPr>
              <a:latin typeface="PT Serif"/>
              <a:ea typeface="PT Serif"/>
              <a:cs typeface="PT Serif"/>
              <a:sym typeface="PT Serif"/>
            </a:endParaRPr>
          </a:p>
        </p:txBody>
      </p:sp>
      <p:sp>
        <p:nvSpPr>
          <p:cNvPr id="611" name="Google Shape;611;p41"/>
          <p:cNvSpPr txBox="1"/>
          <p:nvPr/>
        </p:nvSpPr>
        <p:spPr>
          <a:xfrm>
            <a:off x="6627650" y="1964750"/>
            <a:ext cx="1452900" cy="85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Fully Assembled and Independent ThinSat Module</a:t>
            </a:r>
            <a:endParaRPr>
              <a:latin typeface="PT Serif"/>
              <a:ea typeface="PT Serif"/>
              <a:cs typeface="PT Serif"/>
              <a:sym typeface="PT Serif"/>
            </a:endParaRPr>
          </a:p>
        </p:txBody>
      </p:sp>
      <p:sp>
        <p:nvSpPr>
          <p:cNvPr id="612" name="Google Shape;612;p41"/>
          <p:cNvSpPr txBox="1"/>
          <p:nvPr/>
        </p:nvSpPr>
        <p:spPr>
          <a:xfrm rot="-1407348">
            <a:off x="3897497" y="2683619"/>
            <a:ext cx="737109" cy="1909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7 km</a:t>
            </a:r>
            <a:endParaRPr>
              <a:latin typeface="PT Serif"/>
              <a:ea typeface="PT Serif"/>
              <a:cs typeface="PT Serif"/>
              <a:sym typeface="PT Serif"/>
            </a:endParaRPr>
          </a:p>
        </p:txBody>
      </p:sp>
      <p:sp>
        <p:nvSpPr>
          <p:cNvPr id="613" name="Google Shape;613;p41">
            <a:hlinkClick r:id="rId9"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p:nvPr/>
        </p:nvSpPr>
        <p:spPr>
          <a:xfrm>
            <a:off x="0" y="256000"/>
            <a:ext cx="9144000" cy="239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5"/>
          <p:cNvGrpSpPr/>
          <p:nvPr/>
        </p:nvGrpSpPr>
        <p:grpSpPr>
          <a:xfrm>
            <a:off x="4868658" y="86825"/>
            <a:ext cx="4141561" cy="5055000"/>
            <a:chOff x="6293450" y="86825"/>
            <a:chExt cx="2889125" cy="5055000"/>
          </a:xfrm>
        </p:grpSpPr>
        <p:sp>
          <p:nvSpPr>
            <p:cNvPr id="108" name="Google Shape;108;p15"/>
            <p:cNvSpPr/>
            <p:nvPr/>
          </p:nvSpPr>
          <p:spPr>
            <a:xfrm rot="10800000">
              <a:off x="6293450" y="86825"/>
              <a:ext cx="1448100" cy="5055000"/>
            </a:xfrm>
            <a:prstGeom prst="rect">
              <a:avLst/>
            </a:prstGeom>
            <a:gradFill>
              <a:gsLst>
                <a:gs pos="0">
                  <a:srgbClr val="FFFFFF"/>
                </a:gs>
                <a:gs pos="31000">
                  <a:srgbClr val="0B5394"/>
                </a:gs>
                <a:gs pos="100000">
                  <a:srgbClr val="26323E"/>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7674175" y="87625"/>
              <a:ext cx="1508400" cy="4977900"/>
            </a:xfrm>
            <a:prstGeom prst="rect">
              <a:avLst/>
            </a:prstGeom>
            <a:gradFill>
              <a:gsLst>
                <a:gs pos="0">
                  <a:srgbClr val="FFFFFF"/>
                </a:gs>
                <a:gs pos="31000">
                  <a:srgbClr val="0B5394"/>
                </a:gs>
                <a:gs pos="100000">
                  <a:srgbClr val="26323E"/>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15"/>
          <p:cNvSpPr/>
          <p:nvPr/>
        </p:nvSpPr>
        <p:spPr>
          <a:xfrm>
            <a:off x="833508" y="4920617"/>
            <a:ext cx="178100" cy="154050"/>
          </a:xfrm>
          <a:prstGeom prst="flowChartMerge">
            <a:avLst/>
          </a:pr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5"/>
          <p:cNvGrpSpPr/>
          <p:nvPr/>
        </p:nvGrpSpPr>
        <p:grpSpPr>
          <a:xfrm>
            <a:off x="186823" y="77350"/>
            <a:ext cx="4124715" cy="5002200"/>
            <a:chOff x="-6300" y="77350"/>
            <a:chExt cx="2890075" cy="5002200"/>
          </a:xfrm>
        </p:grpSpPr>
        <p:sp>
          <p:nvSpPr>
            <p:cNvPr id="112" name="Google Shape;112;p15"/>
            <p:cNvSpPr/>
            <p:nvPr/>
          </p:nvSpPr>
          <p:spPr>
            <a:xfrm rot="10800000">
              <a:off x="-6300" y="77350"/>
              <a:ext cx="1453800" cy="5002200"/>
            </a:xfrm>
            <a:prstGeom prst="rect">
              <a:avLst/>
            </a:prstGeom>
            <a:gradFill>
              <a:gsLst>
                <a:gs pos="0">
                  <a:srgbClr val="FFFFFF"/>
                </a:gs>
                <a:gs pos="31000">
                  <a:srgbClr val="0B5394"/>
                </a:gs>
                <a:gs pos="100000">
                  <a:srgbClr val="26323E"/>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1431475" y="79800"/>
              <a:ext cx="1452300" cy="4992600"/>
            </a:xfrm>
            <a:prstGeom prst="rect">
              <a:avLst/>
            </a:prstGeom>
            <a:gradFill>
              <a:gsLst>
                <a:gs pos="0">
                  <a:srgbClr val="FFFFFF"/>
                </a:gs>
                <a:gs pos="31000">
                  <a:srgbClr val="0B5394"/>
                </a:gs>
                <a:gs pos="100000">
                  <a:srgbClr val="26323E"/>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 name="Google Shape;114;p15"/>
          <p:cNvPicPr preferRelativeResize="0"/>
          <p:nvPr/>
        </p:nvPicPr>
        <p:blipFill rotWithShape="1">
          <a:blip r:embed="rId3">
            <a:alphaModFix/>
          </a:blip>
          <a:srcRect l="11329" r="11391" b="82036"/>
          <a:stretch/>
        </p:blipFill>
        <p:spPr>
          <a:xfrm>
            <a:off x="195875" y="4430100"/>
            <a:ext cx="4114726" cy="604800"/>
          </a:xfrm>
          <a:prstGeom prst="rect">
            <a:avLst/>
          </a:prstGeom>
          <a:noFill/>
          <a:ln>
            <a:noFill/>
          </a:ln>
        </p:spPr>
      </p:pic>
      <p:cxnSp>
        <p:nvCxnSpPr>
          <p:cNvPr id="115" name="Google Shape;115;p15"/>
          <p:cNvCxnSpPr/>
          <p:nvPr/>
        </p:nvCxnSpPr>
        <p:spPr>
          <a:xfrm rot="10800000" flipH="1">
            <a:off x="7624325" y="1739325"/>
            <a:ext cx="600" cy="2282100"/>
          </a:xfrm>
          <a:prstGeom prst="straightConnector1">
            <a:avLst/>
          </a:prstGeom>
          <a:noFill/>
          <a:ln w="38100" cap="flat" cmpd="sng">
            <a:solidFill>
              <a:srgbClr val="FFFFFF"/>
            </a:solidFill>
            <a:prstDash val="solid"/>
            <a:round/>
            <a:headEnd type="none" w="med" len="med"/>
            <a:tailEnd type="triangle" w="med" len="med"/>
          </a:ln>
        </p:spPr>
      </p:cxnSp>
      <p:cxnSp>
        <p:nvCxnSpPr>
          <p:cNvPr id="116" name="Google Shape;116;p15"/>
          <p:cNvCxnSpPr/>
          <p:nvPr/>
        </p:nvCxnSpPr>
        <p:spPr>
          <a:xfrm>
            <a:off x="7778248" y="1751360"/>
            <a:ext cx="18900" cy="2279700"/>
          </a:xfrm>
          <a:prstGeom prst="straightConnector1">
            <a:avLst/>
          </a:prstGeom>
          <a:noFill/>
          <a:ln w="38100" cap="flat" cmpd="sng">
            <a:solidFill>
              <a:srgbClr val="FFFFFF"/>
            </a:solidFill>
            <a:prstDash val="solid"/>
            <a:round/>
            <a:headEnd type="none" w="med" len="med"/>
            <a:tailEnd type="triangle" w="med" len="med"/>
          </a:ln>
        </p:spPr>
      </p:cxnSp>
      <p:sp>
        <p:nvSpPr>
          <p:cNvPr id="117" name="Google Shape;117;p15"/>
          <p:cNvSpPr txBox="1"/>
          <p:nvPr/>
        </p:nvSpPr>
        <p:spPr>
          <a:xfrm>
            <a:off x="6468475" y="2152325"/>
            <a:ext cx="1156500" cy="62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FFFFFF"/>
                </a:solidFill>
                <a:latin typeface="PT Serif"/>
                <a:ea typeface="PT Serif"/>
                <a:cs typeface="PT Serif"/>
                <a:sym typeface="PT Serif"/>
              </a:rPr>
              <a:t>Test</a:t>
            </a:r>
            <a:br>
              <a:rPr lang="en">
                <a:solidFill>
                  <a:srgbClr val="FFFFFF"/>
                </a:solidFill>
                <a:latin typeface="PT Serif"/>
                <a:ea typeface="PT Serif"/>
                <a:cs typeface="PT Serif"/>
                <a:sym typeface="PT Serif"/>
              </a:rPr>
            </a:br>
            <a:r>
              <a:rPr lang="en">
                <a:solidFill>
                  <a:srgbClr val="FFFFFF"/>
                </a:solidFill>
                <a:latin typeface="PT Serif"/>
                <a:ea typeface="PT Serif"/>
                <a:cs typeface="PT Serif"/>
                <a:sym typeface="PT Serif"/>
              </a:rPr>
              <a:t>Commands</a:t>
            </a:r>
            <a:endParaRPr>
              <a:solidFill>
                <a:srgbClr val="FFFFFF"/>
              </a:solidFill>
              <a:latin typeface="PT Serif"/>
              <a:ea typeface="PT Serif"/>
              <a:cs typeface="PT Serif"/>
              <a:sym typeface="PT Serif"/>
            </a:endParaRPr>
          </a:p>
        </p:txBody>
      </p:sp>
      <p:sp>
        <p:nvSpPr>
          <p:cNvPr id="118" name="Google Shape;118;p15"/>
          <p:cNvSpPr txBox="1"/>
          <p:nvPr/>
        </p:nvSpPr>
        <p:spPr>
          <a:xfrm>
            <a:off x="7823049" y="2152325"/>
            <a:ext cx="1156500" cy="6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erif"/>
                <a:ea typeface="PT Serif"/>
                <a:cs typeface="PT Serif"/>
                <a:sym typeface="PT Serif"/>
              </a:rPr>
              <a:t>Test</a:t>
            </a:r>
            <a:br>
              <a:rPr lang="en">
                <a:solidFill>
                  <a:srgbClr val="FFFFFF"/>
                </a:solidFill>
                <a:latin typeface="PT Serif"/>
                <a:ea typeface="PT Serif"/>
                <a:cs typeface="PT Serif"/>
                <a:sym typeface="PT Serif"/>
              </a:rPr>
            </a:br>
            <a:r>
              <a:rPr lang="en">
                <a:solidFill>
                  <a:srgbClr val="FFFFFF"/>
                </a:solidFill>
                <a:latin typeface="PT Serif"/>
                <a:ea typeface="PT Serif"/>
                <a:cs typeface="PT Serif"/>
                <a:sym typeface="PT Serif"/>
              </a:rPr>
              <a:t>Telemetry</a:t>
            </a:r>
            <a:endParaRPr>
              <a:solidFill>
                <a:srgbClr val="FFFFFF"/>
              </a:solidFill>
              <a:latin typeface="PT Serif"/>
              <a:ea typeface="PT Serif"/>
              <a:cs typeface="PT Serif"/>
              <a:sym typeface="PT Serif"/>
            </a:endParaRPr>
          </a:p>
        </p:txBody>
      </p:sp>
      <p:pic>
        <p:nvPicPr>
          <p:cNvPr id="119" name="Google Shape;119;p15"/>
          <p:cNvPicPr preferRelativeResize="0"/>
          <p:nvPr/>
        </p:nvPicPr>
        <p:blipFill rotWithShape="1">
          <a:blip r:embed="rId3">
            <a:alphaModFix/>
          </a:blip>
          <a:srcRect l="11329" r="11391" b="82036"/>
          <a:stretch/>
        </p:blipFill>
        <p:spPr>
          <a:xfrm>
            <a:off x="4896500" y="4430100"/>
            <a:ext cx="4034124" cy="604800"/>
          </a:xfrm>
          <a:prstGeom prst="rect">
            <a:avLst/>
          </a:prstGeom>
          <a:noFill/>
          <a:ln>
            <a:noFill/>
          </a:ln>
        </p:spPr>
      </p:pic>
      <p:cxnSp>
        <p:nvCxnSpPr>
          <p:cNvPr id="120" name="Google Shape;120;p15"/>
          <p:cNvCxnSpPr/>
          <p:nvPr/>
        </p:nvCxnSpPr>
        <p:spPr>
          <a:xfrm>
            <a:off x="4622275" y="1230100"/>
            <a:ext cx="4560300" cy="11400"/>
          </a:xfrm>
          <a:prstGeom prst="straightConnector1">
            <a:avLst/>
          </a:prstGeom>
          <a:noFill/>
          <a:ln w="28575" cap="flat" cmpd="sng">
            <a:solidFill>
              <a:srgbClr val="FFFFFF"/>
            </a:solidFill>
            <a:prstDash val="dash"/>
            <a:round/>
            <a:headEnd type="none" w="med" len="med"/>
            <a:tailEnd type="none" w="med" len="med"/>
          </a:ln>
        </p:spPr>
      </p:cxnSp>
      <p:sp>
        <p:nvSpPr>
          <p:cNvPr id="121" name="Google Shape;121;p15"/>
          <p:cNvSpPr txBox="1"/>
          <p:nvPr/>
        </p:nvSpPr>
        <p:spPr>
          <a:xfrm>
            <a:off x="5638701" y="912225"/>
            <a:ext cx="1642200" cy="3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PT Serif"/>
                <a:ea typeface="PT Serif"/>
                <a:cs typeface="PT Serif"/>
                <a:sym typeface="PT Serif"/>
              </a:rPr>
              <a:t>Low-Earth Orbit</a:t>
            </a:r>
            <a:endParaRPr b="1">
              <a:solidFill>
                <a:srgbClr val="FFFFFF"/>
              </a:solidFill>
              <a:latin typeface="PT Serif"/>
              <a:ea typeface="PT Serif"/>
              <a:cs typeface="PT Serif"/>
              <a:sym typeface="PT Serif"/>
            </a:endParaRPr>
          </a:p>
        </p:txBody>
      </p:sp>
      <p:sp>
        <p:nvSpPr>
          <p:cNvPr id="122" name="Google Shape;122;p15"/>
          <p:cNvSpPr/>
          <p:nvPr/>
        </p:nvSpPr>
        <p:spPr>
          <a:xfrm>
            <a:off x="478175" y="2637627"/>
            <a:ext cx="3323333" cy="2222903"/>
          </a:xfrm>
          <a:custGeom>
            <a:avLst/>
            <a:gdLst/>
            <a:ahLst/>
            <a:cxnLst/>
            <a:rect l="l" t="t" r="r" b="b"/>
            <a:pathLst>
              <a:path w="80683" h="88606" extrusionOk="0">
                <a:moveTo>
                  <a:pt x="0" y="88606"/>
                </a:moveTo>
                <a:cubicBezTo>
                  <a:pt x="3138" y="77208"/>
                  <a:pt x="12615" y="34946"/>
                  <a:pt x="18826" y="20218"/>
                </a:cubicBezTo>
                <a:cubicBezTo>
                  <a:pt x="25037" y="5490"/>
                  <a:pt x="30609" y="1008"/>
                  <a:pt x="37268" y="240"/>
                </a:cubicBezTo>
                <a:cubicBezTo>
                  <a:pt x="43928" y="-528"/>
                  <a:pt x="51547" y="1008"/>
                  <a:pt x="58783" y="15608"/>
                </a:cubicBezTo>
                <a:cubicBezTo>
                  <a:pt x="66019" y="30208"/>
                  <a:pt x="77033" y="75800"/>
                  <a:pt x="80683" y="87838"/>
                </a:cubicBezTo>
              </a:path>
            </a:pathLst>
          </a:custGeom>
          <a:noFill/>
          <a:ln w="28575" cap="flat" cmpd="sng">
            <a:solidFill>
              <a:srgbClr val="FFFFFF"/>
            </a:solidFill>
            <a:prstDash val="dot"/>
            <a:round/>
            <a:headEnd type="none" w="med" len="med"/>
            <a:tailEnd type="none" w="med" len="med"/>
          </a:ln>
        </p:spPr>
      </p:sp>
      <p:cxnSp>
        <p:nvCxnSpPr>
          <p:cNvPr id="123" name="Google Shape;123;p15"/>
          <p:cNvCxnSpPr/>
          <p:nvPr/>
        </p:nvCxnSpPr>
        <p:spPr>
          <a:xfrm rot="10800000" flipH="1">
            <a:off x="-28075" y="2614825"/>
            <a:ext cx="4604100" cy="22800"/>
          </a:xfrm>
          <a:prstGeom prst="straightConnector1">
            <a:avLst/>
          </a:prstGeom>
          <a:noFill/>
          <a:ln w="28575" cap="flat" cmpd="sng">
            <a:solidFill>
              <a:srgbClr val="FFFFFF"/>
            </a:solidFill>
            <a:prstDash val="dash"/>
            <a:round/>
            <a:headEnd type="none" w="med" len="med"/>
            <a:tailEnd type="none" w="med" len="med"/>
          </a:ln>
        </p:spPr>
      </p:cxnSp>
      <p:sp>
        <p:nvSpPr>
          <p:cNvPr id="124" name="Google Shape;124;p15"/>
          <p:cNvSpPr txBox="1"/>
          <p:nvPr/>
        </p:nvSpPr>
        <p:spPr>
          <a:xfrm>
            <a:off x="610400" y="2301225"/>
            <a:ext cx="758100" cy="3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PT Serif"/>
                <a:ea typeface="PT Serif"/>
                <a:cs typeface="PT Serif"/>
                <a:sym typeface="PT Serif"/>
              </a:rPr>
              <a:t>30 km</a:t>
            </a:r>
            <a:endParaRPr b="1">
              <a:solidFill>
                <a:srgbClr val="FFFFFF"/>
              </a:solidFill>
              <a:latin typeface="PT Serif"/>
              <a:ea typeface="PT Serif"/>
              <a:cs typeface="PT Serif"/>
              <a:sym typeface="PT Serif"/>
            </a:endParaRPr>
          </a:p>
        </p:txBody>
      </p:sp>
      <p:cxnSp>
        <p:nvCxnSpPr>
          <p:cNvPr id="125" name="Google Shape;125;p15"/>
          <p:cNvCxnSpPr/>
          <p:nvPr/>
        </p:nvCxnSpPr>
        <p:spPr>
          <a:xfrm rot="10800000">
            <a:off x="1961875" y="3171500"/>
            <a:ext cx="5100" cy="948300"/>
          </a:xfrm>
          <a:prstGeom prst="straightConnector1">
            <a:avLst/>
          </a:prstGeom>
          <a:noFill/>
          <a:ln w="38100" cap="flat" cmpd="sng">
            <a:solidFill>
              <a:srgbClr val="FFFFFF"/>
            </a:solidFill>
            <a:prstDash val="solid"/>
            <a:round/>
            <a:headEnd type="none" w="med" len="med"/>
            <a:tailEnd type="triangle" w="med" len="med"/>
          </a:ln>
        </p:spPr>
      </p:cxnSp>
      <p:sp>
        <p:nvSpPr>
          <p:cNvPr id="126" name="Google Shape;126;p15"/>
          <p:cNvSpPr/>
          <p:nvPr/>
        </p:nvSpPr>
        <p:spPr>
          <a:xfrm>
            <a:off x="0" y="-6433"/>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 name="Google Shape;127;p15"/>
          <p:cNvCxnSpPr/>
          <p:nvPr/>
        </p:nvCxnSpPr>
        <p:spPr>
          <a:xfrm flipH="1">
            <a:off x="1903448" y="2293570"/>
            <a:ext cx="173400" cy="281400"/>
          </a:xfrm>
          <a:prstGeom prst="straightConnector1">
            <a:avLst/>
          </a:prstGeom>
          <a:noFill/>
          <a:ln w="38100" cap="flat" cmpd="sng">
            <a:solidFill>
              <a:srgbClr val="B7B7B7"/>
            </a:solidFill>
            <a:prstDash val="solid"/>
            <a:round/>
            <a:headEnd type="none" w="med" len="med"/>
            <a:tailEnd type="none" w="med" len="med"/>
          </a:ln>
        </p:spPr>
      </p:cxnSp>
      <p:cxnSp>
        <p:nvCxnSpPr>
          <p:cNvPr id="128" name="Google Shape;128;p15"/>
          <p:cNvCxnSpPr/>
          <p:nvPr/>
        </p:nvCxnSpPr>
        <p:spPr>
          <a:xfrm>
            <a:off x="2092291" y="2293570"/>
            <a:ext cx="183000" cy="369900"/>
          </a:xfrm>
          <a:prstGeom prst="straightConnector1">
            <a:avLst/>
          </a:prstGeom>
          <a:noFill/>
          <a:ln w="38100" cap="flat" cmpd="sng">
            <a:solidFill>
              <a:srgbClr val="B7B7B7"/>
            </a:solidFill>
            <a:prstDash val="solid"/>
            <a:round/>
            <a:headEnd type="none" w="med" len="med"/>
            <a:tailEnd type="none" w="med" len="med"/>
          </a:ln>
        </p:spPr>
      </p:cxnSp>
      <p:cxnSp>
        <p:nvCxnSpPr>
          <p:cNvPr id="129" name="Google Shape;129;p15"/>
          <p:cNvCxnSpPr/>
          <p:nvPr/>
        </p:nvCxnSpPr>
        <p:spPr>
          <a:xfrm flipH="1">
            <a:off x="2165135" y="3211310"/>
            <a:ext cx="6600" cy="940500"/>
          </a:xfrm>
          <a:prstGeom prst="straightConnector1">
            <a:avLst/>
          </a:prstGeom>
          <a:noFill/>
          <a:ln w="38100" cap="flat" cmpd="sng">
            <a:solidFill>
              <a:srgbClr val="FFFFFF"/>
            </a:solidFill>
            <a:prstDash val="solid"/>
            <a:round/>
            <a:headEnd type="none" w="med" len="med"/>
            <a:tailEnd type="triangle" w="med" len="med"/>
          </a:ln>
        </p:spPr>
      </p:cxnSp>
      <p:sp>
        <p:nvSpPr>
          <p:cNvPr id="130" name="Google Shape;130;p15"/>
          <p:cNvSpPr txBox="1"/>
          <p:nvPr/>
        </p:nvSpPr>
        <p:spPr>
          <a:xfrm>
            <a:off x="804685" y="3387122"/>
            <a:ext cx="1156500" cy="60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FFFFFF"/>
                </a:solidFill>
                <a:latin typeface="PT Serif"/>
                <a:ea typeface="PT Serif"/>
                <a:cs typeface="PT Serif"/>
                <a:sym typeface="PT Serif"/>
              </a:rPr>
              <a:t>Test</a:t>
            </a:r>
            <a:br>
              <a:rPr lang="en">
                <a:solidFill>
                  <a:srgbClr val="FFFFFF"/>
                </a:solidFill>
                <a:latin typeface="PT Serif"/>
                <a:ea typeface="PT Serif"/>
                <a:cs typeface="PT Serif"/>
                <a:sym typeface="PT Serif"/>
              </a:rPr>
            </a:br>
            <a:r>
              <a:rPr lang="en">
                <a:solidFill>
                  <a:srgbClr val="FFFFFF"/>
                </a:solidFill>
                <a:latin typeface="PT Serif"/>
                <a:ea typeface="PT Serif"/>
                <a:cs typeface="PT Serif"/>
                <a:sym typeface="PT Serif"/>
              </a:rPr>
              <a:t>Commands</a:t>
            </a:r>
            <a:endParaRPr>
              <a:solidFill>
                <a:srgbClr val="FFFFFF"/>
              </a:solidFill>
              <a:latin typeface="PT Serif"/>
              <a:ea typeface="PT Serif"/>
              <a:cs typeface="PT Serif"/>
              <a:sym typeface="PT Serif"/>
            </a:endParaRPr>
          </a:p>
        </p:txBody>
      </p:sp>
      <p:sp>
        <p:nvSpPr>
          <p:cNvPr id="131" name="Google Shape;131;p15"/>
          <p:cNvSpPr txBox="1"/>
          <p:nvPr/>
        </p:nvSpPr>
        <p:spPr>
          <a:xfrm>
            <a:off x="2227275" y="3387130"/>
            <a:ext cx="1156500" cy="3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erif"/>
                <a:ea typeface="PT Serif"/>
                <a:cs typeface="PT Serif"/>
                <a:sym typeface="PT Serif"/>
              </a:rPr>
              <a:t>Test</a:t>
            </a:r>
            <a:br>
              <a:rPr lang="en">
                <a:solidFill>
                  <a:srgbClr val="FFFFFF"/>
                </a:solidFill>
                <a:latin typeface="PT Serif"/>
                <a:ea typeface="PT Serif"/>
                <a:cs typeface="PT Serif"/>
                <a:sym typeface="PT Serif"/>
              </a:rPr>
            </a:br>
            <a:r>
              <a:rPr lang="en">
                <a:solidFill>
                  <a:srgbClr val="FFFFFF"/>
                </a:solidFill>
                <a:latin typeface="PT Serif"/>
                <a:ea typeface="PT Serif"/>
                <a:cs typeface="PT Serif"/>
                <a:sym typeface="PT Serif"/>
              </a:rPr>
              <a:t>Telemetry</a:t>
            </a:r>
            <a:endParaRPr>
              <a:solidFill>
                <a:srgbClr val="FFFFFF"/>
              </a:solidFill>
              <a:latin typeface="PT Serif"/>
              <a:ea typeface="PT Serif"/>
              <a:cs typeface="PT Serif"/>
              <a:sym typeface="PT Serif"/>
            </a:endParaRPr>
          </a:p>
        </p:txBody>
      </p:sp>
      <p:sp>
        <p:nvSpPr>
          <p:cNvPr id="132" name="Google Shape;132;p15"/>
          <p:cNvSpPr/>
          <p:nvPr/>
        </p:nvSpPr>
        <p:spPr>
          <a:xfrm>
            <a:off x="0" y="5047507"/>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3" name="Google Shape;133;p15"/>
          <p:cNvCxnSpPr/>
          <p:nvPr/>
        </p:nvCxnSpPr>
        <p:spPr>
          <a:xfrm flipH="1">
            <a:off x="4591103" y="54607"/>
            <a:ext cx="1500" cy="5087400"/>
          </a:xfrm>
          <a:prstGeom prst="straightConnector1">
            <a:avLst/>
          </a:prstGeom>
          <a:noFill/>
          <a:ln w="9525" cap="flat" cmpd="sng">
            <a:solidFill>
              <a:srgbClr val="000000"/>
            </a:solidFill>
            <a:prstDash val="solid"/>
            <a:round/>
            <a:headEnd type="none" w="med" len="med"/>
            <a:tailEnd type="none" w="med" len="med"/>
          </a:ln>
        </p:spPr>
      </p:cxnSp>
      <p:sp>
        <p:nvSpPr>
          <p:cNvPr id="134" name="Google Shape;134;p15"/>
          <p:cNvSpPr txBox="1">
            <a:spLocks noGrp="1"/>
          </p:cNvSpPr>
          <p:nvPr>
            <p:ph type="title"/>
          </p:nvPr>
        </p:nvSpPr>
        <p:spPr>
          <a:xfrm>
            <a:off x="1044125" y="136145"/>
            <a:ext cx="2459700" cy="49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PT Serif"/>
                <a:ea typeface="PT Serif"/>
                <a:cs typeface="PT Serif"/>
                <a:sym typeface="PT Serif"/>
              </a:rPr>
              <a:t>TOMCAT Mission</a:t>
            </a:r>
            <a:endParaRPr>
              <a:solidFill>
                <a:srgbClr val="FFFFFF"/>
              </a:solidFill>
              <a:latin typeface="PT Serif"/>
              <a:ea typeface="PT Serif"/>
              <a:cs typeface="PT Serif"/>
              <a:sym typeface="PT Serif"/>
            </a:endParaRPr>
          </a:p>
        </p:txBody>
      </p:sp>
      <p:sp>
        <p:nvSpPr>
          <p:cNvPr id="135" name="Google Shape;135;p15"/>
          <p:cNvSpPr txBox="1">
            <a:spLocks noGrp="1"/>
          </p:cNvSpPr>
          <p:nvPr>
            <p:ph type="title"/>
          </p:nvPr>
        </p:nvSpPr>
        <p:spPr>
          <a:xfrm>
            <a:off x="5811450" y="82596"/>
            <a:ext cx="2459700" cy="60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PT Serif"/>
                <a:ea typeface="PT Serif"/>
                <a:cs typeface="PT Serif"/>
                <a:sym typeface="PT Serif"/>
              </a:rPr>
              <a:t>Raytheon Mission</a:t>
            </a:r>
            <a:endParaRPr>
              <a:solidFill>
                <a:srgbClr val="FFFFFF"/>
              </a:solidFill>
              <a:latin typeface="PT Serif"/>
              <a:ea typeface="PT Serif"/>
              <a:cs typeface="PT Serif"/>
              <a:sym typeface="PT Serif"/>
            </a:endParaRPr>
          </a:p>
        </p:txBody>
      </p:sp>
      <p:sp>
        <p:nvSpPr>
          <p:cNvPr id="136" name="Google Shape;136;p15"/>
          <p:cNvSpPr/>
          <p:nvPr/>
        </p:nvSpPr>
        <p:spPr>
          <a:xfrm>
            <a:off x="5241900" y="1238275"/>
            <a:ext cx="2936358" cy="3655537"/>
          </a:xfrm>
          <a:custGeom>
            <a:avLst/>
            <a:gdLst/>
            <a:ahLst/>
            <a:cxnLst/>
            <a:rect l="l" t="t" r="r" b="b"/>
            <a:pathLst>
              <a:path w="147149" h="127939" extrusionOk="0">
                <a:moveTo>
                  <a:pt x="0" y="127939"/>
                </a:moveTo>
                <a:cubicBezTo>
                  <a:pt x="576" y="122816"/>
                  <a:pt x="1089" y="107256"/>
                  <a:pt x="3458" y="97203"/>
                </a:cubicBezTo>
                <a:cubicBezTo>
                  <a:pt x="5827" y="87150"/>
                  <a:pt x="9093" y="76969"/>
                  <a:pt x="14216" y="67620"/>
                </a:cubicBezTo>
                <a:cubicBezTo>
                  <a:pt x="19339" y="58271"/>
                  <a:pt x="27022" y="48474"/>
                  <a:pt x="34194" y="41110"/>
                </a:cubicBezTo>
                <a:cubicBezTo>
                  <a:pt x="41366" y="33746"/>
                  <a:pt x="50138" y="28176"/>
                  <a:pt x="57246" y="23437"/>
                </a:cubicBezTo>
                <a:cubicBezTo>
                  <a:pt x="64354" y="18699"/>
                  <a:pt x="69156" y="15817"/>
                  <a:pt x="76840" y="12679"/>
                </a:cubicBezTo>
                <a:cubicBezTo>
                  <a:pt x="84524" y="9541"/>
                  <a:pt x="95730" y="6404"/>
                  <a:pt x="103350" y="4611"/>
                </a:cubicBezTo>
                <a:cubicBezTo>
                  <a:pt x="110970" y="2818"/>
                  <a:pt x="115260" y="2690"/>
                  <a:pt x="122560" y="1921"/>
                </a:cubicBezTo>
                <a:cubicBezTo>
                  <a:pt x="129860" y="1153"/>
                  <a:pt x="143051" y="320"/>
                  <a:pt x="147149" y="0"/>
                </a:cubicBezTo>
              </a:path>
            </a:pathLst>
          </a:custGeom>
          <a:noFill/>
          <a:ln w="38100" cap="flat" cmpd="sng">
            <a:solidFill>
              <a:srgbClr val="FFFFFF"/>
            </a:solidFill>
            <a:prstDash val="dot"/>
            <a:round/>
            <a:headEnd type="none" w="med" len="med"/>
            <a:tailEnd type="none" w="med" len="med"/>
          </a:ln>
        </p:spPr>
      </p:sp>
      <p:pic>
        <p:nvPicPr>
          <p:cNvPr id="137" name="Google Shape;137;p15"/>
          <p:cNvPicPr preferRelativeResize="0"/>
          <p:nvPr/>
        </p:nvPicPr>
        <p:blipFill>
          <a:blip r:embed="rId4">
            <a:alphaModFix/>
          </a:blip>
          <a:stretch>
            <a:fillRect/>
          </a:stretch>
        </p:blipFill>
        <p:spPr>
          <a:xfrm rot="-1405813">
            <a:off x="4879333" y="2650285"/>
            <a:ext cx="1345494" cy="1286302"/>
          </a:xfrm>
          <a:prstGeom prst="rect">
            <a:avLst/>
          </a:prstGeom>
          <a:noFill/>
          <a:ln>
            <a:noFill/>
          </a:ln>
        </p:spPr>
      </p:pic>
      <p:pic>
        <p:nvPicPr>
          <p:cNvPr id="138" name="Google Shape;138;p15"/>
          <p:cNvPicPr preferRelativeResize="0"/>
          <p:nvPr/>
        </p:nvPicPr>
        <p:blipFill>
          <a:blip r:embed="rId5">
            <a:alphaModFix/>
          </a:blip>
          <a:stretch>
            <a:fillRect/>
          </a:stretch>
        </p:blipFill>
        <p:spPr>
          <a:xfrm>
            <a:off x="7368836" y="830072"/>
            <a:ext cx="682815" cy="766585"/>
          </a:xfrm>
          <a:prstGeom prst="rect">
            <a:avLst/>
          </a:prstGeom>
          <a:noFill/>
          <a:ln>
            <a:noFill/>
          </a:ln>
        </p:spPr>
      </p:pic>
      <p:cxnSp>
        <p:nvCxnSpPr>
          <p:cNvPr id="139" name="Google Shape;139;p15"/>
          <p:cNvCxnSpPr/>
          <p:nvPr/>
        </p:nvCxnSpPr>
        <p:spPr>
          <a:xfrm flipH="1">
            <a:off x="1913853" y="2293570"/>
            <a:ext cx="173400" cy="281400"/>
          </a:xfrm>
          <a:prstGeom prst="straightConnector1">
            <a:avLst/>
          </a:prstGeom>
          <a:noFill/>
          <a:ln w="19050" cap="flat" cmpd="sng">
            <a:solidFill>
              <a:srgbClr val="666666"/>
            </a:solidFill>
            <a:prstDash val="solid"/>
            <a:round/>
            <a:headEnd type="none" w="med" len="med"/>
            <a:tailEnd type="none" w="med" len="med"/>
          </a:ln>
        </p:spPr>
      </p:cxnSp>
      <p:cxnSp>
        <p:nvCxnSpPr>
          <p:cNvPr id="140" name="Google Shape;140;p15"/>
          <p:cNvCxnSpPr/>
          <p:nvPr/>
        </p:nvCxnSpPr>
        <p:spPr>
          <a:xfrm>
            <a:off x="2084487" y="2293570"/>
            <a:ext cx="183000" cy="369900"/>
          </a:xfrm>
          <a:prstGeom prst="straightConnector1">
            <a:avLst/>
          </a:prstGeom>
          <a:noFill/>
          <a:ln w="19050" cap="flat" cmpd="sng">
            <a:solidFill>
              <a:srgbClr val="666666"/>
            </a:solidFill>
            <a:prstDash val="solid"/>
            <a:round/>
            <a:headEnd type="none" w="med" len="med"/>
            <a:tailEnd type="none" w="med" len="med"/>
          </a:ln>
        </p:spPr>
      </p:cxnSp>
      <p:pic>
        <p:nvPicPr>
          <p:cNvPr id="141" name="Google Shape;141;p15"/>
          <p:cNvPicPr preferRelativeResize="0"/>
          <p:nvPr/>
        </p:nvPicPr>
        <p:blipFill>
          <a:blip r:embed="rId5">
            <a:alphaModFix/>
          </a:blip>
          <a:stretch>
            <a:fillRect/>
          </a:stretch>
        </p:blipFill>
        <p:spPr>
          <a:xfrm>
            <a:off x="1780827" y="2525074"/>
            <a:ext cx="553404" cy="621300"/>
          </a:xfrm>
          <a:prstGeom prst="rect">
            <a:avLst/>
          </a:prstGeom>
          <a:noFill/>
          <a:ln>
            <a:noFill/>
          </a:ln>
        </p:spPr>
      </p:pic>
      <p:pic>
        <p:nvPicPr>
          <p:cNvPr id="142" name="Google Shape;142;p15"/>
          <p:cNvPicPr preferRelativeResize="0"/>
          <p:nvPr/>
        </p:nvPicPr>
        <p:blipFill rotWithShape="1">
          <a:blip r:embed="rId6">
            <a:alphaModFix/>
          </a:blip>
          <a:srcRect l="47449" t="3863" r="24769" b="71650"/>
          <a:stretch/>
        </p:blipFill>
        <p:spPr>
          <a:xfrm>
            <a:off x="1577512" y="1571406"/>
            <a:ext cx="935767" cy="762173"/>
          </a:xfrm>
          <a:prstGeom prst="rect">
            <a:avLst/>
          </a:prstGeom>
          <a:noFill/>
          <a:ln>
            <a:noFill/>
          </a:ln>
        </p:spPr>
      </p:pic>
      <p:sp>
        <p:nvSpPr>
          <p:cNvPr id="143" name="Google Shape;143;p15"/>
          <p:cNvSpPr txBox="1"/>
          <p:nvPr/>
        </p:nvSpPr>
        <p:spPr>
          <a:xfrm>
            <a:off x="2310900" y="4483650"/>
            <a:ext cx="1746000" cy="497700"/>
          </a:xfrm>
          <a:prstGeom prst="rect">
            <a:avLst/>
          </a:prstGeom>
          <a:solidFill>
            <a:srgbClr val="FFFFFF">
              <a:alpha val="53930"/>
            </a:srgbClr>
          </a:solid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sz="1600" b="1">
                <a:latin typeface="PT Serif"/>
                <a:ea typeface="PT Serif"/>
                <a:cs typeface="PT Serif"/>
                <a:sym typeface="PT Serif"/>
              </a:rPr>
              <a:t>TOMCAT</a:t>
            </a:r>
            <a:br>
              <a:rPr lang="en" sz="1600" b="1">
                <a:latin typeface="PT Serif"/>
                <a:ea typeface="PT Serif"/>
                <a:cs typeface="PT Serif"/>
                <a:sym typeface="PT Serif"/>
              </a:rPr>
            </a:br>
            <a:r>
              <a:rPr lang="en" sz="1600" b="1">
                <a:latin typeface="PT Serif"/>
                <a:ea typeface="PT Serif"/>
                <a:cs typeface="PT Serif"/>
                <a:sym typeface="PT Serif"/>
              </a:rPr>
              <a:t>Ground System</a:t>
            </a:r>
            <a:endParaRPr sz="1600" b="1">
              <a:latin typeface="PT Serif"/>
              <a:ea typeface="PT Serif"/>
              <a:cs typeface="PT Serif"/>
              <a:sym typeface="PT Serif"/>
            </a:endParaRPr>
          </a:p>
        </p:txBody>
      </p:sp>
      <p:sp>
        <p:nvSpPr>
          <p:cNvPr id="144" name="Google Shape;144;p15"/>
          <p:cNvSpPr txBox="1"/>
          <p:nvPr/>
        </p:nvSpPr>
        <p:spPr>
          <a:xfrm>
            <a:off x="5792990" y="4483650"/>
            <a:ext cx="1673700" cy="497700"/>
          </a:xfrm>
          <a:prstGeom prst="rect">
            <a:avLst/>
          </a:prstGeom>
          <a:solidFill>
            <a:srgbClr val="FFFFFF">
              <a:alpha val="53930"/>
            </a:srgbClr>
          </a:solidFill>
          <a:ln>
            <a:noFill/>
          </a:ln>
        </p:spPr>
        <p:txBody>
          <a:bodyPr spcFirstLastPara="1" wrap="square" lIns="91425" tIns="91425" rIns="91425" bIns="91425" anchor="t" anchorCtr="0">
            <a:noAutofit/>
          </a:bodyPr>
          <a:lstStyle/>
          <a:p>
            <a:pPr marL="0" lvl="0" indent="0" algn="r" rtl="0">
              <a:lnSpc>
                <a:spcPct val="75000"/>
              </a:lnSpc>
              <a:spcBef>
                <a:spcPts val="0"/>
              </a:spcBef>
              <a:spcAft>
                <a:spcPts val="0"/>
              </a:spcAft>
              <a:buNone/>
            </a:pPr>
            <a:r>
              <a:rPr lang="en" sz="1600" b="1">
                <a:latin typeface="PT Serif"/>
                <a:ea typeface="PT Serif"/>
                <a:cs typeface="PT Serif"/>
                <a:sym typeface="PT Serif"/>
              </a:rPr>
              <a:t>Raytheon Test</a:t>
            </a:r>
            <a:br>
              <a:rPr lang="en" sz="1600" b="1">
                <a:latin typeface="PT Serif"/>
                <a:ea typeface="PT Serif"/>
                <a:cs typeface="PT Serif"/>
                <a:sym typeface="PT Serif"/>
              </a:rPr>
            </a:br>
            <a:r>
              <a:rPr lang="en" sz="1600" b="1">
                <a:latin typeface="PT Serif"/>
                <a:ea typeface="PT Serif"/>
                <a:cs typeface="PT Serif"/>
                <a:sym typeface="PT Serif"/>
              </a:rPr>
              <a:t>Ground System</a:t>
            </a:r>
            <a:endParaRPr sz="1600" b="1">
              <a:latin typeface="PT Serif"/>
              <a:ea typeface="PT Serif"/>
              <a:cs typeface="PT Serif"/>
              <a:sym typeface="PT Serif"/>
            </a:endParaRPr>
          </a:p>
        </p:txBody>
      </p:sp>
      <p:pic>
        <p:nvPicPr>
          <p:cNvPr id="145" name="Google Shape;145;p15"/>
          <p:cNvPicPr preferRelativeResize="0"/>
          <p:nvPr/>
        </p:nvPicPr>
        <p:blipFill>
          <a:blip r:embed="rId7">
            <a:alphaModFix/>
          </a:blip>
          <a:stretch>
            <a:fillRect/>
          </a:stretch>
        </p:blipFill>
        <p:spPr>
          <a:xfrm flipH="1">
            <a:off x="1761613" y="4244641"/>
            <a:ext cx="624292" cy="710019"/>
          </a:xfrm>
          <a:prstGeom prst="rect">
            <a:avLst/>
          </a:prstGeom>
          <a:noFill/>
          <a:ln>
            <a:noFill/>
          </a:ln>
        </p:spPr>
      </p:pic>
      <p:pic>
        <p:nvPicPr>
          <p:cNvPr id="146" name="Google Shape;146;p15"/>
          <p:cNvPicPr preferRelativeResize="0"/>
          <p:nvPr/>
        </p:nvPicPr>
        <p:blipFill>
          <a:blip r:embed="rId7">
            <a:alphaModFix/>
          </a:blip>
          <a:stretch>
            <a:fillRect/>
          </a:stretch>
        </p:blipFill>
        <p:spPr>
          <a:xfrm>
            <a:off x="7397364" y="4198916"/>
            <a:ext cx="624299" cy="710019"/>
          </a:xfrm>
          <a:prstGeom prst="rect">
            <a:avLst/>
          </a:prstGeom>
          <a:noFill/>
          <a:ln>
            <a:noFill/>
          </a:ln>
        </p:spPr>
      </p:pic>
      <p:sp>
        <p:nvSpPr>
          <p:cNvPr id="147" name="Google Shape;147;p15">
            <a:hlinkClick r:id="rId8"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42"/>
          <p:cNvSpPr/>
          <p:nvPr/>
        </p:nvSpPr>
        <p:spPr>
          <a:xfrm>
            <a:off x="1990100" y="1072325"/>
            <a:ext cx="11757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sp>
        <p:nvSpPr>
          <p:cNvPr id="620" name="Google Shape;620;p4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Results - Full System</a:t>
            </a:r>
            <a:endParaRPr/>
          </a:p>
        </p:txBody>
      </p:sp>
      <p:sp>
        <p:nvSpPr>
          <p:cNvPr id="621" name="Google Shape;621;p42"/>
          <p:cNvSpPr/>
          <p:nvPr/>
        </p:nvSpPr>
        <p:spPr>
          <a:xfrm>
            <a:off x="290950" y="915125"/>
            <a:ext cx="1699200" cy="6663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Long Range Test </a:t>
            </a:r>
            <a:endParaRPr/>
          </a:p>
          <a:p>
            <a:pPr marL="0" lvl="0" indent="0" algn="l" rtl="0">
              <a:spcBef>
                <a:spcPts val="0"/>
              </a:spcBef>
              <a:spcAft>
                <a:spcPts val="0"/>
              </a:spcAft>
              <a:buNone/>
            </a:pPr>
            <a:r>
              <a:rPr lang="en"/>
              <a:t>(7 Kilometers )</a:t>
            </a:r>
            <a:endParaRPr/>
          </a:p>
        </p:txBody>
      </p:sp>
      <p:sp>
        <p:nvSpPr>
          <p:cNvPr id="622" name="Google Shape;622;p42"/>
          <p:cNvSpPr/>
          <p:nvPr/>
        </p:nvSpPr>
        <p:spPr>
          <a:xfrm>
            <a:off x="3202900" y="915125"/>
            <a:ext cx="3172800" cy="30966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Bit Error Rate (Uplink: 256 bps Downlink: 144 kbps)</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Data Rate (Uplink: 10^(-6) per bit Downlink: 10^(-5) per bit )</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Batteries can support ~5 hours of operation</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Commands sent from ground and executed on onboard</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Telemetry collected and transmitted to ground station</a:t>
            </a:r>
            <a:endParaRPr dirty="0"/>
          </a:p>
          <a:p>
            <a:pPr marL="0" lvl="0" indent="0" algn="l" rtl="0">
              <a:spcBef>
                <a:spcPts val="0"/>
              </a:spcBef>
              <a:spcAft>
                <a:spcPts val="0"/>
              </a:spcAft>
              <a:buNone/>
            </a:pPr>
            <a:endParaRPr dirty="0"/>
          </a:p>
        </p:txBody>
      </p:sp>
      <p:sp>
        <p:nvSpPr>
          <p:cNvPr id="623" name="Google Shape;623;p42"/>
          <p:cNvSpPr/>
          <p:nvPr/>
        </p:nvSpPr>
        <p:spPr>
          <a:xfrm>
            <a:off x="6595600" y="915125"/>
            <a:ext cx="2258700" cy="2620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COMM System</a:t>
            </a:r>
            <a:endParaRPr/>
          </a:p>
          <a:p>
            <a:pPr marL="914400" lvl="1" indent="-317500" algn="l" rtl="0">
              <a:spcBef>
                <a:spcPts val="0"/>
              </a:spcBef>
              <a:spcAft>
                <a:spcPts val="0"/>
              </a:spcAft>
              <a:buSzPts val="1400"/>
              <a:buChar char="○"/>
            </a:pPr>
            <a:r>
              <a:rPr lang="en"/>
              <a:t>Hardware</a:t>
            </a:r>
            <a:endParaRPr/>
          </a:p>
          <a:p>
            <a:pPr marL="914400" lvl="1" indent="-317500" algn="l" rtl="0">
              <a:spcBef>
                <a:spcPts val="0"/>
              </a:spcBef>
              <a:spcAft>
                <a:spcPts val="0"/>
              </a:spcAft>
              <a:buSzPts val="1400"/>
              <a:buChar char="○"/>
            </a:pPr>
            <a:r>
              <a:rPr lang="en"/>
              <a:t>Software</a:t>
            </a:r>
            <a:endParaRPr/>
          </a:p>
          <a:p>
            <a:pPr marL="457200" lvl="0" indent="-317500" algn="l" rtl="0">
              <a:spcBef>
                <a:spcPts val="0"/>
              </a:spcBef>
              <a:spcAft>
                <a:spcPts val="0"/>
              </a:spcAft>
              <a:buSzPts val="1400"/>
              <a:buChar char="●"/>
            </a:pPr>
            <a:r>
              <a:rPr lang="en"/>
              <a:t>Power System</a:t>
            </a:r>
            <a:endParaRPr/>
          </a:p>
          <a:p>
            <a:pPr marL="457200" lvl="0" indent="-317500" algn="l" rtl="0">
              <a:spcBef>
                <a:spcPts val="0"/>
              </a:spcBef>
              <a:spcAft>
                <a:spcPts val="0"/>
              </a:spcAft>
              <a:buSzPts val="1400"/>
              <a:buChar char="●"/>
            </a:pPr>
            <a:r>
              <a:rPr lang="en"/>
              <a:t>Thermal System</a:t>
            </a:r>
            <a:endParaRPr/>
          </a:p>
          <a:p>
            <a:pPr marL="457200" lvl="0" indent="-317500" algn="l" rtl="0">
              <a:spcBef>
                <a:spcPts val="0"/>
              </a:spcBef>
              <a:spcAft>
                <a:spcPts val="0"/>
              </a:spcAft>
              <a:buSzPts val="1400"/>
              <a:buChar char="●"/>
            </a:pPr>
            <a:r>
              <a:rPr lang="en"/>
              <a:t>Ground Software</a:t>
            </a:r>
            <a:endParaRPr/>
          </a:p>
          <a:p>
            <a:pPr marL="457200" lvl="0" indent="-317500" algn="l" rtl="0">
              <a:spcBef>
                <a:spcPts val="0"/>
              </a:spcBef>
              <a:spcAft>
                <a:spcPts val="0"/>
              </a:spcAft>
              <a:buSzPts val="1400"/>
              <a:buChar char="●"/>
            </a:pPr>
            <a:r>
              <a:rPr lang="en"/>
              <a:t>Flight Software</a:t>
            </a:r>
            <a:endParaRPr/>
          </a:p>
          <a:p>
            <a:pPr marL="0" lvl="0" indent="0" algn="ctr" rtl="0">
              <a:spcBef>
                <a:spcPts val="0"/>
              </a:spcBef>
              <a:spcAft>
                <a:spcPts val="0"/>
              </a:spcAft>
              <a:buNone/>
            </a:pPr>
            <a:endParaRPr b="1" u="sng">
              <a:solidFill>
                <a:schemeClr val="dk1"/>
              </a:solidFill>
            </a:endParaRPr>
          </a:p>
          <a:p>
            <a:pPr marL="0" lvl="0" indent="0" algn="ctr" rtl="0">
              <a:spcBef>
                <a:spcPts val="0"/>
              </a:spcBef>
              <a:spcAft>
                <a:spcPts val="0"/>
              </a:spcAft>
              <a:buNone/>
            </a:pPr>
            <a:r>
              <a:rPr lang="en" b="1" u="sng">
                <a:solidFill>
                  <a:schemeClr val="dk1"/>
                </a:solidFill>
              </a:rPr>
              <a:t>Location</a:t>
            </a:r>
            <a:endParaRPr b="1" u="sng">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US 36 Overlook</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LASP roof</a:t>
            </a:r>
            <a:endParaRPr>
              <a:solidFill>
                <a:schemeClr val="dk1"/>
              </a:solidFill>
            </a:endParaRPr>
          </a:p>
        </p:txBody>
      </p:sp>
      <p:sp>
        <p:nvSpPr>
          <p:cNvPr id="624" name="Google Shape;624;p42"/>
          <p:cNvSpPr/>
          <p:nvPr/>
        </p:nvSpPr>
        <p:spPr>
          <a:xfrm>
            <a:off x="222500" y="4011725"/>
            <a:ext cx="6185700" cy="921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chemeClr val="dk1"/>
                </a:solidFill>
              </a:rPr>
              <a:t>Goals:</a:t>
            </a:r>
            <a:endParaRPr b="1" u="sng">
              <a:solidFill>
                <a:schemeClr val="dk1"/>
              </a:solidFill>
            </a:endParaRPr>
          </a:p>
          <a:p>
            <a:pPr marL="146304" lvl="0" indent="-98044" algn="l" rtl="0">
              <a:spcBef>
                <a:spcPts val="0"/>
              </a:spcBef>
              <a:spcAft>
                <a:spcPts val="0"/>
              </a:spcAft>
              <a:buClr>
                <a:schemeClr val="dk1"/>
              </a:buClr>
              <a:buSzPts val="1400"/>
              <a:buChar char="●"/>
            </a:pPr>
            <a:r>
              <a:rPr lang="en">
                <a:solidFill>
                  <a:schemeClr val="dk1"/>
                </a:solidFill>
              </a:rPr>
              <a:t> Validate full system integration</a:t>
            </a:r>
            <a:endParaRPr>
              <a:solidFill>
                <a:schemeClr val="dk1"/>
              </a:solidFill>
            </a:endParaRPr>
          </a:p>
          <a:p>
            <a:pPr marL="146304" lvl="0" indent="-98044" algn="l" rtl="0">
              <a:spcBef>
                <a:spcPts val="0"/>
              </a:spcBef>
              <a:spcAft>
                <a:spcPts val="0"/>
              </a:spcAft>
              <a:buClr>
                <a:schemeClr val="dk1"/>
              </a:buClr>
              <a:buSzPts val="1400"/>
              <a:buChar char="●"/>
            </a:pPr>
            <a:r>
              <a:rPr lang="en">
                <a:solidFill>
                  <a:schemeClr val="dk1"/>
                </a:solidFill>
              </a:rPr>
              <a:t> Verify all requirements are met</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25" name="Google Shape;625;p42"/>
          <p:cNvSpPr txBox="1"/>
          <p:nvPr/>
        </p:nvSpPr>
        <p:spPr>
          <a:xfrm>
            <a:off x="3924425" y="565450"/>
            <a:ext cx="2074200" cy="15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Expected Results:</a:t>
            </a:r>
            <a:endParaRPr>
              <a:latin typeface="PT Serif"/>
              <a:ea typeface="PT Serif"/>
              <a:cs typeface="PT Serif"/>
              <a:sym typeface="PT Serif"/>
            </a:endParaRPr>
          </a:p>
        </p:txBody>
      </p:sp>
      <p:sp>
        <p:nvSpPr>
          <p:cNvPr id="626" name="Google Shape;626;p42">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3"/>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Systems Review</a:t>
            </a:r>
            <a:endParaRPr/>
          </a:p>
        </p:txBody>
      </p:sp>
      <p:sp>
        <p:nvSpPr>
          <p:cNvPr id="632" name="Google Shape;632;p43"/>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3" name="Google Shape;633;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sp>
        <p:nvSpPr>
          <p:cNvPr id="634" name="Google Shape;634;p43">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
        <p:nvSpPr>
          <p:cNvPr id="640" name="Google Shape;640;p44"/>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Project Formulation</a:t>
            </a:r>
            <a:endParaRPr/>
          </a:p>
        </p:txBody>
      </p:sp>
      <p:sp>
        <p:nvSpPr>
          <p:cNvPr id="641" name="Google Shape;641;p44"/>
          <p:cNvSpPr/>
          <p:nvPr/>
        </p:nvSpPr>
        <p:spPr>
          <a:xfrm>
            <a:off x="5635959" y="2278798"/>
            <a:ext cx="2907900" cy="2094600"/>
          </a:xfrm>
          <a:prstGeom prst="parallelogram">
            <a:avLst>
              <a:gd name="adj" fmla="val 76254"/>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4"/>
          <p:cNvSpPr/>
          <p:nvPr/>
        </p:nvSpPr>
        <p:spPr>
          <a:xfrm flipH="1">
            <a:off x="737977" y="2278775"/>
            <a:ext cx="2907900" cy="2094600"/>
          </a:xfrm>
          <a:prstGeom prst="parallelogram">
            <a:avLst>
              <a:gd name="adj" fmla="val 76254"/>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4"/>
          <p:cNvSpPr/>
          <p:nvPr/>
        </p:nvSpPr>
        <p:spPr>
          <a:xfrm>
            <a:off x="2332144" y="3521831"/>
            <a:ext cx="4610700" cy="851400"/>
          </a:xfrm>
          <a:prstGeom prst="trapezoid">
            <a:avLst>
              <a:gd name="adj" fmla="val 77142"/>
            </a:avLst>
          </a:prstGeom>
          <a:solidFill>
            <a:srgbClr val="CFE2F3"/>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Design Iteration</a:t>
            </a:r>
            <a:endParaRPr/>
          </a:p>
        </p:txBody>
      </p:sp>
      <p:cxnSp>
        <p:nvCxnSpPr>
          <p:cNvPr id="644" name="Google Shape;644;p44"/>
          <p:cNvCxnSpPr/>
          <p:nvPr/>
        </p:nvCxnSpPr>
        <p:spPr>
          <a:xfrm>
            <a:off x="576813" y="2439960"/>
            <a:ext cx="1609200" cy="2109900"/>
          </a:xfrm>
          <a:prstGeom prst="straightConnector1">
            <a:avLst/>
          </a:prstGeom>
          <a:noFill/>
          <a:ln w="9525" cap="flat" cmpd="sng">
            <a:solidFill>
              <a:schemeClr val="dk2"/>
            </a:solidFill>
            <a:prstDash val="solid"/>
            <a:round/>
            <a:headEnd type="none" w="med" len="med"/>
            <a:tailEnd type="none" w="med" len="med"/>
          </a:ln>
        </p:spPr>
      </p:cxnSp>
      <p:cxnSp>
        <p:nvCxnSpPr>
          <p:cNvPr id="645" name="Google Shape;645;p44"/>
          <p:cNvCxnSpPr/>
          <p:nvPr/>
        </p:nvCxnSpPr>
        <p:spPr>
          <a:xfrm flipH="1">
            <a:off x="7103742" y="2439960"/>
            <a:ext cx="1609200" cy="2109900"/>
          </a:xfrm>
          <a:prstGeom prst="straightConnector1">
            <a:avLst/>
          </a:prstGeom>
          <a:noFill/>
          <a:ln w="9525" cap="flat" cmpd="sng">
            <a:solidFill>
              <a:schemeClr val="dk2"/>
            </a:solidFill>
            <a:prstDash val="solid"/>
            <a:round/>
            <a:headEnd type="none" w="med" len="med"/>
            <a:tailEnd type="none" w="med" len="med"/>
          </a:ln>
        </p:spPr>
      </p:cxnSp>
      <p:cxnSp>
        <p:nvCxnSpPr>
          <p:cNvPr id="646" name="Google Shape;646;p44"/>
          <p:cNvCxnSpPr/>
          <p:nvPr/>
        </p:nvCxnSpPr>
        <p:spPr>
          <a:xfrm rot="10800000" flipH="1">
            <a:off x="2189012" y="4554458"/>
            <a:ext cx="4919700" cy="7500"/>
          </a:xfrm>
          <a:prstGeom prst="straightConnector1">
            <a:avLst/>
          </a:prstGeom>
          <a:noFill/>
          <a:ln w="9525" cap="flat" cmpd="sng">
            <a:solidFill>
              <a:schemeClr val="dk2"/>
            </a:solidFill>
            <a:prstDash val="solid"/>
            <a:round/>
            <a:headEnd type="none" w="med" len="med"/>
            <a:tailEnd type="none" w="med" len="med"/>
          </a:ln>
        </p:spPr>
      </p:cxnSp>
      <p:cxnSp>
        <p:nvCxnSpPr>
          <p:cNvPr id="647" name="Google Shape;647;p44"/>
          <p:cNvCxnSpPr/>
          <p:nvPr/>
        </p:nvCxnSpPr>
        <p:spPr>
          <a:xfrm flipH="1">
            <a:off x="501322" y="2362157"/>
            <a:ext cx="158400" cy="158400"/>
          </a:xfrm>
          <a:prstGeom prst="straightConnector1">
            <a:avLst/>
          </a:prstGeom>
          <a:noFill/>
          <a:ln w="9525" cap="flat" cmpd="sng">
            <a:solidFill>
              <a:schemeClr val="dk2"/>
            </a:solidFill>
            <a:prstDash val="solid"/>
            <a:round/>
            <a:headEnd type="none" w="med" len="med"/>
            <a:tailEnd type="none" w="med" len="med"/>
          </a:ln>
        </p:spPr>
      </p:cxnSp>
      <p:cxnSp>
        <p:nvCxnSpPr>
          <p:cNvPr id="648" name="Google Shape;648;p44"/>
          <p:cNvCxnSpPr/>
          <p:nvPr/>
        </p:nvCxnSpPr>
        <p:spPr>
          <a:xfrm>
            <a:off x="8633052" y="2354624"/>
            <a:ext cx="158400" cy="158400"/>
          </a:xfrm>
          <a:prstGeom prst="straightConnector1">
            <a:avLst/>
          </a:prstGeom>
          <a:noFill/>
          <a:ln w="9525" cap="flat" cmpd="sng">
            <a:solidFill>
              <a:schemeClr val="dk2"/>
            </a:solidFill>
            <a:prstDash val="solid"/>
            <a:round/>
            <a:headEnd type="none" w="med" len="med"/>
            <a:tailEnd type="none" w="med" len="med"/>
          </a:ln>
        </p:spPr>
      </p:cxnSp>
      <p:sp>
        <p:nvSpPr>
          <p:cNvPr id="649" name="Google Shape;649;p44"/>
          <p:cNvSpPr txBox="1"/>
          <p:nvPr/>
        </p:nvSpPr>
        <p:spPr>
          <a:xfrm rot="3120266">
            <a:off x="-303248" y="2416574"/>
            <a:ext cx="1200292"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September</a:t>
            </a:r>
            <a:endParaRPr>
              <a:latin typeface="PT Serif"/>
              <a:ea typeface="PT Serif"/>
              <a:cs typeface="PT Serif"/>
              <a:sym typeface="PT Serif"/>
            </a:endParaRPr>
          </a:p>
        </p:txBody>
      </p:sp>
      <p:sp>
        <p:nvSpPr>
          <p:cNvPr id="650" name="Google Shape;650;p44"/>
          <p:cNvSpPr txBox="1"/>
          <p:nvPr/>
        </p:nvSpPr>
        <p:spPr>
          <a:xfrm rot="3120435">
            <a:off x="1355081" y="2799791"/>
            <a:ext cx="1484985"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Project Formulation</a:t>
            </a:r>
            <a:endParaRPr>
              <a:latin typeface="PT Serif"/>
              <a:ea typeface="PT Serif"/>
              <a:cs typeface="PT Serif"/>
              <a:sym typeface="PT Serif"/>
            </a:endParaRPr>
          </a:p>
        </p:txBody>
      </p:sp>
      <p:sp>
        <p:nvSpPr>
          <p:cNvPr id="651" name="Google Shape;651;p44"/>
          <p:cNvSpPr txBox="1"/>
          <p:nvPr/>
        </p:nvSpPr>
        <p:spPr>
          <a:xfrm rot="-3120435" flipH="1">
            <a:off x="6510767" y="2837468"/>
            <a:ext cx="1484985"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Integration and Test</a:t>
            </a:r>
            <a:endParaRPr>
              <a:latin typeface="PT Serif"/>
              <a:ea typeface="PT Serif"/>
              <a:cs typeface="PT Serif"/>
              <a:sym typeface="PT Serif"/>
            </a:endParaRPr>
          </a:p>
        </p:txBody>
      </p:sp>
      <p:cxnSp>
        <p:nvCxnSpPr>
          <p:cNvPr id="652" name="Google Shape;652;p44"/>
          <p:cNvCxnSpPr/>
          <p:nvPr/>
        </p:nvCxnSpPr>
        <p:spPr>
          <a:xfrm flipH="1">
            <a:off x="2120472" y="4472335"/>
            <a:ext cx="158400" cy="158400"/>
          </a:xfrm>
          <a:prstGeom prst="straightConnector1">
            <a:avLst/>
          </a:prstGeom>
          <a:noFill/>
          <a:ln w="9525" cap="flat" cmpd="sng">
            <a:solidFill>
              <a:schemeClr val="dk2"/>
            </a:solidFill>
            <a:prstDash val="solid"/>
            <a:round/>
            <a:headEnd type="none" w="med" len="med"/>
            <a:tailEnd type="none" w="med" len="med"/>
          </a:ln>
        </p:spPr>
      </p:cxnSp>
      <p:sp>
        <p:nvSpPr>
          <p:cNvPr id="653" name="Google Shape;653;p44"/>
          <p:cNvSpPr txBox="1"/>
          <p:nvPr/>
        </p:nvSpPr>
        <p:spPr>
          <a:xfrm rot="1618494">
            <a:off x="1401999" y="4576229"/>
            <a:ext cx="1200397" cy="5066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October</a:t>
            </a:r>
            <a:endParaRPr>
              <a:latin typeface="PT Serif"/>
              <a:ea typeface="PT Serif"/>
              <a:cs typeface="PT Serif"/>
              <a:sym typeface="PT Serif"/>
            </a:endParaRPr>
          </a:p>
        </p:txBody>
      </p:sp>
      <p:cxnSp>
        <p:nvCxnSpPr>
          <p:cNvPr id="654" name="Google Shape;654;p44"/>
          <p:cNvCxnSpPr/>
          <p:nvPr/>
        </p:nvCxnSpPr>
        <p:spPr>
          <a:xfrm>
            <a:off x="7035999" y="4472335"/>
            <a:ext cx="158400" cy="158400"/>
          </a:xfrm>
          <a:prstGeom prst="straightConnector1">
            <a:avLst/>
          </a:prstGeom>
          <a:noFill/>
          <a:ln w="9525" cap="flat" cmpd="sng">
            <a:solidFill>
              <a:schemeClr val="dk2"/>
            </a:solidFill>
            <a:prstDash val="solid"/>
            <a:round/>
            <a:headEnd type="none" w="med" len="med"/>
            <a:tailEnd type="none" w="med" len="med"/>
          </a:ln>
        </p:spPr>
      </p:cxnSp>
      <p:sp>
        <p:nvSpPr>
          <p:cNvPr id="655" name="Google Shape;655;p44"/>
          <p:cNvSpPr txBox="1"/>
          <p:nvPr/>
        </p:nvSpPr>
        <p:spPr>
          <a:xfrm rot="-1618494" flipH="1">
            <a:off x="6720407" y="4611848"/>
            <a:ext cx="1200397" cy="5066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March</a:t>
            </a:r>
            <a:endParaRPr>
              <a:latin typeface="PT Serif"/>
              <a:ea typeface="PT Serif"/>
              <a:cs typeface="PT Serif"/>
              <a:sym typeface="PT Serif"/>
            </a:endParaRPr>
          </a:p>
        </p:txBody>
      </p:sp>
      <p:sp>
        <p:nvSpPr>
          <p:cNvPr id="656" name="Google Shape;656;p44"/>
          <p:cNvSpPr txBox="1"/>
          <p:nvPr/>
        </p:nvSpPr>
        <p:spPr>
          <a:xfrm rot="-3120266" flipH="1">
            <a:off x="8399357" y="2416574"/>
            <a:ext cx="1200292"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April</a:t>
            </a:r>
            <a:endParaRPr>
              <a:latin typeface="PT Serif"/>
              <a:ea typeface="PT Serif"/>
              <a:cs typeface="PT Serif"/>
              <a:sym typeface="PT Serif"/>
            </a:endParaRPr>
          </a:p>
        </p:txBody>
      </p:sp>
      <p:sp>
        <p:nvSpPr>
          <p:cNvPr id="657" name="Google Shape;657;p44"/>
          <p:cNvSpPr txBox="1"/>
          <p:nvPr/>
        </p:nvSpPr>
        <p:spPr>
          <a:xfrm>
            <a:off x="2340000" y="712425"/>
            <a:ext cx="4464000" cy="2422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PT Serif"/>
              <a:buChar char="●"/>
            </a:pPr>
            <a:r>
              <a:rPr lang="en">
                <a:latin typeface="PT Serif"/>
                <a:ea typeface="PT Serif"/>
                <a:cs typeface="PT Serif"/>
                <a:sym typeface="PT Serif"/>
              </a:rPr>
              <a:t>Scope development</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Requirements derivation</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5 major functional requirements</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37 additional design sub-requirements</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Technical and logistical trade studies</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Custom PCB vs. Off-the-shelf</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Communications Frequency</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Balloon flight: Indiana vs. Gateway</a:t>
            </a:r>
            <a:endParaRPr>
              <a:latin typeface="PT Serif"/>
              <a:ea typeface="PT Serif"/>
              <a:cs typeface="PT Serif"/>
              <a:sym typeface="PT Serif"/>
            </a:endParaRPr>
          </a:p>
        </p:txBody>
      </p:sp>
      <p:sp>
        <p:nvSpPr>
          <p:cNvPr id="658" name="Google Shape;658;p44">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
        <p:nvSpPr>
          <p:cNvPr id="664" name="Google Shape;664;p4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Design Iteration</a:t>
            </a:r>
            <a:endParaRPr/>
          </a:p>
        </p:txBody>
      </p:sp>
      <p:sp>
        <p:nvSpPr>
          <p:cNvPr id="665" name="Google Shape;665;p45"/>
          <p:cNvSpPr/>
          <p:nvPr/>
        </p:nvSpPr>
        <p:spPr>
          <a:xfrm>
            <a:off x="5635959" y="2278798"/>
            <a:ext cx="2907900" cy="2094600"/>
          </a:xfrm>
          <a:prstGeom prst="parallelogram">
            <a:avLst>
              <a:gd name="adj" fmla="val 76254"/>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5"/>
          <p:cNvSpPr/>
          <p:nvPr/>
        </p:nvSpPr>
        <p:spPr>
          <a:xfrm flipH="1">
            <a:off x="737977" y="2278775"/>
            <a:ext cx="2907900" cy="2094600"/>
          </a:xfrm>
          <a:prstGeom prst="parallelogram">
            <a:avLst>
              <a:gd name="adj" fmla="val 76254"/>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5"/>
          <p:cNvSpPr/>
          <p:nvPr/>
        </p:nvSpPr>
        <p:spPr>
          <a:xfrm>
            <a:off x="2332144" y="3521831"/>
            <a:ext cx="4610700" cy="851400"/>
          </a:xfrm>
          <a:prstGeom prst="trapezoid">
            <a:avLst>
              <a:gd name="adj" fmla="val 77142"/>
            </a:avLst>
          </a:prstGeom>
          <a:solidFill>
            <a:srgbClr val="6FA8DC"/>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Design Iteration</a:t>
            </a:r>
            <a:endParaRPr/>
          </a:p>
        </p:txBody>
      </p:sp>
      <p:cxnSp>
        <p:nvCxnSpPr>
          <p:cNvPr id="668" name="Google Shape;668;p45"/>
          <p:cNvCxnSpPr/>
          <p:nvPr/>
        </p:nvCxnSpPr>
        <p:spPr>
          <a:xfrm>
            <a:off x="576813" y="2439960"/>
            <a:ext cx="1609200" cy="2109900"/>
          </a:xfrm>
          <a:prstGeom prst="straightConnector1">
            <a:avLst/>
          </a:prstGeom>
          <a:noFill/>
          <a:ln w="9525" cap="flat" cmpd="sng">
            <a:solidFill>
              <a:schemeClr val="dk2"/>
            </a:solidFill>
            <a:prstDash val="solid"/>
            <a:round/>
            <a:headEnd type="none" w="med" len="med"/>
            <a:tailEnd type="none" w="med" len="med"/>
          </a:ln>
        </p:spPr>
      </p:cxnSp>
      <p:cxnSp>
        <p:nvCxnSpPr>
          <p:cNvPr id="669" name="Google Shape;669;p45"/>
          <p:cNvCxnSpPr/>
          <p:nvPr/>
        </p:nvCxnSpPr>
        <p:spPr>
          <a:xfrm flipH="1">
            <a:off x="7103742" y="2439960"/>
            <a:ext cx="1609200" cy="2109900"/>
          </a:xfrm>
          <a:prstGeom prst="straightConnector1">
            <a:avLst/>
          </a:prstGeom>
          <a:noFill/>
          <a:ln w="9525" cap="flat" cmpd="sng">
            <a:solidFill>
              <a:schemeClr val="dk2"/>
            </a:solidFill>
            <a:prstDash val="solid"/>
            <a:round/>
            <a:headEnd type="none" w="med" len="med"/>
            <a:tailEnd type="none" w="med" len="med"/>
          </a:ln>
        </p:spPr>
      </p:cxnSp>
      <p:cxnSp>
        <p:nvCxnSpPr>
          <p:cNvPr id="670" name="Google Shape;670;p45"/>
          <p:cNvCxnSpPr/>
          <p:nvPr/>
        </p:nvCxnSpPr>
        <p:spPr>
          <a:xfrm rot="10800000" flipH="1">
            <a:off x="2189012" y="4554458"/>
            <a:ext cx="4919700" cy="7500"/>
          </a:xfrm>
          <a:prstGeom prst="straightConnector1">
            <a:avLst/>
          </a:prstGeom>
          <a:noFill/>
          <a:ln w="9525" cap="flat" cmpd="sng">
            <a:solidFill>
              <a:schemeClr val="dk2"/>
            </a:solidFill>
            <a:prstDash val="solid"/>
            <a:round/>
            <a:headEnd type="none" w="med" len="med"/>
            <a:tailEnd type="none" w="med" len="med"/>
          </a:ln>
        </p:spPr>
      </p:cxnSp>
      <p:cxnSp>
        <p:nvCxnSpPr>
          <p:cNvPr id="671" name="Google Shape;671;p45"/>
          <p:cNvCxnSpPr/>
          <p:nvPr/>
        </p:nvCxnSpPr>
        <p:spPr>
          <a:xfrm flipH="1">
            <a:off x="501322" y="2362157"/>
            <a:ext cx="158400" cy="158400"/>
          </a:xfrm>
          <a:prstGeom prst="straightConnector1">
            <a:avLst/>
          </a:prstGeom>
          <a:noFill/>
          <a:ln w="9525" cap="flat" cmpd="sng">
            <a:solidFill>
              <a:schemeClr val="dk2"/>
            </a:solidFill>
            <a:prstDash val="solid"/>
            <a:round/>
            <a:headEnd type="none" w="med" len="med"/>
            <a:tailEnd type="none" w="med" len="med"/>
          </a:ln>
        </p:spPr>
      </p:cxnSp>
      <p:cxnSp>
        <p:nvCxnSpPr>
          <p:cNvPr id="672" name="Google Shape;672;p45"/>
          <p:cNvCxnSpPr/>
          <p:nvPr/>
        </p:nvCxnSpPr>
        <p:spPr>
          <a:xfrm>
            <a:off x="8633052" y="2354624"/>
            <a:ext cx="158400" cy="158400"/>
          </a:xfrm>
          <a:prstGeom prst="straightConnector1">
            <a:avLst/>
          </a:prstGeom>
          <a:noFill/>
          <a:ln w="9525" cap="flat" cmpd="sng">
            <a:solidFill>
              <a:schemeClr val="dk2"/>
            </a:solidFill>
            <a:prstDash val="solid"/>
            <a:round/>
            <a:headEnd type="none" w="med" len="med"/>
            <a:tailEnd type="none" w="med" len="med"/>
          </a:ln>
        </p:spPr>
      </p:cxnSp>
      <p:sp>
        <p:nvSpPr>
          <p:cNvPr id="673" name="Google Shape;673;p45"/>
          <p:cNvSpPr txBox="1"/>
          <p:nvPr/>
        </p:nvSpPr>
        <p:spPr>
          <a:xfrm rot="3120266">
            <a:off x="-303248" y="2416574"/>
            <a:ext cx="1200292"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September</a:t>
            </a:r>
            <a:endParaRPr>
              <a:latin typeface="PT Serif"/>
              <a:ea typeface="PT Serif"/>
              <a:cs typeface="PT Serif"/>
              <a:sym typeface="PT Serif"/>
            </a:endParaRPr>
          </a:p>
        </p:txBody>
      </p:sp>
      <p:sp>
        <p:nvSpPr>
          <p:cNvPr id="674" name="Google Shape;674;p45"/>
          <p:cNvSpPr txBox="1"/>
          <p:nvPr/>
        </p:nvSpPr>
        <p:spPr>
          <a:xfrm rot="3120435">
            <a:off x="1355081" y="2799791"/>
            <a:ext cx="1484985"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Project Formulation</a:t>
            </a:r>
            <a:endParaRPr>
              <a:latin typeface="PT Serif"/>
              <a:ea typeface="PT Serif"/>
              <a:cs typeface="PT Serif"/>
              <a:sym typeface="PT Serif"/>
            </a:endParaRPr>
          </a:p>
        </p:txBody>
      </p:sp>
      <p:sp>
        <p:nvSpPr>
          <p:cNvPr id="675" name="Google Shape;675;p45"/>
          <p:cNvSpPr txBox="1"/>
          <p:nvPr/>
        </p:nvSpPr>
        <p:spPr>
          <a:xfrm rot="-3120435" flipH="1">
            <a:off x="6510767" y="2837468"/>
            <a:ext cx="1484985"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Integration and Test</a:t>
            </a:r>
            <a:endParaRPr>
              <a:latin typeface="PT Serif"/>
              <a:ea typeface="PT Serif"/>
              <a:cs typeface="PT Serif"/>
              <a:sym typeface="PT Serif"/>
            </a:endParaRPr>
          </a:p>
        </p:txBody>
      </p:sp>
      <p:cxnSp>
        <p:nvCxnSpPr>
          <p:cNvPr id="676" name="Google Shape;676;p45"/>
          <p:cNvCxnSpPr/>
          <p:nvPr/>
        </p:nvCxnSpPr>
        <p:spPr>
          <a:xfrm flipH="1">
            <a:off x="2120472" y="4472335"/>
            <a:ext cx="158400" cy="158400"/>
          </a:xfrm>
          <a:prstGeom prst="straightConnector1">
            <a:avLst/>
          </a:prstGeom>
          <a:noFill/>
          <a:ln w="9525" cap="flat" cmpd="sng">
            <a:solidFill>
              <a:schemeClr val="dk2"/>
            </a:solidFill>
            <a:prstDash val="solid"/>
            <a:round/>
            <a:headEnd type="none" w="med" len="med"/>
            <a:tailEnd type="none" w="med" len="med"/>
          </a:ln>
        </p:spPr>
      </p:cxnSp>
      <p:sp>
        <p:nvSpPr>
          <p:cNvPr id="677" name="Google Shape;677;p45"/>
          <p:cNvSpPr txBox="1"/>
          <p:nvPr/>
        </p:nvSpPr>
        <p:spPr>
          <a:xfrm rot="1618494">
            <a:off x="1401999" y="4576229"/>
            <a:ext cx="1200397" cy="5066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October</a:t>
            </a:r>
            <a:endParaRPr>
              <a:latin typeface="PT Serif"/>
              <a:ea typeface="PT Serif"/>
              <a:cs typeface="PT Serif"/>
              <a:sym typeface="PT Serif"/>
            </a:endParaRPr>
          </a:p>
        </p:txBody>
      </p:sp>
      <p:cxnSp>
        <p:nvCxnSpPr>
          <p:cNvPr id="678" name="Google Shape;678;p45"/>
          <p:cNvCxnSpPr/>
          <p:nvPr/>
        </p:nvCxnSpPr>
        <p:spPr>
          <a:xfrm>
            <a:off x="7035999" y="4472335"/>
            <a:ext cx="158400" cy="158400"/>
          </a:xfrm>
          <a:prstGeom prst="straightConnector1">
            <a:avLst/>
          </a:prstGeom>
          <a:noFill/>
          <a:ln w="9525" cap="flat" cmpd="sng">
            <a:solidFill>
              <a:schemeClr val="dk2"/>
            </a:solidFill>
            <a:prstDash val="solid"/>
            <a:round/>
            <a:headEnd type="none" w="med" len="med"/>
            <a:tailEnd type="none" w="med" len="med"/>
          </a:ln>
        </p:spPr>
      </p:cxnSp>
      <p:sp>
        <p:nvSpPr>
          <p:cNvPr id="679" name="Google Shape;679;p45"/>
          <p:cNvSpPr txBox="1"/>
          <p:nvPr/>
        </p:nvSpPr>
        <p:spPr>
          <a:xfrm rot="-1618494" flipH="1">
            <a:off x="6720407" y="4611848"/>
            <a:ext cx="1200397" cy="5066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March</a:t>
            </a:r>
            <a:endParaRPr>
              <a:latin typeface="PT Serif"/>
              <a:ea typeface="PT Serif"/>
              <a:cs typeface="PT Serif"/>
              <a:sym typeface="PT Serif"/>
            </a:endParaRPr>
          </a:p>
        </p:txBody>
      </p:sp>
      <p:sp>
        <p:nvSpPr>
          <p:cNvPr id="680" name="Google Shape;680;p45"/>
          <p:cNvSpPr txBox="1"/>
          <p:nvPr/>
        </p:nvSpPr>
        <p:spPr>
          <a:xfrm rot="-3120266" flipH="1">
            <a:off x="8399357" y="2416574"/>
            <a:ext cx="1200292"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April</a:t>
            </a:r>
            <a:endParaRPr>
              <a:latin typeface="PT Serif"/>
              <a:ea typeface="PT Serif"/>
              <a:cs typeface="PT Serif"/>
              <a:sym typeface="PT Serif"/>
            </a:endParaRPr>
          </a:p>
        </p:txBody>
      </p:sp>
      <p:sp>
        <p:nvSpPr>
          <p:cNvPr id="681" name="Google Shape;681;p45"/>
          <p:cNvSpPr txBox="1"/>
          <p:nvPr/>
        </p:nvSpPr>
        <p:spPr>
          <a:xfrm>
            <a:off x="2340000" y="712425"/>
            <a:ext cx="4464000" cy="2422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PT Serif"/>
              <a:buChar char="●"/>
            </a:pPr>
            <a:r>
              <a:rPr lang="en">
                <a:latin typeface="PT Serif"/>
                <a:ea typeface="PT Serif"/>
                <a:cs typeface="PT Serif"/>
                <a:sym typeface="PT Serif"/>
              </a:rPr>
              <a:t>Develop and continuously update CAD model</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Help ensure candidate designs fulfil physics size requirements and limitations</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Develop software architecture and flowchart</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Guide software design and interface to meet project requirements</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Component testing where possible</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Verify  and validate models as soon as possible</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Modify design as needed to meet requirements</a:t>
            </a:r>
            <a:endParaRPr>
              <a:latin typeface="PT Serif"/>
              <a:ea typeface="PT Serif"/>
              <a:cs typeface="PT Serif"/>
              <a:sym typeface="PT Serif"/>
            </a:endParaRPr>
          </a:p>
        </p:txBody>
      </p:sp>
      <p:sp>
        <p:nvSpPr>
          <p:cNvPr id="682" name="Google Shape;682;p45">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sp>
        <p:nvSpPr>
          <p:cNvPr id="688" name="Google Shape;688;p4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Integration and Test</a:t>
            </a:r>
            <a:endParaRPr/>
          </a:p>
        </p:txBody>
      </p:sp>
      <p:sp>
        <p:nvSpPr>
          <p:cNvPr id="689" name="Google Shape;689;p46"/>
          <p:cNvSpPr/>
          <p:nvPr/>
        </p:nvSpPr>
        <p:spPr>
          <a:xfrm>
            <a:off x="5635959" y="2278798"/>
            <a:ext cx="2907900" cy="2094600"/>
          </a:xfrm>
          <a:prstGeom prst="parallelogram">
            <a:avLst>
              <a:gd name="adj" fmla="val 76254"/>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6"/>
          <p:cNvSpPr/>
          <p:nvPr/>
        </p:nvSpPr>
        <p:spPr>
          <a:xfrm flipH="1">
            <a:off x="737977" y="2278775"/>
            <a:ext cx="2907900" cy="2094600"/>
          </a:xfrm>
          <a:prstGeom prst="parallelogram">
            <a:avLst>
              <a:gd name="adj" fmla="val 76254"/>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6"/>
          <p:cNvSpPr/>
          <p:nvPr/>
        </p:nvSpPr>
        <p:spPr>
          <a:xfrm>
            <a:off x="2332144" y="3521831"/>
            <a:ext cx="4610700" cy="851400"/>
          </a:xfrm>
          <a:prstGeom prst="trapezoid">
            <a:avLst>
              <a:gd name="adj" fmla="val 77142"/>
            </a:avLst>
          </a:prstGeom>
          <a:solidFill>
            <a:srgbClr val="CFE2F3"/>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Design Iteration</a:t>
            </a:r>
            <a:endParaRPr/>
          </a:p>
        </p:txBody>
      </p:sp>
      <p:cxnSp>
        <p:nvCxnSpPr>
          <p:cNvPr id="692" name="Google Shape;692;p46"/>
          <p:cNvCxnSpPr/>
          <p:nvPr/>
        </p:nvCxnSpPr>
        <p:spPr>
          <a:xfrm>
            <a:off x="576813" y="2439960"/>
            <a:ext cx="1609200" cy="2109900"/>
          </a:xfrm>
          <a:prstGeom prst="straightConnector1">
            <a:avLst/>
          </a:prstGeom>
          <a:noFill/>
          <a:ln w="9525" cap="flat" cmpd="sng">
            <a:solidFill>
              <a:schemeClr val="dk2"/>
            </a:solidFill>
            <a:prstDash val="solid"/>
            <a:round/>
            <a:headEnd type="none" w="med" len="med"/>
            <a:tailEnd type="none" w="med" len="med"/>
          </a:ln>
        </p:spPr>
      </p:cxnSp>
      <p:cxnSp>
        <p:nvCxnSpPr>
          <p:cNvPr id="693" name="Google Shape;693;p46"/>
          <p:cNvCxnSpPr/>
          <p:nvPr/>
        </p:nvCxnSpPr>
        <p:spPr>
          <a:xfrm flipH="1">
            <a:off x="7103742" y="2439960"/>
            <a:ext cx="1609200" cy="2109900"/>
          </a:xfrm>
          <a:prstGeom prst="straightConnector1">
            <a:avLst/>
          </a:prstGeom>
          <a:noFill/>
          <a:ln w="9525" cap="flat" cmpd="sng">
            <a:solidFill>
              <a:schemeClr val="dk2"/>
            </a:solidFill>
            <a:prstDash val="solid"/>
            <a:round/>
            <a:headEnd type="none" w="med" len="med"/>
            <a:tailEnd type="none" w="med" len="med"/>
          </a:ln>
        </p:spPr>
      </p:cxnSp>
      <p:cxnSp>
        <p:nvCxnSpPr>
          <p:cNvPr id="694" name="Google Shape;694;p46"/>
          <p:cNvCxnSpPr/>
          <p:nvPr/>
        </p:nvCxnSpPr>
        <p:spPr>
          <a:xfrm rot="10800000" flipH="1">
            <a:off x="2189012" y="4554458"/>
            <a:ext cx="4919700" cy="7500"/>
          </a:xfrm>
          <a:prstGeom prst="straightConnector1">
            <a:avLst/>
          </a:prstGeom>
          <a:noFill/>
          <a:ln w="9525" cap="flat" cmpd="sng">
            <a:solidFill>
              <a:schemeClr val="dk2"/>
            </a:solidFill>
            <a:prstDash val="solid"/>
            <a:round/>
            <a:headEnd type="none" w="med" len="med"/>
            <a:tailEnd type="none" w="med" len="med"/>
          </a:ln>
        </p:spPr>
      </p:cxnSp>
      <p:cxnSp>
        <p:nvCxnSpPr>
          <p:cNvPr id="695" name="Google Shape;695;p46"/>
          <p:cNvCxnSpPr/>
          <p:nvPr/>
        </p:nvCxnSpPr>
        <p:spPr>
          <a:xfrm flipH="1">
            <a:off x="501322" y="2362157"/>
            <a:ext cx="158400" cy="158400"/>
          </a:xfrm>
          <a:prstGeom prst="straightConnector1">
            <a:avLst/>
          </a:prstGeom>
          <a:noFill/>
          <a:ln w="9525" cap="flat" cmpd="sng">
            <a:solidFill>
              <a:schemeClr val="dk2"/>
            </a:solidFill>
            <a:prstDash val="solid"/>
            <a:round/>
            <a:headEnd type="none" w="med" len="med"/>
            <a:tailEnd type="none" w="med" len="med"/>
          </a:ln>
        </p:spPr>
      </p:cxnSp>
      <p:cxnSp>
        <p:nvCxnSpPr>
          <p:cNvPr id="696" name="Google Shape;696;p46"/>
          <p:cNvCxnSpPr/>
          <p:nvPr/>
        </p:nvCxnSpPr>
        <p:spPr>
          <a:xfrm>
            <a:off x="8633052" y="2354624"/>
            <a:ext cx="158400" cy="158400"/>
          </a:xfrm>
          <a:prstGeom prst="straightConnector1">
            <a:avLst/>
          </a:prstGeom>
          <a:noFill/>
          <a:ln w="9525" cap="flat" cmpd="sng">
            <a:solidFill>
              <a:schemeClr val="dk2"/>
            </a:solidFill>
            <a:prstDash val="solid"/>
            <a:round/>
            <a:headEnd type="none" w="med" len="med"/>
            <a:tailEnd type="none" w="med" len="med"/>
          </a:ln>
        </p:spPr>
      </p:cxnSp>
      <p:sp>
        <p:nvSpPr>
          <p:cNvPr id="697" name="Google Shape;697;p46"/>
          <p:cNvSpPr txBox="1"/>
          <p:nvPr/>
        </p:nvSpPr>
        <p:spPr>
          <a:xfrm rot="3120266">
            <a:off x="-303248" y="2416574"/>
            <a:ext cx="1200292"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September</a:t>
            </a:r>
            <a:endParaRPr>
              <a:latin typeface="PT Serif"/>
              <a:ea typeface="PT Serif"/>
              <a:cs typeface="PT Serif"/>
              <a:sym typeface="PT Serif"/>
            </a:endParaRPr>
          </a:p>
        </p:txBody>
      </p:sp>
      <p:sp>
        <p:nvSpPr>
          <p:cNvPr id="698" name="Google Shape;698;p46"/>
          <p:cNvSpPr txBox="1"/>
          <p:nvPr/>
        </p:nvSpPr>
        <p:spPr>
          <a:xfrm rot="3120435">
            <a:off x="1355081" y="2799791"/>
            <a:ext cx="1484985"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Project Formulation</a:t>
            </a:r>
            <a:endParaRPr>
              <a:latin typeface="PT Serif"/>
              <a:ea typeface="PT Serif"/>
              <a:cs typeface="PT Serif"/>
              <a:sym typeface="PT Serif"/>
            </a:endParaRPr>
          </a:p>
        </p:txBody>
      </p:sp>
      <p:sp>
        <p:nvSpPr>
          <p:cNvPr id="699" name="Google Shape;699;p46"/>
          <p:cNvSpPr txBox="1"/>
          <p:nvPr/>
        </p:nvSpPr>
        <p:spPr>
          <a:xfrm rot="-3120435" flipH="1">
            <a:off x="6510767" y="2837468"/>
            <a:ext cx="1484985"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Integration and Test</a:t>
            </a:r>
            <a:endParaRPr>
              <a:latin typeface="PT Serif"/>
              <a:ea typeface="PT Serif"/>
              <a:cs typeface="PT Serif"/>
              <a:sym typeface="PT Serif"/>
            </a:endParaRPr>
          </a:p>
        </p:txBody>
      </p:sp>
      <p:cxnSp>
        <p:nvCxnSpPr>
          <p:cNvPr id="700" name="Google Shape;700;p46"/>
          <p:cNvCxnSpPr/>
          <p:nvPr/>
        </p:nvCxnSpPr>
        <p:spPr>
          <a:xfrm flipH="1">
            <a:off x="2120472" y="4472335"/>
            <a:ext cx="158400" cy="158400"/>
          </a:xfrm>
          <a:prstGeom prst="straightConnector1">
            <a:avLst/>
          </a:prstGeom>
          <a:noFill/>
          <a:ln w="9525" cap="flat" cmpd="sng">
            <a:solidFill>
              <a:schemeClr val="dk2"/>
            </a:solidFill>
            <a:prstDash val="solid"/>
            <a:round/>
            <a:headEnd type="none" w="med" len="med"/>
            <a:tailEnd type="none" w="med" len="med"/>
          </a:ln>
        </p:spPr>
      </p:cxnSp>
      <p:sp>
        <p:nvSpPr>
          <p:cNvPr id="701" name="Google Shape;701;p46"/>
          <p:cNvSpPr txBox="1"/>
          <p:nvPr/>
        </p:nvSpPr>
        <p:spPr>
          <a:xfrm rot="1618494">
            <a:off x="1401999" y="4576229"/>
            <a:ext cx="1200397" cy="5066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October</a:t>
            </a:r>
            <a:endParaRPr>
              <a:latin typeface="PT Serif"/>
              <a:ea typeface="PT Serif"/>
              <a:cs typeface="PT Serif"/>
              <a:sym typeface="PT Serif"/>
            </a:endParaRPr>
          </a:p>
        </p:txBody>
      </p:sp>
      <p:cxnSp>
        <p:nvCxnSpPr>
          <p:cNvPr id="702" name="Google Shape;702;p46"/>
          <p:cNvCxnSpPr/>
          <p:nvPr/>
        </p:nvCxnSpPr>
        <p:spPr>
          <a:xfrm>
            <a:off x="7035999" y="4472335"/>
            <a:ext cx="158400" cy="158400"/>
          </a:xfrm>
          <a:prstGeom prst="straightConnector1">
            <a:avLst/>
          </a:prstGeom>
          <a:noFill/>
          <a:ln w="9525" cap="flat" cmpd="sng">
            <a:solidFill>
              <a:schemeClr val="dk2"/>
            </a:solidFill>
            <a:prstDash val="solid"/>
            <a:round/>
            <a:headEnd type="none" w="med" len="med"/>
            <a:tailEnd type="none" w="med" len="med"/>
          </a:ln>
        </p:spPr>
      </p:cxnSp>
      <p:sp>
        <p:nvSpPr>
          <p:cNvPr id="703" name="Google Shape;703;p46"/>
          <p:cNvSpPr txBox="1"/>
          <p:nvPr/>
        </p:nvSpPr>
        <p:spPr>
          <a:xfrm rot="-1618494" flipH="1">
            <a:off x="6720407" y="4611848"/>
            <a:ext cx="1200397" cy="5066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March</a:t>
            </a:r>
            <a:endParaRPr>
              <a:latin typeface="PT Serif"/>
              <a:ea typeface="PT Serif"/>
              <a:cs typeface="PT Serif"/>
              <a:sym typeface="PT Serif"/>
            </a:endParaRPr>
          </a:p>
        </p:txBody>
      </p:sp>
      <p:sp>
        <p:nvSpPr>
          <p:cNvPr id="704" name="Google Shape;704;p46"/>
          <p:cNvSpPr txBox="1"/>
          <p:nvPr/>
        </p:nvSpPr>
        <p:spPr>
          <a:xfrm rot="-3120266" flipH="1">
            <a:off x="8399357" y="2416574"/>
            <a:ext cx="1200292" cy="506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April</a:t>
            </a:r>
            <a:endParaRPr>
              <a:latin typeface="PT Serif"/>
              <a:ea typeface="PT Serif"/>
              <a:cs typeface="PT Serif"/>
              <a:sym typeface="PT Serif"/>
            </a:endParaRPr>
          </a:p>
        </p:txBody>
      </p:sp>
      <p:sp>
        <p:nvSpPr>
          <p:cNvPr id="705" name="Google Shape;705;p46"/>
          <p:cNvSpPr txBox="1"/>
          <p:nvPr/>
        </p:nvSpPr>
        <p:spPr>
          <a:xfrm>
            <a:off x="2340000" y="712425"/>
            <a:ext cx="4464000" cy="2422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PT Serif"/>
              <a:buChar char="●"/>
            </a:pPr>
            <a:r>
              <a:rPr lang="en">
                <a:latin typeface="PT Serif"/>
                <a:ea typeface="PT Serif"/>
                <a:cs typeface="PT Serif"/>
                <a:sym typeface="PT Serif"/>
              </a:rPr>
              <a:t>System testing to ensure proper assembly</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Make sure combined components still meet requirements</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Characterization of the design</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Creating a “datasheet” for the customer</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Not just checking the V+V box, but quantifying </a:t>
            </a:r>
            <a:r>
              <a:rPr lang="en" i="1">
                <a:latin typeface="PT Serif"/>
                <a:ea typeface="PT Serif"/>
                <a:cs typeface="PT Serif"/>
                <a:sym typeface="PT Serif"/>
              </a:rPr>
              <a:t>how well</a:t>
            </a:r>
            <a:r>
              <a:rPr lang="en">
                <a:latin typeface="PT Serif"/>
                <a:ea typeface="PT Serif"/>
                <a:cs typeface="PT Serif"/>
                <a:sym typeface="PT Serif"/>
              </a:rPr>
              <a:t> requirements were met</a:t>
            </a:r>
            <a:endParaRPr>
              <a:latin typeface="PT Serif"/>
              <a:ea typeface="PT Serif"/>
              <a:cs typeface="PT Serif"/>
              <a:sym typeface="PT Serif"/>
            </a:endParaRPr>
          </a:p>
          <a:p>
            <a:pPr marL="914400" lvl="1" indent="-317500" algn="l" rtl="0">
              <a:spcBef>
                <a:spcPts val="0"/>
              </a:spcBef>
              <a:spcAft>
                <a:spcPts val="0"/>
              </a:spcAft>
              <a:buSzPts val="1400"/>
              <a:buFont typeface="PT Serif"/>
              <a:buChar char="○"/>
            </a:pPr>
            <a:r>
              <a:rPr lang="en">
                <a:latin typeface="PT Serif"/>
                <a:ea typeface="PT Serif"/>
                <a:cs typeface="PT Serif"/>
                <a:sym typeface="PT Serif"/>
              </a:rPr>
              <a:t>Quantifying effectiveness of the models</a:t>
            </a:r>
            <a:endParaRPr>
              <a:latin typeface="PT Serif"/>
              <a:ea typeface="PT Serif"/>
              <a:cs typeface="PT Serif"/>
              <a:sym typeface="PT Serif"/>
            </a:endParaRPr>
          </a:p>
        </p:txBody>
      </p:sp>
      <p:sp>
        <p:nvSpPr>
          <p:cNvPr id="706" name="Google Shape;706;p46">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47"/>
          <p:cNvSpPr txBox="1">
            <a:spLocks noGrp="1"/>
          </p:cNvSpPr>
          <p:nvPr>
            <p:ph type="body" idx="1"/>
          </p:nvPr>
        </p:nvSpPr>
        <p:spPr>
          <a:xfrm>
            <a:off x="627625" y="3285527"/>
            <a:ext cx="7888800" cy="16788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Risks identified at CDR were similar, but not exact</a:t>
            </a:r>
            <a:endParaRPr/>
          </a:p>
          <a:p>
            <a:pPr marL="914400" lvl="1" indent="-317500" algn="l" rtl="0">
              <a:spcBef>
                <a:spcPts val="0"/>
              </a:spcBef>
              <a:spcAft>
                <a:spcPts val="0"/>
              </a:spcAft>
              <a:buSzPts val="1400"/>
              <a:buChar char="□"/>
            </a:pPr>
            <a:r>
              <a:rPr lang="en"/>
              <a:t>Thermal: ❄️ → 🔥</a:t>
            </a:r>
            <a:endParaRPr/>
          </a:p>
          <a:p>
            <a:pPr marL="914400" lvl="1" indent="-317500" algn="l" rtl="0">
              <a:spcBef>
                <a:spcPts val="0"/>
              </a:spcBef>
              <a:spcAft>
                <a:spcPts val="0"/>
              </a:spcAft>
              <a:buSzPts val="1400"/>
              <a:buChar char="□"/>
            </a:pPr>
            <a:r>
              <a:rPr lang="en"/>
              <a:t>PCB: Shifted from failure to delays (mostly caused by COVID-19 in China)</a:t>
            </a:r>
            <a:endParaRPr/>
          </a:p>
          <a:p>
            <a:pPr marL="914400" lvl="1" indent="-317500" algn="l" rtl="0">
              <a:spcBef>
                <a:spcPts val="0"/>
              </a:spcBef>
              <a:spcAft>
                <a:spcPts val="0"/>
              </a:spcAft>
              <a:buSzPts val="1400"/>
              <a:buChar char="□"/>
            </a:pPr>
            <a:r>
              <a:rPr lang="en"/>
              <a:t>Structure: New risk! Failure on landing would not impact ability to fulfill comm requirements, but does jeopardize survivability requirements</a:t>
            </a:r>
            <a:endParaRPr/>
          </a:p>
        </p:txBody>
      </p:sp>
      <p:sp>
        <p:nvSpPr>
          <p:cNvPr id="712" name="Google Shape;712;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sp>
        <p:nvSpPr>
          <p:cNvPr id="713" name="Google Shape;713;p4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Risk Evolution</a:t>
            </a:r>
            <a:endParaRPr/>
          </a:p>
        </p:txBody>
      </p:sp>
      <p:pic>
        <p:nvPicPr>
          <p:cNvPr id="714" name="Google Shape;714;p47"/>
          <p:cNvPicPr preferRelativeResize="0"/>
          <p:nvPr/>
        </p:nvPicPr>
        <p:blipFill rotWithShape="1">
          <a:blip r:embed="rId3">
            <a:alphaModFix amt="73000"/>
          </a:blip>
          <a:srcRect l="357" r="347"/>
          <a:stretch/>
        </p:blipFill>
        <p:spPr>
          <a:xfrm>
            <a:off x="1154213" y="660275"/>
            <a:ext cx="2591225" cy="2563299"/>
          </a:xfrm>
          <a:prstGeom prst="rect">
            <a:avLst/>
          </a:prstGeom>
          <a:noFill/>
          <a:ln>
            <a:noFill/>
          </a:ln>
        </p:spPr>
      </p:pic>
      <p:pic>
        <p:nvPicPr>
          <p:cNvPr id="715" name="Google Shape;715;p47"/>
          <p:cNvPicPr preferRelativeResize="0"/>
          <p:nvPr/>
        </p:nvPicPr>
        <p:blipFill>
          <a:blip r:embed="rId4">
            <a:alphaModFix/>
          </a:blip>
          <a:stretch>
            <a:fillRect/>
          </a:stretch>
        </p:blipFill>
        <p:spPr>
          <a:xfrm>
            <a:off x="5398563" y="645525"/>
            <a:ext cx="2591225" cy="2578050"/>
          </a:xfrm>
          <a:prstGeom prst="rect">
            <a:avLst/>
          </a:prstGeom>
          <a:noFill/>
          <a:ln>
            <a:noFill/>
          </a:ln>
        </p:spPr>
      </p:pic>
      <p:sp>
        <p:nvSpPr>
          <p:cNvPr id="716" name="Google Shape;716;p47"/>
          <p:cNvSpPr txBox="1"/>
          <p:nvPr/>
        </p:nvSpPr>
        <p:spPr>
          <a:xfrm>
            <a:off x="2286847" y="1396300"/>
            <a:ext cx="705300" cy="70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34343"/>
                </a:solidFill>
                <a:latin typeface="PT Serif"/>
                <a:ea typeface="PT Serif"/>
                <a:cs typeface="PT Serif"/>
                <a:sym typeface="PT Serif"/>
              </a:rPr>
              <a:t>Shipping</a:t>
            </a:r>
            <a:endParaRPr sz="1000">
              <a:solidFill>
                <a:srgbClr val="434343"/>
              </a:solidFill>
              <a:latin typeface="PT Serif"/>
              <a:ea typeface="PT Serif"/>
              <a:cs typeface="PT Serif"/>
              <a:sym typeface="PT Serif"/>
            </a:endParaRPr>
          </a:p>
        </p:txBody>
      </p:sp>
      <p:sp>
        <p:nvSpPr>
          <p:cNvPr id="717" name="Google Shape;717;p47"/>
          <p:cNvSpPr/>
          <p:nvPr/>
        </p:nvSpPr>
        <p:spPr>
          <a:xfrm>
            <a:off x="833525" y="612650"/>
            <a:ext cx="320700" cy="2563200"/>
          </a:xfrm>
          <a:prstGeom prst="leftBrace">
            <a:avLst>
              <a:gd name="adj1" fmla="val 50000"/>
              <a:gd name="adj2" fmla="val 500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7"/>
          <p:cNvSpPr/>
          <p:nvPr/>
        </p:nvSpPr>
        <p:spPr>
          <a:xfrm>
            <a:off x="5077875" y="612650"/>
            <a:ext cx="320700" cy="2563200"/>
          </a:xfrm>
          <a:prstGeom prst="leftBrace">
            <a:avLst>
              <a:gd name="adj1" fmla="val 50000"/>
              <a:gd name="adj2" fmla="val 500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7"/>
          <p:cNvSpPr txBox="1"/>
          <p:nvPr/>
        </p:nvSpPr>
        <p:spPr>
          <a:xfrm>
            <a:off x="-101275" y="1697450"/>
            <a:ext cx="10188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CDR Risks</a:t>
            </a:r>
            <a:endParaRPr>
              <a:latin typeface="PT Serif"/>
              <a:ea typeface="PT Serif"/>
              <a:cs typeface="PT Serif"/>
              <a:sym typeface="PT Serif"/>
            </a:endParaRPr>
          </a:p>
        </p:txBody>
      </p:sp>
      <p:sp>
        <p:nvSpPr>
          <p:cNvPr id="720" name="Google Shape;720;p47"/>
          <p:cNvSpPr txBox="1"/>
          <p:nvPr/>
        </p:nvSpPr>
        <p:spPr>
          <a:xfrm>
            <a:off x="4062613" y="1628300"/>
            <a:ext cx="1018800" cy="53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Current Risks</a:t>
            </a:r>
            <a:endParaRPr>
              <a:latin typeface="PT Serif"/>
              <a:ea typeface="PT Serif"/>
              <a:cs typeface="PT Serif"/>
              <a:sym typeface="PT Serif"/>
            </a:endParaRPr>
          </a:p>
        </p:txBody>
      </p:sp>
      <p:sp>
        <p:nvSpPr>
          <p:cNvPr id="721" name="Google Shape;721;p47"/>
          <p:cNvSpPr txBox="1"/>
          <p:nvPr/>
        </p:nvSpPr>
        <p:spPr>
          <a:xfrm>
            <a:off x="6528397" y="1396300"/>
            <a:ext cx="705300" cy="70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PT Serif"/>
                <a:ea typeface="PT Serif"/>
                <a:cs typeface="PT Serif"/>
                <a:sym typeface="PT Serif"/>
              </a:rPr>
              <a:t>Shipping</a:t>
            </a:r>
            <a:endParaRPr sz="1000">
              <a:latin typeface="PT Serif"/>
              <a:ea typeface="PT Serif"/>
              <a:cs typeface="PT Serif"/>
              <a:sym typeface="PT Serif"/>
            </a:endParaRPr>
          </a:p>
        </p:txBody>
      </p:sp>
      <p:sp>
        <p:nvSpPr>
          <p:cNvPr id="722" name="Google Shape;722;p47"/>
          <p:cNvSpPr txBox="1"/>
          <p:nvPr/>
        </p:nvSpPr>
        <p:spPr>
          <a:xfrm>
            <a:off x="6528397" y="696252"/>
            <a:ext cx="705300" cy="70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PT Serif"/>
                <a:ea typeface="PT Serif"/>
                <a:cs typeface="PT Serif"/>
                <a:sym typeface="PT Serif"/>
              </a:rPr>
              <a:t>Thermal</a:t>
            </a:r>
            <a:endParaRPr sz="1000">
              <a:latin typeface="PT Serif"/>
              <a:ea typeface="PT Serif"/>
              <a:cs typeface="PT Serif"/>
              <a:sym typeface="PT Serif"/>
            </a:endParaRPr>
          </a:p>
        </p:txBody>
      </p:sp>
      <p:sp>
        <p:nvSpPr>
          <p:cNvPr id="723" name="Google Shape;723;p47"/>
          <p:cNvSpPr txBox="1"/>
          <p:nvPr/>
        </p:nvSpPr>
        <p:spPr>
          <a:xfrm>
            <a:off x="7178574" y="1396300"/>
            <a:ext cx="852300" cy="70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PT Serif"/>
                <a:ea typeface="PT Serif"/>
                <a:cs typeface="PT Serif"/>
                <a:sym typeface="PT Serif"/>
              </a:rPr>
              <a:t>PCB Delays</a:t>
            </a:r>
            <a:endParaRPr sz="1000">
              <a:latin typeface="PT Serif"/>
              <a:ea typeface="PT Serif"/>
              <a:cs typeface="PT Serif"/>
              <a:sym typeface="PT Serif"/>
            </a:endParaRPr>
          </a:p>
          <a:p>
            <a:pPr marL="0" lvl="0" indent="0" algn="ctr" rtl="0">
              <a:spcBef>
                <a:spcPts val="0"/>
              </a:spcBef>
              <a:spcAft>
                <a:spcPts val="0"/>
              </a:spcAft>
              <a:buNone/>
            </a:pPr>
            <a:endParaRPr sz="1000">
              <a:latin typeface="PT Serif"/>
              <a:ea typeface="PT Serif"/>
              <a:cs typeface="PT Serif"/>
              <a:sym typeface="PT Serif"/>
            </a:endParaRPr>
          </a:p>
          <a:p>
            <a:pPr marL="0" lvl="0" indent="0" algn="ctr" rtl="0">
              <a:spcBef>
                <a:spcPts val="0"/>
              </a:spcBef>
              <a:spcAft>
                <a:spcPts val="0"/>
              </a:spcAft>
              <a:buNone/>
            </a:pPr>
            <a:r>
              <a:rPr lang="en" sz="1000">
                <a:latin typeface="PT Serif"/>
                <a:ea typeface="PT Serif"/>
                <a:cs typeface="PT Serif"/>
                <a:sym typeface="PT Serif"/>
              </a:rPr>
              <a:t>Structure</a:t>
            </a:r>
            <a:endParaRPr sz="1000">
              <a:latin typeface="PT Serif"/>
              <a:ea typeface="PT Serif"/>
              <a:cs typeface="PT Serif"/>
              <a:sym typeface="PT Serif"/>
            </a:endParaRPr>
          </a:p>
        </p:txBody>
      </p:sp>
      <p:sp>
        <p:nvSpPr>
          <p:cNvPr id="724" name="Google Shape;724;p47">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sp>
        <p:nvSpPr>
          <p:cNvPr id="730" name="Google Shape;730;p48"/>
          <p:cNvSpPr txBox="1">
            <a:spLocks noGrp="1"/>
          </p:cNvSpPr>
          <p:nvPr>
            <p:ph type="body" idx="1"/>
          </p:nvPr>
        </p:nvSpPr>
        <p:spPr>
          <a:xfrm>
            <a:off x="617100" y="660278"/>
            <a:ext cx="7909800" cy="38610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Clear requirements!</a:t>
            </a:r>
            <a:endParaRPr/>
          </a:p>
          <a:p>
            <a:pPr marL="914400" lvl="1" indent="-317500" algn="l" rtl="0">
              <a:spcBef>
                <a:spcPts val="0"/>
              </a:spcBef>
              <a:spcAft>
                <a:spcPts val="0"/>
              </a:spcAft>
              <a:buSzPts val="1400"/>
              <a:buChar char="□"/>
            </a:pPr>
            <a:r>
              <a:rPr lang="en"/>
              <a:t>Allow requirements to guide design</a:t>
            </a:r>
            <a:endParaRPr/>
          </a:p>
          <a:p>
            <a:pPr marL="914400" lvl="1" indent="-317500" algn="l" rtl="0">
              <a:spcBef>
                <a:spcPts val="0"/>
              </a:spcBef>
              <a:spcAft>
                <a:spcPts val="0"/>
              </a:spcAft>
              <a:buSzPts val="1400"/>
              <a:buChar char="□"/>
            </a:pPr>
            <a:r>
              <a:rPr lang="en"/>
              <a:t>Major example: KubOS vs. Lightweight FSW</a:t>
            </a:r>
            <a:endParaRPr/>
          </a:p>
          <a:p>
            <a:pPr marL="914400" lvl="0" indent="0" algn="l" rtl="0">
              <a:spcBef>
                <a:spcPts val="600"/>
              </a:spcBef>
              <a:spcAft>
                <a:spcPts val="0"/>
              </a:spcAft>
              <a:buNone/>
            </a:pPr>
            <a:r>
              <a:rPr lang="en" sz="1400"/>
              <a:t>KubOS was </a:t>
            </a:r>
            <a:r>
              <a:rPr lang="en" sz="1400" u="sng"/>
              <a:t>not</a:t>
            </a:r>
            <a:r>
              <a:rPr lang="en" sz="1400"/>
              <a:t> specified as a requirement. Either should have been or switch to Lightweight should have been made sooner</a:t>
            </a:r>
            <a:endParaRPr/>
          </a:p>
          <a:p>
            <a:pPr marL="457200" lvl="0" indent="-342900" algn="l" rtl="0">
              <a:spcBef>
                <a:spcPts val="600"/>
              </a:spcBef>
              <a:spcAft>
                <a:spcPts val="0"/>
              </a:spcAft>
              <a:buSzPts val="1800"/>
              <a:buChar char="○"/>
            </a:pPr>
            <a:r>
              <a:rPr lang="en"/>
              <a:t>Make sure to limit project scope</a:t>
            </a:r>
            <a:endParaRPr/>
          </a:p>
          <a:p>
            <a:pPr marL="914400" lvl="1" indent="-317500" algn="l" rtl="0">
              <a:spcBef>
                <a:spcPts val="0"/>
              </a:spcBef>
              <a:spcAft>
                <a:spcPts val="0"/>
              </a:spcAft>
              <a:buSzPts val="1400"/>
              <a:buChar char="□"/>
            </a:pPr>
            <a:r>
              <a:rPr lang="en"/>
              <a:t>Some scope creep from customer (handled fairly well)</a:t>
            </a:r>
            <a:endParaRPr/>
          </a:p>
          <a:p>
            <a:pPr marL="914400" lvl="1" indent="-317500" algn="l" rtl="0">
              <a:spcBef>
                <a:spcPts val="0"/>
              </a:spcBef>
              <a:spcAft>
                <a:spcPts val="0"/>
              </a:spcAft>
              <a:buSzPts val="1400"/>
              <a:buChar char="□"/>
            </a:pPr>
            <a:r>
              <a:rPr lang="en"/>
              <a:t>Hidden source of creep from within team</a:t>
            </a:r>
            <a:endParaRPr/>
          </a:p>
          <a:p>
            <a:pPr marL="914400" lvl="0" indent="0" algn="l" rtl="0">
              <a:spcBef>
                <a:spcPts val="600"/>
              </a:spcBef>
              <a:spcAft>
                <a:spcPts val="0"/>
              </a:spcAft>
              <a:buNone/>
            </a:pPr>
            <a:r>
              <a:rPr lang="en" sz="1400"/>
              <a:t>Examples include added complexity of Comm PCB, requirements for testing some systems to desired levels (structures, communications system)</a:t>
            </a:r>
            <a:endParaRPr/>
          </a:p>
        </p:txBody>
      </p:sp>
      <p:sp>
        <p:nvSpPr>
          <p:cNvPr id="731" name="Google Shape;731;p48"/>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Lessons Learned</a:t>
            </a:r>
            <a:endParaRPr/>
          </a:p>
        </p:txBody>
      </p:sp>
      <p:sp>
        <p:nvSpPr>
          <p:cNvPr id="732" name="Google Shape;732;p48">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49"/>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Management</a:t>
            </a:r>
            <a:endParaRPr/>
          </a:p>
        </p:txBody>
      </p:sp>
      <p:sp>
        <p:nvSpPr>
          <p:cNvPr id="738" name="Google Shape;738;p49"/>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9" name="Google Shape;739;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sp>
        <p:nvSpPr>
          <p:cNvPr id="740" name="Google Shape;740;p49">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sp>
        <p:nvSpPr>
          <p:cNvPr id="746" name="Google Shape;746;p50"/>
          <p:cNvSpPr txBox="1">
            <a:spLocks noGrp="1"/>
          </p:cNvSpPr>
          <p:nvPr>
            <p:ph type="body" idx="1"/>
          </p:nvPr>
        </p:nvSpPr>
        <p:spPr>
          <a:xfrm>
            <a:off x="627625" y="660275"/>
            <a:ext cx="3644400" cy="4233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sz="600" dirty="0"/>
          </a:p>
          <a:p>
            <a:pPr marL="457200" lvl="0" indent="-342900" algn="l" rtl="0">
              <a:spcBef>
                <a:spcPts val="600"/>
              </a:spcBef>
              <a:spcAft>
                <a:spcPts val="0"/>
              </a:spcAft>
              <a:buSzPts val="1800"/>
              <a:buAutoNum type="arabicPeriod"/>
            </a:pPr>
            <a:r>
              <a:rPr lang="en" b="1" dirty="0"/>
              <a:t>Project management triangle</a:t>
            </a:r>
            <a:endParaRPr b="1" dirty="0"/>
          </a:p>
          <a:p>
            <a:pPr marL="457200" lvl="0" indent="0" algn="l" rtl="0">
              <a:spcBef>
                <a:spcPts val="600"/>
              </a:spcBef>
              <a:spcAft>
                <a:spcPts val="0"/>
              </a:spcAft>
              <a:buNone/>
            </a:pPr>
            <a:r>
              <a:rPr lang="en" sz="1400" dirty="0"/>
              <a:t>Treat time, cost, and quality like currency. Trade off between all 3 to meet requirements</a:t>
            </a:r>
            <a:endParaRPr sz="1400" dirty="0"/>
          </a:p>
          <a:p>
            <a:pPr marL="457200" lvl="0" indent="0" algn="l" rtl="0">
              <a:spcBef>
                <a:spcPts val="600"/>
              </a:spcBef>
              <a:spcAft>
                <a:spcPts val="0"/>
              </a:spcAft>
              <a:buNone/>
            </a:pPr>
            <a:endParaRPr sz="600" dirty="0"/>
          </a:p>
          <a:p>
            <a:pPr marL="457200" lvl="0" indent="-342900" algn="l" rtl="0">
              <a:spcBef>
                <a:spcPts val="600"/>
              </a:spcBef>
              <a:spcAft>
                <a:spcPts val="0"/>
              </a:spcAft>
              <a:buSzPts val="1800"/>
              <a:buFont typeface="+mj-lt"/>
              <a:buAutoNum type="arabicPeriod" startAt="2"/>
            </a:pPr>
            <a:r>
              <a:rPr lang="en" b="1" dirty="0"/>
              <a:t>Remove roadblocks</a:t>
            </a:r>
            <a:endParaRPr b="1" dirty="0"/>
          </a:p>
          <a:p>
            <a:pPr marL="457200" lvl="0" indent="0" algn="l" rtl="0">
              <a:spcBef>
                <a:spcPts val="600"/>
              </a:spcBef>
              <a:spcAft>
                <a:spcPts val="0"/>
              </a:spcAft>
              <a:buClr>
                <a:schemeClr val="dk1"/>
              </a:buClr>
              <a:buSzPts val="1100"/>
              <a:buFont typeface="Arial"/>
              <a:buNone/>
            </a:pPr>
            <a:r>
              <a:rPr lang="en" sz="1400" dirty="0"/>
              <a:t>Team leads manage their subsystems, ensure nothing gets in their way</a:t>
            </a:r>
            <a:endParaRPr sz="1400" dirty="0"/>
          </a:p>
          <a:p>
            <a:pPr marL="0" lvl="0" indent="0" algn="l" rtl="0">
              <a:spcBef>
                <a:spcPts val="600"/>
              </a:spcBef>
              <a:spcAft>
                <a:spcPts val="0"/>
              </a:spcAft>
              <a:buNone/>
            </a:pPr>
            <a:endParaRPr sz="600" dirty="0"/>
          </a:p>
          <a:p>
            <a:pPr marL="457200" lvl="0" indent="-342900" algn="l" rtl="0">
              <a:spcBef>
                <a:spcPts val="600"/>
              </a:spcBef>
              <a:spcAft>
                <a:spcPts val="0"/>
              </a:spcAft>
              <a:buSzPts val="1800"/>
              <a:buFont typeface="+mj-lt"/>
              <a:buAutoNum type="arabicPeriod" startAt="3"/>
            </a:pPr>
            <a:r>
              <a:rPr lang="en" b="1" dirty="0"/>
              <a:t>Fail early, fail often</a:t>
            </a:r>
            <a:endParaRPr b="1" dirty="0"/>
          </a:p>
          <a:p>
            <a:pPr marL="457200" lvl="0" indent="0" algn="l" rtl="0">
              <a:spcBef>
                <a:spcPts val="600"/>
              </a:spcBef>
              <a:spcAft>
                <a:spcPts val="0"/>
              </a:spcAft>
              <a:buNone/>
            </a:pPr>
            <a:r>
              <a:rPr lang="en" sz="1400" dirty="0"/>
              <a:t>The sooner you can make a mistake, the more time there is to learn from it and fix it</a:t>
            </a:r>
            <a:endParaRPr sz="1400" dirty="0"/>
          </a:p>
        </p:txBody>
      </p:sp>
      <p:sp>
        <p:nvSpPr>
          <p:cNvPr id="747" name="Google Shape;747;p5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Fundamentals of Team Leadership</a:t>
            </a:r>
            <a:endParaRPr/>
          </a:p>
        </p:txBody>
      </p:sp>
      <p:grpSp>
        <p:nvGrpSpPr>
          <p:cNvPr id="748" name="Google Shape;748;p50"/>
          <p:cNvGrpSpPr/>
          <p:nvPr/>
        </p:nvGrpSpPr>
        <p:grpSpPr>
          <a:xfrm>
            <a:off x="4863727" y="774900"/>
            <a:ext cx="4258903" cy="3017716"/>
            <a:chOff x="4863727" y="1003500"/>
            <a:chExt cx="4258903" cy="3017716"/>
          </a:xfrm>
        </p:grpSpPr>
        <p:sp>
          <p:nvSpPr>
            <p:cNvPr id="749" name="Google Shape;749;p50"/>
            <p:cNvSpPr txBox="1"/>
            <p:nvPr/>
          </p:nvSpPr>
          <p:spPr>
            <a:xfrm>
              <a:off x="6478075" y="1003500"/>
              <a:ext cx="1109700" cy="47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Time</a:t>
              </a:r>
              <a:endParaRPr>
                <a:latin typeface="PT Serif"/>
                <a:ea typeface="PT Serif"/>
                <a:cs typeface="PT Serif"/>
                <a:sym typeface="PT Serif"/>
              </a:endParaRPr>
            </a:p>
          </p:txBody>
        </p:sp>
        <p:sp>
          <p:nvSpPr>
            <p:cNvPr id="750" name="Google Shape;750;p50"/>
            <p:cNvSpPr txBox="1"/>
            <p:nvPr/>
          </p:nvSpPr>
          <p:spPr>
            <a:xfrm>
              <a:off x="4863727" y="3542416"/>
              <a:ext cx="1109700" cy="47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Quality</a:t>
              </a:r>
              <a:endParaRPr>
                <a:latin typeface="PT Serif"/>
                <a:ea typeface="PT Serif"/>
                <a:cs typeface="PT Serif"/>
                <a:sym typeface="PT Serif"/>
              </a:endParaRPr>
            </a:p>
          </p:txBody>
        </p:sp>
        <p:sp>
          <p:nvSpPr>
            <p:cNvPr id="751" name="Google Shape;751;p50"/>
            <p:cNvSpPr txBox="1"/>
            <p:nvPr/>
          </p:nvSpPr>
          <p:spPr>
            <a:xfrm>
              <a:off x="8012930" y="3542416"/>
              <a:ext cx="1109700" cy="47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erif"/>
                  <a:ea typeface="PT Serif"/>
                  <a:cs typeface="PT Serif"/>
                  <a:sym typeface="PT Serif"/>
                </a:rPr>
                <a:t>Cost</a:t>
              </a:r>
              <a:endParaRPr>
                <a:latin typeface="PT Serif"/>
                <a:ea typeface="PT Serif"/>
                <a:cs typeface="PT Serif"/>
                <a:sym typeface="PT Serif"/>
              </a:endParaRPr>
            </a:p>
          </p:txBody>
        </p:sp>
        <p:sp>
          <p:nvSpPr>
            <p:cNvPr id="752" name="Google Shape;752;p50"/>
            <p:cNvSpPr/>
            <p:nvPr/>
          </p:nvSpPr>
          <p:spPr>
            <a:xfrm>
              <a:off x="5773225" y="1482300"/>
              <a:ext cx="2519400" cy="2178900"/>
            </a:xfrm>
            <a:prstGeom prst="triangle">
              <a:avLst>
                <a:gd name="adj" fmla="val 50000"/>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0"/>
            <p:cNvSpPr/>
            <p:nvPr/>
          </p:nvSpPr>
          <p:spPr>
            <a:xfrm>
              <a:off x="6972325" y="2716625"/>
              <a:ext cx="121200" cy="1212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4" name="Google Shape;754;p50"/>
            <p:cNvCxnSpPr>
              <a:stCxn id="752" idx="2"/>
              <a:endCxn id="753" idx="3"/>
            </p:cNvCxnSpPr>
            <p:nvPr/>
          </p:nvCxnSpPr>
          <p:spPr>
            <a:xfrm rot="10800000" flipH="1">
              <a:off x="5773225" y="2820000"/>
              <a:ext cx="1216800" cy="8412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50"/>
            <p:cNvCxnSpPr>
              <a:stCxn id="752" idx="4"/>
              <a:endCxn id="753" idx="5"/>
            </p:cNvCxnSpPr>
            <p:nvPr/>
          </p:nvCxnSpPr>
          <p:spPr>
            <a:xfrm rot="10800000">
              <a:off x="7075825" y="2820000"/>
              <a:ext cx="1216800" cy="8412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50"/>
            <p:cNvCxnSpPr>
              <a:stCxn id="752" idx="0"/>
              <a:endCxn id="753" idx="0"/>
            </p:cNvCxnSpPr>
            <p:nvPr/>
          </p:nvCxnSpPr>
          <p:spPr>
            <a:xfrm>
              <a:off x="7032925" y="1482300"/>
              <a:ext cx="0" cy="12342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50"/>
            <p:cNvCxnSpPr>
              <a:stCxn id="758" idx="2"/>
              <a:endCxn id="753" idx="3"/>
            </p:cNvCxnSpPr>
            <p:nvPr/>
          </p:nvCxnSpPr>
          <p:spPr>
            <a:xfrm rot="10800000" flipH="1">
              <a:off x="6351074" y="2820076"/>
              <a:ext cx="639000" cy="442800"/>
            </a:xfrm>
            <a:prstGeom prst="straightConnector1">
              <a:avLst/>
            </a:prstGeom>
            <a:noFill/>
            <a:ln w="9525" cap="flat" cmpd="sng">
              <a:solidFill>
                <a:srgbClr val="000000"/>
              </a:solidFill>
              <a:prstDash val="solid"/>
              <a:round/>
              <a:headEnd type="stealth" w="med" len="med"/>
              <a:tailEnd type="none" w="med" len="med"/>
            </a:ln>
          </p:spPr>
        </p:cxnSp>
        <p:cxnSp>
          <p:nvCxnSpPr>
            <p:cNvPr id="759" name="Google Shape;759;p50"/>
            <p:cNvCxnSpPr>
              <a:stCxn id="758" idx="4"/>
              <a:endCxn id="753" idx="5"/>
            </p:cNvCxnSpPr>
            <p:nvPr/>
          </p:nvCxnSpPr>
          <p:spPr>
            <a:xfrm rot="10800000">
              <a:off x="7075776" y="2820076"/>
              <a:ext cx="639000" cy="442800"/>
            </a:xfrm>
            <a:prstGeom prst="straightConnector1">
              <a:avLst/>
            </a:prstGeom>
            <a:noFill/>
            <a:ln w="9525" cap="flat" cmpd="sng">
              <a:solidFill>
                <a:srgbClr val="000000"/>
              </a:solidFill>
              <a:prstDash val="solid"/>
              <a:round/>
              <a:headEnd type="stealth" w="med" len="med"/>
              <a:tailEnd type="none" w="med" len="med"/>
            </a:ln>
          </p:spPr>
        </p:cxnSp>
        <p:cxnSp>
          <p:nvCxnSpPr>
            <p:cNvPr id="760" name="Google Shape;760;p50"/>
            <p:cNvCxnSpPr>
              <a:stCxn id="758" idx="0"/>
              <a:endCxn id="753" idx="0"/>
            </p:cNvCxnSpPr>
            <p:nvPr/>
          </p:nvCxnSpPr>
          <p:spPr>
            <a:xfrm>
              <a:off x="7032925" y="1982225"/>
              <a:ext cx="0" cy="734400"/>
            </a:xfrm>
            <a:prstGeom prst="straightConnector1">
              <a:avLst/>
            </a:prstGeom>
            <a:noFill/>
            <a:ln w="9525" cap="flat" cmpd="sng">
              <a:solidFill>
                <a:srgbClr val="000000"/>
              </a:solidFill>
              <a:prstDash val="solid"/>
              <a:round/>
              <a:headEnd type="stealth" w="med" len="med"/>
              <a:tailEnd type="none" w="med" len="med"/>
            </a:ln>
          </p:spPr>
        </p:cxnSp>
      </p:grpSp>
      <p:sp>
        <p:nvSpPr>
          <p:cNvPr id="761" name="Google Shape;761;p50"/>
          <p:cNvSpPr txBox="1"/>
          <p:nvPr/>
        </p:nvSpPr>
        <p:spPr>
          <a:xfrm>
            <a:off x="4863725" y="3954450"/>
            <a:ext cx="4258800" cy="7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PT Serif"/>
                <a:ea typeface="PT Serif"/>
                <a:cs typeface="PT Serif"/>
                <a:sym typeface="PT Serif"/>
              </a:rPr>
              <a:t>Note: </a:t>
            </a:r>
            <a:r>
              <a:rPr lang="en" sz="1200" i="1">
                <a:latin typeface="PT Serif"/>
                <a:ea typeface="PT Serif"/>
                <a:cs typeface="PT Serif"/>
                <a:sym typeface="PT Serif"/>
              </a:rPr>
              <a:t>Cost </a:t>
            </a:r>
            <a:r>
              <a:rPr lang="en" sz="1200">
                <a:latin typeface="PT Serif"/>
                <a:ea typeface="PT Serif"/>
                <a:cs typeface="PT Serif"/>
                <a:sym typeface="PT Serif"/>
              </a:rPr>
              <a:t>only tradable because of recognizing utility of the additional Raytheon funding early.</a:t>
            </a:r>
            <a:endParaRPr sz="1200">
              <a:latin typeface="PT Serif"/>
              <a:ea typeface="PT Serif"/>
              <a:cs typeface="PT Serif"/>
              <a:sym typeface="PT Serif"/>
            </a:endParaRPr>
          </a:p>
          <a:p>
            <a:pPr marL="0" lvl="0" indent="0" algn="ctr" rtl="0">
              <a:spcBef>
                <a:spcPts val="0"/>
              </a:spcBef>
              <a:spcAft>
                <a:spcPts val="0"/>
              </a:spcAft>
              <a:buNone/>
            </a:pPr>
            <a:endParaRPr sz="1200">
              <a:latin typeface="PT Serif"/>
              <a:ea typeface="PT Serif"/>
              <a:cs typeface="PT Serif"/>
              <a:sym typeface="PT Serif"/>
            </a:endParaRPr>
          </a:p>
          <a:p>
            <a:pPr marL="0" lvl="0" indent="0" algn="ctr" rtl="0">
              <a:spcBef>
                <a:spcPts val="0"/>
              </a:spcBef>
              <a:spcAft>
                <a:spcPts val="0"/>
              </a:spcAft>
              <a:buNone/>
            </a:pPr>
            <a:r>
              <a:rPr lang="en" sz="1200">
                <a:latin typeface="PT Serif"/>
                <a:ea typeface="PT Serif"/>
                <a:cs typeface="PT Serif"/>
                <a:sym typeface="PT Serif"/>
              </a:rPr>
              <a:t>Not often available in Senior Projects</a:t>
            </a:r>
            <a:endParaRPr sz="1200">
              <a:latin typeface="PT Serif"/>
              <a:ea typeface="PT Serif"/>
              <a:cs typeface="PT Serif"/>
              <a:sym typeface="PT Serif"/>
            </a:endParaRPr>
          </a:p>
        </p:txBody>
      </p:sp>
      <p:sp>
        <p:nvSpPr>
          <p:cNvPr id="762" name="Google Shape;762;p50">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sp>
        <p:nvSpPr>
          <p:cNvPr id="768" name="Google Shape;768;p5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Management Analysis</a:t>
            </a:r>
            <a:endParaRPr/>
          </a:p>
        </p:txBody>
      </p:sp>
      <p:sp>
        <p:nvSpPr>
          <p:cNvPr id="769" name="Google Shape;769;p51"/>
          <p:cNvSpPr txBox="1">
            <a:spLocks noGrp="1"/>
          </p:cNvSpPr>
          <p:nvPr>
            <p:ph type="body" idx="1"/>
          </p:nvPr>
        </p:nvSpPr>
        <p:spPr>
          <a:xfrm>
            <a:off x="627625" y="660276"/>
            <a:ext cx="3644400" cy="1412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Major Success:</a:t>
            </a:r>
            <a:endParaRPr b="1"/>
          </a:p>
          <a:p>
            <a:pPr marL="457200" lvl="0" indent="-317500" algn="l" rtl="0">
              <a:spcBef>
                <a:spcPts val="600"/>
              </a:spcBef>
              <a:spcAft>
                <a:spcPts val="0"/>
              </a:spcAft>
              <a:buSzPts val="1400"/>
              <a:buChar char="○"/>
            </a:pPr>
            <a:r>
              <a:rPr lang="en" sz="1400"/>
              <a:t>Parallel development</a:t>
            </a:r>
            <a:endParaRPr sz="1400"/>
          </a:p>
          <a:p>
            <a:pPr marL="457200" lvl="0" indent="-317500" algn="l" rtl="0">
              <a:spcBef>
                <a:spcPts val="0"/>
              </a:spcBef>
              <a:spcAft>
                <a:spcPts val="0"/>
              </a:spcAft>
              <a:buSzPts val="1400"/>
              <a:buChar char="○"/>
            </a:pPr>
            <a:r>
              <a:rPr lang="en" sz="1400"/>
              <a:t>Fast design pivots</a:t>
            </a:r>
            <a:endParaRPr sz="1400"/>
          </a:p>
          <a:p>
            <a:pPr marL="457200" lvl="0" indent="-317500" algn="l" rtl="0">
              <a:spcBef>
                <a:spcPts val="0"/>
              </a:spcBef>
              <a:spcAft>
                <a:spcPts val="0"/>
              </a:spcAft>
              <a:buSzPts val="1400"/>
              <a:buChar char="○"/>
            </a:pPr>
            <a:r>
              <a:rPr lang="en" sz="1400"/>
              <a:t>Technical and leadership roles for all</a:t>
            </a:r>
            <a:endParaRPr sz="1400"/>
          </a:p>
        </p:txBody>
      </p:sp>
      <p:sp>
        <p:nvSpPr>
          <p:cNvPr id="770" name="Google Shape;770;p51"/>
          <p:cNvSpPr txBox="1">
            <a:spLocks noGrp="1"/>
          </p:cNvSpPr>
          <p:nvPr>
            <p:ph type="body" idx="2"/>
          </p:nvPr>
        </p:nvSpPr>
        <p:spPr>
          <a:xfrm>
            <a:off x="4871975" y="660276"/>
            <a:ext cx="3644400" cy="1412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b="1"/>
              <a:t>Major Shortcomings:</a:t>
            </a:r>
            <a:endParaRPr b="1"/>
          </a:p>
          <a:p>
            <a:pPr marL="457200" lvl="0" indent="-317500" algn="l" rtl="0">
              <a:spcBef>
                <a:spcPts val="600"/>
              </a:spcBef>
              <a:spcAft>
                <a:spcPts val="0"/>
              </a:spcAft>
              <a:buSzPts val="1400"/>
              <a:buChar char="○"/>
            </a:pPr>
            <a:r>
              <a:rPr lang="en" sz="1400"/>
              <a:t>Team member isolation</a:t>
            </a:r>
            <a:endParaRPr sz="1400"/>
          </a:p>
          <a:p>
            <a:pPr marL="457200" lvl="0" indent="-317500" algn="l" rtl="0">
              <a:spcBef>
                <a:spcPts val="0"/>
              </a:spcBef>
              <a:spcAft>
                <a:spcPts val="0"/>
              </a:spcAft>
              <a:buSzPts val="1400"/>
              <a:buChar char="○"/>
            </a:pPr>
            <a:r>
              <a:rPr lang="en" sz="1400"/>
              <a:t>Backend/prep obscured</a:t>
            </a:r>
            <a:endParaRPr sz="1400"/>
          </a:p>
        </p:txBody>
      </p:sp>
      <p:sp>
        <p:nvSpPr>
          <p:cNvPr id="771" name="Google Shape;771;p51"/>
          <p:cNvSpPr txBox="1">
            <a:spLocks noGrp="1"/>
          </p:cNvSpPr>
          <p:nvPr>
            <p:ph type="body" idx="1"/>
          </p:nvPr>
        </p:nvSpPr>
        <p:spPr>
          <a:xfrm>
            <a:off x="617100" y="2501175"/>
            <a:ext cx="7909800" cy="18336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600"/>
              </a:spcBef>
              <a:spcAft>
                <a:spcPts val="0"/>
              </a:spcAft>
              <a:buNone/>
            </a:pPr>
            <a:r>
              <a:rPr lang="en" b="1"/>
              <a:t>Summary:</a:t>
            </a:r>
            <a:endParaRPr b="1"/>
          </a:p>
          <a:p>
            <a:pPr marL="457200" lvl="0" indent="-342900" algn="l" rtl="0">
              <a:spcBef>
                <a:spcPts val="600"/>
              </a:spcBef>
              <a:spcAft>
                <a:spcPts val="0"/>
              </a:spcAft>
              <a:buSzPts val="1800"/>
              <a:buAutoNum type="arabicPeriod"/>
            </a:pPr>
            <a:r>
              <a:rPr lang="en"/>
              <a:t>Aggressively on schedule, often to the detriment of team morale</a:t>
            </a:r>
            <a:endParaRPr/>
          </a:p>
          <a:p>
            <a:pPr marL="457200" lvl="0" indent="-342900" algn="l" rtl="0">
              <a:spcBef>
                <a:spcPts val="0"/>
              </a:spcBef>
              <a:spcAft>
                <a:spcPts val="0"/>
              </a:spcAft>
              <a:buSzPts val="1800"/>
              <a:buAutoNum type="arabicPeriod"/>
            </a:pPr>
            <a:r>
              <a:rPr lang="en"/>
              <a:t>Smooth sailing on the surface, but at the cost of behind-the-scenes work going largely unnoticed</a:t>
            </a:r>
            <a:endParaRPr/>
          </a:p>
        </p:txBody>
      </p:sp>
      <p:sp>
        <p:nvSpPr>
          <p:cNvPr id="772" name="Google Shape;772;p51">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16"/>
          <p:cNvPicPr preferRelativeResize="0"/>
          <p:nvPr/>
        </p:nvPicPr>
        <p:blipFill>
          <a:blip r:embed="rId3">
            <a:alphaModFix/>
          </a:blip>
          <a:stretch>
            <a:fillRect/>
          </a:stretch>
        </p:blipFill>
        <p:spPr>
          <a:xfrm>
            <a:off x="0" y="0"/>
            <a:ext cx="9143999" cy="5143501"/>
          </a:xfrm>
          <a:prstGeom prst="rect">
            <a:avLst/>
          </a:prstGeom>
          <a:noFill/>
          <a:ln>
            <a:noFill/>
          </a:ln>
        </p:spPr>
      </p:pic>
      <p:pic>
        <p:nvPicPr>
          <p:cNvPr id="153" name="Google Shape;153;p16"/>
          <p:cNvPicPr preferRelativeResize="0"/>
          <p:nvPr/>
        </p:nvPicPr>
        <p:blipFill rotWithShape="1">
          <a:blip r:embed="rId4">
            <a:alphaModFix/>
          </a:blip>
          <a:srcRect l="41433" t="18982" r="50318" b="2022"/>
          <a:stretch/>
        </p:blipFill>
        <p:spPr>
          <a:xfrm>
            <a:off x="3800100" y="976450"/>
            <a:ext cx="742951" cy="4062924"/>
          </a:xfrm>
          <a:prstGeom prst="rect">
            <a:avLst/>
          </a:prstGeom>
          <a:noFill/>
          <a:ln>
            <a:noFill/>
          </a:ln>
        </p:spPr>
      </p:pic>
      <p:pic>
        <p:nvPicPr>
          <p:cNvPr id="154" name="Google Shape;154;p16"/>
          <p:cNvPicPr preferRelativeResize="0"/>
          <p:nvPr/>
        </p:nvPicPr>
        <p:blipFill rotWithShape="1">
          <a:blip r:embed="rId4">
            <a:alphaModFix/>
          </a:blip>
          <a:srcRect l="41433" t="18982" r="32329" b="2022"/>
          <a:stretch/>
        </p:blipFill>
        <p:spPr>
          <a:xfrm>
            <a:off x="3800100" y="976450"/>
            <a:ext cx="2363401" cy="4062924"/>
          </a:xfrm>
          <a:prstGeom prst="rect">
            <a:avLst/>
          </a:prstGeom>
          <a:noFill/>
          <a:ln>
            <a:noFill/>
          </a:ln>
        </p:spPr>
      </p:pic>
      <p:pic>
        <p:nvPicPr>
          <p:cNvPr id="155" name="Google Shape;155;p16"/>
          <p:cNvPicPr preferRelativeResize="0"/>
          <p:nvPr/>
        </p:nvPicPr>
        <p:blipFill rotWithShape="1">
          <a:blip r:embed="rId4">
            <a:alphaModFix/>
          </a:blip>
          <a:srcRect l="41434" t="18982" r="14355" b="2022"/>
          <a:stretch/>
        </p:blipFill>
        <p:spPr>
          <a:xfrm>
            <a:off x="3800100" y="976450"/>
            <a:ext cx="3982426" cy="4062924"/>
          </a:xfrm>
          <a:prstGeom prst="rect">
            <a:avLst/>
          </a:prstGeom>
          <a:noFill/>
          <a:ln>
            <a:noFill/>
          </a:ln>
        </p:spPr>
      </p:pic>
      <p:pic>
        <p:nvPicPr>
          <p:cNvPr id="156" name="Google Shape;156;p16"/>
          <p:cNvPicPr preferRelativeResize="0"/>
          <p:nvPr/>
        </p:nvPicPr>
        <p:blipFill rotWithShape="1">
          <a:blip r:embed="rId4">
            <a:alphaModFix/>
          </a:blip>
          <a:srcRect l="41433" t="18982" r="3882" b="2022"/>
          <a:stretch/>
        </p:blipFill>
        <p:spPr>
          <a:xfrm>
            <a:off x="3800100" y="976450"/>
            <a:ext cx="4925825" cy="4062924"/>
          </a:xfrm>
          <a:prstGeom prst="rect">
            <a:avLst/>
          </a:prstGeom>
          <a:noFill/>
          <a:ln>
            <a:noFill/>
          </a:ln>
        </p:spPr>
      </p:pic>
      <p:pic>
        <p:nvPicPr>
          <p:cNvPr id="157" name="Google Shape;157;p16"/>
          <p:cNvPicPr preferRelativeResize="0"/>
          <p:nvPr/>
        </p:nvPicPr>
        <p:blipFill rotWithShape="1">
          <a:blip r:embed="rId5">
            <a:alphaModFix/>
          </a:blip>
          <a:srcRect l="37374" t="69107" r="51710"/>
          <a:stretch/>
        </p:blipFill>
        <p:spPr>
          <a:xfrm>
            <a:off x="3282722" y="3554525"/>
            <a:ext cx="982775" cy="1588976"/>
          </a:xfrm>
          <a:prstGeom prst="rect">
            <a:avLst/>
          </a:prstGeom>
          <a:noFill/>
          <a:ln>
            <a:noFill/>
          </a:ln>
        </p:spPr>
      </p:pic>
      <p:pic>
        <p:nvPicPr>
          <p:cNvPr id="158" name="Google Shape;158;p16"/>
          <p:cNvPicPr preferRelativeResize="0"/>
          <p:nvPr/>
        </p:nvPicPr>
        <p:blipFill rotWithShape="1">
          <a:blip r:embed="rId6">
            <a:alphaModFix/>
          </a:blip>
          <a:srcRect l="44684" t="25335" r="46455" b="43772"/>
          <a:stretch/>
        </p:blipFill>
        <p:spPr>
          <a:xfrm>
            <a:off x="4091949" y="1303025"/>
            <a:ext cx="800101" cy="1588975"/>
          </a:xfrm>
          <a:prstGeom prst="rect">
            <a:avLst/>
          </a:prstGeom>
          <a:noFill/>
          <a:ln>
            <a:noFill/>
          </a:ln>
        </p:spPr>
      </p:pic>
      <p:pic>
        <p:nvPicPr>
          <p:cNvPr id="159" name="Google Shape;159;p16"/>
          <p:cNvPicPr preferRelativeResize="0"/>
          <p:nvPr/>
        </p:nvPicPr>
        <p:blipFill rotWithShape="1">
          <a:blip r:embed="rId7">
            <a:alphaModFix/>
          </a:blip>
          <a:srcRect l="63532" r="28246" b="71777"/>
          <a:stretch/>
        </p:blipFill>
        <p:spPr>
          <a:xfrm>
            <a:off x="5795001" y="0"/>
            <a:ext cx="742948" cy="1451599"/>
          </a:xfrm>
          <a:prstGeom prst="rect">
            <a:avLst/>
          </a:prstGeom>
          <a:noFill/>
          <a:ln>
            <a:noFill/>
          </a:ln>
        </p:spPr>
      </p:pic>
      <p:pic>
        <p:nvPicPr>
          <p:cNvPr id="160" name="Google Shape;160;p16"/>
          <p:cNvPicPr preferRelativeResize="0"/>
          <p:nvPr/>
        </p:nvPicPr>
        <p:blipFill rotWithShape="1">
          <a:blip r:embed="rId8">
            <a:alphaModFix/>
          </a:blip>
          <a:srcRect l="78299" t="23112" r="10771" b="46887"/>
          <a:stretch/>
        </p:blipFill>
        <p:spPr>
          <a:xfrm>
            <a:off x="7116754" y="1188725"/>
            <a:ext cx="982774" cy="1543051"/>
          </a:xfrm>
          <a:prstGeom prst="rect">
            <a:avLst/>
          </a:prstGeom>
          <a:noFill/>
          <a:ln>
            <a:noFill/>
          </a:ln>
        </p:spPr>
      </p:pic>
      <p:pic>
        <p:nvPicPr>
          <p:cNvPr id="161" name="Google Shape;161;p16"/>
          <p:cNvPicPr preferRelativeResize="0"/>
          <p:nvPr/>
        </p:nvPicPr>
        <p:blipFill rotWithShape="1">
          <a:blip r:embed="rId9">
            <a:alphaModFix/>
          </a:blip>
          <a:srcRect l="88443" t="73111" r="2667" b="11110"/>
          <a:stretch/>
        </p:blipFill>
        <p:spPr>
          <a:xfrm>
            <a:off x="8031877" y="3760475"/>
            <a:ext cx="800102" cy="811526"/>
          </a:xfrm>
          <a:prstGeom prst="rect">
            <a:avLst/>
          </a:prstGeom>
          <a:noFill/>
          <a:ln>
            <a:noFill/>
          </a:ln>
        </p:spPr>
      </p:pic>
      <p:grpSp>
        <p:nvGrpSpPr>
          <p:cNvPr id="162" name="Google Shape;162;p16"/>
          <p:cNvGrpSpPr/>
          <p:nvPr/>
        </p:nvGrpSpPr>
        <p:grpSpPr>
          <a:xfrm>
            <a:off x="29125" y="581250"/>
            <a:ext cx="9136800" cy="423425"/>
            <a:chOff x="29125" y="581250"/>
            <a:chExt cx="9136800" cy="423425"/>
          </a:xfrm>
        </p:grpSpPr>
        <p:cxnSp>
          <p:nvCxnSpPr>
            <p:cNvPr id="163" name="Google Shape;163;p16"/>
            <p:cNvCxnSpPr/>
            <p:nvPr/>
          </p:nvCxnSpPr>
          <p:spPr>
            <a:xfrm rot="10800000" flipH="1">
              <a:off x="29125" y="960875"/>
              <a:ext cx="9136800" cy="43800"/>
            </a:xfrm>
            <a:prstGeom prst="straightConnector1">
              <a:avLst/>
            </a:prstGeom>
            <a:noFill/>
            <a:ln w="38100" cap="flat" cmpd="sng">
              <a:solidFill>
                <a:srgbClr val="FFFFFF"/>
              </a:solidFill>
              <a:prstDash val="dot"/>
              <a:round/>
              <a:headEnd type="none" w="med" len="med"/>
              <a:tailEnd type="none" w="med" len="med"/>
            </a:ln>
          </p:spPr>
        </p:cxnSp>
        <p:sp>
          <p:nvSpPr>
            <p:cNvPr id="164" name="Google Shape;164;p16"/>
            <p:cNvSpPr txBox="1"/>
            <p:nvPr/>
          </p:nvSpPr>
          <p:spPr>
            <a:xfrm>
              <a:off x="8046575" y="581250"/>
              <a:ext cx="10920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FFFF"/>
                  </a:solidFill>
                  <a:latin typeface="PT Serif"/>
                  <a:ea typeface="PT Serif"/>
                  <a:cs typeface="PT Serif"/>
                  <a:sym typeface="PT Serif"/>
                </a:rPr>
                <a:t>30 km</a:t>
              </a:r>
              <a:endParaRPr sz="1800" b="1">
                <a:solidFill>
                  <a:srgbClr val="FFFFFF"/>
                </a:solidFill>
                <a:latin typeface="PT Serif"/>
                <a:ea typeface="PT Serif"/>
                <a:cs typeface="PT Serif"/>
                <a:sym typeface="PT Serif"/>
              </a:endParaRPr>
            </a:p>
          </p:txBody>
        </p:sp>
      </p:grpSp>
      <p:cxnSp>
        <p:nvCxnSpPr>
          <p:cNvPr id="165" name="Google Shape;165;p16"/>
          <p:cNvCxnSpPr>
            <a:stCxn id="166" idx="0"/>
          </p:cNvCxnSpPr>
          <p:nvPr/>
        </p:nvCxnSpPr>
        <p:spPr>
          <a:xfrm rot="10800000" flipH="1">
            <a:off x="2240386" y="2813865"/>
            <a:ext cx="1663500" cy="1526400"/>
          </a:xfrm>
          <a:prstGeom prst="straightConnector1">
            <a:avLst/>
          </a:prstGeom>
          <a:noFill/>
          <a:ln w="38100" cap="flat" cmpd="sng">
            <a:solidFill>
              <a:srgbClr val="FF9900"/>
            </a:solidFill>
            <a:prstDash val="solid"/>
            <a:round/>
            <a:headEnd type="triangle" w="med" len="med"/>
            <a:tailEnd type="triangle" w="med" len="med"/>
          </a:ln>
        </p:spPr>
      </p:cxnSp>
      <p:pic>
        <p:nvPicPr>
          <p:cNvPr id="167" name="Google Shape;167;p16"/>
          <p:cNvPicPr preferRelativeResize="0"/>
          <p:nvPr/>
        </p:nvPicPr>
        <p:blipFill rotWithShape="1">
          <a:blip r:embed="rId10">
            <a:alphaModFix/>
          </a:blip>
          <a:srcRect l="62838" r="27501" b="71777"/>
          <a:stretch/>
        </p:blipFill>
        <p:spPr>
          <a:xfrm>
            <a:off x="5703565" y="22860"/>
            <a:ext cx="868677" cy="1451599"/>
          </a:xfrm>
          <a:prstGeom prst="rect">
            <a:avLst/>
          </a:prstGeom>
          <a:noFill/>
          <a:ln>
            <a:noFill/>
          </a:ln>
        </p:spPr>
      </p:pic>
      <p:sp>
        <p:nvSpPr>
          <p:cNvPr id="168" name="Google Shape;168;p16"/>
          <p:cNvSpPr txBox="1"/>
          <p:nvPr/>
        </p:nvSpPr>
        <p:spPr>
          <a:xfrm>
            <a:off x="216425" y="3934575"/>
            <a:ext cx="1304700" cy="393600"/>
          </a:xfrm>
          <a:prstGeom prst="rect">
            <a:avLst/>
          </a:prstGeom>
          <a:solidFill>
            <a:srgbClr val="FFFFFF">
              <a:alpha val="53930"/>
            </a:srgbClr>
          </a:solid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sz="1200" b="1">
                <a:latin typeface="PT Serif"/>
                <a:ea typeface="PT Serif"/>
                <a:cs typeface="PT Serif"/>
                <a:sym typeface="PT Serif"/>
              </a:rPr>
              <a:t>TOMCAT</a:t>
            </a:r>
            <a:br>
              <a:rPr lang="en" sz="1200" b="1">
                <a:latin typeface="PT Serif"/>
                <a:ea typeface="PT Serif"/>
                <a:cs typeface="PT Serif"/>
                <a:sym typeface="PT Serif"/>
              </a:rPr>
            </a:br>
            <a:r>
              <a:rPr lang="en" sz="1200" b="1">
                <a:latin typeface="PT Serif"/>
                <a:ea typeface="PT Serif"/>
                <a:cs typeface="PT Serif"/>
                <a:sym typeface="PT Serif"/>
              </a:rPr>
              <a:t>Ground Station</a:t>
            </a:r>
            <a:endParaRPr sz="1200" b="1">
              <a:latin typeface="PT Serif"/>
              <a:ea typeface="PT Serif"/>
              <a:cs typeface="PT Serif"/>
              <a:sym typeface="PT Serif"/>
            </a:endParaRPr>
          </a:p>
        </p:txBody>
      </p:sp>
      <p:sp>
        <p:nvSpPr>
          <p:cNvPr id="169" name="Google Shape;169;p16"/>
          <p:cNvSpPr/>
          <p:nvPr/>
        </p:nvSpPr>
        <p:spPr>
          <a:xfrm rot="1112824">
            <a:off x="4106549" y="3159911"/>
            <a:ext cx="242389" cy="255006"/>
          </a:xfrm>
          <a:prstGeom prst="triangl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rot="2703008">
            <a:off x="5087571" y="1380502"/>
            <a:ext cx="242467" cy="254983"/>
          </a:xfrm>
          <a:prstGeom prst="triangl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rot="7580718">
            <a:off x="6757553" y="1072805"/>
            <a:ext cx="242470" cy="254953"/>
          </a:xfrm>
          <a:prstGeom prst="triangl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rot="9732890">
            <a:off x="8079927" y="2976197"/>
            <a:ext cx="242594" cy="255018"/>
          </a:xfrm>
          <a:prstGeom prst="triangle">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txBox="1"/>
          <p:nvPr/>
        </p:nvSpPr>
        <p:spPr>
          <a:xfrm>
            <a:off x="4892049" y="2284525"/>
            <a:ext cx="953254" cy="607476"/>
          </a:xfrm>
          <a:prstGeom prst="rect">
            <a:avLst/>
          </a:prstGeom>
          <a:solidFill>
            <a:srgbClr val="FFFFFF">
              <a:alpha val="53930"/>
            </a:srgbClr>
          </a:solidFill>
          <a:ln>
            <a:noFill/>
          </a:ln>
        </p:spPr>
        <p:txBody>
          <a:bodyPr spcFirstLastPara="1" wrap="square" lIns="91425" tIns="91425" rIns="91425" bIns="91425" anchor="ctr" anchorCtr="0">
            <a:noAutofit/>
          </a:bodyPr>
          <a:lstStyle/>
          <a:p>
            <a:pPr marL="0" lvl="0" indent="0" algn="l" rtl="0">
              <a:lnSpc>
                <a:spcPct val="75000"/>
              </a:lnSpc>
              <a:spcBef>
                <a:spcPts val="0"/>
              </a:spcBef>
              <a:spcAft>
                <a:spcPts val="0"/>
              </a:spcAft>
              <a:buNone/>
            </a:pPr>
            <a:r>
              <a:rPr lang="en" sz="1200" b="1" dirty="0">
                <a:latin typeface="PT Serif"/>
                <a:ea typeface="PT Serif"/>
                <a:cs typeface="PT Serif"/>
                <a:sym typeface="PT Serif"/>
              </a:rPr>
              <a:t>TOMCAT</a:t>
            </a:r>
            <a:br>
              <a:rPr lang="en" sz="1200" b="1" dirty="0">
                <a:latin typeface="PT Serif"/>
                <a:ea typeface="PT Serif"/>
                <a:cs typeface="PT Serif"/>
                <a:sym typeface="PT Serif"/>
              </a:rPr>
            </a:br>
            <a:r>
              <a:rPr lang="en" sz="1200" b="1" dirty="0">
                <a:latin typeface="PT Serif"/>
                <a:ea typeface="PT Serif"/>
                <a:cs typeface="PT Serif"/>
                <a:sym typeface="PT Serif"/>
              </a:rPr>
              <a:t>Flight System</a:t>
            </a:r>
            <a:endParaRPr sz="1200" b="1" dirty="0">
              <a:latin typeface="PT Serif"/>
              <a:ea typeface="PT Serif"/>
              <a:cs typeface="PT Serif"/>
              <a:sym typeface="PT Serif"/>
            </a:endParaRPr>
          </a:p>
        </p:txBody>
      </p:sp>
      <p:sp>
        <p:nvSpPr>
          <p:cNvPr id="174" name="Google Shape;174;p16"/>
          <p:cNvSpPr txBox="1"/>
          <p:nvPr/>
        </p:nvSpPr>
        <p:spPr>
          <a:xfrm>
            <a:off x="1044472" y="2524338"/>
            <a:ext cx="2191353" cy="865099"/>
          </a:xfrm>
          <a:prstGeom prst="rect">
            <a:avLst/>
          </a:prstGeom>
          <a:solidFill>
            <a:srgbClr val="FFFFFF">
              <a:alpha val="53930"/>
            </a:srgbClr>
          </a:solid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rtl="0">
              <a:lnSpc>
                <a:spcPct val="75000"/>
              </a:lnSpc>
              <a:spcBef>
                <a:spcPts val="0"/>
              </a:spcBef>
              <a:spcAft>
                <a:spcPts val="0"/>
              </a:spcAft>
              <a:buNone/>
            </a:pPr>
            <a:r>
              <a:rPr lang="en" sz="1800" b="1" dirty="0">
                <a:latin typeface="PT Serif"/>
                <a:ea typeface="PT Serif"/>
                <a:cs typeface="PT Serif"/>
                <a:sym typeface="PT Serif"/>
              </a:rPr>
              <a:t>⬆</a:t>
            </a:r>
            <a:r>
              <a:rPr lang="en" sz="1200" b="1" dirty="0">
                <a:latin typeface="PT Serif"/>
                <a:ea typeface="PT Serif"/>
                <a:cs typeface="PT Serif"/>
                <a:sym typeface="PT Serif"/>
              </a:rPr>
              <a:t> Take Data Commands</a:t>
            </a:r>
            <a:endParaRPr sz="1200" b="1" dirty="0">
              <a:latin typeface="PT Serif"/>
              <a:ea typeface="PT Serif"/>
              <a:cs typeface="PT Serif"/>
              <a:sym typeface="PT Serif"/>
            </a:endParaRPr>
          </a:p>
          <a:p>
            <a:pPr marL="0" lvl="0" indent="0" rtl="0">
              <a:lnSpc>
                <a:spcPct val="75000"/>
              </a:lnSpc>
              <a:spcBef>
                <a:spcPts val="0"/>
              </a:spcBef>
              <a:spcAft>
                <a:spcPts val="0"/>
              </a:spcAft>
              <a:buNone/>
            </a:pPr>
            <a:endParaRPr sz="1200" b="1" dirty="0">
              <a:latin typeface="PT Serif"/>
              <a:ea typeface="PT Serif"/>
              <a:cs typeface="PT Serif"/>
              <a:sym typeface="PT Serif"/>
            </a:endParaRPr>
          </a:p>
          <a:p>
            <a:pPr marL="0" lvl="0" indent="0" rtl="0">
              <a:lnSpc>
                <a:spcPct val="75000"/>
              </a:lnSpc>
              <a:spcBef>
                <a:spcPts val="0"/>
              </a:spcBef>
              <a:spcAft>
                <a:spcPts val="0"/>
              </a:spcAft>
              <a:buNone/>
            </a:pPr>
            <a:r>
              <a:rPr lang="en" sz="1800" b="1" dirty="0">
                <a:latin typeface="PT Serif"/>
                <a:ea typeface="PT Serif"/>
                <a:cs typeface="PT Serif"/>
                <a:sym typeface="PT Serif"/>
              </a:rPr>
              <a:t>⬇</a:t>
            </a:r>
            <a:r>
              <a:rPr lang="en" sz="1200" b="1" dirty="0">
                <a:latin typeface="PT Serif"/>
                <a:ea typeface="PT Serif"/>
                <a:cs typeface="PT Serif"/>
                <a:sym typeface="PT Serif"/>
              </a:rPr>
              <a:t> Science / Health Data</a:t>
            </a:r>
            <a:endParaRPr sz="1200" b="1" dirty="0">
              <a:latin typeface="PT Serif"/>
              <a:ea typeface="PT Serif"/>
              <a:cs typeface="PT Serif"/>
              <a:sym typeface="PT Serif"/>
            </a:endParaRPr>
          </a:p>
        </p:txBody>
      </p:sp>
      <p:pic>
        <p:nvPicPr>
          <p:cNvPr id="166" name="Google Shape;166;p16"/>
          <p:cNvPicPr preferRelativeResize="0"/>
          <p:nvPr/>
        </p:nvPicPr>
        <p:blipFill>
          <a:blip r:embed="rId11">
            <a:alphaModFix/>
          </a:blip>
          <a:stretch>
            <a:fillRect/>
          </a:stretch>
        </p:blipFill>
        <p:spPr>
          <a:xfrm rot="2398392">
            <a:off x="1926496" y="4299301"/>
            <a:ext cx="402531" cy="350608"/>
          </a:xfrm>
          <a:prstGeom prst="rect">
            <a:avLst/>
          </a:prstGeom>
          <a:noFill/>
          <a:ln>
            <a:noFill/>
          </a:ln>
        </p:spPr>
      </p:pic>
      <p:pic>
        <p:nvPicPr>
          <p:cNvPr id="175" name="Google Shape;175;p16"/>
          <p:cNvPicPr preferRelativeResize="0"/>
          <p:nvPr/>
        </p:nvPicPr>
        <p:blipFill>
          <a:blip r:embed="rId11">
            <a:alphaModFix/>
          </a:blip>
          <a:stretch>
            <a:fillRect/>
          </a:stretch>
        </p:blipFill>
        <p:spPr>
          <a:xfrm rot="-7676916">
            <a:off x="3860843" y="2508890"/>
            <a:ext cx="402530" cy="350608"/>
          </a:xfrm>
          <a:prstGeom prst="rect">
            <a:avLst/>
          </a:prstGeom>
          <a:noFill/>
          <a:ln>
            <a:noFill/>
          </a:ln>
        </p:spPr>
      </p:pic>
      <p:sp>
        <p:nvSpPr>
          <p:cNvPr id="176" name="Google Shape;176;p16"/>
          <p:cNvSpPr txBox="1"/>
          <p:nvPr/>
        </p:nvSpPr>
        <p:spPr>
          <a:xfrm>
            <a:off x="86075" y="144550"/>
            <a:ext cx="2807700" cy="570600"/>
          </a:xfrm>
          <a:prstGeom prst="rect">
            <a:avLst/>
          </a:prstGeom>
          <a:solidFill>
            <a:srgbClr val="FFFFFF">
              <a:alpha val="53930"/>
            </a:srgbClr>
          </a:solid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sz="1600" b="1">
                <a:solidFill>
                  <a:srgbClr val="38761D"/>
                </a:solidFill>
                <a:latin typeface="PT Serif"/>
                <a:ea typeface="PT Serif"/>
                <a:cs typeface="PT Serif"/>
                <a:sym typeface="PT Serif"/>
              </a:rPr>
              <a:t>GOAL: </a:t>
            </a:r>
            <a:r>
              <a:rPr lang="en" sz="1600" b="1">
                <a:latin typeface="PT Serif"/>
                <a:ea typeface="PT Serif"/>
                <a:cs typeface="PT Serif"/>
                <a:sym typeface="PT Serif"/>
              </a:rPr>
              <a:t>Constant 2-way </a:t>
            </a:r>
            <a:endParaRPr sz="1600" b="1">
              <a:latin typeface="PT Serif"/>
              <a:ea typeface="PT Serif"/>
              <a:cs typeface="PT Serif"/>
              <a:sym typeface="PT Serif"/>
            </a:endParaRPr>
          </a:p>
          <a:p>
            <a:pPr marL="0" lvl="0" indent="0" algn="l" rtl="0">
              <a:lnSpc>
                <a:spcPct val="75000"/>
              </a:lnSpc>
              <a:spcBef>
                <a:spcPts val="0"/>
              </a:spcBef>
              <a:spcAft>
                <a:spcPts val="0"/>
              </a:spcAft>
              <a:buNone/>
            </a:pPr>
            <a:r>
              <a:rPr lang="en" sz="1600" b="1">
                <a:latin typeface="PT Serif"/>
                <a:ea typeface="PT Serif"/>
                <a:cs typeface="PT Serif"/>
                <a:sym typeface="PT Serif"/>
              </a:rPr>
              <a:t>             communication</a:t>
            </a:r>
            <a:endParaRPr sz="1600" b="1">
              <a:latin typeface="PT Serif"/>
              <a:ea typeface="PT Serif"/>
              <a:cs typeface="PT Serif"/>
              <a:sym typeface="PT Serif"/>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sp>
        <p:nvSpPr>
          <p:cNvPr id="778" name="Google Shape;778;p5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Budget Comparison</a:t>
            </a:r>
            <a:endParaRPr/>
          </a:p>
        </p:txBody>
      </p:sp>
      <p:sp>
        <p:nvSpPr>
          <p:cNvPr id="779" name="Google Shape;779;p52"/>
          <p:cNvSpPr txBox="1">
            <a:spLocks noGrp="1"/>
          </p:cNvSpPr>
          <p:nvPr>
            <p:ph type="body" idx="1"/>
          </p:nvPr>
        </p:nvSpPr>
        <p:spPr>
          <a:xfrm>
            <a:off x="627625" y="660275"/>
            <a:ext cx="3644400" cy="1911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CDR Financials:</a:t>
            </a:r>
            <a:endParaRPr b="1"/>
          </a:p>
          <a:p>
            <a:pPr marL="0" lvl="0" indent="0" algn="l" rtl="0">
              <a:spcBef>
                <a:spcPts val="600"/>
              </a:spcBef>
              <a:spcAft>
                <a:spcPts val="0"/>
              </a:spcAft>
              <a:buNone/>
            </a:pPr>
            <a:r>
              <a:rPr lang="en" sz="1400"/>
              <a:t>Total Cost: $4,725</a:t>
            </a:r>
            <a:endParaRPr sz="1400"/>
          </a:p>
          <a:p>
            <a:pPr marL="0" lvl="0" indent="0" algn="l" rtl="0">
              <a:spcBef>
                <a:spcPts val="600"/>
              </a:spcBef>
              <a:spcAft>
                <a:spcPts val="0"/>
              </a:spcAft>
              <a:buClr>
                <a:schemeClr val="dk1"/>
              </a:buClr>
              <a:buSzPts val="1100"/>
              <a:buFont typeface="Arial"/>
              <a:buNone/>
            </a:pPr>
            <a:r>
              <a:rPr lang="en" b="1"/>
              <a:t>Final Financials:</a:t>
            </a:r>
            <a:endParaRPr b="1"/>
          </a:p>
          <a:p>
            <a:pPr marL="0" lvl="0" indent="0" algn="l" rtl="0">
              <a:spcBef>
                <a:spcPts val="600"/>
              </a:spcBef>
              <a:spcAft>
                <a:spcPts val="0"/>
              </a:spcAft>
              <a:buClr>
                <a:schemeClr val="dk1"/>
              </a:buClr>
              <a:buSzPts val="1100"/>
              <a:buFont typeface="Arial"/>
              <a:buNone/>
            </a:pPr>
            <a:r>
              <a:rPr lang="en" sz="1400"/>
              <a:t>Total Cost: $5,961</a:t>
            </a:r>
            <a:endParaRPr sz="1400"/>
          </a:p>
        </p:txBody>
      </p:sp>
      <p:sp>
        <p:nvSpPr>
          <p:cNvPr id="780" name="Google Shape;780;p52"/>
          <p:cNvSpPr txBox="1">
            <a:spLocks noGrp="1"/>
          </p:cNvSpPr>
          <p:nvPr>
            <p:ph type="body" idx="2"/>
          </p:nvPr>
        </p:nvSpPr>
        <p:spPr>
          <a:xfrm>
            <a:off x="627625" y="2641475"/>
            <a:ext cx="3644400" cy="1911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Major Differences:</a:t>
            </a:r>
            <a:endParaRPr b="1" dirty="0"/>
          </a:p>
          <a:p>
            <a:pPr marL="0" lvl="0" indent="0" algn="l" rtl="0">
              <a:lnSpc>
                <a:spcPct val="100000"/>
              </a:lnSpc>
              <a:spcBef>
                <a:spcPts val="600"/>
              </a:spcBef>
              <a:spcAft>
                <a:spcPts val="0"/>
              </a:spcAft>
              <a:buNone/>
            </a:pPr>
            <a:r>
              <a:rPr lang="en" sz="1400" dirty="0"/>
              <a:t>Thinsat Kit: $3,000 → $1,000</a:t>
            </a:r>
            <a:endParaRPr sz="1400" dirty="0"/>
          </a:p>
          <a:p>
            <a:pPr marL="0" lvl="0" indent="0" algn="l" rtl="0">
              <a:lnSpc>
                <a:spcPct val="100000"/>
              </a:lnSpc>
              <a:spcBef>
                <a:spcPts val="600"/>
              </a:spcBef>
              <a:spcAft>
                <a:spcPts val="0"/>
              </a:spcAft>
              <a:buNone/>
            </a:pPr>
            <a:r>
              <a:rPr lang="en" sz="1400" dirty="0"/>
              <a:t>          </a:t>
            </a:r>
            <a:r>
              <a:rPr lang="en" sz="1200" dirty="0"/>
              <a:t>No more balloon launch</a:t>
            </a:r>
            <a:endParaRPr sz="1200" dirty="0"/>
          </a:p>
          <a:p>
            <a:pPr marL="0" lvl="0" indent="0" algn="l" rtl="0">
              <a:lnSpc>
                <a:spcPct val="100000"/>
              </a:lnSpc>
              <a:spcBef>
                <a:spcPts val="600"/>
              </a:spcBef>
              <a:spcAft>
                <a:spcPts val="0"/>
              </a:spcAft>
              <a:buNone/>
            </a:pPr>
            <a:r>
              <a:rPr lang="en" sz="1400" dirty="0"/>
              <a:t>Payload Board: $860 → $1,611</a:t>
            </a:r>
            <a:endParaRPr sz="1400" dirty="0"/>
          </a:p>
          <a:p>
            <a:pPr marL="0" lvl="0" indent="0" algn="l" rtl="0">
              <a:lnSpc>
                <a:spcPct val="100000"/>
              </a:lnSpc>
              <a:spcBef>
                <a:spcPts val="600"/>
              </a:spcBef>
              <a:spcAft>
                <a:spcPts val="0"/>
              </a:spcAft>
              <a:buNone/>
            </a:pPr>
            <a:r>
              <a:rPr lang="en" sz="1400" dirty="0"/>
              <a:t>          </a:t>
            </a:r>
            <a:r>
              <a:rPr lang="en" sz="1200" dirty="0"/>
              <a:t>Custom assembly charges</a:t>
            </a:r>
            <a:endParaRPr sz="1200" dirty="0"/>
          </a:p>
          <a:p>
            <a:pPr marL="0" lvl="0" indent="0" algn="l" rtl="0">
              <a:lnSpc>
                <a:spcPct val="100000"/>
              </a:lnSpc>
              <a:spcBef>
                <a:spcPts val="600"/>
              </a:spcBef>
              <a:spcAft>
                <a:spcPts val="0"/>
              </a:spcAft>
              <a:buNone/>
            </a:pPr>
            <a:r>
              <a:rPr lang="en" sz="1400" dirty="0"/>
              <a:t>Communications: $530 → $2,273</a:t>
            </a:r>
            <a:endParaRPr sz="1400" dirty="0"/>
          </a:p>
          <a:p>
            <a:pPr marL="0" lvl="0" indent="0" algn="l" rtl="0">
              <a:lnSpc>
                <a:spcPct val="100000"/>
              </a:lnSpc>
              <a:spcBef>
                <a:spcPts val="600"/>
              </a:spcBef>
              <a:spcAft>
                <a:spcPts val="0"/>
              </a:spcAft>
              <a:buNone/>
            </a:pPr>
            <a:r>
              <a:rPr lang="en" sz="1400" dirty="0"/>
              <a:t>          </a:t>
            </a:r>
            <a:r>
              <a:rPr lang="en" sz="1200" dirty="0"/>
              <a:t>Communications PCB, more spare parts</a:t>
            </a:r>
            <a:endParaRPr sz="1200" dirty="0"/>
          </a:p>
        </p:txBody>
      </p:sp>
      <p:sp>
        <p:nvSpPr>
          <p:cNvPr id="781" name="Google Shape;781;p52"/>
          <p:cNvSpPr/>
          <p:nvPr/>
        </p:nvSpPr>
        <p:spPr>
          <a:xfrm>
            <a:off x="4666129" y="2535650"/>
            <a:ext cx="3825571" cy="12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2"/>
          <p:cNvSpPr/>
          <p:nvPr/>
        </p:nvSpPr>
        <p:spPr>
          <a:xfrm>
            <a:off x="6618125" y="2264800"/>
            <a:ext cx="342000" cy="635100"/>
          </a:xfrm>
          <a:prstGeom prst="downArrow">
            <a:avLst>
              <a:gd name="adj1" fmla="val 50000"/>
              <a:gd name="adj2" fmla="val 50000"/>
            </a:avLst>
          </a:prstGeom>
          <a:solidFill>
            <a:srgbClr val="4A86E8"/>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2"/>
          <p:cNvSpPr txBox="1"/>
          <p:nvPr/>
        </p:nvSpPr>
        <p:spPr>
          <a:xfrm>
            <a:off x="6009288" y="2320100"/>
            <a:ext cx="1559700" cy="588600"/>
          </a:xfrm>
          <a:prstGeom prst="rect">
            <a:avLst/>
          </a:prstGeom>
          <a:gradFill>
            <a:gsLst>
              <a:gs pos="0">
                <a:srgbClr val="FFFFFF"/>
              </a:gs>
              <a:gs pos="40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1155CC"/>
                </a:solidFill>
                <a:latin typeface="PT Serif"/>
                <a:ea typeface="PT Serif"/>
                <a:cs typeface="PT Serif"/>
                <a:sym typeface="PT Serif"/>
              </a:rPr>
              <a:t>+ $1,236 costs</a:t>
            </a:r>
            <a:endParaRPr sz="1600" b="1">
              <a:solidFill>
                <a:srgbClr val="1155CC"/>
              </a:solidFill>
              <a:latin typeface="PT Serif"/>
              <a:ea typeface="PT Serif"/>
              <a:cs typeface="PT Serif"/>
              <a:sym typeface="PT Serif"/>
            </a:endParaRPr>
          </a:p>
        </p:txBody>
      </p:sp>
      <p:pic>
        <p:nvPicPr>
          <p:cNvPr id="784" name="Google Shape;784;p52"/>
          <p:cNvPicPr preferRelativeResize="0"/>
          <p:nvPr/>
        </p:nvPicPr>
        <p:blipFill rotWithShape="1">
          <a:blip r:embed="rId3">
            <a:alphaModFix/>
          </a:blip>
          <a:srcRect l="4591" t="2352" r="5016" b="2409"/>
          <a:stretch/>
        </p:blipFill>
        <p:spPr>
          <a:xfrm>
            <a:off x="5822775" y="396551"/>
            <a:ext cx="1932700" cy="1941948"/>
          </a:xfrm>
          <a:prstGeom prst="rect">
            <a:avLst/>
          </a:prstGeom>
          <a:noFill/>
          <a:ln>
            <a:noFill/>
          </a:ln>
        </p:spPr>
      </p:pic>
      <p:pic>
        <p:nvPicPr>
          <p:cNvPr id="785" name="Google Shape;785;p52"/>
          <p:cNvPicPr preferRelativeResize="0"/>
          <p:nvPr/>
        </p:nvPicPr>
        <p:blipFill rotWithShape="1">
          <a:blip r:embed="rId4">
            <a:alphaModFix/>
          </a:blip>
          <a:srcRect b="11488"/>
          <a:stretch/>
        </p:blipFill>
        <p:spPr>
          <a:xfrm>
            <a:off x="7675325" y="1980751"/>
            <a:ext cx="1430150" cy="1317375"/>
          </a:xfrm>
          <a:prstGeom prst="rect">
            <a:avLst/>
          </a:prstGeom>
          <a:noFill/>
          <a:ln>
            <a:noFill/>
          </a:ln>
        </p:spPr>
      </p:pic>
      <p:pic>
        <p:nvPicPr>
          <p:cNvPr id="786" name="Google Shape;786;p52"/>
          <p:cNvPicPr preferRelativeResize="0"/>
          <p:nvPr/>
        </p:nvPicPr>
        <p:blipFill rotWithShape="1">
          <a:blip r:embed="rId5">
            <a:alphaModFix/>
          </a:blip>
          <a:srcRect l="4159" b="1039"/>
          <a:stretch/>
        </p:blipFill>
        <p:spPr>
          <a:xfrm>
            <a:off x="5760113" y="2890300"/>
            <a:ext cx="2058025" cy="2036025"/>
          </a:xfrm>
          <a:prstGeom prst="rect">
            <a:avLst/>
          </a:prstGeom>
          <a:noFill/>
          <a:ln>
            <a:noFill/>
          </a:ln>
        </p:spPr>
      </p:pic>
      <p:sp>
        <p:nvSpPr>
          <p:cNvPr id="787" name="Google Shape;787;p52">
            <a:hlinkClick r:id="rId6"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53"/>
          <p:cNvPicPr preferRelativeResize="0"/>
          <p:nvPr/>
        </p:nvPicPr>
        <p:blipFill>
          <a:blip r:embed="rId3">
            <a:alphaModFix/>
          </a:blip>
          <a:stretch>
            <a:fillRect/>
          </a:stretch>
        </p:blipFill>
        <p:spPr>
          <a:xfrm>
            <a:off x="2565776" y="765475"/>
            <a:ext cx="6508677" cy="3910250"/>
          </a:xfrm>
          <a:prstGeom prst="rect">
            <a:avLst/>
          </a:prstGeom>
          <a:noFill/>
          <a:ln>
            <a:noFill/>
          </a:ln>
        </p:spPr>
      </p:pic>
      <p:sp>
        <p:nvSpPr>
          <p:cNvPr id="793" name="Google Shape;793;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sp>
        <p:nvSpPr>
          <p:cNvPr id="794" name="Google Shape;794;p53"/>
          <p:cNvSpPr txBox="1">
            <a:spLocks noGrp="1"/>
          </p:cNvSpPr>
          <p:nvPr>
            <p:ph type="body" idx="2"/>
          </p:nvPr>
        </p:nvSpPr>
        <p:spPr>
          <a:xfrm>
            <a:off x="341950" y="660275"/>
            <a:ext cx="2258400" cy="33144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sz="1400" b="1" dirty="0"/>
              <a:t>Total Hours:</a:t>
            </a:r>
            <a:endParaRPr sz="1400" b="1" dirty="0"/>
          </a:p>
          <a:p>
            <a:pPr marL="0" lvl="0" indent="0" algn="l" rtl="0">
              <a:lnSpc>
                <a:spcPct val="100000"/>
              </a:lnSpc>
              <a:spcBef>
                <a:spcPts val="600"/>
              </a:spcBef>
              <a:spcAft>
                <a:spcPts val="0"/>
              </a:spcAft>
              <a:buNone/>
            </a:pPr>
            <a:r>
              <a:rPr lang="en" sz="1400" dirty="0"/>
              <a:t>4149 hrs</a:t>
            </a:r>
            <a:endParaRPr sz="1400" dirty="0"/>
          </a:p>
          <a:p>
            <a:pPr marL="0" lvl="0" indent="0" algn="l" rtl="0">
              <a:lnSpc>
                <a:spcPct val="100000"/>
              </a:lnSpc>
              <a:spcBef>
                <a:spcPts val="600"/>
              </a:spcBef>
              <a:spcAft>
                <a:spcPts val="0"/>
              </a:spcAft>
              <a:buNone/>
            </a:pPr>
            <a:endParaRPr sz="1400" dirty="0"/>
          </a:p>
          <a:p>
            <a:pPr marL="0" lvl="0" indent="0" algn="l" rtl="0">
              <a:lnSpc>
                <a:spcPct val="100000"/>
              </a:lnSpc>
              <a:spcBef>
                <a:spcPts val="600"/>
              </a:spcBef>
              <a:spcAft>
                <a:spcPts val="0"/>
              </a:spcAft>
              <a:buNone/>
            </a:pPr>
            <a:r>
              <a:rPr lang="en" sz="1400" b="1" dirty="0"/>
              <a:t>Material Costs:</a:t>
            </a:r>
            <a:endParaRPr sz="1400" dirty="0"/>
          </a:p>
          <a:p>
            <a:pPr marL="0" lvl="0" indent="0" algn="l" rtl="0">
              <a:lnSpc>
                <a:spcPct val="100000"/>
              </a:lnSpc>
              <a:spcBef>
                <a:spcPts val="600"/>
              </a:spcBef>
              <a:spcAft>
                <a:spcPts val="0"/>
              </a:spcAft>
              <a:buNone/>
            </a:pPr>
            <a:r>
              <a:rPr lang="en" sz="1400" dirty="0"/>
              <a:t>$5961</a:t>
            </a:r>
            <a:endParaRPr sz="1400" dirty="0"/>
          </a:p>
          <a:p>
            <a:pPr marL="0" lvl="0" indent="0" algn="l" rtl="0">
              <a:lnSpc>
                <a:spcPct val="100000"/>
              </a:lnSpc>
              <a:spcBef>
                <a:spcPts val="600"/>
              </a:spcBef>
              <a:spcAft>
                <a:spcPts val="0"/>
              </a:spcAft>
              <a:buNone/>
            </a:pPr>
            <a:r>
              <a:rPr lang="en" sz="1400" b="1" dirty="0"/>
              <a:t>Equivalent Labor:</a:t>
            </a:r>
            <a:endParaRPr sz="1400" b="1" dirty="0"/>
          </a:p>
          <a:p>
            <a:pPr marL="0" lvl="0" indent="0" algn="l" rtl="0">
              <a:lnSpc>
                <a:spcPct val="100000"/>
              </a:lnSpc>
              <a:spcBef>
                <a:spcPts val="600"/>
              </a:spcBef>
              <a:spcAft>
                <a:spcPts val="0"/>
              </a:spcAft>
              <a:buNone/>
            </a:pPr>
            <a:r>
              <a:rPr lang="en" sz="1400" dirty="0"/>
              <a:t>$129,656</a:t>
            </a:r>
            <a:endParaRPr sz="1400" dirty="0"/>
          </a:p>
          <a:p>
            <a:pPr marL="0" lvl="0" indent="0" algn="l" rtl="0">
              <a:lnSpc>
                <a:spcPct val="100000"/>
              </a:lnSpc>
              <a:spcBef>
                <a:spcPts val="600"/>
              </a:spcBef>
              <a:spcAft>
                <a:spcPts val="0"/>
              </a:spcAft>
              <a:buNone/>
            </a:pPr>
            <a:endParaRPr sz="1400" dirty="0"/>
          </a:p>
          <a:p>
            <a:pPr marL="0" lvl="0" indent="0" algn="l" rtl="0">
              <a:lnSpc>
                <a:spcPct val="100000"/>
              </a:lnSpc>
              <a:spcBef>
                <a:spcPts val="600"/>
              </a:spcBef>
              <a:spcAft>
                <a:spcPts val="0"/>
              </a:spcAft>
              <a:buNone/>
            </a:pPr>
            <a:r>
              <a:rPr lang="en" sz="1400" b="1" dirty="0"/>
              <a:t>Overhead (200%):</a:t>
            </a:r>
            <a:endParaRPr sz="1400" b="1" dirty="0"/>
          </a:p>
          <a:p>
            <a:pPr marL="0" lvl="0" indent="0" algn="l" rtl="0">
              <a:lnSpc>
                <a:spcPct val="100000"/>
              </a:lnSpc>
              <a:spcBef>
                <a:spcPts val="600"/>
              </a:spcBef>
              <a:spcAft>
                <a:spcPts val="0"/>
              </a:spcAft>
              <a:buNone/>
            </a:pPr>
            <a:r>
              <a:rPr lang="en" sz="1400" dirty="0"/>
              <a:t>$259,313</a:t>
            </a:r>
            <a:endParaRPr sz="1400" dirty="0"/>
          </a:p>
          <a:p>
            <a:pPr marL="0" lvl="0" indent="0" algn="l" rtl="0">
              <a:lnSpc>
                <a:spcPct val="100000"/>
              </a:lnSpc>
              <a:spcBef>
                <a:spcPts val="600"/>
              </a:spcBef>
              <a:spcAft>
                <a:spcPts val="0"/>
              </a:spcAft>
              <a:buNone/>
            </a:pPr>
            <a:endParaRPr sz="1400" dirty="0"/>
          </a:p>
        </p:txBody>
      </p:sp>
      <p:sp>
        <p:nvSpPr>
          <p:cNvPr id="795" name="Google Shape;795;p5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Equivalent Project Cost</a:t>
            </a:r>
            <a:endParaRPr/>
          </a:p>
        </p:txBody>
      </p:sp>
      <p:sp>
        <p:nvSpPr>
          <p:cNvPr id="796" name="Google Shape;796;p53"/>
          <p:cNvSpPr txBox="1"/>
          <p:nvPr/>
        </p:nvSpPr>
        <p:spPr>
          <a:xfrm>
            <a:off x="7212839" y="1353216"/>
            <a:ext cx="1198800" cy="41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4A86E8"/>
                </a:solidFill>
                <a:latin typeface="PT Serif"/>
                <a:ea typeface="PT Serif"/>
                <a:cs typeface="PT Serif"/>
                <a:sym typeface="PT Serif"/>
              </a:rPr>
              <a:t>4149 hrs</a:t>
            </a:r>
            <a:endParaRPr b="1">
              <a:solidFill>
                <a:srgbClr val="4A86E8"/>
              </a:solidFill>
              <a:latin typeface="PT Serif"/>
              <a:ea typeface="PT Serif"/>
              <a:cs typeface="PT Serif"/>
              <a:sym typeface="PT Serif"/>
            </a:endParaRPr>
          </a:p>
        </p:txBody>
      </p:sp>
      <p:sp>
        <p:nvSpPr>
          <p:cNvPr id="797" name="Google Shape;797;p53"/>
          <p:cNvSpPr txBox="1"/>
          <p:nvPr/>
        </p:nvSpPr>
        <p:spPr>
          <a:xfrm>
            <a:off x="4485768" y="3892202"/>
            <a:ext cx="1446900" cy="41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CC0000"/>
                </a:solidFill>
                <a:latin typeface="PT Serif"/>
                <a:ea typeface="PT Serif"/>
                <a:cs typeface="PT Serif"/>
                <a:sym typeface="PT Serif"/>
              </a:rPr>
              <a:t>Winter Break</a:t>
            </a:r>
            <a:endParaRPr sz="1200">
              <a:solidFill>
                <a:srgbClr val="CC0000"/>
              </a:solidFill>
              <a:latin typeface="PT Serif"/>
              <a:ea typeface="PT Serif"/>
              <a:cs typeface="PT Serif"/>
              <a:sym typeface="PT Serif"/>
            </a:endParaRPr>
          </a:p>
        </p:txBody>
      </p:sp>
      <p:sp>
        <p:nvSpPr>
          <p:cNvPr id="798" name="Google Shape;798;p53"/>
          <p:cNvSpPr txBox="1"/>
          <p:nvPr/>
        </p:nvSpPr>
        <p:spPr>
          <a:xfrm>
            <a:off x="6562968" y="3628036"/>
            <a:ext cx="1446900" cy="41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CC0000"/>
                </a:solidFill>
                <a:latin typeface="PT Serif"/>
                <a:ea typeface="PT Serif"/>
                <a:cs typeface="PT Serif"/>
                <a:sym typeface="PT Serif"/>
              </a:rPr>
              <a:t>COVID</a:t>
            </a:r>
            <a:endParaRPr sz="1200">
              <a:solidFill>
                <a:srgbClr val="CC0000"/>
              </a:solidFill>
              <a:latin typeface="PT Serif"/>
              <a:ea typeface="PT Serif"/>
              <a:cs typeface="PT Serif"/>
              <a:sym typeface="PT Serif"/>
            </a:endParaRPr>
          </a:p>
        </p:txBody>
      </p:sp>
      <p:cxnSp>
        <p:nvCxnSpPr>
          <p:cNvPr id="799" name="Google Shape;799;p53"/>
          <p:cNvCxnSpPr/>
          <p:nvPr/>
        </p:nvCxnSpPr>
        <p:spPr>
          <a:xfrm>
            <a:off x="408850" y="3746075"/>
            <a:ext cx="2124600" cy="0"/>
          </a:xfrm>
          <a:prstGeom prst="straightConnector1">
            <a:avLst/>
          </a:prstGeom>
          <a:noFill/>
          <a:ln w="19050" cap="flat" cmpd="sng">
            <a:solidFill>
              <a:srgbClr val="000000"/>
            </a:solidFill>
            <a:prstDash val="solid"/>
            <a:round/>
            <a:headEnd type="none" w="med" len="med"/>
            <a:tailEnd type="none" w="med" len="med"/>
          </a:ln>
        </p:spPr>
      </p:cxnSp>
      <p:cxnSp>
        <p:nvCxnSpPr>
          <p:cNvPr id="800" name="Google Shape;800;p53"/>
          <p:cNvCxnSpPr/>
          <p:nvPr/>
        </p:nvCxnSpPr>
        <p:spPr>
          <a:xfrm>
            <a:off x="408850" y="3793779"/>
            <a:ext cx="2124600" cy="0"/>
          </a:xfrm>
          <a:prstGeom prst="straightConnector1">
            <a:avLst/>
          </a:prstGeom>
          <a:noFill/>
          <a:ln w="19050" cap="flat" cmpd="sng">
            <a:solidFill>
              <a:srgbClr val="000000"/>
            </a:solidFill>
            <a:prstDash val="solid"/>
            <a:round/>
            <a:headEnd type="none" w="med" len="med"/>
            <a:tailEnd type="none" w="med" len="med"/>
          </a:ln>
        </p:spPr>
      </p:cxnSp>
      <p:sp>
        <p:nvSpPr>
          <p:cNvPr id="801" name="Google Shape;801;p53"/>
          <p:cNvSpPr txBox="1"/>
          <p:nvPr/>
        </p:nvSpPr>
        <p:spPr>
          <a:xfrm>
            <a:off x="408862" y="3841475"/>
            <a:ext cx="21246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latin typeface="PT Serif"/>
                <a:ea typeface="PT Serif"/>
                <a:cs typeface="PT Serif"/>
                <a:sym typeface="PT Serif"/>
              </a:rPr>
              <a:t>$394,930</a:t>
            </a:r>
            <a:endParaRPr sz="1800" b="1" dirty="0">
              <a:latin typeface="PT Serif"/>
              <a:ea typeface="PT Serif"/>
              <a:cs typeface="PT Serif"/>
              <a:sym typeface="PT Serif"/>
            </a:endParaRPr>
          </a:p>
        </p:txBody>
      </p:sp>
      <p:sp>
        <p:nvSpPr>
          <p:cNvPr id="802" name="Google Shape;802;p53">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54"/>
          <p:cNvSpPr txBox="1">
            <a:spLocks noGrp="1"/>
          </p:cNvSpPr>
          <p:nvPr>
            <p:ph type="title"/>
          </p:nvPr>
        </p:nvSpPr>
        <p:spPr>
          <a:xfrm>
            <a:off x="1917450" y="2660325"/>
            <a:ext cx="5309100" cy="45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Questions?</a:t>
            </a:r>
            <a:endParaRPr/>
          </a:p>
        </p:txBody>
      </p:sp>
      <p:sp>
        <p:nvSpPr>
          <p:cNvPr id="808" name="Google Shape;808;p54">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55"/>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Backup Slides</a:t>
            </a:r>
            <a:endParaRPr/>
          </a:p>
        </p:txBody>
      </p:sp>
      <p:sp>
        <p:nvSpPr>
          <p:cNvPr id="814" name="Google Shape;814;p55"/>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5" name="Google Shape;815;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sp>
        <p:nvSpPr>
          <p:cNvPr id="821" name="Google Shape;821;p56"/>
          <p:cNvSpPr txBox="1">
            <a:spLocks noGrp="1"/>
          </p:cNvSpPr>
          <p:nvPr>
            <p:ph type="body" idx="1"/>
          </p:nvPr>
        </p:nvSpPr>
        <p:spPr>
          <a:xfrm>
            <a:off x="627625" y="660277"/>
            <a:ext cx="3644400" cy="3708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solidFill>
                  <a:schemeClr val="tx1"/>
                </a:solidFill>
                <a:uFill>
                  <a:noFill/>
                </a:uFill>
                <a:hlinkClick r:id="rId3" action="ppaction://hlinksldjump">
                  <a:extLst>
                    <a:ext uri="{A12FA001-AC4F-418D-AE19-62706E023703}">
                      <ahyp:hlinkClr xmlns:ahyp="http://schemas.microsoft.com/office/drawing/2018/hyperlinkcolor" val="tx"/>
                    </a:ext>
                  </a:extLst>
                </a:hlinkClick>
              </a:rPr>
              <a:t>CONOPS</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4" action="ppaction://hlinksldjump">
                  <a:extLst>
                    <a:ext uri="{A12FA001-AC4F-418D-AE19-62706E023703}">
                      <ahyp:hlinkClr xmlns:ahyp="http://schemas.microsoft.com/office/drawing/2018/hyperlinkcolor" val="tx"/>
                    </a:ext>
                  </a:extLst>
                </a:hlinkClick>
              </a:rPr>
              <a:t>Levels of Success</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5" action="ppaction://hlinksldjump">
                  <a:extLst>
                    <a:ext uri="{A12FA001-AC4F-418D-AE19-62706E023703}">
                      <ahyp:hlinkClr xmlns:ahyp="http://schemas.microsoft.com/office/drawing/2018/hyperlinkcolor" val="tx"/>
                    </a:ext>
                  </a:extLst>
                </a:hlinkClick>
              </a:rPr>
              <a:t>Post-TRR Changes</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6" action="ppaction://hlinksldjump">
                  <a:extLst>
                    <a:ext uri="{A12FA001-AC4F-418D-AE19-62706E023703}">
                      <ahyp:hlinkClr xmlns:ahyp="http://schemas.microsoft.com/office/drawing/2018/hyperlinkcolor" val="tx"/>
                    </a:ext>
                  </a:extLst>
                </a:hlinkClick>
              </a:rPr>
              <a:t>Top Level Design</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7" action="ppaction://hlinksldjump">
                  <a:extLst>
                    <a:ext uri="{A12FA001-AC4F-418D-AE19-62706E023703}">
                      <ahyp:hlinkClr xmlns:ahyp="http://schemas.microsoft.com/office/drawing/2018/hyperlinkcolor" val="tx"/>
                    </a:ext>
                  </a:extLst>
                </a:hlinkClick>
              </a:rPr>
              <a:t>FBD and Data Flow</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8" action="ppaction://hlinksldjump">
                  <a:extLst>
                    <a:ext uri="{A12FA001-AC4F-418D-AE19-62706E023703}">
                      <ahyp:hlinkClr xmlns:ahyp="http://schemas.microsoft.com/office/drawing/2018/hyperlinkcolor" val="tx"/>
                    </a:ext>
                  </a:extLst>
                </a:hlinkClick>
              </a:rPr>
              <a:t>Comm Testing Overview</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9" action="ppaction://hlinksldjump">
                  <a:extLst>
                    <a:ext uri="{A12FA001-AC4F-418D-AE19-62706E023703}">
                      <ahyp:hlinkClr xmlns:ahyp="http://schemas.microsoft.com/office/drawing/2018/hyperlinkcolor" val="tx"/>
                    </a:ext>
                  </a:extLst>
                </a:hlinkClick>
              </a:rPr>
              <a:t>Transmit Power Testing</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10" action="ppaction://hlinksldjump">
                  <a:extLst>
                    <a:ext uri="{A12FA001-AC4F-418D-AE19-62706E023703}">
                      <ahyp:hlinkClr xmlns:ahyp="http://schemas.microsoft.com/office/drawing/2018/hyperlinkcolor" val="tx"/>
                    </a:ext>
                  </a:extLst>
                </a:hlinkClick>
              </a:rPr>
              <a:t>Range Testing</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11" action="ppaction://hlinksldjump">
                  <a:extLst>
                    <a:ext uri="{A12FA001-AC4F-418D-AE19-62706E023703}">
                      <ahyp:hlinkClr xmlns:ahyp="http://schemas.microsoft.com/office/drawing/2018/hyperlinkcolor" val="tx"/>
                    </a:ext>
                  </a:extLst>
                </a:hlinkClick>
              </a:rPr>
              <a:t>Comms Modeling vs. Testing</a:t>
            </a:r>
            <a:endParaRPr b="1" dirty="0">
              <a:solidFill>
                <a:schemeClr val="tx1"/>
              </a:solidFill>
            </a:endParaRPr>
          </a:p>
          <a:p>
            <a:pPr marL="0" lvl="0" indent="0" algn="l" rtl="0">
              <a:spcBef>
                <a:spcPts val="600"/>
              </a:spcBef>
              <a:spcAft>
                <a:spcPts val="0"/>
              </a:spcAft>
              <a:buClr>
                <a:schemeClr val="dk1"/>
              </a:buClr>
              <a:buSzPts val="1100"/>
              <a:buFont typeface="Arial"/>
              <a:buNone/>
            </a:pPr>
            <a:r>
              <a:rPr lang="en" b="1" dirty="0">
                <a:solidFill>
                  <a:schemeClr val="tx1"/>
                </a:solidFill>
                <a:uFill>
                  <a:noFill/>
                </a:uFill>
                <a:hlinkClick r:id="rId12" action="ppaction://hlinksldjump">
                  <a:extLst>
                    <a:ext uri="{A12FA001-AC4F-418D-AE19-62706E023703}">
                      <ahyp:hlinkClr xmlns:ahyp="http://schemas.microsoft.com/office/drawing/2018/hyperlinkcolor" val="tx"/>
                    </a:ext>
                  </a:extLst>
                </a:hlinkClick>
              </a:rPr>
              <a:t>Thermal Testing Overview</a:t>
            </a:r>
            <a:endParaRPr b="1" dirty="0">
              <a:solidFill>
                <a:schemeClr val="tx1"/>
              </a:solidFill>
            </a:endParaRPr>
          </a:p>
        </p:txBody>
      </p:sp>
      <p:sp>
        <p:nvSpPr>
          <p:cNvPr id="822" name="Google Shape;822;p56"/>
          <p:cNvSpPr txBox="1">
            <a:spLocks noGrp="1"/>
          </p:cNvSpPr>
          <p:nvPr>
            <p:ph type="body" idx="2"/>
          </p:nvPr>
        </p:nvSpPr>
        <p:spPr>
          <a:xfrm>
            <a:off x="4871975" y="660277"/>
            <a:ext cx="3644400" cy="3708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solidFill>
                  <a:schemeClr val="tx1"/>
                </a:solidFill>
                <a:uFill>
                  <a:noFill/>
                </a:uFill>
                <a:hlinkClick r:id="rId13" action="ppaction://hlinksldjump">
                  <a:extLst>
                    <a:ext uri="{A12FA001-AC4F-418D-AE19-62706E023703}">
                      <ahyp:hlinkClr xmlns:ahyp="http://schemas.microsoft.com/office/drawing/2018/hyperlinkcolor" val="tx"/>
                    </a:ext>
                  </a:extLst>
                </a:hlinkClick>
              </a:rPr>
              <a:t>1D Analytical Model</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14" action="ppaction://hlinksldjump">
                  <a:extLst>
                    <a:ext uri="{A12FA001-AC4F-418D-AE19-62706E023703}">
                      <ahyp:hlinkClr xmlns:ahyp="http://schemas.microsoft.com/office/drawing/2018/hyperlinkcolor" val="tx"/>
                    </a:ext>
                  </a:extLst>
                </a:hlinkClick>
              </a:rPr>
              <a:t>Physical Baseline Model</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15" action="ppaction://hlinksldjump">
                  <a:extLst>
                    <a:ext uri="{A12FA001-AC4F-418D-AE19-62706E023703}">
                      <ahyp:hlinkClr xmlns:ahyp="http://schemas.microsoft.com/office/drawing/2018/hyperlinkcolor" val="tx"/>
                    </a:ext>
                  </a:extLst>
                </a:hlinkClick>
              </a:rPr>
              <a:t>Cold Test #2</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16" action="ppaction://hlinksldjump">
                  <a:extLst>
                    <a:ext uri="{A12FA001-AC4F-418D-AE19-62706E023703}">
                      <ahyp:hlinkClr xmlns:ahyp="http://schemas.microsoft.com/office/drawing/2018/hyperlinkcolor" val="tx"/>
                    </a:ext>
                  </a:extLst>
                </a:hlinkClick>
              </a:rPr>
              <a:t>Cold Integration Test</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17" action="ppaction://hlinksldjump">
                  <a:extLst>
                    <a:ext uri="{A12FA001-AC4F-418D-AE19-62706E023703}">
                      <ahyp:hlinkClr xmlns:ahyp="http://schemas.microsoft.com/office/drawing/2018/hyperlinkcolor" val="tx"/>
                    </a:ext>
                  </a:extLst>
                </a:hlinkClick>
              </a:rPr>
              <a:t>Thermal Modeling vs. Testing</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18" action="ppaction://hlinksldjump">
                  <a:extLst>
                    <a:ext uri="{A12FA001-AC4F-418D-AE19-62706E023703}">
                      <ahyp:hlinkClr xmlns:ahyp="http://schemas.microsoft.com/office/drawing/2018/hyperlinkcolor" val="tx"/>
                    </a:ext>
                  </a:extLst>
                </a:hlinkClick>
              </a:rPr>
              <a:t>Full System Testing</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19" action="ppaction://hlinksldjump">
                  <a:extLst>
                    <a:ext uri="{A12FA001-AC4F-418D-AE19-62706E023703}">
                      <ahyp:hlinkClr xmlns:ahyp="http://schemas.microsoft.com/office/drawing/2018/hyperlinkcolor" val="tx"/>
                    </a:ext>
                  </a:extLst>
                </a:hlinkClick>
              </a:rPr>
              <a:t>Systems V</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20" action="ppaction://hlinksldjump">
                  <a:extLst>
                    <a:ext uri="{A12FA001-AC4F-418D-AE19-62706E023703}">
                      <ahyp:hlinkClr xmlns:ahyp="http://schemas.microsoft.com/office/drawing/2018/hyperlinkcolor" val="tx"/>
                    </a:ext>
                  </a:extLst>
                </a:hlinkClick>
              </a:rPr>
              <a:t>Risk Evolution</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21" action="ppaction://hlinksldjump">
                  <a:extLst>
                    <a:ext uri="{A12FA001-AC4F-418D-AE19-62706E023703}">
                      <ahyp:hlinkClr xmlns:ahyp="http://schemas.microsoft.com/office/drawing/2018/hyperlinkcolor" val="tx"/>
                    </a:ext>
                  </a:extLst>
                </a:hlinkClick>
              </a:rPr>
              <a:t>Management Review</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22" action="ppaction://hlinksldjump">
                  <a:extLst>
                    <a:ext uri="{A12FA001-AC4F-418D-AE19-62706E023703}">
                      <ahyp:hlinkClr xmlns:ahyp="http://schemas.microsoft.com/office/drawing/2018/hyperlinkcolor" val="tx"/>
                    </a:ext>
                  </a:extLst>
                </a:hlinkClick>
              </a:rPr>
              <a:t>Budget</a:t>
            </a:r>
            <a:endParaRPr b="1" dirty="0">
              <a:solidFill>
                <a:schemeClr val="tx1"/>
              </a:solidFill>
            </a:endParaRPr>
          </a:p>
          <a:p>
            <a:pPr marL="0" lvl="0" indent="0" algn="l" rtl="0">
              <a:spcBef>
                <a:spcPts val="600"/>
              </a:spcBef>
              <a:spcAft>
                <a:spcPts val="0"/>
              </a:spcAft>
              <a:buNone/>
            </a:pPr>
            <a:endParaRPr b="1" dirty="0">
              <a:solidFill>
                <a:schemeClr val="tx1"/>
              </a:solidFill>
            </a:endParaRPr>
          </a:p>
        </p:txBody>
      </p:sp>
      <p:sp>
        <p:nvSpPr>
          <p:cNvPr id="823" name="Google Shape;823;p5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Main Table of Contents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sp>
        <p:nvSpPr>
          <p:cNvPr id="829" name="Google Shape;829;p57"/>
          <p:cNvSpPr txBox="1">
            <a:spLocks noGrp="1"/>
          </p:cNvSpPr>
          <p:nvPr>
            <p:ph type="body" idx="1"/>
          </p:nvPr>
        </p:nvSpPr>
        <p:spPr>
          <a:xfrm>
            <a:off x="627625" y="660277"/>
            <a:ext cx="3644400" cy="3708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solidFill>
                  <a:schemeClr val="tx1"/>
                </a:solidFill>
                <a:uFill>
                  <a:noFill/>
                </a:uFill>
                <a:hlinkClick r:id="rId3" action="ppaction://hlinksldjump">
                  <a:extLst>
                    <a:ext uri="{A12FA001-AC4F-418D-AE19-62706E023703}">
                      <ahyp:hlinkClr xmlns:ahyp="http://schemas.microsoft.com/office/drawing/2018/hyperlinkcolor" val="tx"/>
                    </a:ext>
                  </a:extLst>
                </a:hlinkClick>
              </a:rPr>
              <a:t>Comm Hardware</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4" action="ppaction://hlinksldjump">
                  <a:extLst>
                    <a:ext uri="{A12FA001-AC4F-418D-AE19-62706E023703}">
                      <ahyp:hlinkClr xmlns:ahyp="http://schemas.microsoft.com/office/drawing/2018/hyperlinkcolor" val="tx"/>
                    </a:ext>
                  </a:extLst>
                </a:hlinkClick>
              </a:rPr>
              <a:t>Comm Software</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5" action="ppaction://hlinksldjump">
                  <a:extLst>
                    <a:ext uri="{A12FA001-AC4F-418D-AE19-62706E023703}">
                      <ahyp:hlinkClr xmlns:ahyp="http://schemas.microsoft.com/office/drawing/2018/hyperlinkcolor" val="tx"/>
                    </a:ext>
                  </a:extLst>
                </a:hlinkClick>
              </a:rPr>
              <a:t>Flight Software</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6" action="ppaction://hlinksldjump">
                  <a:extLst>
                    <a:ext uri="{A12FA001-AC4F-418D-AE19-62706E023703}">
                      <ahyp:hlinkClr xmlns:ahyp="http://schemas.microsoft.com/office/drawing/2018/hyperlinkcolor" val="tx"/>
                    </a:ext>
                  </a:extLst>
                </a:hlinkClick>
              </a:rPr>
              <a:t>Ground Software</a:t>
            </a:r>
            <a:endParaRPr b="1" dirty="0">
              <a:solidFill>
                <a:schemeClr val="tx1"/>
              </a:solidFill>
            </a:endParaRPr>
          </a:p>
          <a:p>
            <a:pPr marL="0" lvl="0" indent="0" algn="l" rtl="0">
              <a:spcBef>
                <a:spcPts val="600"/>
              </a:spcBef>
              <a:spcAft>
                <a:spcPts val="0"/>
              </a:spcAft>
              <a:buNone/>
            </a:pPr>
            <a:r>
              <a:rPr lang="en" b="1" dirty="0">
                <a:solidFill>
                  <a:schemeClr val="tx1"/>
                </a:solidFill>
                <a:uFill>
                  <a:noFill/>
                </a:uFill>
                <a:hlinkClick r:id="rId7" action="ppaction://hlinksldjump">
                  <a:extLst>
                    <a:ext uri="{A12FA001-AC4F-418D-AE19-62706E023703}">
                      <ahyp:hlinkClr xmlns:ahyp="http://schemas.microsoft.com/office/drawing/2018/hyperlinkcolor" val="tx"/>
                    </a:ext>
                  </a:extLst>
                </a:hlinkClick>
              </a:rPr>
              <a:t>Payload Board</a:t>
            </a:r>
            <a:endParaRPr b="1" dirty="0">
              <a:solidFill>
                <a:schemeClr val="tx1"/>
              </a:solidFill>
            </a:endParaRPr>
          </a:p>
          <a:p>
            <a:pPr marL="0" lvl="0" indent="0" algn="l" rtl="0">
              <a:spcBef>
                <a:spcPts val="600"/>
              </a:spcBef>
              <a:spcAft>
                <a:spcPts val="0"/>
              </a:spcAft>
              <a:buNone/>
            </a:pPr>
            <a:endParaRPr b="1" dirty="0">
              <a:solidFill>
                <a:schemeClr val="tx1"/>
              </a:solidFill>
            </a:endParaRPr>
          </a:p>
        </p:txBody>
      </p:sp>
      <p:sp>
        <p:nvSpPr>
          <p:cNvPr id="830" name="Google Shape;830;p57"/>
          <p:cNvSpPr txBox="1">
            <a:spLocks noGrp="1"/>
          </p:cNvSpPr>
          <p:nvPr>
            <p:ph type="body" idx="2"/>
          </p:nvPr>
        </p:nvSpPr>
        <p:spPr>
          <a:xfrm>
            <a:off x="4871975" y="660277"/>
            <a:ext cx="3644400" cy="3708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b="1">
                <a:solidFill>
                  <a:schemeClr val="tx1"/>
                </a:solidFill>
                <a:uFill>
                  <a:noFill/>
                </a:uFill>
                <a:hlinkClick r:id="rId8" action="ppaction://hlinksldjump">
                  <a:extLst>
                    <a:ext uri="{A12FA001-AC4F-418D-AE19-62706E023703}">
                      <ahyp:hlinkClr xmlns:ahyp="http://schemas.microsoft.com/office/drawing/2018/hyperlinkcolor" val="tx"/>
                    </a:ext>
                  </a:extLst>
                </a:hlinkClick>
              </a:rPr>
              <a:t>Power</a:t>
            </a:r>
            <a:endParaRPr b="1">
              <a:solidFill>
                <a:schemeClr val="tx1"/>
              </a:solidFill>
            </a:endParaRPr>
          </a:p>
          <a:p>
            <a:pPr marL="0" lvl="0" indent="0" algn="l" rtl="0">
              <a:spcBef>
                <a:spcPts val="600"/>
              </a:spcBef>
              <a:spcAft>
                <a:spcPts val="0"/>
              </a:spcAft>
              <a:buClr>
                <a:schemeClr val="dk1"/>
              </a:buClr>
              <a:buSzPts val="1100"/>
              <a:buFont typeface="Arial"/>
              <a:buNone/>
            </a:pPr>
            <a:r>
              <a:rPr lang="en" b="1">
                <a:solidFill>
                  <a:schemeClr val="tx1"/>
                </a:solidFill>
                <a:uFill>
                  <a:noFill/>
                </a:uFill>
                <a:hlinkClick r:id="rId9" action="ppaction://hlinksldjump">
                  <a:extLst>
                    <a:ext uri="{A12FA001-AC4F-418D-AE19-62706E023703}">
                      <ahyp:hlinkClr xmlns:ahyp="http://schemas.microsoft.com/office/drawing/2018/hyperlinkcolor" val="tx"/>
                    </a:ext>
                  </a:extLst>
                </a:hlinkClick>
              </a:rPr>
              <a:t>Science</a:t>
            </a:r>
            <a:endParaRPr b="1">
              <a:solidFill>
                <a:schemeClr val="tx1"/>
              </a:solidFill>
            </a:endParaRPr>
          </a:p>
          <a:p>
            <a:pPr marL="0" lvl="0" indent="0" algn="l" rtl="0">
              <a:spcBef>
                <a:spcPts val="600"/>
              </a:spcBef>
              <a:spcAft>
                <a:spcPts val="0"/>
              </a:spcAft>
              <a:buClr>
                <a:schemeClr val="dk1"/>
              </a:buClr>
              <a:buSzPts val="1100"/>
              <a:buFont typeface="Arial"/>
              <a:buNone/>
            </a:pPr>
            <a:r>
              <a:rPr lang="en" b="1">
                <a:solidFill>
                  <a:schemeClr val="tx1"/>
                </a:solidFill>
                <a:uFill>
                  <a:noFill/>
                </a:uFill>
                <a:hlinkClick r:id="rId10" action="ppaction://hlinksldjump">
                  <a:extLst>
                    <a:ext uri="{A12FA001-AC4F-418D-AE19-62706E023703}">
                      <ahyp:hlinkClr xmlns:ahyp="http://schemas.microsoft.com/office/drawing/2018/hyperlinkcolor" val="tx"/>
                    </a:ext>
                  </a:extLst>
                </a:hlinkClick>
              </a:rPr>
              <a:t>Structures</a:t>
            </a:r>
            <a:endParaRPr b="1">
              <a:solidFill>
                <a:schemeClr val="tx1"/>
              </a:solidFill>
            </a:endParaRPr>
          </a:p>
          <a:p>
            <a:pPr marL="0" lvl="0" indent="0" algn="l" rtl="0">
              <a:spcBef>
                <a:spcPts val="600"/>
              </a:spcBef>
              <a:spcAft>
                <a:spcPts val="0"/>
              </a:spcAft>
              <a:buClr>
                <a:schemeClr val="dk1"/>
              </a:buClr>
              <a:buSzPts val="1100"/>
              <a:buFont typeface="Arial"/>
              <a:buNone/>
            </a:pPr>
            <a:r>
              <a:rPr lang="en" b="1">
                <a:solidFill>
                  <a:schemeClr val="tx1"/>
                </a:solidFill>
                <a:uFill>
                  <a:noFill/>
                </a:uFill>
                <a:hlinkClick r:id="rId11" action="ppaction://hlinksldjump">
                  <a:extLst>
                    <a:ext uri="{A12FA001-AC4F-418D-AE19-62706E023703}">
                      <ahyp:hlinkClr xmlns:ahyp="http://schemas.microsoft.com/office/drawing/2018/hyperlinkcolor" val="tx"/>
                    </a:ext>
                  </a:extLst>
                </a:hlinkClick>
              </a:rPr>
              <a:t>Thermal</a:t>
            </a:r>
            <a:endParaRPr b="1">
              <a:solidFill>
                <a:schemeClr val="tx1"/>
              </a:solidFill>
            </a:endParaRPr>
          </a:p>
          <a:p>
            <a:pPr marL="0" lvl="0" indent="0" algn="l" rtl="0">
              <a:spcBef>
                <a:spcPts val="600"/>
              </a:spcBef>
              <a:spcAft>
                <a:spcPts val="0"/>
              </a:spcAft>
              <a:buClr>
                <a:schemeClr val="dk1"/>
              </a:buClr>
              <a:buSzPts val="1100"/>
              <a:buFont typeface="Arial"/>
              <a:buNone/>
            </a:pPr>
            <a:r>
              <a:rPr lang="en" b="1">
                <a:solidFill>
                  <a:schemeClr val="tx1"/>
                </a:solidFill>
                <a:uFill>
                  <a:noFill/>
                </a:uFill>
                <a:hlinkClick r:id="rId12" action="ppaction://hlinksldjump">
                  <a:extLst>
                    <a:ext uri="{A12FA001-AC4F-418D-AE19-62706E023703}">
                      <ahyp:hlinkClr xmlns:ahyp="http://schemas.microsoft.com/office/drawing/2018/hyperlinkcolor" val="tx"/>
                    </a:ext>
                  </a:extLst>
                </a:hlinkClick>
              </a:rPr>
              <a:t>Finance</a:t>
            </a:r>
            <a:endParaRPr b="1">
              <a:solidFill>
                <a:schemeClr val="tx1"/>
              </a:solidFill>
            </a:endParaRPr>
          </a:p>
        </p:txBody>
      </p:sp>
      <p:sp>
        <p:nvSpPr>
          <p:cNvPr id="831" name="Google Shape;831;p5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Backup Table of Contents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58"/>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 Hardware</a:t>
            </a:r>
            <a:endParaRPr/>
          </a:p>
        </p:txBody>
      </p:sp>
      <p:sp>
        <p:nvSpPr>
          <p:cNvPr id="837" name="Google Shape;837;p58"/>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8" name="Google Shape;838;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sp>
        <p:nvSpPr>
          <p:cNvPr id="839" name="Google Shape;839;p58">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59"/>
          <p:cNvSpPr/>
          <p:nvPr/>
        </p:nvSpPr>
        <p:spPr>
          <a:xfrm>
            <a:off x="2027200" y="967775"/>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sp>
        <p:nvSpPr>
          <p:cNvPr id="846" name="Google Shape;846;p59"/>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Results - COMM Wired</a:t>
            </a:r>
            <a:endParaRPr/>
          </a:p>
        </p:txBody>
      </p:sp>
      <p:sp>
        <p:nvSpPr>
          <p:cNvPr id="847" name="Google Shape;847;p59"/>
          <p:cNvSpPr/>
          <p:nvPr/>
        </p:nvSpPr>
        <p:spPr>
          <a:xfrm>
            <a:off x="185800" y="915125"/>
            <a:ext cx="1841400" cy="457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Low Pass Filter </a:t>
            </a:r>
            <a:endParaRPr/>
          </a:p>
        </p:txBody>
      </p:sp>
      <p:sp>
        <p:nvSpPr>
          <p:cNvPr id="848" name="Google Shape;848;p59"/>
          <p:cNvSpPr/>
          <p:nvPr/>
        </p:nvSpPr>
        <p:spPr>
          <a:xfrm>
            <a:off x="3530200" y="803800"/>
            <a:ext cx="2655000" cy="9954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Attenuation Testing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Loss Testing </a:t>
            </a:r>
            <a:endParaRPr/>
          </a:p>
        </p:txBody>
      </p:sp>
      <p:sp>
        <p:nvSpPr>
          <p:cNvPr id="849" name="Google Shape;849;p59"/>
          <p:cNvSpPr/>
          <p:nvPr/>
        </p:nvSpPr>
        <p:spPr>
          <a:xfrm>
            <a:off x="6526675" y="2136000"/>
            <a:ext cx="2258700" cy="25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Two SDRs</a:t>
            </a:r>
            <a:endParaRPr/>
          </a:p>
          <a:p>
            <a:pPr marL="914400" lvl="1" indent="-317500" algn="l" rtl="0">
              <a:spcBef>
                <a:spcPts val="0"/>
              </a:spcBef>
              <a:spcAft>
                <a:spcPts val="0"/>
              </a:spcAft>
              <a:buSzPts val="1400"/>
              <a:buChar char="○"/>
            </a:pPr>
            <a:r>
              <a:rPr lang="en"/>
              <a:t>Transmitter</a:t>
            </a:r>
            <a:endParaRPr/>
          </a:p>
          <a:p>
            <a:pPr marL="914400" lvl="1" indent="-317500" algn="l" rtl="0">
              <a:spcBef>
                <a:spcPts val="0"/>
              </a:spcBef>
              <a:spcAft>
                <a:spcPts val="0"/>
              </a:spcAft>
              <a:buSzPts val="1400"/>
              <a:buChar char="○"/>
            </a:pPr>
            <a:r>
              <a:rPr lang="en"/>
              <a:t>Spectrum Analyzer</a:t>
            </a:r>
            <a:endParaRPr/>
          </a:p>
          <a:p>
            <a:pPr marL="457200" lvl="0" indent="-317500" algn="l" rtl="0">
              <a:spcBef>
                <a:spcPts val="0"/>
              </a:spcBef>
              <a:spcAft>
                <a:spcPts val="0"/>
              </a:spcAft>
              <a:buSzPts val="1400"/>
              <a:buChar char="●"/>
            </a:pPr>
            <a:r>
              <a:rPr lang="en"/>
              <a:t>Low Pass Filter</a:t>
            </a:r>
            <a:endParaRPr/>
          </a:p>
          <a:p>
            <a:pPr marL="457200" lvl="0" indent="-317500" algn="l" rtl="0">
              <a:spcBef>
                <a:spcPts val="0"/>
              </a:spcBef>
              <a:spcAft>
                <a:spcPts val="0"/>
              </a:spcAft>
              <a:buSzPts val="1400"/>
              <a:buChar char="●"/>
            </a:pPr>
            <a:r>
              <a:rPr lang="en"/>
              <a:t>Attenuators</a:t>
            </a:r>
            <a:endParaRPr/>
          </a:p>
          <a:p>
            <a:pPr marL="914400" lvl="1" indent="-317500" algn="l" rtl="0">
              <a:spcBef>
                <a:spcPts val="0"/>
              </a:spcBef>
              <a:spcAft>
                <a:spcPts val="0"/>
              </a:spcAft>
              <a:buSzPts val="1400"/>
              <a:buChar char="○"/>
            </a:pPr>
            <a:r>
              <a:rPr lang="en"/>
              <a:t>40 dB</a:t>
            </a:r>
            <a:endParaRPr/>
          </a:p>
          <a:p>
            <a:pPr marL="0" lvl="0" indent="0" algn="ctr" rtl="0">
              <a:spcBef>
                <a:spcPts val="0"/>
              </a:spcBef>
              <a:spcAft>
                <a:spcPts val="0"/>
              </a:spcAft>
              <a:buNone/>
            </a:pPr>
            <a:endParaRPr b="1" u="sng"/>
          </a:p>
          <a:p>
            <a:pPr marL="0" lvl="0" indent="0" algn="ctr" rtl="0">
              <a:spcBef>
                <a:spcPts val="0"/>
              </a:spcBef>
              <a:spcAft>
                <a:spcPts val="0"/>
              </a:spcAft>
              <a:buNone/>
            </a:pPr>
            <a:r>
              <a:rPr lang="en" b="1" u="sng"/>
              <a:t>Location</a:t>
            </a:r>
            <a:endParaRPr b="1" u="sng"/>
          </a:p>
          <a:p>
            <a:pPr marL="457200" lvl="0" indent="-317500" algn="l" rtl="0">
              <a:spcBef>
                <a:spcPts val="0"/>
              </a:spcBef>
              <a:spcAft>
                <a:spcPts val="0"/>
              </a:spcAft>
              <a:buClr>
                <a:schemeClr val="dk1"/>
              </a:buClr>
              <a:buSzPts val="1400"/>
              <a:buChar char="●"/>
            </a:pPr>
            <a:r>
              <a:rPr lang="en">
                <a:solidFill>
                  <a:schemeClr val="dk1"/>
                </a:solidFill>
              </a:rPr>
              <a:t>Electronics Lab</a:t>
            </a:r>
            <a:endParaRPr b="1" u="sng"/>
          </a:p>
        </p:txBody>
      </p:sp>
      <p:pic>
        <p:nvPicPr>
          <p:cNvPr id="850" name="Google Shape;850;p59"/>
          <p:cNvPicPr preferRelativeResize="0"/>
          <p:nvPr/>
        </p:nvPicPr>
        <p:blipFill>
          <a:blip r:embed="rId3">
            <a:alphaModFix/>
          </a:blip>
          <a:stretch>
            <a:fillRect/>
          </a:stretch>
        </p:blipFill>
        <p:spPr>
          <a:xfrm>
            <a:off x="1563321" y="998919"/>
            <a:ext cx="232950" cy="232950"/>
          </a:xfrm>
          <a:prstGeom prst="rect">
            <a:avLst/>
          </a:prstGeom>
          <a:noFill/>
          <a:ln>
            <a:noFill/>
          </a:ln>
        </p:spPr>
      </p:pic>
      <p:pic>
        <p:nvPicPr>
          <p:cNvPr id="851" name="Google Shape;851;p59"/>
          <p:cNvPicPr preferRelativeResize="0"/>
          <p:nvPr/>
        </p:nvPicPr>
        <p:blipFill>
          <a:blip r:embed="rId3">
            <a:alphaModFix/>
          </a:blip>
          <a:stretch>
            <a:fillRect/>
          </a:stretch>
        </p:blipFill>
        <p:spPr>
          <a:xfrm>
            <a:off x="5658821" y="867594"/>
            <a:ext cx="232950" cy="232950"/>
          </a:xfrm>
          <a:prstGeom prst="rect">
            <a:avLst/>
          </a:prstGeom>
          <a:noFill/>
          <a:ln>
            <a:noFill/>
          </a:ln>
        </p:spPr>
      </p:pic>
      <p:pic>
        <p:nvPicPr>
          <p:cNvPr id="852" name="Google Shape;852;p59"/>
          <p:cNvPicPr preferRelativeResize="0"/>
          <p:nvPr/>
        </p:nvPicPr>
        <p:blipFill>
          <a:blip r:embed="rId3">
            <a:alphaModFix/>
          </a:blip>
          <a:stretch>
            <a:fillRect/>
          </a:stretch>
        </p:blipFill>
        <p:spPr>
          <a:xfrm>
            <a:off x="5149196" y="1514694"/>
            <a:ext cx="232950" cy="232950"/>
          </a:xfrm>
          <a:prstGeom prst="rect">
            <a:avLst/>
          </a:prstGeom>
          <a:noFill/>
          <a:ln>
            <a:noFill/>
          </a:ln>
        </p:spPr>
      </p:pic>
      <p:sp>
        <p:nvSpPr>
          <p:cNvPr id="853" name="Google Shape;853;p59"/>
          <p:cNvSpPr/>
          <p:nvPr/>
        </p:nvSpPr>
        <p:spPr>
          <a:xfrm>
            <a:off x="47800" y="2136000"/>
            <a:ext cx="2733600" cy="2553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u="sng"/>
              <a:t>Expected Insertion Loss </a:t>
            </a:r>
            <a:endParaRPr b="1" u="sng"/>
          </a:p>
          <a:p>
            <a:pPr marL="0" lvl="0" indent="0" algn="l" rtl="0">
              <a:spcBef>
                <a:spcPts val="0"/>
              </a:spcBef>
              <a:spcAft>
                <a:spcPts val="0"/>
              </a:spcAft>
              <a:buNone/>
            </a:pPr>
            <a:r>
              <a:rPr lang="en"/>
              <a:t>1.38 dB</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Actual Insertion Loss </a:t>
            </a:r>
            <a:endParaRPr b="1" u="sng"/>
          </a:p>
          <a:p>
            <a:pPr marL="0" lvl="0" indent="0" algn="l" rtl="0">
              <a:spcBef>
                <a:spcPts val="0"/>
              </a:spcBef>
              <a:spcAft>
                <a:spcPts val="0"/>
              </a:spcAft>
              <a:buNone/>
            </a:pPr>
            <a:r>
              <a:rPr lang="en"/>
              <a:t>1 dB</a:t>
            </a:r>
            <a:endParaRPr/>
          </a:p>
          <a:p>
            <a:pPr marL="0" lvl="0" indent="0" algn="l" rtl="0">
              <a:spcBef>
                <a:spcPts val="0"/>
              </a:spcBef>
              <a:spcAft>
                <a:spcPts val="0"/>
              </a:spcAft>
              <a:buNone/>
            </a:pPr>
            <a:r>
              <a:rPr lang="en" b="1" u="sng"/>
              <a:t> </a:t>
            </a:r>
            <a:endParaRPr b="1" u="sng"/>
          </a:p>
          <a:p>
            <a:pPr marL="0" lvl="0" indent="0" algn="l" rtl="0">
              <a:spcBef>
                <a:spcPts val="0"/>
              </a:spcBef>
              <a:spcAft>
                <a:spcPts val="0"/>
              </a:spcAft>
              <a:buNone/>
            </a:pPr>
            <a:r>
              <a:rPr lang="en" b="1" u="sng"/>
              <a:t>Margin is acceptable!</a:t>
            </a:r>
            <a:endParaRPr b="1" u="sng"/>
          </a:p>
          <a:p>
            <a:pPr marL="0" lvl="0" indent="0" algn="l" rtl="0">
              <a:spcBef>
                <a:spcPts val="0"/>
              </a:spcBef>
              <a:spcAft>
                <a:spcPts val="0"/>
              </a:spcAft>
              <a:buNone/>
            </a:pPr>
            <a:r>
              <a:rPr lang="en"/>
              <a:t>Since we are below the expected insertion loss</a:t>
            </a:r>
            <a:endParaRPr/>
          </a:p>
          <a:p>
            <a:pPr marL="0" lvl="0" indent="0" algn="l" rtl="0">
              <a:spcBef>
                <a:spcPts val="0"/>
              </a:spcBef>
              <a:spcAft>
                <a:spcPts val="0"/>
              </a:spcAft>
              <a:buNone/>
            </a:pPr>
            <a:endParaRPr/>
          </a:p>
        </p:txBody>
      </p:sp>
      <p:sp>
        <p:nvSpPr>
          <p:cNvPr id="854" name="Google Shape;854;p59"/>
          <p:cNvSpPr/>
          <p:nvPr/>
        </p:nvSpPr>
        <p:spPr>
          <a:xfrm>
            <a:off x="6526675" y="762725"/>
            <a:ext cx="2258700" cy="7137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Link Budget Model</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855" name="Google Shape;855;p59">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6" name="Google Shape;856;p59"/>
          <p:cNvPicPr preferRelativeResize="0"/>
          <p:nvPr/>
        </p:nvPicPr>
        <p:blipFill rotWithShape="1">
          <a:blip r:embed="rId4">
            <a:alphaModFix/>
          </a:blip>
          <a:srcRect l="2612" r="4077"/>
          <a:stretch/>
        </p:blipFill>
        <p:spPr>
          <a:xfrm>
            <a:off x="2837913" y="1963425"/>
            <a:ext cx="3646488" cy="2931176"/>
          </a:xfrm>
          <a:prstGeom prst="rect">
            <a:avLst/>
          </a:prstGeom>
          <a:noFill/>
          <a:ln>
            <a:noFill/>
          </a:ln>
        </p:spPr>
      </p:pic>
      <p:sp>
        <p:nvSpPr>
          <p:cNvPr id="857" name="Google Shape;857;p59">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60"/>
          <p:cNvGrpSpPr/>
          <p:nvPr/>
        </p:nvGrpSpPr>
        <p:grpSpPr>
          <a:xfrm>
            <a:off x="1822772" y="1176949"/>
            <a:ext cx="5006530" cy="2961604"/>
            <a:chOff x="1679683" y="1342830"/>
            <a:chExt cx="5217853" cy="3483420"/>
          </a:xfrm>
        </p:grpSpPr>
        <p:sp>
          <p:nvSpPr>
            <p:cNvPr id="863" name="Google Shape;863;p60"/>
            <p:cNvSpPr/>
            <p:nvPr/>
          </p:nvSpPr>
          <p:spPr>
            <a:xfrm>
              <a:off x="2151456" y="4142250"/>
              <a:ext cx="4671000" cy="684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4" name="Google Shape;864;p60"/>
            <p:cNvGrpSpPr/>
            <p:nvPr/>
          </p:nvGrpSpPr>
          <p:grpSpPr>
            <a:xfrm>
              <a:off x="1679683" y="1342830"/>
              <a:ext cx="5217853" cy="3483411"/>
              <a:chOff x="328205" y="315487"/>
              <a:chExt cx="7456206" cy="2954296"/>
            </a:xfrm>
          </p:grpSpPr>
          <p:pic>
            <p:nvPicPr>
              <p:cNvPr id="865" name="Google Shape;865;p60"/>
              <p:cNvPicPr preferRelativeResize="0"/>
              <p:nvPr/>
            </p:nvPicPr>
            <p:blipFill rotWithShape="1">
              <a:blip r:embed="rId3">
                <a:alphaModFix/>
              </a:blip>
              <a:srcRect t="10446" r="576" b="8133"/>
              <a:stretch/>
            </p:blipFill>
            <p:spPr>
              <a:xfrm>
                <a:off x="1428425" y="577050"/>
                <a:ext cx="6251198" cy="2692650"/>
              </a:xfrm>
              <a:prstGeom prst="rect">
                <a:avLst/>
              </a:prstGeom>
              <a:noFill/>
              <a:ln>
                <a:noFill/>
              </a:ln>
            </p:spPr>
          </p:pic>
          <p:grpSp>
            <p:nvGrpSpPr>
              <p:cNvPr id="866" name="Google Shape;866;p60"/>
              <p:cNvGrpSpPr/>
              <p:nvPr/>
            </p:nvGrpSpPr>
            <p:grpSpPr>
              <a:xfrm>
                <a:off x="1362757" y="2761728"/>
                <a:ext cx="6421654" cy="508056"/>
                <a:chOff x="1362757" y="2761728"/>
                <a:chExt cx="6421654" cy="508056"/>
              </a:xfrm>
            </p:grpSpPr>
            <p:sp>
              <p:nvSpPr>
                <p:cNvPr id="867" name="Google Shape;867;p60"/>
                <p:cNvSpPr/>
                <p:nvPr/>
              </p:nvSpPr>
              <p:spPr>
                <a:xfrm>
                  <a:off x="1428450" y="2842200"/>
                  <a:ext cx="6251100" cy="427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PT Serif"/>
                    <a:ea typeface="PT Serif"/>
                    <a:cs typeface="PT Serif"/>
                    <a:sym typeface="PT Serif"/>
                  </a:endParaRPr>
                </a:p>
              </p:txBody>
            </p:sp>
            <p:sp>
              <p:nvSpPr>
                <p:cNvPr id="868" name="Google Shape;868;p60"/>
                <p:cNvSpPr txBox="1"/>
                <p:nvPr/>
              </p:nvSpPr>
              <p:spPr>
                <a:xfrm>
                  <a:off x="4120418" y="2761728"/>
                  <a:ext cx="9063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915.0</a:t>
                  </a:r>
                  <a:endParaRPr sz="1100">
                    <a:solidFill>
                      <a:srgbClr val="FFFFFF"/>
                    </a:solidFill>
                    <a:latin typeface="PT Serif"/>
                    <a:ea typeface="PT Serif"/>
                    <a:cs typeface="PT Serif"/>
                    <a:sym typeface="PT Serif"/>
                  </a:endParaRPr>
                </a:p>
              </p:txBody>
            </p:sp>
            <p:sp>
              <p:nvSpPr>
                <p:cNvPr id="869" name="Google Shape;869;p60"/>
                <p:cNvSpPr txBox="1"/>
                <p:nvPr/>
              </p:nvSpPr>
              <p:spPr>
                <a:xfrm>
                  <a:off x="5662632"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915.2</a:t>
                  </a:r>
                  <a:endParaRPr sz="1100">
                    <a:solidFill>
                      <a:srgbClr val="FFFFFF"/>
                    </a:solidFill>
                    <a:latin typeface="PT Serif"/>
                    <a:ea typeface="PT Serif"/>
                    <a:cs typeface="PT Serif"/>
                    <a:sym typeface="PT Serif"/>
                  </a:endParaRPr>
                </a:p>
              </p:txBody>
            </p:sp>
            <p:sp>
              <p:nvSpPr>
                <p:cNvPr id="870" name="Google Shape;870;p60"/>
                <p:cNvSpPr txBox="1"/>
                <p:nvPr/>
              </p:nvSpPr>
              <p:spPr>
                <a:xfrm>
                  <a:off x="2217632"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914.8</a:t>
                  </a:r>
                  <a:endParaRPr sz="1100">
                    <a:solidFill>
                      <a:srgbClr val="FFFFFF"/>
                    </a:solidFill>
                    <a:latin typeface="PT Serif"/>
                    <a:ea typeface="PT Serif"/>
                    <a:cs typeface="PT Serif"/>
                    <a:sym typeface="PT Serif"/>
                  </a:endParaRPr>
                </a:p>
              </p:txBody>
            </p:sp>
            <p:sp>
              <p:nvSpPr>
                <p:cNvPr id="871" name="Google Shape;871;p60"/>
                <p:cNvSpPr txBox="1"/>
                <p:nvPr/>
              </p:nvSpPr>
              <p:spPr>
                <a:xfrm>
                  <a:off x="3365862" y="2956284"/>
                  <a:ext cx="24123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Frequency [ MHz]</a:t>
                  </a:r>
                  <a:endParaRPr sz="1100">
                    <a:solidFill>
                      <a:srgbClr val="FFFFFF"/>
                    </a:solidFill>
                    <a:latin typeface="PT Serif"/>
                    <a:ea typeface="PT Serif"/>
                    <a:cs typeface="PT Serif"/>
                    <a:sym typeface="PT Serif"/>
                  </a:endParaRPr>
                </a:p>
              </p:txBody>
            </p:sp>
            <p:sp>
              <p:nvSpPr>
                <p:cNvPr id="872" name="Google Shape;872;p60"/>
                <p:cNvSpPr txBox="1"/>
                <p:nvPr/>
              </p:nvSpPr>
              <p:spPr>
                <a:xfrm>
                  <a:off x="3082429"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914.9</a:t>
                  </a:r>
                  <a:endParaRPr sz="1100">
                    <a:solidFill>
                      <a:srgbClr val="FFFFFF"/>
                    </a:solidFill>
                    <a:latin typeface="PT Serif"/>
                    <a:ea typeface="PT Serif"/>
                    <a:cs typeface="PT Serif"/>
                    <a:sym typeface="PT Serif"/>
                  </a:endParaRPr>
                </a:p>
              </p:txBody>
            </p:sp>
            <p:sp>
              <p:nvSpPr>
                <p:cNvPr id="873" name="Google Shape;873;p60"/>
                <p:cNvSpPr txBox="1"/>
                <p:nvPr/>
              </p:nvSpPr>
              <p:spPr>
                <a:xfrm>
                  <a:off x="4802104"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915.1</a:t>
                  </a:r>
                  <a:endParaRPr sz="1100">
                    <a:solidFill>
                      <a:srgbClr val="FFFFFF"/>
                    </a:solidFill>
                    <a:latin typeface="PT Serif"/>
                    <a:ea typeface="PT Serif"/>
                    <a:cs typeface="PT Serif"/>
                    <a:sym typeface="PT Serif"/>
                  </a:endParaRPr>
                </a:p>
              </p:txBody>
            </p:sp>
            <p:sp>
              <p:nvSpPr>
                <p:cNvPr id="874" name="Google Shape;874;p60"/>
                <p:cNvSpPr txBox="1"/>
                <p:nvPr/>
              </p:nvSpPr>
              <p:spPr>
                <a:xfrm>
                  <a:off x="6517511"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915.3</a:t>
                  </a:r>
                  <a:endParaRPr sz="1100">
                    <a:solidFill>
                      <a:srgbClr val="FFFFFF"/>
                    </a:solidFill>
                    <a:latin typeface="PT Serif"/>
                    <a:ea typeface="PT Serif"/>
                    <a:cs typeface="PT Serif"/>
                    <a:sym typeface="PT Serif"/>
                  </a:endParaRPr>
                </a:p>
              </p:txBody>
            </p:sp>
            <p:sp>
              <p:nvSpPr>
                <p:cNvPr id="875" name="Google Shape;875;p60"/>
                <p:cNvSpPr txBox="1"/>
                <p:nvPr/>
              </p:nvSpPr>
              <p:spPr>
                <a:xfrm>
                  <a:off x="1362757"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914.7</a:t>
                  </a:r>
                  <a:endParaRPr sz="1100">
                    <a:solidFill>
                      <a:srgbClr val="FFFFFF"/>
                    </a:solidFill>
                    <a:latin typeface="PT Serif"/>
                    <a:ea typeface="PT Serif"/>
                    <a:cs typeface="PT Serif"/>
                    <a:sym typeface="PT Serif"/>
                  </a:endParaRPr>
                </a:p>
              </p:txBody>
            </p:sp>
          </p:grpSp>
          <p:grpSp>
            <p:nvGrpSpPr>
              <p:cNvPr id="876" name="Google Shape;876;p60"/>
              <p:cNvGrpSpPr/>
              <p:nvPr/>
            </p:nvGrpSpPr>
            <p:grpSpPr>
              <a:xfrm>
                <a:off x="328205" y="315487"/>
                <a:ext cx="1266900" cy="2947163"/>
                <a:chOff x="161557" y="315487"/>
                <a:chExt cx="1266900" cy="2947163"/>
              </a:xfrm>
            </p:grpSpPr>
            <p:sp>
              <p:nvSpPr>
                <p:cNvPr id="877" name="Google Shape;877;p60"/>
                <p:cNvSpPr/>
                <p:nvPr/>
              </p:nvSpPr>
              <p:spPr>
                <a:xfrm rot="5400000">
                  <a:off x="-215423" y="1618800"/>
                  <a:ext cx="2685600" cy="602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0"/>
                <p:cNvSpPr txBox="1"/>
                <p:nvPr/>
              </p:nvSpPr>
              <p:spPr>
                <a:xfrm>
                  <a:off x="161557" y="315487"/>
                  <a:ext cx="1266900" cy="31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0</a:t>
                  </a:r>
                  <a:endParaRPr sz="1100">
                    <a:solidFill>
                      <a:srgbClr val="FFFFFF"/>
                    </a:solidFill>
                    <a:latin typeface="PT Serif"/>
                    <a:ea typeface="PT Serif"/>
                    <a:cs typeface="PT Serif"/>
                    <a:sym typeface="PT Serif"/>
                  </a:endParaRPr>
                </a:p>
              </p:txBody>
            </p:sp>
            <p:sp>
              <p:nvSpPr>
                <p:cNvPr id="879" name="Google Shape;879;p60"/>
                <p:cNvSpPr txBox="1"/>
                <p:nvPr/>
              </p:nvSpPr>
              <p:spPr>
                <a:xfrm>
                  <a:off x="161557" y="2258626"/>
                  <a:ext cx="1266900" cy="31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10</a:t>
                  </a:r>
                  <a:endParaRPr sz="1100">
                    <a:solidFill>
                      <a:srgbClr val="FFFFFF"/>
                    </a:solidFill>
                    <a:latin typeface="PT Serif"/>
                    <a:ea typeface="PT Serif"/>
                    <a:cs typeface="PT Serif"/>
                    <a:sym typeface="PT Serif"/>
                  </a:endParaRPr>
                </a:p>
              </p:txBody>
            </p:sp>
            <p:sp>
              <p:nvSpPr>
                <p:cNvPr id="880" name="Google Shape;880;p60"/>
                <p:cNvSpPr txBox="1"/>
                <p:nvPr/>
              </p:nvSpPr>
              <p:spPr>
                <a:xfrm>
                  <a:off x="161557" y="1885287"/>
                  <a:ext cx="1266900" cy="31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20</a:t>
                  </a:r>
                  <a:endParaRPr sz="1100">
                    <a:solidFill>
                      <a:srgbClr val="FFFFFF"/>
                    </a:solidFill>
                    <a:latin typeface="PT Serif"/>
                    <a:ea typeface="PT Serif"/>
                    <a:cs typeface="PT Serif"/>
                    <a:sym typeface="PT Serif"/>
                  </a:endParaRPr>
                </a:p>
              </p:txBody>
            </p:sp>
            <p:sp>
              <p:nvSpPr>
                <p:cNvPr id="881" name="Google Shape;881;p60"/>
                <p:cNvSpPr txBox="1"/>
                <p:nvPr/>
              </p:nvSpPr>
              <p:spPr>
                <a:xfrm>
                  <a:off x="161557" y="1564478"/>
                  <a:ext cx="1266900" cy="31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30</a:t>
                  </a:r>
                  <a:endParaRPr sz="1100">
                    <a:solidFill>
                      <a:srgbClr val="FFFFFF"/>
                    </a:solidFill>
                    <a:latin typeface="PT Serif"/>
                    <a:ea typeface="PT Serif"/>
                    <a:cs typeface="PT Serif"/>
                    <a:sym typeface="PT Serif"/>
                  </a:endParaRPr>
                </a:p>
              </p:txBody>
            </p:sp>
            <p:sp>
              <p:nvSpPr>
                <p:cNvPr id="882" name="Google Shape;882;p60"/>
                <p:cNvSpPr txBox="1"/>
                <p:nvPr/>
              </p:nvSpPr>
              <p:spPr>
                <a:xfrm>
                  <a:off x="161557" y="1129085"/>
                  <a:ext cx="1266900" cy="31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40</a:t>
                  </a:r>
                  <a:endParaRPr sz="1100">
                    <a:solidFill>
                      <a:srgbClr val="FFFFFF"/>
                    </a:solidFill>
                    <a:latin typeface="PT Serif"/>
                    <a:ea typeface="PT Serif"/>
                    <a:cs typeface="PT Serif"/>
                    <a:sym typeface="PT Serif"/>
                  </a:endParaRPr>
                </a:p>
              </p:txBody>
            </p:sp>
            <p:sp>
              <p:nvSpPr>
                <p:cNvPr id="883" name="Google Shape;883;p60"/>
                <p:cNvSpPr txBox="1"/>
                <p:nvPr/>
              </p:nvSpPr>
              <p:spPr>
                <a:xfrm>
                  <a:off x="161557" y="758323"/>
                  <a:ext cx="1266900" cy="31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50</a:t>
                  </a:r>
                  <a:endParaRPr sz="1100">
                    <a:solidFill>
                      <a:srgbClr val="FFFFFF"/>
                    </a:solidFill>
                    <a:latin typeface="PT Serif"/>
                    <a:ea typeface="PT Serif"/>
                    <a:cs typeface="PT Serif"/>
                    <a:sym typeface="PT Serif"/>
                  </a:endParaRPr>
                </a:p>
              </p:txBody>
            </p:sp>
            <p:sp>
              <p:nvSpPr>
                <p:cNvPr id="884" name="Google Shape;884;p60"/>
                <p:cNvSpPr txBox="1"/>
                <p:nvPr/>
              </p:nvSpPr>
              <p:spPr>
                <a:xfrm rot="-5400000">
                  <a:off x="-378861" y="1560009"/>
                  <a:ext cx="24123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Output Gain [ dB]</a:t>
                  </a:r>
                  <a:endParaRPr sz="1100">
                    <a:solidFill>
                      <a:srgbClr val="FFFFFF"/>
                    </a:solidFill>
                    <a:latin typeface="PT Serif"/>
                    <a:ea typeface="PT Serif"/>
                    <a:cs typeface="PT Serif"/>
                    <a:sym typeface="PT Serif"/>
                  </a:endParaRPr>
                </a:p>
              </p:txBody>
            </p:sp>
          </p:grpSp>
        </p:grpSp>
      </p:grpSp>
      <p:sp>
        <p:nvSpPr>
          <p:cNvPr id="885" name="Google Shape;885;p60"/>
          <p:cNvSpPr/>
          <p:nvPr/>
        </p:nvSpPr>
        <p:spPr>
          <a:xfrm>
            <a:off x="2170800" y="900400"/>
            <a:ext cx="10179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sp>
        <p:nvSpPr>
          <p:cNvPr id="887" name="Google Shape;887;p6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Results - COMMS Wired</a:t>
            </a:r>
            <a:endParaRPr/>
          </a:p>
        </p:txBody>
      </p:sp>
      <p:sp>
        <p:nvSpPr>
          <p:cNvPr id="888" name="Google Shape;888;p60"/>
          <p:cNvSpPr/>
          <p:nvPr/>
        </p:nvSpPr>
        <p:spPr>
          <a:xfrm>
            <a:off x="87999" y="847750"/>
            <a:ext cx="2082900" cy="457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Low Noise Amplifier </a:t>
            </a:r>
            <a:endParaRPr/>
          </a:p>
        </p:txBody>
      </p:sp>
      <p:sp>
        <p:nvSpPr>
          <p:cNvPr id="889" name="Google Shape;889;p60"/>
          <p:cNvSpPr/>
          <p:nvPr/>
        </p:nvSpPr>
        <p:spPr>
          <a:xfrm>
            <a:off x="3188609" y="863650"/>
            <a:ext cx="2697300" cy="457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Gain Testing </a:t>
            </a:r>
            <a:endParaRPr/>
          </a:p>
        </p:txBody>
      </p:sp>
      <p:sp>
        <p:nvSpPr>
          <p:cNvPr id="890" name="Google Shape;890;p60"/>
          <p:cNvSpPr/>
          <p:nvPr/>
        </p:nvSpPr>
        <p:spPr>
          <a:xfrm>
            <a:off x="6827125" y="1434475"/>
            <a:ext cx="2088900" cy="2704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Two SDRs</a:t>
            </a:r>
            <a:endParaRPr/>
          </a:p>
          <a:p>
            <a:pPr marL="914400" lvl="1" indent="-317500" algn="l" rtl="0">
              <a:spcBef>
                <a:spcPts val="0"/>
              </a:spcBef>
              <a:spcAft>
                <a:spcPts val="0"/>
              </a:spcAft>
              <a:buSzPts val="1400"/>
              <a:buChar char="○"/>
            </a:pPr>
            <a:r>
              <a:rPr lang="en"/>
              <a:t>Transmitter</a:t>
            </a:r>
            <a:endParaRPr/>
          </a:p>
          <a:p>
            <a:pPr marL="914400" lvl="1" indent="-317500" algn="l" rtl="0">
              <a:spcBef>
                <a:spcPts val="0"/>
              </a:spcBef>
              <a:spcAft>
                <a:spcPts val="0"/>
              </a:spcAft>
              <a:buSzPts val="1400"/>
              <a:buChar char="○"/>
            </a:pPr>
            <a:r>
              <a:rPr lang="en"/>
              <a:t>Spectrum Analyzer</a:t>
            </a:r>
            <a:endParaRPr/>
          </a:p>
          <a:p>
            <a:pPr marL="457200" lvl="0" indent="-317500" algn="l" rtl="0">
              <a:spcBef>
                <a:spcPts val="0"/>
              </a:spcBef>
              <a:spcAft>
                <a:spcPts val="0"/>
              </a:spcAft>
              <a:buSzPts val="1400"/>
              <a:buChar char="●"/>
            </a:pPr>
            <a:r>
              <a:rPr lang="en"/>
              <a:t>Low Noise Amplifier</a:t>
            </a:r>
            <a:endParaRPr/>
          </a:p>
          <a:p>
            <a:pPr marL="457200" lvl="0" indent="-317500" algn="l" rtl="0">
              <a:spcBef>
                <a:spcPts val="0"/>
              </a:spcBef>
              <a:spcAft>
                <a:spcPts val="0"/>
              </a:spcAft>
              <a:buSzPts val="1400"/>
              <a:buChar char="●"/>
            </a:pPr>
            <a:r>
              <a:rPr lang="en"/>
              <a:t>Attenuators</a:t>
            </a:r>
            <a:endParaRPr/>
          </a:p>
          <a:p>
            <a:pPr marL="914400" lvl="1" indent="-317500" algn="l" rtl="0">
              <a:spcBef>
                <a:spcPts val="0"/>
              </a:spcBef>
              <a:spcAft>
                <a:spcPts val="0"/>
              </a:spcAft>
              <a:buSzPts val="1400"/>
              <a:buChar char="○"/>
            </a:pPr>
            <a:r>
              <a:rPr lang="en"/>
              <a:t>40 DB</a:t>
            </a:r>
            <a:endParaRPr/>
          </a:p>
          <a:p>
            <a:pPr marL="0" lvl="0" indent="0" algn="l" rtl="0">
              <a:spcBef>
                <a:spcPts val="0"/>
              </a:spcBef>
              <a:spcAft>
                <a:spcPts val="0"/>
              </a:spcAft>
              <a:buNone/>
            </a:pPr>
            <a:endParaRPr/>
          </a:p>
          <a:p>
            <a:pPr marL="0" lvl="0" indent="0" algn="ctr" rtl="0">
              <a:spcBef>
                <a:spcPts val="0"/>
              </a:spcBef>
              <a:spcAft>
                <a:spcPts val="0"/>
              </a:spcAft>
              <a:buNone/>
            </a:pPr>
            <a:r>
              <a:rPr lang="en" b="1" u="sng">
                <a:solidFill>
                  <a:schemeClr val="dk1"/>
                </a:solidFill>
              </a:rPr>
              <a:t>Location</a:t>
            </a:r>
            <a:endParaRPr b="1" u="sng">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Electronics Lab</a:t>
            </a:r>
            <a:endParaRPr/>
          </a:p>
        </p:txBody>
      </p:sp>
      <p:pic>
        <p:nvPicPr>
          <p:cNvPr id="891" name="Google Shape;891;p60"/>
          <p:cNvPicPr preferRelativeResize="0"/>
          <p:nvPr/>
        </p:nvPicPr>
        <p:blipFill>
          <a:blip r:embed="rId4">
            <a:alphaModFix/>
          </a:blip>
          <a:stretch>
            <a:fillRect/>
          </a:stretch>
        </p:blipFill>
        <p:spPr>
          <a:xfrm>
            <a:off x="1862746" y="907294"/>
            <a:ext cx="232950" cy="232950"/>
          </a:xfrm>
          <a:prstGeom prst="rect">
            <a:avLst/>
          </a:prstGeom>
          <a:noFill/>
          <a:ln>
            <a:noFill/>
          </a:ln>
        </p:spPr>
      </p:pic>
      <p:pic>
        <p:nvPicPr>
          <p:cNvPr id="892" name="Google Shape;892;p60"/>
          <p:cNvPicPr preferRelativeResize="0"/>
          <p:nvPr/>
        </p:nvPicPr>
        <p:blipFill>
          <a:blip r:embed="rId4">
            <a:alphaModFix/>
          </a:blip>
          <a:stretch>
            <a:fillRect/>
          </a:stretch>
        </p:blipFill>
        <p:spPr>
          <a:xfrm>
            <a:off x="5183371" y="975769"/>
            <a:ext cx="232950" cy="232950"/>
          </a:xfrm>
          <a:prstGeom prst="rect">
            <a:avLst/>
          </a:prstGeom>
          <a:noFill/>
          <a:ln>
            <a:noFill/>
          </a:ln>
        </p:spPr>
      </p:pic>
      <p:sp>
        <p:nvSpPr>
          <p:cNvPr id="893" name="Google Shape;893;p60"/>
          <p:cNvSpPr/>
          <p:nvPr/>
        </p:nvSpPr>
        <p:spPr>
          <a:xfrm>
            <a:off x="51325" y="1434475"/>
            <a:ext cx="2007600" cy="2704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u="sng"/>
              <a:t>Expected Gain</a:t>
            </a:r>
            <a:endParaRPr b="1" u="sng"/>
          </a:p>
          <a:p>
            <a:pPr marL="0" lvl="0" indent="0" algn="l" rtl="0">
              <a:spcBef>
                <a:spcPts val="0"/>
              </a:spcBef>
              <a:spcAft>
                <a:spcPts val="0"/>
              </a:spcAft>
              <a:buNone/>
            </a:pPr>
            <a:r>
              <a:rPr lang="en"/>
              <a:t>38.5 dB    </a:t>
            </a:r>
            <a:endParaRPr/>
          </a:p>
          <a:p>
            <a:pPr marL="0" lvl="0" indent="0" algn="l" rtl="0">
              <a:spcBef>
                <a:spcPts val="0"/>
              </a:spcBef>
              <a:spcAft>
                <a:spcPts val="0"/>
              </a:spcAft>
              <a:buNone/>
            </a:pPr>
            <a:endParaRPr/>
          </a:p>
          <a:p>
            <a:pPr marL="0" lvl="0" indent="0" algn="l" rtl="0">
              <a:spcBef>
                <a:spcPts val="0"/>
              </a:spcBef>
              <a:spcAft>
                <a:spcPts val="0"/>
              </a:spcAft>
              <a:buNone/>
            </a:pPr>
            <a:r>
              <a:rPr lang="en" b="1" u="sng"/>
              <a:t>Actual Gain</a:t>
            </a:r>
            <a:endParaRPr b="1" u="sng"/>
          </a:p>
          <a:p>
            <a:pPr marL="0" lvl="0" indent="0" algn="l" rtl="0">
              <a:spcBef>
                <a:spcPts val="0"/>
              </a:spcBef>
              <a:spcAft>
                <a:spcPts val="0"/>
              </a:spcAft>
              <a:buNone/>
            </a:pPr>
            <a:r>
              <a:rPr lang="en"/>
              <a:t>31.5 +/- 0.5 dB</a:t>
            </a:r>
            <a:endParaRPr b="1" u="sng"/>
          </a:p>
          <a:p>
            <a:pPr marL="0" lvl="0" indent="0" algn="l" rtl="0">
              <a:spcBef>
                <a:spcPts val="0"/>
              </a:spcBef>
              <a:spcAft>
                <a:spcPts val="0"/>
              </a:spcAft>
              <a:buNone/>
            </a:pPr>
            <a:endParaRPr b="1" u="sng"/>
          </a:p>
          <a:p>
            <a:pPr marL="0" lvl="0" indent="0" algn="l" rtl="0">
              <a:spcBef>
                <a:spcPts val="0"/>
              </a:spcBef>
              <a:spcAft>
                <a:spcPts val="0"/>
              </a:spcAft>
              <a:buNone/>
            </a:pPr>
            <a:r>
              <a:rPr lang="en" b="1" u="sng"/>
              <a:t>Margin is acceptable!</a:t>
            </a:r>
            <a:endParaRPr b="1" u="sng"/>
          </a:p>
          <a:p>
            <a:pPr marL="0" lvl="0" indent="0" algn="l" rtl="0">
              <a:spcBef>
                <a:spcPts val="0"/>
              </a:spcBef>
              <a:spcAft>
                <a:spcPts val="0"/>
              </a:spcAft>
              <a:buNone/>
            </a:pPr>
            <a:r>
              <a:rPr lang="en"/>
              <a:t>Power at SDR expected to be -93 dBm in the worst-case scenario</a:t>
            </a:r>
            <a:endParaRPr/>
          </a:p>
        </p:txBody>
      </p:sp>
      <p:cxnSp>
        <p:nvCxnSpPr>
          <p:cNvPr id="894" name="Google Shape;894;p60"/>
          <p:cNvCxnSpPr/>
          <p:nvPr/>
        </p:nvCxnSpPr>
        <p:spPr>
          <a:xfrm>
            <a:off x="2554821" y="2940082"/>
            <a:ext cx="3776400" cy="0"/>
          </a:xfrm>
          <a:prstGeom prst="straightConnector1">
            <a:avLst/>
          </a:prstGeom>
          <a:noFill/>
          <a:ln w="28575" cap="flat" cmpd="sng">
            <a:solidFill>
              <a:srgbClr val="FFFFFF"/>
            </a:solidFill>
            <a:prstDash val="dash"/>
            <a:round/>
            <a:headEnd type="none" w="med" len="med"/>
            <a:tailEnd type="none" w="med" len="med"/>
          </a:ln>
        </p:spPr>
      </p:cxnSp>
      <p:cxnSp>
        <p:nvCxnSpPr>
          <p:cNvPr id="895" name="Google Shape;895;p60"/>
          <p:cNvCxnSpPr/>
          <p:nvPr/>
        </p:nvCxnSpPr>
        <p:spPr>
          <a:xfrm>
            <a:off x="2554821" y="2537710"/>
            <a:ext cx="3776400" cy="0"/>
          </a:xfrm>
          <a:prstGeom prst="straightConnector1">
            <a:avLst/>
          </a:prstGeom>
          <a:noFill/>
          <a:ln w="28575" cap="flat" cmpd="sng">
            <a:solidFill>
              <a:srgbClr val="FFFFFF"/>
            </a:solidFill>
            <a:prstDash val="dash"/>
            <a:round/>
            <a:headEnd type="none" w="med" len="med"/>
            <a:tailEnd type="none" w="med" len="med"/>
          </a:ln>
        </p:spPr>
      </p:cxnSp>
      <p:sp>
        <p:nvSpPr>
          <p:cNvPr id="896" name="Google Shape;896;p60"/>
          <p:cNvSpPr txBox="1"/>
          <p:nvPr/>
        </p:nvSpPr>
        <p:spPr>
          <a:xfrm>
            <a:off x="2554825" y="2244300"/>
            <a:ext cx="4308900" cy="369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Expected: 38.5 dB</a:t>
            </a:r>
            <a:endParaRPr sz="1100">
              <a:solidFill>
                <a:srgbClr val="FFFFFF"/>
              </a:solidFill>
              <a:latin typeface="PT Serif"/>
              <a:ea typeface="PT Serif"/>
              <a:cs typeface="PT Serif"/>
              <a:sym typeface="PT Serif"/>
            </a:endParaRPr>
          </a:p>
        </p:txBody>
      </p:sp>
      <p:sp>
        <p:nvSpPr>
          <p:cNvPr id="897" name="Google Shape;897;p60"/>
          <p:cNvSpPr txBox="1"/>
          <p:nvPr/>
        </p:nvSpPr>
        <p:spPr>
          <a:xfrm>
            <a:off x="5557272" y="2661604"/>
            <a:ext cx="1299300" cy="369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Actual: 31.5 dB</a:t>
            </a:r>
            <a:endParaRPr sz="1100">
              <a:solidFill>
                <a:srgbClr val="FFFFFF"/>
              </a:solidFill>
              <a:latin typeface="PT Serif"/>
              <a:ea typeface="PT Serif"/>
              <a:cs typeface="PT Serif"/>
              <a:sym typeface="PT Serif"/>
            </a:endParaRPr>
          </a:p>
        </p:txBody>
      </p:sp>
      <p:sp>
        <p:nvSpPr>
          <p:cNvPr id="898" name="Google Shape;898;p60">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0"/>
          <p:cNvSpPr/>
          <p:nvPr/>
        </p:nvSpPr>
        <p:spPr>
          <a:xfrm>
            <a:off x="1790325" y="4175250"/>
            <a:ext cx="5202300" cy="809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Changes to Model</a:t>
            </a:r>
            <a:endParaRPr b="1" u="sng"/>
          </a:p>
          <a:p>
            <a:pPr marL="457200" lvl="0" indent="-317500" algn="l" rtl="0">
              <a:spcBef>
                <a:spcPts val="0"/>
              </a:spcBef>
              <a:spcAft>
                <a:spcPts val="0"/>
              </a:spcAft>
              <a:buClr>
                <a:schemeClr val="dk1"/>
              </a:buClr>
              <a:buSzPts val="1400"/>
              <a:buChar char="●"/>
            </a:pPr>
            <a:r>
              <a:rPr lang="en"/>
              <a:t>Link Budget updated by replacing expected values with actual values (worst case scenario) </a:t>
            </a:r>
            <a:endParaRPr/>
          </a:p>
        </p:txBody>
      </p:sp>
      <p:sp>
        <p:nvSpPr>
          <p:cNvPr id="900" name="Google Shape;900;p60">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49</a:t>
            </a:fld>
            <a:endParaRPr/>
          </a:p>
        </p:txBody>
      </p:sp>
      <p:sp>
        <p:nvSpPr>
          <p:cNvPr id="906" name="Google Shape;906;p6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Results - COMMS Wired</a:t>
            </a:r>
            <a:endParaRPr/>
          </a:p>
        </p:txBody>
      </p:sp>
      <p:sp>
        <p:nvSpPr>
          <p:cNvPr id="907" name="Google Shape;907;p61"/>
          <p:cNvSpPr/>
          <p:nvPr/>
        </p:nvSpPr>
        <p:spPr>
          <a:xfrm>
            <a:off x="2170800" y="900400"/>
            <a:ext cx="10179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1"/>
          <p:cNvSpPr/>
          <p:nvPr/>
        </p:nvSpPr>
        <p:spPr>
          <a:xfrm>
            <a:off x="87999" y="847750"/>
            <a:ext cx="2082900" cy="457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Power Amplifier </a:t>
            </a:r>
            <a:endParaRPr/>
          </a:p>
        </p:txBody>
      </p:sp>
      <p:sp>
        <p:nvSpPr>
          <p:cNvPr id="909" name="Google Shape;909;p61"/>
          <p:cNvSpPr/>
          <p:nvPr/>
        </p:nvSpPr>
        <p:spPr>
          <a:xfrm>
            <a:off x="3188609" y="863650"/>
            <a:ext cx="2697300" cy="457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Gain Testing </a:t>
            </a:r>
            <a:endParaRPr/>
          </a:p>
        </p:txBody>
      </p:sp>
      <p:sp>
        <p:nvSpPr>
          <p:cNvPr id="910" name="Google Shape;910;p61"/>
          <p:cNvSpPr/>
          <p:nvPr/>
        </p:nvSpPr>
        <p:spPr>
          <a:xfrm>
            <a:off x="6863500" y="1467523"/>
            <a:ext cx="2088900" cy="2560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Two SDRs</a:t>
            </a:r>
            <a:endParaRPr/>
          </a:p>
          <a:p>
            <a:pPr marL="914400" lvl="1" indent="-317500" algn="l" rtl="0">
              <a:spcBef>
                <a:spcPts val="0"/>
              </a:spcBef>
              <a:spcAft>
                <a:spcPts val="0"/>
              </a:spcAft>
              <a:buSzPts val="1400"/>
              <a:buChar char="○"/>
            </a:pPr>
            <a:r>
              <a:rPr lang="en"/>
              <a:t>Transmitter</a:t>
            </a:r>
            <a:endParaRPr/>
          </a:p>
          <a:p>
            <a:pPr marL="914400" lvl="1" indent="-317500" algn="l" rtl="0">
              <a:spcBef>
                <a:spcPts val="0"/>
              </a:spcBef>
              <a:spcAft>
                <a:spcPts val="0"/>
              </a:spcAft>
              <a:buSzPts val="1400"/>
              <a:buChar char="○"/>
            </a:pPr>
            <a:r>
              <a:rPr lang="en"/>
              <a:t>Spectrum Analyzer</a:t>
            </a:r>
            <a:endParaRPr/>
          </a:p>
          <a:p>
            <a:pPr marL="457200" lvl="0" indent="-317500" algn="l" rtl="0">
              <a:spcBef>
                <a:spcPts val="0"/>
              </a:spcBef>
              <a:spcAft>
                <a:spcPts val="0"/>
              </a:spcAft>
              <a:buSzPts val="1400"/>
              <a:buChar char="●"/>
            </a:pPr>
            <a:r>
              <a:rPr lang="en"/>
              <a:t>Power Amplifier</a:t>
            </a:r>
            <a:endParaRPr/>
          </a:p>
          <a:p>
            <a:pPr marL="457200" lvl="0" indent="-317500" algn="l" rtl="0">
              <a:spcBef>
                <a:spcPts val="0"/>
              </a:spcBef>
              <a:spcAft>
                <a:spcPts val="0"/>
              </a:spcAft>
              <a:buSzPts val="1400"/>
              <a:buChar char="●"/>
            </a:pPr>
            <a:r>
              <a:rPr lang="en"/>
              <a:t>Attenuators</a:t>
            </a:r>
            <a:endParaRPr/>
          </a:p>
          <a:p>
            <a:pPr marL="914400" lvl="1" indent="-317500" algn="l" rtl="0">
              <a:spcBef>
                <a:spcPts val="0"/>
              </a:spcBef>
              <a:spcAft>
                <a:spcPts val="0"/>
              </a:spcAft>
              <a:buSzPts val="1400"/>
              <a:buChar char="○"/>
            </a:pPr>
            <a:r>
              <a:rPr lang="en"/>
              <a:t>40 DB</a:t>
            </a:r>
            <a:endParaRPr/>
          </a:p>
          <a:p>
            <a:pPr marL="0" lvl="0" indent="0" algn="l" rtl="0">
              <a:spcBef>
                <a:spcPts val="0"/>
              </a:spcBef>
              <a:spcAft>
                <a:spcPts val="0"/>
              </a:spcAft>
              <a:buNone/>
            </a:pPr>
            <a:endParaRPr/>
          </a:p>
          <a:p>
            <a:pPr marL="0" lvl="0" indent="0" algn="ctr" rtl="0">
              <a:spcBef>
                <a:spcPts val="0"/>
              </a:spcBef>
              <a:spcAft>
                <a:spcPts val="0"/>
              </a:spcAft>
              <a:buNone/>
            </a:pPr>
            <a:r>
              <a:rPr lang="en" b="1" u="sng">
                <a:solidFill>
                  <a:schemeClr val="dk1"/>
                </a:solidFill>
              </a:rPr>
              <a:t>Location</a:t>
            </a:r>
            <a:endParaRPr b="1" u="sng">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Electronics Lab</a:t>
            </a:r>
            <a:endParaRPr/>
          </a:p>
        </p:txBody>
      </p:sp>
      <p:sp>
        <p:nvSpPr>
          <p:cNvPr id="911" name="Google Shape;911;p61"/>
          <p:cNvSpPr/>
          <p:nvPr/>
        </p:nvSpPr>
        <p:spPr>
          <a:xfrm>
            <a:off x="6866500" y="708475"/>
            <a:ext cx="2082900" cy="630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Link Budget Model</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grpSp>
        <p:nvGrpSpPr>
          <p:cNvPr id="912" name="Google Shape;912;p61"/>
          <p:cNvGrpSpPr/>
          <p:nvPr/>
        </p:nvGrpSpPr>
        <p:grpSpPr>
          <a:xfrm>
            <a:off x="141025" y="1252307"/>
            <a:ext cx="6529809" cy="2862484"/>
            <a:chOff x="-260772" y="1342830"/>
            <a:chExt cx="7158308" cy="3563406"/>
          </a:xfrm>
        </p:grpSpPr>
        <p:sp>
          <p:nvSpPr>
            <p:cNvPr id="913" name="Google Shape;913;p61"/>
            <p:cNvSpPr/>
            <p:nvPr/>
          </p:nvSpPr>
          <p:spPr>
            <a:xfrm>
              <a:off x="-260772" y="1651236"/>
              <a:ext cx="2007600" cy="3255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u="sng"/>
                <a:t>Expected Gain</a:t>
              </a:r>
              <a:endParaRPr b="1" u="sng"/>
            </a:p>
            <a:p>
              <a:pPr marL="0" lvl="0" indent="0" algn="l" rtl="0">
                <a:spcBef>
                  <a:spcPts val="0"/>
                </a:spcBef>
                <a:spcAft>
                  <a:spcPts val="0"/>
                </a:spcAft>
                <a:buNone/>
              </a:pPr>
              <a:r>
                <a:rPr lang="en"/>
                <a:t>	20 dB</a:t>
              </a:r>
              <a:endParaRPr/>
            </a:p>
            <a:p>
              <a:pPr marL="0" lvl="0" indent="0" algn="l" rtl="0">
                <a:spcBef>
                  <a:spcPts val="0"/>
                </a:spcBef>
                <a:spcAft>
                  <a:spcPts val="0"/>
                </a:spcAft>
                <a:buNone/>
              </a:pPr>
              <a:endParaRPr/>
            </a:p>
            <a:p>
              <a:pPr marL="0" lvl="0" indent="0" algn="l" rtl="0">
                <a:spcBef>
                  <a:spcPts val="0"/>
                </a:spcBef>
                <a:spcAft>
                  <a:spcPts val="0"/>
                </a:spcAft>
                <a:buNone/>
              </a:pPr>
              <a:r>
                <a:rPr lang="en" b="1" u="sng"/>
                <a:t>Actual Gain</a:t>
              </a:r>
              <a:endParaRPr b="1" u="sng"/>
            </a:p>
            <a:p>
              <a:pPr marL="0" lvl="0" indent="0" algn="l" rtl="0">
                <a:spcBef>
                  <a:spcPts val="0"/>
                </a:spcBef>
                <a:spcAft>
                  <a:spcPts val="0"/>
                </a:spcAft>
                <a:buNone/>
              </a:pPr>
              <a:r>
                <a:rPr lang="en"/>
                <a:t>18 +/- 0.5 </a:t>
              </a:r>
              <a:r>
                <a:rPr lang="en">
                  <a:solidFill>
                    <a:schemeClr val="dk1"/>
                  </a:solidFill>
                </a:rPr>
                <a:t>dB </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Margin is acceptable!</a:t>
              </a:r>
              <a:endParaRPr b="1" u="sng"/>
            </a:p>
            <a:p>
              <a:pPr marL="0" lvl="0" indent="0" algn="l" rtl="0">
                <a:spcBef>
                  <a:spcPts val="0"/>
                </a:spcBef>
                <a:spcAft>
                  <a:spcPts val="0"/>
                </a:spcAft>
                <a:buNone/>
              </a:pPr>
              <a:r>
                <a:rPr lang="en"/>
                <a:t>Power at SDR expected to be -93 dBm in the worst-case scenario</a:t>
              </a:r>
              <a:endParaRPr/>
            </a:p>
          </p:txBody>
        </p:sp>
        <p:grpSp>
          <p:nvGrpSpPr>
            <p:cNvPr id="914" name="Google Shape;914;p61"/>
            <p:cNvGrpSpPr/>
            <p:nvPr/>
          </p:nvGrpSpPr>
          <p:grpSpPr>
            <a:xfrm>
              <a:off x="1679683" y="1342830"/>
              <a:ext cx="5217853" cy="3483420"/>
              <a:chOff x="1679683" y="1342830"/>
              <a:chExt cx="5217853" cy="3483420"/>
            </a:xfrm>
          </p:grpSpPr>
          <p:sp>
            <p:nvSpPr>
              <p:cNvPr id="915" name="Google Shape;915;p61"/>
              <p:cNvSpPr/>
              <p:nvPr/>
            </p:nvSpPr>
            <p:spPr>
              <a:xfrm>
                <a:off x="2151456" y="4142250"/>
                <a:ext cx="4671000" cy="684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6" name="Google Shape;916;p61"/>
              <p:cNvGrpSpPr/>
              <p:nvPr/>
            </p:nvGrpSpPr>
            <p:grpSpPr>
              <a:xfrm>
                <a:off x="1679683" y="1342830"/>
                <a:ext cx="5217853" cy="3483411"/>
                <a:chOff x="328205" y="315487"/>
                <a:chExt cx="7456206" cy="2954296"/>
              </a:xfrm>
            </p:grpSpPr>
            <p:grpSp>
              <p:nvGrpSpPr>
                <p:cNvPr id="917" name="Google Shape;917;p61"/>
                <p:cNvGrpSpPr/>
                <p:nvPr/>
              </p:nvGrpSpPr>
              <p:grpSpPr>
                <a:xfrm>
                  <a:off x="1362757" y="2761728"/>
                  <a:ext cx="6421654" cy="508056"/>
                  <a:chOff x="1362757" y="2761728"/>
                  <a:chExt cx="6421654" cy="508056"/>
                </a:xfrm>
              </p:grpSpPr>
              <p:sp>
                <p:nvSpPr>
                  <p:cNvPr id="918" name="Google Shape;918;p61"/>
                  <p:cNvSpPr/>
                  <p:nvPr/>
                </p:nvSpPr>
                <p:spPr>
                  <a:xfrm>
                    <a:off x="1428450" y="2842200"/>
                    <a:ext cx="6251100" cy="427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PT Serif"/>
                      <a:ea typeface="PT Serif"/>
                      <a:cs typeface="PT Serif"/>
                      <a:sym typeface="PT Serif"/>
                    </a:endParaRPr>
                  </a:p>
                </p:txBody>
              </p:sp>
              <p:sp>
                <p:nvSpPr>
                  <p:cNvPr id="919" name="Google Shape;919;p61"/>
                  <p:cNvSpPr txBox="1"/>
                  <p:nvPr/>
                </p:nvSpPr>
                <p:spPr>
                  <a:xfrm>
                    <a:off x="4120418" y="2761728"/>
                    <a:ext cx="9063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915.0</a:t>
                    </a:r>
                    <a:endParaRPr sz="1100">
                      <a:solidFill>
                        <a:srgbClr val="FFFFFF"/>
                      </a:solidFill>
                      <a:latin typeface="PT Serif"/>
                      <a:ea typeface="PT Serif"/>
                      <a:cs typeface="PT Serif"/>
                      <a:sym typeface="PT Serif"/>
                    </a:endParaRPr>
                  </a:p>
                </p:txBody>
              </p:sp>
              <p:sp>
                <p:nvSpPr>
                  <p:cNvPr id="920" name="Google Shape;920;p61"/>
                  <p:cNvSpPr txBox="1"/>
                  <p:nvPr/>
                </p:nvSpPr>
                <p:spPr>
                  <a:xfrm>
                    <a:off x="5662632"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915.2</a:t>
                    </a:r>
                    <a:endParaRPr sz="1100">
                      <a:solidFill>
                        <a:srgbClr val="FFFFFF"/>
                      </a:solidFill>
                      <a:latin typeface="PT Serif"/>
                      <a:ea typeface="PT Serif"/>
                      <a:cs typeface="PT Serif"/>
                      <a:sym typeface="PT Serif"/>
                    </a:endParaRPr>
                  </a:p>
                </p:txBody>
              </p:sp>
              <p:sp>
                <p:nvSpPr>
                  <p:cNvPr id="921" name="Google Shape;921;p61"/>
                  <p:cNvSpPr txBox="1"/>
                  <p:nvPr/>
                </p:nvSpPr>
                <p:spPr>
                  <a:xfrm>
                    <a:off x="2217632"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914.8</a:t>
                    </a:r>
                    <a:endParaRPr sz="1100">
                      <a:solidFill>
                        <a:srgbClr val="FFFFFF"/>
                      </a:solidFill>
                      <a:latin typeface="PT Serif"/>
                      <a:ea typeface="PT Serif"/>
                      <a:cs typeface="PT Serif"/>
                      <a:sym typeface="PT Serif"/>
                    </a:endParaRPr>
                  </a:p>
                </p:txBody>
              </p:sp>
              <p:sp>
                <p:nvSpPr>
                  <p:cNvPr id="922" name="Google Shape;922;p61"/>
                  <p:cNvSpPr txBox="1"/>
                  <p:nvPr/>
                </p:nvSpPr>
                <p:spPr>
                  <a:xfrm>
                    <a:off x="3365862" y="2956284"/>
                    <a:ext cx="24123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Frequency [ MHz]</a:t>
                    </a:r>
                    <a:endParaRPr sz="1100">
                      <a:solidFill>
                        <a:srgbClr val="FFFFFF"/>
                      </a:solidFill>
                      <a:latin typeface="PT Serif"/>
                      <a:ea typeface="PT Serif"/>
                      <a:cs typeface="PT Serif"/>
                      <a:sym typeface="PT Serif"/>
                    </a:endParaRPr>
                  </a:p>
                </p:txBody>
              </p:sp>
              <p:sp>
                <p:nvSpPr>
                  <p:cNvPr id="923" name="Google Shape;923;p61"/>
                  <p:cNvSpPr txBox="1"/>
                  <p:nvPr/>
                </p:nvSpPr>
                <p:spPr>
                  <a:xfrm>
                    <a:off x="3082429"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914.9</a:t>
                    </a:r>
                    <a:endParaRPr sz="1100">
                      <a:solidFill>
                        <a:srgbClr val="FFFFFF"/>
                      </a:solidFill>
                      <a:latin typeface="PT Serif"/>
                      <a:ea typeface="PT Serif"/>
                      <a:cs typeface="PT Serif"/>
                      <a:sym typeface="PT Serif"/>
                    </a:endParaRPr>
                  </a:p>
                </p:txBody>
              </p:sp>
              <p:sp>
                <p:nvSpPr>
                  <p:cNvPr id="924" name="Google Shape;924;p61"/>
                  <p:cNvSpPr txBox="1"/>
                  <p:nvPr/>
                </p:nvSpPr>
                <p:spPr>
                  <a:xfrm>
                    <a:off x="4802104"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915.1</a:t>
                    </a:r>
                    <a:endParaRPr sz="1100">
                      <a:solidFill>
                        <a:srgbClr val="FFFFFF"/>
                      </a:solidFill>
                      <a:latin typeface="PT Serif"/>
                      <a:ea typeface="PT Serif"/>
                      <a:cs typeface="PT Serif"/>
                      <a:sym typeface="PT Serif"/>
                    </a:endParaRPr>
                  </a:p>
                </p:txBody>
              </p:sp>
              <p:sp>
                <p:nvSpPr>
                  <p:cNvPr id="925" name="Google Shape;925;p61"/>
                  <p:cNvSpPr txBox="1"/>
                  <p:nvPr/>
                </p:nvSpPr>
                <p:spPr>
                  <a:xfrm>
                    <a:off x="6517511"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915.3</a:t>
                    </a:r>
                    <a:endParaRPr sz="1100">
                      <a:solidFill>
                        <a:srgbClr val="FFFFFF"/>
                      </a:solidFill>
                      <a:latin typeface="PT Serif"/>
                      <a:ea typeface="PT Serif"/>
                      <a:cs typeface="PT Serif"/>
                      <a:sym typeface="PT Serif"/>
                    </a:endParaRPr>
                  </a:p>
                </p:txBody>
              </p:sp>
              <p:sp>
                <p:nvSpPr>
                  <p:cNvPr id="926" name="Google Shape;926;p61"/>
                  <p:cNvSpPr txBox="1"/>
                  <p:nvPr/>
                </p:nvSpPr>
                <p:spPr>
                  <a:xfrm>
                    <a:off x="1362757" y="2761728"/>
                    <a:ext cx="12669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914.7</a:t>
                    </a:r>
                    <a:endParaRPr sz="1100">
                      <a:solidFill>
                        <a:srgbClr val="FFFFFF"/>
                      </a:solidFill>
                      <a:latin typeface="PT Serif"/>
                      <a:ea typeface="PT Serif"/>
                      <a:cs typeface="PT Serif"/>
                      <a:sym typeface="PT Serif"/>
                    </a:endParaRPr>
                  </a:p>
                </p:txBody>
              </p:sp>
            </p:grpSp>
            <p:grpSp>
              <p:nvGrpSpPr>
                <p:cNvPr id="927" name="Google Shape;927;p61"/>
                <p:cNvGrpSpPr/>
                <p:nvPr/>
              </p:nvGrpSpPr>
              <p:grpSpPr>
                <a:xfrm>
                  <a:off x="328205" y="315487"/>
                  <a:ext cx="1299195" cy="2947163"/>
                  <a:chOff x="161557" y="315487"/>
                  <a:chExt cx="1299195" cy="2947163"/>
                </a:xfrm>
              </p:grpSpPr>
              <p:sp>
                <p:nvSpPr>
                  <p:cNvPr id="928" name="Google Shape;928;p61"/>
                  <p:cNvSpPr/>
                  <p:nvPr/>
                </p:nvSpPr>
                <p:spPr>
                  <a:xfrm rot="5400000">
                    <a:off x="-215423" y="1618800"/>
                    <a:ext cx="2685600" cy="602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1"/>
                  <p:cNvSpPr txBox="1"/>
                  <p:nvPr/>
                </p:nvSpPr>
                <p:spPr>
                  <a:xfrm>
                    <a:off x="161557" y="315487"/>
                    <a:ext cx="1266900" cy="31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0</a:t>
                    </a:r>
                    <a:endParaRPr sz="1100">
                      <a:solidFill>
                        <a:srgbClr val="FFFFFF"/>
                      </a:solidFill>
                      <a:latin typeface="PT Serif"/>
                      <a:ea typeface="PT Serif"/>
                      <a:cs typeface="PT Serif"/>
                      <a:sym typeface="PT Serif"/>
                    </a:endParaRPr>
                  </a:p>
                </p:txBody>
              </p:sp>
              <p:sp>
                <p:nvSpPr>
                  <p:cNvPr id="930" name="Google Shape;930;p61"/>
                  <p:cNvSpPr txBox="1"/>
                  <p:nvPr/>
                </p:nvSpPr>
                <p:spPr>
                  <a:xfrm>
                    <a:off x="161557" y="1722465"/>
                    <a:ext cx="1266900" cy="31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10</a:t>
                    </a:r>
                    <a:endParaRPr sz="1100">
                      <a:solidFill>
                        <a:srgbClr val="FFFFFF"/>
                      </a:solidFill>
                      <a:latin typeface="PT Serif"/>
                      <a:ea typeface="PT Serif"/>
                      <a:cs typeface="PT Serif"/>
                      <a:sym typeface="PT Serif"/>
                    </a:endParaRPr>
                  </a:p>
                </p:txBody>
              </p:sp>
              <p:sp>
                <p:nvSpPr>
                  <p:cNvPr id="931" name="Google Shape;931;p61"/>
                  <p:cNvSpPr txBox="1"/>
                  <p:nvPr/>
                </p:nvSpPr>
                <p:spPr>
                  <a:xfrm>
                    <a:off x="193852" y="1036377"/>
                    <a:ext cx="1266900" cy="31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20</a:t>
                    </a:r>
                    <a:endParaRPr sz="1100">
                      <a:solidFill>
                        <a:srgbClr val="FFFFFF"/>
                      </a:solidFill>
                      <a:latin typeface="PT Serif"/>
                      <a:ea typeface="PT Serif"/>
                      <a:cs typeface="PT Serif"/>
                      <a:sym typeface="PT Serif"/>
                    </a:endParaRPr>
                  </a:p>
                </p:txBody>
              </p:sp>
              <p:sp>
                <p:nvSpPr>
                  <p:cNvPr id="932" name="Google Shape;932;p61"/>
                  <p:cNvSpPr txBox="1"/>
                  <p:nvPr/>
                </p:nvSpPr>
                <p:spPr>
                  <a:xfrm rot="-5400000">
                    <a:off x="-378861" y="1560009"/>
                    <a:ext cx="24123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PT Serif"/>
                        <a:ea typeface="PT Serif"/>
                        <a:cs typeface="PT Serif"/>
                        <a:sym typeface="PT Serif"/>
                      </a:rPr>
                      <a:t>Output Gain [ dB]</a:t>
                    </a:r>
                    <a:endParaRPr sz="1100">
                      <a:solidFill>
                        <a:srgbClr val="FFFFFF"/>
                      </a:solidFill>
                      <a:latin typeface="PT Serif"/>
                      <a:ea typeface="PT Serif"/>
                      <a:cs typeface="PT Serif"/>
                      <a:sym typeface="PT Serif"/>
                    </a:endParaRPr>
                  </a:p>
                </p:txBody>
              </p:sp>
            </p:grpSp>
          </p:grpSp>
        </p:grpSp>
        <p:pic>
          <p:nvPicPr>
            <p:cNvPr id="933" name="Google Shape;933;p61"/>
            <p:cNvPicPr preferRelativeResize="0"/>
            <p:nvPr/>
          </p:nvPicPr>
          <p:blipFill>
            <a:blip r:embed="rId3">
              <a:alphaModFix/>
            </a:blip>
            <a:stretch>
              <a:fillRect/>
            </a:stretch>
          </p:blipFill>
          <p:spPr>
            <a:xfrm>
              <a:off x="2579750" y="1667750"/>
              <a:ext cx="4209025" cy="2509350"/>
            </a:xfrm>
            <a:prstGeom prst="rect">
              <a:avLst/>
            </a:prstGeom>
            <a:noFill/>
            <a:ln>
              <a:noFill/>
            </a:ln>
          </p:spPr>
        </p:pic>
        <p:sp>
          <p:nvSpPr>
            <p:cNvPr id="934" name="Google Shape;934;p61"/>
            <p:cNvSpPr txBox="1"/>
            <p:nvPr/>
          </p:nvSpPr>
          <p:spPr>
            <a:xfrm>
              <a:off x="5256673" y="2027918"/>
              <a:ext cx="1567500" cy="369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Expected: 20 dB</a:t>
              </a:r>
              <a:endParaRPr sz="1100">
                <a:solidFill>
                  <a:srgbClr val="FFFFFF"/>
                </a:solidFill>
                <a:latin typeface="PT Serif"/>
                <a:ea typeface="PT Serif"/>
                <a:cs typeface="PT Serif"/>
                <a:sym typeface="PT Serif"/>
              </a:endParaRPr>
            </a:p>
          </p:txBody>
        </p:sp>
        <p:cxnSp>
          <p:nvCxnSpPr>
            <p:cNvPr id="935" name="Google Shape;935;p61"/>
            <p:cNvCxnSpPr/>
            <p:nvPr/>
          </p:nvCxnSpPr>
          <p:spPr>
            <a:xfrm>
              <a:off x="2683796" y="2365207"/>
              <a:ext cx="3776400" cy="0"/>
            </a:xfrm>
            <a:prstGeom prst="straightConnector1">
              <a:avLst/>
            </a:prstGeom>
            <a:noFill/>
            <a:ln w="28575" cap="flat" cmpd="sng">
              <a:solidFill>
                <a:srgbClr val="FFFFFF"/>
              </a:solidFill>
              <a:prstDash val="dash"/>
              <a:round/>
              <a:headEnd type="none" w="med" len="med"/>
              <a:tailEnd type="none" w="med" len="med"/>
            </a:ln>
          </p:spPr>
        </p:cxnSp>
        <p:sp>
          <p:nvSpPr>
            <p:cNvPr id="936" name="Google Shape;936;p61"/>
            <p:cNvSpPr txBox="1"/>
            <p:nvPr/>
          </p:nvSpPr>
          <p:spPr>
            <a:xfrm>
              <a:off x="5221283" y="2317039"/>
              <a:ext cx="1567500" cy="369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PT Serif"/>
                  <a:ea typeface="PT Serif"/>
                  <a:cs typeface="PT Serif"/>
                  <a:sym typeface="PT Serif"/>
                </a:rPr>
                <a:t>Actual: 18 dB</a:t>
              </a:r>
              <a:endParaRPr sz="1100">
                <a:solidFill>
                  <a:srgbClr val="FFFFFF"/>
                </a:solidFill>
                <a:latin typeface="PT Serif"/>
                <a:ea typeface="PT Serif"/>
                <a:cs typeface="PT Serif"/>
                <a:sym typeface="PT Serif"/>
              </a:endParaRPr>
            </a:p>
          </p:txBody>
        </p:sp>
        <p:cxnSp>
          <p:nvCxnSpPr>
            <p:cNvPr id="937" name="Google Shape;937;p61"/>
            <p:cNvCxnSpPr/>
            <p:nvPr/>
          </p:nvCxnSpPr>
          <p:spPr>
            <a:xfrm>
              <a:off x="2683808" y="2621432"/>
              <a:ext cx="3776400" cy="0"/>
            </a:xfrm>
            <a:prstGeom prst="straightConnector1">
              <a:avLst/>
            </a:prstGeom>
            <a:noFill/>
            <a:ln w="28575" cap="flat" cmpd="sng">
              <a:solidFill>
                <a:srgbClr val="FFFFFF"/>
              </a:solidFill>
              <a:prstDash val="dash"/>
              <a:round/>
              <a:headEnd type="none" w="med" len="med"/>
              <a:tailEnd type="none" w="med" len="med"/>
            </a:ln>
          </p:spPr>
        </p:cxnSp>
      </p:grpSp>
      <p:pic>
        <p:nvPicPr>
          <p:cNvPr id="938" name="Google Shape;938;p61"/>
          <p:cNvPicPr preferRelativeResize="0"/>
          <p:nvPr/>
        </p:nvPicPr>
        <p:blipFill>
          <a:blip r:embed="rId4">
            <a:alphaModFix/>
          </a:blip>
          <a:stretch>
            <a:fillRect/>
          </a:stretch>
        </p:blipFill>
        <p:spPr>
          <a:xfrm>
            <a:off x="1862746" y="907294"/>
            <a:ext cx="232950" cy="232950"/>
          </a:xfrm>
          <a:prstGeom prst="rect">
            <a:avLst/>
          </a:prstGeom>
          <a:noFill/>
          <a:ln>
            <a:noFill/>
          </a:ln>
        </p:spPr>
      </p:pic>
      <p:pic>
        <p:nvPicPr>
          <p:cNvPr id="939" name="Google Shape;939;p61"/>
          <p:cNvPicPr preferRelativeResize="0"/>
          <p:nvPr/>
        </p:nvPicPr>
        <p:blipFill>
          <a:blip r:embed="rId4">
            <a:alphaModFix/>
          </a:blip>
          <a:stretch>
            <a:fillRect/>
          </a:stretch>
        </p:blipFill>
        <p:spPr>
          <a:xfrm>
            <a:off x="5404971" y="959869"/>
            <a:ext cx="232950" cy="232950"/>
          </a:xfrm>
          <a:prstGeom prst="rect">
            <a:avLst/>
          </a:prstGeom>
          <a:noFill/>
          <a:ln>
            <a:noFill/>
          </a:ln>
        </p:spPr>
      </p:pic>
      <p:sp>
        <p:nvSpPr>
          <p:cNvPr id="940" name="Google Shape;940;p61"/>
          <p:cNvSpPr/>
          <p:nvPr/>
        </p:nvSpPr>
        <p:spPr>
          <a:xfrm>
            <a:off x="1790325" y="4175250"/>
            <a:ext cx="5202300" cy="809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Changes to Model</a:t>
            </a:r>
            <a:endParaRPr b="1" u="sng"/>
          </a:p>
          <a:p>
            <a:pPr marL="457200" lvl="0" indent="-317500" algn="l" rtl="0">
              <a:spcBef>
                <a:spcPts val="0"/>
              </a:spcBef>
              <a:spcAft>
                <a:spcPts val="0"/>
              </a:spcAft>
              <a:buClr>
                <a:schemeClr val="dk1"/>
              </a:buClr>
              <a:buSzPts val="1400"/>
              <a:buChar char="●"/>
            </a:pPr>
            <a:r>
              <a:rPr lang="en"/>
              <a:t>Link Budget updated by replacing expected values with actual values (worst case scenario) </a:t>
            </a:r>
            <a:endParaRPr/>
          </a:p>
        </p:txBody>
      </p:sp>
      <p:sp>
        <p:nvSpPr>
          <p:cNvPr id="941" name="Google Shape;941;p61">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7"/>
          <p:cNvSpPr/>
          <p:nvPr/>
        </p:nvSpPr>
        <p:spPr>
          <a:xfrm>
            <a:off x="6135463" y="2173923"/>
            <a:ext cx="2985000" cy="2643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183" name="Google Shape;183;p1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Levels of Success</a:t>
            </a:r>
            <a:endParaRPr/>
          </a:p>
        </p:txBody>
      </p:sp>
      <p:sp>
        <p:nvSpPr>
          <p:cNvPr id="184" name="Google Shape;184;p17"/>
          <p:cNvSpPr txBox="1">
            <a:spLocks noGrp="1"/>
          </p:cNvSpPr>
          <p:nvPr>
            <p:ph type="body" idx="1"/>
          </p:nvPr>
        </p:nvSpPr>
        <p:spPr>
          <a:xfrm>
            <a:off x="242075" y="645823"/>
            <a:ext cx="2547900" cy="369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Level 1 (L1)</a:t>
            </a:r>
            <a:endParaRPr b="1"/>
          </a:p>
          <a:p>
            <a:pPr marL="457200" lvl="0" indent="-317500" algn="l" rtl="0">
              <a:spcBef>
                <a:spcPts val="600"/>
              </a:spcBef>
              <a:spcAft>
                <a:spcPts val="0"/>
              </a:spcAft>
              <a:buSzPts val="1400"/>
              <a:buChar char="○"/>
            </a:pPr>
            <a:r>
              <a:rPr lang="en" sz="1400"/>
              <a:t>Wired benchtop communication</a:t>
            </a:r>
            <a:endParaRPr sz="1400"/>
          </a:p>
        </p:txBody>
      </p:sp>
      <p:sp>
        <p:nvSpPr>
          <p:cNvPr id="185" name="Google Shape;185;p17"/>
          <p:cNvSpPr txBox="1">
            <a:spLocks noGrp="1"/>
          </p:cNvSpPr>
          <p:nvPr>
            <p:ph type="body" idx="2"/>
          </p:nvPr>
        </p:nvSpPr>
        <p:spPr>
          <a:xfrm>
            <a:off x="3298050" y="645823"/>
            <a:ext cx="2547900" cy="369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Level 2 (L2)</a:t>
            </a:r>
            <a:endParaRPr b="1"/>
          </a:p>
          <a:p>
            <a:pPr marL="457200" lvl="0" indent="-317500" algn="l" rtl="0">
              <a:spcBef>
                <a:spcPts val="600"/>
              </a:spcBef>
              <a:spcAft>
                <a:spcPts val="0"/>
              </a:spcAft>
              <a:buSzPts val="1400"/>
              <a:buChar char="○"/>
            </a:pPr>
            <a:r>
              <a:rPr lang="en" sz="1400"/>
              <a:t>Wireless communication (short range)</a:t>
            </a:r>
            <a:endParaRPr sz="1400" b="1" u="sng"/>
          </a:p>
        </p:txBody>
      </p:sp>
      <p:sp>
        <p:nvSpPr>
          <p:cNvPr id="186" name="Google Shape;186;p17"/>
          <p:cNvSpPr txBox="1">
            <a:spLocks noGrp="1"/>
          </p:cNvSpPr>
          <p:nvPr>
            <p:ph type="body" idx="3"/>
          </p:nvPr>
        </p:nvSpPr>
        <p:spPr>
          <a:xfrm>
            <a:off x="6354025" y="645823"/>
            <a:ext cx="2547900" cy="369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Level 3 (L3)</a:t>
            </a:r>
            <a:endParaRPr b="1"/>
          </a:p>
          <a:p>
            <a:pPr marL="457200" lvl="0" indent="-317500" algn="l" rtl="0">
              <a:spcBef>
                <a:spcPts val="600"/>
              </a:spcBef>
              <a:spcAft>
                <a:spcPts val="0"/>
              </a:spcAft>
              <a:buSzPts val="1400"/>
              <a:buChar char="○"/>
            </a:pPr>
            <a:r>
              <a:rPr lang="en" sz="1400"/>
              <a:t>Wireless communication (long range)</a:t>
            </a:r>
            <a:endParaRPr sz="1400"/>
          </a:p>
          <a:p>
            <a:pPr marL="457200" lvl="0" indent="-317500" algn="l" rtl="0">
              <a:spcBef>
                <a:spcPts val="0"/>
              </a:spcBef>
              <a:spcAft>
                <a:spcPts val="0"/>
              </a:spcAft>
              <a:buSzPts val="1400"/>
              <a:buChar char="○"/>
            </a:pPr>
            <a:r>
              <a:rPr lang="en" sz="1400"/>
              <a:t>Balloon survivability</a:t>
            </a:r>
            <a:endParaRPr sz="1400"/>
          </a:p>
        </p:txBody>
      </p:sp>
      <p:pic>
        <p:nvPicPr>
          <p:cNvPr id="187" name="Google Shape;187;p17"/>
          <p:cNvPicPr preferRelativeResize="0"/>
          <p:nvPr/>
        </p:nvPicPr>
        <p:blipFill rotWithShape="1">
          <a:blip r:embed="rId3">
            <a:alphaModFix amt="62000"/>
          </a:blip>
          <a:srcRect t="4297" r="39206"/>
          <a:stretch/>
        </p:blipFill>
        <p:spPr>
          <a:xfrm>
            <a:off x="6135475" y="2173925"/>
            <a:ext cx="2985001" cy="2643001"/>
          </a:xfrm>
          <a:prstGeom prst="rect">
            <a:avLst/>
          </a:prstGeom>
          <a:noFill/>
          <a:ln>
            <a:noFill/>
          </a:ln>
        </p:spPr>
      </p:pic>
      <p:grpSp>
        <p:nvGrpSpPr>
          <p:cNvPr id="188" name="Google Shape;188;p17"/>
          <p:cNvGrpSpPr/>
          <p:nvPr/>
        </p:nvGrpSpPr>
        <p:grpSpPr>
          <a:xfrm>
            <a:off x="3079500" y="2173923"/>
            <a:ext cx="2985000" cy="2643000"/>
            <a:chOff x="3238575" y="1958025"/>
            <a:chExt cx="2985000" cy="2643000"/>
          </a:xfrm>
        </p:grpSpPr>
        <p:sp>
          <p:nvSpPr>
            <p:cNvPr id="189" name="Google Shape;189;p17"/>
            <p:cNvSpPr/>
            <p:nvPr/>
          </p:nvSpPr>
          <p:spPr>
            <a:xfrm>
              <a:off x="3238575" y="1958025"/>
              <a:ext cx="2985000" cy="2643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17"/>
            <p:cNvGrpSpPr/>
            <p:nvPr/>
          </p:nvGrpSpPr>
          <p:grpSpPr>
            <a:xfrm>
              <a:off x="3404806" y="2157696"/>
              <a:ext cx="2652533" cy="2243654"/>
              <a:chOff x="3352068" y="2428371"/>
              <a:chExt cx="2652533" cy="2243654"/>
            </a:xfrm>
          </p:grpSpPr>
          <p:pic>
            <p:nvPicPr>
              <p:cNvPr id="191" name="Google Shape;191;p17"/>
              <p:cNvPicPr preferRelativeResize="0"/>
              <p:nvPr/>
            </p:nvPicPr>
            <p:blipFill rotWithShape="1">
              <a:blip r:embed="rId4">
                <a:alphaModFix/>
              </a:blip>
              <a:srcRect l="26128" r="25377"/>
              <a:stretch/>
            </p:blipFill>
            <p:spPr>
              <a:xfrm>
                <a:off x="3658249" y="3670323"/>
                <a:ext cx="692700" cy="823680"/>
              </a:xfrm>
              <a:prstGeom prst="rect">
                <a:avLst/>
              </a:prstGeom>
              <a:noFill/>
              <a:ln>
                <a:noFill/>
              </a:ln>
            </p:spPr>
          </p:pic>
          <p:pic>
            <p:nvPicPr>
              <p:cNvPr id="192" name="Google Shape;192;p17"/>
              <p:cNvPicPr preferRelativeResize="0"/>
              <p:nvPr/>
            </p:nvPicPr>
            <p:blipFill rotWithShape="1">
              <a:blip r:embed="rId5">
                <a:alphaModFix/>
              </a:blip>
              <a:srcRect t="27275" r="87942" b="46480"/>
              <a:stretch/>
            </p:blipFill>
            <p:spPr>
              <a:xfrm>
                <a:off x="3352068" y="4124900"/>
                <a:ext cx="512189" cy="547125"/>
              </a:xfrm>
              <a:prstGeom prst="rect">
                <a:avLst/>
              </a:prstGeom>
              <a:noFill/>
              <a:ln>
                <a:noFill/>
              </a:ln>
            </p:spPr>
          </p:pic>
          <p:pic>
            <p:nvPicPr>
              <p:cNvPr id="193" name="Google Shape;193;p17"/>
              <p:cNvPicPr preferRelativeResize="0"/>
              <p:nvPr/>
            </p:nvPicPr>
            <p:blipFill rotWithShape="1">
              <a:blip r:embed="rId6">
                <a:alphaModFix/>
              </a:blip>
              <a:srcRect l="4734"/>
              <a:stretch/>
            </p:blipFill>
            <p:spPr>
              <a:xfrm>
                <a:off x="5366475" y="2428371"/>
                <a:ext cx="638126" cy="587600"/>
              </a:xfrm>
              <a:prstGeom prst="rect">
                <a:avLst/>
              </a:prstGeom>
              <a:noFill/>
              <a:ln>
                <a:noFill/>
              </a:ln>
            </p:spPr>
          </p:pic>
          <p:grpSp>
            <p:nvGrpSpPr>
              <p:cNvPr id="194" name="Google Shape;194;p17"/>
              <p:cNvGrpSpPr/>
              <p:nvPr/>
            </p:nvGrpSpPr>
            <p:grpSpPr>
              <a:xfrm>
                <a:off x="4203257" y="2932020"/>
                <a:ext cx="1164263" cy="847760"/>
                <a:chOff x="5414200" y="2294050"/>
                <a:chExt cx="3198524" cy="1631248"/>
              </a:xfrm>
            </p:grpSpPr>
            <p:cxnSp>
              <p:nvCxnSpPr>
                <p:cNvPr id="195" name="Google Shape;195;p17"/>
                <p:cNvCxnSpPr/>
                <p:nvPr/>
              </p:nvCxnSpPr>
              <p:spPr>
                <a:xfrm rot="10800000" flipH="1">
                  <a:off x="5414200" y="2294050"/>
                  <a:ext cx="3191400" cy="1617000"/>
                </a:xfrm>
                <a:prstGeom prst="straightConnector1">
                  <a:avLst/>
                </a:prstGeom>
                <a:noFill/>
                <a:ln w="19050" cap="flat" cmpd="sng">
                  <a:solidFill>
                    <a:srgbClr val="000000"/>
                  </a:solidFill>
                  <a:prstDash val="dot"/>
                  <a:round/>
                  <a:headEnd type="none" w="med" len="med"/>
                  <a:tailEnd type="none" w="med" len="med"/>
                </a:ln>
              </p:spPr>
            </p:cxnSp>
            <p:cxnSp>
              <p:nvCxnSpPr>
                <p:cNvPr id="196" name="Google Shape;196;p17"/>
                <p:cNvCxnSpPr/>
                <p:nvPr/>
              </p:nvCxnSpPr>
              <p:spPr>
                <a:xfrm rot="10800000" flipH="1">
                  <a:off x="5421324" y="2308298"/>
                  <a:ext cx="3191400" cy="1617000"/>
                </a:xfrm>
                <a:prstGeom prst="straightConnector1">
                  <a:avLst/>
                </a:prstGeom>
                <a:noFill/>
                <a:ln w="19050" cap="flat" cmpd="sng">
                  <a:solidFill>
                    <a:srgbClr val="000000"/>
                  </a:solidFill>
                  <a:prstDash val="dot"/>
                  <a:round/>
                  <a:headEnd type="none" w="med" len="med"/>
                  <a:tailEnd type="none" w="med" len="med"/>
                </a:ln>
              </p:spPr>
            </p:cxnSp>
          </p:grpSp>
          <p:pic>
            <p:nvPicPr>
              <p:cNvPr id="197" name="Google Shape;197;p17"/>
              <p:cNvPicPr preferRelativeResize="0"/>
              <p:nvPr/>
            </p:nvPicPr>
            <p:blipFill>
              <a:blip r:embed="rId7">
                <a:alphaModFix/>
              </a:blip>
              <a:stretch>
                <a:fillRect/>
              </a:stretch>
            </p:blipFill>
            <p:spPr>
              <a:xfrm rot="2829796">
                <a:off x="4111040" y="3472129"/>
                <a:ext cx="412774" cy="359525"/>
              </a:xfrm>
              <a:prstGeom prst="rect">
                <a:avLst/>
              </a:prstGeom>
              <a:noFill/>
              <a:ln>
                <a:noFill/>
              </a:ln>
            </p:spPr>
          </p:pic>
          <p:pic>
            <p:nvPicPr>
              <p:cNvPr id="198" name="Google Shape;198;p17"/>
              <p:cNvPicPr preferRelativeResize="0"/>
              <p:nvPr/>
            </p:nvPicPr>
            <p:blipFill>
              <a:blip r:embed="rId8">
                <a:alphaModFix/>
              </a:blip>
              <a:stretch>
                <a:fillRect/>
              </a:stretch>
            </p:blipFill>
            <p:spPr>
              <a:xfrm>
                <a:off x="4181088" y="4201663"/>
                <a:ext cx="408493" cy="393600"/>
              </a:xfrm>
              <a:prstGeom prst="rect">
                <a:avLst/>
              </a:prstGeom>
              <a:noFill/>
              <a:ln>
                <a:noFill/>
              </a:ln>
            </p:spPr>
          </p:pic>
          <p:pic>
            <p:nvPicPr>
              <p:cNvPr id="199" name="Google Shape;199;p17"/>
              <p:cNvPicPr preferRelativeResize="0"/>
              <p:nvPr/>
            </p:nvPicPr>
            <p:blipFill>
              <a:blip r:embed="rId7">
                <a:alphaModFix/>
              </a:blip>
              <a:stretch>
                <a:fillRect/>
              </a:stretch>
            </p:blipFill>
            <p:spPr>
              <a:xfrm rot="-7468354">
                <a:off x="5044885" y="2839363"/>
                <a:ext cx="412774" cy="359525"/>
              </a:xfrm>
              <a:prstGeom prst="rect">
                <a:avLst/>
              </a:prstGeom>
              <a:noFill/>
              <a:ln>
                <a:noFill/>
              </a:ln>
            </p:spPr>
          </p:pic>
          <p:pic>
            <p:nvPicPr>
              <p:cNvPr id="200" name="Google Shape;200;p17"/>
              <p:cNvPicPr preferRelativeResize="0"/>
              <p:nvPr/>
            </p:nvPicPr>
            <p:blipFill>
              <a:blip r:embed="rId9">
                <a:alphaModFix/>
              </a:blip>
              <a:stretch>
                <a:fillRect/>
              </a:stretch>
            </p:blipFill>
            <p:spPr>
              <a:xfrm>
                <a:off x="5453030" y="3087672"/>
                <a:ext cx="471499" cy="457200"/>
              </a:xfrm>
              <a:prstGeom prst="rect">
                <a:avLst/>
              </a:prstGeom>
              <a:noFill/>
              <a:ln>
                <a:noFill/>
              </a:ln>
            </p:spPr>
          </p:pic>
        </p:grpSp>
      </p:grpSp>
      <p:sp>
        <p:nvSpPr>
          <p:cNvPr id="201" name="Google Shape;201;p17"/>
          <p:cNvSpPr/>
          <p:nvPr/>
        </p:nvSpPr>
        <p:spPr>
          <a:xfrm>
            <a:off x="23513" y="2173923"/>
            <a:ext cx="2985000" cy="2643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p17"/>
          <p:cNvPicPr preferRelativeResize="0"/>
          <p:nvPr/>
        </p:nvPicPr>
        <p:blipFill rotWithShape="1">
          <a:blip r:embed="rId10">
            <a:alphaModFix/>
          </a:blip>
          <a:srcRect l="44684" t="25335" r="46455" b="43772"/>
          <a:stretch/>
        </p:blipFill>
        <p:spPr>
          <a:xfrm>
            <a:off x="8375625" y="2194899"/>
            <a:ext cx="739248" cy="1468125"/>
          </a:xfrm>
          <a:prstGeom prst="rect">
            <a:avLst/>
          </a:prstGeom>
          <a:noFill/>
          <a:ln>
            <a:noFill/>
          </a:ln>
        </p:spPr>
      </p:pic>
      <p:cxnSp>
        <p:nvCxnSpPr>
          <p:cNvPr id="203" name="Google Shape;203;p17"/>
          <p:cNvCxnSpPr>
            <a:stCxn id="204" idx="0"/>
            <a:endCxn id="205" idx="0"/>
          </p:cNvCxnSpPr>
          <p:nvPr/>
        </p:nvCxnSpPr>
        <p:spPr>
          <a:xfrm rot="10800000" flipH="1">
            <a:off x="7423194" y="3675073"/>
            <a:ext cx="830100" cy="591900"/>
          </a:xfrm>
          <a:prstGeom prst="straightConnector1">
            <a:avLst/>
          </a:prstGeom>
          <a:noFill/>
          <a:ln w="38100" cap="flat" cmpd="sng">
            <a:solidFill>
              <a:srgbClr val="FF9900"/>
            </a:solidFill>
            <a:prstDash val="solid"/>
            <a:round/>
            <a:headEnd type="triangle" w="med" len="med"/>
            <a:tailEnd type="triangle" w="med" len="med"/>
          </a:ln>
        </p:spPr>
      </p:cxnSp>
      <p:pic>
        <p:nvPicPr>
          <p:cNvPr id="204" name="Google Shape;204;p17"/>
          <p:cNvPicPr preferRelativeResize="0"/>
          <p:nvPr/>
        </p:nvPicPr>
        <p:blipFill>
          <a:blip r:embed="rId11">
            <a:alphaModFix/>
          </a:blip>
          <a:stretch>
            <a:fillRect/>
          </a:stretch>
        </p:blipFill>
        <p:spPr>
          <a:xfrm rot="2398431">
            <a:off x="7112583" y="4226437"/>
            <a:ext cx="398326" cy="346946"/>
          </a:xfrm>
          <a:prstGeom prst="rect">
            <a:avLst/>
          </a:prstGeom>
          <a:noFill/>
          <a:ln>
            <a:noFill/>
          </a:ln>
        </p:spPr>
      </p:pic>
      <p:pic>
        <p:nvPicPr>
          <p:cNvPr id="205" name="Google Shape;205;p17"/>
          <p:cNvPicPr preferRelativeResize="0"/>
          <p:nvPr/>
        </p:nvPicPr>
        <p:blipFill>
          <a:blip r:embed="rId11">
            <a:alphaModFix/>
          </a:blip>
          <a:stretch>
            <a:fillRect/>
          </a:stretch>
        </p:blipFill>
        <p:spPr>
          <a:xfrm rot="-7676879">
            <a:off x="8191297" y="3396318"/>
            <a:ext cx="396490" cy="345343"/>
          </a:xfrm>
          <a:prstGeom prst="rect">
            <a:avLst/>
          </a:prstGeom>
          <a:noFill/>
          <a:ln>
            <a:noFill/>
          </a:ln>
        </p:spPr>
      </p:pic>
      <p:pic>
        <p:nvPicPr>
          <p:cNvPr id="206" name="Google Shape;206;p17"/>
          <p:cNvPicPr preferRelativeResize="0"/>
          <p:nvPr/>
        </p:nvPicPr>
        <p:blipFill rotWithShape="1">
          <a:blip r:embed="rId5">
            <a:alphaModFix/>
          </a:blip>
          <a:srcRect t="27275" r="87942" b="46480"/>
          <a:stretch/>
        </p:blipFill>
        <p:spPr>
          <a:xfrm>
            <a:off x="92625" y="3863147"/>
            <a:ext cx="830101" cy="886703"/>
          </a:xfrm>
          <a:prstGeom prst="rect">
            <a:avLst/>
          </a:prstGeom>
          <a:noFill/>
          <a:ln>
            <a:noFill/>
          </a:ln>
        </p:spPr>
      </p:pic>
      <p:pic>
        <p:nvPicPr>
          <p:cNvPr id="207" name="Google Shape;207;p17"/>
          <p:cNvPicPr preferRelativeResize="0"/>
          <p:nvPr/>
        </p:nvPicPr>
        <p:blipFill rotWithShape="1">
          <a:blip r:embed="rId6">
            <a:alphaModFix/>
          </a:blip>
          <a:srcRect l="4734"/>
          <a:stretch/>
        </p:blipFill>
        <p:spPr>
          <a:xfrm>
            <a:off x="1578298" y="2277949"/>
            <a:ext cx="1309349" cy="1205676"/>
          </a:xfrm>
          <a:prstGeom prst="rect">
            <a:avLst/>
          </a:prstGeom>
          <a:noFill/>
          <a:ln>
            <a:noFill/>
          </a:ln>
        </p:spPr>
      </p:pic>
      <p:pic>
        <p:nvPicPr>
          <p:cNvPr id="208" name="Google Shape;208;p17"/>
          <p:cNvPicPr preferRelativeResize="0"/>
          <p:nvPr/>
        </p:nvPicPr>
        <p:blipFill>
          <a:blip r:embed="rId12">
            <a:alphaModFix/>
          </a:blip>
          <a:stretch>
            <a:fillRect/>
          </a:stretch>
        </p:blipFill>
        <p:spPr>
          <a:xfrm>
            <a:off x="6135475" y="4359725"/>
            <a:ext cx="1145225" cy="457200"/>
          </a:xfrm>
          <a:prstGeom prst="rect">
            <a:avLst/>
          </a:prstGeom>
          <a:noFill/>
          <a:ln>
            <a:noFill/>
          </a:ln>
        </p:spPr>
      </p:pic>
      <p:sp>
        <p:nvSpPr>
          <p:cNvPr id="209" name="Google Shape;209;p17"/>
          <p:cNvSpPr/>
          <p:nvPr/>
        </p:nvSpPr>
        <p:spPr>
          <a:xfrm>
            <a:off x="797875" y="3080073"/>
            <a:ext cx="1025000" cy="1587775"/>
          </a:xfrm>
          <a:custGeom>
            <a:avLst/>
            <a:gdLst/>
            <a:ahLst/>
            <a:cxnLst/>
            <a:rect l="l" t="t" r="r" b="b"/>
            <a:pathLst>
              <a:path w="41000" h="63511" extrusionOk="0">
                <a:moveTo>
                  <a:pt x="34480" y="5598"/>
                </a:moveTo>
                <a:cubicBezTo>
                  <a:pt x="28508" y="3208"/>
                  <a:pt x="22303" y="-873"/>
                  <a:pt x="15958" y="184"/>
                </a:cubicBezTo>
                <a:cubicBezTo>
                  <a:pt x="11876" y="864"/>
                  <a:pt x="8891" y="6621"/>
                  <a:pt x="9404" y="10727"/>
                </a:cubicBezTo>
                <a:cubicBezTo>
                  <a:pt x="10571" y="20060"/>
                  <a:pt x="23465" y="23443"/>
                  <a:pt x="31631" y="28110"/>
                </a:cubicBezTo>
                <a:cubicBezTo>
                  <a:pt x="37680" y="31567"/>
                  <a:pt x="42115" y="40085"/>
                  <a:pt x="40749" y="46917"/>
                </a:cubicBezTo>
                <a:cubicBezTo>
                  <a:pt x="39482" y="53251"/>
                  <a:pt x="31075" y="55918"/>
                  <a:pt x="25077" y="58316"/>
                </a:cubicBezTo>
                <a:cubicBezTo>
                  <a:pt x="17203" y="61464"/>
                  <a:pt x="8044" y="65271"/>
                  <a:pt x="0" y="62590"/>
                </a:cubicBezTo>
              </a:path>
            </a:pathLst>
          </a:custGeom>
          <a:noFill/>
          <a:ln w="38100" cap="flat" cmpd="sng">
            <a:solidFill>
              <a:srgbClr val="000000"/>
            </a:solidFill>
            <a:prstDash val="solid"/>
            <a:round/>
            <a:headEnd type="none" w="med" len="med"/>
            <a:tailEnd type="none" w="med" len="med"/>
          </a:ln>
        </p:spPr>
      </p:sp>
      <p:sp>
        <p:nvSpPr>
          <p:cNvPr id="210" name="Google Shape;210;p17">
            <a:hlinkClick r:id="rId1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62"/>
          <p:cNvPicPr preferRelativeResize="0"/>
          <p:nvPr/>
        </p:nvPicPr>
        <p:blipFill>
          <a:blip r:embed="rId3">
            <a:alphaModFix/>
          </a:blip>
          <a:stretch>
            <a:fillRect/>
          </a:stretch>
        </p:blipFill>
        <p:spPr>
          <a:xfrm>
            <a:off x="427075" y="1960600"/>
            <a:ext cx="8199625" cy="2418075"/>
          </a:xfrm>
          <a:prstGeom prst="rect">
            <a:avLst/>
          </a:prstGeom>
          <a:noFill/>
          <a:ln>
            <a:noFill/>
          </a:ln>
        </p:spPr>
      </p:pic>
      <p:sp>
        <p:nvSpPr>
          <p:cNvPr id="947" name="Google Shape;947;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a:p>
        </p:txBody>
      </p:sp>
      <p:sp>
        <p:nvSpPr>
          <p:cNvPr id="948" name="Google Shape;948;p6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Overview - COMMS Short Range</a:t>
            </a:r>
            <a:endParaRPr/>
          </a:p>
        </p:txBody>
      </p:sp>
      <p:sp>
        <p:nvSpPr>
          <p:cNvPr id="949" name="Google Shape;949;p62"/>
          <p:cNvSpPr/>
          <p:nvPr/>
        </p:nvSpPr>
        <p:spPr>
          <a:xfrm>
            <a:off x="2949488" y="1086650"/>
            <a:ext cx="733500" cy="694200"/>
          </a:xfrm>
          <a:prstGeom prst="rightArrow">
            <a:avLst>
              <a:gd name="adj1" fmla="val 50000"/>
              <a:gd name="adj2" fmla="val 50000"/>
            </a:avLst>
          </a:prstGeom>
          <a:solidFill>
            <a:srgbClr val="A2A4A3"/>
          </a:solidFill>
          <a:ln w="9525" cap="flat" cmpd="sng">
            <a:solidFill>
              <a:srgbClr val="565A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62">
            <a:hlinkClick r:id="" action="ppaction://noaction"/>
          </p:cNvPr>
          <p:cNvSpPr/>
          <p:nvPr/>
        </p:nvSpPr>
        <p:spPr>
          <a:xfrm>
            <a:off x="119000" y="581450"/>
            <a:ext cx="2830500" cy="17046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Short Range Testing</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a:t>Bench Top Test (1 Meter)</a:t>
            </a:r>
            <a:endParaRPr/>
          </a:p>
          <a:p>
            <a:pPr marL="457200" lvl="0" indent="0" algn="l" rtl="0">
              <a:spcBef>
                <a:spcPts val="0"/>
              </a:spcBef>
              <a:spcAft>
                <a:spcPts val="0"/>
              </a:spcAft>
              <a:buNone/>
            </a:pPr>
            <a:endParaRPr/>
          </a:p>
          <a:p>
            <a:pPr marL="457200" lvl="0" indent="-317500" algn="l" rtl="0">
              <a:spcBef>
                <a:spcPts val="0"/>
              </a:spcBef>
              <a:spcAft>
                <a:spcPts val="0"/>
              </a:spcAft>
              <a:buClr>
                <a:srgbClr val="000000"/>
              </a:buClr>
              <a:buSzPts val="1400"/>
              <a:buChar char="●"/>
            </a:pPr>
            <a:r>
              <a:rPr lang="en">
                <a:solidFill>
                  <a:srgbClr val="000000"/>
                </a:solidFill>
              </a:rPr>
              <a:t>Attenuated Test</a:t>
            </a:r>
            <a:r>
              <a:rPr lang="en"/>
              <a:t> </a:t>
            </a:r>
            <a:r>
              <a:rPr lang="en">
                <a:solidFill>
                  <a:srgbClr val="000000"/>
                </a:solidFill>
              </a:rPr>
              <a:t>(1 Meter)</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Field Test (30 Meters)</a:t>
            </a: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51" name="Google Shape;951;p62"/>
          <p:cNvSpPr/>
          <p:nvPr/>
        </p:nvSpPr>
        <p:spPr>
          <a:xfrm>
            <a:off x="835200" y="4414500"/>
            <a:ext cx="7128000" cy="580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000000"/>
                </a:solidFill>
              </a:rPr>
              <a:t>Functional Requirement 2:</a:t>
            </a:r>
            <a:endParaRPr sz="1800" b="1" u="sng">
              <a:solidFill>
                <a:srgbClr val="000000"/>
              </a:solidFill>
            </a:endParaRPr>
          </a:p>
          <a:p>
            <a:pPr marL="0" lvl="0" indent="0" algn="l" rtl="0">
              <a:spcBef>
                <a:spcPts val="0"/>
              </a:spcBef>
              <a:spcAft>
                <a:spcPts val="0"/>
              </a:spcAft>
              <a:buClr>
                <a:srgbClr val="000000"/>
              </a:buClr>
              <a:buSzPts val="1100"/>
              <a:buFont typeface="Arial"/>
              <a:buNone/>
            </a:pPr>
            <a:r>
              <a:rPr lang="en">
                <a:solidFill>
                  <a:srgbClr val="000000"/>
                </a:solidFill>
              </a:rPr>
              <a:t>The payload shall communicate with the ground system during the balloon flight</a:t>
            </a:r>
            <a:endParaRPr>
              <a:solidFill>
                <a:srgbClr val="000000"/>
              </a:solidFill>
            </a:endParaRPr>
          </a:p>
          <a:p>
            <a:pPr marL="0" lvl="0" indent="0" algn="l" rtl="0">
              <a:spcBef>
                <a:spcPts val="0"/>
              </a:spcBef>
              <a:spcAft>
                <a:spcPts val="0"/>
              </a:spcAft>
              <a:buNone/>
            </a:pPr>
            <a:endParaRPr/>
          </a:p>
        </p:txBody>
      </p:sp>
      <p:sp>
        <p:nvSpPr>
          <p:cNvPr id="952" name="Google Shape;952;p62"/>
          <p:cNvSpPr/>
          <p:nvPr/>
        </p:nvSpPr>
        <p:spPr>
          <a:xfrm>
            <a:off x="3683000" y="982400"/>
            <a:ext cx="5212500" cy="9027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u="sng"/>
              <a:t>Primary Objective</a:t>
            </a:r>
            <a:endParaRPr b="1" u="sng"/>
          </a:p>
          <a:p>
            <a:pPr marL="457200" lvl="0" indent="-317500" algn="l" rtl="0">
              <a:spcBef>
                <a:spcPts val="0"/>
              </a:spcBef>
              <a:spcAft>
                <a:spcPts val="0"/>
              </a:spcAft>
              <a:buSzPts val="1400"/>
              <a:buChar char="●"/>
            </a:pPr>
            <a:r>
              <a:rPr lang="en"/>
              <a:t>Characterize changes in noise over various ranges that may not have been present in the wired tests.</a:t>
            </a:r>
            <a:endParaRPr/>
          </a:p>
          <a:p>
            <a:pPr marL="457200" lvl="0" indent="-317500" algn="l" rtl="0">
              <a:spcBef>
                <a:spcPts val="0"/>
              </a:spcBef>
              <a:spcAft>
                <a:spcPts val="0"/>
              </a:spcAft>
              <a:buSzPts val="1400"/>
              <a:buChar char="●"/>
            </a:pPr>
            <a:r>
              <a:rPr lang="en"/>
              <a:t> Determine impact on system functionality.</a:t>
            </a:r>
            <a:endParaRPr/>
          </a:p>
        </p:txBody>
      </p:sp>
      <p:sp>
        <p:nvSpPr>
          <p:cNvPr id="953" name="Google Shape;953;p62">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63"/>
          <p:cNvSpPr/>
          <p:nvPr/>
        </p:nvSpPr>
        <p:spPr>
          <a:xfrm>
            <a:off x="2037150" y="2427525"/>
            <a:ext cx="10746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3"/>
          <p:cNvSpPr/>
          <p:nvPr/>
        </p:nvSpPr>
        <p:spPr>
          <a:xfrm>
            <a:off x="195750" y="2374875"/>
            <a:ext cx="1841400" cy="514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Field Test</a:t>
            </a:r>
            <a:endParaRPr/>
          </a:p>
          <a:p>
            <a:pPr marL="0" lvl="0" indent="0" algn="l" rtl="0">
              <a:spcBef>
                <a:spcPts val="0"/>
              </a:spcBef>
              <a:spcAft>
                <a:spcPts val="0"/>
              </a:spcAft>
              <a:buNone/>
            </a:pPr>
            <a:r>
              <a:rPr lang="en"/>
              <a:t>(30 meters) </a:t>
            </a:r>
            <a:endParaRPr/>
          </a:p>
        </p:txBody>
      </p:sp>
      <p:sp>
        <p:nvSpPr>
          <p:cNvPr id="960" name="Google Shape;960;p63"/>
          <p:cNvSpPr/>
          <p:nvPr/>
        </p:nvSpPr>
        <p:spPr>
          <a:xfrm>
            <a:off x="2037150" y="1748575"/>
            <a:ext cx="10917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3"/>
          <p:cNvSpPr/>
          <p:nvPr/>
        </p:nvSpPr>
        <p:spPr>
          <a:xfrm>
            <a:off x="2000750" y="1016975"/>
            <a:ext cx="1128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51</a:t>
            </a:fld>
            <a:endParaRPr/>
          </a:p>
        </p:txBody>
      </p:sp>
      <p:sp>
        <p:nvSpPr>
          <p:cNvPr id="963" name="Google Shape;963;p6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Testing Results - COMMS Short Range</a:t>
            </a:r>
            <a:endParaRPr/>
          </a:p>
        </p:txBody>
      </p:sp>
      <p:sp>
        <p:nvSpPr>
          <p:cNvPr id="964" name="Google Shape;964;p63"/>
          <p:cNvSpPr/>
          <p:nvPr/>
        </p:nvSpPr>
        <p:spPr>
          <a:xfrm>
            <a:off x="185800" y="915125"/>
            <a:ext cx="1841400" cy="5556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Lab Bench </a:t>
            </a:r>
            <a:endParaRPr/>
          </a:p>
          <a:p>
            <a:pPr marL="0" lvl="0" indent="0" algn="l" rtl="0">
              <a:spcBef>
                <a:spcPts val="0"/>
              </a:spcBef>
              <a:spcAft>
                <a:spcPts val="0"/>
              </a:spcAft>
              <a:buNone/>
            </a:pPr>
            <a:r>
              <a:rPr lang="en"/>
              <a:t>(1 meter) </a:t>
            </a:r>
            <a:endParaRPr/>
          </a:p>
        </p:txBody>
      </p:sp>
      <p:sp>
        <p:nvSpPr>
          <p:cNvPr id="965" name="Google Shape;965;p63"/>
          <p:cNvSpPr/>
          <p:nvPr/>
        </p:nvSpPr>
        <p:spPr>
          <a:xfrm>
            <a:off x="3134625" y="980050"/>
            <a:ext cx="3833400" cy="18150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SzPts val="1400"/>
              <a:buChar char="●"/>
            </a:pPr>
            <a:r>
              <a:rPr lang="en"/>
              <a:t>Data Rate (Uplink): 256 bps</a:t>
            </a:r>
            <a:endParaRPr/>
          </a:p>
          <a:p>
            <a:pPr marL="457200" lvl="0" indent="-317500" algn="l" rtl="0">
              <a:lnSpc>
                <a:spcPct val="200000"/>
              </a:lnSpc>
              <a:spcBef>
                <a:spcPts val="0"/>
              </a:spcBef>
              <a:spcAft>
                <a:spcPts val="0"/>
              </a:spcAft>
              <a:buSzPts val="1400"/>
              <a:buChar char="●"/>
            </a:pPr>
            <a:r>
              <a:rPr lang="en"/>
              <a:t>Data Rate (Downlink): 144 kbps</a:t>
            </a:r>
            <a:endParaRPr/>
          </a:p>
          <a:p>
            <a:pPr marL="457200" lvl="0" indent="-317500" algn="l" rtl="0">
              <a:lnSpc>
                <a:spcPct val="200000"/>
              </a:lnSpc>
              <a:spcBef>
                <a:spcPts val="0"/>
              </a:spcBef>
              <a:spcAft>
                <a:spcPts val="0"/>
              </a:spcAft>
              <a:buSzPts val="1400"/>
              <a:buChar char="●"/>
            </a:pPr>
            <a:r>
              <a:rPr lang="en"/>
              <a:t>Bit Error Rate (Uplink): 10^(-6) per bit</a:t>
            </a:r>
            <a:endParaRPr/>
          </a:p>
          <a:p>
            <a:pPr marL="457200" lvl="0" indent="-317500" algn="l" rtl="0">
              <a:lnSpc>
                <a:spcPct val="200000"/>
              </a:lnSpc>
              <a:spcBef>
                <a:spcPts val="0"/>
              </a:spcBef>
              <a:spcAft>
                <a:spcPts val="0"/>
              </a:spcAft>
              <a:buSzPts val="1400"/>
              <a:buChar char="●"/>
            </a:pPr>
            <a:r>
              <a:rPr lang="en"/>
              <a:t>Bit Error Rate (Downlink: 10^(-5) per bit</a:t>
            </a:r>
            <a:endParaRPr/>
          </a:p>
          <a:p>
            <a:pPr marL="0" lvl="0" indent="0" algn="l" rtl="0">
              <a:spcBef>
                <a:spcPts val="0"/>
              </a:spcBef>
              <a:spcAft>
                <a:spcPts val="0"/>
              </a:spcAft>
              <a:buNone/>
            </a:pPr>
            <a:endParaRPr/>
          </a:p>
        </p:txBody>
      </p:sp>
      <p:sp>
        <p:nvSpPr>
          <p:cNvPr id="966" name="Google Shape;966;p63"/>
          <p:cNvSpPr/>
          <p:nvPr/>
        </p:nvSpPr>
        <p:spPr>
          <a:xfrm>
            <a:off x="189975" y="1609750"/>
            <a:ext cx="1841400" cy="5556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Attenuated Test </a:t>
            </a:r>
            <a:r>
              <a:rPr lang="en">
                <a:solidFill>
                  <a:schemeClr val="dk1"/>
                </a:solidFill>
              </a:rPr>
              <a:t> </a:t>
            </a:r>
            <a:endParaRPr/>
          </a:p>
          <a:p>
            <a:pPr marL="0" lvl="0" indent="0" algn="l" rtl="0">
              <a:spcBef>
                <a:spcPts val="0"/>
              </a:spcBef>
              <a:spcAft>
                <a:spcPts val="0"/>
              </a:spcAft>
              <a:buNone/>
            </a:pPr>
            <a:r>
              <a:rPr lang="en"/>
              <a:t>(1 meter)</a:t>
            </a:r>
            <a:endParaRPr/>
          </a:p>
        </p:txBody>
      </p:sp>
      <p:sp>
        <p:nvSpPr>
          <p:cNvPr id="967" name="Google Shape;967;p63"/>
          <p:cNvSpPr/>
          <p:nvPr/>
        </p:nvSpPr>
        <p:spPr>
          <a:xfrm>
            <a:off x="7002925" y="1368875"/>
            <a:ext cx="2030100" cy="258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Two SDRs</a:t>
            </a:r>
            <a:endParaRPr/>
          </a:p>
          <a:p>
            <a:pPr marL="457200" lvl="0" indent="-317500" algn="l" rtl="0">
              <a:spcBef>
                <a:spcPts val="0"/>
              </a:spcBef>
              <a:spcAft>
                <a:spcPts val="0"/>
              </a:spcAft>
              <a:buSzPts val="1400"/>
              <a:buChar char="●"/>
            </a:pPr>
            <a:r>
              <a:rPr lang="en"/>
              <a:t>RF Chain</a:t>
            </a:r>
            <a:endParaRPr/>
          </a:p>
          <a:p>
            <a:pPr marL="457200" lvl="0" indent="-317500" algn="l" rtl="0">
              <a:spcBef>
                <a:spcPts val="0"/>
              </a:spcBef>
              <a:spcAft>
                <a:spcPts val="0"/>
              </a:spcAft>
              <a:buSzPts val="1400"/>
              <a:buChar char="●"/>
            </a:pPr>
            <a:r>
              <a:rPr lang="en"/>
              <a:t>Attenuators</a:t>
            </a:r>
            <a:endParaRPr/>
          </a:p>
          <a:p>
            <a:pPr marL="914400" lvl="1" indent="-317500" algn="l" rtl="0">
              <a:spcBef>
                <a:spcPts val="0"/>
              </a:spcBef>
              <a:spcAft>
                <a:spcPts val="0"/>
              </a:spcAft>
              <a:buSzPts val="1400"/>
              <a:buChar char="○"/>
            </a:pPr>
            <a:r>
              <a:rPr lang="en"/>
              <a:t>140 dB</a:t>
            </a:r>
            <a:endParaRPr/>
          </a:p>
          <a:p>
            <a:pPr marL="457200" lvl="0" indent="-317500" algn="l" rtl="0">
              <a:spcBef>
                <a:spcPts val="0"/>
              </a:spcBef>
              <a:spcAft>
                <a:spcPts val="0"/>
              </a:spcAft>
              <a:buSzPts val="1400"/>
              <a:buChar char="●"/>
            </a:pPr>
            <a:r>
              <a:rPr lang="en"/>
              <a:t>Two Antennae</a:t>
            </a:r>
            <a:endParaRPr/>
          </a:p>
          <a:p>
            <a:pPr marL="457200" lvl="0" indent="0" algn="l" rtl="0">
              <a:spcBef>
                <a:spcPts val="0"/>
              </a:spcBef>
              <a:spcAft>
                <a:spcPts val="0"/>
              </a:spcAft>
              <a:buNone/>
            </a:pPr>
            <a:endParaRPr/>
          </a:p>
          <a:p>
            <a:pPr marL="0" lvl="0" indent="0" algn="ctr" rtl="0">
              <a:spcBef>
                <a:spcPts val="0"/>
              </a:spcBef>
              <a:spcAft>
                <a:spcPts val="0"/>
              </a:spcAft>
              <a:buNone/>
            </a:pPr>
            <a:r>
              <a:rPr lang="en" b="1" u="sng">
                <a:solidFill>
                  <a:schemeClr val="dk1"/>
                </a:solidFill>
              </a:rPr>
              <a:t>Locations</a:t>
            </a:r>
            <a:endParaRPr b="1" u="sng">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Electronics Lab</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BioTech Field</a:t>
            </a:r>
            <a:endParaRPr>
              <a:solidFill>
                <a:schemeClr val="dk1"/>
              </a:solidFill>
            </a:endParaRPr>
          </a:p>
        </p:txBody>
      </p:sp>
      <p:sp>
        <p:nvSpPr>
          <p:cNvPr id="968" name="Google Shape;968;p63"/>
          <p:cNvSpPr/>
          <p:nvPr/>
        </p:nvSpPr>
        <p:spPr>
          <a:xfrm>
            <a:off x="7002925" y="759275"/>
            <a:ext cx="2030100" cy="609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Link Budget Model</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969" name="Google Shape;969;p63"/>
          <p:cNvSpPr/>
          <p:nvPr/>
        </p:nvSpPr>
        <p:spPr>
          <a:xfrm>
            <a:off x="195750" y="3045825"/>
            <a:ext cx="6567000" cy="847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u="sng"/>
              <a:t>Goals:</a:t>
            </a:r>
            <a:endParaRPr b="1" u="sng"/>
          </a:p>
          <a:p>
            <a:pPr marL="182880" lvl="0" indent="-134620" algn="l" rtl="0">
              <a:spcBef>
                <a:spcPts val="0"/>
              </a:spcBef>
              <a:spcAft>
                <a:spcPts val="0"/>
              </a:spcAft>
              <a:buSzPts val="1400"/>
              <a:buChar char="●"/>
            </a:pPr>
            <a:r>
              <a:rPr lang="en"/>
              <a:t> Validate RF design is capable of communicating wirelessly</a:t>
            </a:r>
            <a:endParaRPr sz="700"/>
          </a:p>
          <a:p>
            <a:pPr marL="182880" lvl="0" indent="-134620" algn="l" rtl="0">
              <a:spcBef>
                <a:spcPts val="0"/>
              </a:spcBef>
              <a:spcAft>
                <a:spcPts val="0"/>
              </a:spcAft>
              <a:buSzPts val="1400"/>
              <a:buChar char="●"/>
            </a:pPr>
            <a:r>
              <a:rPr lang="en"/>
              <a:t> Introduce system to real world interference</a:t>
            </a:r>
            <a:endParaRPr/>
          </a:p>
          <a:p>
            <a:pPr marL="0" lvl="0" indent="0" algn="l" rtl="0">
              <a:spcBef>
                <a:spcPts val="0"/>
              </a:spcBef>
              <a:spcAft>
                <a:spcPts val="0"/>
              </a:spcAft>
              <a:buNone/>
            </a:pPr>
            <a:endParaRPr/>
          </a:p>
        </p:txBody>
      </p:sp>
      <p:sp>
        <p:nvSpPr>
          <p:cNvPr id="970" name="Google Shape;970;p63">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63"/>
          <p:cNvSpPr txBox="1"/>
          <p:nvPr/>
        </p:nvSpPr>
        <p:spPr>
          <a:xfrm>
            <a:off x="3576400" y="570575"/>
            <a:ext cx="2074200" cy="15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erif"/>
                <a:ea typeface="PT Serif"/>
                <a:cs typeface="PT Serif"/>
                <a:sym typeface="PT Serif"/>
              </a:rPr>
              <a:t>Expected Results:</a:t>
            </a:r>
            <a:endParaRPr>
              <a:latin typeface="PT Serif"/>
              <a:ea typeface="PT Serif"/>
              <a:cs typeface="PT Serif"/>
              <a:sym typeface="PT Serif"/>
            </a:endParaRPr>
          </a:p>
        </p:txBody>
      </p:sp>
      <p:sp>
        <p:nvSpPr>
          <p:cNvPr id="972" name="Google Shape;972;p63"/>
          <p:cNvSpPr/>
          <p:nvPr/>
        </p:nvSpPr>
        <p:spPr>
          <a:xfrm>
            <a:off x="185800" y="3951275"/>
            <a:ext cx="6567000" cy="798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u="sng"/>
              <a:t>Model Assumptions:</a:t>
            </a:r>
            <a:endParaRPr b="1" u="sng"/>
          </a:p>
          <a:p>
            <a:pPr marL="274320" lvl="0" indent="-134620" algn="l" rtl="0">
              <a:spcBef>
                <a:spcPts val="0"/>
              </a:spcBef>
              <a:spcAft>
                <a:spcPts val="0"/>
              </a:spcAft>
              <a:buClr>
                <a:schemeClr val="dk1"/>
              </a:buClr>
              <a:buSzPts val="1400"/>
              <a:buChar char="●"/>
            </a:pPr>
            <a:r>
              <a:rPr lang="en">
                <a:solidFill>
                  <a:schemeClr val="dk1"/>
                </a:solidFill>
              </a:rPr>
              <a:t> Referenced text provided for ASEN 3300 for noise values</a:t>
            </a:r>
            <a:endParaRPr>
              <a:solidFill>
                <a:schemeClr val="dk1"/>
              </a:solidFill>
            </a:endParaRPr>
          </a:p>
          <a:p>
            <a:pPr marL="274320" lvl="0" indent="-134620" algn="l" rtl="0">
              <a:spcBef>
                <a:spcPts val="0"/>
              </a:spcBef>
              <a:spcAft>
                <a:spcPts val="0"/>
              </a:spcAft>
              <a:buClr>
                <a:schemeClr val="dk1"/>
              </a:buClr>
              <a:buSzPts val="1400"/>
              <a:buChar char="●"/>
            </a:pPr>
            <a:r>
              <a:rPr lang="en">
                <a:solidFill>
                  <a:schemeClr val="dk1"/>
                </a:solidFill>
              </a:rPr>
              <a:t> Noise over distance can be assumed to follow free space loss equation</a:t>
            </a:r>
            <a:endParaRPr/>
          </a:p>
          <a:p>
            <a:pPr marL="0" lvl="0" indent="0" algn="l" rtl="0">
              <a:spcBef>
                <a:spcPts val="0"/>
              </a:spcBef>
              <a:spcAft>
                <a:spcPts val="0"/>
              </a:spcAft>
              <a:buNone/>
            </a:pPr>
            <a:endParaRPr/>
          </a:p>
        </p:txBody>
      </p:sp>
      <p:sp>
        <p:nvSpPr>
          <p:cNvPr id="973" name="Google Shape;973;p63">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64"/>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 Software</a:t>
            </a:r>
            <a:endParaRPr/>
          </a:p>
        </p:txBody>
      </p:sp>
      <p:sp>
        <p:nvSpPr>
          <p:cNvPr id="979" name="Google Shape;979;p64"/>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0" name="Google Shape;980;p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sp>
        <p:nvSpPr>
          <p:cNvPr id="981" name="Google Shape;981;p64">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sp>
        <p:nvSpPr>
          <p:cNvPr id="987" name="Google Shape;987;p6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Communications Software Testing</a:t>
            </a:r>
            <a:endParaRPr/>
          </a:p>
        </p:txBody>
      </p:sp>
      <p:grpSp>
        <p:nvGrpSpPr>
          <p:cNvPr id="988" name="Google Shape;988;p65"/>
          <p:cNvGrpSpPr/>
          <p:nvPr/>
        </p:nvGrpSpPr>
        <p:grpSpPr>
          <a:xfrm>
            <a:off x="275700" y="1913875"/>
            <a:ext cx="6000900" cy="457200"/>
            <a:chOff x="185800" y="1923850"/>
            <a:chExt cx="6000900" cy="457200"/>
          </a:xfrm>
        </p:grpSpPr>
        <p:sp>
          <p:nvSpPr>
            <p:cNvPr id="989" name="Google Shape;989;p65"/>
            <p:cNvSpPr/>
            <p:nvPr/>
          </p:nvSpPr>
          <p:spPr>
            <a:xfrm>
              <a:off x="185800" y="1923850"/>
              <a:ext cx="1945800" cy="457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Simulation Testing </a:t>
              </a:r>
              <a:endParaRPr/>
            </a:p>
          </p:txBody>
        </p:sp>
        <p:sp>
          <p:nvSpPr>
            <p:cNvPr id="990" name="Google Shape;990;p65"/>
            <p:cNvSpPr/>
            <p:nvPr/>
          </p:nvSpPr>
          <p:spPr>
            <a:xfrm>
              <a:off x="2131600" y="1976500"/>
              <a:ext cx="13986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65"/>
            <p:cNvSpPr/>
            <p:nvPr/>
          </p:nvSpPr>
          <p:spPr>
            <a:xfrm>
              <a:off x="3530200" y="1923850"/>
              <a:ext cx="2656500" cy="457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Wired Testing  </a:t>
              </a:r>
              <a:endParaRPr/>
            </a:p>
            <a:p>
              <a:pPr marL="0" lvl="0" indent="0" algn="l" rtl="0">
                <a:spcBef>
                  <a:spcPts val="0"/>
                </a:spcBef>
                <a:spcAft>
                  <a:spcPts val="0"/>
                </a:spcAft>
                <a:buNone/>
              </a:pPr>
              <a:endParaRPr/>
            </a:p>
          </p:txBody>
        </p:sp>
      </p:grpSp>
      <p:sp>
        <p:nvSpPr>
          <p:cNvPr id="992" name="Google Shape;992;p65"/>
          <p:cNvSpPr/>
          <p:nvPr/>
        </p:nvSpPr>
        <p:spPr>
          <a:xfrm>
            <a:off x="6526675" y="762725"/>
            <a:ext cx="2412600" cy="1497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Signal Processing Model</a:t>
            </a:r>
            <a:endParaRPr/>
          </a:p>
          <a:p>
            <a:pPr marL="0" lvl="0" indent="0" algn="ctr" rtl="0">
              <a:spcBef>
                <a:spcPts val="0"/>
              </a:spcBef>
              <a:spcAft>
                <a:spcPts val="0"/>
              </a:spcAft>
              <a:buNone/>
            </a:pPr>
            <a:endParaRPr/>
          </a:p>
          <a:p>
            <a:pPr marL="0" lvl="0" indent="0" algn="ctr" rtl="0">
              <a:spcBef>
                <a:spcPts val="0"/>
              </a:spcBef>
              <a:spcAft>
                <a:spcPts val="0"/>
              </a:spcAft>
              <a:buNone/>
            </a:pPr>
            <a:r>
              <a:rPr lang="en"/>
              <a:t>Target Data Rate: 144 kbps</a:t>
            </a:r>
            <a:endParaRPr/>
          </a:p>
          <a:p>
            <a:pPr marL="0" lvl="0" indent="0" algn="ctr" rtl="0">
              <a:spcBef>
                <a:spcPts val="0"/>
              </a:spcBef>
              <a:spcAft>
                <a:spcPts val="0"/>
              </a:spcAft>
              <a:buNone/>
            </a:pPr>
            <a:r>
              <a:rPr lang="en"/>
              <a:t>Result: 218 kbps</a:t>
            </a:r>
            <a:endParaRPr/>
          </a:p>
          <a:p>
            <a:pPr marL="0" lvl="0" indent="0" algn="l" rtl="0">
              <a:spcBef>
                <a:spcPts val="0"/>
              </a:spcBef>
              <a:spcAft>
                <a:spcPts val="0"/>
              </a:spcAft>
              <a:buNone/>
            </a:pPr>
            <a:endParaRPr/>
          </a:p>
        </p:txBody>
      </p:sp>
      <p:sp>
        <p:nvSpPr>
          <p:cNvPr id="993" name="Google Shape;993;p65"/>
          <p:cNvSpPr/>
          <p:nvPr/>
        </p:nvSpPr>
        <p:spPr>
          <a:xfrm>
            <a:off x="6526675" y="2421000"/>
            <a:ext cx="2273700" cy="2160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Two SDRs</a:t>
            </a:r>
            <a:endParaRPr/>
          </a:p>
          <a:p>
            <a:pPr marL="457200" lvl="0" indent="-317500" algn="l" rtl="0">
              <a:spcBef>
                <a:spcPts val="0"/>
              </a:spcBef>
              <a:spcAft>
                <a:spcPts val="0"/>
              </a:spcAft>
              <a:buSzPts val="1400"/>
              <a:buChar char="●"/>
            </a:pPr>
            <a:r>
              <a:rPr lang="en"/>
              <a:t>Attenuators</a:t>
            </a:r>
            <a:endParaRPr/>
          </a:p>
          <a:p>
            <a:pPr marL="914400" lvl="1" indent="-317500" algn="l" rtl="0">
              <a:spcBef>
                <a:spcPts val="0"/>
              </a:spcBef>
              <a:spcAft>
                <a:spcPts val="0"/>
              </a:spcAft>
              <a:buSzPts val="1400"/>
              <a:buChar char="○"/>
            </a:pPr>
            <a:r>
              <a:rPr lang="en"/>
              <a:t>40 dB</a:t>
            </a:r>
            <a:endParaRPr/>
          </a:p>
        </p:txBody>
      </p:sp>
      <p:sp>
        <p:nvSpPr>
          <p:cNvPr id="994" name="Google Shape;994;p65"/>
          <p:cNvSpPr/>
          <p:nvPr/>
        </p:nvSpPr>
        <p:spPr>
          <a:xfrm>
            <a:off x="1280225" y="3776050"/>
            <a:ext cx="3808200" cy="973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chemeClr val="dk1"/>
                </a:solidFill>
              </a:rPr>
              <a:t>Functional Requirement 2:</a:t>
            </a:r>
            <a:endParaRPr sz="1800" b="1"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payload shall communicate with the ground system during the balloon flight</a:t>
            </a:r>
            <a:endParaRPr>
              <a:solidFill>
                <a:schemeClr val="dk1"/>
              </a:solidFill>
            </a:endParaRPr>
          </a:p>
          <a:p>
            <a:pPr marL="0" lvl="0" indent="0" algn="l" rtl="0">
              <a:spcBef>
                <a:spcPts val="0"/>
              </a:spcBef>
              <a:spcAft>
                <a:spcPts val="0"/>
              </a:spcAft>
              <a:buNone/>
            </a:pPr>
            <a:endParaRPr/>
          </a:p>
        </p:txBody>
      </p:sp>
      <p:pic>
        <p:nvPicPr>
          <p:cNvPr id="995" name="Google Shape;995;p65"/>
          <p:cNvPicPr preferRelativeResize="0"/>
          <p:nvPr/>
        </p:nvPicPr>
        <p:blipFill>
          <a:blip r:embed="rId3">
            <a:alphaModFix/>
          </a:blip>
          <a:stretch>
            <a:fillRect/>
          </a:stretch>
        </p:blipFill>
        <p:spPr>
          <a:xfrm>
            <a:off x="1854121" y="2025994"/>
            <a:ext cx="232950" cy="232950"/>
          </a:xfrm>
          <a:prstGeom prst="rect">
            <a:avLst/>
          </a:prstGeom>
          <a:noFill/>
          <a:ln>
            <a:noFill/>
          </a:ln>
        </p:spPr>
      </p:pic>
      <p:pic>
        <p:nvPicPr>
          <p:cNvPr id="996" name="Google Shape;996;p65"/>
          <p:cNvPicPr preferRelativeResize="0"/>
          <p:nvPr/>
        </p:nvPicPr>
        <p:blipFill>
          <a:blip r:embed="rId3">
            <a:alphaModFix/>
          </a:blip>
          <a:stretch>
            <a:fillRect/>
          </a:stretch>
        </p:blipFill>
        <p:spPr>
          <a:xfrm>
            <a:off x="5319171" y="2025994"/>
            <a:ext cx="232950" cy="232950"/>
          </a:xfrm>
          <a:prstGeom prst="rect">
            <a:avLst/>
          </a:prstGeom>
          <a:noFill/>
          <a:ln>
            <a:noFill/>
          </a:ln>
        </p:spPr>
      </p:pic>
      <p:sp>
        <p:nvSpPr>
          <p:cNvPr id="997" name="Google Shape;997;p65">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65">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66"/>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Flight SW</a:t>
            </a:r>
            <a:endParaRPr/>
          </a:p>
        </p:txBody>
      </p:sp>
      <p:sp>
        <p:nvSpPr>
          <p:cNvPr id="1004" name="Google Shape;1004;p66"/>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5" name="Google Shape;1005;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sp>
        <p:nvSpPr>
          <p:cNvPr id="1006" name="Google Shape;1006;p66">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6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Communications Testing</a:t>
            </a:r>
            <a:endParaRPr/>
          </a:p>
        </p:txBody>
      </p:sp>
      <p:sp>
        <p:nvSpPr>
          <p:cNvPr id="1012" name="Google Shape;1012;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55</a:t>
            </a:fld>
            <a:endParaRPr/>
          </a:p>
        </p:txBody>
      </p:sp>
      <p:sp>
        <p:nvSpPr>
          <p:cNvPr id="1013" name="Google Shape;1013;p67"/>
          <p:cNvSpPr/>
          <p:nvPr/>
        </p:nvSpPr>
        <p:spPr>
          <a:xfrm>
            <a:off x="0" y="613075"/>
            <a:ext cx="9144000" cy="3936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Link Budget Model</a:t>
            </a:r>
            <a:endParaRPr b="1">
              <a:solidFill>
                <a:schemeClr val="dk1"/>
              </a:solidFill>
            </a:endParaRPr>
          </a:p>
        </p:txBody>
      </p:sp>
      <p:grpSp>
        <p:nvGrpSpPr>
          <p:cNvPr id="1014" name="Google Shape;1014;p67"/>
          <p:cNvGrpSpPr/>
          <p:nvPr/>
        </p:nvGrpSpPr>
        <p:grpSpPr>
          <a:xfrm>
            <a:off x="6474375" y="1122025"/>
            <a:ext cx="2038200" cy="3042150"/>
            <a:chOff x="4615750" y="1122025"/>
            <a:chExt cx="2038200" cy="3042150"/>
          </a:xfrm>
        </p:grpSpPr>
        <p:sp>
          <p:nvSpPr>
            <p:cNvPr id="1015" name="Google Shape;1015;p67"/>
            <p:cNvSpPr/>
            <p:nvPr/>
          </p:nvSpPr>
          <p:spPr>
            <a:xfrm>
              <a:off x="4615750"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Integration Testing</a:t>
              </a:r>
              <a:endParaRPr b="1">
                <a:solidFill>
                  <a:schemeClr val="dk1"/>
                </a:solidFill>
              </a:endParaRPr>
            </a:p>
          </p:txBody>
        </p:sp>
        <p:sp>
          <p:nvSpPr>
            <p:cNvPr id="1016" name="Google Shape;1016;p67"/>
            <p:cNvSpPr/>
            <p:nvPr/>
          </p:nvSpPr>
          <p:spPr>
            <a:xfrm>
              <a:off x="4615750"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solidFill>
                    <a:schemeClr val="dk1"/>
                  </a:solidFill>
                </a:rPr>
                <a:t>Verify</a:t>
              </a:r>
              <a:endParaRPr sz="1300" b="1" u="sng">
                <a:solidFill>
                  <a:schemeClr val="dk1"/>
                </a:solidFill>
              </a:endParaRPr>
            </a:p>
            <a:p>
              <a:pPr marL="0" lvl="0" indent="0" algn="ctr" rtl="0">
                <a:spcBef>
                  <a:spcPts val="0"/>
                </a:spcBef>
                <a:spcAft>
                  <a:spcPts val="0"/>
                </a:spcAft>
                <a:buNone/>
              </a:pPr>
              <a:r>
                <a:rPr lang="en" sz="1200">
                  <a:solidFill>
                    <a:schemeClr val="dk1"/>
                  </a:solidFill>
                </a:rPr>
                <a:t>Full System Integration </a:t>
              </a:r>
              <a:endParaRPr>
                <a:solidFill>
                  <a:schemeClr val="dk1"/>
                </a:solidFill>
              </a:endParaRPr>
            </a:p>
          </p:txBody>
        </p:sp>
        <p:sp>
          <p:nvSpPr>
            <p:cNvPr id="1017" name="Google Shape;1017;p67"/>
            <p:cNvSpPr/>
            <p:nvPr/>
          </p:nvSpPr>
          <p:spPr>
            <a:xfrm>
              <a:off x="4615750"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0" lvl="0" indent="0" algn="ctr" rtl="0">
                <a:spcBef>
                  <a:spcPts val="0"/>
                </a:spcBef>
                <a:spcAft>
                  <a:spcPts val="0"/>
                </a:spcAft>
                <a:buClr>
                  <a:schemeClr val="dk1"/>
                </a:buClr>
                <a:buSzPts val="1100"/>
                <a:buFont typeface="Arial"/>
                <a:buNone/>
              </a:pPr>
              <a:r>
                <a:rPr lang="en" sz="1200">
                  <a:solidFill>
                    <a:schemeClr val="dk1"/>
                  </a:solidFill>
                </a:rPr>
                <a:t>GNU Radio Software, IMU Hardware, and KubOS Software integration</a:t>
              </a:r>
              <a:endParaRPr>
                <a:solidFill>
                  <a:schemeClr val="dk1"/>
                </a:solidFill>
              </a:endParaRPr>
            </a:p>
          </p:txBody>
        </p:sp>
      </p:grpSp>
      <p:grpSp>
        <p:nvGrpSpPr>
          <p:cNvPr id="1018" name="Google Shape;1018;p67"/>
          <p:cNvGrpSpPr/>
          <p:nvPr/>
        </p:nvGrpSpPr>
        <p:grpSpPr>
          <a:xfrm>
            <a:off x="3319800" y="1122025"/>
            <a:ext cx="2506821" cy="3042150"/>
            <a:chOff x="2394675" y="1122025"/>
            <a:chExt cx="2061700" cy="3042150"/>
          </a:xfrm>
        </p:grpSpPr>
        <p:sp>
          <p:nvSpPr>
            <p:cNvPr id="1019" name="Google Shape;1019;p67"/>
            <p:cNvSpPr/>
            <p:nvPr/>
          </p:nvSpPr>
          <p:spPr>
            <a:xfrm>
              <a:off x="2394675"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Communications Test</a:t>
              </a:r>
              <a:endParaRPr b="1">
                <a:solidFill>
                  <a:schemeClr val="dk1"/>
                </a:solidFill>
              </a:endParaRPr>
            </a:p>
          </p:txBody>
        </p:sp>
        <p:sp>
          <p:nvSpPr>
            <p:cNvPr id="1020" name="Google Shape;1020;p67"/>
            <p:cNvSpPr/>
            <p:nvPr/>
          </p:nvSpPr>
          <p:spPr>
            <a:xfrm>
              <a:off x="2418175"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a:solidFill>
                    <a:schemeClr val="dk1"/>
                  </a:solidFill>
                </a:rPr>
                <a:t>Commandability and Health Status</a:t>
              </a:r>
              <a:endParaRPr>
                <a:solidFill>
                  <a:schemeClr val="dk1"/>
                </a:solidFill>
              </a:endParaRPr>
            </a:p>
            <a:p>
              <a:pPr marL="0" lvl="0" indent="0" algn="ctr" rtl="0">
                <a:spcBef>
                  <a:spcPts val="0"/>
                </a:spcBef>
                <a:spcAft>
                  <a:spcPts val="0"/>
                </a:spcAft>
                <a:buNone/>
              </a:pPr>
              <a:endParaRPr>
                <a:solidFill>
                  <a:schemeClr val="dk1"/>
                </a:solidFill>
              </a:endParaRPr>
            </a:p>
          </p:txBody>
        </p:sp>
        <p:sp>
          <p:nvSpPr>
            <p:cNvPr id="1021" name="Google Shape;1021;p67"/>
            <p:cNvSpPr/>
            <p:nvPr/>
          </p:nvSpPr>
          <p:spPr>
            <a:xfrm>
              <a:off x="2418175"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solidFill>
                    <a:schemeClr val="dk1"/>
                  </a:solidFill>
                </a:rPr>
                <a:t>Model Components</a:t>
              </a:r>
              <a:endParaRPr sz="1300" b="1" u="sng">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Health Beacon</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CCSDS Packets</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UDP Command/Response</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Database Access</a:t>
              </a:r>
              <a:endParaRPr sz="13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grpSp>
      <p:grpSp>
        <p:nvGrpSpPr>
          <p:cNvPr id="1022" name="Google Shape;1022;p67"/>
          <p:cNvGrpSpPr/>
          <p:nvPr/>
        </p:nvGrpSpPr>
        <p:grpSpPr>
          <a:xfrm>
            <a:off x="389050" y="1122025"/>
            <a:ext cx="2038200" cy="3042150"/>
            <a:chOff x="220600" y="1122025"/>
            <a:chExt cx="2038200" cy="3042150"/>
          </a:xfrm>
        </p:grpSpPr>
        <p:grpSp>
          <p:nvGrpSpPr>
            <p:cNvPr id="1023" name="Google Shape;1023;p67"/>
            <p:cNvGrpSpPr/>
            <p:nvPr/>
          </p:nvGrpSpPr>
          <p:grpSpPr>
            <a:xfrm>
              <a:off x="220600" y="1122025"/>
              <a:ext cx="2038200" cy="3042150"/>
              <a:chOff x="220600" y="1122025"/>
              <a:chExt cx="2038200" cy="3042150"/>
            </a:xfrm>
          </p:grpSpPr>
          <p:sp>
            <p:nvSpPr>
              <p:cNvPr id="1024" name="Google Shape;1024;p67"/>
              <p:cNvSpPr/>
              <p:nvPr/>
            </p:nvSpPr>
            <p:spPr>
              <a:xfrm>
                <a:off x="220600"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IMU Test</a:t>
                </a:r>
                <a:endParaRPr b="1">
                  <a:solidFill>
                    <a:schemeClr val="dk1"/>
                  </a:solidFill>
                </a:endParaRPr>
              </a:p>
            </p:txBody>
          </p:sp>
          <p:sp>
            <p:nvSpPr>
              <p:cNvPr id="1025" name="Google Shape;1025;p67"/>
              <p:cNvSpPr/>
              <p:nvPr/>
            </p:nvSpPr>
            <p:spPr>
              <a:xfrm>
                <a:off x="220600"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a:solidFill>
                      <a:schemeClr val="dk1"/>
                    </a:solidFill>
                  </a:rPr>
                  <a:t>IMU Data Retrieval/Storage</a:t>
                </a:r>
                <a:endParaRPr>
                  <a:solidFill>
                    <a:schemeClr val="dk1"/>
                  </a:solidFill>
                </a:endParaRPr>
              </a:p>
            </p:txBody>
          </p:sp>
          <p:sp>
            <p:nvSpPr>
              <p:cNvPr id="1026" name="Google Shape;1026;p67"/>
              <p:cNvSpPr/>
              <p:nvPr/>
            </p:nvSpPr>
            <p:spPr>
              <a:xfrm>
                <a:off x="220600"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Parsing IMU data</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Storing IMU data on KubOS Database</a:t>
                </a:r>
                <a:endParaRPr>
                  <a:solidFill>
                    <a:schemeClr val="dk1"/>
                  </a:solidFill>
                </a:endParaRPr>
              </a:p>
              <a:p>
                <a:pPr marL="0" lvl="0" indent="0" algn="l" rtl="0">
                  <a:spcBef>
                    <a:spcPts val="0"/>
                  </a:spcBef>
                  <a:spcAft>
                    <a:spcPts val="0"/>
                  </a:spcAft>
                  <a:buNone/>
                </a:pPr>
                <a:endParaRPr>
                  <a:solidFill>
                    <a:schemeClr val="dk1"/>
                  </a:solidFill>
                </a:endParaRPr>
              </a:p>
            </p:txBody>
          </p:sp>
        </p:grpSp>
        <p:pic>
          <p:nvPicPr>
            <p:cNvPr id="1027" name="Google Shape;1027;p67"/>
            <p:cNvPicPr preferRelativeResize="0"/>
            <p:nvPr/>
          </p:nvPicPr>
          <p:blipFill>
            <a:blip r:embed="rId3">
              <a:alphaModFix/>
            </a:blip>
            <a:stretch>
              <a:fillRect/>
            </a:stretch>
          </p:blipFill>
          <p:spPr>
            <a:xfrm>
              <a:off x="1904471" y="1202344"/>
              <a:ext cx="232950" cy="232950"/>
            </a:xfrm>
            <a:prstGeom prst="rect">
              <a:avLst/>
            </a:prstGeom>
            <a:noFill/>
            <a:ln>
              <a:noFill/>
            </a:ln>
          </p:spPr>
        </p:pic>
      </p:grpSp>
      <p:sp>
        <p:nvSpPr>
          <p:cNvPr id="1028" name="Google Shape;1028;p67"/>
          <p:cNvSpPr/>
          <p:nvPr/>
        </p:nvSpPr>
        <p:spPr>
          <a:xfrm>
            <a:off x="0" y="4356250"/>
            <a:ext cx="9144000" cy="5994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Function Requirement 4: </a:t>
            </a:r>
            <a:r>
              <a:rPr lang="en">
                <a:solidFill>
                  <a:schemeClr val="dk1"/>
                </a:solidFill>
              </a:rPr>
              <a:t>The OnBoard Computer, SDR, and FSW shall perform all necessary software tasks for the balloon flight.</a:t>
            </a:r>
            <a:endParaRPr b="1">
              <a:solidFill>
                <a:schemeClr val="dk1"/>
              </a:solidFill>
            </a:endParaRPr>
          </a:p>
        </p:txBody>
      </p:sp>
      <p:sp>
        <p:nvSpPr>
          <p:cNvPr id="1029" name="Google Shape;1029;p67">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8"/>
                                        </p:tgtEl>
                                        <p:attrNameLst>
                                          <p:attrName>style.visibility</p:attrName>
                                        </p:attrNameLst>
                                      </p:cBhvr>
                                      <p:to>
                                        <p:strVal val="visible"/>
                                      </p:to>
                                    </p:set>
                                    <p:animEffect transition="in" filter="fade">
                                      <p:cBhvr>
                                        <p:cTn id="7" dur="1000"/>
                                        <p:tgtEl>
                                          <p:spTgt spid="10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4"/>
                                        </p:tgtEl>
                                        <p:attrNameLst>
                                          <p:attrName>style.visibility</p:attrName>
                                        </p:attrNameLst>
                                      </p:cBhvr>
                                      <p:to>
                                        <p:strVal val="visible"/>
                                      </p:to>
                                    </p:set>
                                    <p:animEffect transition="in" filter="fade">
                                      <p:cBhvr>
                                        <p:cTn id="12" dur="1000"/>
                                        <p:tgtEl>
                                          <p:spTgt spid="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56</a:t>
            </a:fld>
            <a:endParaRPr/>
          </a:p>
        </p:txBody>
      </p:sp>
      <p:sp>
        <p:nvSpPr>
          <p:cNvPr id="1035" name="Google Shape;1035;p68"/>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FSW Communications Testing</a:t>
            </a:r>
            <a:endParaRPr/>
          </a:p>
        </p:txBody>
      </p:sp>
      <p:sp>
        <p:nvSpPr>
          <p:cNvPr id="1036" name="Google Shape;1036;p68">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8"/>
          <p:cNvSpPr/>
          <p:nvPr/>
        </p:nvSpPr>
        <p:spPr>
          <a:xfrm>
            <a:off x="986475" y="775525"/>
            <a:ext cx="3422400" cy="29547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Software Module Testing</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a:t>Sample UDP packet across Beaglebone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Receiving command from GNU Radio</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SzPts val="1400"/>
              <a:buChar char="●"/>
            </a:pPr>
            <a:r>
              <a:rPr lang="en">
                <a:solidFill>
                  <a:schemeClr val="dk1"/>
                </a:solidFill>
              </a:rPr>
              <a:t>Retrieving sample data from database and send it to GNU Radio via UDP</a:t>
            </a:r>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SzPts val="1400"/>
              <a:buChar char="●"/>
            </a:pPr>
            <a:r>
              <a:rPr lang="en">
                <a:solidFill>
                  <a:schemeClr val="dk1"/>
                </a:solidFill>
              </a:rPr>
              <a:t>Health Beacon</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
        <p:nvSpPr>
          <p:cNvPr id="1038" name="Google Shape;1038;p68"/>
          <p:cNvSpPr/>
          <p:nvPr/>
        </p:nvSpPr>
        <p:spPr>
          <a:xfrm>
            <a:off x="5142375" y="766775"/>
            <a:ext cx="3010200" cy="26958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System Integration</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Integration between IMU and GNU Radio with actual data and CCSDS formatting</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Commandability of KubOS database</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Assessment of ThinSat’s health</a:t>
            </a:r>
            <a:endParaRPr/>
          </a:p>
          <a:p>
            <a:pPr marL="0" lvl="0" indent="0" algn="l" rtl="0">
              <a:spcBef>
                <a:spcPts val="0"/>
              </a:spcBef>
              <a:spcAft>
                <a:spcPts val="0"/>
              </a:spcAft>
              <a:buNone/>
            </a:pPr>
            <a:endParaRPr/>
          </a:p>
        </p:txBody>
      </p:sp>
      <p:sp>
        <p:nvSpPr>
          <p:cNvPr id="1039" name="Google Shape;1039;p68"/>
          <p:cNvSpPr/>
          <p:nvPr/>
        </p:nvSpPr>
        <p:spPr>
          <a:xfrm>
            <a:off x="4408875" y="1588175"/>
            <a:ext cx="733500" cy="69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68"/>
          <p:cNvSpPr/>
          <p:nvPr/>
        </p:nvSpPr>
        <p:spPr>
          <a:xfrm>
            <a:off x="2718400" y="3892675"/>
            <a:ext cx="3808200" cy="1108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u="sng">
                <a:solidFill>
                  <a:schemeClr val="dk1"/>
                </a:solidFill>
              </a:rPr>
              <a:t>Functional Requirement 4:</a:t>
            </a:r>
            <a:endParaRPr sz="1800" b="1"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OnBoard Computer, SDR, and FSW shall perform all necessary software tasks for the balloon flight.</a:t>
            </a:r>
            <a:endParaRPr sz="1800" b="1" u="sng">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pic>
        <p:nvPicPr>
          <p:cNvPr id="1041" name="Google Shape;1041;p68"/>
          <p:cNvPicPr preferRelativeResize="0"/>
          <p:nvPr/>
        </p:nvPicPr>
        <p:blipFill>
          <a:blip r:embed="rId3">
            <a:alphaModFix/>
          </a:blip>
          <a:stretch>
            <a:fillRect/>
          </a:stretch>
        </p:blipFill>
        <p:spPr>
          <a:xfrm>
            <a:off x="2633146" y="1512844"/>
            <a:ext cx="232950" cy="232950"/>
          </a:xfrm>
          <a:prstGeom prst="rect">
            <a:avLst/>
          </a:prstGeom>
          <a:noFill/>
          <a:ln>
            <a:noFill/>
          </a:ln>
        </p:spPr>
      </p:pic>
      <p:sp>
        <p:nvSpPr>
          <p:cNvPr id="1042" name="Google Shape;1042;p68">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68">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57</a:t>
            </a:fld>
            <a:endParaRPr/>
          </a:p>
        </p:txBody>
      </p:sp>
      <p:sp>
        <p:nvSpPr>
          <p:cNvPr id="1049" name="Google Shape;1049;p69"/>
          <p:cNvSpPr txBox="1">
            <a:spLocks noGrp="1"/>
          </p:cNvSpPr>
          <p:nvPr>
            <p:ph type="title"/>
          </p:nvPr>
        </p:nvSpPr>
        <p:spPr>
          <a:xfrm>
            <a:off x="1739725" y="1111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FSW Communications Testing</a:t>
            </a:r>
            <a:endParaRPr/>
          </a:p>
        </p:txBody>
      </p:sp>
      <p:grpSp>
        <p:nvGrpSpPr>
          <p:cNvPr id="1050" name="Google Shape;1050;p69"/>
          <p:cNvGrpSpPr/>
          <p:nvPr/>
        </p:nvGrpSpPr>
        <p:grpSpPr>
          <a:xfrm>
            <a:off x="185800" y="628750"/>
            <a:ext cx="6229174" cy="1259100"/>
            <a:chOff x="185803" y="708450"/>
            <a:chExt cx="5999397" cy="1259100"/>
          </a:xfrm>
        </p:grpSpPr>
        <p:sp>
          <p:nvSpPr>
            <p:cNvPr id="1051" name="Google Shape;1051;p69"/>
            <p:cNvSpPr/>
            <p:nvPr/>
          </p:nvSpPr>
          <p:spPr>
            <a:xfrm>
              <a:off x="185803" y="803800"/>
              <a:ext cx="1909500" cy="9954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Sample UDP </a:t>
              </a:r>
              <a:endParaRPr>
                <a:solidFill>
                  <a:schemeClr val="dk1"/>
                </a:solidFill>
              </a:endParaRPr>
            </a:p>
            <a:p>
              <a:pPr marL="0" lvl="0" indent="0" algn="ctr" rtl="0">
                <a:spcBef>
                  <a:spcPts val="0"/>
                </a:spcBef>
                <a:spcAft>
                  <a:spcPts val="0"/>
                </a:spcAft>
                <a:buNone/>
              </a:pPr>
              <a:r>
                <a:rPr lang="en">
                  <a:solidFill>
                    <a:schemeClr val="dk1"/>
                  </a:solidFill>
                </a:rPr>
                <a:t>packet across Beaglebone  </a:t>
              </a:r>
              <a:endParaRPr/>
            </a:p>
          </p:txBody>
        </p:sp>
        <p:sp>
          <p:nvSpPr>
            <p:cNvPr id="1052" name="Google Shape;1052;p69"/>
            <p:cNvSpPr/>
            <p:nvPr/>
          </p:nvSpPr>
          <p:spPr>
            <a:xfrm>
              <a:off x="2095295" y="1052375"/>
              <a:ext cx="1434900" cy="457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053" name="Google Shape;1053;p69"/>
            <p:cNvSpPr/>
            <p:nvPr/>
          </p:nvSpPr>
          <p:spPr>
            <a:xfrm>
              <a:off x="3530200" y="708450"/>
              <a:ext cx="2655000" cy="12591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Establish a connection between GNU/KubOS</a:t>
              </a:r>
              <a:r>
                <a:rPr lang="en" sz="1200">
                  <a:solidFill>
                    <a:schemeClr val="dk1"/>
                  </a:solidFill>
                </a:rPr>
                <a:t> </a:t>
              </a:r>
              <a:endParaRPr sz="1200"/>
            </a:p>
            <a:p>
              <a:pPr marL="457200" lvl="0" indent="-304800" algn="l" rtl="0">
                <a:spcBef>
                  <a:spcPts val="0"/>
                </a:spcBef>
                <a:spcAft>
                  <a:spcPts val="0"/>
                </a:spcAft>
                <a:buSzPts val="1200"/>
                <a:buChar char="●"/>
              </a:pPr>
              <a:r>
                <a:rPr lang="en" sz="1200"/>
                <a:t>Send an example UDP Packet across </a:t>
              </a:r>
              <a:endParaRPr sz="1200"/>
            </a:p>
            <a:p>
              <a:pPr marL="457200" lvl="0" indent="-317500" algn="l" rtl="0">
                <a:spcBef>
                  <a:spcPts val="0"/>
                </a:spcBef>
                <a:spcAft>
                  <a:spcPts val="0"/>
                </a:spcAft>
                <a:buSzPts val="1400"/>
                <a:buChar char="●"/>
              </a:pPr>
              <a:r>
                <a:rPr lang="en" sz="1200"/>
                <a:t>CCSDS </a:t>
              </a:r>
              <a:r>
                <a:rPr lang="en" sz="1200">
                  <a:solidFill>
                    <a:schemeClr val="dk1"/>
                  </a:solidFill>
                </a:rPr>
                <a:t>format packet header</a:t>
              </a:r>
              <a:r>
                <a:rPr lang="en">
                  <a:solidFill>
                    <a:schemeClr val="dk1"/>
                  </a:solidFill>
                </a:rPr>
                <a:t> </a:t>
              </a:r>
              <a:endParaRPr/>
            </a:p>
          </p:txBody>
        </p:sp>
      </p:grpSp>
      <p:grpSp>
        <p:nvGrpSpPr>
          <p:cNvPr id="1054" name="Google Shape;1054;p69"/>
          <p:cNvGrpSpPr/>
          <p:nvPr/>
        </p:nvGrpSpPr>
        <p:grpSpPr>
          <a:xfrm>
            <a:off x="190721" y="4312390"/>
            <a:ext cx="6229281" cy="595130"/>
            <a:chOff x="185788" y="946925"/>
            <a:chExt cx="5858993" cy="644708"/>
          </a:xfrm>
        </p:grpSpPr>
        <p:sp>
          <p:nvSpPr>
            <p:cNvPr id="1055" name="Google Shape;1055;p69"/>
            <p:cNvSpPr/>
            <p:nvPr/>
          </p:nvSpPr>
          <p:spPr>
            <a:xfrm>
              <a:off x="185788" y="946925"/>
              <a:ext cx="1841400" cy="5760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Health Beacon </a:t>
              </a:r>
              <a:endParaRPr/>
            </a:p>
          </p:txBody>
        </p:sp>
        <p:sp>
          <p:nvSpPr>
            <p:cNvPr id="1056" name="Google Shape;1056;p69"/>
            <p:cNvSpPr/>
            <p:nvPr/>
          </p:nvSpPr>
          <p:spPr>
            <a:xfrm>
              <a:off x="2027210" y="1058975"/>
              <a:ext cx="14286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057" name="Google Shape;1057;p69"/>
            <p:cNvSpPr/>
            <p:nvPr/>
          </p:nvSpPr>
          <p:spPr>
            <a:xfrm>
              <a:off x="3455781" y="946933"/>
              <a:ext cx="2589000" cy="6447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Generate Health data</a:t>
              </a:r>
              <a:endParaRPr/>
            </a:p>
            <a:p>
              <a:pPr marL="457200" lvl="0" indent="-317500" algn="l" rtl="0">
                <a:spcBef>
                  <a:spcPts val="0"/>
                </a:spcBef>
                <a:spcAft>
                  <a:spcPts val="0"/>
                </a:spcAft>
                <a:buSzPts val="1400"/>
                <a:buChar char="●"/>
              </a:pPr>
              <a:r>
                <a:rPr lang="en"/>
                <a:t>Downlink health regularly</a:t>
              </a:r>
              <a:endParaRPr/>
            </a:p>
          </p:txBody>
        </p:sp>
      </p:grpSp>
      <p:grpSp>
        <p:nvGrpSpPr>
          <p:cNvPr id="1058" name="Google Shape;1058;p69"/>
          <p:cNvGrpSpPr/>
          <p:nvPr/>
        </p:nvGrpSpPr>
        <p:grpSpPr>
          <a:xfrm>
            <a:off x="187750" y="3147275"/>
            <a:ext cx="6223563" cy="1072800"/>
            <a:chOff x="185800" y="915138"/>
            <a:chExt cx="6223563" cy="1072800"/>
          </a:xfrm>
        </p:grpSpPr>
        <p:sp>
          <p:nvSpPr>
            <p:cNvPr id="1059" name="Google Shape;1059;p69"/>
            <p:cNvSpPr/>
            <p:nvPr/>
          </p:nvSpPr>
          <p:spPr>
            <a:xfrm>
              <a:off x="185800" y="915138"/>
              <a:ext cx="1980600" cy="9954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Retrieving sample data from DB and send it to GNU Radio via UDP</a:t>
              </a:r>
              <a:endParaRPr>
                <a:solidFill>
                  <a:schemeClr val="dk1"/>
                </a:solidFill>
              </a:endParaRPr>
            </a:p>
            <a:p>
              <a:pPr marL="0" lvl="0" indent="0" algn="ctr" rtl="0">
                <a:spcBef>
                  <a:spcPts val="0"/>
                </a:spcBef>
                <a:spcAft>
                  <a:spcPts val="0"/>
                </a:spcAft>
                <a:buNone/>
              </a:pPr>
              <a:r>
                <a:rPr lang="en"/>
                <a:t> </a:t>
              </a:r>
              <a:endParaRPr/>
            </a:p>
          </p:txBody>
        </p:sp>
        <p:sp>
          <p:nvSpPr>
            <p:cNvPr id="1060" name="Google Shape;1060;p69"/>
            <p:cNvSpPr/>
            <p:nvPr/>
          </p:nvSpPr>
          <p:spPr>
            <a:xfrm>
              <a:off x="2182450" y="1124838"/>
              <a:ext cx="1470000" cy="576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061" name="Google Shape;1061;p69"/>
            <p:cNvSpPr/>
            <p:nvPr/>
          </p:nvSpPr>
          <p:spPr>
            <a:xfrm>
              <a:off x="3652363" y="915138"/>
              <a:ext cx="2757000" cy="10728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Store telemetry in DB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Call data from DB </a:t>
              </a:r>
              <a:endParaRPr>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Send stored telemetry to GNU Radio upon command</a:t>
              </a:r>
              <a:endParaRPr sz="1300">
                <a:solidFill>
                  <a:schemeClr val="dk1"/>
                </a:solidFill>
              </a:endParaRPr>
            </a:p>
          </p:txBody>
        </p:sp>
      </p:grpSp>
      <p:grpSp>
        <p:nvGrpSpPr>
          <p:cNvPr id="1062" name="Google Shape;1062;p69"/>
          <p:cNvGrpSpPr/>
          <p:nvPr/>
        </p:nvGrpSpPr>
        <p:grpSpPr>
          <a:xfrm>
            <a:off x="190725" y="1948213"/>
            <a:ext cx="6217634" cy="1106738"/>
            <a:chOff x="185800" y="803800"/>
            <a:chExt cx="5995212" cy="1106738"/>
          </a:xfrm>
        </p:grpSpPr>
        <p:sp>
          <p:nvSpPr>
            <p:cNvPr id="1063" name="Google Shape;1063;p69"/>
            <p:cNvSpPr/>
            <p:nvPr/>
          </p:nvSpPr>
          <p:spPr>
            <a:xfrm>
              <a:off x="185800" y="803838"/>
              <a:ext cx="1907100" cy="11067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a:solidFill>
                    <a:schemeClr val="dk1"/>
                  </a:solidFill>
                </a:rPr>
                <a:t>Receiving command from GNU Radio</a:t>
              </a:r>
              <a:endParaRPr/>
            </a:p>
          </p:txBody>
        </p:sp>
        <p:sp>
          <p:nvSpPr>
            <p:cNvPr id="1064" name="Google Shape;1064;p69"/>
            <p:cNvSpPr/>
            <p:nvPr/>
          </p:nvSpPr>
          <p:spPr>
            <a:xfrm>
              <a:off x="2092897" y="1050738"/>
              <a:ext cx="1437300" cy="72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065" name="Google Shape;1065;p69"/>
            <p:cNvSpPr/>
            <p:nvPr/>
          </p:nvSpPr>
          <p:spPr>
            <a:xfrm>
              <a:off x="3530213" y="803800"/>
              <a:ext cx="2650800" cy="11067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Create command to collect data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Properly processed command from GNU</a:t>
              </a:r>
              <a:endParaRPr>
                <a:solidFill>
                  <a:schemeClr val="dk1"/>
                </a:solidFill>
              </a:endParaRPr>
            </a:p>
          </p:txBody>
        </p:sp>
      </p:grpSp>
      <p:sp>
        <p:nvSpPr>
          <p:cNvPr id="1066" name="Google Shape;1066;p69"/>
          <p:cNvSpPr/>
          <p:nvPr/>
        </p:nvSpPr>
        <p:spPr>
          <a:xfrm>
            <a:off x="6526675" y="762725"/>
            <a:ext cx="2258700" cy="1036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FSW Command and Collection</a:t>
            </a:r>
            <a:endParaRPr/>
          </a:p>
        </p:txBody>
      </p:sp>
      <p:sp>
        <p:nvSpPr>
          <p:cNvPr id="1067" name="Google Shape;1067;p69"/>
          <p:cNvSpPr/>
          <p:nvPr/>
        </p:nvSpPr>
        <p:spPr>
          <a:xfrm>
            <a:off x="6526675" y="2421000"/>
            <a:ext cx="2258700" cy="2160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Laptop</a:t>
            </a:r>
            <a:endParaRPr/>
          </a:p>
          <a:p>
            <a:pPr marL="457200" lvl="0" indent="-317500" algn="l" rtl="0">
              <a:spcBef>
                <a:spcPts val="0"/>
              </a:spcBef>
              <a:spcAft>
                <a:spcPts val="0"/>
              </a:spcAft>
              <a:buSzPts val="1400"/>
              <a:buChar char="●"/>
            </a:pPr>
            <a:r>
              <a:rPr lang="en"/>
              <a:t>Beaglebone</a:t>
            </a:r>
            <a:endParaRPr/>
          </a:p>
          <a:p>
            <a:pPr marL="457200" lvl="0" indent="-317500" algn="l" rtl="0">
              <a:spcBef>
                <a:spcPts val="0"/>
              </a:spcBef>
              <a:spcAft>
                <a:spcPts val="0"/>
              </a:spcAft>
              <a:buSzPts val="1400"/>
              <a:buChar char="●"/>
            </a:pPr>
            <a:r>
              <a:rPr lang="en"/>
              <a:t>SDR</a:t>
            </a:r>
            <a:endParaRPr/>
          </a:p>
          <a:p>
            <a:pPr marL="457200" lvl="0" indent="-317500" algn="l" rtl="0">
              <a:spcBef>
                <a:spcPts val="0"/>
              </a:spcBef>
              <a:spcAft>
                <a:spcPts val="0"/>
              </a:spcAft>
              <a:buSzPts val="1400"/>
              <a:buChar char="●"/>
            </a:pPr>
            <a:r>
              <a:rPr lang="en"/>
              <a:t>Supplies:</a:t>
            </a:r>
            <a:endParaRPr/>
          </a:p>
          <a:p>
            <a:pPr marL="914400" lvl="1" indent="-317500" algn="l" rtl="0">
              <a:spcBef>
                <a:spcPts val="0"/>
              </a:spcBef>
              <a:spcAft>
                <a:spcPts val="0"/>
              </a:spcAft>
              <a:buSzPts val="1400"/>
              <a:buChar char="○"/>
            </a:pPr>
            <a:r>
              <a:rPr lang="en"/>
              <a:t>MiniUSB</a:t>
            </a:r>
            <a:endParaRPr/>
          </a:p>
          <a:p>
            <a:pPr marL="914400" lvl="1" indent="-317500" algn="l" rtl="0">
              <a:spcBef>
                <a:spcPts val="0"/>
              </a:spcBef>
              <a:spcAft>
                <a:spcPts val="0"/>
              </a:spcAft>
              <a:buSzPts val="1400"/>
              <a:buChar char="○"/>
            </a:pPr>
            <a:r>
              <a:rPr lang="en"/>
              <a:t>FTDI cable</a:t>
            </a:r>
            <a:endParaRPr/>
          </a:p>
          <a:p>
            <a:pPr marL="914400" lvl="1" indent="-317500" algn="l" rtl="0">
              <a:spcBef>
                <a:spcPts val="0"/>
              </a:spcBef>
              <a:spcAft>
                <a:spcPts val="0"/>
              </a:spcAft>
              <a:buSzPts val="1400"/>
              <a:buChar char="○"/>
            </a:pPr>
            <a:r>
              <a:rPr lang="en"/>
              <a:t>Jumper wires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068" name="Google Shape;1068;p69"/>
          <p:cNvPicPr preferRelativeResize="0"/>
          <p:nvPr/>
        </p:nvPicPr>
        <p:blipFill>
          <a:blip r:embed="rId3">
            <a:alphaModFix/>
          </a:blip>
          <a:stretch>
            <a:fillRect/>
          </a:stretch>
        </p:blipFill>
        <p:spPr>
          <a:xfrm>
            <a:off x="5830521" y="820394"/>
            <a:ext cx="232950" cy="232950"/>
          </a:xfrm>
          <a:prstGeom prst="rect">
            <a:avLst/>
          </a:prstGeom>
          <a:noFill/>
          <a:ln>
            <a:noFill/>
          </a:ln>
        </p:spPr>
      </p:pic>
      <p:pic>
        <p:nvPicPr>
          <p:cNvPr id="1069" name="Google Shape;1069;p69"/>
          <p:cNvPicPr preferRelativeResize="0"/>
          <p:nvPr/>
        </p:nvPicPr>
        <p:blipFill>
          <a:blip r:embed="rId3">
            <a:alphaModFix/>
          </a:blip>
          <a:stretch>
            <a:fillRect/>
          </a:stretch>
        </p:blipFill>
        <p:spPr>
          <a:xfrm>
            <a:off x="4767921" y="1265831"/>
            <a:ext cx="232950" cy="232950"/>
          </a:xfrm>
          <a:prstGeom prst="rect">
            <a:avLst/>
          </a:prstGeom>
          <a:noFill/>
          <a:ln>
            <a:noFill/>
          </a:ln>
        </p:spPr>
      </p:pic>
      <p:pic>
        <p:nvPicPr>
          <p:cNvPr id="1070" name="Google Shape;1070;p69"/>
          <p:cNvPicPr preferRelativeResize="0"/>
          <p:nvPr/>
        </p:nvPicPr>
        <p:blipFill>
          <a:blip r:embed="rId3">
            <a:alphaModFix/>
          </a:blip>
          <a:stretch>
            <a:fillRect/>
          </a:stretch>
        </p:blipFill>
        <p:spPr>
          <a:xfrm>
            <a:off x="5711896" y="3457019"/>
            <a:ext cx="232950" cy="232950"/>
          </a:xfrm>
          <a:prstGeom prst="rect">
            <a:avLst/>
          </a:prstGeom>
          <a:noFill/>
          <a:ln>
            <a:noFill/>
          </a:ln>
        </p:spPr>
      </p:pic>
      <p:pic>
        <p:nvPicPr>
          <p:cNvPr id="1071" name="Google Shape;1071;p69"/>
          <p:cNvPicPr preferRelativeResize="0"/>
          <p:nvPr/>
        </p:nvPicPr>
        <p:blipFill>
          <a:blip r:embed="rId3">
            <a:alphaModFix/>
          </a:blip>
          <a:stretch>
            <a:fillRect/>
          </a:stretch>
        </p:blipFill>
        <p:spPr>
          <a:xfrm>
            <a:off x="5944846" y="3224069"/>
            <a:ext cx="232950" cy="232950"/>
          </a:xfrm>
          <a:prstGeom prst="rect">
            <a:avLst/>
          </a:prstGeom>
          <a:noFill/>
          <a:ln>
            <a:noFill/>
          </a:ln>
        </p:spPr>
      </p:pic>
      <p:pic>
        <p:nvPicPr>
          <p:cNvPr id="1072" name="Google Shape;1072;p69"/>
          <p:cNvPicPr preferRelativeResize="0"/>
          <p:nvPr/>
        </p:nvPicPr>
        <p:blipFill>
          <a:blip r:embed="rId3">
            <a:alphaModFix/>
          </a:blip>
          <a:stretch>
            <a:fillRect/>
          </a:stretch>
        </p:blipFill>
        <p:spPr>
          <a:xfrm>
            <a:off x="6220671" y="1451706"/>
            <a:ext cx="232950" cy="232950"/>
          </a:xfrm>
          <a:prstGeom prst="rect">
            <a:avLst/>
          </a:prstGeom>
          <a:noFill/>
          <a:ln>
            <a:noFill/>
          </a:ln>
        </p:spPr>
      </p:pic>
      <p:pic>
        <p:nvPicPr>
          <p:cNvPr id="1073" name="Google Shape;1073;p69"/>
          <p:cNvPicPr preferRelativeResize="0"/>
          <p:nvPr/>
        </p:nvPicPr>
        <p:blipFill>
          <a:blip r:embed="rId3">
            <a:alphaModFix/>
          </a:blip>
          <a:stretch>
            <a:fillRect/>
          </a:stretch>
        </p:blipFill>
        <p:spPr>
          <a:xfrm>
            <a:off x="1647246" y="1304644"/>
            <a:ext cx="232950" cy="232950"/>
          </a:xfrm>
          <a:prstGeom prst="rect">
            <a:avLst/>
          </a:prstGeom>
          <a:noFill/>
          <a:ln>
            <a:noFill/>
          </a:ln>
        </p:spPr>
      </p:pic>
      <p:pic>
        <p:nvPicPr>
          <p:cNvPr id="1074" name="Google Shape;1074;p69"/>
          <p:cNvPicPr preferRelativeResize="0"/>
          <p:nvPr/>
        </p:nvPicPr>
        <p:blipFill>
          <a:blip r:embed="rId3">
            <a:alphaModFix/>
          </a:blip>
          <a:stretch>
            <a:fillRect/>
          </a:stretch>
        </p:blipFill>
        <p:spPr>
          <a:xfrm>
            <a:off x="6068157" y="4312398"/>
            <a:ext cx="232950" cy="215044"/>
          </a:xfrm>
          <a:prstGeom prst="rect">
            <a:avLst/>
          </a:prstGeom>
          <a:noFill/>
          <a:ln>
            <a:noFill/>
          </a:ln>
        </p:spPr>
      </p:pic>
      <p:pic>
        <p:nvPicPr>
          <p:cNvPr id="1075" name="Google Shape;1075;p69"/>
          <p:cNvPicPr preferRelativeResize="0"/>
          <p:nvPr/>
        </p:nvPicPr>
        <p:blipFill>
          <a:blip r:embed="rId3">
            <a:alphaModFix/>
          </a:blip>
          <a:stretch>
            <a:fillRect/>
          </a:stretch>
        </p:blipFill>
        <p:spPr>
          <a:xfrm>
            <a:off x="5238071" y="2249281"/>
            <a:ext cx="232950" cy="232950"/>
          </a:xfrm>
          <a:prstGeom prst="rect">
            <a:avLst/>
          </a:prstGeom>
          <a:noFill/>
          <a:ln>
            <a:noFill/>
          </a:ln>
        </p:spPr>
      </p:pic>
      <p:sp>
        <p:nvSpPr>
          <p:cNvPr id="1076" name="Google Shape;1076;p69">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70"/>
          <p:cNvSpPr/>
          <p:nvPr/>
        </p:nvSpPr>
        <p:spPr>
          <a:xfrm>
            <a:off x="5106850" y="775525"/>
            <a:ext cx="3010200" cy="23370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Software Integration</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a:t>IMU data fully accessible to KubOS and stored in database</a:t>
            </a:r>
            <a:endParaRPr/>
          </a:p>
          <a:p>
            <a:pPr marL="0" lvl="0" indent="0" algn="l" rtl="0">
              <a:spcBef>
                <a:spcPts val="0"/>
              </a:spcBef>
              <a:spcAft>
                <a:spcPts val="0"/>
              </a:spcAft>
              <a:buNone/>
            </a:pPr>
            <a:endParaRPr/>
          </a:p>
        </p:txBody>
      </p:sp>
      <p:sp>
        <p:nvSpPr>
          <p:cNvPr id="1082" name="Google Shape;1082;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58</a:t>
            </a:fld>
            <a:endParaRPr/>
          </a:p>
        </p:txBody>
      </p:sp>
      <p:sp>
        <p:nvSpPr>
          <p:cNvPr id="1083" name="Google Shape;1083;p7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FSW IMU Testing</a:t>
            </a:r>
            <a:endParaRPr/>
          </a:p>
        </p:txBody>
      </p:sp>
      <p:sp>
        <p:nvSpPr>
          <p:cNvPr id="1084" name="Google Shape;1084;p70">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70"/>
          <p:cNvSpPr/>
          <p:nvPr/>
        </p:nvSpPr>
        <p:spPr>
          <a:xfrm>
            <a:off x="986475" y="775525"/>
            <a:ext cx="3324600" cy="28587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Software Module Testing</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Parse IMU Data from XBus</a:t>
            </a:r>
            <a:r>
              <a:rPr lang="en"/>
              <a:t> </a:t>
            </a:r>
            <a:r>
              <a:rPr lang="en">
                <a:solidFill>
                  <a:schemeClr val="dk1"/>
                </a:solidFill>
              </a:rPr>
              <a:t>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Output IMU data to Socket in C/C++</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Python IMU API listens to Socket</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IMU data stored in database</a:t>
            </a:r>
            <a:endParaRPr>
              <a:solidFill>
                <a:schemeClr val="dk1"/>
              </a:solidFill>
            </a:endParaRPr>
          </a:p>
          <a:p>
            <a:pPr marL="0" lvl="0" indent="0" algn="l" rtl="0">
              <a:spcBef>
                <a:spcPts val="0"/>
              </a:spcBef>
              <a:spcAft>
                <a:spcPts val="0"/>
              </a:spcAft>
              <a:buNone/>
            </a:pPr>
            <a:endParaRPr/>
          </a:p>
        </p:txBody>
      </p:sp>
      <p:sp>
        <p:nvSpPr>
          <p:cNvPr id="1086" name="Google Shape;1086;p70"/>
          <p:cNvSpPr/>
          <p:nvPr/>
        </p:nvSpPr>
        <p:spPr>
          <a:xfrm>
            <a:off x="4342200" y="1596925"/>
            <a:ext cx="733500" cy="69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70"/>
          <p:cNvSpPr/>
          <p:nvPr/>
        </p:nvSpPr>
        <p:spPr>
          <a:xfrm>
            <a:off x="2718400" y="3776050"/>
            <a:ext cx="3997500" cy="1077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chemeClr val="dk1"/>
                </a:solidFill>
              </a:rPr>
              <a:t>Functional Requirement 4:</a:t>
            </a:r>
            <a:endParaRPr sz="1800" b="1" u="sng">
              <a:solidFill>
                <a:schemeClr val="dk1"/>
              </a:solidFill>
            </a:endParaRPr>
          </a:p>
          <a:p>
            <a:pPr marL="0" lvl="0" indent="0" algn="l" rtl="0">
              <a:spcBef>
                <a:spcPts val="0"/>
              </a:spcBef>
              <a:spcAft>
                <a:spcPts val="0"/>
              </a:spcAft>
              <a:buClr>
                <a:schemeClr val="dk1"/>
              </a:buClr>
              <a:buSzPts val="1100"/>
              <a:buFont typeface="Arial"/>
              <a:buNone/>
            </a:pPr>
            <a:r>
              <a:rPr lang="en"/>
              <a:t>The OnBoard Computer, SDR, and FSW shall perform all necessary software tasks for the balloon flight.</a:t>
            </a:r>
            <a:endParaRPr/>
          </a:p>
        </p:txBody>
      </p:sp>
      <p:sp>
        <p:nvSpPr>
          <p:cNvPr id="1088" name="Google Shape;1088;p70">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9" name="Google Shape;1089;p70"/>
          <p:cNvPicPr preferRelativeResize="0"/>
          <p:nvPr/>
        </p:nvPicPr>
        <p:blipFill>
          <a:blip r:embed="rId3">
            <a:alphaModFix/>
          </a:blip>
          <a:stretch>
            <a:fillRect/>
          </a:stretch>
        </p:blipFill>
        <p:spPr>
          <a:xfrm>
            <a:off x="3787996" y="1293219"/>
            <a:ext cx="232950" cy="232950"/>
          </a:xfrm>
          <a:prstGeom prst="rect">
            <a:avLst/>
          </a:prstGeom>
          <a:noFill/>
          <a:ln>
            <a:noFill/>
          </a:ln>
        </p:spPr>
      </p:pic>
      <p:pic>
        <p:nvPicPr>
          <p:cNvPr id="1090" name="Google Shape;1090;p70"/>
          <p:cNvPicPr preferRelativeResize="0"/>
          <p:nvPr/>
        </p:nvPicPr>
        <p:blipFill>
          <a:blip r:embed="rId3">
            <a:alphaModFix/>
          </a:blip>
          <a:stretch>
            <a:fillRect/>
          </a:stretch>
        </p:blipFill>
        <p:spPr>
          <a:xfrm>
            <a:off x="3900421" y="1708219"/>
            <a:ext cx="232950" cy="232950"/>
          </a:xfrm>
          <a:prstGeom prst="rect">
            <a:avLst/>
          </a:prstGeom>
          <a:noFill/>
          <a:ln>
            <a:noFill/>
          </a:ln>
        </p:spPr>
      </p:pic>
      <p:pic>
        <p:nvPicPr>
          <p:cNvPr id="1091" name="Google Shape;1091;p70"/>
          <p:cNvPicPr preferRelativeResize="0"/>
          <p:nvPr/>
        </p:nvPicPr>
        <p:blipFill>
          <a:blip r:embed="rId3">
            <a:alphaModFix/>
          </a:blip>
          <a:stretch>
            <a:fillRect/>
          </a:stretch>
        </p:blipFill>
        <p:spPr>
          <a:xfrm>
            <a:off x="3990046" y="2151769"/>
            <a:ext cx="232950" cy="232950"/>
          </a:xfrm>
          <a:prstGeom prst="rect">
            <a:avLst/>
          </a:prstGeom>
          <a:noFill/>
          <a:ln>
            <a:noFill/>
          </a:ln>
        </p:spPr>
      </p:pic>
      <p:pic>
        <p:nvPicPr>
          <p:cNvPr id="1092" name="Google Shape;1092;p70"/>
          <p:cNvPicPr preferRelativeResize="0"/>
          <p:nvPr/>
        </p:nvPicPr>
        <p:blipFill>
          <a:blip r:embed="rId3">
            <a:alphaModFix/>
          </a:blip>
          <a:stretch>
            <a:fillRect/>
          </a:stretch>
        </p:blipFill>
        <p:spPr>
          <a:xfrm>
            <a:off x="3811346" y="2777969"/>
            <a:ext cx="232950" cy="232950"/>
          </a:xfrm>
          <a:prstGeom prst="rect">
            <a:avLst/>
          </a:prstGeom>
          <a:noFill/>
          <a:ln>
            <a:noFill/>
          </a:ln>
        </p:spPr>
      </p:pic>
      <p:pic>
        <p:nvPicPr>
          <p:cNvPr id="1093" name="Google Shape;1093;p70"/>
          <p:cNvPicPr preferRelativeResize="0"/>
          <p:nvPr/>
        </p:nvPicPr>
        <p:blipFill>
          <a:blip r:embed="rId3">
            <a:alphaModFix/>
          </a:blip>
          <a:stretch>
            <a:fillRect/>
          </a:stretch>
        </p:blipFill>
        <p:spPr>
          <a:xfrm>
            <a:off x="7446021" y="1596919"/>
            <a:ext cx="232950" cy="232950"/>
          </a:xfrm>
          <a:prstGeom prst="rect">
            <a:avLst/>
          </a:prstGeom>
          <a:noFill/>
          <a:ln>
            <a:noFill/>
          </a:ln>
        </p:spPr>
      </p:pic>
      <p:pic>
        <p:nvPicPr>
          <p:cNvPr id="1094" name="Google Shape;1094;p70"/>
          <p:cNvPicPr preferRelativeResize="0"/>
          <p:nvPr/>
        </p:nvPicPr>
        <p:blipFill>
          <a:blip r:embed="rId3">
            <a:alphaModFix/>
          </a:blip>
          <a:stretch>
            <a:fillRect/>
          </a:stretch>
        </p:blipFill>
        <p:spPr>
          <a:xfrm>
            <a:off x="7557838" y="796513"/>
            <a:ext cx="313276" cy="313276"/>
          </a:xfrm>
          <a:prstGeom prst="rect">
            <a:avLst/>
          </a:prstGeom>
          <a:noFill/>
          <a:ln>
            <a:noFill/>
          </a:ln>
        </p:spPr>
      </p:pic>
      <p:pic>
        <p:nvPicPr>
          <p:cNvPr id="1095" name="Google Shape;1095;p70"/>
          <p:cNvPicPr preferRelativeResize="0"/>
          <p:nvPr/>
        </p:nvPicPr>
        <p:blipFill>
          <a:blip r:embed="rId3">
            <a:alphaModFix/>
          </a:blip>
          <a:stretch>
            <a:fillRect/>
          </a:stretch>
        </p:blipFill>
        <p:spPr>
          <a:xfrm>
            <a:off x="3747838" y="796513"/>
            <a:ext cx="313276" cy="313276"/>
          </a:xfrm>
          <a:prstGeom prst="rect">
            <a:avLst/>
          </a:prstGeom>
          <a:noFill/>
          <a:ln>
            <a:noFill/>
          </a:ln>
        </p:spPr>
      </p:pic>
      <p:sp>
        <p:nvSpPr>
          <p:cNvPr id="1096" name="Google Shape;1096;p70">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59</a:t>
            </a:fld>
            <a:endParaRPr/>
          </a:p>
        </p:txBody>
      </p:sp>
      <p:sp>
        <p:nvSpPr>
          <p:cNvPr id="1102" name="Google Shape;1102;p7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FSW IMU Testing</a:t>
            </a:r>
            <a:endParaRPr/>
          </a:p>
        </p:txBody>
      </p:sp>
      <p:grpSp>
        <p:nvGrpSpPr>
          <p:cNvPr id="1103" name="Google Shape;1103;p71"/>
          <p:cNvGrpSpPr/>
          <p:nvPr/>
        </p:nvGrpSpPr>
        <p:grpSpPr>
          <a:xfrm>
            <a:off x="185800" y="803800"/>
            <a:ext cx="5999400" cy="995400"/>
            <a:chOff x="185800" y="803800"/>
            <a:chExt cx="5999400" cy="995400"/>
          </a:xfrm>
        </p:grpSpPr>
        <p:sp>
          <p:nvSpPr>
            <p:cNvPr id="1104" name="Google Shape;1104;p71"/>
            <p:cNvSpPr/>
            <p:nvPr/>
          </p:nvSpPr>
          <p:spPr>
            <a:xfrm>
              <a:off x="185800" y="915125"/>
              <a:ext cx="1841400" cy="5883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Parse IMU Data from XBus</a:t>
              </a:r>
              <a:endParaRPr/>
            </a:p>
          </p:txBody>
        </p:sp>
        <p:sp>
          <p:nvSpPr>
            <p:cNvPr id="1105" name="Google Shape;1105;p71"/>
            <p:cNvSpPr/>
            <p:nvPr/>
          </p:nvSpPr>
          <p:spPr>
            <a:xfrm>
              <a:off x="2027200" y="967775"/>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106" name="Google Shape;1106;p71"/>
            <p:cNvSpPr/>
            <p:nvPr/>
          </p:nvSpPr>
          <p:spPr>
            <a:xfrm>
              <a:off x="3530200" y="803800"/>
              <a:ext cx="2655000" cy="9954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Find I2C address and bus number of IMU </a:t>
              </a:r>
              <a:endParaRPr/>
            </a:p>
            <a:p>
              <a:pPr marL="457200" lvl="0" indent="-317500" algn="l" rtl="0">
                <a:spcBef>
                  <a:spcPts val="0"/>
                </a:spcBef>
                <a:spcAft>
                  <a:spcPts val="0"/>
                </a:spcAft>
                <a:buSzPts val="1400"/>
                <a:buChar char="●"/>
              </a:pPr>
              <a:r>
                <a:rPr lang="en"/>
                <a:t>Build Xsens gcc project on Beaglebone </a:t>
              </a:r>
              <a:endParaRPr/>
            </a:p>
          </p:txBody>
        </p:sp>
      </p:grpSp>
      <p:grpSp>
        <p:nvGrpSpPr>
          <p:cNvPr id="1107" name="Google Shape;1107;p71"/>
          <p:cNvGrpSpPr/>
          <p:nvPr/>
        </p:nvGrpSpPr>
        <p:grpSpPr>
          <a:xfrm>
            <a:off x="189975" y="2143150"/>
            <a:ext cx="6001116" cy="576000"/>
            <a:chOff x="185788" y="915125"/>
            <a:chExt cx="5859893" cy="576000"/>
          </a:xfrm>
        </p:grpSpPr>
        <p:sp>
          <p:nvSpPr>
            <p:cNvPr id="1108" name="Google Shape;1108;p71"/>
            <p:cNvSpPr/>
            <p:nvPr/>
          </p:nvSpPr>
          <p:spPr>
            <a:xfrm>
              <a:off x="185788" y="915125"/>
              <a:ext cx="1841400" cy="5760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Output IMU data to Socket in C/C++</a:t>
              </a:r>
              <a:r>
                <a:rPr lang="en"/>
                <a:t> </a:t>
              </a:r>
              <a:endParaRPr/>
            </a:p>
          </p:txBody>
        </p:sp>
        <p:sp>
          <p:nvSpPr>
            <p:cNvPr id="1109" name="Google Shape;1109;p71"/>
            <p:cNvSpPr/>
            <p:nvPr/>
          </p:nvSpPr>
          <p:spPr>
            <a:xfrm>
              <a:off x="2027210" y="967775"/>
              <a:ext cx="14286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110" name="Google Shape;1110;p71"/>
            <p:cNvSpPr/>
            <p:nvPr/>
          </p:nvSpPr>
          <p:spPr>
            <a:xfrm>
              <a:off x="3455781" y="946925"/>
              <a:ext cx="2589900" cy="457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Create Socket in C/C++</a:t>
              </a:r>
              <a:endParaRPr/>
            </a:p>
          </p:txBody>
        </p:sp>
      </p:grpSp>
      <p:grpSp>
        <p:nvGrpSpPr>
          <p:cNvPr id="1111" name="Google Shape;1111;p71"/>
          <p:cNvGrpSpPr/>
          <p:nvPr/>
        </p:nvGrpSpPr>
        <p:grpSpPr>
          <a:xfrm>
            <a:off x="195750" y="2908275"/>
            <a:ext cx="5995200" cy="995400"/>
            <a:chOff x="185800" y="915125"/>
            <a:chExt cx="5995200" cy="995400"/>
          </a:xfrm>
        </p:grpSpPr>
        <p:sp>
          <p:nvSpPr>
            <p:cNvPr id="1112" name="Google Shape;1112;p71"/>
            <p:cNvSpPr/>
            <p:nvPr/>
          </p:nvSpPr>
          <p:spPr>
            <a:xfrm>
              <a:off x="185800" y="915125"/>
              <a:ext cx="1841400" cy="610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Python IMU API listens to Socket</a:t>
              </a:r>
              <a:endParaRPr>
                <a:solidFill>
                  <a:schemeClr val="dk1"/>
                </a:solidFill>
              </a:endParaRPr>
            </a:p>
            <a:p>
              <a:pPr marL="0" lvl="0" indent="0" algn="l" rtl="0">
                <a:spcBef>
                  <a:spcPts val="0"/>
                </a:spcBef>
                <a:spcAft>
                  <a:spcPts val="0"/>
                </a:spcAft>
                <a:buNone/>
              </a:pPr>
              <a:r>
                <a:rPr lang="en"/>
                <a:t> </a:t>
              </a:r>
              <a:endParaRPr/>
            </a:p>
          </p:txBody>
        </p:sp>
        <p:sp>
          <p:nvSpPr>
            <p:cNvPr id="1113" name="Google Shape;1113;p71"/>
            <p:cNvSpPr/>
            <p:nvPr/>
          </p:nvSpPr>
          <p:spPr>
            <a:xfrm>
              <a:off x="2027200" y="967775"/>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114" name="Google Shape;1114;p71"/>
            <p:cNvSpPr/>
            <p:nvPr/>
          </p:nvSpPr>
          <p:spPr>
            <a:xfrm>
              <a:off x="3530200" y="915125"/>
              <a:ext cx="2650800" cy="9954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Read from Socket in Python</a:t>
              </a:r>
              <a:endParaRPr/>
            </a:p>
            <a:p>
              <a:pPr marL="457200" lvl="0" indent="-317500" algn="l" rtl="0">
                <a:spcBef>
                  <a:spcPts val="0"/>
                </a:spcBef>
                <a:spcAft>
                  <a:spcPts val="0"/>
                </a:spcAft>
                <a:buSzPts val="1400"/>
                <a:buChar char="●"/>
              </a:pPr>
              <a:r>
                <a:rPr lang="en"/>
                <a:t>Data in KubOS format</a:t>
              </a:r>
              <a:endParaRPr/>
            </a:p>
          </p:txBody>
        </p:sp>
      </p:grpSp>
      <p:grpSp>
        <p:nvGrpSpPr>
          <p:cNvPr id="1115" name="Google Shape;1115;p71"/>
          <p:cNvGrpSpPr/>
          <p:nvPr/>
        </p:nvGrpSpPr>
        <p:grpSpPr>
          <a:xfrm>
            <a:off x="195750" y="3969125"/>
            <a:ext cx="5995200" cy="995400"/>
            <a:chOff x="185800" y="803800"/>
            <a:chExt cx="5995200" cy="995400"/>
          </a:xfrm>
        </p:grpSpPr>
        <p:sp>
          <p:nvSpPr>
            <p:cNvPr id="1116" name="Google Shape;1116;p71"/>
            <p:cNvSpPr/>
            <p:nvPr/>
          </p:nvSpPr>
          <p:spPr>
            <a:xfrm>
              <a:off x="185800" y="915125"/>
              <a:ext cx="1841400" cy="4572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Storing data in DB</a:t>
              </a:r>
              <a:endParaRPr/>
            </a:p>
          </p:txBody>
        </p:sp>
        <p:sp>
          <p:nvSpPr>
            <p:cNvPr id="1117" name="Google Shape;1117;p71"/>
            <p:cNvSpPr/>
            <p:nvPr/>
          </p:nvSpPr>
          <p:spPr>
            <a:xfrm>
              <a:off x="2027200" y="967775"/>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118" name="Google Shape;1118;p71"/>
            <p:cNvSpPr/>
            <p:nvPr/>
          </p:nvSpPr>
          <p:spPr>
            <a:xfrm>
              <a:off x="3530200" y="803800"/>
              <a:ext cx="2650800" cy="995400"/>
            </a:xfrm>
            <a:prstGeom prst="rect">
              <a:avLst/>
            </a:prstGeom>
            <a:solidFill>
              <a:srgbClr val="6FA8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Accessing IMU data using API </a:t>
              </a:r>
              <a:endParaRPr b="1"/>
            </a:p>
            <a:p>
              <a:pPr marL="457200" lvl="0" indent="-317500" algn="l" rtl="0">
                <a:spcBef>
                  <a:spcPts val="0"/>
                </a:spcBef>
                <a:spcAft>
                  <a:spcPts val="0"/>
                </a:spcAft>
                <a:buSzPts val="1400"/>
                <a:buChar char="●"/>
              </a:pPr>
              <a:r>
                <a:rPr lang="en"/>
                <a:t>Storing/Retrieving to/from DB </a:t>
              </a:r>
              <a:endParaRPr/>
            </a:p>
          </p:txBody>
        </p:sp>
      </p:grpSp>
      <p:sp>
        <p:nvSpPr>
          <p:cNvPr id="1119" name="Google Shape;1119;p71"/>
          <p:cNvSpPr/>
          <p:nvPr/>
        </p:nvSpPr>
        <p:spPr>
          <a:xfrm>
            <a:off x="6526675" y="762725"/>
            <a:ext cx="2258700" cy="1036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IMU Data Processing</a:t>
            </a:r>
            <a:endParaRPr/>
          </a:p>
        </p:txBody>
      </p:sp>
      <p:sp>
        <p:nvSpPr>
          <p:cNvPr id="1120" name="Google Shape;1120;p71"/>
          <p:cNvSpPr/>
          <p:nvPr/>
        </p:nvSpPr>
        <p:spPr>
          <a:xfrm>
            <a:off x="6526675" y="2421000"/>
            <a:ext cx="2258700" cy="2160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Laptop</a:t>
            </a:r>
            <a:endParaRPr/>
          </a:p>
          <a:p>
            <a:pPr marL="457200" lvl="0" indent="-317500" algn="l" rtl="0">
              <a:spcBef>
                <a:spcPts val="0"/>
              </a:spcBef>
              <a:spcAft>
                <a:spcPts val="0"/>
              </a:spcAft>
              <a:buSzPts val="1400"/>
              <a:buChar char="●"/>
            </a:pPr>
            <a:r>
              <a:rPr lang="en"/>
              <a:t>Beaglebone</a:t>
            </a:r>
            <a:endParaRPr/>
          </a:p>
          <a:p>
            <a:pPr marL="457200" lvl="0" indent="-317500" algn="l" rtl="0">
              <a:spcBef>
                <a:spcPts val="0"/>
              </a:spcBef>
              <a:spcAft>
                <a:spcPts val="0"/>
              </a:spcAft>
              <a:buSzPts val="1400"/>
              <a:buChar char="●"/>
            </a:pPr>
            <a:r>
              <a:rPr lang="en"/>
              <a:t>IMU</a:t>
            </a:r>
            <a:endParaRPr/>
          </a:p>
          <a:p>
            <a:pPr marL="457200" lvl="0" indent="-317500" algn="l" rtl="0">
              <a:spcBef>
                <a:spcPts val="0"/>
              </a:spcBef>
              <a:spcAft>
                <a:spcPts val="0"/>
              </a:spcAft>
              <a:buSzPts val="1400"/>
              <a:buChar char="●"/>
            </a:pPr>
            <a:r>
              <a:rPr lang="en"/>
              <a:t>Supplies:</a:t>
            </a:r>
            <a:endParaRPr/>
          </a:p>
          <a:p>
            <a:pPr marL="914400" lvl="1" indent="-317500" algn="l" rtl="0">
              <a:spcBef>
                <a:spcPts val="0"/>
              </a:spcBef>
              <a:spcAft>
                <a:spcPts val="0"/>
              </a:spcAft>
              <a:buSzPts val="1400"/>
              <a:buChar char="○"/>
            </a:pPr>
            <a:r>
              <a:rPr lang="en"/>
              <a:t>MiniUSB</a:t>
            </a:r>
            <a:endParaRPr/>
          </a:p>
          <a:p>
            <a:pPr marL="914400" lvl="1" indent="-317500" algn="l" rtl="0">
              <a:spcBef>
                <a:spcPts val="0"/>
              </a:spcBef>
              <a:spcAft>
                <a:spcPts val="0"/>
              </a:spcAft>
              <a:buSzPts val="1400"/>
              <a:buChar char="○"/>
            </a:pPr>
            <a:r>
              <a:rPr lang="en"/>
              <a:t>FTDI cable</a:t>
            </a:r>
            <a:endParaRPr/>
          </a:p>
          <a:p>
            <a:pPr marL="914400" lvl="1" indent="-317500" algn="l" rtl="0">
              <a:spcBef>
                <a:spcPts val="0"/>
              </a:spcBef>
              <a:spcAft>
                <a:spcPts val="0"/>
              </a:spcAft>
              <a:buSzPts val="1400"/>
              <a:buChar char="○"/>
            </a:pPr>
            <a:r>
              <a:rPr lang="en"/>
              <a:t>Jumper wires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121" name="Google Shape;1121;p71"/>
          <p:cNvPicPr preferRelativeResize="0"/>
          <p:nvPr/>
        </p:nvPicPr>
        <p:blipFill>
          <a:blip r:embed="rId3">
            <a:alphaModFix/>
          </a:blip>
          <a:stretch>
            <a:fillRect/>
          </a:stretch>
        </p:blipFill>
        <p:spPr>
          <a:xfrm>
            <a:off x="5601296" y="1099669"/>
            <a:ext cx="232950" cy="232950"/>
          </a:xfrm>
          <a:prstGeom prst="rect">
            <a:avLst/>
          </a:prstGeom>
          <a:noFill/>
          <a:ln>
            <a:noFill/>
          </a:ln>
        </p:spPr>
      </p:pic>
      <p:pic>
        <p:nvPicPr>
          <p:cNvPr id="1122" name="Google Shape;1122;p71"/>
          <p:cNvPicPr preferRelativeResize="0"/>
          <p:nvPr/>
        </p:nvPicPr>
        <p:blipFill>
          <a:blip r:embed="rId3">
            <a:alphaModFix/>
          </a:blip>
          <a:stretch>
            <a:fillRect/>
          </a:stretch>
        </p:blipFill>
        <p:spPr>
          <a:xfrm>
            <a:off x="4970096" y="4692944"/>
            <a:ext cx="232950" cy="232950"/>
          </a:xfrm>
          <a:prstGeom prst="rect">
            <a:avLst/>
          </a:prstGeom>
          <a:noFill/>
          <a:ln>
            <a:noFill/>
          </a:ln>
        </p:spPr>
      </p:pic>
      <p:pic>
        <p:nvPicPr>
          <p:cNvPr id="1123" name="Google Shape;1123;p71"/>
          <p:cNvPicPr preferRelativeResize="0"/>
          <p:nvPr/>
        </p:nvPicPr>
        <p:blipFill>
          <a:blip r:embed="rId3">
            <a:alphaModFix/>
          </a:blip>
          <a:stretch>
            <a:fillRect/>
          </a:stretch>
        </p:blipFill>
        <p:spPr>
          <a:xfrm>
            <a:off x="5368346" y="1517719"/>
            <a:ext cx="232950" cy="232950"/>
          </a:xfrm>
          <a:prstGeom prst="rect">
            <a:avLst/>
          </a:prstGeom>
          <a:noFill/>
          <a:ln>
            <a:noFill/>
          </a:ln>
        </p:spPr>
      </p:pic>
      <p:sp>
        <p:nvSpPr>
          <p:cNvPr id="1124" name="Google Shape;1124;p71">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5" name="Google Shape;1125;p71"/>
          <p:cNvPicPr preferRelativeResize="0"/>
          <p:nvPr/>
        </p:nvPicPr>
        <p:blipFill>
          <a:blip r:embed="rId3">
            <a:alphaModFix/>
          </a:blip>
          <a:stretch>
            <a:fillRect/>
          </a:stretch>
        </p:blipFill>
        <p:spPr>
          <a:xfrm>
            <a:off x="4970096" y="4249219"/>
            <a:ext cx="232950" cy="232950"/>
          </a:xfrm>
          <a:prstGeom prst="rect">
            <a:avLst/>
          </a:prstGeom>
          <a:noFill/>
          <a:ln>
            <a:noFill/>
          </a:ln>
        </p:spPr>
      </p:pic>
      <p:pic>
        <p:nvPicPr>
          <p:cNvPr id="1126" name="Google Shape;1126;p71"/>
          <p:cNvPicPr preferRelativeResize="0"/>
          <p:nvPr/>
        </p:nvPicPr>
        <p:blipFill>
          <a:blip r:embed="rId3">
            <a:alphaModFix/>
          </a:blip>
          <a:stretch>
            <a:fillRect/>
          </a:stretch>
        </p:blipFill>
        <p:spPr>
          <a:xfrm>
            <a:off x="4737146" y="3204119"/>
            <a:ext cx="232950" cy="232950"/>
          </a:xfrm>
          <a:prstGeom prst="rect">
            <a:avLst/>
          </a:prstGeom>
          <a:noFill/>
          <a:ln>
            <a:noFill/>
          </a:ln>
        </p:spPr>
      </p:pic>
      <p:pic>
        <p:nvPicPr>
          <p:cNvPr id="1127" name="Google Shape;1127;p71"/>
          <p:cNvPicPr preferRelativeResize="0"/>
          <p:nvPr/>
        </p:nvPicPr>
        <p:blipFill>
          <a:blip r:embed="rId3">
            <a:alphaModFix/>
          </a:blip>
          <a:stretch>
            <a:fillRect/>
          </a:stretch>
        </p:blipFill>
        <p:spPr>
          <a:xfrm>
            <a:off x="5890746" y="3437069"/>
            <a:ext cx="232950" cy="232950"/>
          </a:xfrm>
          <a:prstGeom prst="rect">
            <a:avLst/>
          </a:prstGeom>
          <a:noFill/>
          <a:ln>
            <a:noFill/>
          </a:ln>
        </p:spPr>
      </p:pic>
      <p:pic>
        <p:nvPicPr>
          <p:cNvPr id="1128" name="Google Shape;1128;p71"/>
          <p:cNvPicPr preferRelativeResize="0"/>
          <p:nvPr/>
        </p:nvPicPr>
        <p:blipFill>
          <a:blip r:embed="rId3">
            <a:alphaModFix/>
          </a:blip>
          <a:stretch>
            <a:fillRect/>
          </a:stretch>
        </p:blipFill>
        <p:spPr>
          <a:xfrm>
            <a:off x="5986121" y="2237256"/>
            <a:ext cx="232950" cy="232950"/>
          </a:xfrm>
          <a:prstGeom prst="rect">
            <a:avLst/>
          </a:prstGeom>
          <a:noFill/>
          <a:ln>
            <a:noFill/>
          </a:ln>
        </p:spPr>
      </p:pic>
      <p:sp>
        <p:nvSpPr>
          <p:cNvPr id="1129" name="Google Shape;1129;p71">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8"/>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Top Level Design</a:t>
            </a:r>
            <a:endParaRPr/>
          </a:p>
        </p:txBody>
      </p:sp>
      <p:sp>
        <p:nvSpPr>
          <p:cNvPr id="216" name="Google Shape;216;p18"/>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218" name="Google Shape;218;p18">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60</a:t>
            </a:fld>
            <a:endParaRPr/>
          </a:p>
        </p:txBody>
      </p:sp>
      <p:sp>
        <p:nvSpPr>
          <p:cNvPr id="1135" name="Google Shape;1135;p72"/>
          <p:cNvSpPr txBox="1">
            <a:spLocks noGrp="1"/>
          </p:cNvSpPr>
          <p:nvPr>
            <p:ph type="body" idx="1"/>
          </p:nvPr>
        </p:nvSpPr>
        <p:spPr>
          <a:xfrm>
            <a:off x="617100" y="660275"/>
            <a:ext cx="4310100" cy="38610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1200" b="1"/>
              <a:t>Objective </a:t>
            </a:r>
            <a:endParaRPr sz="1200" b="1"/>
          </a:p>
          <a:p>
            <a:pPr marL="457200" lvl="0" indent="-304800" algn="l" rtl="0">
              <a:lnSpc>
                <a:spcPct val="150000"/>
              </a:lnSpc>
              <a:spcBef>
                <a:spcPts val="600"/>
              </a:spcBef>
              <a:spcAft>
                <a:spcPts val="0"/>
              </a:spcAft>
              <a:buSzPts val="1200"/>
              <a:buChar char="○"/>
            </a:pPr>
            <a:r>
              <a:rPr lang="en" sz="1200"/>
              <a:t>Establish a connection between GNU/KubOS, and send an example UDP Packet across</a:t>
            </a:r>
            <a:endParaRPr sz="1200"/>
          </a:p>
          <a:p>
            <a:pPr marL="0" lvl="0" indent="0" algn="l" rtl="0">
              <a:lnSpc>
                <a:spcPct val="150000"/>
              </a:lnSpc>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4 </a:t>
            </a:r>
            <a:r>
              <a:rPr lang="en" sz="1200"/>
              <a:t>The OnBoard Computer, SDR, and FSW shall perform all necessary software tasks for the balloon flight</a:t>
            </a:r>
            <a:endParaRPr sz="1200"/>
          </a:p>
          <a:p>
            <a:pPr marL="0" lvl="0" indent="0" algn="l" rtl="0">
              <a:lnSpc>
                <a:spcPct val="150000"/>
              </a:lnSpc>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Demonstrates ability to perform crucial tasks required of our FSW system, and proves how KubOS is a useful middleman to process commands/telemetry requests</a:t>
            </a:r>
            <a:endParaRPr sz="1200" b="1"/>
          </a:p>
          <a:p>
            <a:pPr marL="0" lvl="0" indent="0" algn="l" rtl="0">
              <a:lnSpc>
                <a:spcPct val="150000"/>
              </a:lnSpc>
              <a:spcBef>
                <a:spcPts val="600"/>
              </a:spcBef>
              <a:spcAft>
                <a:spcPts val="0"/>
              </a:spcAft>
              <a:buNone/>
            </a:pPr>
            <a:r>
              <a:rPr lang="en" sz="1200" b="1"/>
              <a:t>Status: </a:t>
            </a:r>
            <a:r>
              <a:rPr lang="en" sz="1200" b="1">
                <a:solidFill>
                  <a:srgbClr val="6AA84F"/>
                </a:solidFill>
              </a:rPr>
              <a:t>Completed </a:t>
            </a:r>
            <a:endParaRPr sz="1200" b="1">
              <a:solidFill>
                <a:srgbClr val="6AA84F"/>
              </a:solidFill>
            </a:endParaRPr>
          </a:p>
        </p:txBody>
      </p:sp>
      <p:sp>
        <p:nvSpPr>
          <p:cNvPr id="1136" name="Google Shape;1136;p7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Sample UDP Packet across Beaglebone</a:t>
            </a:r>
            <a:endParaRPr/>
          </a:p>
        </p:txBody>
      </p:sp>
      <p:sp>
        <p:nvSpPr>
          <p:cNvPr id="1137" name="Google Shape;1137;p72"/>
          <p:cNvSpPr txBox="1"/>
          <p:nvPr/>
        </p:nvSpPr>
        <p:spPr>
          <a:xfrm>
            <a:off x="5244200" y="3691325"/>
            <a:ext cx="3533100" cy="12435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Result: </a:t>
            </a:r>
            <a:r>
              <a:rPr lang="en" sz="1200" i="1">
                <a:solidFill>
                  <a:schemeClr val="dk1"/>
                </a:solidFill>
                <a:latin typeface="PT Serif"/>
                <a:ea typeface="PT Serif"/>
                <a:cs typeface="PT Serif"/>
                <a:sym typeface="PT Serif"/>
              </a:rPr>
              <a:t>Full Success - </a:t>
            </a:r>
            <a:r>
              <a:rPr lang="en" sz="1200">
                <a:solidFill>
                  <a:schemeClr val="dk1"/>
                </a:solidFill>
                <a:latin typeface="PT Serif"/>
                <a:ea typeface="PT Serif"/>
                <a:cs typeface="PT Serif"/>
                <a:sym typeface="PT Serif"/>
              </a:rPr>
              <a:t>A UDP socket was opened from KubOS, a ping of 6 bytes of data were written over the opened socket, then the socket was opened back up and the data was read from the socket</a:t>
            </a:r>
            <a:endParaRPr>
              <a:latin typeface="PT Serif"/>
              <a:ea typeface="PT Serif"/>
              <a:cs typeface="PT Serif"/>
              <a:sym typeface="PT Serif"/>
            </a:endParaRPr>
          </a:p>
        </p:txBody>
      </p:sp>
      <p:sp>
        <p:nvSpPr>
          <p:cNvPr id="1138" name="Google Shape;1138;p72"/>
          <p:cNvSpPr txBox="1"/>
          <p:nvPr/>
        </p:nvSpPr>
        <p:spPr>
          <a:xfrm>
            <a:off x="6430388" y="696975"/>
            <a:ext cx="116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latin typeface="PT Serif"/>
              <a:ea typeface="PT Serif"/>
              <a:cs typeface="PT Serif"/>
              <a:sym typeface="PT Serif"/>
            </a:endParaRPr>
          </a:p>
        </p:txBody>
      </p:sp>
      <p:cxnSp>
        <p:nvCxnSpPr>
          <p:cNvPr id="1139" name="Google Shape;1139;p72"/>
          <p:cNvCxnSpPr/>
          <p:nvPr/>
        </p:nvCxnSpPr>
        <p:spPr>
          <a:xfrm rot="10800000" flipH="1">
            <a:off x="2465785" y="4436875"/>
            <a:ext cx="2630400" cy="7800"/>
          </a:xfrm>
          <a:prstGeom prst="straightConnector1">
            <a:avLst/>
          </a:prstGeom>
          <a:noFill/>
          <a:ln w="19050" cap="flat" cmpd="sng">
            <a:solidFill>
              <a:schemeClr val="dk2"/>
            </a:solidFill>
            <a:prstDash val="solid"/>
            <a:round/>
            <a:headEnd type="none" w="med" len="med"/>
            <a:tailEnd type="triangle" w="med" len="med"/>
          </a:ln>
        </p:spPr>
      </p:cxnSp>
      <p:pic>
        <p:nvPicPr>
          <p:cNvPr id="1140" name="Google Shape;1140;p72"/>
          <p:cNvPicPr preferRelativeResize="0"/>
          <p:nvPr/>
        </p:nvPicPr>
        <p:blipFill>
          <a:blip r:embed="rId3">
            <a:alphaModFix/>
          </a:blip>
          <a:stretch>
            <a:fillRect/>
          </a:stretch>
        </p:blipFill>
        <p:spPr>
          <a:xfrm>
            <a:off x="2119746" y="4352269"/>
            <a:ext cx="232950" cy="232950"/>
          </a:xfrm>
          <a:prstGeom prst="rect">
            <a:avLst/>
          </a:prstGeom>
          <a:noFill/>
          <a:ln>
            <a:noFill/>
          </a:ln>
        </p:spPr>
      </p:pic>
      <p:sp>
        <p:nvSpPr>
          <p:cNvPr id="1141" name="Google Shape;1141;p72">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72">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61</a:t>
            </a:fld>
            <a:endParaRPr/>
          </a:p>
        </p:txBody>
      </p:sp>
      <p:sp>
        <p:nvSpPr>
          <p:cNvPr id="1148" name="Google Shape;1148;p73"/>
          <p:cNvSpPr txBox="1">
            <a:spLocks noGrp="1"/>
          </p:cNvSpPr>
          <p:nvPr>
            <p:ph type="body" idx="1"/>
          </p:nvPr>
        </p:nvSpPr>
        <p:spPr>
          <a:xfrm>
            <a:off x="617100" y="660275"/>
            <a:ext cx="4310100" cy="42393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1200" b="1"/>
              <a:t>Objective </a:t>
            </a:r>
            <a:endParaRPr sz="1200" b="1"/>
          </a:p>
          <a:p>
            <a:pPr marL="457200" lvl="0" indent="-304800" algn="l" rtl="0">
              <a:lnSpc>
                <a:spcPct val="150000"/>
              </a:lnSpc>
              <a:spcBef>
                <a:spcPts val="600"/>
              </a:spcBef>
              <a:spcAft>
                <a:spcPts val="0"/>
              </a:spcAft>
              <a:buSzPts val="1200"/>
              <a:buChar char="○"/>
            </a:pPr>
            <a:r>
              <a:rPr lang="en" sz="1200"/>
              <a:t>Send a ping command (created in the Ground Software) from GNURadio to be received, processed, and forwarded by the Comms Service in KubOS</a:t>
            </a:r>
            <a:endParaRPr sz="1200"/>
          </a:p>
          <a:p>
            <a:pPr marL="0" lvl="0" indent="0" algn="l" rtl="0">
              <a:lnSpc>
                <a:spcPct val="150000"/>
              </a:lnSpc>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4 </a:t>
            </a:r>
            <a:r>
              <a:rPr lang="en" sz="1200"/>
              <a:t>The OnBoard Computer, SDR, and FSW shall perform all necessary software tasks for the balloon flight</a:t>
            </a:r>
            <a:endParaRPr sz="1200"/>
          </a:p>
          <a:p>
            <a:pPr marL="0" lvl="0" indent="0" algn="l" rtl="0">
              <a:lnSpc>
                <a:spcPct val="150000"/>
              </a:lnSpc>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Demonstrates the Flight Software’s ability  to receive a command over a UDP socket from GNURadio, then forward that command to another  KubOS service</a:t>
            </a:r>
            <a:endParaRPr sz="1200" b="1"/>
          </a:p>
          <a:p>
            <a:pPr marL="0" lvl="0" indent="0" algn="l" rtl="0">
              <a:lnSpc>
                <a:spcPct val="150000"/>
              </a:lnSpc>
              <a:spcBef>
                <a:spcPts val="600"/>
              </a:spcBef>
              <a:spcAft>
                <a:spcPts val="0"/>
              </a:spcAft>
              <a:buNone/>
            </a:pPr>
            <a:r>
              <a:rPr lang="en" sz="1200" b="1"/>
              <a:t>Status:  </a:t>
            </a:r>
            <a:r>
              <a:rPr lang="en" sz="1200" b="1">
                <a:solidFill>
                  <a:srgbClr val="F1C232"/>
                </a:solidFill>
              </a:rPr>
              <a:t>Incomplete </a:t>
            </a:r>
            <a:r>
              <a:rPr lang="en" sz="1200" b="1">
                <a:solidFill>
                  <a:srgbClr val="6AA84F"/>
                </a:solidFill>
              </a:rPr>
              <a:t> </a:t>
            </a:r>
            <a:endParaRPr sz="1200" b="1">
              <a:solidFill>
                <a:srgbClr val="6AA84F"/>
              </a:solidFill>
            </a:endParaRPr>
          </a:p>
        </p:txBody>
      </p:sp>
      <p:sp>
        <p:nvSpPr>
          <p:cNvPr id="1149" name="Google Shape;1149;p7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Receiving command from GNU Radio</a:t>
            </a:r>
            <a:endParaRPr/>
          </a:p>
        </p:txBody>
      </p:sp>
      <p:sp>
        <p:nvSpPr>
          <p:cNvPr id="1150" name="Google Shape;1150;p73"/>
          <p:cNvSpPr txBox="1"/>
          <p:nvPr/>
        </p:nvSpPr>
        <p:spPr>
          <a:xfrm>
            <a:off x="5244200" y="3865475"/>
            <a:ext cx="3533100" cy="10341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Result: </a:t>
            </a:r>
            <a:r>
              <a:rPr lang="en" sz="1200" i="1">
                <a:solidFill>
                  <a:schemeClr val="dk1"/>
                </a:solidFill>
                <a:latin typeface="PT Serif"/>
                <a:ea typeface="PT Serif"/>
                <a:cs typeface="PT Serif"/>
                <a:sym typeface="PT Serif"/>
              </a:rPr>
              <a:t>For a Full Success</a:t>
            </a:r>
            <a:r>
              <a:rPr lang="en" sz="1200" b="1">
                <a:solidFill>
                  <a:schemeClr val="dk1"/>
                </a:solidFill>
                <a:latin typeface="PT Serif"/>
                <a:ea typeface="PT Serif"/>
                <a:cs typeface="PT Serif"/>
                <a:sym typeface="PT Serif"/>
              </a:rPr>
              <a:t>: </a:t>
            </a:r>
            <a:r>
              <a:rPr lang="en" sz="1200">
                <a:solidFill>
                  <a:schemeClr val="dk1"/>
                </a:solidFill>
                <a:latin typeface="PT Serif"/>
                <a:ea typeface="PT Serif"/>
                <a:cs typeface="PT Serif"/>
                <a:sym typeface="PT Serif"/>
              </a:rPr>
              <a:t>Read the ping command from the UDP socket, then ping the requested service and receive a pong response to ensure the command was received </a:t>
            </a:r>
            <a:endParaRPr>
              <a:latin typeface="PT Serif"/>
              <a:ea typeface="PT Serif"/>
              <a:cs typeface="PT Serif"/>
              <a:sym typeface="PT Serif"/>
            </a:endParaRPr>
          </a:p>
        </p:txBody>
      </p:sp>
      <p:sp>
        <p:nvSpPr>
          <p:cNvPr id="1151" name="Google Shape;1151;p73"/>
          <p:cNvSpPr txBox="1"/>
          <p:nvPr/>
        </p:nvSpPr>
        <p:spPr>
          <a:xfrm>
            <a:off x="6430388" y="696975"/>
            <a:ext cx="116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latin typeface="PT Serif"/>
              <a:ea typeface="PT Serif"/>
              <a:cs typeface="PT Serif"/>
              <a:sym typeface="PT Serif"/>
            </a:endParaRPr>
          </a:p>
        </p:txBody>
      </p:sp>
      <p:cxnSp>
        <p:nvCxnSpPr>
          <p:cNvPr id="1152" name="Google Shape;1152;p73"/>
          <p:cNvCxnSpPr/>
          <p:nvPr/>
        </p:nvCxnSpPr>
        <p:spPr>
          <a:xfrm rot="10800000" flipH="1">
            <a:off x="2449460" y="4665475"/>
            <a:ext cx="2630400" cy="7800"/>
          </a:xfrm>
          <a:prstGeom prst="straightConnector1">
            <a:avLst/>
          </a:prstGeom>
          <a:noFill/>
          <a:ln w="19050" cap="flat" cmpd="sng">
            <a:solidFill>
              <a:schemeClr val="dk2"/>
            </a:solidFill>
            <a:prstDash val="solid"/>
            <a:round/>
            <a:headEnd type="none" w="med" len="med"/>
            <a:tailEnd type="triangle" w="med" len="med"/>
          </a:ln>
        </p:spPr>
      </p:cxnSp>
      <p:sp>
        <p:nvSpPr>
          <p:cNvPr id="1153" name="Google Shape;1153;p73">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73"/>
          <p:cNvSpPr/>
          <p:nvPr/>
        </p:nvSpPr>
        <p:spPr>
          <a:xfrm>
            <a:off x="6261475" y="1258425"/>
            <a:ext cx="1809300" cy="2361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a:t>Test Supplies</a:t>
            </a:r>
            <a:endParaRPr sz="1200" b="1" u="sng"/>
          </a:p>
          <a:p>
            <a:pPr marL="457200" lvl="0" indent="-304800" algn="l" rtl="0">
              <a:spcBef>
                <a:spcPts val="0"/>
              </a:spcBef>
              <a:spcAft>
                <a:spcPts val="0"/>
              </a:spcAft>
              <a:buSzPts val="1200"/>
              <a:buChar char="●"/>
            </a:pPr>
            <a:r>
              <a:rPr lang="en" sz="1200"/>
              <a:t>Laptop</a:t>
            </a:r>
            <a:endParaRPr sz="1200"/>
          </a:p>
          <a:p>
            <a:pPr marL="457200" lvl="0" indent="-304800" algn="l" rtl="0">
              <a:spcBef>
                <a:spcPts val="0"/>
              </a:spcBef>
              <a:spcAft>
                <a:spcPts val="0"/>
              </a:spcAft>
              <a:buSzPts val="1200"/>
              <a:buChar char="●"/>
            </a:pPr>
            <a:r>
              <a:rPr lang="en" sz="1200"/>
              <a:t>Beaglebone</a:t>
            </a:r>
            <a:endParaRPr sz="1200"/>
          </a:p>
          <a:p>
            <a:pPr marL="457200" lvl="0" indent="-304800" algn="l" rtl="0">
              <a:spcBef>
                <a:spcPts val="0"/>
              </a:spcBef>
              <a:spcAft>
                <a:spcPts val="0"/>
              </a:spcAft>
              <a:buSzPts val="1200"/>
              <a:buChar char="●"/>
            </a:pPr>
            <a:r>
              <a:rPr lang="en" sz="1200"/>
              <a:t>SDR</a:t>
            </a:r>
            <a:endParaRPr sz="1200"/>
          </a:p>
          <a:p>
            <a:pPr marL="457200" lvl="0" indent="-304800" algn="l" rtl="0">
              <a:spcBef>
                <a:spcPts val="0"/>
              </a:spcBef>
              <a:spcAft>
                <a:spcPts val="0"/>
              </a:spcAft>
              <a:buSzPts val="1200"/>
              <a:buChar char="●"/>
            </a:pPr>
            <a:r>
              <a:rPr lang="en" sz="1200"/>
              <a:t>Supplies:</a:t>
            </a:r>
            <a:endParaRPr sz="1200"/>
          </a:p>
          <a:p>
            <a:pPr marL="914400" lvl="1" indent="-304800" algn="l" rtl="0">
              <a:spcBef>
                <a:spcPts val="0"/>
              </a:spcBef>
              <a:spcAft>
                <a:spcPts val="0"/>
              </a:spcAft>
              <a:buSzPts val="1200"/>
              <a:buChar char="○"/>
            </a:pPr>
            <a:r>
              <a:rPr lang="en" sz="1200"/>
              <a:t>MiniUSB</a:t>
            </a:r>
            <a:endParaRPr sz="1200"/>
          </a:p>
          <a:p>
            <a:pPr marL="914400" lvl="1" indent="-304800" algn="l" rtl="0">
              <a:spcBef>
                <a:spcPts val="0"/>
              </a:spcBef>
              <a:spcAft>
                <a:spcPts val="0"/>
              </a:spcAft>
              <a:buSzPts val="1200"/>
              <a:buChar char="○"/>
            </a:pPr>
            <a:r>
              <a:rPr lang="en" sz="1200"/>
              <a:t>FTDI cable</a:t>
            </a:r>
            <a:endParaRPr sz="1200"/>
          </a:p>
          <a:p>
            <a:pPr marL="914400" lvl="1" indent="-304800" algn="l" rtl="0">
              <a:spcBef>
                <a:spcPts val="0"/>
              </a:spcBef>
              <a:spcAft>
                <a:spcPts val="0"/>
              </a:spcAft>
              <a:buSzPts val="1200"/>
              <a:buChar char="○"/>
            </a:pPr>
            <a:r>
              <a:rPr lang="en" sz="1200"/>
              <a:t>Jumper wires</a:t>
            </a:r>
            <a:endParaRPr sz="1200"/>
          </a:p>
          <a:p>
            <a:pPr marL="0" lvl="0" indent="0" algn="ctr" rtl="0">
              <a:spcBef>
                <a:spcPts val="0"/>
              </a:spcBef>
              <a:spcAft>
                <a:spcPts val="0"/>
              </a:spcAft>
              <a:buNone/>
            </a:pPr>
            <a:r>
              <a:rPr lang="en" sz="1200" b="1" u="sng">
                <a:solidFill>
                  <a:schemeClr val="dk1"/>
                </a:solidFill>
              </a:rPr>
              <a:t>Location</a:t>
            </a:r>
            <a:endParaRPr sz="1200" b="1" u="sng">
              <a:solidFill>
                <a:schemeClr val="dk1"/>
              </a:solidFill>
            </a:endParaRPr>
          </a:p>
          <a:p>
            <a:pPr marL="0" lvl="0" indent="0" algn="ctr" rtl="0">
              <a:spcBef>
                <a:spcPts val="0"/>
              </a:spcBef>
              <a:spcAft>
                <a:spcPts val="0"/>
              </a:spcAft>
              <a:buNone/>
            </a:pPr>
            <a:r>
              <a:rPr lang="en" sz="1200">
                <a:solidFill>
                  <a:schemeClr val="dk1"/>
                </a:solidFill>
              </a:rPr>
              <a:t>Electronics Lab</a:t>
            </a:r>
            <a:endParaRPr sz="1200"/>
          </a:p>
          <a:p>
            <a:pPr marL="0" lvl="0" indent="0" algn="l" rtl="0">
              <a:spcBef>
                <a:spcPts val="0"/>
              </a:spcBef>
              <a:spcAft>
                <a:spcPts val="0"/>
              </a:spcAft>
              <a:buNone/>
            </a:pPr>
            <a:endParaRPr sz="1200"/>
          </a:p>
        </p:txBody>
      </p:sp>
      <p:sp>
        <p:nvSpPr>
          <p:cNvPr id="1155" name="Google Shape;1155;p73">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62</a:t>
            </a:fld>
            <a:endParaRPr/>
          </a:p>
        </p:txBody>
      </p:sp>
      <p:sp>
        <p:nvSpPr>
          <p:cNvPr id="1161" name="Google Shape;1161;p74"/>
          <p:cNvSpPr txBox="1">
            <a:spLocks noGrp="1"/>
          </p:cNvSpPr>
          <p:nvPr>
            <p:ph type="body" idx="1"/>
          </p:nvPr>
        </p:nvSpPr>
        <p:spPr>
          <a:xfrm>
            <a:off x="593125" y="792175"/>
            <a:ext cx="4958700" cy="38610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1200" b="1"/>
              <a:t>Objective </a:t>
            </a:r>
            <a:endParaRPr sz="1200" b="1"/>
          </a:p>
          <a:p>
            <a:pPr marL="457200" lvl="0" indent="-304800" algn="l" rtl="0">
              <a:lnSpc>
                <a:spcPct val="150000"/>
              </a:lnSpc>
              <a:spcBef>
                <a:spcPts val="600"/>
              </a:spcBef>
              <a:spcAft>
                <a:spcPts val="0"/>
              </a:spcAft>
              <a:buSzPts val="1200"/>
              <a:buChar char="○"/>
            </a:pPr>
            <a:r>
              <a:rPr lang="en" sz="1200"/>
              <a:t>Retrieving sample data from the Telemetry Database with a query, then sending that data over an opened UDP socket to GNURadio</a:t>
            </a:r>
            <a:endParaRPr sz="1200"/>
          </a:p>
          <a:p>
            <a:pPr marL="0" lvl="0" indent="0" algn="l" rtl="0">
              <a:lnSpc>
                <a:spcPct val="150000"/>
              </a:lnSpc>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4 </a:t>
            </a:r>
            <a:r>
              <a:rPr lang="en" sz="1200"/>
              <a:t>The OnBoard Computer, SDR, and FSW shall perform all necessary software tasks for the balloon flight</a:t>
            </a:r>
            <a:endParaRPr sz="1200"/>
          </a:p>
          <a:p>
            <a:pPr marL="0" lvl="0" indent="0" algn="l" rtl="0">
              <a:lnSpc>
                <a:spcPct val="150000"/>
              </a:lnSpc>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Demonstrates the Flight Software’s ability to communicate smoothly between its services as well as an external software. </a:t>
            </a:r>
            <a:endParaRPr sz="1200"/>
          </a:p>
          <a:p>
            <a:pPr marL="457200" lvl="0" indent="-304800" algn="l" rtl="0">
              <a:lnSpc>
                <a:spcPct val="150000"/>
              </a:lnSpc>
              <a:spcBef>
                <a:spcPts val="0"/>
              </a:spcBef>
              <a:spcAft>
                <a:spcPts val="0"/>
              </a:spcAft>
              <a:buSzPts val="1200"/>
              <a:buChar char="○"/>
            </a:pPr>
            <a:r>
              <a:rPr lang="en" sz="1200"/>
              <a:t>Confirms that the system will be able to downlink stored IMU telemetry data during the balloon flight</a:t>
            </a:r>
            <a:endParaRPr sz="1200"/>
          </a:p>
          <a:p>
            <a:pPr marL="0" lvl="0" indent="0" algn="l" rtl="0">
              <a:lnSpc>
                <a:spcPct val="150000"/>
              </a:lnSpc>
              <a:spcBef>
                <a:spcPts val="600"/>
              </a:spcBef>
              <a:spcAft>
                <a:spcPts val="0"/>
              </a:spcAft>
              <a:buNone/>
            </a:pPr>
            <a:r>
              <a:rPr lang="en" sz="1200" b="1"/>
              <a:t>Status: </a:t>
            </a:r>
            <a:r>
              <a:rPr lang="en" sz="1200" b="1">
                <a:solidFill>
                  <a:srgbClr val="F1C232"/>
                </a:solidFill>
              </a:rPr>
              <a:t>Incomplete </a:t>
            </a:r>
            <a:endParaRPr sz="1200" b="1">
              <a:solidFill>
                <a:srgbClr val="F1C232"/>
              </a:solidFill>
            </a:endParaRPr>
          </a:p>
        </p:txBody>
      </p:sp>
      <p:sp>
        <p:nvSpPr>
          <p:cNvPr id="1162" name="Google Shape;1162;p74"/>
          <p:cNvSpPr txBox="1">
            <a:spLocks noGrp="1"/>
          </p:cNvSpPr>
          <p:nvPr>
            <p:ph type="title"/>
          </p:nvPr>
        </p:nvSpPr>
        <p:spPr>
          <a:xfrm>
            <a:off x="2027250" y="2397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Retrieving sample data from DB and send it to GNU Radio via UDP</a:t>
            </a:r>
            <a:endParaRPr/>
          </a:p>
        </p:txBody>
      </p:sp>
      <p:sp>
        <p:nvSpPr>
          <p:cNvPr id="1163" name="Google Shape;1163;p74"/>
          <p:cNvSpPr txBox="1"/>
          <p:nvPr/>
        </p:nvSpPr>
        <p:spPr>
          <a:xfrm>
            <a:off x="6430388" y="696975"/>
            <a:ext cx="116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latin typeface="PT Serif"/>
              <a:ea typeface="PT Serif"/>
              <a:cs typeface="PT Serif"/>
              <a:sym typeface="PT Serif"/>
            </a:endParaRPr>
          </a:p>
        </p:txBody>
      </p:sp>
      <p:sp>
        <p:nvSpPr>
          <p:cNvPr id="1164" name="Google Shape;1164;p74">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74"/>
          <p:cNvSpPr/>
          <p:nvPr/>
        </p:nvSpPr>
        <p:spPr>
          <a:xfrm>
            <a:off x="6261475" y="1258425"/>
            <a:ext cx="1809300" cy="2361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a:t>Test Supplies</a:t>
            </a:r>
            <a:endParaRPr sz="1200" b="1" u="sng"/>
          </a:p>
          <a:p>
            <a:pPr marL="457200" lvl="0" indent="-304800" algn="l" rtl="0">
              <a:spcBef>
                <a:spcPts val="0"/>
              </a:spcBef>
              <a:spcAft>
                <a:spcPts val="0"/>
              </a:spcAft>
              <a:buSzPts val="1200"/>
              <a:buChar char="●"/>
            </a:pPr>
            <a:r>
              <a:rPr lang="en" sz="1200"/>
              <a:t>Laptop</a:t>
            </a:r>
            <a:endParaRPr sz="1200"/>
          </a:p>
          <a:p>
            <a:pPr marL="457200" lvl="0" indent="-304800" algn="l" rtl="0">
              <a:spcBef>
                <a:spcPts val="0"/>
              </a:spcBef>
              <a:spcAft>
                <a:spcPts val="0"/>
              </a:spcAft>
              <a:buSzPts val="1200"/>
              <a:buChar char="●"/>
            </a:pPr>
            <a:r>
              <a:rPr lang="en" sz="1200"/>
              <a:t>Beaglebone</a:t>
            </a:r>
            <a:endParaRPr sz="1200"/>
          </a:p>
          <a:p>
            <a:pPr marL="457200" lvl="0" indent="-304800" algn="l" rtl="0">
              <a:spcBef>
                <a:spcPts val="0"/>
              </a:spcBef>
              <a:spcAft>
                <a:spcPts val="0"/>
              </a:spcAft>
              <a:buSzPts val="1200"/>
              <a:buChar char="●"/>
            </a:pPr>
            <a:r>
              <a:rPr lang="en" sz="1200"/>
              <a:t>SDR</a:t>
            </a:r>
            <a:endParaRPr sz="1200"/>
          </a:p>
          <a:p>
            <a:pPr marL="457200" lvl="0" indent="-304800" algn="l" rtl="0">
              <a:spcBef>
                <a:spcPts val="0"/>
              </a:spcBef>
              <a:spcAft>
                <a:spcPts val="0"/>
              </a:spcAft>
              <a:buSzPts val="1200"/>
              <a:buChar char="●"/>
            </a:pPr>
            <a:r>
              <a:rPr lang="en" sz="1200"/>
              <a:t>Supplies:</a:t>
            </a:r>
            <a:endParaRPr sz="1200"/>
          </a:p>
          <a:p>
            <a:pPr marL="914400" lvl="1" indent="-304800" algn="l" rtl="0">
              <a:spcBef>
                <a:spcPts val="0"/>
              </a:spcBef>
              <a:spcAft>
                <a:spcPts val="0"/>
              </a:spcAft>
              <a:buSzPts val="1200"/>
              <a:buChar char="○"/>
            </a:pPr>
            <a:r>
              <a:rPr lang="en" sz="1200"/>
              <a:t>MiniUSB</a:t>
            </a:r>
            <a:endParaRPr sz="1200"/>
          </a:p>
          <a:p>
            <a:pPr marL="914400" lvl="1" indent="-304800" algn="l" rtl="0">
              <a:spcBef>
                <a:spcPts val="0"/>
              </a:spcBef>
              <a:spcAft>
                <a:spcPts val="0"/>
              </a:spcAft>
              <a:buSzPts val="1200"/>
              <a:buChar char="○"/>
            </a:pPr>
            <a:r>
              <a:rPr lang="en" sz="1200"/>
              <a:t>FTDI cable</a:t>
            </a:r>
            <a:endParaRPr sz="1200"/>
          </a:p>
          <a:p>
            <a:pPr marL="914400" lvl="1" indent="-304800" algn="l" rtl="0">
              <a:spcBef>
                <a:spcPts val="0"/>
              </a:spcBef>
              <a:spcAft>
                <a:spcPts val="0"/>
              </a:spcAft>
              <a:buSzPts val="1200"/>
              <a:buChar char="○"/>
            </a:pPr>
            <a:r>
              <a:rPr lang="en" sz="1200"/>
              <a:t>Jumper wires</a:t>
            </a:r>
            <a:endParaRPr sz="1200"/>
          </a:p>
          <a:p>
            <a:pPr marL="0" lvl="0" indent="0" algn="ctr" rtl="0">
              <a:spcBef>
                <a:spcPts val="0"/>
              </a:spcBef>
              <a:spcAft>
                <a:spcPts val="0"/>
              </a:spcAft>
              <a:buNone/>
            </a:pPr>
            <a:r>
              <a:rPr lang="en" sz="1200" b="1" u="sng">
                <a:solidFill>
                  <a:schemeClr val="dk1"/>
                </a:solidFill>
              </a:rPr>
              <a:t>Location</a:t>
            </a:r>
            <a:endParaRPr sz="1200" b="1" u="sng">
              <a:solidFill>
                <a:schemeClr val="dk1"/>
              </a:solidFill>
            </a:endParaRPr>
          </a:p>
          <a:p>
            <a:pPr marL="0" lvl="0" indent="0" algn="ctr" rtl="0">
              <a:spcBef>
                <a:spcPts val="0"/>
              </a:spcBef>
              <a:spcAft>
                <a:spcPts val="0"/>
              </a:spcAft>
              <a:buNone/>
            </a:pPr>
            <a:r>
              <a:rPr lang="en" sz="1200">
                <a:solidFill>
                  <a:schemeClr val="dk1"/>
                </a:solidFill>
              </a:rPr>
              <a:t>Electronics Lab</a:t>
            </a:r>
            <a:endParaRPr sz="1200"/>
          </a:p>
          <a:p>
            <a:pPr marL="0" lvl="0" indent="0" algn="l" rtl="0">
              <a:spcBef>
                <a:spcPts val="0"/>
              </a:spcBef>
              <a:spcAft>
                <a:spcPts val="0"/>
              </a:spcAft>
              <a:buNone/>
            </a:pPr>
            <a:endParaRPr sz="1200"/>
          </a:p>
        </p:txBody>
      </p:sp>
      <p:sp>
        <p:nvSpPr>
          <p:cNvPr id="1166" name="Google Shape;1166;p74"/>
          <p:cNvSpPr txBox="1"/>
          <p:nvPr/>
        </p:nvSpPr>
        <p:spPr>
          <a:xfrm>
            <a:off x="5399575" y="3787275"/>
            <a:ext cx="3533100" cy="10341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Result: </a:t>
            </a:r>
            <a:r>
              <a:rPr lang="en" sz="1200" i="1">
                <a:solidFill>
                  <a:schemeClr val="dk1"/>
                </a:solidFill>
                <a:latin typeface="PT Serif"/>
                <a:ea typeface="PT Serif"/>
                <a:cs typeface="PT Serif"/>
                <a:sym typeface="PT Serif"/>
              </a:rPr>
              <a:t>For a Full Success</a:t>
            </a:r>
            <a:r>
              <a:rPr lang="en" sz="1200" b="1">
                <a:solidFill>
                  <a:schemeClr val="dk1"/>
                </a:solidFill>
                <a:latin typeface="PT Serif"/>
                <a:ea typeface="PT Serif"/>
                <a:cs typeface="PT Serif"/>
                <a:sym typeface="PT Serif"/>
              </a:rPr>
              <a:t>: </a:t>
            </a:r>
            <a:r>
              <a:rPr lang="en" sz="1200">
                <a:solidFill>
                  <a:schemeClr val="dk1"/>
                </a:solidFill>
                <a:latin typeface="PT Serif"/>
                <a:ea typeface="PT Serif"/>
                <a:cs typeface="PT Serif"/>
                <a:sym typeface="PT Serif"/>
              </a:rPr>
              <a:t>Query the telemetry database manually, receive a JSON response, then sent the response through the UDP socket to GNURadio and get a confirmation</a:t>
            </a:r>
            <a:endParaRPr>
              <a:latin typeface="PT Serif"/>
              <a:ea typeface="PT Serif"/>
              <a:cs typeface="PT Serif"/>
              <a:sym typeface="PT Serif"/>
            </a:endParaRPr>
          </a:p>
        </p:txBody>
      </p:sp>
      <p:cxnSp>
        <p:nvCxnSpPr>
          <p:cNvPr id="1167" name="Google Shape;1167;p74"/>
          <p:cNvCxnSpPr/>
          <p:nvPr/>
        </p:nvCxnSpPr>
        <p:spPr>
          <a:xfrm rot="10800000" flipH="1">
            <a:off x="2253575" y="4846450"/>
            <a:ext cx="3022200" cy="4200"/>
          </a:xfrm>
          <a:prstGeom prst="straightConnector1">
            <a:avLst/>
          </a:prstGeom>
          <a:noFill/>
          <a:ln w="19050" cap="flat" cmpd="sng">
            <a:solidFill>
              <a:schemeClr val="dk2"/>
            </a:solidFill>
            <a:prstDash val="solid"/>
            <a:round/>
            <a:headEnd type="none" w="med" len="med"/>
            <a:tailEnd type="triangle" w="med" len="med"/>
          </a:ln>
        </p:spPr>
      </p:cxnSp>
      <p:sp>
        <p:nvSpPr>
          <p:cNvPr id="1168" name="Google Shape;1168;p74">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63</a:t>
            </a:fld>
            <a:endParaRPr/>
          </a:p>
        </p:txBody>
      </p:sp>
      <p:sp>
        <p:nvSpPr>
          <p:cNvPr id="1174" name="Google Shape;1174;p75"/>
          <p:cNvSpPr txBox="1">
            <a:spLocks noGrp="1"/>
          </p:cNvSpPr>
          <p:nvPr>
            <p:ph type="body" idx="1"/>
          </p:nvPr>
        </p:nvSpPr>
        <p:spPr>
          <a:xfrm>
            <a:off x="593125" y="792175"/>
            <a:ext cx="4888200" cy="38610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1200" b="1"/>
              <a:t>Objective </a:t>
            </a:r>
            <a:endParaRPr sz="1200" b="1"/>
          </a:p>
          <a:p>
            <a:pPr marL="457200" lvl="0" indent="-304800" algn="l" rtl="0">
              <a:lnSpc>
                <a:spcPct val="150000"/>
              </a:lnSpc>
              <a:spcBef>
                <a:spcPts val="600"/>
              </a:spcBef>
              <a:spcAft>
                <a:spcPts val="0"/>
              </a:spcAft>
              <a:buSzPts val="1200"/>
              <a:buChar char="○"/>
            </a:pPr>
            <a:r>
              <a:rPr lang="en" sz="1200"/>
              <a:t>Measure/Assess overall health of software components of KubOS in a periodic fashion.</a:t>
            </a:r>
            <a:endParaRPr sz="1200" b="1"/>
          </a:p>
          <a:p>
            <a:pPr marL="0" lvl="0" indent="0" algn="l" rtl="0">
              <a:lnSpc>
                <a:spcPct val="150000"/>
              </a:lnSpc>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4 </a:t>
            </a:r>
            <a:r>
              <a:rPr lang="en" sz="1200"/>
              <a:t>The OnBoard Computer, SDR, and FSW shall perform all necessary software tasks for the balloon flight</a:t>
            </a:r>
            <a:endParaRPr sz="1200"/>
          </a:p>
          <a:p>
            <a:pPr marL="0" lvl="0" indent="0" algn="l" rtl="0">
              <a:lnSpc>
                <a:spcPct val="150000"/>
              </a:lnSpc>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Reduces uncertainty and impact of bit errors in commands received from the ground, allowing the ground team to understand if it’s a problem with Flight Software or Signal Processing/Communications System.</a:t>
            </a:r>
            <a:endParaRPr sz="1200"/>
          </a:p>
          <a:p>
            <a:pPr marL="0" lvl="0" indent="0" algn="l" rtl="0">
              <a:lnSpc>
                <a:spcPct val="150000"/>
              </a:lnSpc>
              <a:spcBef>
                <a:spcPts val="600"/>
              </a:spcBef>
              <a:spcAft>
                <a:spcPts val="0"/>
              </a:spcAft>
              <a:buNone/>
            </a:pPr>
            <a:r>
              <a:rPr lang="en" sz="1200" b="1"/>
              <a:t>Status: </a:t>
            </a:r>
            <a:r>
              <a:rPr lang="en" sz="1200" b="1">
                <a:solidFill>
                  <a:srgbClr val="F1C232"/>
                </a:solidFill>
              </a:rPr>
              <a:t>Incomplete </a:t>
            </a:r>
            <a:endParaRPr sz="1200" b="1">
              <a:solidFill>
                <a:srgbClr val="F1C232"/>
              </a:solidFill>
            </a:endParaRPr>
          </a:p>
        </p:txBody>
      </p:sp>
      <p:sp>
        <p:nvSpPr>
          <p:cNvPr id="1175" name="Google Shape;1175;p75"/>
          <p:cNvSpPr txBox="1">
            <a:spLocks noGrp="1"/>
          </p:cNvSpPr>
          <p:nvPr>
            <p:ph type="title"/>
          </p:nvPr>
        </p:nvSpPr>
        <p:spPr>
          <a:xfrm>
            <a:off x="2027250" y="2397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Health Beacon</a:t>
            </a:r>
            <a:endParaRPr/>
          </a:p>
        </p:txBody>
      </p:sp>
      <p:sp>
        <p:nvSpPr>
          <p:cNvPr id="1176" name="Google Shape;1176;p75"/>
          <p:cNvSpPr txBox="1"/>
          <p:nvPr/>
        </p:nvSpPr>
        <p:spPr>
          <a:xfrm>
            <a:off x="6430388" y="696975"/>
            <a:ext cx="116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latin typeface="PT Serif"/>
              <a:ea typeface="PT Serif"/>
              <a:cs typeface="PT Serif"/>
              <a:sym typeface="PT Serif"/>
            </a:endParaRPr>
          </a:p>
        </p:txBody>
      </p:sp>
      <p:sp>
        <p:nvSpPr>
          <p:cNvPr id="1177" name="Google Shape;1177;p75">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75"/>
          <p:cNvSpPr/>
          <p:nvPr/>
        </p:nvSpPr>
        <p:spPr>
          <a:xfrm>
            <a:off x="6245150" y="1090575"/>
            <a:ext cx="1809300" cy="2361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a:t>Test Supplies</a:t>
            </a:r>
            <a:endParaRPr sz="1200" b="1" u="sng"/>
          </a:p>
          <a:p>
            <a:pPr marL="457200" lvl="0" indent="-304800" algn="l" rtl="0">
              <a:spcBef>
                <a:spcPts val="0"/>
              </a:spcBef>
              <a:spcAft>
                <a:spcPts val="0"/>
              </a:spcAft>
              <a:buSzPts val="1200"/>
              <a:buChar char="●"/>
            </a:pPr>
            <a:r>
              <a:rPr lang="en" sz="1200"/>
              <a:t>Laptop</a:t>
            </a:r>
            <a:endParaRPr sz="1200"/>
          </a:p>
          <a:p>
            <a:pPr marL="457200" lvl="0" indent="-304800" algn="l" rtl="0">
              <a:spcBef>
                <a:spcPts val="0"/>
              </a:spcBef>
              <a:spcAft>
                <a:spcPts val="0"/>
              </a:spcAft>
              <a:buSzPts val="1200"/>
              <a:buChar char="●"/>
            </a:pPr>
            <a:r>
              <a:rPr lang="en" sz="1200"/>
              <a:t>Beaglebone</a:t>
            </a:r>
            <a:endParaRPr sz="1200"/>
          </a:p>
          <a:p>
            <a:pPr marL="457200" lvl="0" indent="-304800" algn="l" rtl="0">
              <a:spcBef>
                <a:spcPts val="0"/>
              </a:spcBef>
              <a:spcAft>
                <a:spcPts val="0"/>
              </a:spcAft>
              <a:buSzPts val="1200"/>
              <a:buChar char="●"/>
            </a:pPr>
            <a:r>
              <a:rPr lang="en" sz="1200"/>
              <a:t>SDR</a:t>
            </a:r>
            <a:endParaRPr sz="1200"/>
          </a:p>
          <a:p>
            <a:pPr marL="457200" lvl="0" indent="-304800" algn="l" rtl="0">
              <a:spcBef>
                <a:spcPts val="0"/>
              </a:spcBef>
              <a:spcAft>
                <a:spcPts val="0"/>
              </a:spcAft>
              <a:buSzPts val="1200"/>
              <a:buChar char="●"/>
            </a:pPr>
            <a:r>
              <a:rPr lang="en" sz="1200"/>
              <a:t>Supplies:</a:t>
            </a:r>
            <a:endParaRPr sz="1200"/>
          </a:p>
          <a:p>
            <a:pPr marL="914400" lvl="1" indent="-304800" algn="l" rtl="0">
              <a:spcBef>
                <a:spcPts val="0"/>
              </a:spcBef>
              <a:spcAft>
                <a:spcPts val="0"/>
              </a:spcAft>
              <a:buSzPts val="1200"/>
              <a:buChar char="○"/>
            </a:pPr>
            <a:r>
              <a:rPr lang="en" sz="1200"/>
              <a:t>MiniUSB</a:t>
            </a:r>
            <a:endParaRPr sz="1200"/>
          </a:p>
          <a:p>
            <a:pPr marL="914400" lvl="1" indent="-304800" algn="l" rtl="0">
              <a:spcBef>
                <a:spcPts val="0"/>
              </a:spcBef>
              <a:spcAft>
                <a:spcPts val="0"/>
              </a:spcAft>
              <a:buSzPts val="1200"/>
              <a:buChar char="○"/>
            </a:pPr>
            <a:r>
              <a:rPr lang="en" sz="1200"/>
              <a:t>FTDI cable</a:t>
            </a:r>
            <a:endParaRPr sz="1200"/>
          </a:p>
          <a:p>
            <a:pPr marL="914400" lvl="1" indent="-304800" algn="l" rtl="0">
              <a:spcBef>
                <a:spcPts val="0"/>
              </a:spcBef>
              <a:spcAft>
                <a:spcPts val="0"/>
              </a:spcAft>
              <a:buSzPts val="1200"/>
              <a:buChar char="○"/>
            </a:pPr>
            <a:r>
              <a:rPr lang="en" sz="1200"/>
              <a:t>Jumper wires</a:t>
            </a:r>
            <a:endParaRPr sz="1200"/>
          </a:p>
          <a:p>
            <a:pPr marL="0" lvl="0" indent="0" algn="ctr" rtl="0">
              <a:spcBef>
                <a:spcPts val="0"/>
              </a:spcBef>
              <a:spcAft>
                <a:spcPts val="0"/>
              </a:spcAft>
              <a:buNone/>
            </a:pPr>
            <a:r>
              <a:rPr lang="en" sz="1200" b="1" u="sng">
                <a:solidFill>
                  <a:schemeClr val="dk1"/>
                </a:solidFill>
              </a:rPr>
              <a:t>Location</a:t>
            </a:r>
            <a:endParaRPr sz="1200" b="1" u="sng">
              <a:solidFill>
                <a:schemeClr val="dk1"/>
              </a:solidFill>
            </a:endParaRPr>
          </a:p>
          <a:p>
            <a:pPr marL="0" lvl="0" indent="0" algn="ctr" rtl="0">
              <a:spcBef>
                <a:spcPts val="0"/>
              </a:spcBef>
              <a:spcAft>
                <a:spcPts val="0"/>
              </a:spcAft>
              <a:buNone/>
            </a:pPr>
            <a:r>
              <a:rPr lang="en" sz="1200">
                <a:solidFill>
                  <a:schemeClr val="dk1"/>
                </a:solidFill>
              </a:rPr>
              <a:t>Electronics Lab</a:t>
            </a:r>
            <a:endParaRPr sz="1200"/>
          </a:p>
          <a:p>
            <a:pPr marL="0" lvl="0" indent="0" algn="l" rtl="0">
              <a:spcBef>
                <a:spcPts val="0"/>
              </a:spcBef>
              <a:spcAft>
                <a:spcPts val="0"/>
              </a:spcAft>
              <a:buNone/>
            </a:pPr>
            <a:endParaRPr sz="1200"/>
          </a:p>
        </p:txBody>
      </p:sp>
      <p:sp>
        <p:nvSpPr>
          <p:cNvPr id="1179" name="Google Shape;1179;p75"/>
          <p:cNvSpPr txBox="1"/>
          <p:nvPr/>
        </p:nvSpPr>
        <p:spPr>
          <a:xfrm>
            <a:off x="5244200" y="3667575"/>
            <a:ext cx="3671400" cy="10341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Result: </a:t>
            </a:r>
            <a:r>
              <a:rPr lang="en" sz="1200" i="1">
                <a:solidFill>
                  <a:schemeClr val="dk1"/>
                </a:solidFill>
                <a:latin typeface="PT Serif"/>
                <a:ea typeface="PT Serif"/>
                <a:cs typeface="PT Serif"/>
                <a:sym typeface="PT Serif"/>
              </a:rPr>
              <a:t>For a Full Success</a:t>
            </a:r>
            <a:r>
              <a:rPr lang="en" sz="1200" b="1">
                <a:solidFill>
                  <a:schemeClr val="dk1"/>
                </a:solidFill>
                <a:latin typeface="PT Serif"/>
                <a:ea typeface="PT Serif"/>
                <a:cs typeface="PT Serif"/>
                <a:sym typeface="PT Serif"/>
              </a:rPr>
              <a:t>: </a:t>
            </a:r>
            <a:r>
              <a:rPr lang="en" sz="1200">
                <a:solidFill>
                  <a:schemeClr val="dk1"/>
                </a:solidFill>
                <a:latin typeface="PT Serif"/>
                <a:ea typeface="PT Serif"/>
                <a:cs typeface="PT Serif"/>
                <a:sym typeface="PT Serif"/>
              </a:rPr>
              <a:t>Query the Monitor and Applications services to gain health data such as memory/RAM, Applications status, etc. then send these continually and successfully to GNURadio    </a:t>
            </a:r>
            <a:endParaRPr>
              <a:latin typeface="PT Serif"/>
              <a:ea typeface="PT Serif"/>
              <a:cs typeface="PT Serif"/>
              <a:sym typeface="PT Serif"/>
            </a:endParaRPr>
          </a:p>
        </p:txBody>
      </p:sp>
      <p:cxnSp>
        <p:nvCxnSpPr>
          <p:cNvPr id="1180" name="Google Shape;1180;p75"/>
          <p:cNvCxnSpPr/>
          <p:nvPr/>
        </p:nvCxnSpPr>
        <p:spPr>
          <a:xfrm rot="10800000" flipH="1">
            <a:off x="2106625" y="4548825"/>
            <a:ext cx="3022200" cy="4200"/>
          </a:xfrm>
          <a:prstGeom prst="straightConnector1">
            <a:avLst/>
          </a:prstGeom>
          <a:noFill/>
          <a:ln w="19050" cap="flat" cmpd="sng">
            <a:solidFill>
              <a:schemeClr val="dk2"/>
            </a:solidFill>
            <a:prstDash val="solid"/>
            <a:round/>
            <a:headEnd type="none" w="med" len="med"/>
            <a:tailEnd type="triangle" w="med" len="med"/>
          </a:ln>
        </p:spPr>
      </p:cxnSp>
      <p:sp>
        <p:nvSpPr>
          <p:cNvPr id="1181" name="Google Shape;1181;p75">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64</a:t>
            </a:fld>
            <a:endParaRPr/>
          </a:p>
        </p:txBody>
      </p:sp>
      <p:sp>
        <p:nvSpPr>
          <p:cNvPr id="1187" name="Google Shape;1187;p76"/>
          <p:cNvSpPr txBox="1">
            <a:spLocks noGrp="1"/>
          </p:cNvSpPr>
          <p:nvPr>
            <p:ph type="body" idx="1"/>
          </p:nvPr>
        </p:nvSpPr>
        <p:spPr>
          <a:xfrm>
            <a:off x="617100" y="660275"/>
            <a:ext cx="3498600" cy="38610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1200" b="1"/>
              <a:t>Objective </a:t>
            </a:r>
            <a:endParaRPr sz="1200" b="1"/>
          </a:p>
          <a:p>
            <a:pPr marL="457200" lvl="0" indent="-317500" algn="l" rtl="0">
              <a:lnSpc>
                <a:spcPct val="100000"/>
              </a:lnSpc>
              <a:spcBef>
                <a:spcPts val="0"/>
              </a:spcBef>
              <a:spcAft>
                <a:spcPts val="0"/>
              </a:spcAft>
              <a:buSzPts val="1400"/>
              <a:buFont typeface="Arial"/>
              <a:buChar char="○"/>
            </a:pPr>
            <a:r>
              <a:rPr lang="en" sz="1200"/>
              <a:t>Format packet header in required CCSDS protocol</a:t>
            </a:r>
            <a:endParaRPr sz="1200"/>
          </a:p>
          <a:p>
            <a:pPr marL="0" lvl="0" indent="0" algn="l" rtl="0">
              <a:lnSpc>
                <a:spcPct val="150000"/>
              </a:lnSpc>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4 </a:t>
            </a:r>
            <a:r>
              <a:rPr lang="en" sz="1200"/>
              <a:t>The OnBoard Computer, SDR, and FSW shall perform all necessary software tasks for the balloon flight</a:t>
            </a:r>
            <a:endParaRPr sz="1200"/>
          </a:p>
          <a:p>
            <a:pPr marL="0" lvl="0" indent="0" algn="l" rtl="0">
              <a:lnSpc>
                <a:spcPct val="150000"/>
              </a:lnSpc>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Demonstrates ability to correctly format our ground station commands and requested telemetry in space industry protocol</a:t>
            </a:r>
            <a:endParaRPr sz="1200"/>
          </a:p>
          <a:p>
            <a:pPr marL="0" lvl="0" indent="0" algn="l" rtl="0">
              <a:lnSpc>
                <a:spcPct val="150000"/>
              </a:lnSpc>
              <a:spcBef>
                <a:spcPts val="600"/>
              </a:spcBef>
              <a:spcAft>
                <a:spcPts val="0"/>
              </a:spcAft>
              <a:buNone/>
            </a:pPr>
            <a:r>
              <a:rPr lang="en" sz="1200" b="1"/>
              <a:t>Status: </a:t>
            </a:r>
            <a:r>
              <a:rPr lang="en" sz="1200" b="1">
                <a:solidFill>
                  <a:srgbClr val="6AA84F"/>
                </a:solidFill>
              </a:rPr>
              <a:t>Completed </a:t>
            </a:r>
            <a:endParaRPr sz="1200" b="1">
              <a:solidFill>
                <a:srgbClr val="6AA84F"/>
              </a:solidFill>
            </a:endParaRPr>
          </a:p>
        </p:txBody>
      </p:sp>
      <p:sp>
        <p:nvSpPr>
          <p:cNvPr id="1188" name="Google Shape;1188;p7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CCSDS Packet Formatting</a:t>
            </a:r>
            <a:endParaRPr/>
          </a:p>
        </p:txBody>
      </p:sp>
      <p:sp>
        <p:nvSpPr>
          <p:cNvPr id="1189" name="Google Shape;1189;p76"/>
          <p:cNvSpPr txBox="1"/>
          <p:nvPr/>
        </p:nvSpPr>
        <p:spPr>
          <a:xfrm>
            <a:off x="5244200" y="3986275"/>
            <a:ext cx="3533100" cy="8016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Result: </a:t>
            </a:r>
            <a:r>
              <a:rPr lang="en" sz="1200" i="1">
                <a:solidFill>
                  <a:schemeClr val="dk1"/>
                </a:solidFill>
                <a:latin typeface="PT Serif"/>
                <a:ea typeface="PT Serif"/>
                <a:cs typeface="PT Serif"/>
                <a:sym typeface="PT Serif"/>
              </a:rPr>
              <a:t>Full Success</a:t>
            </a:r>
            <a:r>
              <a:rPr lang="en" sz="1200" b="1">
                <a:solidFill>
                  <a:schemeClr val="dk1"/>
                </a:solidFill>
                <a:latin typeface="PT Serif"/>
                <a:ea typeface="PT Serif"/>
                <a:cs typeface="PT Serif"/>
                <a:sym typeface="PT Serif"/>
              </a:rPr>
              <a:t>  </a:t>
            </a:r>
            <a:r>
              <a:rPr lang="en" sz="1200">
                <a:solidFill>
                  <a:schemeClr val="dk1"/>
                </a:solidFill>
                <a:latin typeface="PT Serif"/>
                <a:ea typeface="PT Serif"/>
                <a:cs typeface="PT Serif"/>
                <a:sym typeface="PT Serif"/>
              </a:rPr>
              <a:t>- Completed CCSDS formatting of a dummy data packet with hexadecimal information</a:t>
            </a:r>
            <a:endParaRPr>
              <a:latin typeface="PT Serif"/>
              <a:ea typeface="PT Serif"/>
              <a:cs typeface="PT Serif"/>
              <a:sym typeface="PT Serif"/>
            </a:endParaRPr>
          </a:p>
        </p:txBody>
      </p:sp>
      <p:sp>
        <p:nvSpPr>
          <p:cNvPr id="1190" name="Google Shape;1190;p76"/>
          <p:cNvSpPr txBox="1"/>
          <p:nvPr/>
        </p:nvSpPr>
        <p:spPr>
          <a:xfrm>
            <a:off x="6430388" y="696975"/>
            <a:ext cx="116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latin typeface="PT Serif"/>
              <a:ea typeface="PT Serif"/>
              <a:cs typeface="PT Serif"/>
              <a:sym typeface="PT Serif"/>
            </a:endParaRPr>
          </a:p>
        </p:txBody>
      </p:sp>
      <p:cxnSp>
        <p:nvCxnSpPr>
          <p:cNvPr id="1191" name="Google Shape;1191;p76"/>
          <p:cNvCxnSpPr/>
          <p:nvPr/>
        </p:nvCxnSpPr>
        <p:spPr>
          <a:xfrm rot="10800000" flipH="1">
            <a:off x="2465785" y="4436875"/>
            <a:ext cx="2630400" cy="7800"/>
          </a:xfrm>
          <a:prstGeom prst="straightConnector1">
            <a:avLst/>
          </a:prstGeom>
          <a:noFill/>
          <a:ln w="19050" cap="flat" cmpd="sng">
            <a:solidFill>
              <a:schemeClr val="dk2"/>
            </a:solidFill>
            <a:prstDash val="solid"/>
            <a:round/>
            <a:headEnd type="none" w="med" len="med"/>
            <a:tailEnd type="triangle" w="med" len="med"/>
          </a:ln>
        </p:spPr>
      </p:cxnSp>
      <p:pic>
        <p:nvPicPr>
          <p:cNvPr id="1192" name="Google Shape;1192;p76"/>
          <p:cNvPicPr preferRelativeResize="0"/>
          <p:nvPr/>
        </p:nvPicPr>
        <p:blipFill>
          <a:blip r:embed="rId3">
            <a:alphaModFix/>
          </a:blip>
          <a:stretch>
            <a:fillRect/>
          </a:stretch>
        </p:blipFill>
        <p:spPr>
          <a:xfrm>
            <a:off x="2119746" y="4270594"/>
            <a:ext cx="232950" cy="232950"/>
          </a:xfrm>
          <a:prstGeom prst="rect">
            <a:avLst/>
          </a:prstGeom>
          <a:noFill/>
          <a:ln>
            <a:noFill/>
          </a:ln>
        </p:spPr>
      </p:pic>
      <p:pic>
        <p:nvPicPr>
          <p:cNvPr id="1193" name="Google Shape;1193;p76" descr="Image result for CCSDS Packet"/>
          <p:cNvPicPr preferRelativeResize="0"/>
          <p:nvPr/>
        </p:nvPicPr>
        <p:blipFill>
          <a:blip r:embed="rId4">
            <a:alphaModFix/>
          </a:blip>
          <a:stretch>
            <a:fillRect/>
          </a:stretch>
        </p:blipFill>
        <p:spPr>
          <a:xfrm>
            <a:off x="4218200" y="1614325"/>
            <a:ext cx="2761937" cy="1370707"/>
          </a:xfrm>
          <a:prstGeom prst="rect">
            <a:avLst/>
          </a:prstGeom>
          <a:noFill/>
          <a:ln>
            <a:noFill/>
          </a:ln>
        </p:spPr>
      </p:pic>
      <p:sp>
        <p:nvSpPr>
          <p:cNvPr id="1194" name="Google Shape;1194;p76">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76"/>
          <p:cNvSpPr/>
          <p:nvPr/>
        </p:nvSpPr>
        <p:spPr>
          <a:xfrm>
            <a:off x="7082625" y="1614325"/>
            <a:ext cx="1809300" cy="1227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a:t>Test Supplies</a:t>
            </a:r>
            <a:endParaRPr sz="1200" b="1" u="sng"/>
          </a:p>
          <a:p>
            <a:pPr marL="457200" lvl="0" indent="-304800" algn="l" rtl="0">
              <a:spcBef>
                <a:spcPts val="0"/>
              </a:spcBef>
              <a:spcAft>
                <a:spcPts val="0"/>
              </a:spcAft>
              <a:buSzPts val="1200"/>
              <a:buChar char="●"/>
            </a:pPr>
            <a:r>
              <a:rPr lang="en" sz="1200"/>
              <a:t>Laptop</a:t>
            </a:r>
            <a:endParaRPr sz="1200"/>
          </a:p>
          <a:p>
            <a:pPr marL="0" lvl="0" indent="0" algn="l" rtl="0">
              <a:spcBef>
                <a:spcPts val="0"/>
              </a:spcBef>
              <a:spcAft>
                <a:spcPts val="0"/>
              </a:spcAft>
              <a:buNone/>
            </a:pPr>
            <a:endParaRPr sz="1200"/>
          </a:p>
          <a:p>
            <a:pPr marL="0" lvl="0" indent="0" algn="ctr" rtl="0">
              <a:spcBef>
                <a:spcPts val="0"/>
              </a:spcBef>
              <a:spcAft>
                <a:spcPts val="0"/>
              </a:spcAft>
              <a:buNone/>
            </a:pPr>
            <a:r>
              <a:rPr lang="en" sz="1200" b="1" u="sng">
                <a:solidFill>
                  <a:schemeClr val="dk1"/>
                </a:solidFill>
              </a:rPr>
              <a:t>Location</a:t>
            </a:r>
            <a:endParaRPr sz="1200" b="1" u="sng">
              <a:solidFill>
                <a:schemeClr val="dk1"/>
              </a:solidFill>
            </a:endParaRPr>
          </a:p>
          <a:p>
            <a:pPr marL="0" lvl="0" indent="0" algn="ctr" rtl="0">
              <a:spcBef>
                <a:spcPts val="0"/>
              </a:spcBef>
              <a:spcAft>
                <a:spcPts val="0"/>
              </a:spcAft>
              <a:buNone/>
            </a:pPr>
            <a:r>
              <a:rPr lang="en" sz="1200">
                <a:solidFill>
                  <a:schemeClr val="dk1"/>
                </a:solidFill>
              </a:rPr>
              <a:t>Lucas and Katie’s Desk</a:t>
            </a:r>
            <a:endParaRPr sz="1200"/>
          </a:p>
          <a:p>
            <a:pPr marL="0" lvl="0" indent="0" algn="l" rtl="0">
              <a:spcBef>
                <a:spcPts val="0"/>
              </a:spcBef>
              <a:spcAft>
                <a:spcPts val="0"/>
              </a:spcAft>
              <a:buNone/>
            </a:pPr>
            <a:endParaRPr sz="1200"/>
          </a:p>
        </p:txBody>
      </p:sp>
      <p:sp>
        <p:nvSpPr>
          <p:cNvPr id="1196" name="Google Shape;1196;p76">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pic>
        <p:nvPicPr>
          <p:cNvPr id="1201" name="Google Shape;1201;p77"/>
          <p:cNvPicPr preferRelativeResize="0"/>
          <p:nvPr/>
        </p:nvPicPr>
        <p:blipFill>
          <a:blip r:embed="rId3">
            <a:alphaModFix/>
          </a:blip>
          <a:stretch>
            <a:fillRect/>
          </a:stretch>
        </p:blipFill>
        <p:spPr>
          <a:xfrm>
            <a:off x="5611696" y="2742471"/>
            <a:ext cx="3075425" cy="1323875"/>
          </a:xfrm>
          <a:prstGeom prst="rect">
            <a:avLst/>
          </a:prstGeom>
          <a:noFill/>
          <a:ln>
            <a:noFill/>
          </a:ln>
        </p:spPr>
      </p:pic>
      <p:pic>
        <p:nvPicPr>
          <p:cNvPr id="1202" name="Google Shape;1202;p77"/>
          <p:cNvPicPr preferRelativeResize="0"/>
          <p:nvPr/>
        </p:nvPicPr>
        <p:blipFill>
          <a:blip r:embed="rId4">
            <a:alphaModFix/>
          </a:blip>
          <a:stretch>
            <a:fillRect/>
          </a:stretch>
        </p:blipFill>
        <p:spPr>
          <a:xfrm>
            <a:off x="4123350" y="613075"/>
            <a:ext cx="3075425" cy="2306594"/>
          </a:xfrm>
          <a:prstGeom prst="rect">
            <a:avLst/>
          </a:prstGeom>
          <a:noFill/>
          <a:ln>
            <a:noFill/>
          </a:ln>
        </p:spPr>
      </p:pic>
      <p:sp>
        <p:nvSpPr>
          <p:cNvPr id="1203" name="Google Shape;1203;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65</a:t>
            </a:fld>
            <a:endParaRPr/>
          </a:p>
        </p:txBody>
      </p:sp>
      <p:sp>
        <p:nvSpPr>
          <p:cNvPr id="1204" name="Google Shape;1204;p77"/>
          <p:cNvSpPr txBox="1">
            <a:spLocks noGrp="1"/>
          </p:cNvSpPr>
          <p:nvPr>
            <p:ph type="body" idx="1"/>
          </p:nvPr>
        </p:nvSpPr>
        <p:spPr>
          <a:xfrm>
            <a:off x="617100" y="660275"/>
            <a:ext cx="3611700" cy="38610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1200" b="1"/>
              <a:t>Objective </a:t>
            </a:r>
            <a:endParaRPr sz="1200" b="1"/>
          </a:p>
          <a:p>
            <a:pPr marL="457200" lvl="0" indent="-304800" algn="l" rtl="0">
              <a:lnSpc>
                <a:spcPct val="150000"/>
              </a:lnSpc>
              <a:spcBef>
                <a:spcPts val="600"/>
              </a:spcBef>
              <a:spcAft>
                <a:spcPts val="0"/>
              </a:spcAft>
              <a:buSzPts val="1200"/>
              <a:buChar char="○"/>
            </a:pPr>
            <a:r>
              <a:rPr lang="en" sz="1200"/>
              <a:t>Collect Euler Angles from XSens IMU at specified rate and make sure data is supported by KubOS.</a:t>
            </a:r>
            <a:endParaRPr sz="1200"/>
          </a:p>
          <a:p>
            <a:pPr marL="0" lvl="0" indent="0" algn="l" rtl="0">
              <a:lnSpc>
                <a:spcPct val="150000"/>
              </a:lnSpc>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4 </a:t>
            </a:r>
            <a:r>
              <a:rPr lang="en" sz="1200"/>
              <a:t>The OnBoard Computer, SDR, and FSW shall perform all necessary software tasks for the balloon flight.</a:t>
            </a:r>
            <a:endParaRPr sz="1200"/>
          </a:p>
          <a:p>
            <a:pPr marL="0" lvl="0" indent="0" algn="l" rtl="0">
              <a:lnSpc>
                <a:spcPct val="150000"/>
              </a:lnSpc>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Demonstrates ability to correctly collect our telemetry data to be sent to our GNU Radio at later stage upon command</a:t>
            </a:r>
            <a:endParaRPr sz="1200"/>
          </a:p>
          <a:p>
            <a:pPr marL="0" lvl="0" indent="0" algn="l" rtl="0">
              <a:lnSpc>
                <a:spcPct val="150000"/>
              </a:lnSpc>
              <a:spcBef>
                <a:spcPts val="600"/>
              </a:spcBef>
              <a:spcAft>
                <a:spcPts val="0"/>
              </a:spcAft>
              <a:buNone/>
            </a:pPr>
            <a:r>
              <a:rPr lang="en" sz="1200" b="1"/>
              <a:t>Status: </a:t>
            </a:r>
            <a:r>
              <a:rPr lang="en" sz="1200" b="1">
                <a:solidFill>
                  <a:srgbClr val="6AA84F"/>
                </a:solidFill>
              </a:rPr>
              <a:t>Completed </a:t>
            </a:r>
            <a:endParaRPr sz="1200" b="1">
              <a:solidFill>
                <a:srgbClr val="6AA84F"/>
              </a:solidFill>
            </a:endParaRPr>
          </a:p>
        </p:txBody>
      </p:sp>
      <p:sp>
        <p:nvSpPr>
          <p:cNvPr id="1205" name="Google Shape;1205;p7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Parse IMU Data from XBus</a:t>
            </a:r>
            <a:endParaRPr/>
          </a:p>
        </p:txBody>
      </p:sp>
      <p:sp>
        <p:nvSpPr>
          <p:cNvPr id="1206" name="Google Shape;1206;p77"/>
          <p:cNvSpPr txBox="1"/>
          <p:nvPr/>
        </p:nvSpPr>
        <p:spPr>
          <a:xfrm>
            <a:off x="5204250" y="4114175"/>
            <a:ext cx="3533100" cy="893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Result: </a:t>
            </a:r>
            <a:r>
              <a:rPr lang="en" sz="1200" i="1">
                <a:solidFill>
                  <a:schemeClr val="dk1"/>
                </a:solidFill>
                <a:latin typeface="PT Serif"/>
                <a:ea typeface="PT Serif"/>
                <a:cs typeface="PT Serif"/>
                <a:sym typeface="PT Serif"/>
              </a:rPr>
              <a:t>Full Success  </a:t>
            </a:r>
            <a:r>
              <a:rPr lang="en" sz="1200">
                <a:solidFill>
                  <a:schemeClr val="dk1"/>
                </a:solidFill>
                <a:latin typeface="PT Serif"/>
                <a:ea typeface="PT Serif"/>
                <a:cs typeface="PT Serif"/>
                <a:sym typeface="PT Serif"/>
              </a:rPr>
              <a:t>- Collected 40 seconds of continuous measurements of euler angles ( 1 measurement per gcc project execution )</a:t>
            </a:r>
            <a:r>
              <a:rPr lang="en" sz="1200" i="1">
                <a:solidFill>
                  <a:schemeClr val="dk1"/>
                </a:solidFill>
                <a:latin typeface="PT Serif"/>
                <a:ea typeface="PT Serif"/>
                <a:cs typeface="PT Serif"/>
                <a:sym typeface="PT Serif"/>
              </a:rPr>
              <a:t> </a:t>
            </a:r>
            <a:r>
              <a:rPr lang="en" sz="1200" b="1">
                <a:solidFill>
                  <a:schemeClr val="dk1"/>
                </a:solidFill>
                <a:latin typeface="PT Serif"/>
                <a:ea typeface="PT Serif"/>
                <a:cs typeface="PT Serif"/>
                <a:sym typeface="PT Serif"/>
              </a:rPr>
              <a:t> </a:t>
            </a:r>
            <a:endParaRPr>
              <a:latin typeface="PT Serif"/>
              <a:ea typeface="PT Serif"/>
              <a:cs typeface="PT Serif"/>
              <a:sym typeface="PT Serif"/>
            </a:endParaRPr>
          </a:p>
        </p:txBody>
      </p:sp>
      <p:sp>
        <p:nvSpPr>
          <p:cNvPr id="1207" name="Google Shape;1207;p77"/>
          <p:cNvSpPr txBox="1"/>
          <p:nvPr/>
        </p:nvSpPr>
        <p:spPr>
          <a:xfrm>
            <a:off x="6430388" y="696975"/>
            <a:ext cx="116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latin typeface="PT Serif"/>
              <a:ea typeface="PT Serif"/>
              <a:cs typeface="PT Serif"/>
              <a:sym typeface="PT Serif"/>
            </a:endParaRPr>
          </a:p>
        </p:txBody>
      </p:sp>
      <p:cxnSp>
        <p:nvCxnSpPr>
          <p:cNvPr id="1208" name="Google Shape;1208;p77"/>
          <p:cNvCxnSpPr/>
          <p:nvPr/>
        </p:nvCxnSpPr>
        <p:spPr>
          <a:xfrm rot="10800000" flipH="1">
            <a:off x="2453810" y="4664675"/>
            <a:ext cx="2630400" cy="7800"/>
          </a:xfrm>
          <a:prstGeom prst="straightConnector1">
            <a:avLst/>
          </a:prstGeom>
          <a:noFill/>
          <a:ln w="19050" cap="flat" cmpd="sng">
            <a:solidFill>
              <a:schemeClr val="dk2"/>
            </a:solidFill>
            <a:prstDash val="solid"/>
            <a:round/>
            <a:headEnd type="none" w="med" len="med"/>
            <a:tailEnd type="triangle" w="med" len="med"/>
          </a:ln>
        </p:spPr>
      </p:cxnSp>
      <p:pic>
        <p:nvPicPr>
          <p:cNvPr id="1209" name="Google Shape;1209;p77"/>
          <p:cNvPicPr preferRelativeResize="0"/>
          <p:nvPr/>
        </p:nvPicPr>
        <p:blipFill>
          <a:blip r:embed="rId5">
            <a:alphaModFix/>
          </a:blip>
          <a:stretch>
            <a:fillRect/>
          </a:stretch>
        </p:blipFill>
        <p:spPr>
          <a:xfrm>
            <a:off x="2119746" y="4552094"/>
            <a:ext cx="232950" cy="232950"/>
          </a:xfrm>
          <a:prstGeom prst="rect">
            <a:avLst/>
          </a:prstGeom>
          <a:noFill/>
          <a:ln>
            <a:noFill/>
          </a:ln>
        </p:spPr>
      </p:pic>
      <p:sp>
        <p:nvSpPr>
          <p:cNvPr id="1210" name="Google Shape;1210;p77">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77"/>
          <p:cNvSpPr/>
          <p:nvPr/>
        </p:nvSpPr>
        <p:spPr>
          <a:xfrm>
            <a:off x="7116750" y="679225"/>
            <a:ext cx="1809300" cy="1997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a:t>Test Supplies</a:t>
            </a:r>
            <a:endParaRPr sz="1200" b="1" u="sng"/>
          </a:p>
          <a:p>
            <a:pPr marL="457200" lvl="0" indent="-304800" algn="l" rtl="0">
              <a:spcBef>
                <a:spcPts val="0"/>
              </a:spcBef>
              <a:spcAft>
                <a:spcPts val="0"/>
              </a:spcAft>
              <a:buSzPts val="1200"/>
              <a:buChar char="●"/>
            </a:pPr>
            <a:r>
              <a:rPr lang="en" sz="1200"/>
              <a:t>Laptop</a:t>
            </a:r>
            <a:endParaRPr sz="1200"/>
          </a:p>
          <a:p>
            <a:pPr marL="457200" lvl="0" indent="-304800" algn="l" rtl="0">
              <a:spcBef>
                <a:spcPts val="0"/>
              </a:spcBef>
              <a:spcAft>
                <a:spcPts val="0"/>
              </a:spcAft>
              <a:buSzPts val="1200"/>
              <a:buChar char="●"/>
            </a:pPr>
            <a:r>
              <a:rPr lang="en" sz="1200"/>
              <a:t>Beaglebone</a:t>
            </a:r>
            <a:endParaRPr sz="1200"/>
          </a:p>
          <a:p>
            <a:pPr marL="457200" lvl="0" indent="-304800" algn="l" rtl="0">
              <a:spcBef>
                <a:spcPts val="0"/>
              </a:spcBef>
              <a:spcAft>
                <a:spcPts val="0"/>
              </a:spcAft>
              <a:buSzPts val="1200"/>
              <a:buChar char="●"/>
            </a:pPr>
            <a:r>
              <a:rPr lang="en" sz="1200"/>
              <a:t>IMU</a:t>
            </a:r>
            <a:endParaRPr sz="1200"/>
          </a:p>
          <a:p>
            <a:pPr marL="457200" lvl="0" indent="-304800" algn="l" rtl="0">
              <a:spcBef>
                <a:spcPts val="0"/>
              </a:spcBef>
              <a:spcAft>
                <a:spcPts val="0"/>
              </a:spcAft>
              <a:buSzPts val="1200"/>
              <a:buChar char="●"/>
            </a:pPr>
            <a:r>
              <a:rPr lang="en" sz="1200"/>
              <a:t>Supplies:</a:t>
            </a:r>
            <a:endParaRPr sz="1200"/>
          </a:p>
          <a:p>
            <a:pPr marL="914400" lvl="1" indent="-304800" algn="l" rtl="0">
              <a:spcBef>
                <a:spcPts val="0"/>
              </a:spcBef>
              <a:spcAft>
                <a:spcPts val="0"/>
              </a:spcAft>
              <a:buSzPts val="1200"/>
              <a:buChar char="○"/>
            </a:pPr>
            <a:r>
              <a:rPr lang="en" sz="1200"/>
              <a:t>MiniUSB</a:t>
            </a:r>
            <a:endParaRPr sz="1200"/>
          </a:p>
          <a:p>
            <a:pPr marL="914400" lvl="1" indent="-304800" algn="l" rtl="0">
              <a:spcBef>
                <a:spcPts val="0"/>
              </a:spcBef>
              <a:spcAft>
                <a:spcPts val="0"/>
              </a:spcAft>
              <a:buSzPts val="1200"/>
              <a:buChar char="○"/>
            </a:pPr>
            <a:r>
              <a:rPr lang="en" sz="1200"/>
              <a:t>FTDI cable</a:t>
            </a:r>
            <a:endParaRPr sz="1200"/>
          </a:p>
          <a:p>
            <a:pPr marL="0" lvl="0" indent="0" algn="ctr" rtl="0">
              <a:spcBef>
                <a:spcPts val="0"/>
              </a:spcBef>
              <a:spcAft>
                <a:spcPts val="0"/>
              </a:spcAft>
              <a:buNone/>
            </a:pPr>
            <a:r>
              <a:rPr lang="en" sz="1200" b="1" u="sng">
                <a:solidFill>
                  <a:schemeClr val="dk1"/>
                </a:solidFill>
              </a:rPr>
              <a:t>Location</a:t>
            </a:r>
            <a:endParaRPr sz="1200" b="1" u="sng">
              <a:solidFill>
                <a:schemeClr val="dk1"/>
              </a:solidFill>
            </a:endParaRPr>
          </a:p>
          <a:p>
            <a:pPr marL="0" lvl="0" indent="0" algn="ctr" rtl="0">
              <a:spcBef>
                <a:spcPts val="0"/>
              </a:spcBef>
              <a:spcAft>
                <a:spcPts val="0"/>
              </a:spcAft>
              <a:buNone/>
            </a:pPr>
            <a:r>
              <a:rPr lang="en" sz="1200">
                <a:solidFill>
                  <a:schemeClr val="dk1"/>
                </a:solidFill>
              </a:rPr>
              <a:t>Manuel’s Desk</a:t>
            </a:r>
            <a:endParaRPr sz="1200"/>
          </a:p>
          <a:p>
            <a:pPr marL="0" lvl="0" indent="0" algn="l" rtl="0">
              <a:spcBef>
                <a:spcPts val="0"/>
              </a:spcBef>
              <a:spcAft>
                <a:spcPts val="0"/>
              </a:spcAft>
              <a:buNone/>
            </a:pPr>
            <a:endParaRPr sz="1200"/>
          </a:p>
        </p:txBody>
      </p:sp>
      <p:sp>
        <p:nvSpPr>
          <p:cNvPr id="1212" name="Google Shape;1212;p77">
            <a:hlinkClick r:id="rId6"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pic>
        <p:nvPicPr>
          <p:cNvPr id="1217" name="Google Shape;1217;p78"/>
          <p:cNvPicPr preferRelativeResize="0"/>
          <p:nvPr/>
        </p:nvPicPr>
        <p:blipFill>
          <a:blip r:embed="rId3">
            <a:alphaModFix/>
          </a:blip>
          <a:stretch>
            <a:fillRect/>
          </a:stretch>
        </p:blipFill>
        <p:spPr>
          <a:xfrm>
            <a:off x="4249875" y="989400"/>
            <a:ext cx="2945800" cy="1268072"/>
          </a:xfrm>
          <a:prstGeom prst="rect">
            <a:avLst/>
          </a:prstGeom>
          <a:noFill/>
          <a:ln>
            <a:noFill/>
          </a:ln>
        </p:spPr>
      </p:pic>
      <p:sp>
        <p:nvSpPr>
          <p:cNvPr id="1218" name="Google Shape;1218;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66</a:t>
            </a:fld>
            <a:endParaRPr/>
          </a:p>
        </p:txBody>
      </p:sp>
      <p:sp>
        <p:nvSpPr>
          <p:cNvPr id="1219" name="Google Shape;1219;p78"/>
          <p:cNvSpPr txBox="1">
            <a:spLocks noGrp="1"/>
          </p:cNvSpPr>
          <p:nvPr>
            <p:ph type="body" idx="1"/>
          </p:nvPr>
        </p:nvSpPr>
        <p:spPr>
          <a:xfrm>
            <a:off x="295775" y="616325"/>
            <a:ext cx="4337700" cy="18861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1200" b="1"/>
              <a:t>Objective </a:t>
            </a:r>
            <a:endParaRPr sz="1200" b="1"/>
          </a:p>
          <a:p>
            <a:pPr marL="457200" lvl="0" indent="-304800" algn="l" rtl="0">
              <a:lnSpc>
                <a:spcPct val="150000"/>
              </a:lnSpc>
              <a:spcBef>
                <a:spcPts val="600"/>
              </a:spcBef>
              <a:spcAft>
                <a:spcPts val="0"/>
              </a:spcAft>
              <a:buSzPts val="1200"/>
              <a:buChar char="○"/>
            </a:pPr>
            <a:r>
              <a:rPr lang="en" sz="1200"/>
              <a:t>Storing real IMU data into KubOS Telemetry Database Service at a specific data rate ( 1 measurement per ~0.045 seconds )</a:t>
            </a:r>
            <a:endParaRPr sz="1200"/>
          </a:p>
          <a:p>
            <a:pPr marL="0" lvl="0" indent="0" algn="l" rtl="0">
              <a:lnSpc>
                <a:spcPct val="150000"/>
              </a:lnSpc>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4 </a:t>
            </a:r>
            <a:r>
              <a:rPr lang="en" sz="1200"/>
              <a:t>The OnBoard Computer, SDR, and FSW shall perform all necessary software tasks for the balloon flight</a:t>
            </a:r>
            <a:endParaRPr sz="1200"/>
          </a:p>
          <a:p>
            <a:pPr marL="0" lvl="0" indent="0" algn="l" rtl="0">
              <a:lnSpc>
                <a:spcPct val="150000"/>
              </a:lnSpc>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Demonstrates ability to store all telemetry generated during flight in order to confirm scientific model, and measure the error rate of our comms system </a:t>
            </a:r>
            <a:endParaRPr sz="1200"/>
          </a:p>
          <a:p>
            <a:pPr marL="0" lvl="0" indent="0" algn="l" rtl="0">
              <a:lnSpc>
                <a:spcPct val="150000"/>
              </a:lnSpc>
              <a:spcBef>
                <a:spcPts val="600"/>
              </a:spcBef>
              <a:spcAft>
                <a:spcPts val="0"/>
              </a:spcAft>
              <a:buNone/>
            </a:pPr>
            <a:r>
              <a:rPr lang="en" sz="1200" b="1"/>
              <a:t>Status: </a:t>
            </a:r>
            <a:r>
              <a:rPr lang="en" sz="1200" b="1">
                <a:solidFill>
                  <a:srgbClr val="6AA84F"/>
                </a:solidFill>
              </a:rPr>
              <a:t>Completed </a:t>
            </a:r>
            <a:endParaRPr sz="1200" b="1">
              <a:solidFill>
                <a:srgbClr val="6AA84F"/>
              </a:solidFill>
            </a:endParaRPr>
          </a:p>
        </p:txBody>
      </p:sp>
      <p:sp>
        <p:nvSpPr>
          <p:cNvPr id="1220" name="Google Shape;1220;p78"/>
          <p:cNvSpPr txBox="1">
            <a:spLocks noGrp="1"/>
          </p:cNvSpPr>
          <p:nvPr>
            <p:ph type="title"/>
          </p:nvPr>
        </p:nvSpPr>
        <p:spPr>
          <a:xfrm>
            <a:off x="1738975" y="0"/>
            <a:ext cx="5456700" cy="74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Storing/Retrieving IMU data in KubOS DB</a:t>
            </a:r>
            <a:endParaRPr sz="1800"/>
          </a:p>
        </p:txBody>
      </p:sp>
      <p:sp>
        <p:nvSpPr>
          <p:cNvPr id="1221" name="Google Shape;1221;p78"/>
          <p:cNvSpPr txBox="1"/>
          <p:nvPr/>
        </p:nvSpPr>
        <p:spPr>
          <a:xfrm>
            <a:off x="5410450" y="3883425"/>
            <a:ext cx="3181500" cy="10878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Result: </a:t>
            </a:r>
            <a:r>
              <a:rPr lang="en" sz="1200" i="1">
                <a:solidFill>
                  <a:schemeClr val="dk1"/>
                </a:solidFill>
                <a:latin typeface="PT Serif"/>
                <a:ea typeface="PT Serif"/>
                <a:cs typeface="PT Serif"/>
                <a:sym typeface="PT Serif"/>
              </a:rPr>
              <a:t>Full Success </a:t>
            </a:r>
            <a:r>
              <a:rPr lang="en" sz="1200" b="1">
                <a:solidFill>
                  <a:schemeClr val="dk1"/>
                </a:solidFill>
                <a:latin typeface="PT Serif"/>
                <a:ea typeface="PT Serif"/>
                <a:cs typeface="PT Serif"/>
                <a:sym typeface="PT Serif"/>
              </a:rPr>
              <a:t> - Stored 40 seconds worth of real IMU data into KubOS database. Retrieved database data for verification/validation purposes.</a:t>
            </a:r>
            <a:endParaRPr>
              <a:latin typeface="PT Serif"/>
              <a:ea typeface="PT Serif"/>
              <a:cs typeface="PT Serif"/>
              <a:sym typeface="PT Serif"/>
            </a:endParaRPr>
          </a:p>
        </p:txBody>
      </p:sp>
      <p:sp>
        <p:nvSpPr>
          <p:cNvPr id="1222" name="Google Shape;1222;p78"/>
          <p:cNvSpPr txBox="1"/>
          <p:nvPr/>
        </p:nvSpPr>
        <p:spPr>
          <a:xfrm>
            <a:off x="6430388" y="696975"/>
            <a:ext cx="116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latin typeface="PT Serif"/>
              <a:ea typeface="PT Serif"/>
              <a:cs typeface="PT Serif"/>
              <a:sym typeface="PT Serif"/>
            </a:endParaRPr>
          </a:p>
        </p:txBody>
      </p:sp>
      <p:cxnSp>
        <p:nvCxnSpPr>
          <p:cNvPr id="1223" name="Google Shape;1223;p78"/>
          <p:cNvCxnSpPr/>
          <p:nvPr/>
        </p:nvCxnSpPr>
        <p:spPr>
          <a:xfrm rot="10800000" flipH="1">
            <a:off x="2369060" y="4675575"/>
            <a:ext cx="3041400" cy="8100"/>
          </a:xfrm>
          <a:prstGeom prst="straightConnector1">
            <a:avLst/>
          </a:prstGeom>
          <a:noFill/>
          <a:ln w="19050" cap="flat" cmpd="sng">
            <a:solidFill>
              <a:schemeClr val="dk2"/>
            </a:solidFill>
            <a:prstDash val="solid"/>
            <a:round/>
            <a:headEnd type="none" w="med" len="med"/>
            <a:tailEnd type="triangle" w="med" len="med"/>
          </a:ln>
        </p:spPr>
      </p:cxnSp>
      <p:pic>
        <p:nvPicPr>
          <p:cNvPr id="1224" name="Google Shape;1224;p78"/>
          <p:cNvPicPr preferRelativeResize="0"/>
          <p:nvPr/>
        </p:nvPicPr>
        <p:blipFill>
          <a:blip r:embed="rId4">
            <a:alphaModFix/>
          </a:blip>
          <a:stretch>
            <a:fillRect/>
          </a:stretch>
        </p:blipFill>
        <p:spPr>
          <a:xfrm>
            <a:off x="1858796" y="4516894"/>
            <a:ext cx="232950" cy="232950"/>
          </a:xfrm>
          <a:prstGeom prst="rect">
            <a:avLst/>
          </a:prstGeom>
          <a:noFill/>
          <a:ln>
            <a:noFill/>
          </a:ln>
        </p:spPr>
      </p:pic>
      <p:sp>
        <p:nvSpPr>
          <p:cNvPr id="1225" name="Google Shape;1225;p78">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78"/>
          <p:cNvSpPr/>
          <p:nvPr/>
        </p:nvSpPr>
        <p:spPr>
          <a:xfrm>
            <a:off x="7195675" y="616425"/>
            <a:ext cx="1809300" cy="1952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a:t>Test Supplies</a:t>
            </a:r>
            <a:endParaRPr sz="1200" b="1" u="sng"/>
          </a:p>
          <a:p>
            <a:pPr marL="457200" lvl="0" indent="-304800" algn="l" rtl="0">
              <a:spcBef>
                <a:spcPts val="0"/>
              </a:spcBef>
              <a:spcAft>
                <a:spcPts val="0"/>
              </a:spcAft>
              <a:buSzPts val="1200"/>
              <a:buChar char="●"/>
            </a:pPr>
            <a:r>
              <a:rPr lang="en" sz="1200"/>
              <a:t>Laptop</a:t>
            </a:r>
            <a:endParaRPr sz="1200"/>
          </a:p>
          <a:p>
            <a:pPr marL="457200" lvl="0" indent="-304800" algn="l" rtl="0">
              <a:spcBef>
                <a:spcPts val="0"/>
              </a:spcBef>
              <a:spcAft>
                <a:spcPts val="0"/>
              </a:spcAft>
              <a:buSzPts val="1200"/>
              <a:buChar char="●"/>
            </a:pPr>
            <a:r>
              <a:rPr lang="en" sz="1200"/>
              <a:t>Beaglebone</a:t>
            </a:r>
            <a:endParaRPr sz="1200"/>
          </a:p>
          <a:p>
            <a:pPr marL="457200" lvl="0" indent="-304800" algn="l" rtl="0">
              <a:spcBef>
                <a:spcPts val="0"/>
              </a:spcBef>
              <a:spcAft>
                <a:spcPts val="0"/>
              </a:spcAft>
              <a:buSzPts val="1200"/>
              <a:buChar char="●"/>
            </a:pPr>
            <a:r>
              <a:rPr lang="en" sz="1200"/>
              <a:t>IMU</a:t>
            </a:r>
            <a:endParaRPr sz="1200"/>
          </a:p>
          <a:p>
            <a:pPr marL="457200" lvl="0" indent="-304800" algn="l" rtl="0">
              <a:spcBef>
                <a:spcPts val="0"/>
              </a:spcBef>
              <a:spcAft>
                <a:spcPts val="0"/>
              </a:spcAft>
              <a:buSzPts val="1200"/>
              <a:buChar char="●"/>
            </a:pPr>
            <a:r>
              <a:rPr lang="en" sz="1200"/>
              <a:t>Supplies:</a:t>
            </a:r>
            <a:endParaRPr sz="1200"/>
          </a:p>
          <a:p>
            <a:pPr marL="914400" lvl="1" indent="-304800" algn="l" rtl="0">
              <a:spcBef>
                <a:spcPts val="0"/>
              </a:spcBef>
              <a:spcAft>
                <a:spcPts val="0"/>
              </a:spcAft>
              <a:buSzPts val="1200"/>
              <a:buChar char="○"/>
            </a:pPr>
            <a:r>
              <a:rPr lang="en" sz="1200"/>
              <a:t>MiniUSB</a:t>
            </a:r>
            <a:endParaRPr sz="1200"/>
          </a:p>
          <a:p>
            <a:pPr marL="914400" lvl="1" indent="-304800" algn="l" rtl="0">
              <a:spcBef>
                <a:spcPts val="0"/>
              </a:spcBef>
              <a:spcAft>
                <a:spcPts val="0"/>
              </a:spcAft>
              <a:buSzPts val="1200"/>
              <a:buChar char="○"/>
            </a:pPr>
            <a:r>
              <a:rPr lang="en" sz="1200"/>
              <a:t>FTDI cable</a:t>
            </a:r>
            <a:endParaRPr sz="1200"/>
          </a:p>
          <a:p>
            <a:pPr marL="0" lvl="0" indent="0" algn="ctr" rtl="0">
              <a:spcBef>
                <a:spcPts val="0"/>
              </a:spcBef>
              <a:spcAft>
                <a:spcPts val="0"/>
              </a:spcAft>
              <a:buNone/>
            </a:pPr>
            <a:r>
              <a:rPr lang="en" sz="1200" b="1" u="sng">
                <a:solidFill>
                  <a:schemeClr val="dk1"/>
                </a:solidFill>
              </a:rPr>
              <a:t>Location</a:t>
            </a:r>
            <a:endParaRPr sz="1200" b="1" u="sng">
              <a:solidFill>
                <a:schemeClr val="dk1"/>
              </a:solidFill>
            </a:endParaRPr>
          </a:p>
          <a:p>
            <a:pPr marL="0" lvl="0" indent="0" algn="ctr" rtl="0">
              <a:spcBef>
                <a:spcPts val="0"/>
              </a:spcBef>
              <a:spcAft>
                <a:spcPts val="0"/>
              </a:spcAft>
              <a:buNone/>
            </a:pPr>
            <a:r>
              <a:rPr lang="en" sz="1200">
                <a:solidFill>
                  <a:schemeClr val="dk1"/>
                </a:solidFill>
              </a:rPr>
              <a:t>Manuel’s Desk</a:t>
            </a:r>
            <a:endParaRPr sz="1200"/>
          </a:p>
          <a:p>
            <a:pPr marL="0" lvl="0" indent="0" algn="l" rtl="0">
              <a:spcBef>
                <a:spcPts val="0"/>
              </a:spcBef>
              <a:spcAft>
                <a:spcPts val="0"/>
              </a:spcAft>
              <a:buNone/>
            </a:pPr>
            <a:endParaRPr sz="1200"/>
          </a:p>
        </p:txBody>
      </p:sp>
      <p:pic>
        <p:nvPicPr>
          <p:cNvPr id="1227" name="Google Shape;1227;p78"/>
          <p:cNvPicPr preferRelativeResize="0"/>
          <p:nvPr/>
        </p:nvPicPr>
        <p:blipFill>
          <a:blip r:embed="rId5">
            <a:alphaModFix/>
          </a:blip>
          <a:stretch>
            <a:fillRect/>
          </a:stretch>
        </p:blipFill>
        <p:spPr>
          <a:xfrm>
            <a:off x="4823075" y="2738225"/>
            <a:ext cx="4181898" cy="852988"/>
          </a:xfrm>
          <a:prstGeom prst="rect">
            <a:avLst/>
          </a:prstGeom>
          <a:noFill/>
          <a:ln>
            <a:noFill/>
          </a:ln>
        </p:spPr>
      </p:pic>
      <p:sp>
        <p:nvSpPr>
          <p:cNvPr id="1228" name="Google Shape;1228;p78">
            <a:hlinkClick r:id="rId6"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pic>
        <p:nvPicPr>
          <p:cNvPr id="1233" name="Google Shape;1233;p79"/>
          <p:cNvPicPr preferRelativeResize="0"/>
          <p:nvPr/>
        </p:nvPicPr>
        <p:blipFill>
          <a:blip r:embed="rId3">
            <a:alphaModFix/>
          </a:blip>
          <a:stretch>
            <a:fillRect/>
          </a:stretch>
        </p:blipFill>
        <p:spPr>
          <a:xfrm>
            <a:off x="5972550" y="2647325"/>
            <a:ext cx="2630950" cy="1239300"/>
          </a:xfrm>
          <a:prstGeom prst="rect">
            <a:avLst/>
          </a:prstGeom>
          <a:noFill/>
          <a:ln>
            <a:noFill/>
          </a:ln>
        </p:spPr>
      </p:pic>
      <p:sp>
        <p:nvSpPr>
          <p:cNvPr id="1234" name="Google Shape;1234;p7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67</a:t>
            </a:fld>
            <a:endParaRPr/>
          </a:p>
        </p:txBody>
      </p:sp>
      <p:sp>
        <p:nvSpPr>
          <p:cNvPr id="1235" name="Google Shape;1235;p79"/>
          <p:cNvSpPr txBox="1">
            <a:spLocks noGrp="1"/>
          </p:cNvSpPr>
          <p:nvPr>
            <p:ph type="body" idx="1"/>
          </p:nvPr>
        </p:nvSpPr>
        <p:spPr>
          <a:xfrm>
            <a:off x="593125" y="792175"/>
            <a:ext cx="5413500" cy="38610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1200" b="1"/>
              <a:t>Objective </a:t>
            </a:r>
            <a:endParaRPr sz="1200" b="1"/>
          </a:p>
          <a:p>
            <a:pPr marL="457200" lvl="0" indent="-304800" algn="l" rtl="0">
              <a:lnSpc>
                <a:spcPct val="150000"/>
              </a:lnSpc>
              <a:spcBef>
                <a:spcPts val="600"/>
              </a:spcBef>
              <a:spcAft>
                <a:spcPts val="0"/>
              </a:spcAft>
              <a:buSzPts val="1200"/>
              <a:buChar char="○"/>
            </a:pPr>
            <a:r>
              <a:rPr lang="en" sz="1200"/>
              <a:t>Detect improperly formatted command and send a flag response to ground station, as the request to the database raises a system error. </a:t>
            </a:r>
            <a:endParaRPr sz="1200"/>
          </a:p>
          <a:p>
            <a:pPr marL="0" lvl="0" indent="0" algn="l" rtl="0">
              <a:lnSpc>
                <a:spcPct val="150000"/>
              </a:lnSpc>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4 </a:t>
            </a:r>
            <a:r>
              <a:rPr lang="en" sz="1200"/>
              <a:t>The OnBoard Computer, SDR, and FSW shall perform all necessary software tasks for the balloon flight</a:t>
            </a:r>
            <a:endParaRPr sz="1200"/>
          </a:p>
          <a:p>
            <a:pPr marL="0" lvl="0" indent="0" algn="l" rtl="0">
              <a:lnSpc>
                <a:spcPct val="150000"/>
              </a:lnSpc>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Prevent runtime errors of waiting indefinitely for a database response and mitigating risk of full system collapse/freeze as a result of error. </a:t>
            </a:r>
            <a:endParaRPr sz="1200"/>
          </a:p>
          <a:p>
            <a:pPr marL="0" lvl="0" indent="0" algn="l" rtl="0">
              <a:lnSpc>
                <a:spcPct val="150000"/>
              </a:lnSpc>
              <a:spcBef>
                <a:spcPts val="600"/>
              </a:spcBef>
              <a:spcAft>
                <a:spcPts val="0"/>
              </a:spcAft>
              <a:buNone/>
            </a:pPr>
            <a:r>
              <a:rPr lang="en" sz="1200" b="1"/>
              <a:t>Status: </a:t>
            </a:r>
            <a:r>
              <a:rPr lang="en" sz="1200" b="1">
                <a:solidFill>
                  <a:srgbClr val="F1C232"/>
                </a:solidFill>
              </a:rPr>
              <a:t>Incomplete </a:t>
            </a:r>
            <a:endParaRPr sz="1200" b="1">
              <a:solidFill>
                <a:srgbClr val="F1C232"/>
              </a:solidFill>
            </a:endParaRPr>
          </a:p>
        </p:txBody>
      </p:sp>
      <p:sp>
        <p:nvSpPr>
          <p:cNvPr id="1236" name="Google Shape;1236;p79"/>
          <p:cNvSpPr txBox="1">
            <a:spLocks noGrp="1"/>
          </p:cNvSpPr>
          <p:nvPr>
            <p:ph type="title"/>
          </p:nvPr>
        </p:nvSpPr>
        <p:spPr>
          <a:xfrm>
            <a:off x="2027250" y="2397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Error Handler - Bit Errors/Flips</a:t>
            </a:r>
            <a:endParaRPr/>
          </a:p>
        </p:txBody>
      </p:sp>
      <p:sp>
        <p:nvSpPr>
          <p:cNvPr id="1237" name="Google Shape;1237;p79"/>
          <p:cNvSpPr txBox="1"/>
          <p:nvPr/>
        </p:nvSpPr>
        <p:spPr>
          <a:xfrm>
            <a:off x="6417438" y="342725"/>
            <a:ext cx="116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latin typeface="PT Serif"/>
              <a:ea typeface="PT Serif"/>
              <a:cs typeface="PT Serif"/>
              <a:sym typeface="PT Serif"/>
            </a:endParaRPr>
          </a:p>
        </p:txBody>
      </p:sp>
      <p:sp>
        <p:nvSpPr>
          <p:cNvPr id="1238" name="Google Shape;1238;p79">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9"/>
          <p:cNvSpPr/>
          <p:nvPr/>
        </p:nvSpPr>
        <p:spPr>
          <a:xfrm>
            <a:off x="6417450" y="743898"/>
            <a:ext cx="1809300" cy="1977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a:t>Test Supplies</a:t>
            </a:r>
            <a:endParaRPr sz="1200" b="1" u="sng"/>
          </a:p>
          <a:p>
            <a:pPr marL="457200" lvl="0" indent="-304800" algn="l" rtl="0">
              <a:spcBef>
                <a:spcPts val="0"/>
              </a:spcBef>
              <a:spcAft>
                <a:spcPts val="0"/>
              </a:spcAft>
              <a:buSzPts val="1200"/>
              <a:buChar char="●"/>
            </a:pPr>
            <a:r>
              <a:rPr lang="en" sz="1200"/>
              <a:t>Laptop</a:t>
            </a:r>
            <a:endParaRPr sz="1200"/>
          </a:p>
          <a:p>
            <a:pPr marL="457200" lvl="0" indent="-304800" algn="l" rtl="0">
              <a:spcBef>
                <a:spcPts val="0"/>
              </a:spcBef>
              <a:spcAft>
                <a:spcPts val="0"/>
              </a:spcAft>
              <a:buSzPts val="1200"/>
              <a:buChar char="●"/>
            </a:pPr>
            <a:r>
              <a:rPr lang="en" sz="1200"/>
              <a:t>Beaglebone</a:t>
            </a:r>
            <a:endParaRPr sz="1200"/>
          </a:p>
          <a:p>
            <a:pPr marL="457200" lvl="0" indent="-304800" algn="l" rtl="0">
              <a:spcBef>
                <a:spcPts val="0"/>
              </a:spcBef>
              <a:spcAft>
                <a:spcPts val="0"/>
              </a:spcAft>
              <a:buSzPts val="1200"/>
              <a:buChar char="●"/>
            </a:pPr>
            <a:r>
              <a:rPr lang="en" sz="1200"/>
              <a:t>Supplies:</a:t>
            </a:r>
            <a:endParaRPr sz="1200"/>
          </a:p>
          <a:p>
            <a:pPr marL="914400" lvl="1" indent="-304800" algn="l" rtl="0">
              <a:spcBef>
                <a:spcPts val="0"/>
              </a:spcBef>
              <a:spcAft>
                <a:spcPts val="0"/>
              </a:spcAft>
              <a:buSzPts val="1200"/>
              <a:buChar char="○"/>
            </a:pPr>
            <a:r>
              <a:rPr lang="en" sz="1200"/>
              <a:t>MiniUSB</a:t>
            </a:r>
            <a:endParaRPr sz="1200"/>
          </a:p>
          <a:p>
            <a:pPr marL="914400" lvl="1" indent="-304800" algn="l" rtl="0">
              <a:spcBef>
                <a:spcPts val="0"/>
              </a:spcBef>
              <a:spcAft>
                <a:spcPts val="0"/>
              </a:spcAft>
              <a:buSzPts val="1200"/>
              <a:buChar char="○"/>
            </a:pPr>
            <a:r>
              <a:rPr lang="en" sz="1200"/>
              <a:t>FTDI cable</a:t>
            </a:r>
            <a:endParaRPr sz="1200"/>
          </a:p>
          <a:p>
            <a:pPr marL="0" lvl="0" indent="0" algn="ctr" rtl="0">
              <a:spcBef>
                <a:spcPts val="0"/>
              </a:spcBef>
              <a:spcAft>
                <a:spcPts val="0"/>
              </a:spcAft>
              <a:buNone/>
            </a:pPr>
            <a:r>
              <a:rPr lang="en" sz="1200" b="1" u="sng">
                <a:solidFill>
                  <a:schemeClr val="dk1"/>
                </a:solidFill>
              </a:rPr>
              <a:t>Location</a:t>
            </a:r>
            <a:endParaRPr sz="1200" b="1" u="sng">
              <a:solidFill>
                <a:schemeClr val="dk1"/>
              </a:solidFill>
            </a:endParaRPr>
          </a:p>
          <a:p>
            <a:pPr marL="0" lvl="0" indent="0" algn="ctr" rtl="0">
              <a:spcBef>
                <a:spcPts val="0"/>
              </a:spcBef>
              <a:spcAft>
                <a:spcPts val="0"/>
              </a:spcAft>
              <a:buNone/>
            </a:pPr>
            <a:r>
              <a:rPr lang="en" sz="1200">
                <a:solidFill>
                  <a:schemeClr val="dk1"/>
                </a:solidFill>
              </a:rPr>
              <a:t>Electronics Lab</a:t>
            </a:r>
            <a:endParaRPr sz="1200"/>
          </a:p>
          <a:p>
            <a:pPr marL="0" lvl="0" indent="0" algn="l" rtl="0">
              <a:spcBef>
                <a:spcPts val="0"/>
              </a:spcBef>
              <a:spcAft>
                <a:spcPts val="0"/>
              </a:spcAft>
              <a:buNone/>
            </a:pPr>
            <a:endParaRPr sz="1200"/>
          </a:p>
        </p:txBody>
      </p:sp>
      <p:sp>
        <p:nvSpPr>
          <p:cNvPr id="1240" name="Google Shape;1240;p79"/>
          <p:cNvSpPr txBox="1"/>
          <p:nvPr/>
        </p:nvSpPr>
        <p:spPr>
          <a:xfrm>
            <a:off x="5254600" y="3886625"/>
            <a:ext cx="3348900" cy="9723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Result: </a:t>
            </a:r>
            <a:r>
              <a:rPr lang="en" sz="1200" i="1">
                <a:solidFill>
                  <a:schemeClr val="dk1"/>
                </a:solidFill>
                <a:latin typeface="PT Serif"/>
                <a:ea typeface="PT Serif"/>
                <a:cs typeface="PT Serif"/>
                <a:sym typeface="PT Serif"/>
              </a:rPr>
              <a:t>For a Full Success</a:t>
            </a:r>
            <a:r>
              <a:rPr lang="en" sz="1200" b="1">
                <a:solidFill>
                  <a:schemeClr val="dk1"/>
                </a:solidFill>
                <a:latin typeface="PT Serif"/>
                <a:ea typeface="PT Serif"/>
                <a:cs typeface="PT Serif"/>
                <a:sym typeface="PT Serif"/>
              </a:rPr>
              <a:t>: </a:t>
            </a:r>
            <a:r>
              <a:rPr lang="en" sz="1200">
                <a:solidFill>
                  <a:schemeClr val="dk1"/>
                </a:solidFill>
                <a:latin typeface="PT Serif"/>
                <a:ea typeface="PT Serif"/>
                <a:cs typeface="PT Serif"/>
                <a:sym typeface="PT Serif"/>
              </a:rPr>
              <a:t>Handle without wider system interference improperly formatted commands through flag telemetry</a:t>
            </a:r>
            <a:endParaRPr>
              <a:latin typeface="PT Serif"/>
              <a:ea typeface="PT Serif"/>
              <a:cs typeface="PT Serif"/>
              <a:sym typeface="PT Serif"/>
            </a:endParaRPr>
          </a:p>
        </p:txBody>
      </p:sp>
      <p:cxnSp>
        <p:nvCxnSpPr>
          <p:cNvPr id="1241" name="Google Shape;1241;p79"/>
          <p:cNvCxnSpPr/>
          <p:nvPr/>
        </p:nvCxnSpPr>
        <p:spPr>
          <a:xfrm rot="10800000" flipH="1">
            <a:off x="2157860" y="4001150"/>
            <a:ext cx="3041400" cy="8100"/>
          </a:xfrm>
          <a:prstGeom prst="straightConnector1">
            <a:avLst/>
          </a:prstGeom>
          <a:noFill/>
          <a:ln w="19050" cap="flat" cmpd="sng">
            <a:solidFill>
              <a:schemeClr val="dk2"/>
            </a:solidFill>
            <a:prstDash val="solid"/>
            <a:round/>
            <a:headEnd type="none" w="med" len="med"/>
            <a:tailEnd type="triangle" w="med" len="med"/>
          </a:ln>
        </p:spPr>
      </p:cxnSp>
      <p:sp>
        <p:nvSpPr>
          <p:cNvPr id="1242" name="Google Shape;1242;p79">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pic>
        <p:nvPicPr>
          <p:cNvPr id="1247" name="Google Shape;1247;p80"/>
          <p:cNvPicPr preferRelativeResize="0"/>
          <p:nvPr/>
        </p:nvPicPr>
        <p:blipFill>
          <a:blip r:embed="rId3">
            <a:alphaModFix/>
          </a:blip>
          <a:stretch>
            <a:fillRect/>
          </a:stretch>
        </p:blipFill>
        <p:spPr>
          <a:xfrm>
            <a:off x="5925825" y="2600475"/>
            <a:ext cx="2630950" cy="1239300"/>
          </a:xfrm>
          <a:prstGeom prst="rect">
            <a:avLst/>
          </a:prstGeom>
          <a:noFill/>
          <a:ln>
            <a:noFill/>
          </a:ln>
        </p:spPr>
      </p:pic>
      <p:sp>
        <p:nvSpPr>
          <p:cNvPr id="1248" name="Google Shape;1248;p8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68</a:t>
            </a:fld>
            <a:endParaRPr/>
          </a:p>
        </p:txBody>
      </p:sp>
      <p:sp>
        <p:nvSpPr>
          <p:cNvPr id="1249" name="Google Shape;1249;p80"/>
          <p:cNvSpPr txBox="1">
            <a:spLocks noGrp="1"/>
          </p:cNvSpPr>
          <p:nvPr>
            <p:ph type="body" idx="1"/>
          </p:nvPr>
        </p:nvSpPr>
        <p:spPr>
          <a:xfrm>
            <a:off x="593125" y="792175"/>
            <a:ext cx="5413500" cy="38610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1200" b="1"/>
              <a:t>Objective </a:t>
            </a:r>
            <a:endParaRPr sz="1200" b="1"/>
          </a:p>
          <a:p>
            <a:pPr marL="457200" lvl="0" indent="-304800" algn="l" rtl="0">
              <a:lnSpc>
                <a:spcPct val="150000"/>
              </a:lnSpc>
              <a:spcBef>
                <a:spcPts val="600"/>
              </a:spcBef>
              <a:spcAft>
                <a:spcPts val="0"/>
              </a:spcAft>
              <a:buSzPts val="1200"/>
              <a:buChar char="○"/>
            </a:pPr>
            <a:r>
              <a:rPr lang="en" sz="1200"/>
              <a:t>Detect full system error - no commanability of KubOS database and absence of Health beacon - and reboot system with appropriate timestamp.</a:t>
            </a:r>
            <a:endParaRPr sz="1200" b="1"/>
          </a:p>
          <a:p>
            <a:pPr marL="0" lvl="0" indent="0" algn="l" rtl="0">
              <a:lnSpc>
                <a:spcPct val="150000"/>
              </a:lnSpc>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4 </a:t>
            </a:r>
            <a:r>
              <a:rPr lang="en" sz="1200"/>
              <a:t>The OnBoard Computer, SDR, and FSW shall perform all necessary software tasks for the balloon flight</a:t>
            </a:r>
            <a:endParaRPr sz="1200"/>
          </a:p>
          <a:p>
            <a:pPr marL="0" lvl="0" indent="0" algn="l" rtl="0">
              <a:lnSpc>
                <a:spcPct val="150000"/>
              </a:lnSpc>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Mitigate full system error during flight and, consequent, inability to confirm science model and communications systems.</a:t>
            </a:r>
            <a:endParaRPr sz="1200"/>
          </a:p>
          <a:p>
            <a:pPr marL="0" lvl="0" indent="0" algn="l" rtl="0">
              <a:lnSpc>
                <a:spcPct val="150000"/>
              </a:lnSpc>
              <a:spcBef>
                <a:spcPts val="600"/>
              </a:spcBef>
              <a:spcAft>
                <a:spcPts val="0"/>
              </a:spcAft>
              <a:buNone/>
            </a:pPr>
            <a:r>
              <a:rPr lang="en" sz="1200" b="1"/>
              <a:t>Status: </a:t>
            </a:r>
            <a:r>
              <a:rPr lang="en" sz="1200" b="1">
                <a:solidFill>
                  <a:srgbClr val="F1C232"/>
                </a:solidFill>
              </a:rPr>
              <a:t>Incomplete </a:t>
            </a:r>
            <a:endParaRPr sz="1200" b="1">
              <a:solidFill>
                <a:srgbClr val="F1C232"/>
              </a:solidFill>
            </a:endParaRPr>
          </a:p>
        </p:txBody>
      </p:sp>
      <p:sp>
        <p:nvSpPr>
          <p:cNvPr id="1250" name="Google Shape;1250;p80"/>
          <p:cNvSpPr txBox="1">
            <a:spLocks noGrp="1"/>
          </p:cNvSpPr>
          <p:nvPr>
            <p:ph type="title"/>
          </p:nvPr>
        </p:nvSpPr>
        <p:spPr>
          <a:xfrm>
            <a:off x="2027250" y="2397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Error Handler - Full System</a:t>
            </a:r>
            <a:endParaRPr/>
          </a:p>
        </p:txBody>
      </p:sp>
      <p:sp>
        <p:nvSpPr>
          <p:cNvPr id="1251" name="Google Shape;1251;p80"/>
          <p:cNvSpPr txBox="1"/>
          <p:nvPr/>
        </p:nvSpPr>
        <p:spPr>
          <a:xfrm>
            <a:off x="6430388" y="696975"/>
            <a:ext cx="116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latin typeface="PT Serif"/>
              <a:ea typeface="PT Serif"/>
              <a:cs typeface="PT Serif"/>
              <a:sym typeface="PT Serif"/>
            </a:endParaRPr>
          </a:p>
        </p:txBody>
      </p:sp>
      <p:sp>
        <p:nvSpPr>
          <p:cNvPr id="1252" name="Google Shape;1252;p80">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0"/>
          <p:cNvSpPr/>
          <p:nvPr/>
        </p:nvSpPr>
        <p:spPr>
          <a:xfrm>
            <a:off x="6430400" y="696975"/>
            <a:ext cx="1809300" cy="1903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a:t>Test Supplies</a:t>
            </a:r>
            <a:endParaRPr sz="1200" b="1" u="sng"/>
          </a:p>
          <a:p>
            <a:pPr marL="457200" lvl="0" indent="-304800" algn="l" rtl="0">
              <a:spcBef>
                <a:spcPts val="0"/>
              </a:spcBef>
              <a:spcAft>
                <a:spcPts val="0"/>
              </a:spcAft>
              <a:buSzPts val="1200"/>
              <a:buChar char="●"/>
            </a:pPr>
            <a:r>
              <a:rPr lang="en" sz="1200"/>
              <a:t>Laptop</a:t>
            </a:r>
            <a:endParaRPr sz="1200"/>
          </a:p>
          <a:p>
            <a:pPr marL="457200" lvl="0" indent="-304800" algn="l" rtl="0">
              <a:spcBef>
                <a:spcPts val="0"/>
              </a:spcBef>
              <a:spcAft>
                <a:spcPts val="0"/>
              </a:spcAft>
              <a:buSzPts val="1200"/>
              <a:buChar char="●"/>
            </a:pPr>
            <a:r>
              <a:rPr lang="en" sz="1200"/>
              <a:t>Beaglebone</a:t>
            </a:r>
            <a:endParaRPr sz="1200"/>
          </a:p>
          <a:p>
            <a:pPr marL="457200" lvl="0" indent="-304800" algn="l" rtl="0">
              <a:spcBef>
                <a:spcPts val="0"/>
              </a:spcBef>
              <a:spcAft>
                <a:spcPts val="0"/>
              </a:spcAft>
              <a:buSzPts val="1200"/>
              <a:buChar char="●"/>
            </a:pPr>
            <a:r>
              <a:rPr lang="en" sz="1200"/>
              <a:t>Supplies:</a:t>
            </a:r>
            <a:endParaRPr sz="1200"/>
          </a:p>
          <a:p>
            <a:pPr marL="914400" lvl="1" indent="-304800" algn="l" rtl="0">
              <a:spcBef>
                <a:spcPts val="0"/>
              </a:spcBef>
              <a:spcAft>
                <a:spcPts val="0"/>
              </a:spcAft>
              <a:buSzPts val="1200"/>
              <a:buChar char="○"/>
            </a:pPr>
            <a:r>
              <a:rPr lang="en" sz="1200"/>
              <a:t>MiniUSB</a:t>
            </a:r>
            <a:endParaRPr sz="1200"/>
          </a:p>
          <a:p>
            <a:pPr marL="914400" lvl="1" indent="-304800" algn="l" rtl="0">
              <a:spcBef>
                <a:spcPts val="0"/>
              </a:spcBef>
              <a:spcAft>
                <a:spcPts val="0"/>
              </a:spcAft>
              <a:buSzPts val="1200"/>
              <a:buChar char="○"/>
            </a:pPr>
            <a:r>
              <a:rPr lang="en" sz="1200"/>
              <a:t>FTDI cable</a:t>
            </a:r>
            <a:endParaRPr sz="1200"/>
          </a:p>
          <a:p>
            <a:pPr marL="0" lvl="0" indent="0" algn="ctr" rtl="0">
              <a:spcBef>
                <a:spcPts val="0"/>
              </a:spcBef>
              <a:spcAft>
                <a:spcPts val="0"/>
              </a:spcAft>
              <a:buNone/>
            </a:pPr>
            <a:r>
              <a:rPr lang="en" sz="1200" b="1" u="sng">
                <a:solidFill>
                  <a:schemeClr val="dk1"/>
                </a:solidFill>
              </a:rPr>
              <a:t>Location</a:t>
            </a:r>
            <a:endParaRPr sz="1200" b="1" u="sng">
              <a:solidFill>
                <a:schemeClr val="dk1"/>
              </a:solidFill>
            </a:endParaRPr>
          </a:p>
          <a:p>
            <a:pPr marL="0" lvl="0" indent="0" algn="ctr" rtl="0">
              <a:spcBef>
                <a:spcPts val="0"/>
              </a:spcBef>
              <a:spcAft>
                <a:spcPts val="0"/>
              </a:spcAft>
              <a:buNone/>
            </a:pPr>
            <a:r>
              <a:rPr lang="en" sz="1200">
                <a:solidFill>
                  <a:schemeClr val="dk1"/>
                </a:solidFill>
              </a:rPr>
              <a:t>Electronics Lab</a:t>
            </a:r>
            <a:endParaRPr sz="1200"/>
          </a:p>
          <a:p>
            <a:pPr marL="0" lvl="0" indent="0" algn="l" rtl="0">
              <a:spcBef>
                <a:spcPts val="0"/>
              </a:spcBef>
              <a:spcAft>
                <a:spcPts val="0"/>
              </a:spcAft>
              <a:buNone/>
            </a:pPr>
            <a:endParaRPr sz="1200"/>
          </a:p>
        </p:txBody>
      </p:sp>
      <p:cxnSp>
        <p:nvCxnSpPr>
          <p:cNvPr id="1254" name="Google Shape;1254;p80"/>
          <p:cNvCxnSpPr/>
          <p:nvPr/>
        </p:nvCxnSpPr>
        <p:spPr>
          <a:xfrm rot="10800000" flipH="1">
            <a:off x="2151060" y="4253200"/>
            <a:ext cx="3041400" cy="8100"/>
          </a:xfrm>
          <a:prstGeom prst="straightConnector1">
            <a:avLst/>
          </a:prstGeom>
          <a:noFill/>
          <a:ln w="19050" cap="flat" cmpd="sng">
            <a:solidFill>
              <a:schemeClr val="dk2"/>
            </a:solidFill>
            <a:prstDash val="solid"/>
            <a:round/>
            <a:headEnd type="none" w="med" len="med"/>
            <a:tailEnd type="triangle" w="med" len="med"/>
          </a:ln>
        </p:spPr>
      </p:cxnSp>
      <p:sp>
        <p:nvSpPr>
          <p:cNvPr id="1255" name="Google Shape;1255;p80"/>
          <p:cNvSpPr txBox="1"/>
          <p:nvPr/>
        </p:nvSpPr>
        <p:spPr>
          <a:xfrm>
            <a:off x="5254600" y="3886625"/>
            <a:ext cx="3348900" cy="9723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Result: </a:t>
            </a:r>
            <a:r>
              <a:rPr lang="en" sz="1200" i="1">
                <a:solidFill>
                  <a:schemeClr val="dk1"/>
                </a:solidFill>
                <a:latin typeface="PT Serif"/>
                <a:ea typeface="PT Serif"/>
                <a:cs typeface="PT Serif"/>
                <a:sym typeface="PT Serif"/>
              </a:rPr>
              <a:t>For a Full Success</a:t>
            </a:r>
            <a:r>
              <a:rPr lang="en" sz="1200" b="1">
                <a:solidFill>
                  <a:schemeClr val="dk1"/>
                </a:solidFill>
                <a:latin typeface="PT Serif"/>
                <a:ea typeface="PT Serif"/>
                <a:cs typeface="PT Serif"/>
                <a:sym typeface="PT Serif"/>
              </a:rPr>
              <a:t>: </a:t>
            </a:r>
            <a:r>
              <a:rPr lang="en" sz="1200">
                <a:solidFill>
                  <a:schemeClr val="dk1"/>
                </a:solidFill>
                <a:latin typeface="PT Serif"/>
                <a:ea typeface="PT Serif"/>
                <a:cs typeface="PT Serif"/>
                <a:sym typeface="PT Serif"/>
              </a:rPr>
              <a:t>Handle full system corruption without intervention from ground station. </a:t>
            </a:r>
            <a:endParaRPr>
              <a:latin typeface="PT Serif"/>
              <a:ea typeface="PT Serif"/>
              <a:cs typeface="PT Serif"/>
              <a:sym typeface="PT Serif"/>
            </a:endParaRPr>
          </a:p>
        </p:txBody>
      </p:sp>
      <p:sp>
        <p:nvSpPr>
          <p:cNvPr id="1256" name="Google Shape;1256;p80">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81"/>
          <p:cNvSpPr/>
          <p:nvPr/>
        </p:nvSpPr>
        <p:spPr>
          <a:xfrm>
            <a:off x="702350" y="2167800"/>
            <a:ext cx="1632900" cy="1189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Communications Testing</a:t>
            </a:r>
            <a:endParaRPr b="1"/>
          </a:p>
          <a:p>
            <a:pPr marL="0" lvl="0" indent="0" algn="ctr" rtl="0">
              <a:spcBef>
                <a:spcPts val="0"/>
              </a:spcBef>
              <a:spcAft>
                <a:spcPts val="0"/>
              </a:spcAft>
              <a:buNone/>
            </a:pPr>
            <a:endParaRPr b="1"/>
          </a:p>
        </p:txBody>
      </p:sp>
      <p:sp>
        <p:nvSpPr>
          <p:cNvPr id="1262" name="Google Shape;1262;p81"/>
          <p:cNvSpPr/>
          <p:nvPr/>
        </p:nvSpPr>
        <p:spPr>
          <a:xfrm>
            <a:off x="702375" y="3560050"/>
            <a:ext cx="1632900" cy="1189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Full System Integration Tests</a:t>
            </a:r>
            <a:endParaRPr/>
          </a:p>
        </p:txBody>
      </p:sp>
      <p:sp>
        <p:nvSpPr>
          <p:cNvPr id="1263" name="Google Shape;1263;p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69</a:t>
            </a:fld>
            <a:endParaRPr/>
          </a:p>
        </p:txBody>
      </p:sp>
      <p:sp>
        <p:nvSpPr>
          <p:cNvPr id="1264" name="Google Shape;1264;p8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FSW Requirement Flow</a:t>
            </a:r>
            <a:endParaRPr/>
          </a:p>
        </p:txBody>
      </p:sp>
      <p:sp>
        <p:nvSpPr>
          <p:cNvPr id="1265" name="Google Shape;1265;p81">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1"/>
          <p:cNvSpPr/>
          <p:nvPr/>
        </p:nvSpPr>
        <p:spPr>
          <a:xfrm>
            <a:off x="702375" y="775525"/>
            <a:ext cx="1632900" cy="1189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IMU Testing</a:t>
            </a:r>
            <a:endParaRPr/>
          </a:p>
        </p:txBody>
      </p:sp>
      <p:sp>
        <p:nvSpPr>
          <p:cNvPr id="1267" name="Google Shape;1267;p81"/>
          <p:cNvSpPr/>
          <p:nvPr/>
        </p:nvSpPr>
        <p:spPr>
          <a:xfrm>
            <a:off x="5143825" y="2167800"/>
            <a:ext cx="3184200" cy="1189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u="sng">
                <a:solidFill>
                  <a:schemeClr val="dk1"/>
                </a:solidFill>
              </a:rPr>
              <a:t>Functional Requirement 4:</a:t>
            </a:r>
            <a:endParaRPr sz="1800" b="1"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OnBoard Computer, SDR, and FSW shall perform all necessary software tasks for the balloon flight.</a:t>
            </a:r>
            <a:endParaRPr sz="1800" b="1" u="sng">
              <a:solidFill>
                <a:schemeClr val="dk1"/>
              </a:solidFill>
            </a:endParaRPr>
          </a:p>
          <a:p>
            <a:pPr marL="0" lvl="0" indent="0" algn="l" rtl="0">
              <a:spcBef>
                <a:spcPts val="0"/>
              </a:spcBef>
              <a:spcAft>
                <a:spcPts val="0"/>
              </a:spcAft>
              <a:buNone/>
            </a:pPr>
            <a:endParaRPr/>
          </a:p>
        </p:txBody>
      </p:sp>
      <p:pic>
        <p:nvPicPr>
          <p:cNvPr id="1268" name="Google Shape;1268;p81"/>
          <p:cNvPicPr preferRelativeResize="0"/>
          <p:nvPr/>
        </p:nvPicPr>
        <p:blipFill>
          <a:blip r:embed="rId3">
            <a:alphaModFix/>
          </a:blip>
          <a:stretch>
            <a:fillRect/>
          </a:stretch>
        </p:blipFill>
        <p:spPr>
          <a:xfrm>
            <a:off x="1544396" y="1710794"/>
            <a:ext cx="232950" cy="232950"/>
          </a:xfrm>
          <a:prstGeom prst="rect">
            <a:avLst/>
          </a:prstGeom>
          <a:noFill/>
          <a:ln>
            <a:noFill/>
          </a:ln>
        </p:spPr>
      </p:pic>
      <p:sp>
        <p:nvSpPr>
          <p:cNvPr id="1269" name="Google Shape;1269;p81">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1"/>
          <p:cNvSpPr/>
          <p:nvPr/>
        </p:nvSpPr>
        <p:spPr>
          <a:xfrm>
            <a:off x="2506575" y="2415600"/>
            <a:ext cx="1900200" cy="69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1"/>
          <p:cNvSpPr/>
          <p:nvPr/>
        </p:nvSpPr>
        <p:spPr>
          <a:xfrm rot="-1223257">
            <a:off x="2490544" y="3718730"/>
            <a:ext cx="1935015" cy="69417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1"/>
          <p:cNvSpPr/>
          <p:nvPr/>
        </p:nvSpPr>
        <p:spPr>
          <a:xfrm rot="1253947">
            <a:off x="2566825" y="1167166"/>
            <a:ext cx="1935111" cy="69432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1">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224" name="Google Shape;224;p19"/>
          <p:cNvSpPr txBox="1">
            <a:spLocks noGrp="1"/>
          </p:cNvSpPr>
          <p:nvPr>
            <p:ph type="body" idx="1"/>
          </p:nvPr>
        </p:nvSpPr>
        <p:spPr>
          <a:xfrm>
            <a:off x="617100" y="660278"/>
            <a:ext cx="7909800" cy="386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Thermal Design:</a:t>
            </a:r>
            <a:endParaRPr b="1"/>
          </a:p>
          <a:p>
            <a:pPr marL="457200" lvl="0" indent="-317500" algn="l" rtl="0">
              <a:spcBef>
                <a:spcPts val="600"/>
              </a:spcBef>
              <a:spcAft>
                <a:spcPts val="0"/>
              </a:spcAft>
              <a:buSzPts val="1400"/>
              <a:buChar char="○"/>
            </a:pPr>
            <a:r>
              <a:rPr lang="en" sz="1400"/>
              <a:t>Finalized plans to address overheating</a:t>
            </a:r>
            <a:endParaRPr sz="1400"/>
          </a:p>
        </p:txBody>
      </p:sp>
      <p:sp>
        <p:nvSpPr>
          <p:cNvPr id="225" name="Google Shape;225;p19"/>
          <p:cNvSpPr txBox="1">
            <a:spLocks noGrp="1"/>
          </p:cNvSpPr>
          <p:nvPr>
            <p:ph type="title"/>
          </p:nvPr>
        </p:nvSpPr>
        <p:spPr>
          <a:xfrm>
            <a:off x="2027250" y="155875"/>
            <a:ext cx="5089500" cy="4572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a:t>Post-TRR Changes</a:t>
            </a:r>
            <a:endParaRPr/>
          </a:p>
        </p:txBody>
      </p:sp>
      <p:pic>
        <p:nvPicPr>
          <p:cNvPr id="226" name="Google Shape;226;p19"/>
          <p:cNvPicPr preferRelativeResize="0"/>
          <p:nvPr/>
        </p:nvPicPr>
        <p:blipFill rotWithShape="1">
          <a:blip r:embed="rId3">
            <a:alphaModFix/>
          </a:blip>
          <a:srcRect l="5587" t="24773" r="22501" b="22818"/>
          <a:stretch/>
        </p:blipFill>
        <p:spPr>
          <a:xfrm rot="5400000">
            <a:off x="-411512" y="3004975"/>
            <a:ext cx="2475700" cy="1014075"/>
          </a:xfrm>
          <a:prstGeom prst="rect">
            <a:avLst/>
          </a:prstGeom>
          <a:noFill/>
          <a:ln>
            <a:noFill/>
          </a:ln>
        </p:spPr>
      </p:pic>
      <p:pic>
        <p:nvPicPr>
          <p:cNvPr id="227" name="Google Shape;227;p19"/>
          <p:cNvPicPr preferRelativeResize="0"/>
          <p:nvPr/>
        </p:nvPicPr>
        <p:blipFill>
          <a:blip r:embed="rId4">
            <a:alphaModFix/>
          </a:blip>
          <a:stretch>
            <a:fillRect/>
          </a:stretch>
        </p:blipFill>
        <p:spPr>
          <a:xfrm>
            <a:off x="4681100" y="1785012"/>
            <a:ext cx="4304649" cy="2692275"/>
          </a:xfrm>
          <a:prstGeom prst="rect">
            <a:avLst/>
          </a:prstGeom>
          <a:noFill/>
          <a:ln>
            <a:noFill/>
          </a:ln>
        </p:spPr>
      </p:pic>
      <p:sp>
        <p:nvSpPr>
          <p:cNvPr id="228" name="Google Shape;228;p19"/>
          <p:cNvSpPr txBox="1"/>
          <p:nvPr/>
        </p:nvSpPr>
        <p:spPr>
          <a:xfrm>
            <a:off x="5270275" y="4477275"/>
            <a:ext cx="31263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PT Serif"/>
                <a:ea typeface="PT Serif"/>
                <a:cs typeface="PT Serif"/>
                <a:sym typeface="PT Serif"/>
              </a:rPr>
              <a:t>In the TOMCAT Satellite</a:t>
            </a:r>
            <a:endParaRPr sz="1800" b="1">
              <a:latin typeface="PT Serif"/>
              <a:ea typeface="PT Serif"/>
              <a:cs typeface="PT Serif"/>
              <a:sym typeface="PT Serif"/>
            </a:endParaRPr>
          </a:p>
        </p:txBody>
      </p:sp>
      <p:pic>
        <p:nvPicPr>
          <p:cNvPr id="229" name="Google Shape;229;p19"/>
          <p:cNvPicPr preferRelativeResize="0"/>
          <p:nvPr/>
        </p:nvPicPr>
        <p:blipFill>
          <a:blip r:embed="rId5">
            <a:alphaModFix/>
          </a:blip>
          <a:stretch>
            <a:fillRect/>
          </a:stretch>
        </p:blipFill>
        <p:spPr>
          <a:xfrm>
            <a:off x="1517442" y="1681155"/>
            <a:ext cx="2723400" cy="1819225"/>
          </a:xfrm>
          <a:prstGeom prst="rect">
            <a:avLst/>
          </a:prstGeom>
          <a:noFill/>
          <a:ln>
            <a:noFill/>
          </a:ln>
        </p:spPr>
      </p:pic>
      <p:cxnSp>
        <p:nvCxnSpPr>
          <p:cNvPr id="230" name="Google Shape;230;p19"/>
          <p:cNvCxnSpPr>
            <a:endCxn id="231" idx="1"/>
          </p:cNvCxnSpPr>
          <p:nvPr/>
        </p:nvCxnSpPr>
        <p:spPr>
          <a:xfrm>
            <a:off x="1159600" y="3492950"/>
            <a:ext cx="208500" cy="377400"/>
          </a:xfrm>
          <a:prstGeom prst="straightConnector1">
            <a:avLst/>
          </a:prstGeom>
          <a:noFill/>
          <a:ln w="19050" cap="flat" cmpd="sng">
            <a:solidFill>
              <a:srgbClr val="000000"/>
            </a:solidFill>
            <a:prstDash val="solid"/>
            <a:round/>
            <a:headEnd type="triangle" w="med" len="med"/>
            <a:tailEnd type="none" w="med" len="med"/>
          </a:ln>
        </p:spPr>
      </p:cxnSp>
      <p:sp>
        <p:nvSpPr>
          <p:cNvPr id="231" name="Google Shape;231;p19"/>
          <p:cNvSpPr txBox="1"/>
          <p:nvPr/>
        </p:nvSpPr>
        <p:spPr>
          <a:xfrm>
            <a:off x="1368100" y="3673550"/>
            <a:ext cx="1942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Primary concern</a:t>
            </a:r>
            <a:endParaRPr>
              <a:latin typeface="PT Serif"/>
              <a:ea typeface="PT Serif"/>
              <a:cs typeface="PT Serif"/>
              <a:sym typeface="PT Serif"/>
            </a:endParaRPr>
          </a:p>
        </p:txBody>
      </p:sp>
      <p:sp>
        <p:nvSpPr>
          <p:cNvPr id="232" name="Google Shape;232;p19"/>
          <p:cNvSpPr txBox="1"/>
          <p:nvPr/>
        </p:nvSpPr>
        <p:spPr>
          <a:xfrm>
            <a:off x="3185025" y="3508175"/>
            <a:ext cx="1496100" cy="558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Copper strip</a:t>
            </a:r>
            <a:endParaRPr>
              <a:latin typeface="PT Serif"/>
              <a:ea typeface="PT Serif"/>
              <a:cs typeface="PT Serif"/>
              <a:sym typeface="PT Serif"/>
            </a:endParaRPr>
          </a:p>
          <a:p>
            <a:pPr marL="0" lvl="0" indent="0" algn="l" rtl="0">
              <a:spcBef>
                <a:spcPts val="0"/>
              </a:spcBef>
              <a:spcAft>
                <a:spcPts val="0"/>
              </a:spcAft>
              <a:buNone/>
            </a:pPr>
            <a:r>
              <a:rPr lang="en">
                <a:latin typeface="PT Serif"/>
                <a:ea typeface="PT Serif"/>
                <a:cs typeface="PT Serif"/>
                <a:sym typeface="PT Serif"/>
              </a:rPr>
              <a:t>acts as heat pipe</a:t>
            </a:r>
            <a:endParaRPr>
              <a:latin typeface="PT Serif"/>
              <a:ea typeface="PT Serif"/>
              <a:cs typeface="PT Serif"/>
              <a:sym typeface="PT Serif"/>
            </a:endParaRPr>
          </a:p>
        </p:txBody>
      </p:sp>
      <p:cxnSp>
        <p:nvCxnSpPr>
          <p:cNvPr id="233" name="Google Shape;233;p19"/>
          <p:cNvCxnSpPr/>
          <p:nvPr/>
        </p:nvCxnSpPr>
        <p:spPr>
          <a:xfrm>
            <a:off x="3870075" y="2987450"/>
            <a:ext cx="284700" cy="512700"/>
          </a:xfrm>
          <a:prstGeom prst="straightConnector1">
            <a:avLst/>
          </a:prstGeom>
          <a:noFill/>
          <a:ln w="19050" cap="flat" cmpd="sng">
            <a:solidFill>
              <a:srgbClr val="000000"/>
            </a:solidFill>
            <a:prstDash val="solid"/>
            <a:round/>
            <a:headEnd type="triangle" w="med" len="med"/>
            <a:tailEnd type="none" w="med" len="med"/>
          </a:ln>
        </p:spPr>
      </p:cxnSp>
      <p:cxnSp>
        <p:nvCxnSpPr>
          <p:cNvPr id="234" name="Google Shape;234;p19"/>
          <p:cNvCxnSpPr/>
          <p:nvPr/>
        </p:nvCxnSpPr>
        <p:spPr>
          <a:xfrm flipH="1">
            <a:off x="4154625" y="3051475"/>
            <a:ext cx="2262300" cy="448800"/>
          </a:xfrm>
          <a:prstGeom prst="straightConnector1">
            <a:avLst/>
          </a:prstGeom>
          <a:noFill/>
          <a:ln w="19050" cap="flat" cmpd="sng">
            <a:solidFill>
              <a:srgbClr val="000000"/>
            </a:solidFill>
            <a:prstDash val="solid"/>
            <a:round/>
            <a:headEnd type="triangle" w="med" len="med"/>
            <a:tailEnd type="none" w="med" len="med"/>
          </a:ln>
        </p:spPr>
      </p:cxnSp>
      <p:sp>
        <p:nvSpPr>
          <p:cNvPr id="235" name="Google Shape;235;p19"/>
          <p:cNvSpPr txBox="1"/>
          <p:nvPr/>
        </p:nvSpPr>
        <p:spPr>
          <a:xfrm>
            <a:off x="1368100" y="4067150"/>
            <a:ext cx="1942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Secondary concerns</a:t>
            </a:r>
            <a:endParaRPr>
              <a:latin typeface="PT Serif"/>
              <a:ea typeface="PT Serif"/>
              <a:cs typeface="PT Serif"/>
              <a:sym typeface="PT Serif"/>
            </a:endParaRPr>
          </a:p>
        </p:txBody>
      </p:sp>
      <p:cxnSp>
        <p:nvCxnSpPr>
          <p:cNvPr id="236" name="Google Shape;236;p19"/>
          <p:cNvCxnSpPr>
            <a:endCxn id="235" idx="1"/>
          </p:cNvCxnSpPr>
          <p:nvPr/>
        </p:nvCxnSpPr>
        <p:spPr>
          <a:xfrm>
            <a:off x="931900" y="3969650"/>
            <a:ext cx="436200" cy="294300"/>
          </a:xfrm>
          <a:prstGeom prst="straightConnector1">
            <a:avLst/>
          </a:prstGeom>
          <a:noFill/>
          <a:ln w="19050" cap="flat" cmpd="sng">
            <a:solidFill>
              <a:srgbClr val="000000"/>
            </a:solidFill>
            <a:prstDash val="solid"/>
            <a:round/>
            <a:headEnd type="triangle" w="med" len="med"/>
            <a:tailEnd type="none" w="med" len="med"/>
          </a:ln>
        </p:spPr>
      </p:cxnSp>
      <p:cxnSp>
        <p:nvCxnSpPr>
          <p:cNvPr id="237" name="Google Shape;237;p19"/>
          <p:cNvCxnSpPr>
            <a:endCxn id="235" idx="1"/>
          </p:cNvCxnSpPr>
          <p:nvPr/>
        </p:nvCxnSpPr>
        <p:spPr>
          <a:xfrm>
            <a:off x="910600" y="4261250"/>
            <a:ext cx="457500" cy="2700"/>
          </a:xfrm>
          <a:prstGeom prst="straightConnector1">
            <a:avLst/>
          </a:prstGeom>
          <a:noFill/>
          <a:ln w="19050" cap="flat" cmpd="sng">
            <a:solidFill>
              <a:srgbClr val="000000"/>
            </a:solidFill>
            <a:prstDash val="solid"/>
            <a:round/>
            <a:headEnd type="triangle" w="med" len="med"/>
            <a:tailEnd type="none" w="med" len="med"/>
          </a:ln>
        </p:spPr>
      </p:cxnSp>
      <p:sp>
        <p:nvSpPr>
          <p:cNvPr id="238" name="Google Shape;238;p19">
            <a:hlinkClick r:id="rId6"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82"/>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Ground SW</a:t>
            </a:r>
            <a:endParaRPr/>
          </a:p>
        </p:txBody>
      </p:sp>
      <p:sp>
        <p:nvSpPr>
          <p:cNvPr id="1279" name="Google Shape;1279;p82"/>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0" name="Google Shape;1280;p8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70</a:t>
            </a:fld>
            <a:endParaRPr/>
          </a:p>
        </p:txBody>
      </p:sp>
      <p:sp>
        <p:nvSpPr>
          <p:cNvPr id="1281" name="Google Shape;1281;p82">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83"/>
          <p:cNvSpPr/>
          <p:nvPr/>
        </p:nvSpPr>
        <p:spPr>
          <a:xfrm>
            <a:off x="0" y="4356250"/>
            <a:ext cx="9144000" cy="7065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Functional Requirement 2: </a:t>
            </a:r>
            <a:r>
              <a:rPr lang="en">
                <a:solidFill>
                  <a:schemeClr val="dk1"/>
                </a:solidFill>
              </a:rPr>
              <a:t>The payload shall communicate with the ground system during the balloon flight</a:t>
            </a:r>
            <a:endParaRPr>
              <a:solidFill>
                <a:schemeClr val="dk1"/>
              </a:solidFill>
            </a:endParaRPr>
          </a:p>
        </p:txBody>
      </p:sp>
      <p:sp>
        <p:nvSpPr>
          <p:cNvPr id="1287" name="Google Shape;1287;p8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Ground SW Testing</a:t>
            </a:r>
            <a:endParaRPr/>
          </a:p>
        </p:txBody>
      </p:sp>
      <p:sp>
        <p:nvSpPr>
          <p:cNvPr id="1288" name="Google Shape;1288;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71</a:t>
            </a:fld>
            <a:endParaRPr/>
          </a:p>
        </p:txBody>
      </p:sp>
      <p:sp>
        <p:nvSpPr>
          <p:cNvPr id="1289" name="Google Shape;1289;p83"/>
          <p:cNvSpPr/>
          <p:nvPr/>
        </p:nvSpPr>
        <p:spPr>
          <a:xfrm>
            <a:off x="0" y="613075"/>
            <a:ext cx="9144000" cy="3936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Ball COSMOS Ground Software Model</a:t>
            </a:r>
            <a:endParaRPr b="1">
              <a:solidFill>
                <a:schemeClr val="dk1"/>
              </a:solidFill>
            </a:endParaRPr>
          </a:p>
        </p:txBody>
      </p:sp>
      <p:grpSp>
        <p:nvGrpSpPr>
          <p:cNvPr id="1290" name="Google Shape;1290;p83"/>
          <p:cNvGrpSpPr/>
          <p:nvPr/>
        </p:nvGrpSpPr>
        <p:grpSpPr>
          <a:xfrm>
            <a:off x="5431810" y="1160375"/>
            <a:ext cx="3124968" cy="3042150"/>
            <a:chOff x="4615750" y="1122025"/>
            <a:chExt cx="2038200" cy="3042150"/>
          </a:xfrm>
        </p:grpSpPr>
        <p:sp>
          <p:nvSpPr>
            <p:cNvPr id="1291" name="Google Shape;1291;p83"/>
            <p:cNvSpPr/>
            <p:nvPr/>
          </p:nvSpPr>
          <p:spPr>
            <a:xfrm>
              <a:off x="4615750"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Integration Testing</a:t>
              </a:r>
              <a:endParaRPr b="1">
                <a:solidFill>
                  <a:schemeClr val="dk1"/>
                </a:solidFill>
              </a:endParaRPr>
            </a:p>
          </p:txBody>
        </p:sp>
        <p:sp>
          <p:nvSpPr>
            <p:cNvPr id="1292" name="Google Shape;1292;p83"/>
            <p:cNvSpPr/>
            <p:nvPr/>
          </p:nvSpPr>
          <p:spPr>
            <a:xfrm>
              <a:off x="4615750"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solidFill>
                    <a:schemeClr val="dk1"/>
                  </a:solidFill>
                </a:rPr>
                <a:t>Verify</a:t>
              </a:r>
              <a:endParaRPr sz="1300" b="1" u="sng">
                <a:solidFill>
                  <a:schemeClr val="dk1"/>
                </a:solidFill>
              </a:endParaRPr>
            </a:p>
            <a:p>
              <a:pPr marL="0" lvl="0" indent="0" algn="ctr" rtl="0">
                <a:spcBef>
                  <a:spcPts val="0"/>
                </a:spcBef>
                <a:spcAft>
                  <a:spcPts val="0"/>
                </a:spcAft>
                <a:buNone/>
              </a:pPr>
              <a:r>
                <a:rPr lang="en" sz="1200">
                  <a:solidFill>
                    <a:schemeClr val="dk1"/>
                  </a:solidFill>
                </a:rPr>
                <a:t>Full System Integration between ground and flight softwares</a:t>
              </a:r>
              <a:endParaRPr>
                <a:solidFill>
                  <a:schemeClr val="dk1"/>
                </a:solidFill>
              </a:endParaRPr>
            </a:p>
          </p:txBody>
        </p:sp>
        <p:sp>
          <p:nvSpPr>
            <p:cNvPr id="1293" name="Google Shape;1293;p83"/>
            <p:cNvSpPr/>
            <p:nvPr/>
          </p:nvSpPr>
          <p:spPr>
            <a:xfrm>
              <a:off x="4615750"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GNU Radio Software</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COSMOS Software</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KubOS Software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p:txBody>
        </p:sp>
      </p:grpSp>
      <p:grpSp>
        <p:nvGrpSpPr>
          <p:cNvPr id="1294" name="Google Shape;1294;p83"/>
          <p:cNvGrpSpPr/>
          <p:nvPr/>
        </p:nvGrpSpPr>
        <p:grpSpPr>
          <a:xfrm>
            <a:off x="655443" y="1160400"/>
            <a:ext cx="3751057" cy="3042150"/>
            <a:chOff x="2394675" y="1122025"/>
            <a:chExt cx="2061700" cy="3042150"/>
          </a:xfrm>
        </p:grpSpPr>
        <p:sp>
          <p:nvSpPr>
            <p:cNvPr id="1295" name="Google Shape;1295;p83"/>
            <p:cNvSpPr/>
            <p:nvPr/>
          </p:nvSpPr>
          <p:spPr>
            <a:xfrm>
              <a:off x="2394675"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COSMOS Application Tests</a:t>
              </a:r>
              <a:endParaRPr b="1">
                <a:solidFill>
                  <a:schemeClr val="dk1"/>
                </a:solidFill>
              </a:endParaRPr>
            </a:p>
          </p:txBody>
        </p:sp>
        <p:sp>
          <p:nvSpPr>
            <p:cNvPr id="1296" name="Google Shape;1296;p83"/>
            <p:cNvSpPr/>
            <p:nvPr/>
          </p:nvSpPr>
          <p:spPr>
            <a:xfrm>
              <a:off x="2418175"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a:solidFill>
                    <a:schemeClr val="dk1"/>
                  </a:solidFill>
                </a:rPr>
                <a:t>Command sending, telemetry graphing, and telemetry logging all function smoothly</a:t>
              </a:r>
              <a:endParaRPr>
                <a:solidFill>
                  <a:schemeClr val="dk1"/>
                </a:solidFill>
              </a:endParaRPr>
            </a:p>
            <a:p>
              <a:pPr marL="0" lvl="0" indent="0" algn="ctr" rtl="0">
                <a:spcBef>
                  <a:spcPts val="0"/>
                </a:spcBef>
                <a:spcAft>
                  <a:spcPts val="0"/>
                </a:spcAft>
                <a:buNone/>
              </a:pPr>
              <a:endParaRPr>
                <a:solidFill>
                  <a:schemeClr val="dk1"/>
                </a:solidFill>
              </a:endParaRPr>
            </a:p>
          </p:txBody>
        </p:sp>
        <p:sp>
          <p:nvSpPr>
            <p:cNvPr id="1297" name="Google Shape;1297;p83"/>
            <p:cNvSpPr/>
            <p:nvPr/>
          </p:nvSpPr>
          <p:spPr>
            <a:xfrm>
              <a:off x="2418175"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solidFill>
                    <a:schemeClr val="dk1"/>
                  </a:solidFill>
                </a:rPr>
                <a:t>Model Components</a:t>
              </a:r>
              <a:endParaRPr sz="1300" b="1" u="sng">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Command &amp; Telemetry Server</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Command Sender Tool</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Telemetry Grapher Tool</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Telemetry Extractor Tool</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CCSDS formatted packets</a:t>
              </a:r>
              <a:endParaRPr sz="13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grpSp>
      <p:pic>
        <p:nvPicPr>
          <p:cNvPr id="1298" name="Google Shape;1298;p83"/>
          <p:cNvPicPr preferRelativeResize="0"/>
          <p:nvPr/>
        </p:nvPicPr>
        <p:blipFill>
          <a:blip r:embed="rId3">
            <a:alphaModFix/>
          </a:blip>
          <a:stretch>
            <a:fillRect/>
          </a:stretch>
        </p:blipFill>
        <p:spPr>
          <a:xfrm>
            <a:off x="3807415" y="1251506"/>
            <a:ext cx="348570" cy="232950"/>
          </a:xfrm>
          <a:prstGeom prst="rect">
            <a:avLst/>
          </a:prstGeom>
          <a:noFill/>
          <a:ln>
            <a:noFill/>
          </a:ln>
        </p:spPr>
      </p:pic>
      <p:sp>
        <p:nvSpPr>
          <p:cNvPr id="1299" name="Google Shape;1299;p83">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4"/>
                                        </p:tgtEl>
                                        <p:attrNameLst>
                                          <p:attrName>style.visibility</p:attrName>
                                        </p:attrNameLst>
                                      </p:cBhvr>
                                      <p:to>
                                        <p:strVal val="visible"/>
                                      </p:to>
                                    </p:set>
                                    <p:animEffect transition="in" filter="fade">
                                      <p:cBhvr>
                                        <p:cTn id="7" dur="1000"/>
                                        <p:tgtEl>
                                          <p:spTgt spid="1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0"/>
                                        </p:tgtEl>
                                        <p:attrNameLst>
                                          <p:attrName>style.visibility</p:attrName>
                                        </p:attrNameLst>
                                      </p:cBhvr>
                                      <p:to>
                                        <p:strVal val="visible"/>
                                      </p:to>
                                    </p:set>
                                    <p:animEffect transition="in" filter="fade">
                                      <p:cBhvr>
                                        <p:cTn id="12" dur="1000"/>
                                        <p:tgtEl>
                                          <p:spTgt spid="1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8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72</a:t>
            </a:fld>
            <a:endParaRPr/>
          </a:p>
        </p:txBody>
      </p:sp>
      <p:sp>
        <p:nvSpPr>
          <p:cNvPr id="1305" name="Google Shape;1305;p84"/>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GSW Command Testing</a:t>
            </a:r>
            <a:endParaRPr/>
          </a:p>
        </p:txBody>
      </p:sp>
      <p:sp>
        <p:nvSpPr>
          <p:cNvPr id="1306" name="Google Shape;1306;p84">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84"/>
          <p:cNvSpPr/>
          <p:nvPr/>
        </p:nvSpPr>
        <p:spPr>
          <a:xfrm>
            <a:off x="986475" y="775525"/>
            <a:ext cx="3422400" cy="2695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Software Capability Testing</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sz="1300"/>
              <a:t>CCSDS command format verified</a:t>
            </a:r>
            <a:r>
              <a:rPr lang="en"/>
              <a:t>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 Command Sender application</a:t>
            </a:r>
            <a:r>
              <a:rPr lang="en">
                <a:solidFill>
                  <a:schemeClr val="dk1"/>
                </a:solidFill>
              </a:rPr>
              <a:t>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Command &amp; Telemetry Server Connection Testing</a:t>
            </a:r>
            <a:endParaRPr/>
          </a:p>
          <a:p>
            <a:pPr marL="0" lvl="0" indent="0" algn="l" rtl="0">
              <a:spcBef>
                <a:spcPts val="0"/>
              </a:spcBef>
              <a:spcAft>
                <a:spcPts val="0"/>
              </a:spcAft>
              <a:buNone/>
            </a:pPr>
            <a:endParaRPr/>
          </a:p>
        </p:txBody>
      </p:sp>
      <p:sp>
        <p:nvSpPr>
          <p:cNvPr id="1308" name="Google Shape;1308;p84"/>
          <p:cNvSpPr/>
          <p:nvPr/>
        </p:nvSpPr>
        <p:spPr>
          <a:xfrm>
            <a:off x="5142375" y="766775"/>
            <a:ext cx="3010200" cy="2695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System Integration</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a:t>Command sent over UDP to GNU Radio Software</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Collect command sent directly through FSW to the IMU</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Command sent through full system, including Comm hardware</a:t>
            </a:r>
            <a:endParaRPr/>
          </a:p>
          <a:p>
            <a:pPr marL="0" lvl="0" indent="0" algn="l" rtl="0">
              <a:spcBef>
                <a:spcPts val="0"/>
              </a:spcBef>
              <a:spcAft>
                <a:spcPts val="0"/>
              </a:spcAft>
              <a:buNone/>
            </a:pPr>
            <a:endParaRPr/>
          </a:p>
        </p:txBody>
      </p:sp>
      <p:sp>
        <p:nvSpPr>
          <p:cNvPr id="1309" name="Google Shape;1309;p84"/>
          <p:cNvSpPr/>
          <p:nvPr/>
        </p:nvSpPr>
        <p:spPr>
          <a:xfrm>
            <a:off x="4408875" y="1588175"/>
            <a:ext cx="733500" cy="69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84"/>
          <p:cNvSpPr/>
          <p:nvPr/>
        </p:nvSpPr>
        <p:spPr>
          <a:xfrm>
            <a:off x="2718400" y="3776050"/>
            <a:ext cx="3808200" cy="973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chemeClr val="dk1"/>
                </a:solidFill>
              </a:rPr>
              <a:t>Functional Requirement 2:</a:t>
            </a:r>
            <a:endParaRPr sz="1800" b="1"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payload shall communicate with the ground system during the balloon flight</a:t>
            </a:r>
            <a:endParaRPr>
              <a:solidFill>
                <a:schemeClr val="dk1"/>
              </a:solidFill>
            </a:endParaRPr>
          </a:p>
          <a:p>
            <a:pPr marL="0" lvl="0" indent="0" algn="l" rtl="0">
              <a:spcBef>
                <a:spcPts val="0"/>
              </a:spcBef>
              <a:spcAft>
                <a:spcPts val="0"/>
              </a:spcAft>
              <a:buNone/>
            </a:pPr>
            <a:endParaRPr/>
          </a:p>
        </p:txBody>
      </p:sp>
      <p:pic>
        <p:nvPicPr>
          <p:cNvPr id="1311" name="Google Shape;1311;p84"/>
          <p:cNvPicPr preferRelativeResize="0"/>
          <p:nvPr/>
        </p:nvPicPr>
        <p:blipFill>
          <a:blip r:embed="rId3">
            <a:alphaModFix/>
          </a:blip>
          <a:stretch>
            <a:fillRect/>
          </a:stretch>
        </p:blipFill>
        <p:spPr>
          <a:xfrm>
            <a:off x="3991296" y="1705194"/>
            <a:ext cx="232950" cy="232950"/>
          </a:xfrm>
          <a:prstGeom prst="rect">
            <a:avLst/>
          </a:prstGeom>
          <a:noFill/>
          <a:ln>
            <a:noFill/>
          </a:ln>
        </p:spPr>
      </p:pic>
      <p:pic>
        <p:nvPicPr>
          <p:cNvPr id="1312" name="Google Shape;1312;p84"/>
          <p:cNvPicPr preferRelativeResize="0"/>
          <p:nvPr/>
        </p:nvPicPr>
        <p:blipFill>
          <a:blip r:embed="rId3">
            <a:alphaModFix/>
          </a:blip>
          <a:stretch>
            <a:fillRect/>
          </a:stretch>
        </p:blipFill>
        <p:spPr>
          <a:xfrm>
            <a:off x="4043971" y="1259194"/>
            <a:ext cx="232950" cy="232950"/>
          </a:xfrm>
          <a:prstGeom prst="rect">
            <a:avLst/>
          </a:prstGeom>
          <a:noFill/>
          <a:ln>
            <a:noFill/>
          </a:ln>
        </p:spPr>
      </p:pic>
      <p:sp>
        <p:nvSpPr>
          <p:cNvPr id="1313" name="Google Shape;1313;p84">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4" name="Google Shape;1314;p84"/>
          <p:cNvPicPr preferRelativeResize="0"/>
          <p:nvPr/>
        </p:nvPicPr>
        <p:blipFill>
          <a:blip r:embed="rId3">
            <a:alphaModFix/>
          </a:blip>
          <a:stretch>
            <a:fillRect/>
          </a:stretch>
        </p:blipFill>
        <p:spPr>
          <a:xfrm>
            <a:off x="3991296" y="2365369"/>
            <a:ext cx="232950" cy="232950"/>
          </a:xfrm>
          <a:prstGeom prst="rect">
            <a:avLst/>
          </a:prstGeom>
          <a:noFill/>
          <a:ln>
            <a:noFill/>
          </a:ln>
        </p:spPr>
      </p:pic>
      <p:pic>
        <p:nvPicPr>
          <p:cNvPr id="1315" name="Google Shape;1315;p84"/>
          <p:cNvPicPr preferRelativeResize="0"/>
          <p:nvPr/>
        </p:nvPicPr>
        <p:blipFill>
          <a:blip r:embed="rId3">
            <a:alphaModFix/>
          </a:blip>
          <a:stretch>
            <a:fillRect/>
          </a:stretch>
        </p:blipFill>
        <p:spPr>
          <a:xfrm>
            <a:off x="7534471" y="1492144"/>
            <a:ext cx="232950" cy="232950"/>
          </a:xfrm>
          <a:prstGeom prst="rect">
            <a:avLst/>
          </a:prstGeom>
          <a:noFill/>
          <a:ln>
            <a:noFill/>
          </a:ln>
        </p:spPr>
      </p:pic>
      <p:sp>
        <p:nvSpPr>
          <p:cNvPr id="1316" name="Google Shape;1316;p84">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73</a:t>
            </a:fld>
            <a:endParaRPr/>
          </a:p>
        </p:txBody>
      </p:sp>
      <p:sp>
        <p:nvSpPr>
          <p:cNvPr id="1322" name="Google Shape;1322;p8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GSW Command Component Testing</a:t>
            </a:r>
            <a:endParaRPr/>
          </a:p>
        </p:txBody>
      </p:sp>
      <p:grpSp>
        <p:nvGrpSpPr>
          <p:cNvPr id="1323" name="Google Shape;1323;p85"/>
          <p:cNvGrpSpPr/>
          <p:nvPr/>
        </p:nvGrpSpPr>
        <p:grpSpPr>
          <a:xfrm>
            <a:off x="185800" y="803785"/>
            <a:ext cx="5999400" cy="1450366"/>
            <a:chOff x="185800" y="803800"/>
            <a:chExt cx="5999400" cy="568526"/>
          </a:xfrm>
        </p:grpSpPr>
        <p:sp>
          <p:nvSpPr>
            <p:cNvPr id="1324" name="Google Shape;1324;p85"/>
            <p:cNvSpPr/>
            <p:nvPr/>
          </p:nvSpPr>
          <p:spPr>
            <a:xfrm>
              <a:off x="185800" y="803826"/>
              <a:ext cx="1841400" cy="568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Command </a:t>
              </a:r>
              <a:endParaRPr/>
            </a:p>
            <a:p>
              <a:pPr marL="0" lvl="0" indent="0" algn="ctr" rtl="0">
                <a:spcBef>
                  <a:spcPts val="0"/>
                </a:spcBef>
                <a:spcAft>
                  <a:spcPts val="0"/>
                </a:spcAft>
                <a:buNone/>
              </a:pPr>
              <a:r>
                <a:rPr lang="en"/>
                <a:t>Sender </a:t>
              </a:r>
              <a:endParaRPr/>
            </a:p>
          </p:txBody>
        </p:sp>
        <p:sp>
          <p:nvSpPr>
            <p:cNvPr id="1325" name="Google Shape;1325;p85"/>
            <p:cNvSpPr/>
            <p:nvPr/>
          </p:nvSpPr>
          <p:spPr>
            <a:xfrm>
              <a:off x="2027200" y="912098"/>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326" name="Google Shape;1326;p85"/>
            <p:cNvSpPr/>
            <p:nvPr/>
          </p:nvSpPr>
          <p:spPr>
            <a:xfrm>
              <a:off x="3530200" y="803800"/>
              <a:ext cx="2655000" cy="568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Creating CCSDS formatted command </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Sending a command to an example external target </a:t>
              </a:r>
              <a:endParaRPr/>
            </a:p>
          </p:txBody>
        </p:sp>
      </p:grpSp>
      <p:grpSp>
        <p:nvGrpSpPr>
          <p:cNvPr id="1327" name="Google Shape;1327;p85"/>
          <p:cNvGrpSpPr/>
          <p:nvPr/>
        </p:nvGrpSpPr>
        <p:grpSpPr>
          <a:xfrm>
            <a:off x="195750" y="2636309"/>
            <a:ext cx="5995200" cy="1756837"/>
            <a:chOff x="185800" y="915125"/>
            <a:chExt cx="5995200" cy="457200"/>
          </a:xfrm>
        </p:grpSpPr>
        <p:sp>
          <p:nvSpPr>
            <p:cNvPr id="1328" name="Google Shape;1328;p85"/>
            <p:cNvSpPr/>
            <p:nvPr/>
          </p:nvSpPr>
          <p:spPr>
            <a:xfrm>
              <a:off x="185800" y="915125"/>
              <a:ext cx="1841400" cy="457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Command &amp; Telemetry Server</a:t>
              </a:r>
              <a:endParaRPr/>
            </a:p>
          </p:txBody>
        </p:sp>
        <p:sp>
          <p:nvSpPr>
            <p:cNvPr id="1329" name="Google Shape;1329;p85"/>
            <p:cNvSpPr/>
            <p:nvPr/>
          </p:nvSpPr>
          <p:spPr>
            <a:xfrm>
              <a:off x="2027200" y="967775"/>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330" name="Google Shape;1330;p85"/>
            <p:cNvSpPr/>
            <p:nvPr/>
          </p:nvSpPr>
          <p:spPr>
            <a:xfrm>
              <a:off x="3530200" y="915125"/>
              <a:ext cx="2650800" cy="457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Configure the server to connect to a target over a UDP port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Establish a connection with GNU Radio Software</a:t>
              </a:r>
              <a:endParaRPr>
                <a:solidFill>
                  <a:schemeClr val="dk1"/>
                </a:solidFill>
              </a:endParaRPr>
            </a:p>
          </p:txBody>
        </p:sp>
      </p:grpSp>
      <p:sp>
        <p:nvSpPr>
          <p:cNvPr id="1331" name="Google Shape;1331;p85"/>
          <p:cNvSpPr/>
          <p:nvPr/>
        </p:nvSpPr>
        <p:spPr>
          <a:xfrm>
            <a:off x="6526675" y="762725"/>
            <a:ext cx="2258700" cy="1036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CCSDS Formatted Packets</a:t>
            </a:r>
            <a:endParaRPr/>
          </a:p>
        </p:txBody>
      </p:sp>
      <p:sp>
        <p:nvSpPr>
          <p:cNvPr id="1332" name="Google Shape;1332;p85"/>
          <p:cNvSpPr/>
          <p:nvPr/>
        </p:nvSpPr>
        <p:spPr>
          <a:xfrm>
            <a:off x="6526675" y="2421000"/>
            <a:ext cx="2258700" cy="2160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Chromebook</a:t>
            </a:r>
            <a:endParaRPr/>
          </a:p>
          <a:p>
            <a:pPr marL="457200" lvl="0" indent="-317500" algn="l" rtl="0">
              <a:spcBef>
                <a:spcPts val="0"/>
              </a:spcBef>
              <a:spcAft>
                <a:spcPts val="0"/>
              </a:spcAft>
              <a:buSzPts val="1400"/>
              <a:buChar char="●"/>
            </a:pPr>
            <a:r>
              <a:rPr lang="en"/>
              <a:t>COSMOS</a:t>
            </a:r>
            <a:endParaRPr/>
          </a:p>
          <a:p>
            <a:pPr marL="0" lvl="0" indent="0" algn="l" rtl="0">
              <a:spcBef>
                <a:spcPts val="0"/>
              </a:spcBef>
              <a:spcAft>
                <a:spcPts val="0"/>
              </a:spcAft>
              <a:buNone/>
            </a:pPr>
            <a:endParaRPr/>
          </a:p>
        </p:txBody>
      </p:sp>
      <p:pic>
        <p:nvPicPr>
          <p:cNvPr id="1333" name="Google Shape;1333;p85"/>
          <p:cNvPicPr preferRelativeResize="0"/>
          <p:nvPr/>
        </p:nvPicPr>
        <p:blipFill>
          <a:blip r:embed="rId3">
            <a:alphaModFix/>
          </a:blip>
          <a:stretch>
            <a:fillRect/>
          </a:stretch>
        </p:blipFill>
        <p:spPr>
          <a:xfrm>
            <a:off x="5067021" y="3179844"/>
            <a:ext cx="232950" cy="232950"/>
          </a:xfrm>
          <a:prstGeom prst="rect">
            <a:avLst/>
          </a:prstGeom>
          <a:noFill/>
          <a:ln>
            <a:noFill/>
          </a:ln>
        </p:spPr>
      </p:pic>
      <p:pic>
        <p:nvPicPr>
          <p:cNvPr id="1334" name="Google Shape;1334;p85"/>
          <p:cNvPicPr preferRelativeResize="0"/>
          <p:nvPr/>
        </p:nvPicPr>
        <p:blipFill>
          <a:blip r:embed="rId3">
            <a:alphaModFix/>
          </a:blip>
          <a:stretch>
            <a:fillRect/>
          </a:stretch>
        </p:blipFill>
        <p:spPr>
          <a:xfrm>
            <a:off x="4621021" y="1964469"/>
            <a:ext cx="232950" cy="232950"/>
          </a:xfrm>
          <a:prstGeom prst="rect">
            <a:avLst/>
          </a:prstGeom>
          <a:noFill/>
          <a:ln>
            <a:noFill/>
          </a:ln>
        </p:spPr>
      </p:pic>
      <p:pic>
        <p:nvPicPr>
          <p:cNvPr id="1335" name="Google Shape;1335;p85"/>
          <p:cNvPicPr preferRelativeResize="0"/>
          <p:nvPr/>
        </p:nvPicPr>
        <p:blipFill>
          <a:blip r:embed="rId3">
            <a:alphaModFix/>
          </a:blip>
          <a:stretch>
            <a:fillRect/>
          </a:stretch>
        </p:blipFill>
        <p:spPr>
          <a:xfrm>
            <a:off x="5735121" y="1091019"/>
            <a:ext cx="232950" cy="232950"/>
          </a:xfrm>
          <a:prstGeom prst="rect">
            <a:avLst/>
          </a:prstGeom>
          <a:noFill/>
          <a:ln>
            <a:noFill/>
          </a:ln>
        </p:spPr>
      </p:pic>
      <p:pic>
        <p:nvPicPr>
          <p:cNvPr id="1336" name="Google Shape;1336;p85"/>
          <p:cNvPicPr preferRelativeResize="0"/>
          <p:nvPr/>
        </p:nvPicPr>
        <p:blipFill>
          <a:blip r:embed="rId3">
            <a:alphaModFix/>
          </a:blip>
          <a:stretch>
            <a:fillRect/>
          </a:stretch>
        </p:blipFill>
        <p:spPr>
          <a:xfrm>
            <a:off x="1477796" y="1566269"/>
            <a:ext cx="232950" cy="232950"/>
          </a:xfrm>
          <a:prstGeom prst="rect">
            <a:avLst/>
          </a:prstGeom>
          <a:noFill/>
          <a:ln>
            <a:noFill/>
          </a:ln>
        </p:spPr>
      </p:pic>
      <p:sp>
        <p:nvSpPr>
          <p:cNvPr id="1337" name="Google Shape;1337;p85">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8" name="Google Shape;1338;p85"/>
          <p:cNvPicPr preferRelativeResize="0"/>
          <p:nvPr/>
        </p:nvPicPr>
        <p:blipFill>
          <a:blip r:embed="rId3">
            <a:alphaModFix/>
          </a:blip>
          <a:stretch>
            <a:fillRect/>
          </a:stretch>
        </p:blipFill>
        <p:spPr>
          <a:xfrm>
            <a:off x="1024121" y="3782619"/>
            <a:ext cx="232950" cy="232950"/>
          </a:xfrm>
          <a:prstGeom prst="rect">
            <a:avLst/>
          </a:prstGeom>
          <a:noFill/>
          <a:ln>
            <a:noFill/>
          </a:ln>
        </p:spPr>
      </p:pic>
      <p:pic>
        <p:nvPicPr>
          <p:cNvPr id="1339" name="Google Shape;1339;p85"/>
          <p:cNvPicPr preferRelativeResize="0"/>
          <p:nvPr/>
        </p:nvPicPr>
        <p:blipFill>
          <a:blip r:embed="rId3">
            <a:alphaModFix/>
          </a:blip>
          <a:stretch>
            <a:fillRect/>
          </a:stretch>
        </p:blipFill>
        <p:spPr>
          <a:xfrm>
            <a:off x="4927671" y="4015569"/>
            <a:ext cx="232950" cy="232950"/>
          </a:xfrm>
          <a:prstGeom prst="rect">
            <a:avLst/>
          </a:prstGeom>
          <a:noFill/>
          <a:ln>
            <a:noFill/>
          </a:ln>
        </p:spPr>
      </p:pic>
      <p:sp>
        <p:nvSpPr>
          <p:cNvPr id="1340" name="Google Shape;1340;p85">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74</a:t>
            </a:fld>
            <a:endParaRPr/>
          </a:p>
        </p:txBody>
      </p:sp>
      <p:sp>
        <p:nvSpPr>
          <p:cNvPr id="1346" name="Google Shape;1346;p86"/>
          <p:cNvSpPr txBox="1">
            <a:spLocks noGrp="1"/>
          </p:cNvSpPr>
          <p:nvPr>
            <p:ph type="body" idx="1"/>
          </p:nvPr>
        </p:nvSpPr>
        <p:spPr>
          <a:xfrm>
            <a:off x="5098925" y="3608475"/>
            <a:ext cx="3369300" cy="4572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b="1"/>
              <a:t>Screenshot of COSMOS Command Sender</a:t>
            </a:r>
            <a:endParaRPr b="1"/>
          </a:p>
        </p:txBody>
      </p:sp>
      <p:sp>
        <p:nvSpPr>
          <p:cNvPr id="1347" name="Google Shape;1347;p86"/>
          <p:cNvSpPr txBox="1">
            <a:spLocks noGrp="1"/>
          </p:cNvSpPr>
          <p:nvPr>
            <p:ph type="body" idx="2"/>
          </p:nvPr>
        </p:nvSpPr>
        <p:spPr>
          <a:xfrm>
            <a:off x="778750" y="660277"/>
            <a:ext cx="3644400" cy="3708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Command Sending Test: </a:t>
            </a:r>
            <a:endParaRPr sz="2000"/>
          </a:p>
          <a:p>
            <a:pPr marL="0" lvl="0" indent="0" algn="l" rtl="0">
              <a:spcBef>
                <a:spcPts val="600"/>
              </a:spcBef>
              <a:spcAft>
                <a:spcPts val="0"/>
              </a:spcAft>
              <a:buNone/>
            </a:pPr>
            <a:endParaRPr sz="100"/>
          </a:p>
          <a:p>
            <a:pPr marL="457200" lvl="0" indent="-342900" algn="l" rtl="0">
              <a:spcBef>
                <a:spcPts val="600"/>
              </a:spcBef>
              <a:spcAft>
                <a:spcPts val="0"/>
              </a:spcAft>
              <a:buSzPts val="1800"/>
              <a:buChar char="○"/>
            </a:pPr>
            <a:r>
              <a:rPr lang="en"/>
              <a:t>Created a target system to interface with in COSMOS </a:t>
            </a:r>
            <a:endParaRPr/>
          </a:p>
          <a:p>
            <a:pPr marL="457200" lvl="0" indent="0" algn="l" rtl="0">
              <a:spcBef>
                <a:spcPts val="600"/>
              </a:spcBef>
              <a:spcAft>
                <a:spcPts val="0"/>
              </a:spcAft>
              <a:buNone/>
            </a:pPr>
            <a:endParaRPr sz="100"/>
          </a:p>
          <a:p>
            <a:pPr marL="457200" lvl="0" indent="-342900" algn="l" rtl="0">
              <a:spcBef>
                <a:spcPts val="600"/>
              </a:spcBef>
              <a:spcAft>
                <a:spcPts val="0"/>
              </a:spcAft>
              <a:buSzPts val="1800"/>
              <a:buChar char="○"/>
            </a:pPr>
            <a:r>
              <a:rPr lang="en"/>
              <a:t>Configured the system to take example data measurements </a:t>
            </a:r>
            <a:endParaRPr/>
          </a:p>
          <a:p>
            <a:pPr marL="457200" lvl="0" indent="0" algn="l" rtl="0">
              <a:spcBef>
                <a:spcPts val="600"/>
              </a:spcBef>
              <a:spcAft>
                <a:spcPts val="0"/>
              </a:spcAft>
              <a:buNone/>
            </a:pPr>
            <a:endParaRPr sz="100"/>
          </a:p>
          <a:p>
            <a:pPr marL="457200" lvl="0" indent="-342900" algn="l" rtl="0">
              <a:spcBef>
                <a:spcPts val="600"/>
              </a:spcBef>
              <a:spcAft>
                <a:spcPts val="0"/>
              </a:spcAft>
              <a:buSzPts val="1800"/>
              <a:buChar char="○"/>
            </a:pPr>
            <a:r>
              <a:rPr lang="en"/>
              <a:t>Used the Command Sender tool to send a command to the system to start a collection of telemetry </a:t>
            </a:r>
            <a:endParaRPr/>
          </a:p>
        </p:txBody>
      </p:sp>
      <p:sp>
        <p:nvSpPr>
          <p:cNvPr id="1348" name="Google Shape;1348;p8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GSW Command Tests</a:t>
            </a:r>
            <a:endParaRPr/>
          </a:p>
        </p:txBody>
      </p:sp>
      <p:pic>
        <p:nvPicPr>
          <p:cNvPr id="1349" name="Google Shape;1349;p86"/>
          <p:cNvPicPr preferRelativeResize="0"/>
          <p:nvPr/>
        </p:nvPicPr>
        <p:blipFill>
          <a:blip r:embed="rId3">
            <a:alphaModFix/>
          </a:blip>
          <a:stretch>
            <a:fillRect/>
          </a:stretch>
        </p:blipFill>
        <p:spPr>
          <a:xfrm>
            <a:off x="4575550" y="765475"/>
            <a:ext cx="4416050" cy="2570332"/>
          </a:xfrm>
          <a:prstGeom prst="rect">
            <a:avLst/>
          </a:prstGeom>
          <a:noFill/>
          <a:ln>
            <a:noFill/>
          </a:ln>
        </p:spPr>
      </p:pic>
      <p:sp>
        <p:nvSpPr>
          <p:cNvPr id="1350" name="Google Shape;1350;p86"/>
          <p:cNvSpPr txBox="1"/>
          <p:nvPr/>
        </p:nvSpPr>
        <p:spPr>
          <a:xfrm>
            <a:off x="4574175" y="3176975"/>
            <a:ext cx="3982500" cy="15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T Serif"/>
              <a:ea typeface="PT Serif"/>
              <a:cs typeface="PT Serif"/>
              <a:sym typeface="PT Serif"/>
            </a:endParaRPr>
          </a:p>
        </p:txBody>
      </p:sp>
      <p:cxnSp>
        <p:nvCxnSpPr>
          <p:cNvPr id="1351" name="Google Shape;1351;p86"/>
          <p:cNvCxnSpPr/>
          <p:nvPr/>
        </p:nvCxnSpPr>
        <p:spPr>
          <a:xfrm rot="10800000" flipH="1">
            <a:off x="4643250" y="3349575"/>
            <a:ext cx="828600" cy="258900"/>
          </a:xfrm>
          <a:prstGeom prst="straightConnector1">
            <a:avLst/>
          </a:prstGeom>
          <a:noFill/>
          <a:ln w="19050" cap="flat" cmpd="sng">
            <a:solidFill>
              <a:srgbClr val="FF0000"/>
            </a:solidFill>
            <a:prstDash val="solid"/>
            <a:round/>
            <a:headEnd type="none" w="med" len="med"/>
            <a:tailEnd type="stealth" w="med" len="med"/>
          </a:ln>
        </p:spPr>
      </p:cxnSp>
      <p:sp>
        <p:nvSpPr>
          <p:cNvPr id="1352" name="Google Shape;1352;p86">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86">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4" name="Google Shape;1354;p86"/>
          <p:cNvPicPr preferRelativeResize="0"/>
          <p:nvPr/>
        </p:nvPicPr>
        <p:blipFill>
          <a:blip r:embed="rId4">
            <a:alphaModFix/>
          </a:blip>
          <a:stretch>
            <a:fillRect/>
          </a:stretch>
        </p:blipFill>
        <p:spPr>
          <a:xfrm>
            <a:off x="3478353" y="817929"/>
            <a:ext cx="393600" cy="393600"/>
          </a:xfrm>
          <a:prstGeom prst="rect">
            <a:avLst/>
          </a:prstGeom>
          <a:noFill/>
          <a:ln>
            <a:noFill/>
          </a:ln>
        </p:spPr>
      </p:pic>
      <p:pic>
        <p:nvPicPr>
          <p:cNvPr id="1355" name="Google Shape;1355;p86"/>
          <p:cNvPicPr preferRelativeResize="0"/>
          <p:nvPr/>
        </p:nvPicPr>
        <p:blipFill>
          <a:blip r:embed="rId4">
            <a:alphaModFix/>
          </a:blip>
          <a:stretch>
            <a:fillRect/>
          </a:stretch>
        </p:blipFill>
        <p:spPr>
          <a:xfrm>
            <a:off x="4043971" y="1658119"/>
            <a:ext cx="232950" cy="232950"/>
          </a:xfrm>
          <a:prstGeom prst="rect">
            <a:avLst/>
          </a:prstGeom>
          <a:noFill/>
          <a:ln>
            <a:noFill/>
          </a:ln>
        </p:spPr>
      </p:pic>
      <p:pic>
        <p:nvPicPr>
          <p:cNvPr id="1356" name="Google Shape;1356;p86"/>
          <p:cNvPicPr preferRelativeResize="0"/>
          <p:nvPr/>
        </p:nvPicPr>
        <p:blipFill>
          <a:blip r:embed="rId4">
            <a:alphaModFix/>
          </a:blip>
          <a:stretch>
            <a:fillRect/>
          </a:stretch>
        </p:blipFill>
        <p:spPr>
          <a:xfrm>
            <a:off x="2857071" y="2793644"/>
            <a:ext cx="232950" cy="232950"/>
          </a:xfrm>
          <a:prstGeom prst="rect">
            <a:avLst/>
          </a:prstGeom>
          <a:noFill/>
          <a:ln>
            <a:noFill/>
          </a:ln>
        </p:spPr>
      </p:pic>
      <p:pic>
        <p:nvPicPr>
          <p:cNvPr id="1357" name="Google Shape;1357;p86"/>
          <p:cNvPicPr preferRelativeResize="0"/>
          <p:nvPr/>
        </p:nvPicPr>
        <p:blipFill>
          <a:blip r:embed="rId4">
            <a:alphaModFix/>
          </a:blip>
          <a:stretch>
            <a:fillRect/>
          </a:stretch>
        </p:blipFill>
        <p:spPr>
          <a:xfrm>
            <a:off x="3693371" y="4249719"/>
            <a:ext cx="232950" cy="232950"/>
          </a:xfrm>
          <a:prstGeom prst="rect">
            <a:avLst/>
          </a:prstGeom>
          <a:noFill/>
          <a:ln>
            <a:noFill/>
          </a:ln>
        </p:spPr>
      </p:pic>
      <p:sp>
        <p:nvSpPr>
          <p:cNvPr id="1358" name="Google Shape;1358;p86">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86">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75</a:t>
            </a:fld>
            <a:endParaRPr/>
          </a:p>
        </p:txBody>
      </p:sp>
      <p:sp>
        <p:nvSpPr>
          <p:cNvPr id="1365" name="Google Shape;1365;p8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GSW Telemetry Component Testing</a:t>
            </a:r>
            <a:endParaRPr/>
          </a:p>
        </p:txBody>
      </p:sp>
      <p:sp>
        <p:nvSpPr>
          <p:cNvPr id="1366" name="Google Shape;1366;p87">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87"/>
          <p:cNvSpPr/>
          <p:nvPr/>
        </p:nvSpPr>
        <p:spPr>
          <a:xfrm>
            <a:off x="986475" y="775525"/>
            <a:ext cx="3422400" cy="2695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Software Capability Testing</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a:t>CCSDS telemetry packet format verified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 Telemetry Grapher, Telemetry Viewer, &amp; Telemetry Extractor applications</a:t>
            </a:r>
            <a:r>
              <a:rPr lang="en">
                <a:solidFill>
                  <a:schemeClr val="dk1"/>
                </a:solidFill>
              </a:rPr>
              <a:t>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Command &amp; Telemetry Server Connection Testing</a:t>
            </a:r>
            <a:endParaRPr/>
          </a:p>
          <a:p>
            <a:pPr marL="0" lvl="0" indent="0" algn="l" rtl="0">
              <a:spcBef>
                <a:spcPts val="0"/>
              </a:spcBef>
              <a:spcAft>
                <a:spcPts val="0"/>
              </a:spcAft>
              <a:buNone/>
            </a:pPr>
            <a:endParaRPr/>
          </a:p>
        </p:txBody>
      </p:sp>
      <p:sp>
        <p:nvSpPr>
          <p:cNvPr id="1368" name="Google Shape;1368;p87"/>
          <p:cNvSpPr/>
          <p:nvPr/>
        </p:nvSpPr>
        <p:spPr>
          <a:xfrm>
            <a:off x="5142375" y="766775"/>
            <a:ext cx="3010200" cy="2695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System Integration</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a:t>Telemetry received over UDP with an external system</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Data packet received from IMU through direct connection</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Telemetry sent through full system, including Comm hardware</a:t>
            </a:r>
            <a:endParaRPr/>
          </a:p>
          <a:p>
            <a:pPr marL="0" lvl="0" indent="0" algn="l" rtl="0">
              <a:spcBef>
                <a:spcPts val="0"/>
              </a:spcBef>
              <a:spcAft>
                <a:spcPts val="0"/>
              </a:spcAft>
              <a:buNone/>
            </a:pPr>
            <a:endParaRPr/>
          </a:p>
        </p:txBody>
      </p:sp>
      <p:sp>
        <p:nvSpPr>
          <p:cNvPr id="1369" name="Google Shape;1369;p87"/>
          <p:cNvSpPr/>
          <p:nvPr/>
        </p:nvSpPr>
        <p:spPr>
          <a:xfrm>
            <a:off x="4408875" y="1588175"/>
            <a:ext cx="733500" cy="69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87"/>
          <p:cNvSpPr/>
          <p:nvPr/>
        </p:nvSpPr>
        <p:spPr>
          <a:xfrm>
            <a:off x="2718400" y="3776050"/>
            <a:ext cx="3808200" cy="973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chemeClr val="dk1"/>
                </a:solidFill>
              </a:rPr>
              <a:t>Functional Requirement 2:</a:t>
            </a:r>
            <a:endParaRPr sz="1800" b="1"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payload shall communicate with the ground system during the balloon flight</a:t>
            </a:r>
            <a:endParaRPr>
              <a:solidFill>
                <a:schemeClr val="dk1"/>
              </a:solidFill>
            </a:endParaRPr>
          </a:p>
          <a:p>
            <a:pPr marL="0" lvl="0" indent="0" algn="l" rtl="0">
              <a:spcBef>
                <a:spcPts val="0"/>
              </a:spcBef>
              <a:spcAft>
                <a:spcPts val="0"/>
              </a:spcAft>
              <a:buNone/>
            </a:pPr>
            <a:endParaRPr/>
          </a:p>
        </p:txBody>
      </p:sp>
      <p:pic>
        <p:nvPicPr>
          <p:cNvPr id="1371" name="Google Shape;1371;p87"/>
          <p:cNvPicPr preferRelativeResize="0"/>
          <p:nvPr/>
        </p:nvPicPr>
        <p:blipFill>
          <a:blip r:embed="rId3">
            <a:alphaModFix/>
          </a:blip>
          <a:stretch>
            <a:fillRect/>
          </a:stretch>
        </p:blipFill>
        <p:spPr>
          <a:xfrm>
            <a:off x="2552246" y="2374844"/>
            <a:ext cx="232950" cy="232950"/>
          </a:xfrm>
          <a:prstGeom prst="rect">
            <a:avLst/>
          </a:prstGeom>
          <a:noFill/>
          <a:ln>
            <a:noFill/>
          </a:ln>
        </p:spPr>
      </p:pic>
      <p:pic>
        <p:nvPicPr>
          <p:cNvPr id="1372" name="Google Shape;1372;p87"/>
          <p:cNvPicPr preferRelativeResize="0"/>
          <p:nvPr/>
        </p:nvPicPr>
        <p:blipFill>
          <a:blip r:embed="rId3">
            <a:alphaModFix/>
          </a:blip>
          <a:stretch>
            <a:fillRect/>
          </a:stretch>
        </p:blipFill>
        <p:spPr>
          <a:xfrm>
            <a:off x="2191721" y="1537019"/>
            <a:ext cx="232950" cy="232950"/>
          </a:xfrm>
          <a:prstGeom prst="rect">
            <a:avLst/>
          </a:prstGeom>
          <a:noFill/>
          <a:ln>
            <a:noFill/>
          </a:ln>
        </p:spPr>
      </p:pic>
      <p:sp>
        <p:nvSpPr>
          <p:cNvPr id="1373" name="Google Shape;1373;p87">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4" name="Google Shape;1374;p87"/>
          <p:cNvPicPr preferRelativeResize="0"/>
          <p:nvPr/>
        </p:nvPicPr>
        <p:blipFill>
          <a:blip r:embed="rId3">
            <a:alphaModFix/>
          </a:blip>
          <a:stretch>
            <a:fillRect/>
          </a:stretch>
        </p:blipFill>
        <p:spPr>
          <a:xfrm>
            <a:off x="3097796" y="3002294"/>
            <a:ext cx="232950" cy="232950"/>
          </a:xfrm>
          <a:prstGeom prst="rect">
            <a:avLst/>
          </a:prstGeom>
          <a:noFill/>
          <a:ln>
            <a:noFill/>
          </a:ln>
        </p:spPr>
      </p:pic>
      <p:pic>
        <p:nvPicPr>
          <p:cNvPr id="1375" name="Google Shape;1375;p87"/>
          <p:cNvPicPr preferRelativeResize="0"/>
          <p:nvPr/>
        </p:nvPicPr>
        <p:blipFill>
          <a:blip r:embed="rId3">
            <a:alphaModFix/>
          </a:blip>
          <a:stretch>
            <a:fillRect/>
          </a:stretch>
        </p:blipFill>
        <p:spPr>
          <a:xfrm>
            <a:off x="3954546" y="861419"/>
            <a:ext cx="232950" cy="232950"/>
          </a:xfrm>
          <a:prstGeom prst="rect">
            <a:avLst/>
          </a:prstGeom>
          <a:noFill/>
          <a:ln>
            <a:noFill/>
          </a:ln>
        </p:spPr>
      </p:pic>
      <p:pic>
        <p:nvPicPr>
          <p:cNvPr id="1376" name="Google Shape;1376;p87"/>
          <p:cNvPicPr preferRelativeResize="0"/>
          <p:nvPr/>
        </p:nvPicPr>
        <p:blipFill>
          <a:blip r:embed="rId3">
            <a:alphaModFix/>
          </a:blip>
          <a:stretch>
            <a:fillRect/>
          </a:stretch>
        </p:blipFill>
        <p:spPr>
          <a:xfrm>
            <a:off x="7645146" y="1537019"/>
            <a:ext cx="232950" cy="232950"/>
          </a:xfrm>
          <a:prstGeom prst="rect">
            <a:avLst/>
          </a:prstGeom>
          <a:noFill/>
          <a:ln>
            <a:noFill/>
          </a:ln>
        </p:spPr>
      </p:pic>
      <p:sp>
        <p:nvSpPr>
          <p:cNvPr id="1377" name="Google Shape;1377;p87">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76</a:t>
            </a:fld>
            <a:endParaRPr/>
          </a:p>
        </p:txBody>
      </p:sp>
      <p:sp>
        <p:nvSpPr>
          <p:cNvPr id="1383" name="Google Shape;1383;p88"/>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GSW Telemetry Component Testing</a:t>
            </a:r>
            <a:endParaRPr/>
          </a:p>
        </p:txBody>
      </p:sp>
      <p:grpSp>
        <p:nvGrpSpPr>
          <p:cNvPr id="1384" name="Google Shape;1384;p88"/>
          <p:cNvGrpSpPr/>
          <p:nvPr/>
        </p:nvGrpSpPr>
        <p:grpSpPr>
          <a:xfrm>
            <a:off x="185800" y="803753"/>
            <a:ext cx="5999400" cy="601267"/>
            <a:chOff x="185800" y="803800"/>
            <a:chExt cx="5999400" cy="568521"/>
          </a:xfrm>
        </p:grpSpPr>
        <p:sp>
          <p:nvSpPr>
            <p:cNvPr id="1385" name="Google Shape;1385;p88"/>
            <p:cNvSpPr/>
            <p:nvPr/>
          </p:nvSpPr>
          <p:spPr>
            <a:xfrm>
              <a:off x="185800" y="803821"/>
              <a:ext cx="1841400" cy="568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Telemetry Grapher</a:t>
              </a:r>
              <a:endParaRPr/>
            </a:p>
          </p:txBody>
        </p:sp>
        <p:sp>
          <p:nvSpPr>
            <p:cNvPr id="1386" name="Google Shape;1386;p88"/>
            <p:cNvSpPr/>
            <p:nvPr/>
          </p:nvSpPr>
          <p:spPr>
            <a:xfrm>
              <a:off x="2027200" y="967775"/>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387" name="Google Shape;1387;p88"/>
            <p:cNvSpPr/>
            <p:nvPr/>
          </p:nvSpPr>
          <p:spPr>
            <a:xfrm>
              <a:off x="3530200" y="803800"/>
              <a:ext cx="2655000" cy="568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Graph example incoming live telemetry </a:t>
              </a:r>
              <a:endParaRPr/>
            </a:p>
          </p:txBody>
        </p:sp>
      </p:grpSp>
      <p:grpSp>
        <p:nvGrpSpPr>
          <p:cNvPr id="1388" name="Google Shape;1388;p88"/>
          <p:cNvGrpSpPr/>
          <p:nvPr/>
        </p:nvGrpSpPr>
        <p:grpSpPr>
          <a:xfrm>
            <a:off x="187900" y="3047900"/>
            <a:ext cx="5995200" cy="1802705"/>
            <a:chOff x="185813" y="915121"/>
            <a:chExt cx="5995200" cy="664200"/>
          </a:xfrm>
        </p:grpSpPr>
        <p:sp>
          <p:nvSpPr>
            <p:cNvPr id="1389" name="Google Shape;1389;p88"/>
            <p:cNvSpPr/>
            <p:nvPr/>
          </p:nvSpPr>
          <p:spPr>
            <a:xfrm>
              <a:off x="185813" y="915121"/>
              <a:ext cx="1841400" cy="664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Command &amp; Telemetry Server</a:t>
              </a:r>
              <a:endParaRPr/>
            </a:p>
          </p:txBody>
        </p:sp>
        <p:sp>
          <p:nvSpPr>
            <p:cNvPr id="1390" name="Google Shape;1390;p88"/>
            <p:cNvSpPr/>
            <p:nvPr/>
          </p:nvSpPr>
          <p:spPr>
            <a:xfrm>
              <a:off x="2025150" y="1071272"/>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391" name="Google Shape;1391;p88"/>
            <p:cNvSpPr/>
            <p:nvPr/>
          </p:nvSpPr>
          <p:spPr>
            <a:xfrm>
              <a:off x="3530213" y="915121"/>
              <a:ext cx="2650800" cy="664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Connect to a target over a UDP port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Start/stop logging incoming data </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Connect specifically with GNU Radio Software</a:t>
              </a:r>
              <a:endParaRPr>
                <a:solidFill>
                  <a:schemeClr val="dk1"/>
                </a:solidFill>
              </a:endParaRPr>
            </a:p>
          </p:txBody>
        </p:sp>
      </p:grpSp>
      <p:sp>
        <p:nvSpPr>
          <p:cNvPr id="1392" name="Google Shape;1392;p88"/>
          <p:cNvSpPr/>
          <p:nvPr/>
        </p:nvSpPr>
        <p:spPr>
          <a:xfrm>
            <a:off x="6526675" y="762725"/>
            <a:ext cx="2258700" cy="1036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CCSDS Formatted Packets</a:t>
            </a:r>
            <a:endParaRPr/>
          </a:p>
        </p:txBody>
      </p:sp>
      <p:sp>
        <p:nvSpPr>
          <p:cNvPr id="1393" name="Google Shape;1393;p88"/>
          <p:cNvSpPr/>
          <p:nvPr/>
        </p:nvSpPr>
        <p:spPr>
          <a:xfrm>
            <a:off x="6526675" y="2421000"/>
            <a:ext cx="2258700" cy="2160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Chromebook</a:t>
            </a:r>
            <a:endParaRPr/>
          </a:p>
          <a:p>
            <a:pPr marL="457200" lvl="0" indent="-317500" algn="l" rtl="0">
              <a:spcBef>
                <a:spcPts val="0"/>
              </a:spcBef>
              <a:spcAft>
                <a:spcPts val="0"/>
              </a:spcAft>
              <a:buSzPts val="1400"/>
              <a:buChar char="●"/>
            </a:pPr>
            <a:r>
              <a:rPr lang="en"/>
              <a:t>COSMOS</a:t>
            </a:r>
            <a:endParaRPr/>
          </a:p>
          <a:p>
            <a:pPr marL="0" lvl="0" indent="0" algn="l" rtl="0">
              <a:spcBef>
                <a:spcPts val="0"/>
              </a:spcBef>
              <a:spcAft>
                <a:spcPts val="0"/>
              </a:spcAft>
              <a:buNone/>
            </a:pPr>
            <a:endParaRPr/>
          </a:p>
        </p:txBody>
      </p:sp>
      <p:grpSp>
        <p:nvGrpSpPr>
          <p:cNvPr id="1394" name="Google Shape;1394;p88"/>
          <p:cNvGrpSpPr/>
          <p:nvPr/>
        </p:nvGrpSpPr>
        <p:grpSpPr>
          <a:xfrm>
            <a:off x="185800" y="1595703"/>
            <a:ext cx="5999400" cy="601267"/>
            <a:chOff x="185800" y="803800"/>
            <a:chExt cx="5999400" cy="568521"/>
          </a:xfrm>
        </p:grpSpPr>
        <p:sp>
          <p:nvSpPr>
            <p:cNvPr id="1395" name="Google Shape;1395;p88"/>
            <p:cNvSpPr/>
            <p:nvPr/>
          </p:nvSpPr>
          <p:spPr>
            <a:xfrm>
              <a:off x="185800" y="803821"/>
              <a:ext cx="1841400" cy="568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Telemetry Viewer </a:t>
              </a:r>
              <a:endParaRPr/>
            </a:p>
          </p:txBody>
        </p:sp>
        <p:sp>
          <p:nvSpPr>
            <p:cNvPr id="1396" name="Google Shape;1396;p88"/>
            <p:cNvSpPr/>
            <p:nvPr/>
          </p:nvSpPr>
          <p:spPr>
            <a:xfrm>
              <a:off x="2027200" y="967775"/>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397" name="Google Shape;1397;p88"/>
            <p:cNvSpPr/>
            <p:nvPr/>
          </p:nvSpPr>
          <p:spPr>
            <a:xfrm>
              <a:off x="3530200" y="803800"/>
              <a:ext cx="2655000" cy="568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View example incoming live telemetry </a:t>
              </a:r>
              <a:endParaRPr/>
            </a:p>
          </p:txBody>
        </p:sp>
      </p:grpSp>
      <p:grpSp>
        <p:nvGrpSpPr>
          <p:cNvPr id="1398" name="Google Shape;1398;p88"/>
          <p:cNvGrpSpPr/>
          <p:nvPr/>
        </p:nvGrpSpPr>
        <p:grpSpPr>
          <a:xfrm>
            <a:off x="185788" y="2409125"/>
            <a:ext cx="5999336" cy="530747"/>
            <a:chOff x="185810" y="803796"/>
            <a:chExt cx="6045280" cy="424225"/>
          </a:xfrm>
        </p:grpSpPr>
        <p:sp>
          <p:nvSpPr>
            <p:cNvPr id="1399" name="Google Shape;1399;p88"/>
            <p:cNvSpPr/>
            <p:nvPr/>
          </p:nvSpPr>
          <p:spPr>
            <a:xfrm>
              <a:off x="185810" y="803821"/>
              <a:ext cx="1841400" cy="424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Telemetry </a:t>
              </a:r>
              <a:endParaRPr>
                <a:solidFill>
                  <a:schemeClr val="dk1"/>
                </a:solidFill>
              </a:endParaRPr>
            </a:p>
            <a:p>
              <a:pPr marL="0" lvl="0" indent="0" algn="ctr" rtl="0">
                <a:spcBef>
                  <a:spcPts val="0"/>
                </a:spcBef>
                <a:spcAft>
                  <a:spcPts val="0"/>
                </a:spcAft>
                <a:buNone/>
              </a:pPr>
              <a:r>
                <a:rPr lang="en">
                  <a:solidFill>
                    <a:schemeClr val="dk1"/>
                  </a:solidFill>
                </a:rPr>
                <a:t>Extractor </a:t>
              </a:r>
              <a:endParaRPr/>
            </a:p>
          </p:txBody>
        </p:sp>
        <p:sp>
          <p:nvSpPr>
            <p:cNvPr id="1400" name="Google Shape;1400;p88"/>
            <p:cNvSpPr/>
            <p:nvPr/>
          </p:nvSpPr>
          <p:spPr>
            <a:xfrm>
              <a:off x="2027200" y="839977"/>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Testing Status</a:t>
              </a:r>
              <a:endParaRPr/>
            </a:p>
          </p:txBody>
        </p:sp>
        <p:sp>
          <p:nvSpPr>
            <p:cNvPr id="1401" name="Google Shape;1401;p88"/>
            <p:cNvSpPr/>
            <p:nvPr/>
          </p:nvSpPr>
          <p:spPr>
            <a:xfrm>
              <a:off x="3530189" y="803796"/>
              <a:ext cx="2700900" cy="424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Extract logged telemetry from .bin to .txt files</a:t>
              </a:r>
              <a:endParaRPr/>
            </a:p>
          </p:txBody>
        </p:sp>
      </p:grpSp>
      <p:pic>
        <p:nvPicPr>
          <p:cNvPr id="1402" name="Google Shape;1402;p88"/>
          <p:cNvPicPr preferRelativeResize="0"/>
          <p:nvPr/>
        </p:nvPicPr>
        <p:blipFill>
          <a:blip r:embed="rId3">
            <a:alphaModFix/>
          </a:blip>
          <a:stretch>
            <a:fillRect/>
          </a:stretch>
        </p:blipFill>
        <p:spPr>
          <a:xfrm>
            <a:off x="1794296" y="987919"/>
            <a:ext cx="232950" cy="232950"/>
          </a:xfrm>
          <a:prstGeom prst="rect">
            <a:avLst/>
          </a:prstGeom>
          <a:noFill/>
          <a:ln>
            <a:noFill/>
          </a:ln>
        </p:spPr>
      </p:pic>
      <p:pic>
        <p:nvPicPr>
          <p:cNvPr id="1403" name="Google Shape;1403;p88"/>
          <p:cNvPicPr preferRelativeResize="0"/>
          <p:nvPr/>
        </p:nvPicPr>
        <p:blipFill>
          <a:blip r:embed="rId3">
            <a:alphaModFix/>
          </a:blip>
          <a:stretch>
            <a:fillRect/>
          </a:stretch>
        </p:blipFill>
        <p:spPr>
          <a:xfrm>
            <a:off x="5176671" y="1088194"/>
            <a:ext cx="232950" cy="232950"/>
          </a:xfrm>
          <a:prstGeom prst="rect">
            <a:avLst/>
          </a:prstGeom>
          <a:noFill/>
          <a:ln>
            <a:noFill/>
          </a:ln>
        </p:spPr>
      </p:pic>
      <p:pic>
        <p:nvPicPr>
          <p:cNvPr id="1404" name="Google Shape;1404;p88"/>
          <p:cNvPicPr preferRelativeResize="0"/>
          <p:nvPr/>
        </p:nvPicPr>
        <p:blipFill>
          <a:blip r:embed="rId3">
            <a:alphaModFix/>
          </a:blip>
          <a:stretch>
            <a:fillRect/>
          </a:stretch>
        </p:blipFill>
        <p:spPr>
          <a:xfrm>
            <a:off x="1715921" y="1779856"/>
            <a:ext cx="232950" cy="232950"/>
          </a:xfrm>
          <a:prstGeom prst="rect">
            <a:avLst/>
          </a:prstGeom>
          <a:noFill/>
          <a:ln>
            <a:noFill/>
          </a:ln>
        </p:spPr>
      </p:pic>
      <p:pic>
        <p:nvPicPr>
          <p:cNvPr id="1405" name="Google Shape;1405;p88"/>
          <p:cNvPicPr preferRelativeResize="0"/>
          <p:nvPr/>
        </p:nvPicPr>
        <p:blipFill>
          <a:blip r:embed="rId3">
            <a:alphaModFix/>
          </a:blip>
          <a:stretch>
            <a:fillRect/>
          </a:stretch>
        </p:blipFill>
        <p:spPr>
          <a:xfrm>
            <a:off x="5176671" y="1898819"/>
            <a:ext cx="232950" cy="232950"/>
          </a:xfrm>
          <a:prstGeom prst="rect">
            <a:avLst/>
          </a:prstGeom>
          <a:noFill/>
          <a:ln>
            <a:noFill/>
          </a:ln>
        </p:spPr>
      </p:pic>
      <p:pic>
        <p:nvPicPr>
          <p:cNvPr id="1406" name="Google Shape;1406;p88"/>
          <p:cNvPicPr preferRelativeResize="0"/>
          <p:nvPr/>
        </p:nvPicPr>
        <p:blipFill>
          <a:blip r:embed="rId3">
            <a:alphaModFix/>
          </a:blip>
          <a:stretch>
            <a:fillRect/>
          </a:stretch>
        </p:blipFill>
        <p:spPr>
          <a:xfrm>
            <a:off x="5640971" y="2706919"/>
            <a:ext cx="232950" cy="232950"/>
          </a:xfrm>
          <a:prstGeom prst="rect">
            <a:avLst/>
          </a:prstGeom>
          <a:noFill/>
          <a:ln>
            <a:noFill/>
          </a:ln>
        </p:spPr>
      </p:pic>
      <p:pic>
        <p:nvPicPr>
          <p:cNvPr id="1407" name="Google Shape;1407;p88"/>
          <p:cNvPicPr preferRelativeResize="0"/>
          <p:nvPr/>
        </p:nvPicPr>
        <p:blipFill>
          <a:blip r:embed="rId3">
            <a:alphaModFix/>
          </a:blip>
          <a:stretch>
            <a:fillRect/>
          </a:stretch>
        </p:blipFill>
        <p:spPr>
          <a:xfrm>
            <a:off x="5002621" y="3336319"/>
            <a:ext cx="232950" cy="232950"/>
          </a:xfrm>
          <a:prstGeom prst="rect">
            <a:avLst/>
          </a:prstGeom>
          <a:noFill/>
          <a:ln>
            <a:noFill/>
          </a:ln>
        </p:spPr>
      </p:pic>
      <p:pic>
        <p:nvPicPr>
          <p:cNvPr id="1408" name="Google Shape;1408;p88"/>
          <p:cNvPicPr preferRelativeResize="0"/>
          <p:nvPr/>
        </p:nvPicPr>
        <p:blipFill>
          <a:blip r:embed="rId3">
            <a:alphaModFix/>
          </a:blip>
          <a:stretch>
            <a:fillRect/>
          </a:stretch>
        </p:blipFill>
        <p:spPr>
          <a:xfrm>
            <a:off x="5235571" y="3994519"/>
            <a:ext cx="232950" cy="232950"/>
          </a:xfrm>
          <a:prstGeom prst="rect">
            <a:avLst/>
          </a:prstGeom>
          <a:noFill/>
          <a:ln>
            <a:noFill/>
          </a:ln>
        </p:spPr>
      </p:pic>
      <p:sp>
        <p:nvSpPr>
          <p:cNvPr id="1409" name="Google Shape;1409;p88">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0" name="Google Shape;1410;p88"/>
          <p:cNvPicPr preferRelativeResize="0"/>
          <p:nvPr/>
        </p:nvPicPr>
        <p:blipFill>
          <a:blip r:embed="rId3">
            <a:alphaModFix/>
          </a:blip>
          <a:stretch>
            <a:fillRect/>
          </a:stretch>
        </p:blipFill>
        <p:spPr>
          <a:xfrm>
            <a:off x="1561346" y="2571806"/>
            <a:ext cx="232950" cy="232950"/>
          </a:xfrm>
          <a:prstGeom prst="rect">
            <a:avLst/>
          </a:prstGeom>
          <a:noFill/>
          <a:ln>
            <a:noFill/>
          </a:ln>
        </p:spPr>
      </p:pic>
      <p:pic>
        <p:nvPicPr>
          <p:cNvPr id="1411" name="Google Shape;1411;p88"/>
          <p:cNvPicPr preferRelativeResize="0"/>
          <p:nvPr/>
        </p:nvPicPr>
        <p:blipFill>
          <a:blip r:embed="rId3">
            <a:alphaModFix/>
          </a:blip>
          <a:stretch>
            <a:fillRect/>
          </a:stretch>
        </p:blipFill>
        <p:spPr>
          <a:xfrm>
            <a:off x="1000146" y="4227481"/>
            <a:ext cx="232950" cy="232950"/>
          </a:xfrm>
          <a:prstGeom prst="rect">
            <a:avLst/>
          </a:prstGeom>
          <a:noFill/>
          <a:ln>
            <a:noFill/>
          </a:ln>
        </p:spPr>
      </p:pic>
      <p:pic>
        <p:nvPicPr>
          <p:cNvPr id="1412" name="Google Shape;1412;p88"/>
          <p:cNvPicPr preferRelativeResize="0"/>
          <p:nvPr/>
        </p:nvPicPr>
        <p:blipFill>
          <a:blip r:embed="rId3">
            <a:alphaModFix/>
          </a:blip>
          <a:stretch>
            <a:fillRect/>
          </a:stretch>
        </p:blipFill>
        <p:spPr>
          <a:xfrm>
            <a:off x="5804646" y="4581906"/>
            <a:ext cx="232950" cy="232950"/>
          </a:xfrm>
          <a:prstGeom prst="rect">
            <a:avLst/>
          </a:prstGeom>
          <a:noFill/>
          <a:ln>
            <a:noFill/>
          </a:ln>
        </p:spPr>
      </p:pic>
      <p:sp>
        <p:nvSpPr>
          <p:cNvPr id="1413" name="Google Shape;1413;p88">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8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77</a:t>
            </a:fld>
            <a:endParaRPr/>
          </a:p>
        </p:txBody>
      </p:sp>
      <p:sp>
        <p:nvSpPr>
          <p:cNvPr id="1419" name="Google Shape;1419;p89"/>
          <p:cNvSpPr txBox="1">
            <a:spLocks noGrp="1"/>
          </p:cNvSpPr>
          <p:nvPr>
            <p:ph type="body" idx="1"/>
          </p:nvPr>
        </p:nvSpPr>
        <p:spPr>
          <a:xfrm>
            <a:off x="5094425" y="4052550"/>
            <a:ext cx="3378300" cy="39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Screenshot of COSMOS Telemetry Grapher</a:t>
            </a:r>
            <a:endParaRPr b="1"/>
          </a:p>
        </p:txBody>
      </p:sp>
      <p:sp>
        <p:nvSpPr>
          <p:cNvPr id="1420" name="Google Shape;1420;p89"/>
          <p:cNvSpPr txBox="1">
            <a:spLocks noGrp="1"/>
          </p:cNvSpPr>
          <p:nvPr>
            <p:ph type="body" idx="2"/>
          </p:nvPr>
        </p:nvSpPr>
        <p:spPr>
          <a:xfrm>
            <a:off x="778750" y="660277"/>
            <a:ext cx="3644400" cy="3708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Telemetry Viewing Test: </a:t>
            </a:r>
            <a:endParaRPr sz="2000"/>
          </a:p>
          <a:p>
            <a:pPr marL="0" lvl="0" indent="0" algn="l" rtl="0">
              <a:spcBef>
                <a:spcPts val="600"/>
              </a:spcBef>
              <a:spcAft>
                <a:spcPts val="0"/>
              </a:spcAft>
              <a:buNone/>
            </a:pPr>
            <a:endParaRPr sz="100"/>
          </a:p>
          <a:p>
            <a:pPr marL="457200" lvl="0" indent="-342900" algn="l" rtl="0">
              <a:spcBef>
                <a:spcPts val="600"/>
              </a:spcBef>
              <a:spcAft>
                <a:spcPts val="0"/>
              </a:spcAft>
              <a:buSzPts val="1800"/>
              <a:buChar char="○"/>
            </a:pPr>
            <a:r>
              <a:rPr lang="en"/>
              <a:t>Created a target system in COSMOS </a:t>
            </a:r>
            <a:endParaRPr/>
          </a:p>
          <a:p>
            <a:pPr marL="457200" lvl="0" indent="0" algn="l" rtl="0">
              <a:spcBef>
                <a:spcPts val="600"/>
              </a:spcBef>
              <a:spcAft>
                <a:spcPts val="0"/>
              </a:spcAft>
              <a:buNone/>
            </a:pPr>
            <a:endParaRPr sz="100"/>
          </a:p>
          <a:p>
            <a:pPr marL="457200" lvl="0" indent="-342900" algn="l" rtl="0">
              <a:spcBef>
                <a:spcPts val="600"/>
              </a:spcBef>
              <a:spcAft>
                <a:spcPts val="0"/>
              </a:spcAft>
              <a:buSzPts val="1800"/>
              <a:buChar char="○"/>
            </a:pPr>
            <a:r>
              <a:rPr lang="en"/>
              <a:t>Began taking real-time data through a UDP port into the Command &amp; Telemetry Server </a:t>
            </a:r>
            <a:endParaRPr/>
          </a:p>
          <a:p>
            <a:pPr marL="457200" lvl="0" indent="0" algn="l" rtl="0">
              <a:spcBef>
                <a:spcPts val="600"/>
              </a:spcBef>
              <a:spcAft>
                <a:spcPts val="0"/>
              </a:spcAft>
              <a:buNone/>
            </a:pPr>
            <a:endParaRPr sz="100"/>
          </a:p>
          <a:p>
            <a:pPr marL="457200" lvl="0" indent="-342900" algn="l" rtl="0">
              <a:spcBef>
                <a:spcPts val="600"/>
              </a:spcBef>
              <a:spcAft>
                <a:spcPts val="0"/>
              </a:spcAft>
              <a:buSzPts val="1800"/>
              <a:buChar char="○"/>
            </a:pPr>
            <a:r>
              <a:rPr lang="en"/>
              <a:t>Used Telemetry Grapher tool to plot real-time telemetry </a:t>
            </a:r>
            <a:endParaRPr/>
          </a:p>
        </p:txBody>
      </p:sp>
      <p:sp>
        <p:nvSpPr>
          <p:cNvPr id="1421" name="Google Shape;1421;p89"/>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GSW Telemetry Tests</a:t>
            </a:r>
            <a:endParaRPr/>
          </a:p>
        </p:txBody>
      </p:sp>
      <p:pic>
        <p:nvPicPr>
          <p:cNvPr id="1422" name="Google Shape;1422;p89"/>
          <p:cNvPicPr preferRelativeResize="0"/>
          <p:nvPr/>
        </p:nvPicPr>
        <p:blipFill>
          <a:blip r:embed="rId3">
            <a:alphaModFix/>
          </a:blip>
          <a:stretch>
            <a:fillRect/>
          </a:stretch>
        </p:blipFill>
        <p:spPr>
          <a:xfrm>
            <a:off x="4575550" y="765475"/>
            <a:ext cx="4416047" cy="3287086"/>
          </a:xfrm>
          <a:prstGeom prst="rect">
            <a:avLst/>
          </a:prstGeom>
          <a:noFill/>
          <a:ln>
            <a:noFill/>
          </a:ln>
        </p:spPr>
      </p:pic>
      <p:sp>
        <p:nvSpPr>
          <p:cNvPr id="1423" name="Google Shape;1423;p89">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89">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5" name="Google Shape;1425;p89"/>
          <p:cNvPicPr preferRelativeResize="0"/>
          <p:nvPr/>
        </p:nvPicPr>
        <p:blipFill>
          <a:blip r:embed="rId4">
            <a:alphaModFix/>
          </a:blip>
          <a:stretch>
            <a:fillRect/>
          </a:stretch>
        </p:blipFill>
        <p:spPr>
          <a:xfrm>
            <a:off x="4126646" y="3963494"/>
            <a:ext cx="232950" cy="232950"/>
          </a:xfrm>
          <a:prstGeom prst="rect">
            <a:avLst/>
          </a:prstGeom>
          <a:noFill/>
          <a:ln>
            <a:noFill/>
          </a:ln>
        </p:spPr>
      </p:pic>
      <p:pic>
        <p:nvPicPr>
          <p:cNvPr id="1426" name="Google Shape;1426;p89"/>
          <p:cNvPicPr preferRelativeResize="0"/>
          <p:nvPr/>
        </p:nvPicPr>
        <p:blipFill>
          <a:blip r:embed="rId4">
            <a:alphaModFix/>
          </a:blip>
          <a:stretch>
            <a:fillRect/>
          </a:stretch>
        </p:blipFill>
        <p:spPr>
          <a:xfrm>
            <a:off x="2027246" y="3118544"/>
            <a:ext cx="232950" cy="232950"/>
          </a:xfrm>
          <a:prstGeom prst="rect">
            <a:avLst/>
          </a:prstGeom>
          <a:noFill/>
          <a:ln>
            <a:noFill/>
          </a:ln>
        </p:spPr>
      </p:pic>
      <p:pic>
        <p:nvPicPr>
          <p:cNvPr id="1427" name="Google Shape;1427;p89"/>
          <p:cNvPicPr preferRelativeResize="0"/>
          <p:nvPr/>
        </p:nvPicPr>
        <p:blipFill>
          <a:blip r:embed="rId4">
            <a:alphaModFix/>
          </a:blip>
          <a:stretch>
            <a:fillRect/>
          </a:stretch>
        </p:blipFill>
        <p:spPr>
          <a:xfrm>
            <a:off x="2329896" y="1660919"/>
            <a:ext cx="232950" cy="232950"/>
          </a:xfrm>
          <a:prstGeom prst="rect">
            <a:avLst/>
          </a:prstGeom>
          <a:noFill/>
          <a:ln>
            <a:noFill/>
          </a:ln>
        </p:spPr>
      </p:pic>
      <p:pic>
        <p:nvPicPr>
          <p:cNvPr id="1428" name="Google Shape;1428;p89"/>
          <p:cNvPicPr preferRelativeResize="0"/>
          <p:nvPr/>
        </p:nvPicPr>
        <p:blipFill>
          <a:blip r:embed="rId4">
            <a:alphaModFix/>
          </a:blip>
          <a:stretch>
            <a:fillRect/>
          </a:stretch>
        </p:blipFill>
        <p:spPr>
          <a:xfrm>
            <a:off x="3408403" y="705180"/>
            <a:ext cx="393600" cy="393600"/>
          </a:xfrm>
          <a:prstGeom prst="rect">
            <a:avLst/>
          </a:prstGeom>
          <a:noFill/>
          <a:ln>
            <a:noFill/>
          </a:ln>
        </p:spPr>
      </p:pic>
      <p:sp>
        <p:nvSpPr>
          <p:cNvPr id="1429" name="Google Shape;1429;p89">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89">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78</a:t>
            </a:fld>
            <a:endParaRPr/>
          </a:p>
        </p:txBody>
      </p:sp>
      <p:sp>
        <p:nvSpPr>
          <p:cNvPr id="1436" name="Google Shape;1436;p90"/>
          <p:cNvSpPr txBox="1">
            <a:spLocks noGrp="1"/>
          </p:cNvSpPr>
          <p:nvPr>
            <p:ph type="body" idx="1"/>
          </p:nvPr>
        </p:nvSpPr>
        <p:spPr>
          <a:xfrm>
            <a:off x="5089475" y="3104725"/>
            <a:ext cx="3388200" cy="457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b="1"/>
              <a:t>Screenshot of logged telemetry data </a:t>
            </a:r>
            <a:endParaRPr sz="1400" b="1"/>
          </a:p>
        </p:txBody>
      </p:sp>
      <p:sp>
        <p:nvSpPr>
          <p:cNvPr id="1437" name="Google Shape;1437;p90"/>
          <p:cNvSpPr txBox="1">
            <a:spLocks noGrp="1"/>
          </p:cNvSpPr>
          <p:nvPr>
            <p:ph type="body" idx="2"/>
          </p:nvPr>
        </p:nvSpPr>
        <p:spPr>
          <a:xfrm>
            <a:off x="778750" y="660275"/>
            <a:ext cx="3644400" cy="4089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Telemetry Logging Test: </a:t>
            </a:r>
            <a:endParaRPr sz="2000"/>
          </a:p>
          <a:p>
            <a:pPr marL="0" lvl="0" indent="0" algn="l" rtl="0">
              <a:spcBef>
                <a:spcPts val="600"/>
              </a:spcBef>
              <a:spcAft>
                <a:spcPts val="0"/>
              </a:spcAft>
              <a:buNone/>
            </a:pPr>
            <a:endParaRPr sz="100"/>
          </a:p>
          <a:p>
            <a:pPr marL="457200" lvl="0" indent="-330200" algn="l" rtl="0">
              <a:spcBef>
                <a:spcPts val="600"/>
              </a:spcBef>
              <a:spcAft>
                <a:spcPts val="0"/>
              </a:spcAft>
              <a:buSzPts val="1600"/>
              <a:buChar char="○"/>
            </a:pPr>
            <a:r>
              <a:rPr lang="en" sz="1600"/>
              <a:t>Created a target system to interface and began collecting live telemetry </a:t>
            </a:r>
            <a:endParaRPr sz="1600"/>
          </a:p>
          <a:p>
            <a:pPr marL="457200" lvl="0" indent="0" algn="l" rtl="0">
              <a:spcBef>
                <a:spcPts val="600"/>
              </a:spcBef>
              <a:spcAft>
                <a:spcPts val="0"/>
              </a:spcAft>
              <a:buNone/>
            </a:pPr>
            <a:endParaRPr sz="100"/>
          </a:p>
          <a:p>
            <a:pPr marL="457200" lvl="0" indent="-330200" algn="l" rtl="0">
              <a:spcBef>
                <a:spcPts val="600"/>
              </a:spcBef>
              <a:spcAft>
                <a:spcPts val="0"/>
              </a:spcAft>
              <a:buSzPts val="1600"/>
              <a:buChar char="○"/>
            </a:pPr>
            <a:r>
              <a:rPr lang="en" sz="1600"/>
              <a:t>Manually started and stopped logging in the Command &amp; Telemetry Server </a:t>
            </a:r>
            <a:endParaRPr sz="1600"/>
          </a:p>
          <a:p>
            <a:pPr marL="457200" lvl="0" indent="0" algn="l" rtl="0">
              <a:spcBef>
                <a:spcPts val="600"/>
              </a:spcBef>
              <a:spcAft>
                <a:spcPts val="0"/>
              </a:spcAft>
              <a:buNone/>
            </a:pPr>
            <a:endParaRPr sz="100"/>
          </a:p>
          <a:p>
            <a:pPr marL="457200" lvl="0" indent="-330200" algn="l" rtl="0">
              <a:spcBef>
                <a:spcPts val="600"/>
              </a:spcBef>
              <a:spcAft>
                <a:spcPts val="0"/>
              </a:spcAft>
              <a:buSzPts val="1600"/>
              <a:buChar char="○"/>
            </a:pPr>
            <a:r>
              <a:rPr lang="en" sz="1600"/>
              <a:t>Extracted the telemetry data into a text file using the Telemetry Extractor tool </a:t>
            </a:r>
            <a:endParaRPr sz="1600"/>
          </a:p>
          <a:p>
            <a:pPr marL="457200" lvl="0" indent="0" algn="l" rtl="0">
              <a:spcBef>
                <a:spcPts val="600"/>
              </a:spcBef>
              <a:spcAft>
                <a:spcPts val="0"/>
              </a:spcAft>
              <a:buNone/>
            </a:pPr>
            <a:endParaRPr sz="100"/>
          </a:p>
          <a:p>
            <a:pPr marL="457200" lvl="0" indent="-330200" algn="l" rtl="0">
              <a:spcBef>
                <a:spcPts val="600"/>
              </a:spcBef>
              <a:spcAft>
                <a:spcPts val="0"/>
              </a:spcAft>
              <a:buSzPts val="1600"/>
              <a:buChar char="○"/>
            </a:pPr>
            <a:r>
              <a:rPr lang="en" sz="1600"/>
              <a:t>Verified the data was logged successfully </a:t>
            </a:r>
            <a:endParaRPr sz="1600"/>
          </a:p>
        </p:txBody>
      </p:sp>
      <p:sp>
        <p:nvSpPr>
          <p:cNvPr id="1438" name="Google Shape;1438;p9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GSW Telemetry Tests</a:t>
            </a:r>
            <a:endParaRPr/>
          </a:p>
        </p:txBody>
      </p:sp>
      <p:pic>
        <p:nvPicPr>
          <p:cNvPr id="1439" name="Google Shape;1439;p90"/>
          <p:cNvPicPr preferRelativeResize="0"/>
          <p:nvPr/>
        </p:nvPicPr>
        <p:blipFill>
          <a:blip r:embed="rId3">
            <a:alphaModFix/>
          </a:blip>
          <a:stretch>
            <a:fillRect/>
          </a:stretch>
        </p:blipFill>
        <p:spPr>
          <a:xfrm>
            <a:off x="4575550" y="765475"/>
            <a:ext cx="4416050" cy="2186862"/>
          </a:xfrm>
          <a:prstGeom prst="rect">
            <a:avLst/>
          </a:prstGeom>
          <a:noFill/>
          <a:ln>
            <a:noFill/>
          </a:ln>
        </p:spPr>
      </p:pic>
      <p:sp>
        <p:nvSpPr>
          <p:cNvPr id="1440" name="Google Shape;1440;p90">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0">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90">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3" name="Google Shape;1443;p90"/>
          <p:cNvPicPr preferRelativeResize="0"/>
          <p:nvPr/>
        </p:nvPicPr>
        <p:blipFill>
          <a:blip r:embed="rId4">
            <a:alphaModFix/>
          </a:blip>
          <a:stretch>
            <a:fillRect/>
          </a:stretch>
        </p:blipFill>
        <p:spPr>
          <a:xfrm>
            <a:off x="3427427" y="765477"/>
            <a:ext cx="322175" cy="322175"/>
          </a:xfrm>
          <a:prstGeom prst="rect">
            <a:avLst/>
          </a:prstGeom>
          <a:noFill/>
          <a:ln>
            <a:noFill/>
          </a:ln>
        </p:spPr>
      </p:pic>
      <p:pic>
        <p:nvPicPr>
          <p:cNvPr id="1444" name="Google Shape;1444;p90"/>
          <p:cNvPicPr preferRelativeResize="0"/>
          <p:nvPr/>
        </p:nvPicPr>
        <p:blipFill>
          <a:blip r:embed="rId4">
            <a:alphaModFix/>
          </a:blip>
          <a:stretch>
            <a:fillRect/>
          </a:stretch>
        </p:blipFill>
        <p:spPr>
          <a:xfrm>
            <a:off x="2646096" y="1911594"/>
            <a:ext cx="232950" cy="232950"/>
          </a:xfrm>
          <a:prstGeom prst="rect">
            <a:avLst/>
          </a:prstGeom>
          <a:noFill/>
          <a:ln>
            <a:noFill/>
          </a:ln>
        </p:spPr>
      </p:pic>
      <p:pic>
        <p:nvPicPr>
          <p:cNvPr id="1445" name="Google Shape;1445;p90"/>
          <p:cNvPicPr preferRelativeResize="0"/>
          <p:nvPr/>
        </p:nvPicPr>
        <p:blipFill>
          <a:blip r:embed="rId4">
            <a:alphaModFix/>
          </a:blip>
          <a:stretch>
            <a:fillRect/>
          </a:stretch>
        </p:blipFill>
        <p:spPr>
          <a:xfrm>
            <a:off x="2960946" y="2871769"/>
            <a:ext cx="232950" cy="232950"/>
          </a:xfrm>
          <a:prstGeom prst="rect">
            <a:avLst/>
          </a:prstGeom>
          <a:noFill/>
          <a:ln>
            <a:noFill/>
          </a:ln>
        </p:spPr>
      </p:pic>
      <p:pic>
        <p:nvPicPr>
          <p:cNvPr id="1446" name="Google Shape;1446;p90"/>
          <p:cNvPicPr preferRelativeResize="0"/>
          <p:nvPr/>
        </p:nvPicPr>
        <p:blipFill>
          <a:blip r:embed="rId4">
            <a:alphaModFix/>
          </a:blip>
          <a:stretch>
            <a:fillRect/>
          </a:stretch>
        </p:blipFill>
        <p:spPr>
          <a:xfrm>
            <a:off x="2646096" y="3887219"/>
            <a:ext cx="232950" cy="232950"/>
          </a:xfrm>
          <a:prstGeom prst="rect">
            <a:avLst/>
          </a:prstGeom>
          <a:noFill/>
          <a:ln>
            <a:noFill/>
          </a:ln>
        </p:spPr>
      </p:pic>
      <p:pic>
        <p:nvPicPr>
          <p:cNvPr id="1447" name="Google Shape;1447;p90"/>
          <p:cNvPicPr preferRelativeResize="0"/>
          <p:nvPr/>
        </p:nvPicPr>
        <p:blipFill>
          <a:blip r:embed="rId4">
            <a:alphaModFix/>
          </a:blip>
          <a:stretch>
            <a:fillRect/>
          </a:stretch>
        </p:blipFill>
        <p:spPr>
          <a:xfrm>
            <a:off x="2484471" y="4678469"/>
            <a:ext cx="232950" cy="232950"/>
          </a:xfrm>
          <a:prstGeom prst="rect">
            <a:avLst/>
          </a:prstGeom>
          <a:noFill/>
          <a:ln>
            <a:noFill/>
          </a:ln>
        </p:spPr>
      </p:pic>
      <p:sp>
        <p:nvSpPr>
          <p:cNvPr id="1448" name="Google Shape;1448;p90">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79</a:t>
            </a:fld>
            <a:endParaRPr/>
          </a:p>
        </p:txBody>
      </p:sp>
      <p:sp>
        <p:nvSpPr>
          <p:cNvPr id="1454" name="Google Shape;1454;p91"/>
          <p:cNvSpPr txBox="1">
            <a:spLocks noGrp="1"/>
          </p:cNvSpPr>
          <p:nvPr>
            <p:ph type="body" idx="2"/>
          </p:nvPr>
        </p:nvSpPr>
        <p:spPr>
          <a:xfrm>
            <a:off x="229050" y="1041250"/>
            <a:ext cx="4490400" cy="3708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Stage 1: KubOS ping test</a:t>
            </a:r>
            <a:endParaRPr/>
          </a:p>
          <a:p>
            <a:pPr marL="457200" lvl="0" indent="-342900" algn="l" rtl="0">
              <a:spcBef>
                <a:spcPts val="600"/>
              </a:spcBef>
              <a:spcAft>
                <a:spcPts val="0"/>
              </a:spcAft>
              <a:buSzPts val="1800"/>
              <a:buChar char="○"/>
            </a:pPr>
            <a:r>
              <a:rPr lang="en"/>
              <a:t>Connect with the Beaglebone as a target in COSMOS</a:t>
            </a:r>
            <a:endParaRPr/>
          </a:p>
          <a:p>
            <a:pPr marL="457200" lvl="0" indent="-342900" algn="l" rtl="0">
              <a:spcBef>
                <a:spcPts val="0"/>
              </a:spcBef>
              <a:spcAft>
                <a:spcPts val="0"/>
              </a:spcAft>
              <a:buSzPts val="1800"/>
              <a:buChar char="○"/>
            </a:pPr>
            <a:r>
              <a:rPr lang="en"/>
              <a:t>Send a ping command from the command sender</a:t>
            </a:r>
            <a:endParaRPr/>
          </a:p>
          <a:p>
            <a:pPr marL="457200" lvl="0" indent="-342900" algn="l" rtl="0">
              <a:spcBef>
                <a:spcPts val="0"/>
              </a:spcBef>
              <a:spcAft>
                <a:spcPts val="0"/>
              </a:spcAft>
              <a:buSzPts val="1800"/>
              <a:buChar char="○"/>
            </a:pPr>
            <a:r>
              <a:rPr lang="en"/>
              <a:t>Use the telemetry viewer to read the pong response</a:t>
            </a:r>
            <a:endParaRPr/>
          </a:p>
          <a:p>
            <a:pPr marL="0" lvl="0" indent="0" algn="l" rtl="0">
              <a:spcBef>
                <a:spcPts val="600"/>
              </a:spcBef>
              <a:spcAft>
                <a:spcPts val="0"/>
              </a:spcAft>
              <a:buNone/>
            </a:pPr>
            <a:r>
              <a:rPr lang="en"/>
              <a:t>Stage 2: CCSDS</a:t>
            </a:r>
            <a:endParaRPr/>
          </a:p>
          <a:p>
            <a:pPr marL="457200" lvl="0" indent="-342900" algn="l" rtl="0">
              <a:spcBef>
                <a:spcPts val="600"/>
              </a:spcBef>
              <a:spcAft>
                <a:spcPts val="0"/>
              </a:spcAft>
              <a:buSzPts val="1800"/>
              <a:buChar char="○"/>
            </a:pPr>
            <a:r>
              <a:rPr lang="en"/>
              <a:t>Repeat the steps of Stage 1, but this time packetize the command in CCSDS format to be read in by KubOS</a:t>
            </a:r>
            <a:endParaRPr/>
          </a:p>
        </p:txBody>
      </p:sp>
      <p:sp>
        <p:nvSpPr>
          <p:cNvPr id="1455" name="Google Shape;1455;p9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GSW Final Integration Test Plan</a:t>
            </a:r>
            <a:endParaRPr/>
          </a:p>
        </p:txBody>
      </p:sp>
      <p:sp>
        <p:nvSpPr>
          <p:cNvPr id="1456" name="Google Shape;1456;p91"/>
          <p:cNvSpPr txBox="1"/>
          <p:nvPr/>
        </p:nvSpPr>
        <p:spPr>
          <a:xfrm>
            <a:off x="4964275" y="2942525"/>
            <a:ext cx="4141200" cy="11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Equipment:</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Chromebook with COSMOS and GNURadio </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BeagleboneBlack PCB with KubOS and GNURadio</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Comms Hardware</a:t>
            </a:r>
            <a:endParaRPr>
              <a:latin typeface="PT Serif"/>
              <a:ea typeface="PT Serif"/>
              <a:cs typeface="PT Serif"/>
              <a:sym typeface="PT Serif"/>
            </a:endParaRPr>
          </a:p>
        </p:txBody>
      </p:sp>
      <p:sp>
        <p:nvSpPr>
          <p:cNvPr id="1457" name="Google Shape;1457;p91"/>
          <p:cNvSpPr txBox="1"/>
          <p:nvPr/>
        </p:nvSpPr>
        <p:spPr>
          <a:xfrm>
            <a:off x="5110800" y="4054925"/>
            <a:ext cx="4033200" cy="7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Location:</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Senior Projects Room</a:t>
            </a:r>
            <a:endParaRPr>
              <a:latin typeface="PT Serif"/>
              <a:ea typeface="PT Serif"/>
              <a:cs typeface="PT Serif"/>
              <a:sym typeface="PT Serif"/>
            </a:endParaRPr>
          </a:p>
          <a:p>
            <a:pPr marL="457200" lvl="0" indent="-317500" algn="l" rtl="0">
              <a:spcBef>
                <a:spcPts val="0"/>
              </a:spcBef>
              <a:spcAft>
                <a:spcPts val="0"/>
              </a:spcAft>
              <a:buSzPts val="1400"/>
              <a:buFont typeface="PT Serif"/>
              <a:buChar char="●"/>
            </a:pPr>
            <a:r>
              <a:rPr lang="en">
                <a:latin typeface="PT Serif"/>
                <a:ea typeface="PT Serif"/>
                <a:cs typeface="PT Serif"/>
                <a:sym typeface="PT Serif"/>
              </a:rPr>
              <a:t>Electronics Lab</a:t>
            </a:r>
            <a:endParaRPr>
              <a:latin typeface="PT Serif"/>
              <a:ea typeface="PT Serif"/>
              <a:cs typeface="PT Serif"/>
              <a:sym typeface="PT Serif"/>
            </a:endParaRPr>
          </a:p>
        </p:txBody>
      </p:sp>
      <p:sp>
        <p:nvSpPr>
          <p:cNvPr id="1458" name="Google Shape;1458;p91"/>
          <p:cNvSpPr txBox="1">
            <a:spLocks noGrp="1"/>
          </p:cNvSpPr>
          <p:nvPr>
            <p:ph type="body" idx="2"/>
          </p:nvPr>
        </p:nvSpPr>
        <p:spPr>
          <a:xfrm>
            <a:off x="4735550" y="511700"/>
            <a:ext cx="4294200" cy="2248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Stage 3: Full System</a:t>
            </a:r>
            <a:endParaRPr/>
          </a:p>
          <a:p>
            <a:pPr marL="457200" lvl="0" indent="-342900" algn="l" rtl="0">
              <a:spcBef>
                <a:spcPts val="600"/>
              </a:spcBef>
              <a:spcAft>
                <a:spcPts val="0"/>
              </a:spcAft>
              <a:buSzPts val="1800"/>
              <a:buChar char="○"/>
            </a:pPr>
            <a:r>
              <a:rPr lang="en"/>
              <a:t>Send a collect telemetry data through the GNU Radio software, then the Comms Hardware, then KubOS, then the IMU, and back</a:t>
            </a:r>
            <a:endParaRPr/>
          </a:p>
          <a:p>
            <a:pPr marL="457200" lvl="0" indent="-342900" algn="l" rtl="0">
              <a:spcBef>
                <a:spcPts val="0"/>
              </a:spcBef>
              <a:spcAft>
                <a:spcPts val="0"/>
              </a:spcAft>
              <a:buSzPts val="1800"/>
              <a:buChar char="○"/>
            </a:pPr>
            <a:r>
              <a:rPr lang="en"/>
              <a:t>Verify the data is correct and the error is within expected range</a:t>
            </a:r>
            <a:endParaRPr/>
          </a:p>
        </p:txBody>
      </p:sp>
      <p:cxnSp>
        <p:nvCxnSpPr>
          <p:cNvPr id="1459" name="Google Shape;1459;p91"/>
          <p:cNvCxnSpPr/>
          <p:nvPr/>
        </p:nvCxnSpPr>
        <p:spPr>
          <a:xfrm rot="10800000">
            <a:off x="4915125" y="3009850"/>
            <a:ext cx="0" cy="1812600"/>
          </a:xfrm>
          <a:prstGeom prst="straightConnector1">
            <a:avLst/>
          </a:prstGeom>
          <a:noFill/>
          <a:ln w="9525" cap="flat" cmpd="sng">
            <a:solidFill>
              <a:schemeClr val="dk2"/>
            </a:solidFill>
            <a:prstDash val="solid"/>
            <a:round/>
            <a:headEnd type="none" w="med" len="med"/>
            <a:tailEnd type="none" w="med" len="med"/>
          </a:ln>
        </p:spPr>
      </p:cxnSp>
      <p:cxnSp>
        <p:nvCxnSpPr>
          <p:cNvPr id="1460" name="Google Shape;1460;p91"/>
          <p:cNvCxnSpPr/>
          <p:nvPr/>
        </p:nvCxnSpPr>
        <p:spPr>
          <a:xfrm rot="10800000" flipH="1">
            <a:off x="4916700" y="3005550"/>
            <a:ext cx="4146000" cy="9000"/>
          </a:xfrm>
          <a:prstGeom prst="straightConnector1">
            <a:avLst/>
          </a:prstGeom>
          <a:noFill/>
          <a:ln w="9525" cap="flat" cmpd="sng">
            <a:solidFill>
              <a:schemeClr val="dk2"/>
            </a:solidFill>
            <a:prstDash val="solid"/>
            <a:round/>
            <a:headEnd type="none" w="med" len="med"/>
            <a:tailEnd type="none" w="med" len="med"/>
          </a:ln>
        </p:spPr>
      </p:cxnSp>
      <p:sp>
        <p:nvSpPr>
          <p:cNvPr id="1461" name="Google Shape;1461;p91"/>
          <p:cNvSpPr txBox="1"/>
          <p:nvPr/>
        </p:nvSpPr>
        <p:spPr>
          <a:xfrm>
            <a:off x="441100" y="621550"/>
            <a:ext cx="37392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0000"/>
                </a:solidFill>
                <a:latin typeface="PT Serif"/>
                <a:ea typeface="PT Serif"/>
                <a:cs typeface="PT Serif"/>
                <a:sym typeface="PT Serif"/>
              </a:rPr>
              <a:t>Test Not Completed</a:t>
            </a:r>
            <a:endParaRPr sz="2000" b="1">
              <a:solidFill>
                <a:srgbClr val="FF0000"/>
              </a:solidFill>
              <a:latin typeface="PT Serif"/>
              <a:ea typeface="PT Serif"/>
              <a:cs typeface="PT Serif"/>
              <a:sym typeface="PT Serif"/>
            </a:endParaRPr>
          </a:p>
        </p:txBody>
      </p:sp>
      <p:sp>
        <p:nvSpPr>
          <p:cNvPr id="1462" name="Google Shape;1462;p91">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0"/>
          <p:cNvPicPr preferRelativeResize="0"/>
          <p:nvPr/>
        </p:nvPicPr>
        <p:blipFill>
          <a:blip r:embed="rId3">
            <a:alphaModFix/>
          </a:blip>
          <a:stretch>
            <a:fillRect/>
          </a:stretch>
        </p:blipFill>
        <p:spPr>
          <a:xfrm>
            <a:off x="538300" y="950950"/>
            <a:ext cx="2362240" cy="3566159"/>
          </a:xfrm>
          <a:prstGeom prst="rect">
            <a:avLst/>
          </a:prstGeom>
          <a:noFill/>
          <a:ln>
            <a:noFill/>
          </a:ln>
        </p:spPr>
      </p:pic>
      <p:sp>
        <p:nvSpPr>
          <p:cNvPr id="244" name="Google Shape;244;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245" name="Google Shape;245;p2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Satellite Model: Physical Specifications</a:t>
            </a:r>
            <a:endParaRPr/>
          </a:p>
        </p:txBody>
      </p:sp>
      <p:pic>
        <p:nvPicPr>
          <p:cNvPr id="246" name="Google Shape;246;p20">
            <a:hlinkClick r:id="" action="ppaction://noaction"/>
          </p:cNvPr>
          <p:cNvPicPr preferRelativeResize="0"/>
          <p:nvPr/>
        </p:nvPicPr>
        <p:blipFill>
          <a:blip r:embed="rId4">
            <a:alphaModFix/>
          </a:blip>
          <a:stretch>
            <a:fillRect/>
          </a:stretch>
        </p:blipFill>
        <p:spPr>
          <a:xfrm>
            <a:off x="4991286" y="906150"/>
            <a:ext cx="3963258" cy="3269668"/>
          </a:xfrm>
          <a:prstGeom prst="rect">
            <a:avLst/>
          </a:prstGeom>
          <a:noFill/>
          <a:ln>
            <a:noFill/>
          </a:ln>
        </p:spPr>
      </p:pic>
      <p:cxnSp>
        <p:nvCxnSpPr>
          <p:cNvPr id="247" name="Google Shape;247;p20"/>
          <p:cNvCxnSpPr/>
          <p:nvPr/>
        </p:nvCxnSpPr>
        <p:spPr>
          <a:xfrm rot="10800000" flipH="1">
            <a:off x="7227447" y="3242768"/>
            <a:ext cx="1794000" cy="1041900"/>
          </a:xfrm>
          <a:prstGeom prst="straightConnector1">
            <a:avLst/>
          </a:prstGeom>
          <a:noFill/>
          <a:ln w="28575" cap="flat" cmpd="sng">
            <a:solidFill>
              <a:srgbClr val="000000"/>
            </a:solidFill>
            <a:prstDash val="solid"/>
            <a:round/>
            <a:headEnd type="triangle" w="med" len="med"/>
            <a:tailEnd type="triangle" w="med" len="med"/>
          </a:ln>
        </p:spPr>
      </p:cxnSp>
      <p:cxnSp>
        <p:nvCxnSpPr>
          <p:cNvPr id="248" name="Google Shape;248;p20"/>
          <p:cNvCxnSpPr/>
          <p:nvPr/>
        </p:nvCxnSpPr>
        <p:spPr>
          <a:xfrm rot="10800000">
            <a:off x="4942865" y="3125525"/>
            <a:ext cx="2018100" cy="1205100"/>
          </a:xfrm>
          <a:prstGeom prst="straightConnector1">
            <a:avLst/>
          </a:prstGeom>
          <a:noFill/>
          <a:ln w="28575" cap="flat" cmpd="sng">
            <a:solidFill>
              <a:srgbClr val="000000"/>
            </a:solidFill>
            <a:prstDash val="solid"/>
            <a:round/>
            <a:headEnd type="triangle" w="med" len="med"/>
            <a:tailEnd type="triangle" w="med" len="med"/>
          </a:ln>
        </p:spPr>
      </p:cxnSp>
      <p:cxnSp>
        <p:nvCxnSpPr>
          <p:cNvPr id="249" name="Google Shape;249;p20"/>
          <p:cNvCxnSpPr/>
          <p:nvPr/>
        </p:nvCxnSpPr>
        <p:spPr>
          <a:xfrm rot="10800000">
            <a:off x="4991286" y="2318033"/>
            <a:ext cx="0" cy="721200"/>
          </a:xfrm>
          <a:prstGeom prst="straightConnector1">
            <a:avLst/>
          </a:prstGeom>
          <a:noFill/>
          <a:ln w="28575" cap="flat" cmpd="sng">
            <a:solidFill>
              <a:srgbClr val="000000"/>
            </a:solidFill>
            <a:prstDash val="solid"/>
            <a:round/>
            <a:headEnd type="triangle" w="med" len="med"/>
            <a:tailEnd type="triangle" w="med" len="med"/>
          </a:ln>
        </p:spPr>
      </p:cxnSp>
      <p:sp>
        <p:nvSpPr>
          <p:cNvPr id="250" name="Google Shape;250;p20"/>
          <p:cNvSpPr txBox="1"/>
          <p:nvPr/>
        </p:nvSpPr>
        <p:spPr>
          <a:xfrm>
            <a:off x="4227776" y="2544226"/>
            <a:ext cx="1009800" cy="2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T Serif"/>
                <a:ea typeface="PT Serif"/>
                <a:cs typeface="PT Serif"/>
                <a:sym typeface="PT Serif"/>
              </a:rPr>
              <a:t>33.1 mm</a:t>
            </a:r>
            <a:endParaRPr sz="1200">
              <a:latin typeface="PT Serif"/>
              <a:ea typeface="PT Serif"/>
              <a:cs typeface="PT Serif"/>
              <a:sym typeface="PT Serif"/>
            </a:endParaRPr>
          </a:p>
        </p:txBody>
      </p:sp>
      <p:sp>
        <p:nvSpPr>
          <p:cNvPr id="251" name="Google Shape;251;p20"/>
          <p:cNvSpPr txBox="1"/>
          <p:nvPr/>
        </p:nvSpPr>
        <p:spPr>
          <a:xfrm rot="-1800505">
            <a:off x="7815139" y="3700592"/>
            <a:ext cx="897971" cy="26766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T Serif"/>
                <a:ea typeface="PT Serif"/>
                <a:cs typeface="PT Serif"/>
                <a:sym typeface="PT Serif"/>
              </a:rPr>
              <a:t>111.1 mm</a:t>
            </a:r>
            <a:endParaRPr sz="1200">
              <a:latin typeface="PT Serif"/>
              <a:ea typeface="PT Serif"/>
              <a:cs typeface="PT Serif"/>
              <a:sym typeface="PT Serif"/>
            </a:endParaRPr>
          </a:p>
        </p:txBody>
      </p:sp>
      <p:sp>
        <p:nvSpPr>
          <p:cNvPr id="252" name="Google Shape;252;p20"/>
          <p:cNvSpPr txBox="1"/>
          <p:nvPr/>
        </p:nvSpPr>
        <p:spPr>
          <a:xfrm rot="1829027">
            <a:off x="5421915" y="3626081"/>
            <a:ext cx="859855" cy="26750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T Serif"/>
                <a:ea typeface="PT Serif"/>
                <a:cs typeface="PT Serif"/>
                <a:sym typeface="PT Serif"/>
              </a:rPr>
              <a:t>114.2 mm</a:t>
            </a:r>
            <a:endParaRPr sz="1200">
              <a:latin typeface="PT Serif"/>
              <a:ea typeface="PT Serif"/>
              <a:cs typeface="PT Serif"/>
              <a:sym typeface="PT Serif"/>
            </a:endParaRPr>
          </a:p>
        </p:txBody>
      </p:sp>
      <p:sp>
        <p:nvSpPr>
          <p:cNvPr id="253" name="Google Shape;253;p20"/>
          <p:cNvSpPr txBox="1"/>
          <p:nvPr/>
        </p:nvSpPr>
        <p:spPr>
          <a:xfrm>
            <a:off x="464825" y="570700"/>
            <a:ext cx="31263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PT Serif"/>
                <a:ea typeface="PT Serif"/>
                <a:cs typeface="PT Serif"/>
                <a:sym typeface="PT Serif"/>
              </a:rPr>
              <a:t>TOMCAT Slice</a:t>
            </a:r>
            <a:endParaRPr sz="1800" b="1">
              <a:latin typeface="PT Serif"/>
              <a:ea typeface="PT Serif"/>
              <a:cs typeface="PT Serif"/>
              <a:sym typeface="PT Serif"/>
            </a:endParaRPr>
          </a:p>
        </p:txBody>
      </p:sp>
      <p:sp>
        <p:nvSpPr>
          <p:cNvPr id="254" name="Google Shape;254;p20"/>
          <p:cNvSpPr txBox="1"/>
          <p:nvPr/>
        </p:nvSpPr>
        <p:spPr>
          <a:xfrm>
            <a:off x="549275" y="4419675"/>
            <a:ext cx="31263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PT Serif"/>
                <a:ea typeface="PT Serif"/>
                <a:cs typeface="PT Serif"/>
                <a:sym typeface="PT Serif"/>
              </a:rPr>
              <a:t>ThinSat Kit Slice</a:t>
            </a:r>
            <a:endParaRPr sz="1800" b="1">
              <a:latin typeface="PT Serif"/>
              <a:ea typeface="PT Serif"/>
              <a:cs typeface="PT Serif"/>
              <a:sym typeface="PT Serif"/>
            </a:endParaRPr>
          </a:p>
        </p:txBody>
      </p:sp>
      <p:sp>
        <p:nvSpPr>
          <p:cNvPr id="255" name="Google Shape;255;p20"/>
          <p:cNvSpPr txBox="1"/>
          <p:nvPr/>
        </p:nvSpPr>
        <p:spPr>
          <a:xfrm>
            <a:off x="5253725" y="674850"/>
            <a:ext cx="31263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PT Serif"/>
                <a:ea typeface="PT Serif"/>
                <a:cs typeface="PT Serif"/>
                <a:sym typeface="PT Serif"/>
              </a:rPr>
              <a:t>Full Satellite</a:t>
            </a:r>
            <a:endParaRPr sz="1800" b="1">
              <a:latin typeface="PT Serif"/>
              <a:ea typeface="PT Serif"/>
              <a:cs typeface="PT Serif"/>
              <a:sym typeface="PT Serif"/>
            </a:endParaRPr>
          </a:p>
        </p:txBody>
      </p:sp>
      <p:sp>
        <p:nvSpPr>
          <p:cNvPr id="256" name="Google Shape;256;p20"/>
          <p:cNvSpPr/>
          <p:nvPr/>
        </p:nvSpPr>
        <p:spPr>
          <a:xfrm>
            <a:off x="464825" y="950950"/>
            <a:ext cx="2509200" cy="20883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0"/>
          <p:cNvSpPr/>
          <p:nvPr/>
        </p:nvSpPr>
        <p:spPr>
          <a:xfrm>
            <a:off x="464825" y="3315475"/>
            <a:ext cx="2509200" cy="12051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0"/>
          <p:cNvSpPr txBox="1"/>
          <p:nvPr/>
        </p:nvSpPr>
        <p:spPr>
          <a:xfrm>
            <a:off x="4227775" y="4246950"/>
            <a:ext cx="2509200" cy="45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PT Serif"/>
                <a:ea typeface="PT Serif"/>
                <a:cs typeface="PT Serif"/>
                <a:sym typeface="PT Serif"/>
              </a:rPr>
              <a:t>Mass: </a:t>
            </a:r>
            <a:r>
              <a:rPr lang="en" sz="1800">
                <a:latin typeface="PT Serif"/>
                <a:ea typeface="PT Serif"/>
                <a:cs typeface="PT Serif"/>
                <a:sym typeface="PT Serif"/>
              </a:rPr>
              <a:t>estimated 650g</a:t>
            </a:r>
            <a:endParaRPr sz="1800">
              <a:latin typeface="PT Serif"/>
              <a:ea typeface="PT Serif"/>
              <a:cs typeface="PT Serif"/>
              <a:sym typeface="PT Serif"/>
            </a:endParaRPr>
          </a:p>
        </p:txBody>
      </p:sp>
      <p:sp>
        <p:nvSpPr>
          <p:cNvPr id="259" name="Google Shape;259;p20">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80</a:t>
            </a:fld>
            <a:endParaRPr/>
          </a:p>
        </p:txBody>
      </p:sp>
      <p:sp>
        <p:nvSpPr>
          <p:cNvPr id="1468" name="Google Shape;1468;p92"/>
          <p:cNvSpPr txBox="1">
            <a:spLocks noGrp="1"/>
          </p:cNvSpPr>
          <p:nvPr>
            <p:ph type="body" idx="2"/>
          </p:nvPr>
        </p:nvSpPr>
        <p:spPr>
          <a:xfrm>
            <a:off x="229050" y="1041250"/>
            <a:ext cx="4490400" cy="387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700"/>
              <a:t>Stage 1: KubOS ping test</a:t>
            </a:r>
            <a:endParaRPr sz="1700"/>
          </a:p>
          <a:p>
            <a:pPr marL="457200" lvl="0" indent="-336550" algn="l" rtl="0">
              <a:spcBef>
                <a:spcPts val="600"/>
              </a:spcBef>
              <a:spcAft>
                <a:spcPts val="0"/>
              </a:spcAft>
              <a:buClr>
                <a:srgbClr val="1155CC"/>
              </a:buClr>
              <a:buSzPts val="1700"/>
              <a:buChar char="○"/>
            </a:pPr>
            <a:r>
              <a:rPr lang="en" sz="1700">
                <a:solidFill>
                  <a:srgbClr val="1155CC"/>
                </a:solidFill>
              </a:rPr>
              <a:t>Encounter no errors while sending the command, and receive a “pong” response from KubOS</a:t>
            </a:r>
            <a:endParaRPr sz="1700">
              <a:solidFill>
                <a:srgbClr val="1155CC"/>
              </a:solidFill>
            </a:endParaRPr>
          </a:p>
          <a:p>
            <a:pPr marL="457200" lvl="0" indent="-336550" algn="l" rtl="0">
              <a:spcBef>
                <a:spcPts val="0"/>
              </a:spcBef>
              <a:spcAft>
                <a:spcPts val="0"/>
              </a:spcAft>
              <a:buClr>
                <a:srgbClr val="38761D"/>
              </a:buClr>
              <a:buSzPts val="1700"/>
              <a:buChar char="○"/>
            </a:pPr>
            <a:r>
              <a:rPr lang="en" sz="1700">
                <a:solidFill>
                  <a:srgbClr val="38761D"/>
                </a:solidFill>
              </a:rPr>
              <a:t>The ground system can </a:t>
            </a:r>
            <a:r>
              <a:rPr lang="en" sz="1700" u="sng">
                <a:solidFill>
                  <a:srgbClr val="38761D"/>
                </a:solidFill>
              </a:rPr>
              <a:t>at the least</a:t>
            </a:r>
            <a:r>
              <a:rPr lang="en" sz="1700">
                <a:solidFill>
                  <a:srgbClr val="38761D"/>
                </a:solidFill>
              </a:rPr>
              <a:t>, communicate with the payload</a:t>
            </a:r>
            <a:endParaRPr sz="1700">
              <a:solidFill>
                <a:srgbClr val="38761D"/>
              </a:solidFill>
            </a:endParaRPr>
          </a:p>
          <a:p>
            <a:pPr marL="0" lvl="0" indent="0" algn="l" rtl="0">
              <a:spcBef>
                <a:spcPts val="600"/>
              </a:spcBef>
              <a:spcAft>
                <a:spcPts val="0"/>
              </a:spcAft>
              <a:buNone/>
            </a:pPr>
            <a:r>
              <a:rPr lang="en" sz="1700"/>
              <a:t>Stage 2: CCSDS</a:t>
            </a:r>
            <a:endParaRPr sz="1700"/>
          </a:p>
          <a:p>
            <a:pPr marL="457200" lvl="0" indent="-336550" algn="l" rtl="0">
              <a:spcBef>
                <a:spcPts val="600"/>
              </a:spcBef>
              <a:spcAft>
                <a:spcPts val="0"/>
              </a:spcAft>
              <a:buClr>
                <a:srgbClr val="1155CC"/>
              </a:buClr>
              <a:buSzPts val="1700"/>
              <a:buChar char="○"/>
            </a:pPr>
            <a:r>
              <a:rPr lang="en" sz="1700">
                <a:solidFill>
                  <a:srgbClr val="1155CC"/>
                </a:solidFill>
              </a:rPr>
              <a:t>Encounter no errors packetizing/depacketizing CCSDS formatted uplink/downlink</a:t>
            </a:r>
            <a:endParaRPr sz="1700">
              <a:solidFill>
                <a:srgbClr val="1155CC"/>
              </a:solidFill>
            </a:endParaRPr>
          </a:p>
          <a:p>
            <a:pPr marL="457200" lvl="0" indent="-336550" algn="l" rtl="0">
              <a:spcBef>
                <a:spcPts val="0"/>
              </a:spcBef>
              <a:spcAft>
                <a:spcPts val="0"/>
              </a:spcAft>
              <a:buClr>
                <a:srgbClr val="38761D"/>
              </a:buClr>
              <a:buSzPts val="1700"/>
              <a:buChar char="○"/>
            </a:pPr>
            <a:r>
              <a:rPr lang="en" sz="1700">
                <a:solidFill>
                  <a:srgbClr val="38761D"/>
                </a:solidFill>
              </a:rPr>
              <a:t>The payload can be communicated with in the format we want</a:t>
            </a:r>
            <a:endParaRPr sz="1700">
              <a:solidFill>
                <a:srgbClr val="38761D"/>
              </a:solidFill>
            </a:endParaRPr>
          </a:p>
        </p:txBody>
      </p:sp>
      <p:sp>
        <p:nvSpPr>
          <p:cNvPr id="1469" name="Google Shape;1469;p9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GSW Final Integration Test Results</a:t>
            </a:r>
            <a:endParaRPr/>
          </a:p>
        </p:txBody>
      </p:sp>
      <p:sp>
        <p:nvSpPr>
          <p:cNvPr id="1470" name="Google Shape;1470;p92"/>
          <p:cNvSpPr txBox="1">
            <a:spLocks noGrp="1"/>
          </p:cNvSpPr>
          <p:nvPr>
            <p:ph type="body" idx="2"/>
          </p:nvPr>
        </p:nvSpPr>
        <p:spPr>
          <a:xfrm>
            <a:off x="4719450" y="750225"/>
            <a:ext cx="4294200" cy="2248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700"/>
              <a:t>Stage 3: Full System</a:t>
            </a:r>
            <a:endParaRPr sz="1700"/>
          </a:p>
          <a:p>
            <a:pPr marL="457200" lvl="0" indent="-336550" algn="l" rtl="0">
              <a:spcBef>
                <a:spcPts val="600"/>
              </a:spcBef>
              <a:spcAft>
                <a:spcPts val="0"/>
              </a:spcAft>
              <a:buClr>
                <a:srgbClr val="1155CC"/>
              </a:buClr>
              <a:buSzPts val="1700"/>
              <a:buChar char="○"/>
            </a:pPr>
            <a:r>
              <a:rPr lang="en" sz="1700">
                <a:solidFill>
                  <a:srgbClr val="1155CC"/>
                </a:solidFill>
              </a:rPr>
              <a:t>Retrieve IMU data from the BBB within the error margin expected </a:t>
            </a:r>
            <a:endParaRPr sz="1700">
              <a:solidFill>
                <a:srgbClr val="1155CC"/>
              </a:solidFill>
            </a:endParaRPr>
          </a:p>
          <a:p>
            <a:pPr marL="457200" lvl="0" indent="-336550" algn="l" rtl="0">
              <a:spcBef>
                <a:spcPts val="0"/>
              </a:spcBef>
              <a:spcAft>
                <a:spcPts val="0"/>
              </a:spcAft>
              <a:buClr>
                <a:srgbClr val="38761D"/>
              </a:buClr>
              <a:buSzPts val="1700"/>
              <a:buChar char="○"/>
            </a:pPr>
            <a:r>
              <a:rPr lang="en" sz="1700">
                <a:solidFill>
                  <a:srgbClr val="38761D"/>
                </a:solidFill>
              </a:rPr>
              <a:t>The ground system and payload have the ability to accomplish all communications on the balloon flight</a:t>
            </a:r>
            <a:endParaRPr sz="1700">
              <a:solidFill>
                <a:srgbClr val="38761D"/>
              </a:solidFill>
            </a:endParaRPr>
          </a:p>
          <a:p>
            <a:pPr marL="457200" lvl="0" indent="0" algn="l" rtl="0">
              <a:spcBef>
                <a:spcPts val="600"/>
              </a:spcBef>
              <a:spcAft>
                <a:spcPts val="0"/>
              </a:spcAft>
              <a:buNone/>
            </a:pPr>
            <a:endParaRPr sz="1700"/>
          </a:p>
        </p:txBody>
      </p:sp>
      <p:sp>
        <p:nvSpPr>
          <p:cNvPr id="1471" name="Google Shape;1471;p92"/>
          <p:cNvSpPr txBox="1"/>
          <p:nvPr/>
        </p:nvSpPr>
        <p:spPr>
          <a:xfrm>
            <a:off x="441100" y="621550"/>
            <a:ext cx="37392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0000"/>
                </a:solidFill>
                <a:latin typeface="PT Serif"/>
                <a:ea typeface="PT Serif"/>
                <a:cs typeface="PT Serif"/>
                <a:sym typeface="PT Serif"/>
              </a:rPr>
              <a:t>Test Not Completed</a:t>
            </a:r>
            <a:endParaRPr sz="2000" b="1">
              <a:solidFill>
                <a:srgbClr val="FF0000"/>
              </a:solidFill>
              <a:latin typeface="PT Serif"/>
              <a:ea typeface="PT Serif"/>
              <a:cs typeface="PT Serif"/>
              <a:sym typeface="PT Serif"/>
            </a:endParaRPr>
          </a:p>
        </p:txBody>
      </p:sp>
      <p:sp>
        <p:nvSpPr>
          <p:cNvPr id="1472" name="Google Shape;1472;p92"/>
          <p:cNvSpPr/>
          <p:nvPr/>
        </p:nvSpPr>
        <p:spPr>
          <a:xfrm>
            <a:off x="5274450" y="2923900"/>
            <a:ext cx="3184200" cy="1189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chemeClr val="dk1"/>
                </a:solidFill>
              </a:rPr>
              <a:t>Functional Requirement 2:</a:t>
            </a:r>
            <a:endParaRPr sz="1800" b="1"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payload shall communicate with the ground system during the balloon flight</a:t>
            </a:r>
            <a:endParaRPr>
              <a:solidFill>
                <a:schemeClr val="dk1"/>
              </a:solidFill>
            </a:endParaRPr>
          </a:p>
          <a:p>
            <a:pPr marL="0" lvl="0" indent="0" algn="l" rtl="0">
              <a:spcBef>
                <a:spcPts val="0"/>
              </a:spcBef>
              <a:spcAft>
                <a:spcPts val="0"/>
              </a:spcAft>
              <a:buNone/>
            </a:pPr>
            <a:endParaRPr/>
          </a:p>
        </p:txBody>
      </p:sp>
      <p:sp>
        <p:nvSpPr>
          <p:cNvPr id="1473" name="Google Shape;1473;p92"/>
          <p:cNvSpPr txBox="1"/>
          <p:nvPr/>
        </p:nvSpPr>
        <p:spPr>
          <a:xfrm>
            <a:off x="5274450" y="4181350"/>
            <a:ext cx="2955600" cy="7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Legend</a:t>
            </a:r>
            <a:endParaRPr>
              <a:latin typeface="PT Serif"/>
              <a:ea typeface="PT Serif"/>
              <a:cs typeface="PT Serif"/>
              <a:sym typeface="PT Serif"/>
            </a:endParaRPr>
          </a:p>
          <a:p>
            <a:pPr marL="0" lvl="0" indent="0" algn="l" rtl="0">
              <a:spcBef>
                <a:spcPts val="0"/>
              </a:spcBef>
              <a:spcAft>
                <a:spcPts val="0"/>
              </a:spcAft>
              <a:buNone/>
            </a:pPr>
            <a:r>
              <a:rPr lang="en">
                <a:highlight>
                  <a:srgbClr val="1155CC"/>
                </a:highlight>
                <a:latin typeface="PT Serif"/>
                <a:ea typeface="PT Serif"/>
                <a:cs typeface="PT Serif"/>
                <a:sym typeface="PT Serif"/>
              </a:rPr>
              <a:t>________</a:t>
            </a:r>
            <a:r>
              <a:rPr lang="en">
                <a:latin typeface="PT Serif"/>
                <a:ea typeface="PT Serif"/>
                <a:cs typeface="PT Serif"/>
                <a:sym typeface="PT Serif"/>
              </a:rPr>
              <a:t>   </a:t>
            </a:r>
            <a:r>
              <a:rPr lang="en">
                <a:solidFill>
                  <a:srgbClr val="1155CC"/>
                </a:solidFill>
                <a:latin typeface="PT Serif"/>
                <a:ea typeface="PT Serif"/>
                <a:cs typeface="PT Serif"/>
                <a:sym typeface="PT Serif"/>
              </a:rPr>
              <a:t>Ideal Test Results</a:t>
            </a:r>
            <a:endParaRPr>
              <a:solidFill>
                <a:srgbClr val="1155CC"/>
              </a:solidFill>
              <a:latin typeface="PT Serif"/>
              <a:ea typeface="PT Serif"/>
              <a:cs typeface="PT Serif"/>
              <a:sym typeface="PT Serif"/>
            </a:endParaRPr>
          </a:p>
          <a:p>
            <a:pPr marL="0" lvl="0" indent="0" algn="l" rtl="0">
              <a:spcBef>
                <a:spcPts val="0"/>
              </a:spcBef>
              <a:spcAft>
                <a:spcPts val="0"/>
              </a:spcAft>
              <a:buNone/>
            </a:pPr>
            <a:r>
              <a:rPr lang="en">
                <a:highlight>
                  <a:srgbClr val="38761D"/>
                </a:highlight>
                <a:latin typeface="PT Serif"/>
                <a:ea typeface="PT Serif"/>
                <a:cs typeface="PT Serif"/>
                <a:sym typeface="PT Serif"/>
              </a:rPr>
              <a:t>________</a:t>
            </a:r>
            <a:r>
              <a:rPr lang="en">
                <a:latin typeface="PT Serif"/>
                <a:ea typeface="PT Serif"/>
                <a:cs typeface="PT Serif"/>
                <a:sym typeface="PT Serif"/>
              </a:rPr>
              <a:t>   </a:t>
            </a:r>
            <a:r>
              <a:rPr lang="en">
                <a:solidFill>
                  <a:srgbClr val="38761D"/>
                </a:solidFill>
                <a:latin typeface="PT Serif"/>
                <a:ea typeface="PT Serif"/>
                <a:cs typeface="PT Serif"/>
                <a:sym typeface="PT Serif"/>
              </a:rPr>
              <a:t>How FR2 is satisfied</a:t>
            </a:r>
            <a:endParaRPr>
              <a:solidFill>
                <a:srgbClr val="38761D"/>
              </a:solidFill>
              <a:latin typeface="PT Serif"/>
              <a:ea typeface="PT Serif"/>
              <a:cs typeface="PT Serif"/>
              <a:sym typeface="PT Serif"/>
            </a:endParaRPr>
          </a:p>
        </p:txBody>
      </p:sp>
      <p:sp>
        <p:nvSpPr>
          <p:cNvPr id="1474" name="Google Shape;1474;p92">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93"/>
          <p:cNvSpPr/>
          <p:nvPr/>
        </p:nvSpPr>
        <p:spPr>
          <a:xfrm>
            <a:off x="986475" y="2167788"/>
            <a:ext cx="1348800" cy="1189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CCSDS Formatted Packets Verification</a:t>
            </a:r>
            <a:endParaRPr b="1"/>
          </a:p>
          <a:p>
            <a:pPr marL="0" lvl="0" indent="0" algn="ctr" rtl="0">
              <a:spcBef>
                <a:spcPts val="0"/>
              </a:spcBef>
              <a:spcAft>
                <a:spcPts val="0"/>
              </a:spcAft>
              <a:buNone/>
            </a:pPr>
            <a:endParaRPr b="1"/>
          </a:p>
        </p:txBody>
      </p:sp>
      <p:sp>
        <p:nvSpPr>
          <p:cNvPr id="1480" name="Google Shape;1480;p93"/>
          <p:cNvSpPr/>
          <p:nvPr/>
        </p:nvSpPr>
        <p:spPr>
          <a:xfrm>
            <a:off x="986475" y="3560050"/>
            <a:ext cx="1348800" cy="1189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Full System Integration Tests</a:t>
            </a:r>
            <a:endParaRPr/>
          </a:p>
        </p:txBody>
      </p:sp>
      <p:sp>
        <p:nvSpPr>
          <p:cNvPr id="1481" name="Google Shape;1481;p9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81</a:t>
            </a:fld>
            <a:endParaRPr/>
          </a:p>
        </p:txBody>
      </p:sp>
      <p:sp>
        <p:nvSpPr>
          <p:cNvPr id="1482" name="Google Shape;1482;p9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GSW Requirement Flow</a:t>
            </a:r>
            <a:endParaRPr/>
          </a:p>
        </p:txBody>
      </p:sp>
      <p:sp>
        <p:nvSpPr>
          <p:cNvPr id="1483" name="Google Shape;1483;p93">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93"/>
          <p:cNvSpPr/>
          <p:nvPr/>
        </p:nvSpPr>
        <p:spPr>
          <a:xfrm>
            <a:off x="986475" y="775525"/>
            <a:ext cx="1348800" cy="1189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COSMOS Application Testing</a:t>
            </a:r>
            <a:endParaRPr/>
          </a:p>
        </p:txBody>
      </p:sp>
      <p:sp>
        <p:nvSpPr>
          <p:cNvPr id="1485" name="Google Shape;1485;p93"/>
          <p:cNvSpPr/>
          <p:nvPr/>
        </p:nvSpPr>
        <p:spPr>
          <a:xfrm>
            <a:off x="5143825" y="2167800"/>
            <a:ext cx="3184200" cy="1189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chemeClr val="dk1"/>
                </a:solidFill>
              </a:rPr>
              <a:t>Functional Requirement 2:</a:t>
            </a:r>
            <a:endParaRPr sz="1800" b="1"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payload shall communicate with the ground system during the balloon flight</a:t>
            </a:r>
            <a:endParaRPr>
              <a:solidFill>
                <a:schemeClr val="dk1"/>
              </a:solidFill>
            </a:endParaRPr>
          </a:p>
          <a:p>
            <a:pPr marL="0" lvl="0" indent="0" algn="l" rtl="0">
              <a:spcBef>
                <a:spcPts val="0"/>
              </a:spcBef>
              <a:spcAft>
                <a:spcPts val="0"/>
              </a:spcAft>
              <a:buNone/>
            </a:pPr>
            <a:endParaRPr/>
          </a:p>
        </p:txBody>
      </p:sp>
      <p:pic>
        <p:nvPicPr>
          <p:cNvPr id="1486" name="Google Shape;1486;p93"/>
          <p:cNvPicPr preferRelativeResize="0"/>
          <p:nvPr/>
        </p:nvPicPr>
        <p:blipFill>
          <a:blip r:embed="rId3">
            <a:alphaModFix/>
          </a:blip>
          <a:stretch>
            <a:fillRect/>
          </a:stretch>
        </p:blipFill>
        <p:spPr>
          <a:xfrm>
            <a:off x="1536571" y="3109794"/>
            <a:ext cx="232950" cy="232950"/>
          </a:xfrm>
          <a:prstGeom prst="rect">
            <a:avLst/>
          </a:prstGeom>
          <a:noFill/>
          <a:ln>
            <a:noFill/>
          </a:ln>
        </p:spPr>
      </p:pic>
      <p:pic>
        <p:nvPicPr>
          <p:cNvPr id="1487" name="Google Shape;1487;p93"/>
          <p:cNvPicPr preferRelativeResize="0"/>
          <p:nvPr/>
        </p:nvPicPr>
        <p:blipFill>
          <a:blip r:embed="rId3">
            <a:alphaModFix/>
          </a:blip>
          <a:stretch>
            <a:fillRect/>
          </a:stretch>
        </p:blipFill>
        <p:spPr>
          <a:xfrm>
            <a:off x="1544396" y="1710794"/>
            <a:ext cx="232950" cy="232950"/>
          </a:xfrm>
          <a:prstGeom prst="rect">
            <a:avLst/>
          </a:prstGeom>
          <a:noFill/>
          <a:ln>
            <a:noFill/>
          </a:ln>
        </p:spPr>
      </p:pic>
      <p:sp>
        <p:nvSpPr>
          <p:cNvPr id="1488" name="Google Shape;1488;p93">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93"/>
          <p:cNvSpPr/>
          <p:nvPr/>
        </p:nvSpPr>
        <p:spPr>
          <a:xfrm>
            <a:off x="2506575" y="2415600"/>
            <a:ext cx="1900200" cy="69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93"/>
          <p:cNvSpPr/>
          <p:nvPr/>
        </p:nvSpPr>
        <p:spPr>
          <a:xfrm rot="-1223257">
            <a:off x="2490544" y="3718730"/>
            <a:ext cx="1935015" cy="69417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93"/>
          <p:cNvSpPr/>
          <p:nvPr/>
        </p:nvSpPr>
        <p:spPr>
          <a:xfrm rot="1253947">
            <a:off x="2566825" y="1167166"/>
            <a:ext cx="1935111" cy="69432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93">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94"/>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Payload Board</a:t>
            </a:r>
            <a:endParaRPr/>
          </a:p>
        </p:txBody>
      </p:sp>
      <p:sp>
        <p:nvSpPr>
          <p:cNvPr id="1498" name="Google Shape;1498;p94"/>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9" name="Google Shape;1499;p9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82</a:t>
            </a:fld>
            <a:endParaRPr/>
          </a:p>
        </p:txBody>
      </p:sp>
      <p:sp>
        <p:nvSpPr>
          <p:cNvPr id="1500" name="Google Shape;1500;p94">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9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Payload Board Testing</a:t>
            </a:r>
            <a:endParaRPr/>
          </a:p>
        </p:txBody>
      </p:sp>
      <p:sp>
        <p:nvSpPr>
          <p:cNvPr id="1506" name="Google Shape;1506;p9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83</a:t>
            </a:fld>
            <a:endParaRPr/>
          </a:p>
        </p:txBody>
      </p:sp>
      <p:sp>
        <p:nvSpPr>
          <p:cNvPr id="1507" name="Google Shape;1507;p95"/>
          <p:cNvSpPr/>
          <p:nvPr/>
        </p:nvSpPr>
        <p:spPr>
          <a:xfrm>
            <a:off x="0" y="613075"/>
            <a:ext cx="9144000" cy="3936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PCB Bring-Up, Troubleshoot, Debug, and Integration</a:t>
            </a:r>
            <a:endParaRPr b="1">
              <a:solidFill>
                <a:schemeClr val="dk1"/>
              </a:solidFill>
            </a:endParaRPr>
          </a:p>
        </p:txBody>
      </p:sp>
      <p:grpSp>
        <p:nvGrpSpPr>
          <p:cNvPr id="1508" name="Google Shape;1508;p95"/>
          <p:cNvGrpSpPr/>
          <p:nvPr/>
        </p:nvGrpSpPr>
        <p:grpSpPr>
          <a:xfrm>
            <a:off x="6474375" y="1122025"/>
            <a:ext cx="2038200" cy="3042150"/>
            <a:chOff x="4615750" y="1122025"/>
            <a:chExt cx="2038200" cy="3042150"/>
          </a:xfrm>
        </p:grpSpPr>
        <p:sp>
          <p:nvSpPr>
            <p:cNvPr id="1509" name="Google Shape;1509;p95"/>
            <p:cNvSpPr/>
            <p:nvPr/>
          </p:nvSpPr>
          <p:spPr>
            <a:xfrm>
              <a:off x="4615750"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Integration Testing</a:t>
              </a:r>
              <a:endParaRPr b="1">
                <a:solidFill>
                  <a:schemeClr val="dk1"/>
                </a:solidFill>
              </a:endParaRPr>
            </a:p>
          </p:txBody>
        </p:sp>
        <p:sp>
          <p:nvSpPr>
            <p:cNvPr id="1510" name="Google Shape;1510;p95"/>
            <p:cNvSpPr/>
            <p:nvPr/>
          </p:nvSpPr>
          <p:spPr>
            <a:xfrm>
              <a:off x="4615750"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solidFill>
                    <a:schemeClr val="dk1"/>
                  </a:solidFill>
                </a:rPr>
                <a:t>Verify</a:t>
              </a:r>
              <a:endParaRPr sz="1300" b="1" u="sng">
                <a:solidFill>
                  <a:schemeClr val="dk1"/>
                </a:solidFill>
              </a:endParaRPr>
            </a:p>
            <a:p>
              <a:pPr marL="0" lvl="0" indent="0" algn="ctr" rtl="0">
                <a:spcBef>
                  <a:spcPts val="0"/>
                </a:spcBef>
                <a:spcAft>
                  <a:spcPts val="0"/>
                </a:spcAft>
                <a:buNone/>
              </a:pPr>
              <a:r>
                <a:rPr lang="en" sz="1200">
                  <a:solidFill>
                    <a:schemeClr val="dk1"/>
                  </a:solidFill>
                </a:rPr>
                <a:t>Full System Integration with the battery </a:t>
              </a:r>
              <a:endParaRPr>
                <a:solidFill>
                  <a:schemeClr val="dk1"/>
                </a:solidFill>
              </a:endParaRPr>
            </a:p>
          </p:txBody>
        </p:sp>
        <p:sp>
          <p:nvSpPr>
            <p:cNvPr id="1511" name="Google Shape;1511;p95"/>
            <p:cNvSpPr/>
            <p:nvPr/>
          </p:nvSpPr>
          <p:spPr>
            <a:xfrm>
              <a:off x="4615750"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1.3 V output</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3.3 V output</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5 V output</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Battery V input</a:t>
              </a:r>
              <a:endParaRPr sz="1300">
                <a:solidFill>
                  <a:schemeClr val="dk1"/>
                </a:solidFill>
              </a:endParaRPr>
            </a:p>
          </p:txBody>
        </p:sp>
      </p:grpSp>
      <p:grpSp>
        <p:nvGrpSpPr>
          <p:cNvPr id="1512" name="Google Shape;1512;p95"/>
          <p:cNvGrpSpPr/>
          <p:nvPr/>
        </p:nvGrpSpPr>
        <p:grpSpPr>
          <a:xfrm>
            <a:off x="3319800" y="1122025"/>
            <a:ext cx="2506821" cy="3042150"/>
            <a:chOff x="2394675" y="1122025"/>
            <a:chExt cx="2061700" cy="3042150"/>
          </a:xfrm>
        </p:grpSpPr>
        <p:sp>
          <p:nvSpPr>
            <p:cNvPr id="1513" name="Google Shape;1513;p95"/>
            <p:cNvSpPr/>
            <p:nvPr/>
          </p:nvSpPr>
          <p:spPr>
            <a:xfrm>
              <a:off x="2394675"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Software Test</a:t>
              </a:r>
              <a:endParaRPr b="1">
                <a:solidFill>
                  <a:schemeClr val="dk1"/>
                </a:solidFill>
              </a:endParaRPr>
            </a:p>
          </p:txBody>
        </p:sp>
        <p:sp>
          <p:nvSpPr>
            <p:cNvPr id="1514" name="Google Shape;1514;p95"/>
            <p:cNvSpPr/>
            <p:nvPr/>
          </p:nvSpPr>
          <p:spPr>
            <a:xfrm>
              <a:off x="2418175"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sz="1200">
                  <a:solidFill>
                    <a:schemeClr val="dk1"/>
                  </a:solidFill>
                </a:rPr>
                <a:t>Software can control I/O to send/receive data from IMU and SDR</a:t>
              </a:r>
              <a:endParaRPr sz="1200">
                <a:solidFill>
                  <a:schemeClr val="dk1"/>
                </a:solidFill>
              </a:endParaRPr>
            </a:p>
            <a:p>
              <a:pPr marL="0" lvl="0" indent="0" algn="ctr" rtl="0">
                <a:spcBef>
                  <a:spcPts val="0"/>
                </a:spcBef>
                <a:spcAft>
                  <a:spcPts val="0"/>
                </a:spcAft>
                <a:buNone/>
              </a:pPr>
              <a:endParaRPr>
                <a:solidFill>
                  <a:schemeClr val="dk1"/>
                </a:solidFill>
              </a:endParaRPr>
            </a:p>
          </p:txBody>
        </p:sp>
        <p:sp>
          <p:nvSpPr>
            <p:cNvPr id="1515" name="Google Shape;1515;p95"/>
            <p:cNvSpPr/>
            <p:nvPr/>
          </p:nvSpPr>
          <p:spPr>
            <a:xfrm>
              <a:off x="2418175"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solidFill>
                    <a:schemeClr val="dk1"/>
                  </a:solidFill>
                </a:rPr>
                <a:t>Model Components</a:t>
              </a:r>
              <a:endParaRPr sz="1300" b="1" u="sng">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Same as FSW to verify that software behavior is consistent with the dev board</a:t>
              </a:r>
              <a:endParaRPr sz="13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grpSp>
      <p:grpSp>
        <p:nvGrpSpPr>
          <p:cNvPr id="1516" name="Google Shape;1516;p95"/>
          <p:cNvGrpSpPr/>
          <p:nvPr/>
        </p:nvGrpSpPr>
        <p:grpSpPr>
          <a:xfrm>
            <a:off x="389050" y="1122025"/>
            <a:ext cx="2038200" cy="3042150"/>
            <a:chOff x="220600" y="1122025"/>
            <a:chExt cx="2038200" cy="3042150"/>
          </a:xfrm>
        </p:grpSpPr>
        <p:sp>
          <p:nvSpPr>
            <p:cNvPr id="1517" name="Google Shape;1517;p95"/>
            <p:cNvSpPr/>
            <p:nvPr/>
          </p:nvSpPr>
          <p:spPr>
            <a:xfrm>
              <a:off x="220600"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Boot Test</a:t>
              </a:r>
              <a:endParaRPr b="1">
                <a:solidFill>
                  <a:schemeClr val="dk1"/>
                </a:solidFill>
              </a:endParaRPr>
            </a:p>
          </p:txBody>
        </p:sp>
        <p:sp>
          <p:nvSpPr>
            <p:cNvPr id="1518" name="Google Shape;1518;p95"/>
            <p:cNvSpPr/>
            <p:nvPr/>
          </p:nvSpPr>
          <p:spPr>
            <a:xfrm>
              <a:off x="220600"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sz="1200">
                  <a:solidFill>
                    <a:schemeClr val="dk1"/>
                  </a:solidFill>
                </a:rPr>
                <a:t>Hardware powers on and  MCU functions with KubOS</a:t>
              </a:r>
              <a:endParaRPr sz="1200">
                <a:solidFill>
                  <a:schemeClr val="dk1"/>
                </a:solidFill>
              </a:endParaRPr>
            </a:p>
          </p:txBody>
        </p:sp>
        <p:sp>
          <p:nvSpPr>
            <p:cNvPr id="1519" name="Google Shape;1519;p95"/>
            <p:cNvSpPr/>
            <p:nvPr/>
          </p:nvSpPr>
          <p:spPr>
            <a:xfrm>
              <a:off x="220600"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Indicator LEDs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Shell access</a:t>
              </a:r>
              <a:endParaRPr>
                <a:solidFill>
                  <a:schemeClr val="dk1"/>
                </a:solidFill>
              </a:endParaRPr>
            </a:p>
            <a:p>
              <a:pPr marL="0" lvl="0" indent="0" algn="l" rtl="0">
                <a:spcBef>
                  <a:spcPts val="0"/>
                </a:spcBef>
                <a:spcAft>
                  <a:spcPts val="0"/>
                </a:spcAft>
                <a:buNone/>
              </a:pPr>
              <a:endParaRPr>
                <a:solidFill>
                  <a:schemeClr val="dk1"/>
                </a:solidFill>
              </a:endParaRPr>
            </a:p>
          </p:txBody>
        </p:sp>
      </p:grpSp>
      <p:sp>
        <p:nvSpPr>
          <p:cNvPr id="1520" name="Google Shape;1520;p95"/>
          <p:cNvSpPr/>
          <p:nvPr/>
        </p:nvSpPr>
        <p:spPr>
          <a:xfrm>
            <a:off x="0" y="4356250"/>
            <a:ext cx="9144000" cy="5994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Function Requirement 4: </a:t>
            </a:r>
            <a:r>
              <a:rPr lang="en">
                <a:solidFill>
                  <a:schemeClr val="dk1"/>
                </a:solidFill>
              </a:rPr>
              <a:t>The OnBoard Computer, SDR, and FSW shall perform all necessary software tasks for the balloon flight.</a:t>
            </a:r>
            <a:endParaRPr b="1">
              <a:solidFill>
                <a:schemeClr val="dk1"/>
              </a:solidFill>
            </a:endParaRPr>
          </a:p>
        </p:txBody>
      </p:sp>
      <p:sp>
        <p:nvSpPr>
          <p:cNvPr id="1521" name="Google Shape;1521;p95">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2"/>
                                        </p:tgtEl>
                                        <p:attrNameLst>
                                          <p:attrName>style.visibility</p:attrName>
                                        </p:attrNameLst>
                                      </p:cBhvr>
                                      <p:to>
                                        <p:strVal val="visible"/>
                                      </p:to>
                                    </p:set>
                                    <p:animEffect transition="in" filter="fade">
                                      <p:cBhvr>
                                        <p:cTn id="7" dur="1000"/>
                                        <p:tgtEl>
                                          <p:spTgt spid="15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8"/>
                                        </p:tgtEl>
                                        <p:attrNameLst>
                                          <p:attrName>style.visibility</p:attrName>
                                        </p:attrNameLst>
                                      </p:cBhvr>
                                      <p:to>
                                        <p:strVal val="visible"/>
                                      </p:to>
                                    </p:set>
                                    <p:animEffect transition="in" filter="fade">
                                      <p:cBhvr>
                                        <p:cTn id="12" dur="1000"/>
                                        <p:tgtEl>
                                          <p:spTgt spid="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9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84</a:t>
            </a:fld>
            <a:endParaRPr/>
          </a:p>
        </p:txBody>
      </p:sp>
      <p:sp>
        <p:nvSpPr>
          <p:cNvPr id="1527" name="Google Shape;1527;p96"/>
          <p:cNvSpPr txBox="1">
            <a:spLocks noGrp="1"/>
          </p:cNvSpPr>
          <p:nvPr>
            <p:ph type="body" idx="2"/>
          </p:nvPr>
        </p:nvSpPr>
        <p:spPr>
          <a:xfrm>
            <a:off x="778750" y="660275"/>
            <a:ext cx="3762600" cy="267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After visually inspecting the PCB and populating the board: </a:t>
            </a:r>
            <a:endParaRPr sz="2000"/>
          </a:p>
          <a:p>
            <a:pPr marL="0" lvl="0" indent="0" algn="l" rtl="0">
              <a:spcBef>
                <a:spcPts val="600"/>
              </a:spcBef>
              <a:spcAft>
                <a:spcPts val="0"/>
              </a:spcAft>
              <a:buNone/>
            </a:pPr>
            <a:endParaRPr sz="100"/>
          </a:p>
          <a:p>
            <a:pPr marL="457200" lvl="0" indent="-342900" algn="l" rtl="0">
              <a:spcBef>
                <a:spcPts val="600"/>
              </a:spcBef>
              <a:spcAft>
                <a:spcPts val="0"/>
              </a:spcAft>
              <a:buSzPts val="1800"/>
              <a:buChar char="○"/>
            </a:pPr>
            <a:r>
              <a:rPr lang="en"/>
              <a:t>Apply power to the board and visually inspect indicator LEDs</a:t>
            </a:r>
            <a:endParaRPr/>
          </a:p>
          <a:p>
            <a:pPr marL="457200" lvl="0" indent="-342900" algn="l" rtl="0">
              <a:spcBef>
                <a:spcPts val="0"/>
              </a:spcBef>
              <a:spcAft>
                <a:spcPts val="0"/>
              </a:spcAft>
              <a:buSzPts val="1800"/>
              <a:buChar char="○"/>
            </a:pPr>
            <a:r>
              <a:rPr lang="en"/>
              <a:t>Flash KubOS and test the presence of a shell terminal</a:t>
            </a:r>
            <a:endParaRPr/>
          </a:p>
          <a:p>
            <a:pPr marL="0" lvl="0" indent="0" algn="l" rtl="0">
              <a:spcBef>
                <a:spcPts val="600"/>
              </a:spcBef>
              <a:spcAft>
                <a:spcPts val="0"/>
              </a:spcAft>
              <a:buNone/>
            </a:pPr>
            <a:endParaRPr/>
          </a:p>
        </p:txBody>
      </p:sp>
      <p:sp>
        <p:nvSpPr>
          <p:cNvPr id="1528" name="Google Shape;1528;p9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Payload Board Boot Test (P/F)</a:t>
            </a:r>
            <a:endParaRPr/>
          </a:p>
        </p:txBody>
      </p:sp>
      <p:sp>
        <p:nvSpPr>
          <p:cNvPr id="1529" name="Google Shape;1529;p96">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96">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96">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2" name="Google Shape;1532;p96"/>
          <p:cNvPicPr preferRelativeResize="0"/>
          <p:nvPr/>
        </p:nvPicPr>
        <p:blipFill rotWithShape="1">
          <a:blip r:embed="rId3">
            <a:alphaModFix/>
          </a:blip>
          <a:srcRect l="14525" t="29360" r="4997" b="14339"/>
          <a:stretch/>
        </p:blipFill>
        <p:spPr>
          <a:xfrm>
            <a:off x="4699300" y="1014063"/>
            <a:ext cx="4124000" cy="2163785"/>
          </a:xfrm>
          <a:prstGeom prst="rect">
            <a:avLst/>
          </a:prstGeom>
          <a:noFill/>
          <a:ln>
            <a:noFill/>
          </a:ln>
        </p:spPr>
      </p:pic>
      <p:sp>
        <p:nvSpPr>
          <p:cNvPr id="1533" name="Google Shape;1533;p96"/>
          <p:cNvSpPr txBox="1">
            <a:spLocks noGrp="1"/>
          </p:cNvSpPr>
          <p:nvPr>
            <p:ph type="body" idx="1"/>
          </p:nvPr>
        </p:nvSpPr>
        <p:spPr>
          <a:xfrm>
            <a:off x="5168575" y="3243175"/>
            <a:ext cx="3388200" cy="457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b="1"/>
              <a:t>Partially populated payload board </a:t>
            </a:r>
            <a:endParaRPr sz="1400" b="1"/>
          </a:p>
        </p:txBody>
      </p:sp>
      <p:sp>
        <p:nvSpPr>
          <p:cNvPr id="1534" name="Google Shape;1534;p96"/>
          <p:cNvSpPr/>
          <p:nvPr/>
        </p:nvSpPr>
        <p:spPr>
          <a:xfrm>
            <a:off x="1391050" y="3384076"/>
            <a:ext cx="2538000" cy="12579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Objective: Confirm MCU hardware design and assembly was done correctly.</a:t>
            </a:r>
            <a:endParaRPr b="1"/>
          </a:p>
          <a:p>
            <a:pPr marL="0" lvl="0" indent="0" algn="ctr" rtl="0">
              <a:spcBef>
                <a:spcPts val="0"/>
              </a:spcBef>
              <a:spcAft>
                <a:spcPts val="0"/>
              </a:spcAft>
              <a:buNone/>
            </a:pPr>
            <a:endParaRPr b="1"/>
          </a:p>
        </p:txBody>
      </p:sp>
      <p:sp>
        <p:nvSpPr>
          <p:cNvPr id="1535" name="Google Shape;1535;p96">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9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85</a:t>
            </a:fld>
            <a:endParaRPr/>
          </a:p>
        </p:txBody>
      </p:sp>
      <p:sp>
        <p:nvSpPr>
          <p:cNvPr id="1541" name="Google Shape;1541;p97"/>
          <p:cNvSpPr txBox="1">
            <a:spLocks noGrp="1"/>
          </p:cNvSpPr>
          <p:nvPr>
            <p:ph type="body" idx="2"/>
          </p:nvPr>
        </p:nvSpPr>
        <p:spPr>
          <a:xfrm>
            <a:off x="778750" y="660277"/>
            <a:ext cx="3644400" cy="3708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Testing FSW on the board: </a:t>
            </a:r>
            <a:endParaRPr sz="2000"/>
          </a:p>
          <a:p>
            <a:pPr marL="0" lvl="0" indent="0" algn="l" rtl="0">
              <a:spcBef>
                <a:spcPts val="600"/>
              </a:spcBef>
              <a:spcAft>
                <a:spcPts val="0"/>
              </a:spcAft>
              <a:buNone/>
            </a:pPr>
            <a:endParaRPr sz="100"/>
          </a:p>
          <a:p>
            <a:pPr marL="457200" lvl="0" indent="-342900" algn="l" rtl="0">
              <a:spcBef>
                <a:spcPts val="600"/>
              </a:spcBef>
              <a:spcAft>
                <a:spcPts val="0"/>
              </a:spcAft>
              <a:buSzPts val="1800"/>
              <a:buChar char="○"/>
            </a:pPr>
            <a:r>
              <a:rPr lang="en"/>
              <a:t>Conduct FSW tests on the payload board and confirm consistent behavior</a:t>
            </a:r>
            <a:endParaRPr/>
          </a:p>
        </p:txBody>
      </p:sp>
      <p:sp>
        <p:nvSpPr>
          <p:cNvPr id="1542" name="Google Shape;1542;p9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Payload Board Software Test</a:t>
            </a:r>
            <a:endParaRPr/>
          </a:p>
        </p:txBody>
      </p:sp>
      <p:sp>
        <p:nvSpPr>
          <p:cNvPr id="1543" name="Google Shape;1543;p97">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97">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97">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46" name="Google Shape;1546;p97"/>
          <p:cNvPicPr preferRelativeResize="0"/>
          <p:nvPr/>
        </p:nvPicPr>
        <p:blipFill>
          <a:blip r:embed="rId3">
            <a:alphaModFix/>
          </a:blip>
          <a:stretch>
            <a:fillRect/>
          </a:stretch>
        </p:blipFill>
        <p:spPr>
          <a:xfrm>
            <a:off x="1819925" y="2418825"/>
            <a:ext cx="6324600" cy="1752600"/>
          </a:xfrm>
          <a:prstGeom prst="rect">
            <a:avLst/>
          </a:prstGeom>
          <a:noFill/>
          <a:ln>
            <a:noFill/>
          </a:ln>
        </p:spPr>
      </p:pic>
      <p:sp>
        <p:nvSpPr>
          <p:cNvPr id="1547" name="Google Shape;1547;p97"/>
          <p:cNvSpPr txBox="1">
            <a:spLocks noGrp="1"/>
          </p:cNvSpPr>
          <p:nvPr>
            <p:ph type="body" idx="1"/>
          </p:nvPr>
        </p:nvSpPr>
        <p:spPr>
          <a:xfrm>
            <a:off x="1819925" y="4171425"/>
            <a:ext cx="6117300" cy="457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b="1"/>
              <a:t>UART0 serial login prompt on MCU that has been successfully flashed  </a:t>
            </a:r>
            <a:endParaRPr sz="1400" b="1"/>
          </a:p>
        </p:txBody>
      </p:sp>
      <p:sp>
        <p:nvSpPr>
          <p:cNvPr id="1548" name="Google Shape;1548;p97"/>
          <p:cNvSpPr/>
          <p:nvPr/>
        </p:nvSpPr>
        <p:spPr>
          <a:xfrm>
            <a:off x="4925550" y="835051"/>
            <a:ext cx="2538000" cy="12579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Objective: Learn if connections to the IMU and SDR were made correctly</a:t>
            </a:r>
            <a:endParaRPr b="1"/>
          </a:p>
          <a:p>
            <a:pPr marL="0" lvl="0" indent="0" algn="ctr" rtl="0">
              <a:spcBef>
                <a:spcPts val="0"/>
              </a:spcBef>
              <a:spcAft>
                <a:spcPts val="0"/>
              </a:spcAft>
              <a:buNone/>
            </a:pPr>
            <a:endParaRPr b="1"/>
          </a:p>
        </p:txBody>
      </p:sp>
      <p:sp>
        <p:nvSpPr>
          <p:cNvPr id="1549" name="Google Shape;1549;p97">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9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86</a:t>
            </a:fld>
            <a:endParaRPr/>
          </a:p>
        </p:txBody>
      </p:sp>
      <p:sp>
        <p:nvSpPr>
          <p:cNvPr id="1555" name="Google Shape;1555;p98"/>
          <p:cNvSpPr txBox="1">
            <a:spLocks noGrp="1"/>
          </p:cNvSpPr>
          <p:nvPr>
            <p:ph type="body" idx="2"/>
          </p:nvPr>
        </p:nvSpPr>
        <p:spPr>
          <a:xfrm>
            <a:off x="778750" y="660277"/>
            <a:ext cx="3644400" cy="3708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Integration testing with battery power: </a:t>
            </a:r>
            <a:endParaRPr sz="2000"/>
          </a:p>
          <a:p>
            <a:pPr marL="0" lvl="0" indent="0" algn="l" rtl="0">
              <a:spcBef>
                <a:spcPts val="600"/>
              </a:spcBef>
              <a:spcAft>
                <a:spcPts val="0"/>
              </a:spcAft>
              <a:buNone/>
            </a:pPr>
            <a:endParaRPr sz="100"/>
          </a:p>
          <a:p>
            <a:pPr marL="457200" lvl="0" indent="-342900" algn="l" rtl="0">
              <a:spcBef>
                <a:spcPts val="600"/>
              </a:spcBef>
              <a:spcAft>
                <a:spcPts val="0"/>
              </a:spcAft>
              <a:buSzPts val="1800"/>
              <a:buChar char="○"/>
            </a:pPr>
            <a:r>
              <a:rPr lang="en"/>
              <a:t>Board fits in thinsat bus</a:t>
            </a:r>
            <a:endParaRPr/>
          </a:p>
          <a:p>
            <a:pPr marL="457200" lvl="0" indent="-342900" algn="l" rtl="0">
              <a:spcBef>
                <a:spcPts val="0"/>
              </a:spcBef>
              <a:spcAft>
                <a:spcPts val="0"/>
              </a:spcAft>
              <a:buSzPts val="1800"/>
              <a:buChar char="○"/>
            </a:pPr>
            <a:r>
              <a:rPr lang="en"/>
              <a:t>Voltage measurements:</a:t>
            </a:r>
            <a:endParaRPr/>
          </a:p>
          <a:p>
            <a:pPr marL="914400" lvl="1" indent="-317500" algn="l" rtl="0">
              <a:spcBef>
                <a:spcPts val="0"/>
              </a:spcBef>
              <a:spcAft>
                <a:spcPts val="0"/>
              </a:spcAft>
              <a:buSzPts val="1400"/>
              <a:buChar char="□"/>
            </a:pPr>
            <a:r>
              <a:rPr lang="en"/>
              <a:t>1.3 V output</a:t>
            </a:r>
            <a:endParaRPr/>
          </a:p>
          <a:p>
            <a:pPr marL="914400" lvl="1" indent="-317500" algn="l" rtl="0">
              <a:spcBef>
                <a:spcPts val="0"/>
              </a:spcBef>
              <a:spcAft>
                <a:spcPts val="0"/>
              </a:spcAft>
              <a:buSzPts val="1400"/>
              <a:buChar char="□"/>
            </a:pPr>
            <a:r>
              <a:rPr lang="en"/>
              <a:t>3.3 V output</a:t>
            </a:r>
            <a:endParaRPr/>
          </a:p>
          <a:p>
            <a:pPr marL="914400" lvl="1" indent="-317500" algn="l" rtl="0">
              <a:spcBef>
                <a:spcPts val="0"/>
              </a:spcBef>
              <a:spcAft>
                <a:spcPts val="0"/>
              </a:spcAft>
              <a:buSzPts val="1400"/>
              <a:buChar char="□"/>
            </a:pPr>
            <a:r>
              <a:rPr lang="en"/>
              <a:t>5 V output</a:t>
            </a:r>
            <a:endParaRPr/>
          </a:p>
          <a:p>
            <a:pPr marL="914400" lvl="1" indent="-317500" algn="l" rtl="0">
              <a:spcBef>
                <a:spcPts val="0"/>
              </a:spcBef>
              <a:spcAft>
                <a:spcPts val="0"/>
              </a:spcAft>
              <a:buSzPts val="1400"/>
              <a:buChar char="□"/>
            </a:pPr>
            <a:r>
              <a:rPr lang="en"/>
              <a:t>Battery V input</a:t>
            </a:r>
            <a:endParaRPr/>
          </a:p>
        </p:txBody>
      </p:sp>
      <p:sp>
        <p:nvSpPr>
          <p:cNvPr id="1556" name="Google Shape;1556;p98"/>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Payload Board Integration Test</a:t>
            </a:r>
            <a:endParaRPr/>
          </a:p>
        </p:txBody>
      </p:sp>
      <p:sp>
        <p:nvSpPr>
          <p:cNvPr id="1557" name="Google Shape;1557;p98">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98">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98">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0" name="Google Shape;1560;p98"/>
          <p:cNvPicPr preferRelativeResize="0"/>
          <p:nvPr/>
        </p:nvPicPr>
        <p:blipFill rotWithShape="1">
          <a:blip r:embed="rId3">
            <a:alphaModFix/>
          </a:blip>
          <a:srcRect l="46175" t="29200" r="26653" b="36425"/>
          <a:stretch/>
        </p:blipFill>
        <p:spPr>
          <a:xfrm rot="5400000">
            <a:off x="4475886" y="1848486"/>
            <a:ext cx="2413575" cy="2290400"/>
          </a:xfrm>
          <a:prstGeom prst="rect">
            <a:avLst/>
          </a:prstGeom>
          <a:noFill/>
          <a:ln>
            <a:noFill/>
          </a:ln>
        </p:spPr>
      </p:pic>
      <p:pic>
        <p:nvPicPr>
          <p:cNvPr id="1561" name="Google Shape;1561;p98"/>
          <p:cNvPicPr preferRelativeResize="0"/>
          <p:nvPr/>
        </p:nvPicPr>
        <p:blipFill>
          <a:blip r:embed="rId4">
            <a:alphaModFix/>
          </a:blip>
          <a:stretch>
            <a:fillRect/>
          </a:stretch>
        </p:blipFill>
        <p:spPr>
          <a:xfrm flipH="1">
            <a:off x="7025325" y="2743375"/>
            <a:ext cx="1531450" cy="1531450"/>
          </a:xfrm>
          <a:prstGeom prst="rect">
            <a:avLst/>
          </a:prstGeom>
          <a:noFill/>
          <a:ln>
            <a:noFill/>
          </a:ln>
        </p:spPr>
      </p:pic>
      <p:sp>
        <p:nvSpPr>
          <p:cNvPr id="1562" name="Google Shape;1562;p98"/>
          <p:cNvSpPr/>
          <p:nvPr/>
        </p:nvSpPr>
        <p:spPr>
          <a:xfrm>
            <a:off x="6177500" y="2349625"/>
            <a:ext cx="1303150" cy="829275"/>
          </a:xfrm>
          <a:custGeom>
            <a:avLst/>
            <a:gdLst/>
            <a:ahLst/>
            <a:cxnLst/>
            <a:rect l="l" t="t" r="r" b="b"/>
            <a:pathLst>
              <a:path w="52126" h="33171" extrusionOk="0">
                <a:moveTo>
                  <a:pt x="0" y="0"/>
                </a:moveTo>
                <a:cubicBezTo>
                  <a:pt x="5688" y="2272"/>
                  <a:pt x="10185" y="7486"/>
                  <a:pt x="16191" y="8687"/>
                </a:cubicBezTo>
                <a:cubicBezTo>
                  <a:pt x="22934" y="10036"/>
                  <a:pt x="30756" y="7249"/>
                  <a:pt x="36726" y="10662"/>
                </a:cubicBezTo>
                <a:cubicBezTo>
                  <a:pt x="44618" y="15174"/>
                  <a:pt x="47088" y="25604"/>
                  <a:pt x="52126" y="33171"/>
                </a:cubicBezTo>
              </a:path>
            </a:pathLst>
          </a:custGeom>
          <a:noFill/>
          <a:ln w="38100" cap="flat" cmpd="sng">
            <a:solidFill>
              <a:srgbClr val="000000"/>
            </a:solidFill>
            <a:prstDash val="solid"/>
            <a:round/>
            <a:headEnd type="none" w="med" len="med"/>
            <a:tailEnd type="none" w="med" len="med"/>
          </a:ln>
        </p:spPr>
      </p:sp>
      <p:sp>
        <p:nvSpPr>
          <p:cNvPr id="1563" name="Google Shape;1563;p98"/>
          <p:cNvSpPr/>
          <p:nvPr/>
        </p:nvSpPr>
        <p:spPr>
          <a:xfrm>
            <a:off x="6345350" y="2134391"/>
            <a:ext cx="1796750" cy="1014875"/>
          </a:xfrm>
          <a:custGeom>
            <a:avLst/>
            <a:gdLst/>
            <a:ahLst/>
            <a:cxnLst/>
            <a:rect l="l" t="t" r="r" b="b"/>
            <a:pathLst>
              <a:path w="71870" h="40595" extrusionOk="0">
                <a:moveTo>
                  <a:pt x="0" y="1501"/>
                </a:moveTo>
                <a:cubicBezTo>
                  <a:pt x="6330" y="1501"/>
                  <a:pt x="12710" y="-725"/>
                  <a:pt x="18954" y="316"/>
                </a:cubicBezTo>
                <a:cubicBezTo>
                  <a:pt x="27207" y="1692"/>
                  <a:pt x="33741" y="8553"/>
                  <a:pt x="41858" y="10583"/>
                </a:cubicBezTo>
                <a:cubicBezTo>
                  <a:pt x="55583" y="14015"/>
                  <a:pt x="71870" y="26447"/>
                  <a:pt x="71870" y="40595"/>
                </a:cubicBezTo>
              </a:path>
            </a:pathLst>
          </a:custGeom>
          <a:noFill/>
          <a:ln w="38100" cap="flat" cmpd="sng">
            <a:solidFill>
              <a:srgbClr val="FF0000"/>
            </a:solidFill>
            <a:prstDash val="solid"/>
            <a:round/>
            <a:headEnd type="none" w="med" len="med"/>
            <a:tailEnd type="none" w="med" len="med"/>
          </a:ln>
        </p:spPr>
      </p:sp>
      <p:pic>
        <p:nvPicPr>
          <p:cNvPr id="1564" name="Google Shape;1564;p98"/>
          <p:cNvPicPr preferRelativeResize="0"/>
          <p:nvPr/>
        </p:nvPicPr>
        <p:blipFill>
          <a:blip r:embed="rId5">
            <a:alphaModFix/>
          </a:blip>
          <a:stretch>
            <a:fillRect/>
          </a:stretch>
        </p:blipFill>
        <p:spPr>
          <a:xfrm flipH="1">
            <a:off x="7116750" y="473975"/>
            <a:ext cx="1531450" cy="1531450"/>
          </a:xfrm>
          <a:prstGeom prst="rect">
            <a:avLst/>
          </a:prstGeom>
          <a:noFill/>
          <a:ln>
            <a:noFill/>
          </a:ln>
        </p:spPr>
      </p:pic>
      <p:sp>
        <p:nvSpPr>
          <p:cNvPr id="1565" name="Google Shape;1565;p98"/>
          <p:cNvSpPr/>
          <p:nvPr/>
        </p:nvSpPr>
        <p:spPr>
          <a:xfrm>
            <a:off x="5864175" y="1306628"/>
            <a:ext cx="1777025" cy="1047325"/>
          </a:xfrm>
          <a:custGeom>
            <a:avLst/>
            <a:gdLst/>
            <a:ahLst/>
            <a:cxnLst/>
            <a:rect l="l" t="t" r="r" b="b"/>
            <a:pathLst>
              <a:path w="71081" h="41893" extrusionOk="0">
                <a:moveTo>
                  <a:pt x="71081" y="16225"/>
                </a:moveTo>
                <a:cubicBezTo>
                  <a:pt x="63488" y="14706"/>
                  <a:pt x="58262" y="7448"/>
                  <a:pt x="51337" y="3983"/>
                </a:cubicBezTo>
                <a:cubicBezTo>
                  <a:pt x="41423" y="-977"/>
                  <a:pt x="29035" y="-562"/>
                  <a:pt x="18165" y="1613"/>
                </a:cubicBezTo>
                <a:cubicBezTo>
                  <a:pt x="3722" y="4503"/>
                  <a:pt x="0" y="27164"/>
                  <a:pt x="0" y="41893"/>
                </a:cubicBezTo>
              </a:path>
            </a:pathLst>
          </a:custGeom>
          <a:noFill/>
          <a:ln w="38100" cap="flat" cmpd="sng">
            <a:solidFill>
              <a:srgbClr val="FF0000"/>
            </a:solidFill>
            <a:prstDash val="solid"/>
            <a:round/>
            <a:headEnd type="none" w="med" len="med"/>
            <a:tailEnd type="none" w="med" len="med"/>
          </a:ln>
        </p:spPr>
      </p:sp>
      <p:sp>
        <p:nvSpPr>
          <p:cNvPr id="1566" name="Google Shape;1566;p98"/>
          <p:cNvSpPr/>
          <p:nvPr/>
        </p:nvSpPr>
        <p:spPr>
          <a:xfrm>
            <a:off x="6189975" y="1919550"/>
            <a:ext cx="1461100" cy="533575"/>
          </a:xfrm>
          <a:custGeom>
            <a:avLst/>
            <a:gdLst/>
            <a:ahLst/>
            <a:cxnLst/>
            <a:rect l="l" t="t" r="r" b="b"/>
            <a:pathLst>
              <a:path w="58444" h="21343" extrusionOk="0">
                <a:moveTo>
                  <a:pt x="58444" y="0"/>
                </a:moveTo>
                <a:cubicBezTo>
                  <a:pt x="54873" y="1191"/>
                  <a:pt x="53819" y="5950"/>
                  <a:pt x="51731" y="9083"/>
                </a:cubicBezTo>
                <a:cubicBezTo>
                  <a:pt x="48692" y="13641"/>
                  <a:pt x="43619" y="17231"/>
                  <a:pt x="38305" y="18560"/>
                </a:cubicBezTo>
                <a:cubicBezTo>
                  <a:pt x="29598" y="20738"/>
                  <a:pt x="20253" y="22296"/>
                  <a:pt x="11452" y="20535"/>
                </a:cubicBezTo>
                <a:cubicBezTo>
                  <a:pt x="7569" y="19758"/>
                  <a:pt x="3960" y="17376"/>
                  <a:pt x="0" y="17376"/>
                </a:cubicBezTo>
              </a:path>
            </a:pathLst>
          </a:custGeom>
          <a:noFill/>
          <a:ln w="38100" cap="flat" cmpd="sng">
            <a:solidFill>
              <a:srgbClr val="000000"/>
            </a:solidFill>
            <a:prstDash val="solid"/>
            <a:round/>
            <a:headEnd type="none" w="med" len="med"/>
            <a:tailEnd type="none" w="med" len="med"/>
          </a:ln>
        </p:spPr>
      </p:sp>
      <p:sp>
        <p:nvSpPr>
          <p:cNvPr id="1567" name="Google Shape;1567;p98"/>
          <p:cNvSpPr txBox="1">
            <a:spLocks noGrp="1"/>
          </p:cNvSpPr>
          <p:nvPr>
            <p:ph type="body" idx="1"/>
          </p:nvPr>
        </p:nvSpPr>
        <p:spPr>
          <a:xfrm>
            <a:off x="4085125" y="4200475"/>
            <a:ext cx="4609500" cy="457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b="1"/>
              <a:t>Battery wired to PCB w/ example oscilloscope wired to take 5 V output measurement </a:t>
            </a:r>
            <a:endParaRPr sz="1400" b="1"/>
          </a:p>
        </p:txBody>
      </p:sp>
      <p:sp>
        <p:nvSpPr>
          <p:cNvPr id="1568" name="Google Shape;1568;p98"/>
          <p:cNvSpPr/>
          <p:nvPr/>
        </p:nvSpPr>
        <p:spPr>
          <a:xfrm>
            <a:off x="778750" y="3399776"/>
            <a:ext cx="2538000" cy="12579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Objective: Find out if PCB dimensions are correct and power electronics design is adequate.</a:t>
            </a:r>
            <a:endParaRPr b="1"/>
          </a:p>
          <a:p>
            <a:pPr marL="0" lvl="0" indent="0" algn="ctr" rtl="0">
              <a:spcBef>
                <a:spcPts val="0"/>
              </a:spcBef>
              <a:spcAft>
                <a:spcPts val="0"/>
              </a:spcAft>
              <a:buNone/>
            </a:pPr>
            <a:endParaRPr b="1"/>
          </a:p>
        </p:txBody>
      </p:sp>
      <p:sp>
        <p:nvSpPr>
          <p:cNvPr id="1569" name="Google Shape;1569;p98">
            <a:hlinkClick r:id="rId6"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9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87</a:t>
            </a:fld>
            <a:endParaRPr/>
          </a:p>
        </p:txBody>
      </p:sp>
      <p:sp>
        <p:nvSpPr>
          <p:cNvPr id="1575" name="Google Shape;1575;p99"/>
          <p:cNvSpPr txBox="1">
            <a:spLocks noGrp="1"/>
          </p:cNvSpPr>
          <p:nvPr>
            <p:ph type="body" idx="2"/>
          </p:nvPr>
        </p:nvSpPr>
        <p:spPr>
          <a:xfrm>
            <a:off x="778750" y="660275"/>
            <a:ext cx="6872400" cy="37086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A payload board test failure may result in the need for a new revision</a:t>
            </a:r>
            <a:endParaRPr/>
          </a:p>
          <a:p>
            <a:pPr marL="457200" lvl="0" indent="-342900" algn="l" rtl="0">
              <a:spcBef>
                <a:spcPts val="0"/>
              </a:spcBef>
              <a:spcAft>
                <a:spcPts val="0"/>
              </a:spcAft>
              <a:buSzPts val="1800"/>
              <a:buChar char="○"/>
            </a:pPr>
            <a:r>
              <a:rPr lang="en"/>
              <a:t>Alternate PCB vendors were considered:</a:t>
            </a:r>
            <a:endParaRPr/>
          </a:p>
          <a:p>
            <a:pPr marL="914400" lvl="1" indent="-317500" algn="l" rtl="0">
              <a:spcBef>
                <a:spcPts val="0"/>
              </a:spcBef>
              <a:spcAft>
                <a:spcPts val="0"/>
              </a:spcAft>
              <a:buSzPts val="1400"/>
              <a:buChar char="□"/>
            </a:pPr>
            <a:r>
              <a:rPr lang="en"/>
              <a:t>PCBWay was being affected by COVID-19</a:t>
            </a:r>
            <a:endParaRPr/>
          </a:p>
          <a:p>
            <a:pPr marL="914400" lvl="1" indent="-317500" algn="l" rtl="0">
              <a:spcBef>
                <a:spcPts val="0"/>
              </a:spcBef>
              <a:spcAft>
                <a:spcPts val="0"/>
              </a:spcAft>
              <a:buSzPts val="1400"/>
              <a:buChar char="□"/>
            </a:pPr>
            <a:r>
              <a:rPr lang="en"/>
              <a:t>Used Oshpark to create rev. B of comm board</a:t>
            </a:r>
            <a:endParaRPr/>
          </a:p>
          <a:p>
            <a:pPr marL="914400" lvl="1" indent="-317500" algn="l" rtl="0">
              <a:spcBef>
                <a:spcPts val="0"/>
              </a:spcBef>
              <a:spcAft>
                <a:spcPts val="0"/>
              </a:spcAft>
              <a:buSzPts val="1400"/>
              <a:buChar char="□"/>
            </a:pPr>
            <a:r>
              <a:rPr lang="en"/>
              <a:t>Advanced Circuits</a:t>
            </a:r>
            <a:endParaRPr/>
          </a:p>
        </p:txBody>
      </p:sp>
      <p:sp>
        <p:nvSpPr>
          <p:cNvPr id="1576" name="Google Shape;1576;p99"/>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Payload Board Revisions</a:t>
            </a:r>
            <a:endParaRPr/>
          </a:p>
        </p:txBody>
      </p:sp>
      <p:sp>
        <p:nvSpPr>
          <p:cNvPr id="1577" name="Google Shape;1577;p99">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99">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99">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99">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100"/>
          <p:cNvSpPr/>
          <p:nvPr/>
        </p:nvSpPr>
        <p:spPr>
          <a:xfrm>
            <a:off x="986475" y="2167788"/>
            <a:ext cx="1348800" cy="1189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FSW follows expected behavior</a:t>
            </a:r>
            <a:endParaRPr b="1"/>
          </a:p>
          <a:p>
            <a:pPr marL="0" lvl="0" indent="0" algn="ctr" rtl="0">
              <a:spcBef>
                <a:spcPts val="0"/>
              </a:spcBef>
              <a:spcAft>
                <a:spcPts val="0"/>
              </a:spcAft>
              <a:buNone/>
            </a:pPr>
            <a:endParaRPr b="1"/>
          </a:p>
        </p:txBody>
      </p:sp>
      <p:sp>
        <p:nvSpPr>
          <p:cNvPr id="1586" name="Google Shape;1586;p100"/>
          <p:cNvSpPr/>
          <p:nvPr/>
        </p:nvSpPr>
        <p:spPr>
          <a:xfrm>
            <a:off x="986475" y="3560050"/>
            <a:ext cx="1348800" cy="1189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Payload Board Integrates w/ System</a:t>
            </a:r>
            <a:endParaRPr/>
          </a:p>
        </p:txBody>
      </p:sp>
      <p:sp>
        <p:nvSpPr>
          <p:cNvPr id="1587" name="Google Shape;1587;p10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88</a:t>
            </a:fld>
            <a:endParaRPr/>
          </a:p>
        </p:txBody>
      </p:sp>
      <p:sp>
        <p:nvSpPr>
          <p:cNvPr id="1588" name="Google Shape;1588;p10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Payload Board Requirement Flow</a:t>
            </a:r>
            <a:endParaRPr/>
          </a:p>
        </p:txBody>
      </p:sp>
      <p:sp>
        <p:nvSpPr>
          <p:cNvPr id="1589" name="Google Shape;1589;p100">
            <a:hlinkClick r:id="" action="ppaction://noaction"/>
          </p:cNvPr>
          <p:cNvSpPr/>
          <p:nvPr/>
        </p:nvSpPr>
        <p:spPr>
          <a:xfrm>
            <a:off x="0" y="0"/>
            <a:ext cx="9144000" cy="94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00"/>
          <p:cNvSpPr/>
          <p:nvPr/>
        </p:nvSpPr>
        <p:spPr>
          <a:xfrm>
            <a:off x="986475" y="775525"/>
            <a:ext cx="1348800" cy="11898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Payload Board Boots KubOS</a:t>
            </a:r>
            <a:endParaRPr/>
          </a:p>
        </p:txBody>
      </p:sp>
      <p:sp>
        <p:nvSpPr>
          <p:cNvPr id="1591" name="Google Shape;1591;p100"/>
          <p:cNvSpPr/>
          <p:nvPr/>
        </p:nvSpPr>
        <p:spPr>
          <a:xfrm>
            <a:off x="5143825" y="2167800"/>
            <a:ext cx="3184200" cy="1189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chemeClr val="dk1"/>
                </a:solidFill>
              </a:rPr>
              <a:t>Functional Requirement 4:</a:t>
            </a:r>
            <a:endParaRPr sz="1800" b="1" u="sng">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The OnBoard Computer, SDR, and FSW shall perform all necessary software tasks for the balloon flight.</a:t>
            </a:r>
            <a:endParaRPr>
              <a:solidFill>
                <a:schemeClr val="dk1"/>
              </a:solidFill>
            </a:endParaRPr>
          </a:p>
          <a:p>
            <a:pPr marL="0" lvl="0" indent="0" algn="l" rtl="0">
              <a:spcBef>
                <a:spcPts val="0"/>
              </a:spcBef>
              <a:spcAft>
                <a:spcPts val="0"/>
              </a:spcAft>
              <a:buNone/>
            </a:pPr>
            <a:endParaRPr/>
          </a:p>
        </p:txBody>
      </p:sp>
      <p:sp>
        <p:nvSpPr>
          <p:cNvPr id="1592" name="Google Shape;1592;p100">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00"/>
          <p:cNvSpPr/>
          <p:nvPr/>
        </p:nvSpPr>
        <p:spPr>
          <a:xfrm>
            <a:off x="2506575" y="2415600"/>
            <a:ext cx="1900200" cy="69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00"/>
          <p:cNvSpPr/>
          <p:nvPr/>
        </p:nvSpPr>
        <p:spPr>
          <a:xfrm rot="-1223257">
            <a:off x="2490544" y="3718730"/>
            <a:ext cx="1935015" cy="69417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00"/>
          <p:cNvSpPr/>
          <p:nvPr/>
        </p:nvSpPr>
        <p:spPr>
          <a:xfrm rot="1253947">
            <a:off x="2566825" y="1167166"/>
            <a:ext cx="1935111" cy="69432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00">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101"/>
          <p:cNvSpPr txBox="1">
            <a:spLocks noGrp="1"/>
          </p:cNvSpPr>
          <p:nvPr>
            <p:ph type="ctrTitle"/>
          </p:nvPr>
        </p:nvSpPr>
        <p:spPr>
          <a:xfrm>
            <a:off x="2600500" y="2040544"/>
            <a:ext cx="585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Power</a:t>
            </a:r>
            <a:endParaRPr/>
          </a:p>
        </p:txBody>
      </p:sp>
      <p:sp>
        <p:nvSpPr>
          <p:cNvPr id="1602" name="Google Shape;1602;p101"/>
          <p:cNvSpPr txBox="1">
            <a:spLocks noGrp="1"/>
          </p:cNvSpPr>
          <p:nvPr>
            <p:ph type="subTitle" idx="1"/>
          </p:nvPr>
        </p:nvSpPr>
        <p:spPr>
          <a:xfrm>
            <a:off x="2600400" y="3182963"/>
            <a:ext cx="58578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3" name="Google Shape;1603;p10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89</a:t>
            </a:fld>
            <a:endParaRPr/>
          </a:p>
        </p:txBody>
      </p:sp>
      <p:sp>
        <p:nvSpPr>
          <p:cNvPr id="1604" name="Google Shape;1604;p101">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Satellite Model: Electrical Specifications</a:t>
            </a:r>
            <a:endParaRPr/>
          </a:p>
        </p:txBody>
      </p:sp>
      <p:sp>
        <p:nvSpPr>
          <p:cNvPr id="265" name="Google Shape;265;p21"/>
          <p:cNvSpPr txBox="1"/>
          <p:nvPr/>
        </p:nvSpPr>
        <p:spPr>
          <a:xfrm>
            <a:off x="855275" y="2835825"/>
            <a:ext cx="17940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PT Serif"/>
                <a:ea typeface="PT Serif"/>
                <a:cs typeface="PT Serif"/>
                <a:sym typeface="PT Serif"/>
              </a:rPr>
              <a:t>Payload Board</a:t>
            </a:r>
            <a:endParaRPr sz="1800" b="1">
              <a:latin typeface="PT Serif"/>
              <a:ea typeface="PT Serif"/>
              <a:cs typeface="PT Serif"/>
              <a:sym typeface="PT Serif"/>
            </a:endParaRPr>
          </a:p>
        </p:txBody>
      </p:sp>
      <p:pic>
        <p:nvPicPr>
          <p:cNvPr id="266" name="Google Shape;266;p21"/>
          <p:cNvPicPr preferRelativeResize="0"/>
          <p:nvPr/>
        </p:nvPicPr>
        <p:blipFill rotWithShape="1">
          <a:blip r:embed="rId3">
            <a:alphaModFix/>
          </a:blip>
          <a:srcRect l="14525" t="29360" r="4997" b="14339"/>
          <a:stretch/>
        </p:blipFill>
        <p:spPr>
          <a:xfrm>
            <a:off x="169225" y="3273156"/>
            <a:ext cx="3349201" cy="1757269"/>
          </a:xfrm>
          <a:prstGeom prst="rect">
            <a:avLst/>
          </a:prstGeom>
          <a:noFill/>
          <a:ln>
            <a:noFill/>
          </a:ln>
        </p:spPr>
      </p:pic>
      <p:pic>
        <p:nvPicPr>
          <p:cNvPr id="267" name="Google Shape;267;p21"/>
          <p:cNvPicPr preferRelativeResize="0"/>
          <p:nvPr/>
        </p:nvPicPr>
        <p:blipFill rotWithShape="1">
          <a:blip r:embed="rId4">
            <a:alphaModFix/>
          </a:blip>
          <a:srcRect l="15181" t="33331" r="29228" b="18921"/>
          <a:stretch/>
        </p:blipFill>
        <p:spPr>
          <a:xfrm>
            <a:off x="169225" y="1055250"/>
            <a:ext cx="1478978" cy="1693672"/>
          </a:xfrm>
          <a:prstGeom prst="rect">
            <a:avLst/>
          </a:prstGeom>
          <a:noFill/>
          <a:ln>
            <a:noFill/>
          </a:ln>
        </p:spPr>
      </p:pic>
      <p:sp>
        <p:nvSpPr>
          <p:cNvPr id="268" name="Google Shape;268;p21"/>
          <p:cNvSpPr txBox="1"/>
          <p:nvPr/>
        </p:nvSpPr>
        <p:spPr>
          <a:xfrm>
            <a:off x="11713" y="598050"/>
            <a:ext cx="17940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PT Serif"/>
                <a:ea typeface="PT Serif"/>
                <a:cs typeface="PT Serif"/>
                <a:sym typeface="PT Serif"/>
              </a:rPr>
              <a:t>Comm Board</a:t>
            </a:r>
            <a:endParaRPr sz="1800" b="1">
              <a:latin typeface="PT Serif"/>
              <a:ea typeface="PT Serif"/>
              <a:cs typeface="PT Serif"/>
              <a:sym typeface="PT Serif"/>
            </a:endParaRPr>
          </a:p>
        </p:txBody>
      </p:sp>
      <p:graphicFrame>
        <p:nvGraphicFramePr>
          <p:cNvPr id="269" name="Google Shape;269;p21"/>
          <p:cNvGraphicFramePr/>
          <p:nvPr/>
        </p:nvGraphicFramePr>
        <p:xfrm>
          <a:off x="4199150" y="957950"/>
          <a:ext cx="4564350" cy="3840270"/>
        </p:xfrm>
        <a:graphic>
          <a:graphicData uri="http://schemas.openxmlformats.org/drawingml/2006/table">
            <a:tbl>
              <a:tblPr>
                <a:noFill/>
                <a:tableStyleId>{2CA45EC6-F180-4A10-9995-27C605011385}</a:tableStyleId>
              </a:tblPr>
              <a:tblGrid>
                <a:gridCol w="1521450">
                  <a:extLst>
                    <a:ext uri="{9D8B030D-6E8A-4147-A177-3AD203B41FA5}">
                      <a16:colId xmlns:a16="http://schemas.microsoft.com/office/drawing/2014/main" val="20000"/>
                    </a:ext>
                  </a:extLst>
                </a:gridCol>
                <a:gridCol w="1521450">
                  <a:extLst>
                    <a:ext uri="{9D8B030D-6E8A-4147-A177-3AD203B41FA5}">
                      <a16:colId xmlns:a16="http://schemas.microsoft.com/office/drawing/2014/main" val="20001"/>
                    </a:ext>
                  </a:extLst>
                </a:gridCol>
                <a:gridCol w="152145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b="1"/>
                        <a:t>Specification</a:t>
                      </a:r>
                      <a:endParaRPr b="1"/>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t>Result</a:t>
                      </a:r>
                      <a:endParaRPr b="1"/>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t>Margin</a:t>
                      </a:r>
                      <a:endParaRPr b="1"/>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81000">
                <a:tc rowSpan="2">
                  <a:txBody>
                    <a:bodyPr/>
                    <a:lstStyle/>
                    <a:p>
                      <a:pPr marL="0" lvl="0" indent="0" algn="l" rtl="0">
                        <a:spcBef>
                          <a:spcPts val="0"/>
                        </a:spcBef>
                        <a:spcAft>
                          <a:spcPts val="0"/>
                        </a:spcAft>
                        <a:buNone/>
                      </a:pPr>
                      <a:r>
                        <a:rPr lang="en" b="1"/>
                        <a:t>Link Margin:</a:t>
                      </a:r>
                      <a:endParaRPr b="1"/>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a:t>31.30 dB-Hz (downlink)</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a:t>3.13</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381000">
                <a:tc vMerge="1">
                  <a:txBody>
                    <a:bodyPr/>
                    <a:lstStyle/>
                    <a:p>
                      <a:endParaRPr lang="en-US"/>
                    </a:p>
                  </a:txBody>
                  <a:tcPr/>
                </a:tc>
                <a:tc>
                  <a:txBody>
                    <a:bodyPr/>
                    <a:lstStyle/>
                    <a:p>
                      <a:pPr marL="0" lvl="0" indent="0" algn="l" rtl="0">
                        <a:spcBef>
                          <a:spcPts val="0"/>
                        </a:spcBef>
                        <a:spcAft>
                          <a:spcPts val="0"/>
                        </a:spcAft>
                        <a:buNone/>
                      </a:pPr>
                      <a:r>
                        <a:rPr lang="en">
                          <a:solidFill>
                            <a:schemeClr val="dk1"/>
                          </a:solidFill>
                        </a:rPr>
                        <a:t>15.53 dB-Hz (uplink)</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1.55</a:t>
                      </a:r>
                      <a:endParaRPr>
                        <a:solidFill>
                          <a:schemeClr val="dk1"/>
                        </a:solidFill>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396200">
                <a:tc rowSpan="2">
                  <a:txBody>
                    <a:bodyPr/>
                    <a:lstStyle/>
                    <a:p>
                      <a:pPr marL="0" lvl="0" indent="0" algn="l" rtl="0">
                        <a:spcBef>
                          <a:spcPts val="0"/>
                        </a:spcBef>
                        <a:spcAft>
                          <a:spcPts val="0"/>
                        </a:spcAft>
                        <a:buNone/>
                      </a:pPr>
                      <a:r>
                        <a:rPr lang="en" b="1"/>
                        <a:t>Data Rate:</a:t>
                      </a:r>
                      <a:endParaRPr b="1"/>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a:t>72,000 bps (downlink)</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a:t>N/A</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396200">
                <a:tc vMerge="1">
                  <a:txBody>
                    <a:bodyPr/>
                    <a:lstStyle/>
                    <a:p>
                      <a:endParaRPr lang="en-US"/>
                    </a:p>
                  </a:txBody>
                  <a:tcPr/>
                </a:tc>
                <a:tc>
                  <a:txBody>
                    <a:bodyPr/>
                    <a:lstStyle/>
                    <a:p>
                      <a:pPr marL="0" lvl="0" indent="0" algn="l" rtl="0">
                        <a:spcBef>
                          <a:spcPts val="0"/>
                        </a:spcBef>
                        <a:spcAft>
                          <a:spcPts val="0"/>
                        </a:spcAft>
                        <a:buNone/>
                      </a:pPr>
                      <a:r>
                        <a:rPr lang="en"/>
                        <a:t>128 bps (uplink)</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a:t>N/A</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b="1"/>
                        <a:t>Battery Capacity:</a:t>
                      </a:r>
                      <a:endParaRPr b="1"/>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a:t>4046 mAh</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a:t>1.12</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b="1"/>
                        <a:t>Absolute Max Current:</a:t>
                      </a:r>
                      <a:endParaRPr b="1"/>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a:t>3 A</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a:t>1.8</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70" name="Google Shape;270;p21"/>
          <p:cNvSpPr txBox="1"/>
          <p:nvPr/>
        </p:nvSpPr>
        <p:spPr>
          <a:xfrm>
            <a:off x="1881913" y="598050"/>
            <a:ext cx="17940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PT Serif"/>
                <a:ea typeface="PT Serif"/>
                <a:cs typeface="PT Serif"/>
                <a:sym typeface="PT Serif"/>
              </a:rPr>
              <a:t>Battery</a:t>
            </a:r>
            <a:endParaRPr sz="1800" b="1">
              <a:latin typeface="PT Serif"/>
              <a:ea typeface="PT Serif"/>
              <a:cs typeface="PT Serif"/>
              <a:sym typeface="PT Serif"/>
            </a:endParaRPr>
          </a:p>
        </p:txBody>
      </p:sp>
      <p:pic>
        <p:nvPicPr>
          <p:cNvPr id="271" name="Google Shape;271;p21"/>
          <p:cNvPicPr preferRelativeResize="0"/>
          <p:nvPr/>
        </p:nvPicPr>
        <p:blipFill rotWithShape="1">
          <a:blip r:embed="rId5">
            <a:alphaModFix/>
          </a:blip>
          <a:srcRect l="30899" t="33852" r="30899" b="33852"/>
          <a:stretch/>
        </p:blipFill>
        <p:spPr>
          <a:xfrm>
            <a:off x="2039425" y="1055250"/>
            <a:ext cx="1479001" cy="1661099"/>
          </a:xfrm>
          <a:prstGeom prst="rect">
            <a:avLst/>
          </a:prstGeom>
          <a:noFill/>
          <a:ln>
            <a:noFill/>
          </a:ln>
        </p:spPr>
      </p:pic>
      <p:sp>
        <p:nvSpPr>
          <p:cNvPr id="272" name="Google Shape;272;p21">
            <a:hlinkClick r:id="rId6"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102"/>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Power System Testing</a:t>
            </a:r>
            <a:endParaRPr/>
          </a:p>
        </p:txBody>
      </p:sp>
      <p:sp>
        <p:nvSpPr>
          <p:cNvPr id="1610" name="Google Shape;1610;p10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90</a:t>
            </a:fld>
            <a:endParaRPr/>
          </a:p>
        </p:txBody>
      </p:sp>
      <p:sp>
        <p:nvSpPr>
          <p:cNvPr id="1611" name="Google Shape;1611;p102"/>
          <p:cNvSpPr/>
          <p:nvPr/>
        </p:nvSpPr>
        <p:spPr>
          <a:xfrm>
            <a:off x="159300" y="775525"/>
            <a:ext cx="2398200" cy="23370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Cold Testing</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a:t>Cold Test #2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Cold Test #3</a:t>
            </a:r>
            <a:endParaRPr/>
          </a:p>
        </p:txBody>
      </p:sp>
      <p:sp>
        <p:nvSpPr>
          <p:cNvPr id="1612" name="Google Shape;1612;p102"/>
          <p:cNvSpPr/>
          <p:nvPr/>
        </p:nvSpPr>
        <p:spPr>
          <a:xfrm>
            <a:off x="6370100" y="775525"/>
            <a:ext cx="2612700" cy="23370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Integration Testing</a:t>
            </a:r>
            <a:endParaRPr b="1" u="sng"/>
          </a:p>
          <a:p>
            <a:pPr marL="0" lvl="0" indent="0" algn="l" rtl="0">
              <a:spcBef>
                <a:spcPts val="0"/>
              </a:spcBef>
              <a:spcAft>
                <a:spcPts val="0"/>
              </a:spcAft>
              <a:buNone/>
            </a:pPr>
            <a:endParaRPr b="1" u="sng"/>
          </a:p>
          <a:p>
            <a:pPr marL="457200" lvl="0" indent="-317500" algn="l" rtl="0">
              <a:spcBef>
                <a:spcPts val="0"/>
              </a:spcBef>
              <a:spcAft>
                <a:spcPts val="0"/>
              </a:spcAft>
              <a:buSzPts val="1400"/>
              <a:buChar char="●"/>
            </a:pPr>
            <a:r>
              <a:rPr lang="en"/>
              <a:t>Battery with PCB Test</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ThinSat without Battery</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ThinSat with Battery</a:t>
            </a:r>
            <a:endParaRPr/>
          </a:p>
          <a:p>
            <a:pPr marL="0" lvl="0" indent="0" algn="l" rtl="0">
              <a:spcBef>
                <a:spcPts val="0"/>
              </a:spcBef>
              <a:spcAft>
                <a:spcPts val="0"/>
              </a:spcAft>
              <a:buNone/>
            </a:pPr>
            <a:endParaRPr/>
          </a:p>
        </p:txBody>
      </p:sp>
      <p:sp>
        <p:nvSpPr>
          <p:cNvPr id="1613" name="Google Shape;1613;p102"/>
          <p:cNvSpPr/>
          <p:nvPr/>
        </p:nvSpPr>
        <p:spPr>
          <a:xfrm>
            <a:off x="4342200" y="1596925"/>
            <a:ext cx="733500" cy="69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02"/>
          <p:cNvSpPr/>
          <p:nvPr/>
        </p:nvSpPr>
        <p:spPr>
          <a:xfrm>
            <a:off x="2667900" y="3827350"/>
            <a:ext cx="3808200" cy="973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chemeClr val="dk1"/>
                </a:solidFill>
              </a:rPr>
              <a:t>Functional Requirement 3:</a:t>
            </a:r>
            <a:endParaRPr sz="1800" b="1"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payload shall be operational throughout the duration of the balloon flight</a:t>
            </a:r>
            <a:endParaRPr>
              <a:solidFill>
                <a:schemeClr val="dk1"/>
              </a:solidFill>
            </a:endParaRPr>
          </a:p>
          <a:p>
            <a:pPr marL="0" lvl="0" indent="0" algn="l" rtl="0">
              <a:spcBef>
                <a:spcPts val="0"/>
              </a:spcBef>
              <a:spcAft>
                <a:spcPts val="0"/>
              </a:spcAft>
              <a:buNone/>
            </a:pPr>
            <a:endParaRPr/>
          </a:p>
        </p:txBody>
      </p:sp>
      <p:sp>
        <p:nvSpPr>
          <p:cNvPr id="1615" name="Google Shape;1615;p102"/>
          <p:cNvSpPr/>
          <p:nvPr/>
        </p:nvSpPr>
        <p:spPr>
          <a:xfrm>
            <a:off x="3110350" y="775525"/>
            <a:ext cx="2706900" cy="23370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Characterization Testing</a:t>
            </a:r>
            <a:endParaRPr b="1" u="sng"/>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Battery Characterization Test</a:t>
            </a:r>
            <a:r>
              <a:rPr lang="en">
                <a:solidFill>
                  <a:schemeClr val="dk1"/>
                </a:solidFill>
              </a:rPr>
              <a:t>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PCB Power Distribution Test</a:t>
            </a:r>
            <a:endParaRPr/>
          </a:p>
          <a:p>
            <a:pPr marL="0" lvl="0" indent="0" algn="l" rtl="0">
              <a:spcBef>
                <a:spcPts val="0"/>
              </a:spcBef>
              <a:spcAft>
                <a:spcPts val="0"/>
              </a:spcAft>
              <a:buNone/>
            </a:pPr>
            <a:endParaRPr/>
          </a:p>
        </p:txBody>
      </p:sp>
      <p:sp>
        <p:nvSpPr>
          <p:cNvPr id="1616" name="Google Shape;1616;p102"/>
          <p:cNvSpPr/>
          <p:nvPr/>
        </p:nvSpPr>
        <p:spPr>
          <a:xfrm>
            <a:off x="2557526" y="1641925"/>
            <a:ext cx="548700" cy="60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02"/>
          <p:cNvSpPr/>
          <p:nvPr/>
        </p:nvSpPr>
        <p:spPr>
          <a:xfrm>
            <a:off x="5817251" y="1641925"/>
            <a:ext cx="548700" cy="60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8" name="Google Shape;1618;p102"/>
          <p:cNvPicPr preferRelativeResize="0"/>
          <p:nvPr/>
        </p:nvPicPr>
        <p:blipFill>
          <a:blip r:embed="rId3">
            <a:alphaModFix/>
          </a:blip>
          <a:stretch>
            <a:fillRect/>
          </a:stretch>
        </p:blipFill>
        <p:spPr>
          <a:xfrm>
            <a:off x="1754371" y="1256394"/>
            <a:ext cx="232950" cy="232950"/>
          </a:xfrm>
          <a:prstGeom prst="rect">
            <a:avLst/>
          </a:prstGeom>
          <a:noFill/>
          <a:ln>
            <a:noFill/>
          </a:ln>
        </p:spPr>
      </p:pic>
      <p:pic>
        <p:nvPicPr>
          <p:cNvPr id="1619" name="Google Shape;1619;p102"/>
          <p:cNvPicPr preferRelativeResize="0"/>
          <p:nvPr/>
        </p:nvPicPr>
        <p:blipFill>
          <a:blip r:embed="rId3">
            <a:alphaModFix/>
          </a:blip>
          <a:stretch>
            <a:fillRect/>
          </a:stretch>
        </p:blipFill>
        <p:spPr>
          <a:xfrm>
            <a:off x="4036846" y="1489344"/>
            <a:ext cx="232950" cy="232950"/>
          </a:xfrm>
          <a:prstGeom prst="rect">
            <a:avLst/>
          </a:prstGeom>
          <a:noFill/>
          <a:ln>
            <a:noFill/>
          </a:ln>
        </p:spPr>
      </p:pic>
      <p:sp>
        <p:nvSpPr>
          <p:cNvPr id="1620" name="Google Shape;1620;p102">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1" name="Google Shape;1621;p102"/>
          <p:cNvPicPr preferRelativeResize="0"/>
          <p:nvPr/>
        </p:nvPicPr>
        <p:blipFill>
          <a:blip r:embed="rId3">
            <a:alphaModFix/>
          </a:blip>
          <a:stretch>
            <a:fillRect/>
          </a:stretch>
        </p:blipFill>
        <p:spPr>
          <a:xfrm>
            <a:off x="1754371" y="1641919"/>
            <a:ext cx="232950" cy="232950"/>
          </a:xfrm>
          <a:prstGeom prst="rect">
            <a:avLst/>
          </a:prstGeom>
          <a:noFill/>
          <a:ln>
            <a:noFill/>
          </a:ln>
        </p:spPr>
      </p:pic>
      <p:sp>
        <p:nvSpPr>
          <p:cNvPr id="1622" name="Google Shape;1622;p102"/>
          <p:cNvSpPr txBox="1"/>
          <p:nvPr/>
        </p:nvSpPr>
        <p:spPr>
          <a:xfrm>
            <a:off x="1919050" y="3273138"/>
            <a:ext cx="5089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All battery tests that didn’t require the PCB were completed</a:t>
            </a:r>
            <a:endParaRPr>
              <a:latin typeface="PT Serif"/>
              <a:ea typeface="PT Serif"/>
              <a:cs typeface="PT Serif"/>
              <a:sym typeface="PT Serif"/>
            </a:endParaRPr>
          </a:p>
        </p:txBody>
      </p:sp>
      <p:sp>
        <p:nvSpPr>
          <p:cNvPr id="1623" name="Google Shape;1623;p102">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103"/>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Power System Testing</a:t>
            </a:r>
            <a:endParaRPr/>
          </a:p>
        </p:txBody>
      </p:sp>
      <p:sp>
        <p:nvSpPr>
          <p:cNvPr id="1629" name="Google Shape;1629;p10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91</a:t>
            </a:fld>
            <a:endParaRPr/>
          </a:p>
        </p:txBody>
      </p:sp>
      <p:sp>
        <p:nvSpPr>
          <p:cNvPr id="1630" name="Google Shape;1630;p103"/>
          <p:cNvSpPr/>
          <p:nvPr/>
        </p:nvSpPr>
        <p:spPr>
          <a:xfrm>
            <a:off x="0" y="613075"/>
            <a:ext cx="9144000" cy="3936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Battery Discharge Model</a:t>
            </a:r>
            <a:endParaRPr b="1">
              <a:solidFill>
                <a:schemeClr val="dk1"/>
              </a:solidFill>
            </a:endParaRPr>
          </a:p>
        </p:txBody>
      </p:sp>
      <p:grpSp>
        <p:nvGrpSpPr>
          <p:cNvPr id="1631" name="Google Shape;1631;p103"/>
          <p:cNvGrpSpPr/>
          <p:nvPr/>
        </p:nvGrpSpPr>
        <p:grpSpPr>
          <a:xfrm>
            <a:off x="4615750" y="1122025"/>
            <a:ext cx="2038200" cy="3042150"/>
            <a:chOff x="4615750" y="1122025"/>
            <a:chExt cx="2038200" cy="3042150"/>
          </a:xfrm>
        </p:grpSpPr>
        <p:sp>
          <p:nvSpPr>
            <p:cNvPr id="1632" name="Google Shape;1632;p103"/>
            <p:cNvSpPr/>
            <p:nvPr/>
          </p:nvSpPr>
          <p:spPr>
            <a:xfrm>
              <a:off x="4615750"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Characterization Test</a:t>
              </a:r>
              <a:endParaRPr b="1">
                <a:solidFill>
                  <a:schemeClr val="dk1"/>
                </a:solidFill>
              </a:endParaRPr>
            </a:p>
          </p:txBody>
        </p:sp>
        <p:sp>
          <p:nvSpPr>
            <p:cNvPr id="1633" name="Google Shape;1633;p103"/>
            <p:cNvSpPr/>
            <p:nvPr/>
          </p:nvSpPr>
          <p:spPr>
            <a:xfrm>
              <a:off x="4615750"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a:solidFill>
                    <a:schemeClr val="dk1"/>
                  </a:solidFill>
                </a:rPr>
                <a:t>Manufacturer Specifications</a:t>
              </a:r>
              <a:endParaRPr>
                <a:solidFill>
                  <a:schemeClr val="dk1"/>
                </a:solidFill>
              </a:endParaRPr>
            </a:p>
          </p:txBody>
        </p:sp>
        <p:sp>
          <p:nvSpPr>
            <p:cNvPr id="1634" name="Google Shape;1634;p103"/>
            <p:cNvSpPr/>
            <p:nvPr/>
          </p:nvSpPr>
          <p:spPr>
            <a:xfrm>
              <a:off x="4615750"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0" lvl="0" indent="0" algn="l" rtl="0">
                <a:spcBef>
                  <a:spcPts val="0"/>
                </a:spcBef>
                <a:spcAft>
                  <a:spcPts val="0"/>
                </a:spcAft>
                <a:buNone/>
              </a:pPr>
              <a:r>
                <a:rPr lang="en">
                  <a:solidFill>
                    <a:schemeClr val="dk1"/>
                  </a:solidFill>
                </a:rPr>
                <a:t>Voltage Range</a:t>
              </a:r>
              <a:endParaRPr>
                <a:solidFill>
                  <a:schemeClr val="dk1"/>
                </a:solidFill>
              </a:endParaRPr>
            </a:p>
            <a:p>
              <a:pPr marL="0" lvl="0" indent="0" algn="l" rtl="0">
                <a:spcBef>
                  <a:spcPts val="0"/>
                </a:spcBef>
                <a:spcAft>
                  <a:spcPts val="0"/>
                </a:spcAft>
                <a:buNone/>
              </a:pPr>
              <a:r>
                <a:rPr lang="en">
                  <a:solidFill>
                    <a:schemeClr val="dk1"/>
                  </a:solidFill>
                </a:rPr>
                <a:t>Current Draw Range</a:t>
              </a:r>
              <a:endParaRPr>
                <a:solidFill>
                  <a:schemeClr val="dk1"/>
                </a:solidFill>
              </a:endParaRPr>
            </a:p>
            <a:p>
              <a:pPr marL="0" lvl="0" indent="0" algn="l" rtl="0">
                <a:spcBef>
                  <a:spcPts val="0"/>
                </a:spcBef>
                <a:spcAft>
                  <a:spcPts val="0"/>
                </a:spcAft>
                <a:buNone/>
              </a:pPr>
              <a:r>
                <a:rPr lang="en">
                  <a:solidFill>
                    <a:schemeClr val="dk1"/>
                  </a:solidFill>
                </a:rPr>
                <a:t>Total Capacity</a:t>
              </a:r>
              <a:endParaRPr>
                <a:solidFill>
                  <a:schemeClr val="dk1"/>
                </a:solidFill>
              </a:endParaRPr>
            </a:p>
          </p:txBody>
        </p:sp>
      </p:grpSp>
      <p:grpSp>
        <p:nvGrpSpPr>
          <p:cNvPr id="1635" name="Google Shape;1635;p103"/>
          <p:cNvGrpSpPr/>
          <p:nvPr/>
        </p:nvGrpSpPr>
        <p:grpSpPr>
          <a:xfrm>
            <a:off x="6874450" y="1122025"/>
            <a:ext cx="2038200" cy="3042150"/>
            <a:chOff x="6874450" y="1122025"/>
            <a:chExt cx="2038200" cy="3042150"/>
          </a:xfrm>
        </p:grpSpPr>
        <p:sp>
          <p:nvSpPr>
            <p:cNvPr id="1636" name="Google Shape;1636;p103"/>
            <p:cNvSpPr/>
            <p:nvPr/>
          </p:nvSpPr>
          <p:spPr>
            <a:xfrm>
              <a:off x="6874450"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ThinSat with Battery</a:t>
              </a:r>
              <a:endParaRPr b="1">
                <a:solidFill>
                  <a:schemeClr val="dk1"/>
                </a:solidFill>
              </a:endParaRPr>
            </a:p>
          </p:txBody>
        </p:sp>
        <p:sp>
          <p:nvSpPr>
            <p:cNvPr id="1637" name="Google Shape;1637;p103"/>
            <p:cNvSpPr/>
            <p:nvPr/>
          </p:nvSpPr>
          <p:spPr>
            <a:xfrm>
              <a:off x="6874450"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a:solidFill>
                    <a:schemeClr val="dk1"/>
                  </a:solidFill>
                </a:rPr>
                <a:t>Peak Current</a:t>
              </a:r>
              <a:endParaRPr>
                <a:solidFill>
                  <a:schemeClr val="dk1"/>
                </a:solidFill>
              </a:endParaRPr>
            </a:p>
            <a:p>
              <a:pPr marL="0" lvl="0" indent="0" algn="ctr" rtl="0">
                <a:spcBef>
                  <a:spcPts val="0"/>
                </a:spcBef>
                <a:spcAft>
                  <a:spcPts val="0"/>
                </a:spcAft>
                <a:buNone/>
              </a:pPr>
              <a:r>
                <a:rPr lang="en">
                  <a:solidFill>
                    <a:schemeClr val="dk1"/>
                  </a:solidFill>
                </a:rPr>
                <a:t>Actual Performance</a:t>
              </a:r>
              <a:endParaRPr>
                <a:solidFill>
                  <a:schemeClr val="dk1"/>
                </a:solidFill>
              </a:endParaRPr>
            </a:p>
          </p:txBody>
        </p:sp>
        <p:sp>
          <p:nvSpPr>
            <p:cNvPr id="1638" name="Google Shape;1638;p103"/>
            <p:cNvSpPr/>
            <p:nvPr/>
          </p:nvSpPr>
          <p:spPr>
            <a:xfrm>
              <a:off x="6874450"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0" lvl="0" indent="0" algn="l" rtl="0">
                <a:spcBef>
                  <a:spcPts val="0"/>
                </a:spcBef>
                <a:spcAft>
                  <a:spcPts val="0"/>
                </a:spcAft>
                <a:buNone/>
              </a:pPr>
              <a:r>
                <a:rPr lang="en">
                  <a:solidFill>
                    <a:schemeClr val="dk1"/>
                  </a:solidFill>
                </a:rPr>
                <a:t>Current Draw Range</a:t>
              </a:r>
              <a:endParaRPr>
                <a:solidFill>
                  <a:schemeClr val="dk1"/>
                </a:solidFill>
              </a:endParaRPr>
            </a:p>
            <a:p>
              <a:pPr marL="0" lvl="0" indent="0" algn="l" rtl="0">
                <a:spcBef>
                  <a:spcPts val="0"/>
                </a:spcBef>
                <a:spcAft>
                  <a:spcPts val="0"/>
                </a:spcAft>
                <a:buNone/>
              </a:pPr>
              <a:r>
                <a:rPr lang="en">
                  <a:solidFill>
                    <a:schemeClr val="dk1"/>
                  </a:solidFill>
                </a:rPr>
                <a:t>Total Capacity</a:t>
              </a:r>
              <a:endParaRPr>
                <a:solidFill>
                  <a:schemeClr val="dk1"/>
                </a:solidFill>
              </a:endParaRPr>
            </a:p>
          </p:txBody>
        </p:sp>
      </p:grpSp>
      <p:grpSp>
        <p:nvGrpSpPr>
          <p:cNvPr id="1639" name="Google Shape;1639;p103"/>
          <p:cNvGrpSpPr/>
          <p:nvPr/>
        </p:nvGrpSpPr>
        <p:grpSpPr>
          <a:xfrm>
            <a:off x="2394675" y="1122025"/>
            <a:ext cx="2061700" cy="3042150"/>
            <a:chOff x="2394675" y="1122025"/>
            <a:chExt cx="2061700" cy="3042150"/>
          </a:xfrm>
        </p:grpSpPr>
        <p:sp>
          <p:nvSpPr>
            <p:cNvPr id="1640" name="Google Shape;1640;p103"/>
            <p:cNvSpPr/>
            <p:nvPr/>
          </p:nvSpPr>
          <p:spPr>
            <a:xfrm>
              <a:off x="2394675"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Cold Test #3</a:t>
              </a:r>
              <a:endParaRPr b="1">
                <a:solidFill>
                  <a:schemeClr val="dk1"/>
                </a:solidFill>
              </a:endParaRPr>
            </a:p>
          </p:txBody>
        </p:sp>
        <p:sp>
          <p:nvSpPr>
            <p:cNvPr id="1641" name="Google Shape;1641;p103"/>
            <p:cNvSpPr/>
            <p:nvPr/>
          </p:nvSpPr>
          <p:spPr>
            <a:xfrm>
              <a:off x="2418175"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a:solidFill>
                    <a:schemeClr val="dk1"/>
                  </a:solidFill>
                </a:rPr>
                <a:t>Worst case expected capacity</a:t>
              </a:r>
              <a:endParaRPr>
                <a:solidFill>
                  <a:schemeClr val="dk1"/>
                </a:solidFill>
              </a:endParaRPr>
            </a:p>
            <a:p>
              <a:pPr marL="0" lvl="0" indent="0" algn="ctr" rtl="0">
                <a:spcBef>
                  <a:spcPts val="0"/>
                </a:spcBef>
                <a:spcAft>
                  <a:spcPts val="0"/>
                </a:spcAft>
                <a:buNone/>
              </a:pPr>
              <a:endParaRPr>
                <a:solidFill>
                  <a:schemeClr val="dk1"/>
                </a:solidFill>
              </a:endParaRPr>
            </a:p>
          </p:txBody>
        </p:sp>
        <p:sp>
          <p:nvSpPr>
            <p:cNvPr id="1642" name="Google Shape;1642;p103"/>
            <p:cNvSpPr/>
            <p:nvPr/>
          </p:nvSpPr>
          <p:spPr>
            <a:xfrm>
              <a:off x="2418175"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0" lvl="0" indent="0" algn="l" rtl="0">
                <a:spcBef>
                  <a:spcPts val="0"/>
                </a:spcBef>
                <a:spcAft>
                  <a:spcPts val="0"/>
                </a:spcAft>
                <a:buNone/>
              </a:pPr>
              <a:r>
                <a:rPr lang="en">
                  <a:solidFill>
                    <a:schemeClr val="dk1"/>
                  </a:solidFill>
                </a:rPr>
                <a:t>Total Capacity</a:t>
              </a:r>
              <a:endParaRPr>
                <a:solidFill>
                  <a:schemeClr val="dk1"/>
                </a:solidFill>
              </a:endParaRPr>
            </a:p>
            <a:p>
              <a:pPr marL="0" lvl="0" indent="0" algn="l" rtl="0">
                <a:spcBef>
                  <a:spcPts val="0"/>
                </a:spcBef>
                <a:spcAft>
                  <a:spcPts val="0"/>
                </a:spcAft>
                <a:buNone/>
              </a:pPr>
              <a:r>
                <a:rPr lang="en">
                  <a:solidFill>
                    <a:schemeClr val="dk1"/>
                  </a:solidFill>
                </a:rPr>
                <a:t>Varying Temperatures</a:t>
              </a:r>
              <a:endParaRPr>
                <a:solidFill>
                  <a:schemeClr val="dk1"/>
                </a:solidFill>
              </a:endParaRPr>
            </a:p>
            <a:p>
              <a:pPr marL="0" lvl="0" indent="0" algn="l" rtl="0">
                <a:spcBef>
                  <a:spcPts val="0"/>
                </a:spcBef>
                <a:spcAft>
                  <a:spcPts val="0"/>
                </a:spcAft>
                <a:buNone/>
              </a:pPr>
              <a:r>
                <a:rPr lang="en">
                  <a:solidFill>
                    <a:schemeClr val="dk1"/>
                  </a:solidFill>
                </a:rPr>
                <a:t>Varying Discharge Current</a:t>
              </a:r>
              <a:endParaRPr>
                <a:solidFill>
                  <a:schemeClr val="dk1"/>
                </a:solidFill>
              </a:endParaRPr>
            </a:p>
          </p:txBody>
        </p:sp>
      </p:grpSp>
      <p:grpSp>
        <p:nvGrpSpPr>
          <p:cNvPr id="1643" name="Google Shape;1643;p103"/>
          <p:cNvGrpSpPr/>
          <p:nvPr/>
        </p:nvGrpSpPr>
        <p:grpSpPr>
          <a:xfrm>
            <a:off x="220600" y="1122025"/>
            <a:ext cx="2038200" cy="3042150"/>
            <a:chOff x="220600" y="1122025"/>
            <a:chExt cx="2038200" cy="3042150"/>
          </a:xfrm>
        </p:grpSpPr>
        <p:sp>
          <p:nvSpPr>
            <p:cNvPr id="1644" name="Google Shape;1644;p103"/>
            <p:cNvSpPr/>
            <p:nvPr/>
          </p:nvSpPr>
          <p:spPr>
            <a:xfrm>
              <a:off x="220600" y="1122025"/>
              <a:ext cx="2038200" cy="3936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Cold Test #2</a:t>
              </a:r>
              <a:endParaRPr b="1">
                <a:solidFill>
                  <a:schemeClr val="dk1"/>
                </a:solidFill>
              </a:endParaRPr>
            </a:p>
          </p:txBody>
        </p:sp>
        <p:sp>
          <p:nvSpPr>
            <p:cNvPr id="1645" name="Google Shape;1645;p103"/>
            <p:cNvSpPr/>
            <p:nvPr/>
          </p:nvSpPr>
          <p:spPr>
            <a:xfrm>
              <a:off x="220600" y="1754000"/>
              <a:ext cx="2038200" cy="8682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Verify</a:t>
              </a:r>
              <a:endParaRPr b="1" u="sng">
                <a:solidFill>
                  <a:schemeClr val="dk1"/>
                </a:solidFill>
              </a:endParaRPr>
            </a:p>
            <a:p>
              <a:pPr marL="0" lvl="0" indent="0" algn="ctr" rtl="0">
                <a:spcBef>
                  <a:spcPts val="0"/>
                </a:spcBef>
                <a:spcAft>
                  <a:spcPts val="0"/>
                </a:spcAft>
                <a:buNone/>
              </a:pPr>
              <a:r>
                <a:rPr lang="en">
                  <a:solidFill>
                    <a:schemeClr val="dk1"/>
                  </a:solidFill>
                </a:rPr>
                <a:t>Expected capacity in ThinSat</a:t>
              </a:r>
              <a:endParaRPr>
                <a:solidFill>
                  <a:schemeClr val="dk1"/>
                </a:solidFill>
              </a:endParaRPr>
            </a:p>
          </p:txBody>
        </p:sp>
        <p:sp>
          <p:nvSpPr>
            <p:cNvPr id="1646" name="Google Shape;1646;p103"/>
            <p:cNvSpPr/>
            <p:nvPr/>
          </p:nvSpPr>
          <p:spPr>
            <a:xfrm>
              <a:off x="220600" y="2752675"/>
              <a:ext cx="2038200" cy="1411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dk1"/>
                  </a:solidFill>
                </a:rPr>
                <a:t>Model Components</a:t>
              </a:r>
              <a:endParaRPr b="1" u="sng">
                <a:solidFill>
                  <a:schemeClr val="dk1"/>
                </a:solidFill>
              </a:endParaRPr>
            </a:p>
            <a:p>
              <a:pPr marL="0" lvl="0" indent="0" algn="l" rtl="0">
                <a:spcBef>
                  <a:spcPts val="0"/>
                </a:spcBef>
                <a:spcAft>
                  <a:spcPts val="0"/>
                </a:spcAft>
                <a:buNone/>
              </a:pPr>
              <a:r>
                <a:rPr lang="en">
                  <a:solidFill>
                    <a:schemeClr val="dk1"/>
                  </a:solidFill>
                </a:rPr>
                <a:t>Total Capacity</a:t>
              </a:r>
              <a:endParaRPr>
                <a:solidFill>
                  <a:schemeClr val="dk1"/>
                </a:solidFill>
              </a:endParaRPr>
            </a:p>
            <a:p>
              <a:pPr marL="0" lvl="0" indent="0" algn="l" rtl="0">
                <a:spcBef>
                  <a:spcPts val="0"/>
                </a:spcBef>
                <a:spcAft>
                  <a:spcPts val="0"/>
                </a:spcAft>
                <a:buNone/>
              </a:pPr>
              <a:endParaRPr>
                <a:solidFill>
                  <a:schemeClr val="dk1"/>
                </a:solidFill>
              </a:endParaRPr>
            </a:p>
          </p:txBody>
        </p:sp>
      </p:grpSp>
      <p:sp>
        <p:nvSpPr>
          <p:cNvPr id="1647" name="Google Shape;1647;p103"/>
          <p:cNvSpPr/>
          <p:nvPr/>
        </p:nvSpPr>
        <p:spPr>
          <a:xfrm>
            <a:off x="0" y="4356250"/>
            <a:ext cx="9144000" cy="393600"/>
          </a:xfrm>
          <a:prstGeom prst="rect">
            <a:avLst/>
          </a:prstGeom>
          <a:solidFill>
            <a:srgbClr val="CCCC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Function Requirement 3: </a:t>
            </a:r>
            <a:r>
              <a:rPr lang="en">
                <a:solidFill>
                  <a:schemeClr val="dk1"/>
                </a:solidFill>
              </a:rPr>
              <a:t>The payload shall be operational throughout the duration of the balloon flight</a:t>
            </a:r>
            <a:endParaRPr b="1">
              <a:solidFill>
                <a:schemeClr val="dk1"/>
              </a:solidFill>
            </a:endParaRPr>
          </a:p>
        </p:txBody>
      </p:sp>
      <p:sp>
        <p:nvSpPr>
          <p:cNvPr id="1648" name="Google Shape;1648;p103">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0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92</a:t>
            </a:fld>
            <a:endParaRPr/>
          </a:p>
        </p:txBody>
      </p:sp>
      <p:sp>
        <p:nvSpPr>
          <p:cNvPr id="1654" name="Google Shape;1654;p104"/>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System Level Power Budget</a:t>
            </a:r>
            <a:endParaRPr/>
          </a:p>
        </p:txBody>
      </p:sp>
      <p:graphicFrame>
        <p:nvGraphicFramePr>
          <p:cNvPr id="1655" name="Google Shape;1655;p104"/>
          <p:cNvGraphicFramePr/>
          <p:nvPr/>
        </p:nvGraphicFramePr>
        <p:xfrm>
          <a:off x="505750" y="812825"/>
          <a:ext cx="3000000" cy="3000000"/>
        </p:xfrm>
        <a:graphic>
          <a:graphicData uri="http://schemas.openxmlformats.org/drawingml/2006/table">
            <a:tbl>
              <a:tblPr>
                <a:noFill/>
                <a:tableStyleId>{2CA45EC6-F180-4A10-9995-27C605011385}</a:tableStyleId>
              </a:tblPr>
              <a:tblGrid>
                <a:gridCol w="1341850">
                  <a:extLst>
                    <a:ext uri="{9D8B030D-6E8A-4147-A177-3AD203B41FA5}">
                      <a16:colId xmlns:a16="http://schemas.microsoft.com/office/drawing/2014/main" val="20000"/>
                    </a:ext>
                  </a:extLst>
                </a:gridCol>
                <a:gridCol w="1341850">
                  <a:extLst>
                    <a:ext uri="{9D8B030D-6E8A-4147-A177-3AD203B41FA5}">
                      <a16:colId xmlns:a16="http://schemas.microsoft.com/office/drawing/2014/main" val="20001"/>
                    </a:ext>
                  </a:extLst>
                </a:gridCol>
                <a:gridCol w="1341850">
                  <a:extLst>
                    <a:ext uri="{9D8B030D-6E8A-4147-A177-3AD203B41FA5}">
                      <a16:colId xmlns:a16="http://schemas.microsoft.com/office/drawing/2014/main" val="20002"/>
                    </a:ext>
                  </a:extLst>
                </a:gridCol>
                <a:gridCol w="1341850">
                  <a:extLst>
                    <a:ext uri="{9D8B030D-6E8A-4147-A177-3AD203B41FA5}">
                      <a16:colId xmlns:a16="http://schemas.microsoft.com/office/drawing/2014/main" val="20003"/>
                    </a:ext>
                  </a:extLst>
                </a:gridCol>
                <a:gridCol w="1341850">
                  <a:extLst>
                    <a:ext uri="{9D8B030D-6E8A-4147-A177-3AD203B41FA5}">
                      <a16:colId xmlns:a16="http://schemas.microsoft.com/office/drawing/2014/main" val="20004"/>
                    </a:ext>
                  </a:extLst>
                </a:gridCol>
                <a:gridCol w="1341850">
                  <a:extLst>
                    <a:ext uri="{9D8B030D-6E8A-4147-A177-3AD203B41FA5}">
                      <a16:colId xmlns:a16="http://schemas.microsoft.com/office/drawing/2014/main" val="20005"/>
                    </a:ext>
                  </a:extLst>
                </a:gridCol>
              </a:tblGrid>
              <a:tr h="300175">
                <a:tc>
                  <a:txBody>
                    <a:bodyPr/>
                    <a:lstStyle/>
                    <a:p>
                      <a:pPr marL="0" lvl="0" indent="0" algn="l" rtl="0">
                        <a:lnSpc>
                          <a:spcPct val="115000"/>
                        </a:lnSpc>
                        <a:spcBef>
                          <a:spcPts val="0"/>
                        </a:spcBef>
                        <a:spcAft>
                          <a:spcPts val="0"/>
                        </a:spcAft>
                        <a:buNone/>
                      </a:pPr>
                      <a:r>
                        <a:rPr lang="en" sz="1000" b="1">
                          <a:solidFill>
                            <a:srgbClr val="FFFFFF"/>
                          </a:solidFill>
                        </a:rPr>
                        <a:t>Category</a:t>
                      </a:r>
                      <a:endParaRPr sz="1000" b="1">
                        <a:solidFill>
                          <a:srgbClr val="FFFFFF"/>
                        </a:solidFill>
                      </a:endParaRPr>
                    </a:p>
                  </a:txBody>
                  <a:tcPr marL="28575" marR="28575" marT="19050" marB="19050" anchor="b">
                    <a:solidFill>
                      <a:srgbClr val="434343"/>
                    </a:solidFill>
                  </a:tcPr>
                </a:tc>
                <a:tc>
                  <a:txBody>
                    <a:bodyPr/>
                    <a:lstStyle/>
                    <a:p>
                      <a:pPr marL="0" lvl="0" indent="0" algn="l" rtl="0">
                        <a:lnSpc>
                          <a:spcPct val="115000"/>
                        </a:lnSpc>
                        <a:spcBef>
                          <a:spcPts val="0"/>
                        </a:spcBef>
                        <a:spcAft>
                          <a:spcPts val="0"/>
                        </a:spcAft>
                        <a:buNone/>
                      </a:pPr>
                      <a:r>
                        <a:rPr lang="en" sz="1000" b="1">
                          <a:solidFill>
                            <a:srgbClr val="FFFFFF"/>
                          </a:solidFill>
                        </a:rPr>
                        <a:t>Component</a:t>
                      </a:r>
                      <a:endParaRPr sz="1000" b="1">
                        <a:solidFill>
                          <a:srgbClr val="FFFFFF"/>
                        </a:solidFill>
                      </a:endParaRPr>
                    </a:p>
                  </a:txBody>
                  <a:tcPr marL="28575" marR="28575" marT="19050" marB="19050" anchor="b">
                    <a:lnB w="9525" cap="flat" cmpd="sng">
                      <a:solidFill>
                        <a:srgbClr val="000000"/>
                      </a:solidFill>
                      <a:prstDash val="solid"/>
                      <a:round/>
                      <a:headEnd type="none" w="sm" len="sm"/>
                      <a:tailEnd type="none" w="sm" len="sm"/>
                    </a:lnB>
                    <a:solidFill>
                      <a:srgbClr val="434343"/>
                    </a:solidFill>
                  </a:tcPr>
                </a:tc>
                <a:tc>
                  <a:txBody>
                    <a:bodyPr/>
                    <a:lstStyle/>
                    <a:p>
                      <a:pPr marL="0" lvl="0" indent="0" algn="l" rtl="0">
                        <a:lnSpc>
                          <a:spcPct val="115000"/>
                        </a:lnSpc>
                        <a:spcBef>
                          <a:spcPts val="0"/>
                        </a:spcBef>
                        <a:spcAft>
                          <a:spcPts val="0"/>
                        </a:spcAft>
                        <a:buNone/>
                      </a:pPr>
                      <a:r>
                        <a:rPr lang="en" sz="1000" b="1">
                          <a:solidFill>
                            <a:srgbClr val="FFFFFF"/>
                          </a:solidFill>
                        </a:rPr>
                        <a:t>Voltage Req. [V]</a:t>
                      </a:r>
                      <a:endParaRPr sz="1000" b="1">
                        <a:solidFill>
                          <a:srgbClr val="FFFFFF"/>
                        </a:solidFill>
                      </a:endParaRPr>
                    </a:p>
                  </a:txBody>
                  <a:tcPr marL="28575" marR="28575" marT="19050" marB="19050" anchor="b">
                    <a:lnB w="9525" cap="flat" cmpd="sng">
                      <a:solidFill>
                        <a:srgbClr val="000000"/>
                      </a:solidFill>
                      <a:prstDash val="solid"/>
                      <a:round/>
                      <a:headEnd type="none" w="sm" len="sm"/>
                      <a:tailEnd type="none" w="sm" len="sm"/>
                    </a:lnB>
                    <a:solidFill>
                      <a:srgbClr val="434343"/>
                    </a:solidFill>
                  </a:tcPr>
                </a:tc>
                <a:tc>
                  <a:txBody>
                    <a:bodyPr/>
                    <a:lstStyle/>
                    <a:p>
                      <a:pPr marL="0" lvl="0" indent="0" algn="l" rtl="0">
                        <a:lnSpc>
                          <a:spcPct val="115000"/>
                        </a:lnSpc>
                        <a:spcBef>
                          <a:spcPts val="0"/>
                        </a:spcBef>
                        <a:spcAft>
                          <a:spcPts val="0"/>
                        </a:spcAft>
                        <a:buNone/>
                      </a:pPr>
                      <a:r>
                        <a:rPr lang="en" sz="1000" b="1">
                          <a:solidFill>
                            <a:srgbClr val="FFFFFF"/>
                          </a:solidFill>
                        </a:rPr>
                        <a:t>Max Current Draw [A]</a:t>
                      </a:r>
                      <a:endParaRPr sz="1000" b="1">
                        <a:solidFill>
                          <a:srgbClr val="FFFFFF"/>
                        </a:solidFill>
                      </a:endParaRPr>
                    </a:p>
                  </a:txBody>
                  <a:tcPr marL="28575" marR="28575" marT="19050" marB="19050" anchor="b">
                    <a:lnB w="9525" cap="flat" cmpd="sng">
                      <a:solidFill>
                        <a:srgbClr val="000000"/>
                      </a:solidFill>
                      <a:prstDash val="solid"/>
                      <a:round/>
                      <a:headEnd type="none" w="sm" len="sm"/>
                      <a:tailEnd type="none" w="sm" len="sm"/>
                    </a:lnB>
                    <a:solidFill>
                      <a:srgbClr val="434343"/>
                    </a:solidFill>
                  </a:tcPr>
                </a:tc>
                <a:tc>
                  <a:txBody>
                    <a:bodyPr/>
                    <a:lstStyle/>
                    <a:p>
                      <a:pPr marL="0" lvl="0" indent="0" algn="l" rtl="0">
                        <a:lnSpc>
                          <a:spcPct val="115000"/>
                        </a:lnSpc>
                        <a:spcBef>
                          <a:spcPts val="0"/>
                        </a:spcBef>
                        <a:spcAft>
                          <a:spcPts val="0"/>
                        </a:spcAft>
                        <a:buNone/>
                      </a:pPr>
                      <a:r>
                        <a:rPr lang="en" sz="1000" b="1">
                          <a:solidFill>
                            <a:srgbClr val="FFFFFF"/>
                          </a:solidFill>
                        </a:rPr>
                        <a:t>Max Power Draw [W]</a:t>
                      </a:r>
                      <a:endParaRPr sz="1000" b="1">
                        <a:solidFill>
                          <a:srgbClr val="FFFFFF"/>
                        </a:solidFill>
                      </a:endParaRPr>
                    </a:p>
                  </a:txBody>
                  <a:tcPr marL="28575" marR="28575" marT="19050" marB="19050" anchor="b">
                    <a:lnB w="9525" cap="flat" cmpd="sng">
                      <a:solidFill>
                        <a:srgbClr val="000000"/>
                      </a:solidFill>
                      <a:prstDash val="solid"/>
                      <a:round/>
                      <a:headEnd type="none" w="sm" len="sm"/>
                      <a:tailEnd type="none" w="sm" len="sm"/>
                    </a:lnB>
                    <a:solidFill>
                      <a:srgbClr val="434343"/>
                    </a:solidFill>
                  </a:tcPr>
                </a:tc>
                <a:tc>
                  <a:txBody>
                    <a:bodyPr/>
                    <a:lstStyle/>
                    <a:p>
                      <a:pPr marL="0" lvl="0" indent="0" algn="l" rtl="0">
                        <a:lnSpc>
                          <a:spcPct val="115000"/>
                        </a:lnSpc>
                        <a:spcBef>
                          <a:spcPts val="0"/>
                        </a:spcBef>
                        <a:spcAft>
                          <a:spcPts val="0"/>
                        </a:spcAft>
                        <a:buNone/>
                      </a:pPr>
                      <a:r>
                        <a:rPr lang="en" sz="1000" b="1">
                          <a:solidFill>
                            <a:srgbClr val="FFFFFF"/>
                          </a:solidFill>
                        </a:rPr>
                        <a:t>Max Energy Required (2hrs) [Wh]</a:t>
                      </a:r>
                      <a:endParaRPr sz="1000" b="1">
                        <a:solidFill>
                          <a:srgbClr val="FFFFFF"/>
                        </a:solidFill>
                      </a:endParaRPr>
                    </a:p>
                  </a:txBody>
                  <a:tcPr marL="28575" marR="28575" marT="19050" marB="19050" anchor="b">
                    <a:lnR w="9525"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solidFill>
                      <a:srgbClr val="434343"/>
                    </a:solidFill>
                  </a:tcPr>
                </a:tc>
                <a:extLst>
                  <a:ext uri="{0D108BD9-81ED-4DB2-BD59-A6C34878D82A}">
                    <a16:rowId xmlns:a16="http://schemas.microsoft.com/office/drawing/2014/main" val="10000"/>
                  </a:ext>
                </a:extLst>
              </a:tr>
              <a:tr h="136625">
                <a:tc>
                  <a:txBody>
                    <a:bodyPr/>
                    <a:lstStyle/>
                    <a:p>
                      <a:pPr marL="0" lvl="0" indent="0" algn="ctr" rtl="0">
                        <a:lnSpc>
                          <a:spcPct val="115000"/>
                        </a:lnSpc>
                        <a:spcBef>
                          <a:spcPts val="0"/>
                        </a:spcBef>
                        <a:spcAft>
                          <a:spcPts val="0"/>
                        </a:spcAft>
                        <a:buNone/>
                      </a:pPr>
                      <a:r>
                        <a:rPr lang="en" sz="1000" b="1">
                          <a:solidFill>
                            <a:srgbClr val="FFFFFF"/>
                          </a:solidFill>
                        </a:rPr>
                        <a:t>Science</a:t>
                      </a:r>
                      <a:endParaRPr sz="1000" b="1">
                        <a:solidFill>
                          <a:srgbClr val="FFFFFF"/>
                        </a:solidFill>
                      </a:endParaRPr>
                    </a:p>
                  </a:txBody>
                  <a:tcPr marL="28575" marR="28575" marT="19050" marB="19050" anchor="b">
                    <a:lnR w="9525" cap="flat" cmpd="sng">
                      <a:solidFill>
                        <a:srgbClr val="000000"/>
                      </a:solidFill>
                      <a:prstDash val="solid"/>
                      <a:round/>
                      <a:headEnd type="none" w="sm" len="sm"/>
                      <a:tailEnd type="none" w="sm" len="sm"/>
                    </a:lnR>
                    <a:solidFill>
                      <a:srgbClr val="38761D"/>
                    </a:solidFill>
                  </a:tcPr>
                </a:tc>
                <a:tc>
                  <a:txBody>
                    <a:bodyPr/>
                    <a:lstStyle/>
                    <a:p>
                      <a:pPr marL="0" lvl="0" indent="0" algn="l" rtl="0">
                        <a:lnSpc>
                          <a:spcPct val="115000"/>
                        </a:lnSpc>
                        <a:spcBef>
                          <a:spcPts val="0"/>
                        </a:spcBef>
                        <a:spcAft>
                          <a:spcPts val="0"/>
                        </a:spcAft>
                        <a:buNone/>
                      </a:pPr>
                      <a:r>
                        <a:rPr lang="en" sz="1000"/>
                        <a:t>XSens MTi-3 AHRS</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3.3</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0.015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0.0495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r" rtl="0">
                        <a:lnSpc>
                          <a:spcPct val="115000"/>
                        </a:lnSpc>
                        <a:spcBef>
                          <a:spcPts val="0"/>
                        </a:spcBef>
                        <a:spcAft>
                          <a:spcPts val="0"/>
                        </a:spcAft>
                        <a:buNone/>
                      </a:pPr>
                      <a:r>
                        <a:rPr lang="en" sz="1000"/>
                        <a:t>0.099</a:t>
                      </a:r>
                      <a:endParaRPr sz="1000"/>
                    </a:p>
                  </a:txBody>
                  <a:tcPr marL="28575" marR="28575" marT="19050" marB="19050" anchor="b">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251450">
                <a:tc>
                  <a:txBody>
                    <a:bodyPr/>
                    <a:lstStyle/>
                    <a:p>
                      <a:pPr marL="0" lvl="0" indent="0" algn="l" rtl="0">
                        <a:spcBef>
                          <a:spcPts val="0"/>
                        </a:spcBef>
                        <a:spcAft>
                          <a:spcPts val="0"/>
                        </a:spcAft>
                        <a:buNone/>
                      </a:pPr>
                      <a:endParaRPr/>
                    </a:p>
                  </a:txBody>
                  <a:tcPr marL="28575" marR="28575" marT="19050" marB="19050" anchor="b">
                    <a:solidFill>
                      <a:srgbClr val="38761D"/>
                    </a:solidFill>
                  </a:tcPr>
                </a:tc>
                <a:tc>
                  <a:txBody>
                    <a:bodyPr/>
                    <a:lstStyle/>
                    <a:p>
                      <a:pPr marL="0" lvl="0" indent="0" algn="l" rtl="0">
                        <a:spcBef>
                          <a:spcPts val="0"/>
                        </a:spcBef>
                        <a:spcAft>
                          <a:spcPts val="0"/>
                        </a:spcAft>
                        <a:buNone/>
                      </a:pPr>
                      <a:endParaRPr/>
                    </a:p>
                  </a:txBody>
                  <a:tcPr marL="28575" marR="28575" marT="19050" marB="19050" anchor="b">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8761D"/>
                    </a:solidFill>
                  </a:tcPr>
                </a:tc>
                <a:tc>
                  <a:txBody>
                    <a:bodyPr/>
                    <a:lstStyle/>
                    <a:p>
                      <a:pPr marL="0" lvl="0" indent="0" algn="r" rtl="0">
                        <a:lnSpc>
                          <a:spcPct val="115000"/>
                        </a:lnSpc>
                        <a:spcBef>
                          <a:spcPts val="0"/>
                        </a:spcBef>
                        <a:spcAft>
                          <a:spcPts val="0"/>
                        </a:spcAft>
                        <a:buNone/>
                      </a:pPr>
                      <a:r>
                        <a:rPr lang="en" sz="1000">
                          <a:solidFill>
                            <a:srgbClr val="FFFFFF"/>
                          </a:solidFill>
                        </a:rPr>
                        <a:t>Science Total:</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8761D"/>
                    </a:solidFill>
                  </a:tcPr>
                </a:tc>
                <a:tc>
                  <a:txBody>
                    <a:bodyPr/>
                    <a:lstStyle/>
                    <a:p>
                      <a:pPr marL="0" lvl="0" indent="0" algn="r" rtl="0">
                        <a:lnSpc>
                          <a:spcPct val="115000"/>
                        </a:lnSpc>
                        <a:spcBef>
                          <a:spcPts val="0"/>
                        </a:spcBef>
                        <a:spcAft>
                          <a:spcPts val="0"/>
                        </a:spcAft>
                        <a:buNone/>
                      </a:pPr>
                      <a:r>
                        <a:rPr lang="en" sz="1000">
                          <a:solidFill>
                            <a:srgbClr val="FFFFFF"/>
                          </a:solidFill>
                        </a:rPr>
                        <a:t>0.015</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8761D"/>
                    </a:solidFill>
                  </a:tcPr>
                </a:tc>
                <a:tc>
                  <a:txBody>
                    <a:bodyPr/>
                    <a:lstStyle/>
                    <a:p>
                      <a:pPr marL="0" lvl="0" indent="0" algn="r" rtl="0">
                        <a:lnSpc>
                          <a:spcPct val="115000"/>
                        </a:lnSpc>
                        <a:spcBef>
                          <a:spcPts val="0"/>
                        </a:spcBef>
                        <a:spcAft>
                          <a:spcPts val="0"/>
                        </a:spcAft>
                        <a:buNone/>
                      </a:pPr>
                      <a:r>
                        <a:rPr lang="en" sz="1000">
                          <a:solidFill>
                            <a:srgbClr val="FFFFFF"/>
                          </a:solidFill>
                        </a:rPr>
                        <a:t>0.0495</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8761D"/>
                    </a:solidFill>
                  </a:tcPr>
                </a:tc>
                <a:tc>
                  <a:txBody>
                    <a:bodyPr/>
                    <a:lstStyle/>
                    <a:p>
                      <a:pPr marL="0" lvl="0" indent="0" algn="r" rtl="0">
                        <a:lnSpc>
                          <a:spcPct val="115000"/>
                        </a:lnSpc>
                        <a:spcBef>
                          <a:spcPts val="0"/>
                        </a:spcBef>
                        <a:spcAft>
                          <a:spcPts val="0"/>
                        </a:spcAft>
                        <a:buNone/>
                      </a:pPr>
                      <a:r>
                        <a:rPr lang="en" sz="1000">
                          <a:solidFill>
                            <a:srgbClr val="FFFFFF"/>
                          </a:solidFill>
                        </a:rPr>
                        <a:t>0.099</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38761D"/>
                    </a:solidFill>
                  </a:tcPr>
                </a:tc>
                <a:extLst>
                  <a:ext uri="{0D108BD9-81ED-4DB2-BD59-A6C34878D82A}">
                    <a16:rowId xmlns:a16="http://schemas.microsoft.com/office/drawing/2014/main" val="10002"/>
                  </a:ext>
                </a:extLst>
              </a:tr>
              <a:tr h="579625">
                <a:tc>
                  <a:txBody>
                    <a:bodyPr/>
                    <a:lstStyle/>
                    <a:p>
                      <a:pPr marL="0" lvl="0" indent="0" algn="ctr" rtl="0">
                        <a:lnSpc>
                          <a:spcPct val="115000"/>
                        </a:lnSpc>
                        <a:spcBef>
                          <a:spcPts val="0"/>
                        </a:spcBef>
                        <a:spcAft>
                          <a:spcPts val="0"/>
                        </a:spcAft>
                        <a:buNone/>
                      </a:pPr>
                      <a:r>
                        <a:rPr lang="en" sz="1000" b="1">
                          <a:solidFill>
                            <a:srgbClr val="FFFFFF"/>
                          </a:solidFill>
                        </a:rPr>
                        <a:t>Comms</a:t>
                      </a:r>
                      <a:endParaRPr sz="1000" b="1">
                        <a:solidFill>
                          <a:srgbClr val="FFFFFF"/>
                        </a:solidFill>
                      </a:endParaRPr>
                    </a:p>
                  </a:txBody>
                  <a:tcPr marL="28575" marR="28575" marT="19050" marB="19050" anchor="b">
                    <a:lnR w="9525" cap="flat" cmpd="sng">
                      <a:solidFill>
                        <a:srgbClr val="000000"/>
                      </a:solidFill>
                      <a:prstDash val="solid"/>
                      <a:round/>
                      <a:headEnd type="none" w="sm" len="sm"/>
                      <a:tailEnd type="none" w="sm" len="sm"/>
                    </a:lnR>
                    <a:solidFill>
                      <a:srgbClr val="990000"/>
                    </a:solidFill>
                  </a:tcPr>
                </a:tc>
                <a:tc>
                  <a:txBody>
                    <a:bodyPr/>
                    <a:lstStyle/>
                    <a:p>
                      <a:pPr marL="0" lvl="0" indent="0" algn="l" rtl="0">
                        <a:lnSpc>
                          <a:spcPct val="115000"/>
                        </a:lnSpc>
                        <a:spcBef>
                          <a:spcPts val="0"/>
                        </a:spcBef>
                        <a:spcAft>
                          <a:spcPts val="0"/>
                        </a:spcAft>
                        <a:buNone/>
                      </a:pPr>
                      <a:r>
                        <a:rPr lang="en" sz="1000"/>
                        <a:t>SDR</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0.9</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4.5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9</a:t>
                      </a:r>
                      <a:endParaRPr sz="1000"/>
                    </a:p>
                  </a:txBody>
                  <a:tcPr marL="28575" marR="28575" marT="19050" marB="19050" anchor="b">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251450">
                <a:tc>
                  <a:txBody>
                    <a:bodyPr/>
                    <a:lstStyle/>
                    <a:p>
                      <a:pPr marL="0" lvl="0" indent="0" algn="l" rtl="0">
                        <a:spcBef>
                          <a:spcPts val="0"/>
                        </a:spcBef>
                        <a:spcAft>
                          <a:spcPts val="0"/>
                        </a:spcAft>
                        <a:buNone/>
                      </a:pPr>
                      <a:endParaRPr/>
                    </a:p>
                  </a:txBody>
                  <a:tcPr marL="28575" marR="28575" marT="19050" marB="19050" anchor="b">
                    <a:lnR w="9525" cap="flat" cmpd="sng">
                      <a:solidFill>
                        <a:srgbClr val="000000"/>
                      </a:solidFill>
                      <a:prstDash val="solid"/>
                      <a:round/>
                      <a:headEnd type="none" w="sm" len="sm"/>
                      <a:tailEnd type="none" w="sm" len="sm"/>
                    </a:lnR>
                    <a:solidFill>
                      <a:srgbClr val="990000"/>
                    </a:solidFill>
                  </a:tcPr>
                </a:tc>
                <a:tc>
                  <a:txBody>
                    <a:bodyPr/>
                    <a:lstStyle/>
                    <a:p>
                      <a:pPr marL="0" lvl="0" indent="0" algn="l" rtl="0">
                        <a:lnSpc>
                          <a:spcPct val="115000"/>
                        </a:lnSpc>
                        <a:spcBef>
                          <a:spcPts val="0"/>
                        </a:spcBef>
                        <a:spcAft>
                          <a:spcPts val="0"/>
                        </a:spcAft>
                        <a:buNone/>
                      </a:pPr>
                      <a:r>
                        <a:rPr lang="en" sz="1000"/>
                        <a:t>LNA</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0.152</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0.76</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1.52</a:t>
                      </a:r>
                      <a:endParaRPr sz="1000"/>
                    </a:p>
                  </a:txBody>
                  <a:tcPr marL="28575" marR="28575" marT="19050" marB="19050" anchor="b">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251450">
                <a:tc>
                  <a:txBody>
                    <a:bodyPr/>
                    <a:lstStyle/>
                    <a:p>
                      <a:pPr marL="0" lvl="0" indent="0" algn="l" rtl="0">
                        <a:spcBef>
                          <a:spcPts val="0"/>
                        </a:spcBef>
                        <a:spcAft>
                          <a:spcPts val="0"/>
                        </a:spcAft>
                        <a:buNone/>
                      </a:pPr>
                      <a:endParaRPr/>
                    </a:p>
                  </a:txBody>
                  <a:tcPr marL="28575" marR="28575" marT="19050" marB="19050" anchor="b">
                    <a:lnR w="9525" cap="flat" cmpd="sng">
                      <a:solidFill>
                        <a:srgbClr val="000000"/>
                      </a:solidFill>
                      <a:prstDash val="solid"/>
                      <a:round/>
                      <a:headEnd type="none" w="sm" len="sm"/>
                      <a:tailEnd type="none" w="sm" len="sm"/>
                    </a:lnR>
                    <a:solidFill>
                      <a:srgbClr val="990000"/>
                    </a:solidFill>
                  </a:tcPr>
                </a:tc>
                <a:tc>
                  <a:txBody>
                    <a:bodyPr/>
                    <a:lstStyle/>
                    <a:p>
                      <a:pPr marL="0" lvl="0" indent="0" algn="l" rtl="0">
                        <a:lnSpc>
                          <a:spcPct val="115000"/>
                        </a:lnSpc>
                        <a:spcBef>
                          <a:spcPts val="0"/>
                        </a:spcBef>
                        <a:spcAft>
                          <a:spcPts val="0"/>
                        </a:spcAft>
                        <a:buNone/>
                      </a:pPr>
                      <a:r>
                        <a:rPr lang="en" sz="1000"/>
                        <a:t>Power Amp</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0.05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0.25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r" rtl="0">
                        <a:lnSpc>
                          <a:spcPct val="115000"/>
                        </a:lnSpc>
                        <a:spcBef>
                          <a:spcPts val="0"/>
                        </a:spcBef>
                        <a:spcAft>
                          <a:spcPts val="0"/>
                        </a:spcAft>
                        <a:buNone/>
                      </a:pPr>
                      <a:r>
                        <a:rPr lang="en" sz="1000"/>
                        <a:t>0.5</a:t>
                      </a:r>
                      <a:endParaRPr sz="1000"/>
                    </a:p>
                  </a:txBody>
                  <a:tcPr marL="28575" marR="28575" marT="19050" marB="19050" anchor="b">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5"/>
                  </a:ext>
                </a:extLst>
              </a:tr>
              <a:tr h="251450">
                <a:tc>
                  <a:txBody>
                    <a:bodyPr/>
                    <a:lstStyle/>
                    <a:p>
                      <a:pPr marL="0" lvl="0" indent="0" algn="l" rtl="0">
                        <a:spcBef>
                          <a:spcPts val="0"/>
                        </a:spcBef>
                        <a:spcAft>
                          <a:spcPts val="0"/>
                        </a:spcAft>
                        <a:buNone/>
                      </a:pPr>
                      <a:endParaRPr/>
                    </a:p>
                  </a:txBody>
                  <a:tcPr marL="28575" marR="28575" marT="19050" marB="19050" anchor="b">
                    <a:solidFill>
                      <a:srgbClr val="990000"/>
                    </a:solidFill>
                  </a:tcPr>
                </a:tc>
                <a:tc>
                  <a:txBody>
                    <a:bodyPr/>
                    <a:lstStyle/>
                    <a:p>
                      <a:pPr marL="0" lvl="0" indent="0" algn="l" rtl="0">
                        <a:spcBef>
                          <a:spcPts val="0"/>
                        </a:spcBef>
                        <a:spcAft>
                          <a:spcPts val="0"/>
                        </a:spcAft>
                        <a:buNone/>
                      </a:pPr>
                      <a:endParaRPr/>
                    </a:p>
                  </a:txBody>
                  <a:tcPr marL="28575" marR="28575" marT="19050" marB="19050" anchor="b">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0000"/>
                    </a:solidFill>
                  </a:tcPr>
                </a:tc>
                <a:tc>
                  <a:txBody>
                    <a:bodyPr/>
                    <a:lstStyle/>
                    <a:p>
                      <a:pPr marL="0" lvl="0" indent="0" algn="r" rtl="0">
                        <a:lnSpc>
                          <a:spcPct val="115000"/>
                        </a:lnSpc>
                        <a:spcBef>
                          <a:spcPts val="0"/>
                        </a:spcBef>
                        <a:spcAft>
                          <a:spcPts val="0"/>
                        </a:spcAft>
                        <a:buNone/>
                      </a:pPr>
                      <a:r>
                        <a:rPr lang="en" sz="1000">
                          <a:solidFill>
                            <a:srgbClr val="FFFFFF"/>
                          </a:solidFill>
                        </a:rPr>
                        <a:t>Comms Total:</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0000"/>
                    </a:solidFill>
                  </a:tcPr>
                </a:tc>
                <a:tc>
                  <a:txBody>
                    <a:bodyPr/>
                    <a:lstStyle/>
                    <a:p>
                      <a:pPr marL="0" lvl="0" indent="0" algn="r" rtl="0">
                        <a:lnSpc>
                          <a:spcPct val="115000"/>
                        </a:lnSpc>
                        <a:spcBef>
                          <a:spcPts val="0"/>
                        </a:spcBef>
                        <a:spcAft>
                          <a:spcPts val="0"/>
                        </a:spcAft>
                        <a:buNone/>
                      </a:pPr>
                      <a:r>
                        <a:rPr lang="en" sz="1000">
                          <a:solidFill>
                            <a:srgbClr val="FFFFFF"/>
                          </a:solidFill>
                        </a:rPr>
                        <a:t>1.102</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0000"/>
                    </a:solidFill>
                  </a:tcPr>
                </a:tc>
                <a:tc>
                  <a:txBody>
                    <a:bodyPr/>
                    <a:lstStyle/>
                    <a:p>
                      <a:pPr marL="0" lvl="0" indent="0" algn="r" rtl="0">
                        <a:lnSpc>
                          <a:spcPct val="115000"/>
                        </a:lnSpc>
                        <a:spcBef>
                          <a:spcPts val="0"/>
                        </a:spcBef>
                        <a:spcAft>
                          <a:spcPts val="0"/>
                        </a:spcAft>
                        <a:buNone/>
                      </a:pPr>
                      <a:r>
                        <a:rPr lang="en" sz="1000">
                          <a:solidFill>
                            <a:srgbClr val="FFFFFF"/>
                          </a:solidFill>
                        </a:rPr>
                        <a:t>5.51</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0000"/>
                    </a:solidFill>
                  </a:tcPr>
                </a:tc>
                <a:tc>
                  <a:txBody>
                    <a:bodyPr/>
                    <a:lstStyle/>
                    <a:p>
                      <a:pPr marL="0" lvl="0" indent="0" algn="r" rtl="0">
                        <a:lnSpc>
                          <a:spcPct val="115000"/>
                        </a:lnSpc>
                        <a:spcBef>
                          <a:spcPts val="0"/>
                        </a:spcBef>
                        <a:spcAft>
                          <a:spcPts val="0"/>
                        </a:spcAft>
                        <a:buNone/>
                      </a:pPr>
                      <a:r>
                        <a:rPr lang="en" sz="1000">
                          <a:solidFill>
                            <a:srgbClr val="FFFFFF"/>
                          </a:solidFill>
                        </a:rPr>
                        <a:t>11.02</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0000"/>
                    </a:solidFill>
                  </a:tcPr>
                </a:tc>
                <a:extLst>
                  <a:ext uri="{0D108BD9-81ED-4DB2-BD59-A6C34878D82A}">
                    <a16:rowId xmlns:a16="http://schemas.microsoft.com/office/drawing/2014/main" val="10006"/>
                  </a:ext>
                </a:extLst>
              </a:tr>
              <a:tr h="113850">
                <a:tc>
                  <a:txBody>
                    <a:bodyPr/>
                    <a:lstStyle/>
                    <a:p>
                      <a:pPr marL="0" lvl="0" indent="0" algn="ctr" rtl="0">
                        <a:lnSpc>
                          <a:spcPct val="115000"/>
                        </a:lnSpc>
                        <a:spcBef>
                          <a:spcPts val="0"/>
                        </a:spcBef>
                        <a:spcAft>
                          <a:spcPts val="0"/>
                        </a:spcAft>
                        <a:buNone/>
                      </a:pPr>
                      <a:r>
                        <a:rPr lang="en" sz="1000" b="1">
                          <a:solidFill>
                            <a:srgbClr val="FFFFFF"/>
                          </a:solidFill>
                        </a:rPr>
                        <a:t>FSW/OBC</a:t>
                      </a:r>
                      <a:endParaRPr sz="1000" b="1">
                        <a:solidFill>
                          <a:srgbClr val="FFFFFF"/>
                        </a:solidFill>
                      </a:endParaRPr>
                    </a:p>
                  </a:txBody>
                  <a:tcPr marL="28575" marR="28575" marT="19050" marB="19050" anchor="b">
                    <a:lnR w="9525" cap="flat" cmpd="sng">
                      <a:solidFill>
                        <a:srgbClr val="000000"/>
                      </a:solidFill>
                      <a:prstDash val="solid"/>
                      <a:round/>
                      <a:headEnd type="none" w="sm" len="sm"/>
                      <a:tailEnd type="none" w="sm" len="sm"/>
                    </a:lnR>
                    <a:solidFill>
                      <a:srgbClr val="1C4587"/>
                    </a:solidFill>
                  </a:tcPr>
                </a:tc>
                <a:tc>
                  <a:txBody>
                    <a:bodyPr/>
                    <a:lstStyle/>
                    <a:p>
                      <a:pPr marL="0" lvl="0" indent="0" algn="l" rtl="0">
                        <a:lnSpc>
                          <a:spcPct val="115000"/>
                        </a:lnSpc>
                        <a:spcBef>
                          <a:spcPts val="0"/>
                        </a:spcBef>
                        <a:spcAft>
                          <a:spcPts val="0"/>
                        </a:spcAft>
                        <a:buNone/>
                      </a:pPr>
                      <a:r>
                        <a:rPr lang="en" sz="1000"/>
                        <a:t>MCU</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r" rtl="0">
                        <a:lnSpc>
                          <a:spcPct val="115000"/>
                        </a:lnSpc>
                        <a:spcBef>
                          <a:spcPts val="0"/>
                        </a:spcBef>
                        <a:spcAft>
                          <a:spcPts val="0"/>
                        </a:spcAft>
                        <a:buNone/>
                      </a:pPr>
                      <a:r>
                        <a:rPr lang="en" sz="1000"/>
                        <a:t>0.5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r" rtl="0">
                        <a:lnSpc>
                          <a:spcPct val="115000"/>
                        </a:lnSpc>
                        <a:spcBef>
                          <a:spcPts val="0"/>
                        </a:spcBef>
                        <a:spcAft>
                          <a:spcPts val="0"/>
                        </a:spcAft>
                        <a:buNone/>
                      </a:pPr>
                      <a:r>
                        <a:rPr lang="en" sz="1000"/>
                        <a:t>2.5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lnL w="9525" cap="flat" cmpd="sng">
                      <a:solidFill>
                        <a:srgbClr val="000000"/>
                      </a:solidFill>
                      <a:prstDash val="solid"/>
                      <a:round/>
                      <a:headEnd type="none" w="sm" len="sm"/>
                      <a:tailEnd type="none" w="sm" len="sm"/>
                    </a:lnL>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7"/>
                  </a:ext>
                </a:extLst>
              </a:tr>
              <a:tr h="251450">
                <a:tc>
                  <a:txBody>
                    <a:bodyPr/>
                    <a:lstStyle/>
                    <a:p>
                      <a:pPr marL="0" lvl="0" indent="0" algn="l" rtl="0">
                        <a:spcBef>
                          <a:spcPts val="0"/>
                        </a:spcBef>
                        <a:spcAft>
                          <a:spcPts val="0"/>
                        </a:spcAft>
                        <a:buNone/>
                      </a:pPr>
                      <a:endParaRPr/>
                    </a:p>
                  </a:txBody>
                  <a:tcPr marL="28575" marR="28575" marT="19050" marB="19050" anchor="b">
                    <a:solidFill>
                      <a:srgbClr val="1C4587"/>
                    </a:solidFill>
                  </a:tcPr>
                </a:tc>
                <a:tc>
                  <a:txBody>
                    <a:bodyPr/>
                    <a:lstStyle/>
                    <a:p>
                      <a:pPr marL="0" lvl="0" indent="0" algn="l" rtl="0">
                        <a:spcBef>
                          <a:spcPts val="0"/>
                        </a:spcBef>
                        <a:spcAft>
                          <a:spcPts val="0"/>
                        </a:spcAft>
                        <a:buNone/>
                      </a:pPr>
                      <a:endParaRPr/>
                    </a:p>
                  </a:txBody>
                  <a:tcPr marL="28575" marR="28575" marT="19050" marB="19050" anchor="b">
                    <a:lnT w="9525" cap="flat" cmpd="sng">
                      <a:solidFill>
                        <a:srgbClr val="000000"/>
                      </a:solidFill>
                      <a:prstDash val="solid"/>
                      <a:round/>
                      <a:headEnd type="none" w="sm" len="sm"/>
                      <a:tailEnd type="none" w="sm" len="sm"/>
                    </a:lnT>
                    <a:solidFill>
                      <a:srgbClr val="1C4587"/>
                    </a:solidFill>
                  </a:tcPr>
                </a:tc>
                <a:tc>
                  <a:txBody>
                    <a:bodyPr/>
                    <a:lstStyle/>
                    <a:p>
                      <a:pPr marL="0" lvl="0" indent="0" algn="r" rtl="0">
                        <a:lnSpc>
                          <a:spcPct val="115000"/>
                        </a:lnSpc>
                        <a:spcBef>
                          <a:spcPts val="0"/>
                        </a:spcBef>
                        <a:spcAft>
                          <a:spcPts val="0"/>
                        </a:spcAft>
                        <a:buNone/>
                      </a:pPr>
                      <a:r>
                        <a:rPr lang="en" sz="1000">
                          <a:solidFill>
                            <a:srgbClr val="FFFFFF"/>
                          </a:solidFill>
                        </a:rPr>
                        <a:t>FSW/OBC Total:</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solidFill>
                      <a:srgbClr val="1C4587"/>
                    </a:solidFill>
                  </a:tcPr>
                </a:tc>
                <a:tc>
                  <a:txBody>
                    <a:bodyPr/>
                    <a:lstStyle/>
                    <a:p>
                      <a:pPr marL="0" lvl="0" indent="0" algn="r" rtl="0">
                        <a:lnSpc>
                          <a:spcPct val="115000"/>
                        </a:lnSpc>
                        <a:spcBef>
                          <a:spcPts val="0"/>
                        </a:spcBef>
                        <a:spcAft>
                          <a:spcPts val="0"/>
                        </a:spcAft>
                        <a:buNone/>
                      </a:pPr>
                      <a:r>
                        <a:rPr lang="en" sz="1000">
                          <a:solidFill>
                            <a:srgbClr val="FFFFFF"/>
                          </a:solidFill>
                        </a:rPr>
                        <a:t>0.5</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solidFill>
                      <a:srgbClr val="1C4587"/>
                    </a:solidFill>
                  </a:tcPr>
                </a:tc>
                <a:tc>
                  <a:txBody>
                    <a:bodyPr/>
                    <a:lstStyle/>
                    <a:p>
                      <a:pPr marL="0" lvl="0" indent="0" algn="r" rtl="0">
                        <a:lnSpc>
                          <a:spcPct val="115000"/>
                        </a:lnSpc>
                        <a:spcBef>
                          <a:spcPts val="0"/>
                        </a:spcBef>
                        <a:spcAft>
                          <a:spcPts val="0"/>
                        </a:spcAft>
                        <a:buNone/>
                      </a:pPr>
                      <a:r>
                        <a:rPr lang="en" sz="1000">
                          <a:solidFill>
                            <a:srgbClr val="FFFFFF"/>
                          </a:solidFill>
                        </a:rPr>
                        <a:t>2.5</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solidFill>
                      <a:srgbClr val="1C4587"/>
                    </a:solidFill>
                  </a:tcPr>
                </a:tc>
                <a:tc>
                  <a:txBody>
                    <a:bodyPr/>
                    <a:lstStyle/>
                    <a:p>
                      <a:pPr marL="0" lvl="0" indent="0" algn="r" rtl="0">
                        <a:lnSpc>
                          <a:spcPct val="115000"/>
                        </a:lnSpc>
                        <a:spcBef>
                          <a:spcPts val="0"/>
                        </a:spcBef>
                        <a:spcAft>
                          <a:spcPts val="0"/>
                        </a:spcAft>
                        <a:buNone/>
                      </a:pPr>
                      <a:r>
                        <a:rPr lang="en" sz="1000">
                          <a:solidFill>
                            <a:srgbClr val="FFFFFF"/>
                          </a:solidFill>
                        </a:rPr>
                        <a:t>5</a:t>
                      </a:r>
                      <a:endParaRPr sz="1000">
                        <a:solidFill>
                          <a:srgbClr val="FFFFFF"/>
                        </a:solidFill>
                      </a:endParaRPr>
                    </a:p>
                  </a:txBody>
                  <a:tcPr marL="28575" marR="28575" marT="19050" marB="19050" anchor="b">
                    <a:lnT w="9525" cap="flat" cmpd="sng">
                      <a:solidFill>
                        <a:srgbClr val="000000"/>
                      </a:solidFill>
                      <a:prstDash val="solid"/>
                      <a:round/>
                      <a:headEnd type="none" w="sm" len="sm"/>
                      <a:tailEnd type="none" w="sm" len="sm"/>
                    </a:lnT>
                    <a:solidFill>
                      <a:srgbClr val="1C4587"/>
                    </a:solidFill>
                  </a:tcPr>
                </a:tc>
                <a:extLst>
                  <a:ext uri="{0D108BD9-81ED-4DB2-BD59-A6C34878D82A}">
                    <a16:rowId xmlns:a16="http://schemas.microsoft.com/office/drawing/2014/main" val="10008"/>
                  </a:ext>
                </a:extLst>
              </a:tr>
              <a:tr h="251125">
                <a:tc>
                  <a:txBody>
                    <a:bodyPr/>
                    <a:lstStyle/>
                    <a:p>
                      <a:pPr marL="0" lvl="0" indent="0" algn="l" rtl="0">
                        <a:spcBef>
                          <a:spcPts val="0"/>
                        </a:spcBef>
                        <a:spcAft>
                          <a:spcPts val="0"/>
                        </a:spcAft>
                        <a:buNone/>
                      </a:pPr>
                      <a:endParaRPr/>
                    </a:p>
                  </a:txBody>
                  <a:tcPr marL="28575" marR="28575" marT="19050" marB="19050" anchor="b">
                    <a:solidFill>
                      <a:srgbClr val="FFFFFF"/>
                    </a:solidFill>
                  </a:tcPr>
                </a:tc>
                <a:tc>
                  <a:txBody>
                    <a:bodyPr/>
                    <a:lstStyle/>
                    <a:p>
                      <a:pPr marL="0" lvl="0" indent="0" algn="l" rtl="0">
                        <a:spcBef>
                          <a:spcPts val="0"/>
                        </a:spcBef>
                        <a:spcAft>
                          <a:spcPts val="0"/>
                        </a:spcAft>
                        <a:buNone/>
                      </a:pPr>
                      <a:endParaRPr/>
                    </a:p>
                  </a:txBody>
                  <a:tcPr marL="28575" marR="28575" marT="19050" marB="19050" anchor="b">
                    <a:solidFill>
                      <a:srgbClr val="FFFFFF"/>
                    </a:solidFill>
                  </a:tcPr>
                </a:tc>
                <a:tc>
                  <a:txBody>
                    <a:bodyPr/>
                    <a:lstStyle/>
                    <a:p>
                      <a:pPr marL="0" lvl="0" indent="0" algn="r" rtl="0">
                        <a:lnSpc>
                          <a:spcPct val="115000"/>
                        </a:lnSpc>
                        <a:spcBef>
                          <a:spcPts val="0"/>
                        </a:spcBef>
                        <a:spcAft>
                          <a:spcPts val="0"/>
                        </a:spcAft>
                        <a:buNone/>
                      </a:pPr>
                      <a:r>
                        <a:rPr lang="en" sz="1000">
                          <a:solidFill>
                            <a:srgbClr val="FFFFFF"/>
                          </a:solidFill>
                        </a:rPr>
                        <a:t>Total:</a:t>
                      </a:r>
                      <a:endParaRPr sz="1000">
                        <a:solidFill>
                          <a:srgbClr val="FFFFFF"/>
                        </a:solidFill>
                      </a:endParaRPr>
                    </a:p>
                  </a:txBody>
                  <a:tcPr marL="28575" marR="28575" marT="19050" marB="19050" anchor="b">
                    <a:solidFill>
                      <a:srgbClr val="666666"/>
                    </a:solidFill>
                  </a:tcPr>
                </a:tc>
                <a:tc>
                  <a:txBody>
                    <a:bodyPr/>
                    <a:lstStyle/>
                    <a:p>
                      <a:pPr marL="0" lvl="0" indent="0" algn="r" rtl="0">
                        <a:lnSpc>
                          <a:spcPct val="115000"/>
                        </a:lnSpc>
                        <a:spcBef>
                          <a:spcPts val="0"/>
                        </a:spcBef>
                        <a:spcAft>
                          <a:spcPts val="0"/>
                        </a:spcAft>
                        <a:buNone/>
                      </a:pPr>
                      <a:r>
                        <a:rPr lang="en" sz="1000">
                          <a:solidFill>
                            <a:srgbClr val="FFFFFF"/>
                          </a:solidFill>
                        </a:rPr>
                        <a:t>1.617</a:t>
                      </a:r>
                      <a:endParaRPr sz="1000">
                        <a:solidFill>
                          <a:srgbClr val="FFFFFF"/>
                        </a:solidFill>
                      </a:endParaRPr>
                    </a:p>
                  </a:txBody>
                  <a:tcPr marL="28575" marR="28575" marT="19050" marB="19050" anchor="b">
                    <a:solidFill>
                      <a:srgbClr val="666666"/>
                    </a:solidFill>
                  </a:tcPr>
                </a:tc>
                <a:tc>
                  <a:txBody>
                    <a:bodyPr/>
                    <a:lstStyle/>
                    <a:p>
                      <a:pPr marL="0" lvl="0" indent="0" algn="r" rtl="0">
                        <a:lnSpc>
                          <a:spcPct val="115000"/>
                        </a:lnSpc>
                        <a:spcBef>
                          <a:spcPts val="0"/>
                        </a:spcBef>
                        <a:spcAft>
                          <a:spcPts val="0"/>
                        </a:spcAft>
                        <a:buNone/>
                      </a:pPr>
                      <a:r>
                        <a:rPr lang="en" sz="1000">
                          <a:solidFill>
                            <a:srgbClr val="FFFFFF"/>
                          </a:solidFill>
                        </a:rPr>
                        <a:t>8.0595</a:t>
                      </a:r>
                      <a:endParaRPr sz="1000">
                        <a:solidFill>
                          <a:srgbClr val="FFFFFF"/>
                        </a:solidFill>
                      </a:endParaRPr>
                    </a:p>
                  </a:txBody>
                  <a:tcPr marL="28575" marR="28575" marT="19050" marB="19050" anchor="b">
                    <a:solidFill>
                      <a:srgbClr val="666666"/>
                    </a:solidFill>
                  </a:tcPr>
                </a:tc>
                <a:tc>
                  <a:txBody>
                    <a:bodyPr/>
                    <a:lstStyle/>
                    <a:p>
                      <a:pPr marL="0" lvl="0" indent="0" algn="r" rtl="0">
                        <a:lnSpc>
                          <a:spcPct val="115000"/>
                        </a:lnSpc>
                        <a:spcBef>
                          <a:spcPts val="0"/>
                        </a:spcBef>
                        <a:spcAft>
                          <a:spcPts val="0"/>
                        </a:spcAft>
                        <a:buNone/>
                      </a:pPr>
                      <a:r>
                        <a:rPr lang="en" sz="1000">
                          <a:solidFill>
                            <a:srgbClr val="FFFFFF"/>
                          </a:solidFill>
                        </a:rPr>
                        <a:t>16.119</a:t>
                      </a:r>
                      <a:endParaRPr sz="1000">
                        <a:solidFill>
                          <a:srgbClr val="FFFFFF"/>
                        </a:solidFill>
                      </a:endParaRPr>
                    </a:p>
                  </a:txBody>
                  <a:tcPr marL="28575" marR="28575" marT="19050" marB="19050" anchor="b">
                    <a:solidFill>
                      <a:srgbClr val="666666"/>
                    </a:solidFill>
                  </a:tcPr>
                </a:tc>
                <a:extLst>
                  <a:ext uri="{0D108BD9-81ED-4DB2-BD59-A6C34878D82A}">
                    <a16:rowId xmlns:a16="http://schemas.microsoft.com/office/drawing/2014/main" val="10009"/>
                  </a:ext>
                </a:extLst>
              </a:tr>
              <a:tr h="355825">
                <a:tc>
                  <a:txBody>
                    <a:bodyPr/>
                    <a:lstStyle/>
                    <a:p>
                      <a:pPr marL="0" lvl="0" indent="0" algn="l" rtl="0">
                        <a:spcBef>
                          <a:spcPts val="0"/>
                        </a:spcBef>
                        <a:spcAft>
                          <a:spcPts val="0"/>
                        </a:spcAft>
                        <a:buNone/>
                      </a:pPr>
                      <a:endParaRPr/>
                    </a:p>
                  </a:txBody>
                  <a:tcPr marL="28575" marR="28575" marT="19050" marB="19050" anchor="b"/>
                </a:tc>
                <a:tc>
                  <a:txBody>
                    <a:bodyPr/>
                    <a:lstStyle/>
                    <a:p>
                      <a:pPr marL="0" lvl="0" indent="0" algn="l" rtl="0">
                        <a:spcBef>
                          <a:spcPts val="0"/>
                        </a:spcBef>
                        <a:spcAft>
                          <a:spcPts val="0"/>
                        </a:spcAft>
                        <a:buNone/>
                      </a:pPr>
                      <a:endParaRPr/>
                    </a:p>
                  </a:txBody>
                  <a:tcPr marL="28575" marR="28575" marT="19050" marB="19050" anchor="b"/>
                </a:tc>
                <a:tc>
                  <a:txBody>
                    <a:bodyPr/>
                    <a:lstStyle/>
                    <a:p>
                      <a:pPr marL="0" lvl="0" indent="0" algn="r" rtl="0">
                        <a:lnSpc>
                          <a:spcPct val="115000"/>
                        </a:lnSpc>
                        <a:spcBef>
                          <a:spcPts val="0"/>
                        </a:spcBef>
                        <a:spcAft>
                          <a:spcPts val="0"/>
                        </a:spcAft>
                        <a:buNone/>
                      </a:pPr>
                      <a:r>
                        <a:rPr lang="en" sz="1000" b="1">
                          <a:solidFill>
                            <a:srgbClr val="FFFFFF"/>
                          </a:solidFill>
                        </a:rPr>
                        <a:t>50% Margin:</a:t>
                      </a:r>
                      <a:endParaRPr sz="1000" b="1">
                        <a:solidFill>
                          <a:srgbClr val="FFFFFF"/>
                        </a:solidFill>
                      </a:endParaRPr>
                    </a:p>
                  </a:txBody>
                  <a:tcPr marL="28575" marR="28575" marT="19050" marB="19050" anchor="b">
                    <a:solidFill>
                      <a:srgbClr val="000000"/>
                    </a:solidFill>
                  </a:tcPr>
                </a:tc>
                <a:tc>
                  <a:txBody>
                    <a:bodyPr/>
                    <a:lstStyle/>
                    <a:p>
                      <a:pPr marL="0" lvl="0" indent="0" algn="r" rtl="0">
                        <a:lnSpc>
                          <a:spcPct val="115000"/>
                        </a:lnSpc>
                        <a:spcBef>
                          <a:spcPts val="0"/>
                        </a:spcBef>
                        <a:spcAft>
                          <a:spcPts val="0"/>
                        </a:spcAft>
                        <a:buNone/>
                      </a:pPr>
                      <a:r>
                        <a:rPr lang="en" sz="1000" b="1">
                          <a:solidFill>
                            <a:srgbClr val="FFFFFF"/>
                          </a:solidFill>
                        </a:rPr>
                        <a:t>2.4255</a:t>
                      </a:r>
                      <a:endParaRPr sz="1000" b="1">
                        <a:solidFill>
                          <a:srgbClr val="FFFFFF"/>
                        </a:solidFill>
                      </a:endParaRPr>
                    </a:p>
                  </a:txBody>
                  <a:tcPr marL="28575" marR="28575" marT="19050" marB="19050" anchor="b">
                    <a:solidFill>
                      <a:srgbClr val="000000"/>
                    </a:solidFill>
                  </a:tcPr>
                </a:tc>
                <a:tc>
                  <a:txBody>
                    <a:bodyPr/>
                    <a:lstStyle/>
                    <a:p>
                      <a:pPr marL="0" lvl="0" indent="0" algn="r" rtl="0">
                        <a:lnSpc>
                          <a:spcPct val="115000"/>
                        </a:lnSpc>
                        <a:spcBef>
                          <a:spcPts val="0"/>
                        </a:spcBef>
                        <a:spcAft>
                          <a:spcPts val="0"/>
                        </a:spcAft>
                        <a:buNone/>
                      </a:pPr>
                      <a:r>
                        <a:rPr lang="en" sz="1000" b="1">
                          <a:solidFill>
                            <a:srgbClr val="FFFFFF"/>
                          </a:solidFill>
                        </a:rPr>
                        <a:t>12.08925</a:t>
                      </a:r>
                      <a:endParaRPr sz="1000" b="1">
                        <a:solidFill>
                          <a:srgbClr val="FFFFFF"/>
                        </a:solidFill>
                      </a:endParaRPr>
                    </a:p>
                  </a:txBody>
                  <a:tcPr marL="28575" marR="28575" marT="19050" marB="19050" anchor="b">
                    <a:solidFill>
                      <a:srgbClr val="000000"/>
                    </a:solidFill>
                  </a:tcPr>
                </a:tc>
                <a:tc>
                  <a:txBody>
                    <a:bodyPr/>
                    <a:lstStyle/>
                    <a:p>
                      <a:pPr marL="0" lvl="0" indent="0" algn="r" rtl="0">
                        <a:lnSpc>
                          <a:spcPct val="115000"/>
                        </a:lnSpc>
                        <a:spcBef>
                          <a:spcPts val="0"/>
                        </a:spcBef>
                        <a:spcAft>
                          <a:spcPts val="0"/>
                        </a:spcAft>
                        <a:buNone/>
                      </a:pPr>
                      <a:r>
                        <a:rPr lang="en" sz="1000" b="1">
                          <a:solidFill>
                            <a:srgbClr val="FFFFFF"/>
                          </a:solidFill>
                        </a:rPr>
                        <a:t>24.1785</a:t>
                      </a:r>
                      <a:endParaRPr sz="1000" b="1">
                        <a:solidFill>
                          <a:srgbClr val="FFFFFF"/>
                        </a:solidFill>
                      </a:endParaRPr>
                    </a:p>
                  </a:txBody>
                  <a:tcPr marL="28575" marR="28575" marT="19050" marB="19050" anchor="b">
                    <a:solidFill>
                      <a:srgbClr val="000000"/>
                    </a:solidFill>
                  </a:tcPr>
                </a:tc>
                <a:extLst>
                  <a:ext uri="{0D108BD9-81ED-4DB2-BD59-A6C34878D82A}">
                    <a16:rowId xmlns:a16="http://schemas.microsoft.com/office/drawing/2014/main" val="10010"/>
                  </a:ext>
                </a:extLst>
              </a:tr>
            </a:tbl>
          </a:graphicData>
        </a:graphic>
      </p:graphicFrame>
      <p:sp>
        <p:nvSpPr>
          <p:cNvPr id="1656" name="Google Shape;1656;p104">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04"/>
          <p:cNvSpPr txBox="1"/>
          <p:nvPr/>
        </p:nvSpPr>
        <p:spPr>
          <a:xfrm>
            <a:off x="456325" y="4189725"/>
            <a:ext cx="8172900" cy="8199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PT Serif"/>
                <a:ea typeface="PT Serif"/>
                <a:cs typeface="PT Serif"/>
                <a:sym typeface="PT Serif"/>
              </a:rPr>
              <a:t>Required Capacity in Room Temperature Test:</a:t>
            </a:r>
            <a:r>
              <a:rPr lang="en" sz="1300">
                <a:latin typeface="PT Serif"/>
                <a:ea typeface="PT Serif"/>
                <a:cs typeface="PT Serif"/>
                <a:sym typeface="PT Serif"/>
              </a:rPr>
              <a:t> 3267 mAh</a:t>
            </a:r>
            <a:r>
              <a:rPr lang="en" sz="1300" b="1">
                <a:latin typeface="PT Serif"/>
                <a:ea typeface="PT Serif"/>
                <a:cs typeface="PT Serif"/>
                <a:sym typeface="PT Serif"/>
              </a:rPr>
              <a:t> </a:t>
            </a:r>
            <a:r>
              <a:rPr lang="en" sz="1300">
                <a:solidFill>
                  <a:schemeClr val="dk1"/>
                </a:solidFill>
                <a:latin typeface="PT Serif"/>
                <a:ea typeface="PT Serif"/>
                <a:cs typeface="PT Serif"/>
                <a:sym typeface="PT Serif"/>
              </a:rPr>
              <a:t>(with 20% margin and built in 30% add. capacity)</a:t>
            </a:r>
            <a:endParaRPr sz="1300">
              <a:solidFill>
                <a:schemeClr val="dk1"/>
              </a:solidFill>
              <a:latin typeface="PT Serif"/>
              <a:ea typeface="PT Serif"/>
              <a:cs typeface="PT Serif"/>
              <a:sym typeface="PT Serif"/>
            </a:endParaRPr>
          </a:p>
          <a:p>
            <a:pPr marL="0" lvl="0" indent="0" algn="l" rtl="0">
              <a:spcBef>
                <a:spcPts val="0"/>
              </a:spcBef>
              <a:spcAft>
                <a:spcPts val="0"/>
              </a:spcAft>
              <a:buNone/>
            </a:pPr>
            <a:endParaRPr sz="1300" b="1">
              <a:latin typeface="PT Serif"/>
              <a:ea typeface="PT Serif"/>
              <a:cs typeface="PT Serif"/>
              <a:sym typeface="PT Serif"/>
            </a:endParaRPr>
          </a:p>
          <a:p>
            <a:pPr marL="0" lvl="0" indent="0" algn="l" rtl="0">
              <a:spcBef>
                <a:spcPts val="0"/>
              </a:spcBef>
              <a:spcAft>
                <a:spcPts val="0"/>
              </a:spcAft>
              <a:buClr>
                <a:schemeClr val="dk1"/>
              </a:buClr>
              <a:buSzPts val="1100"/>
              <a:buFont typeface="Arial"/>
              <a:buNone/>
            </a:pPr>
            <a:r>
              <a:rPr lang="en" sz="1300" b="1">
                <a:solidFill>
                  <a:schemeClr val="dk1"/>
                </a:solidFill>
                <a:latin typeface="PT Serif"/>
                <a:ea typeface="PT Serif"/>
                <a:cs typeface="PT Serif"/>
                <a:sym typeface="PT Serif"/>
              </a:rPr>
              <a:t>Required Capacity in Cold Temperature Test:</a:t>
            </a:r>
            <a:r>
              <a:rPr lang="en" sz="1300">
                <a:solidFill>
                  <a:schemeClr val="dk1"/>
                </a:solidFill>
                <a:latin typeface="PT Serif"/>
                <a:ea typeface="PT Serif"/>
                <a:cs typeface="PT Serif"/>
                <a:sym typeface="PT Serif"/>
              </a:rPr>
              <a:t> 2613 mAh</a:t>
            </a:r>
            <a:r>
              <a:rPr lang="en" sz="1300" b="1">
                <a:solidFill>
                  <a:schemeClr val="dk1"/>
                </a:solidFill>
                <a:latin typeface="PT Serif"/>
                <a:ea typeface="PT Serif"/>
                <a:cs typeface="PT Serif"/>
                <a:sym typeface="PT Serif"/>
              </a:rPr>
              <a:t> </a:t>
            </a:r>
            <a:r>
              <a:rPr lang="en" sz="1300">
                <a:solidFill>
                  <a:schemeClr val="dk1"/>
                </a:solidFill>
                <a:latin typeface="PT Serif"/>
                <a:ea typeface="PT Serif"/>
                <a:cs typeface="PT Serif"/>
                <a:sym typeface="PT Serif"/>
              </a:rPr>
              <a:t>(without built in 30% add. capacity)</a:t>
            </a:r>
            <a:endParaRPr sz="1300">
              <a:latin typeface="PT Serif"/>
              <a:ea typeface="PT Serif"/>
              <a:cs typeface="PT Serif"/>
              <a:sym typeface="PT Serif"/>
            </a:endParaRPr>
          </a:p>
        </p:txBody>
      </p:sp>
      <p:sp>
        <p:nvSpPr>
          <p:cNvPr id="1658" name="Google Shape;1658;p104">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pic>
        <p:nvPicPr>
          <p:cNvPr id="1663" name="Google Shape;1663;p105"/>
          <p:cNvPicPr preferRelativeResize="0"/>
          <p:nvPr/>
        </p:nvPicPr>
        <p:blipFill>
          <a:blip r:embed="rId3">
            <a:alphaModFix/>
          </a:blip>
          <a:stretch>
            <a:fillRect/>
          </a:stretch>
        </p:blipFill>
        <p:spPr>
          <a:xfrm>
            <a:off x="3388174" y="765475"/>
            <a:ext cx="5486901" cy="4114001"/>
          </a:xfrm>
          <a:prstGeom prst="rect">
            <a:avLst/>
          </a:prstGeom>
          <a:noFill/>
          <a:ln>
            <a:noFill/>
          </a:ln>
        </p:spPr>
      </p:pic>
      <p:sp>
        <p:nvSpPr>
          <p:cNvPr id="1664" name="Google Shape;1664;p1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93</a:t>
            </a:fld>
            <a:endParaRPr/>
          </a:p>
        </p:txBody>
      </p:sp>
      <p:sp>
        <p:nvSpPr>
          <p:cNvPr id="1665" name="Google Shape;1665;p105"/>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Battery Discharge Model</a:t>
            </a:r>
            <a:endParaRPr/>
          </a:p>
        </p:txBody>
      </p:sp>
      <p:sp>
        <p:nvSpPr>
          <p:cNvPr id="1666" name="Google Shape;1666;p105"/>
          <p:cNvSpPr txBox="1"/>
          <p:nvPr/>
        </p:nvSpPr>
        <p:spPr>
          <a:xfrm>
            <a:off x="364500" y="1034075"/>
            <a:ext cx="2885400" cy="200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latin typeface="PT Serif"/>
                <a:ea typeface="PT Serif"/>
                <a:cs typeface="PT Serif"/>
                <a:sym typeface="PT Serif"/>
              </a:rPr>
              <a:t>Battery Discharge Model:</a:t>
            </a:r>
            <a:r>
              <a:rPr lang="en" sz="1200">
                <a:latin typeface="PT Serif"/>
                <a:ea typeface="PT Serif"/>
                <a:cs typeface="PT Serif"/>
                <a:sym typeface="PT Serif"/>
              </a:rPr>
              <a:t> </a:t>
            </a:r>
            <a:endParaRPr sz="1200">
              <a:latin typeface="PT Serif"/>
              <a:ea typeface="PT Serif"/>
              <a:cs typeface="PT Serif"/>
              <a:sym typeface="PT Serif"/>
            </a:endParaRPr>
          </a:p>
          <a:p>
            <a:pPr marL="457200" lvl="0" indent="-304800" algn="l" rtl="0">
              <a:lnSpc>
                <a:spcPct val="150000"/>
              </a:lnSpc>
              <a:spcBef>
                <a:spcPts val="0"/>
              </a:spcBef>
              <a:spcAft>
                <a:spcPts val="0"/>
              </a:spcAft>
              <a:buSzPts val="1200"/>
              <a:buFont typeface="PT Serif"/>
              <a:buChar char="●"/>
            </a:pPr>
            <a:r>
              <a:rPr lang="en" sz="1200">
                <a:latin typeface="PT Serif"/>
                <a:ea typeface="PT Serif"/>
                <a:cs typeface="PT Serif"/>
                <a:sym typeface="PT Serif"/>
              </a:rPr>
              <a:t>Shows expected voltages and available capacities at varying temperatures</a:t>
            </a:r>
            <a:endParaRPr sz="1200">
              <a:latin typeface="PT Serif"/>
              <a:ea typeface="PT Serif"/>
              <a:cs typeface="PT Serif"/>
              <a:sym typeface="PT Serif"/>
            </a:endParaRPr>
          </a:p>
          <a:p>
            <a:pPr marL="457200" lvl="0" indent="-304800" algn="l" rtl="0">
              <a:lnSpc>
                <a:spcPct val="150000"/>
              </a:lnSpc>
              <a:spcBef>
                <a:spcPts val="0"/>
              </a:spcBef>
              <a:spcAft>
                <a:spcPts val="0"/>
              </a:spcAft>
              <a:buSzPts val="1200"/>
              <a:buFont typeface="PT Serif"/>
              <a:buChar char="●"/>
            </a:pPr>
            <a:r>
              <a:rPr lang="en" sz="1200">
                <a:latin typeface="PT Serif"/>
                <a:ea typeface="PT Serif"/>
                <a:cs typeface="PT Serif"/>
                <a:sym typeface="PT Serif"/>
              </a:rPr>
              <a:t>From Cold Test #2, the expected temperature of the battery is between 0°C and 23°C </a:t>
            </a:r>
            <a:endParaRPr sz="1200">
              <a:latin typeface="PT Serif"/>
              <a:ea typeface="PT Serif"/>
              <a:cs typeface="PT Serif"/>
              <a:sym typeface="PT Serif"/>
            </a:endParaRPr>
          </a:p>
        </p:txBody>
      </p:sp>
      <p:cxnSp>
        <p:nvCxnSpPr>
          <p:cNvPr id="1667" name="Google Shape;1667;p105"/>
          <p:cNvCxnSpPr/>
          <p:nvPr/>
        </p:nvCxnSpPr>
        <p:spPr>
          <a:xfrm rot="10800000" flipH="1">
            <a:off x="5148100" y="2132850"/>
            <a:ext cx="876300" cy="863400"/>
          </a:xfrm>
          <a:prstGeom prst="straightConnector1">
            <a:avLst/>
          </a:prstGeom>
          <a:noFill/>
          <a:ln w="9525" cap="flat" cmpd="sng">
            <a:solidFill>
              <a:schemeClr val="dk2"/>
            </a:solidFill>
            <a:prstDash val="solid"/>
            <a:round/>
            <a:headEnd type="none" w="med" len="med"/>
            <a:tailEnd type="triangle" w="med" len="med"/>
          </a:ln>
        </p:spPr>
      </p:cxnSp>
      <p:sp>
        <p:nvSpPr>
          <p:cNvPr id="1668" name="Google Shape;1668;p105"/>
          <p:cNvSpPr txBox="1"/>
          <p:nvPr/>
        </p:nvSpPr>
        <p:spPr>
          <a:xfrm>
            <a:off x="4295250" y="2996250"/>
            <a:ext cx="1551900" cy="6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PT Serif"/>
                <a:ea typeface="PT Serif"/>
                <a:cs typeface="PT Serif"/>
                <a:sym typeface="PT Serif"/>
              </a:rPr>
              <a:t>Expected Battery Discharge</a:t>
            </a:r>
            <a:endParaRPr sz="1200">
              <a:latin typeface="PT Serif"/>
              <a:ea typeface="PT Serif"/>
              <a:cs typeface="PT Serif"/>
              <a:sym typeface="PT Serif"/>
            </a:endParaRPr>
          </a:p>
        </p:txBody>
      </p:sp>
      <p:sp>
        <p:nvSpPr>
          <p:cNvPr id="1669" name="Google Shape;1669;p105">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05">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10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94</a:t>
            </a:fld>
            <a:endParaRPr/>
          </a:p>
        </p:txBody>
      </p:sp>
      <p:sp>
        <p:nvSpPr>
          <p:cNvPr id="1676" name="Google Shape;1676;p106"/>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Component Level Power Requirements</a:t>
            </a:r>
            <a:endParaRPr/>
          </a:p>
        </p:txBody>
      </p:sp>
      <p:graphicFrame>
        <p:nvGraphicFramePr>
          <p:cNvPr id="1677" name="Google Shape;1677;p106"/>
          <p:cNvGraphicFramePr/>
          <p:nvPr/>
        </p:nvGraphicFramePr>
        <p:xfrm>
          <a:off x="952500" y="999125"/>
          <a:ext cx="3000000" cy="3000000"/>
        </p:xfrm>
        <a:graphic>
          <a:graphicData uri="http://schemas.openxmlformats.org/drawingml/2006/table">
            <a:tbl>
              <a:tblPr>
                <a:noFill/>
                <a:tableStyleId>{2CA45EC6-F180-4A10-9995-27C605011385}</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l" rtl="0">
                        <a:lnSpc>
                          <a:spcPct val="115000"/>
                        </a:lnSpc>
                        <a:spcBef>
                          <a:spcPts val="0"/>
                        </a:spcBef>
                        <a:spcAft>
                          <a:spcPts val="0"/>
                        </a:spcAft>
                        <a:buNone/>
                      </a:pPr>
                      <a:r>
                        <a:rPr lang="en" sz="1000" b="1"/>
                        <a:t>Voltage Conversion:</a:t>
                      </a:r>
                      <a:endParaRPr sz="1000" b="1"/>
                    </a:p>
                  </a:txBody>
                  <a:tcPr marL="28575" marR="28575" marT="19050" marB="19050" anchor="ctr"/>
                </a:tc>
                <a:tc>
                  <a:txBody>
                    <a:bodyPr/>
                    <a:lstStyle/>
                    <a:p>
                      <a:pPr marL="0" lvl="0" indent="0" algn="r" rtl="0">
                        <a:lnSpc>
                          <a:spcPct val="115000"/>
                        </a:lnSpc>
                        <a:spcBef>
                          <a:spcPts val="0"/>
                        </a:spcBef>
                        <a:spcAft>
                          <a:spcPts val="0"/>
                        </a:spcAft>
                        <a:buNone/>
                      </a:pPr>
                      <a:r>
                        <a:rPr lang="en" sz="1000" b="1"/>
                        <a:t>[A]</a:t>
                      </a:r>
                      <a:endParaRPr sz="1000" b="1"/>
                    </a:p>
                  </a:txBody>
                  <a:tcPr marL="28575" marR="28575" marT="19050" marB="19050" anchor="ctr"/>
                </a:tc>
                <a:tc>
                  <a:txBody>
                    <a:bodyPr/>
                    <a:lstStyle/>
                    <a:p>
                      <a:pPr marL="0" lvl="0" indent="0" algn="l" rtl="0">
                        <a:spcBef>
                          <a:spcPts val="0"/>
                        </a:spcBef>
                        <a:spcAft>
                          <a:spcPts val="0"/>
                        </a:spcAft>
                        <a:buNone/>
                      </a:pPr>
                      <a:endParaRPr/>
                    </a:p>
                  </a:txBody>
                  <a:tcPr marL="28575" marR="28575" marT="19050" marB="19050" anchor="ctr"/>
                </a:tc>
                <a:tc>
                  <a:txBody>
                    <a:bodyPr/>
                    <a:lstStyle/>
                    <a:p>
                      <a:pPr marL="0" lvl="0" indent="0" algn="r" rtl="0">
                        <a:lnSpc>
                          <a:spcPct val="115000"/>
                        </a:lnSpc>
                        <a:spcBef>
                          <a:spcPts val="0"/>
                        </a:spcBef>
                        <a:spcAft>
                          <a:spcPts val="0"/>
                        </a:spcAft>
                        <a:buNone/>
                      </a:pPr>
                      <a:r>
                        <a:rPr lang="en" sz="1000" b="1"/>
                        <a:t>[A]</a:t>
                      </a:r>
                      <a:endParaRPr sz="1000" b="1"/>
                    </a:p>
                  </a:txBody>
                  <a:tcPr marL="28575" marR="28575" marT="19050" marB="19050" anchor="ct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000" b="1">
                          <a:solidFill>
                            <a:srgbClr val="FFFFFF"/>
                          </a:solidFill>
                        </a:rPr>
                        <a:t>Current Through 5V Converter:</a:t>
                      </a:r>
                      <a:endParaRPr sz="1000" b="1">
                        <a:solidFill>
                          <a:srgbClr val="FFFFFF"/>
                        </a:solidFill>
                      </a:endParaRPr>
                    </a:p>
                  </a:txBody>
                  <a:tcPr marL="28575" marR="28575" marT="19050" marB="19050" anchor="b">
                    <a:solidFill>
                      <a:srgbClr val="000000"/>
                    </a:solidFill>
                  </a:tcPr>
                </a:tc>
                <a:tc>
                  <a:txBody>
                    <a:bodyPr/>
                    <a:lstStyle/>
                    <a:p>
                      <a:pPr marL="0" lvl="0" indent="0" algn="r" rtl="0">
                        <a:lnSpc>
                          <a:spcPct val="115000"/>
                        </a:lnSpc>
                        <a:spcBef>
                          <a:spcPts val="0"/>
                        </a:spcBef>
                        <a:spcAft>
                          <a:spcPts val="0"/>
                        </a:spcAft>
                        <a:buNone/>
                      </a:pPr>
                      <a:r>
                        <a:rPr lang="en" sz="1000"/>
                        <a:t>1.6119</a:t>
                      </a:r>
                      <a:endParaRPr sz="1000"/>
                    </a:p>
                  </a:txBody>
                  <a:tcPr marL="28575" marR="28575" marT="19050" marB="19050" anchor="b">
                    <a:solidFill>
                      <a:srgbClr val="F3F3F3"/>
                    </a:solidFill>
                  </a:tcPr>
                </a:tc>
                <a:tc>
                  <a:txBody>
                    <a:bodyPr/>
                    <a:lstStyle/>
                    <a:p>
                      <a:pPr marL="0" lvl="0" indent="0" algn="l" rtl="0">
                        <a:lnSpc>
                          <a:spcPct val="115000"/>
                        </a:lnSpc>
                        <a:spcBef>
                          <a:spcPts val="0"/>
                        </a:spcBef>
                        <a:spcAft>
                          <a:spcPts val="0"/>
                        </a:spcAft>
                        <a:buNone/>
                      </a:pPr>
                      <a:r>
                        <a:rPr lang="en" sz="1000" b="1">
                          <a:solidFill>
                            <a:srgbClr val="FFFFFF"/>
                          </a:solidFill>
                        </a:rPr>
                        <a:t>Current Through 3.3V Converter:</a:t>
                      </a:r>
                      <a:endParaRPr sz="1000" b="1">
                        <a:solidFill>
                          <a:srgbClr val="FFFFFF"/>
                        </a:solidFill>
                      </a:endParaRPr>
                    </a:p>
                  </a:txBody>
                  <a:tcPr marL="28575" marR="28575" marT="19050" marB="19050" anchor="b">
                    <a:solidFill>
                      <a:srgbClr val="000000"/>
                    </a:solidFill>
                  </a:tcPr>
                </a:tc>
                <a:tc>
                  <a:txBody>
                    <a:bodyPr/>
                    <a:lstStyle/>
                    <a:p>
                      <a:pPr marL="0" lvl="0" indent="0" algn="r" rtl="0">
                        <a:lnSpc>
                          <a:spcPct val="115000"/>
                        </a:lnSpc>
                        <a:spcBef>
                          <a:spcPts val="0"/>
                        </a:spcBef>
                        <a:spcAft>
                          <a:spcPts val="0"/>
                        </a:spcAft>
                        <a:buNone/>
                      </a:pPr>
                      <a:r>
                        <a:rPr lang="en" sz="1000"/>
                        <a:t>0.065</a:t>
                      </a:r>
                      <a:endParaRPr sz="1000"/>
                    </a:p>
                  </a:txBody>
                  <a:tcPr marL="28575" marR="28575" marT="19050" marB="19050" anchor="b">
                    <a:solidFill>
                      <a:srgbClr val="F3F3F3"/>
                    </a:solidFill>
                  </a:tcPr>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000" b="1">
                          <a:solidFill>
                            <a:srgbClr val="FFFFFF"/>
                          </a:solidFill>
                        </a:rPr>
                        <a:t>With 20% Margin:</a:t>
                      </a:r>
                      <a:endParaRPr sz="1000" b="1">
                        <a:solidFill>
                          <a:srgbClr val="FFFFFF"/>
                        </a:solidFill>
                      </a:endParaRPr>
                    </a:p>
                  </a:txBody>
                  <a:tcPr marL="28575" marR="28575" marT="19050" marB="19050" anchor="b">
                    <a:solidFill>
                      <a:srgbClr val="000000"/>
                    </a:solidFill>
                  </a:tcPr>
                </a:tc>
                <a:tc>
                  <a:txBody>
                    <a:bodyPr/>
                    <a:lstStyle/>
                    <a:p>
                      <a:pPr marL="0" lvl="0" indent="0" algn="r" rtl="0">
                        <a:lnSpc>
                          <a:spcPct val="115000"/>
                        </a:lnSpc>
                        <a:spcBef>
                          <a:spcPts val="0"/>
                        </a:spcBef>
                        <a:spcAft>
                          <a:spcPts val="0"/>
                        </a:spcAft>
                        <a:buNone/>
                      </a:pPr>
                      <a:r>
                        <a:rPr lang="en" sz="1000"/>
                        <a:t>1.93428</a:t>
                      </a:r>
                      <a:endParaRPr sz="1000"/>
                    </a:p>
                  </a:txBody>
                  <a:tcPr marL="28575" marR="28575" marT="19050" marB="19050" anchor="b">
                    <a:solidFill>
                      <a:srgbClr val="F3F3F3"/>
                    </a:solidFill>
                  </a:tcPr>
                </a:tc>
                <a:tc>
                  <a:txBody>
                    <a:bodyPr/>
                    <a:lstStyle/>
                    <a:p>
                      <a:pPr marL="0" lvl="0" indent="0" algn="l" rtl="0">
                        <a:lnSpc>
                          <a:spcPct val="115000"/>
                        </a:lnSpc>
                        <a:spcBef>
                          <a:spcPts val="0"/>
                        </a:spcBef>
                        <a:spcAft>
                          <a:spcPts val="0"/>
                        </a:spcAft>
                        <a:buNone/>
                      </a:pPr>
                      <a:r>
                        <a:rPr lang="en" sz="1000" b="1">
                          <a:solidFill>
                            <a:srgbClr val="FFFFFF"/>
                          </a:solidFill>
                        </a:rPr>
                        <a:t>With 20% Margin:</a:t>
                      </a:r>
                      <a:endParaRPr sz="1000" b="1">
                        <a:solidFill>
                          <a:srgbClr val="FFFFFF"/>
                        </a:solidFill>
                      </a:endParaRPr>
                    </a:p>
                  </a:txBody>
                  <a:tcPr marL="28575" marR="28575" marT="19050" marB="19050" anchor="b">
                    <a:solidFill>
                      <a:srgbClr val="000000"/>
                    </a:solidFill>
                  </a:tcPr>
                </a:tc>
                <a:tc>
                  <a:txBody>
                    <a:bodyPr/>
                    <a:lstStyle/>
                    <a:p>
                      <a:pPr marL="0" lvl="0" indent="0" algn="r" rtl="0">
                        <a:lnSpc>
                          <a:spcPct val="115000"/>
                        </a:lnSpc>
                        <a:spcBef>
                          <a:spcPts val="0"/>
                        </a:spcBef>
                        <a:spcAft>
                          <a:spcPts val="0"/>
                        </a:spcAft>
                        <a:buNone/>
                      </a:pPr>
                      <a:r>
                        <a:rPr lang="en" sz="1000"/>
                        <a:t>0.078</a:t>
                      </a:r>
                      <a:endParaRPr sz="1000"/>
                    </a:p>
                  </a:txBody>
                  <a:tcPr marL="28575" marR="28575" marT="19050" marB="19050" anchor="b">
                    <a:solidFill>
                      <a:srgbClr val="F3F3F3"/>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a:p>
                  </a:txBody>
                  <a:tcPr marL="28575" marR="28575" marT="19050" marB="19050" anchor="b"/>
                </a:tc>
                <a:tc>
                  <a:txBody>
                    <a:bodyPr/>
                    <a:lstStyle/>
                    <a:p>
                      <a:pPr marL="0" lvl="0" indent="0" algn="l" rtl="0">
                        <a:spcBef>
                          <a:spcPts val="0"/>
                        </a:spcBef>
                        <a:spcAft>
                          <a:spcPts val="0"/>
                        </a:spcAft>
                        <a:buNone/>
                      </a:pPr>
                      <a:endParaRPr/>
                    </a:p>
                  </a:txBody>
                  <a:tcPr marL="28575" marR="28575" marT="19050" marB="19050" anchor="b"/>
                </a:tc>
                <a:tc>
                  <a:txBody>
                    <a:bodyPr/>
                    <a:lstStyle/>
                    <a:p>
                      <a:pPr marL="0" lvl="0" indent="0" algn="l" rtl="0">
                        <a:spcBef>
                          <a:spcPts val="0"/>
                        </a:spcBef>
                        <a:spcAft>
                          <a:spcPts val="0"/>
                        </a:spcAft>
                        <a:buNone/>
                      </a:pPr>
                      <a:endParaRPr/>
                    </a:p>
                  </a:txBody>
                  <a:tcPr marL="28575" marR="28575" marT="19050" marB="19050" anchor="b"/>
                </a:tc>
                <a:tc>
                  <a:txBody>
                    <a:bodyPr/>
                    <a:lstStyle/>
                    <a:p>
                      <a:pPr marL="0" lvl="0" indent="0" algn="l" rtl="0">
                        <a:spcBef>
                          <a:spcPts val="0"/>
                        </a:spcBef>
                        <a:spcAft>
                          <a:spcPts val="0"/>
                        </a:spcAft>
                        <a:buNone/>
                      </a:pPr>
                      <a:endParaRPr/>
                    </a:p>
                  </a:txBody>
                  <a:tcPr marL="28575" marR="28575" marT="19050" marB="19050" anchor="b"/>
                </a:tc>
                <a:extLst>
                  <a:ext uri="{0D108BD9-81ED-4DB2-BD59-A6C34878D82A}">
                    <a16:rowId xmlns:a16="http://schemas.microsoft.com/office/drawing/2014/main" val="10003"/>
                  </a:ext>
                </a:extLst>
              </a:tr>
              <a:tr h="381000">
                <a:tc>
                  <a:txBody>
                    <a:bodyPr/>
                    <a:lstStyle/>
                    <a:p>
                      <a:pPr marL="0" lvl="0" indent="0" algn="l" rtl="0">
                        <a:lnSpc>
                          <a:spcPct val="115000"/>
                        </a:lnSpc>
                        <a:spcBef>
                          <a:spcPts val="0"/>
                        </a:spcBef>
                        <a:spcAft>
                          <a:spcPts val="0"/>
                        </a:spcAft>
                        <a:buNone/>
                      </a:pPr>
                      <a:r>
                        <a:rPr lang="en" sz="1000" b="1"/>
                        <a:t>Battery Specifications:</a:t>
                      </a:r>
                      <a:endParaRPr sz="1000" b="1"/>
                    </a:p>
                  </a:txBody>
                  <a:tcPr marL="28575" marR="28575" marT="19050" marB="19050" anchor="b"/>
                </a:tc>
                <a:tc>
                  <a:txBody>
                    <a:bodyPr/>
                    <a:lstStyle/>
                    <a:p>
                      <a:pPr marL="0" lvl="0" indent="0" algn="r" rtl="0">
                        <a:lnSpc>
                          <a:spcPct val="115000"/>
                        </a:lnSpc>
                        <a:spcBef>
                          <a:spcPts val="0"/>
                        </a:spcBef>
                        <a:spcAft>
                          <a:spcPts val="0"/>
                        </a:spcAft>
                        <a:buNone/>
                      </a:pPr>
                      <a:r>
                        <a:rPr lang="en" sz="1000" b="1"/>
                        <a:t>[V]</a:t>
                      </a:r>
                      <a:endParaRPr sz="1000" b="1"/>
                    </a:p>
                  </a:txBody>
                  <a:tcPr marL="28575" marR="28575" marT="19050" marB="19050" anchor="b"/>
                </a:tc>
                <a:tc>
                  <a:txBody>
                    <a:bodyPr/>
                    <a:lstStyle/>
                    <a:p>
                      <a:pPr marL="0" lvl="0" indent="0" algn="l" rtl="0">
                        <a:spcBef>
                          <a:spcPts val="0"/>
                        </a:spcBef>
                        <a:spcAft>
                          <a:spcPts val="0"/>
                        </a:spcAft>
                        <a:buNone/>
                      </a:pPr>
                      <a:endParaRPr/>
                    </a:p>
                  </a:txBody>
                  <a:tcPr marL="28575" marR="28575" marT="19050" marB="19050" anchor="b"/>
                </a:tc>
                <a:tc>
                  <a:txBody>
                    <a:bodyPr/>
                    <a:lstStyle/>
                    <a:p>
                      <a:pPr marL="0" lvl="0" indent="0" algn="r" rtl="0">
                        <a:lnSpc>
                          <a:spcPct val="115000"/>
                        </a:lnSpc>
                        <a:spcBef>
                          <a:spcPts val="0"/>
                        </a:spcBef>
                        <a:spcAft>
                          <a:spcPts val="0"/>
                        </a:spcAft>
                        <a:buNone/>
                      </a:pPr>
                      <a:r>
                        <a:rPr lang="en" sz="1000" b="1"/>
                        <a:t>[A]</a:t>
                      </a:r>
                      <a:endParaRPr sz="1000" b="1"/>
                    </a:p>
                  </a:txBody>
                  <a:tcPr marL="28575" marR="28575" marT="19050" marB="19050" anchor="b"/>
                </a:tc>
                <a:extLst>
                  <a:ext uri="{0D108BD9-81ED-4DB2-BD59-A6C34878D82A}">
                    <a16:rowId xmlns:a16="http://schemas.microsoft.com/office/drawing/2014/main" val="10004"/>
                  </a:ext>
                </a:extLst>
              </a:tr>
              <a:tr h="381000">
                <a:tc>
                  <a:txBody>
                    <a:bodyPr/>
                    <a:lstStyle/>
                    <a:p>
                      <a:pPr marL="0" lvl="0" indent="0" algn="l" rtl="0">
                        <a:lnSpc>
                          <a:spcPct val="115000"/>
                        </a:lnSpc>
                        <a:spcBef>
                          <a:spcPts val="0"/>
                        </a:spcBef>
                        <a:spcAft>
                          <a:spcPts val="0"/>
                        </a:spcAft>
                        <a:buNone/>
                      </a:pPr>
                      <a:r>
                        <a:rPr lang="en" sz="1000" b="1">
                          <a:solidFill>
                            <a:srgbClr val="FFFFFF"/>
                          </a:solidFill>
                        </a:rPr>
                        <a:t>Typical Battery Voltage</a:t>
                      </a:r>
                      <a:endParaRPr sz="1000" b="1">
                        <a:solidFill>
                          <a:srgbClr val="FFFFFF"/>
                        </a:solidFill>
                      </a:endParaRPr>
                    </a:p>
                  </a:txBody>
                  <a:tcPr marL="28575" marR="28575" marT="19050" marB="19050" anchor="b">
                    <a:solidFill>
                      <a:srgbClr val="000000"/>
                    </a:solidFill>
                  </a:tcPr>
                </a:tc>
                <a:tc>
                  <a:txBody>
                    <a:bodyPr/>
                    <a:lstStyle/>
                    <a:p>
                      <a:pPr marL="0" lvl="0" indent="0" algn="r" rtl="0">
                        <a:lnSpc>
                          <a:spcPct val="115000"/>
                        </a:lnSpc>
                        <a:spcBef>
                          <a:spcPts val="0"/>
                        </a:spcBef>
                        <a:spcAft>
                          <a:spcPts val="0"/>
                        </a:spcAft>
                        <a:buNone/>
                      </a:pPr>
                      <a:r>
                        <a:rPr lang="en" sz="1000"/>
                        <a:t>7.4</a:t>
                      </a:r>
                      <a:endParaRPr sz="1000"/>
                    </a:p>
                  </a:txBody>
                  <a:tcPr marL="28575" marR="28575" marT="19050" marB="19050" anchor="b">
                    <a:solidFill>
                      <a:srgbClr val="EFEFEF"/>
                    </a:solidFill>
                  </a:tcPr>
                </a:tc>
                <a:tc>
                  <a:txBody>
                    <a:bodyPr/>
                    <a:lstStyle/>
                    <a:p>
                      <a:pPr marL="0" lvl="0" indent="0" algn="l" rtl="0">
                        <a:lnSpc>
                          <a:spcPct val="115000"/>
                        </a:lnSpc>
                        <a:spcBef>
                          <a:spcPts val="0"/>
                        </a:spcBef>
                        <a:spcAft>
                          <a:spcPts val="0"/>
                        </a:spcAft>
                        <a:buNone/>
                      </a:pPr>
                      <a:r>
                        <a:rPr lang="en" sz="1000" b="1">
                          <a:solidFill>
                            <a:srgbClr val="FFFFFF"/>
                          </a:solidFill>
                        </a:rPr>
                        <a:t>Typical current draw:</a:t>
                      </a:r>
                      <a:endParaRPr sz="1000" b="1">
                        <a:solidFill>
                          <a:srgbClr val="FFFFFF"/>
                        </a:solidFill>
                      </a:endParaRPr>
                    </a:p>
                  </a:txBody>
                  <a:tcPr marL="28575" marR="28575" marT="19050" marB="19050" anchor="b">
                    <a:solidFill>
                      <a:srgbClr val="000000"/>
                    </a:solidFill>
                  </a:tcPr>
                </a:tc>
                <a:tc>
                  <a:txBody>
                    <a:bodyPr/>
                    <a:lstStyle/>
                    <a:p>
                      <a:pPr marL="0" lvl="0" indent="0" algn="r" rtl="0">
                        <a:lnSpc>
                          <a:spcPct val="115000"/>
                        </a:lnSpc>
                        <a:spcBef>
                          <a:spcPts val="0"/>
                        </a:spcBef>
                        <a:spcAft>
                          <a:spcPts val="0"/>
                        </a:spcAft>
                        <a:buNone/>
                      </a:pPr>
                      <a:r>
                        <a:rPr lang="en" sz="1000"/>
                        <a:t>1.633682432</a:t>
                      </a:r>
                      <a:endParaRPr sz="1000"/>
                    </a:p>
                  </a:txBody>
                  <a:tcPr marL="28575" marR="28575" marT="19050" marB="19050" anchor="b">
                    <a:solidFill>
                      <a:srgbClr val="EFEFEF"/>
                    </a:solidFill>
                  </a:tcPr>
                </a:tc>
                <a:extLst>
                  <a:ext uri="{0D108BD9-81ED-4DB2-BD59-A6C34878D82A}">
                    <a16:rowId xmlns:a16="http://schemas.microsoft.com/office/drawing/2014/main" val="10005"/>
                  </a:ext>
                </a:extLst>
              </a:tr>
              <a:tr h="381000">
                <a:tc>
                  <a:txBody>
                    <a:bodyPr/>
                    <a:lstStyle/>
                    <a:p>
                      <a:pPr marL="0" lvl="0" indent="0" algn="l" rtl="0">
                        <a:lnSpc>
                          <a:spcPct val="115000"/>
                        </a:lnSpc>
                        <a:spcBef>
                          <a:spcPts val="0"/>
                        </a:spcBef>
                        <a:spcAft>
                          <a:spcPts val="0"/>
                        </a:spcAft>
                        <a:buNone/>
                      </a:pPr>
                      <a:r>
                        <a:rPr lang="en" sz="1000" b="1">
                          <a:solidFill>
                            <a:srgbClr val="FFFFFF"/>
                          </a:solidFill>
                        </a:rPr>
                        <a:t>Low Battery Voltage</a:t>
                      </a:r>
                      <a:endParaRPr sz="1000" b="1">
                        <a:solidFill>
                          <a:srgbClr val="FFFFFF"/>
                        </a:solidFill>
                      </a:endParaRPr>
                    </a:p>
                  </a:txBody>
                  <a:tcPr marL="28575" marR="28575" marT="19050" marB="19050" anchor="b">
                    <a:solidFill>
                      <a:srgbClr val="000000"/>
                    </a:solidFill>
                  </a:tcPr>
                </a:tc>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solidFill>
                      <a:srgbClr val="EFEFEF"/>
                    </a:solidFill>
                  </a:tcPr>
                </a:tc>
                <a:tc>
                  <a:txBody>
                    <a:bodyPr/>
                    <a:lstStyle/>
                    <a:p>
                      <a:pPr marL="0" lvl="0" indent="0" algn="l" rtl="0">
                        <a:lnSpc>
                          <a:spcPct val="115000"/>
                        </a:lnSpc>
                        <a:spcBef>
                          <a:spcPts val="0"/>
                        </a:spcBef>
                        <a:spcAft>
                          <a:spcPts val="0"/>
                        </a:spcAft>
                        <a:buNone/>
                      </a:pPr>
                      <a:r>
                        <a:rPr lang="en" sz="1000" b="1">
                          <a:solidFill>
                            <a:srgbClr val="FFFFFF"/>
                          </a:solidFill>
                        </a:rPr>
                        <a:t>Max current draw:</a:t>
                      </a:r>
                      <a:endParaRPr sz="1000" b="1">
                        <a:solidFill>
                          <a:srgbClr val="FFFFFF"/>
                        </a:solidFill>
                      </a:endParaRPr>
                    </a:p>
                  </a:txBody>
                  <a:tcPr marL="28575" marR="28575" marT="19050" marB="19050" anchor="b">
                    <a:solidFill>
                      <a:srgbClr val="000000"/>
                    </a:solidFill>
                  </a:tcPr>
                </a:tc>
                <a:tc>
                  <a:txBody>
                    <a:bodyPr/>
                    <a:lstStyle/>
                    <a:p>
                      <a:pPr marL="0" lvl="0" indent="0" algn="r" rtl="0">
                        <a:lnSpc>
                          <a:spcPct val="115000"/>
                        </a:lnSpc>
                        <a:spcBef>
                          <a:spcPts val="0"/>
                        </a:spcBef>
                        <a:spcAft>
                          <a:spcPts val="0"/>
                        </a:spcAft>
                        <a:buNone/>
                      </a:pPr>
                      <a:r>
                        <a:rPr lang="en" sz="1000"/>
                        <a:t>2.41785</a:t>
                      </a:r>
                      <a:endParaRPr sz="1000"/>
                    </a:p>
                  </a:txBody>
                  <a:tcPr marL="28575" marR="28575" marT="19050" marB="19050" anchor="b">
                    <a:solidFill>
                      <a:srgbClr val="EFEFEF"/>
                    </a:solidFill>
                  </a:tcPr>
                </a:tc>
                <a:extLst>
                  <a:ext uri="{0D108BD9-81ED-4DB2-BD59-A6C34878D82A}">
                    <a16:rowId xmlns:a16="http://schemas.microsoft.com/office/drawing/2014/main" val="10006"/>
                  </a:ext>
                </a:extLst>
              </a:tr>
            </a:tbl>
          </a:graphicData>
        </a:graphic>
      </p:graphicFrame>
      <p:sp>
        <p:nvSpPr>
          <p:cNvPr id="1678" name="Google Shape;1678;p106">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06"/>
          <p:cNvSpPr txBox="1"/>
          <p:nvPr/>
        </p:nvSpPr>
        <p:spPr>
          <a:xfrm>
            <a:off x="607050" y="4296875"/>
            <a:ext cx="7929900" cy="4947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300" b="1">
                <a:solidFill>
                  <a:schemeClr val="dk1"/>
                </a:solidFill>
                <a:latin typeface="PT Serif"/>
                <a:ea typeface="PT Serif"/>
                <a:cs typeface="PT Serif"/>
                <a:sym typeface="PT Serif"/>
              </a:rPr>
              <a:t>Maximum Current Draw Expected: </a:t>
            </a:r>
            <a:r>
              <a:rPr lang="en" sz="1300">
                <a:solidFill>
                  <a:schemeClr val="dk1"/>
                </a:solidFill>
                <a:latin typeface="PT Serif"/>
                <a:ea typeface="PT Serif"/>
                <a:cs typeface="PT Serif"/>
                <a:sym typeface="PT Serif"/>
              </a:rPr>
              <a:t>2.42 A - leaves 0.58 A (20%) margin for any peaks in current draw</a:t>
            </a:r>
            <a:endParaRPr sz="1300">
              <a:latin typeface="PT Serif"/>
              <a:ea typeface="PT Serif"/>
              <a:cs typeface="PT Serif"/>
              <a:sym typeface="PT Serif"/>
            </a:endParaRPr>
          </a:p>
        </p:txBody>
      </p:sp>
      <p:sp>
        <p:nvSpPr>
          <p:cNvPr id="1680" name="Google Shape;1680;p106">
            <a:hlinkClick r:id="rId3"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Google Shape;1685;p10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95</a:t>
            </a:fld>
            <a:endParaRPr/>
          </a:p>
        </p:txBody>
      </p:sp>
      <p:sp>
        <p:nvSpPr>
          <p:cNvPr id="1686" name="Google Shape;1686;p107"/>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Cold Testing</a:t>
            </a:r>
            <a:endParaRPr/>
          </a:p>
        </p:txBody>
      </p:sp>
      <p:sp>
        <p:nvSpPr>
          <p:cNvPr id="1687" name="Google Shape;1687;p107"/>
          <p:cNvSpPr/>
          <p:nvPr/>
        </p:nvSpPr>
        <p:spPr>
          <a:xfrm>
            <a:off x="6526675" y="762725"/>
            <a:ext cx="2258700" cy="1036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Models Verified</a:t>
            </a:r>
            <a:endParaRPr b="1" u="sng"/>
          </a:p>
          <a:p>
            <a:pPr marL="0" lvl="0" indent="0" algn="ctr" rtl="0">
              <a:spcBef>
                <a:spcPts val="0"/>
              </a:spcBef>
              <a:spcAft>
                <a:spcPts val="0"/>
              </a:spcAft>
              <a:buNone/>
            </a:pPr>
            <a:r>
              <a:rPr lang="en"/>
              <a:t>Battery Discharge Model</a:t>
            </a:r>
            <a:endParaRPr/>
          </a:p>
          <a:p>
            <a:pPr marL="0" lvl="0" indent="0" algn="ctr" rtl="0">
              <a:spcBef>
                <a:spcPts val="0"/>
              </a:spcBef>
              <a:spcAft>
                <a:spcPts val="0"/>
              </a:spcAft>
              <a:buNone/>
            </a:pPr>
            <a:endParaRPr/>
          </a:p>
        </p:txBody>
      </p:sp>
      <p:sp>
        <p:nvSpPr>
          <p:cNvPr id="1688" name="Google Shape;1688;p107"/>
          <p:cNvSpPr/>
          <p:nvPr/>
        </p:nvSpPr>
        <p:spPr>
          <a:xfrm>
            <a:off x="6526675" y="2421000"/>
            <a:ext cx="2258700" cy="22617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u="sng"/>
              <a:t>Test Supplies</a:t>
            </a:r>
            <a:endParaRPr b="1" u="sng"/>
          </a:p>
          <a:p>
            <a:pPr marL="457200" lvl="0" indent="-317500" algn="l" rtl="0">
              <a:spcBef>
                <a:spcPts val="0"/>
              </a:spcBef>
              <a:spcAft>
                <a:spcPts val="0"/>
              </a:spcAft>
              <a:buSzPts val="1400"/>
              <a:buChar char="●"/>
            </a:pPr>
            <a:r>
              <a:rPr lang="en"/>
              <a:t>Battery Pack</a:t>
            </a:r>
            <a:endParaRPr/>
          </a:p>
          <a:p>
            <a:pPr marL="457200" lvl="0" indent="-317500" algn="l" rtl="0">
              <a:spcBef>
                <a:spcPts val="0"/>
              </a:spcBef>
              <a:spcAft>
                <a:spcPts val="0"/>
              </a:spcAft>
              <a:buSzPts val="1400"/>
              <a:buChar char="●"/>
            </a:pPr>
            <a:r>
              <a:rPr lang="en"/>
              <a:t>Ammeter</a:t>
            </a:r>
            <a:endParaRPr/>
          </a:p>
          <a:p>
            <a:pPr marL="457200" lvl="0" indent="-317500" algn="l" rtl="0">
              <a:spcBef>
                <a:spcPts val="0"/>
              </a:spcBef>
              <a:spcAft>
                <a:spcPts val="0"/>
              </a:spcAft>
              <a:buSzPts val="1400"/>
              <a:buChar char="●"/>
            </a:pPr>
            <a:r>
              <a:rPr lang="en"/>
              <a:t>Voltmeter</a:t>
            </a:r>
            <a:endParaRPr/>
          </a:p>
          <a:p>
            <a:pPr marL="457200" lvl="0" indent="-317500" algn="l" rtl="0">
              <a:spcBef>
                <a:spcPts val="0"/>
              </a:spcBef>
              <a:spcAft>
                <a:spcPts val="0"/>
              </a:spcAft>
              <a:buSzPts val="1400"/>
              <a:buChar char="●"/>
            </a:pPr>
            <a:r>
              <a:rPr lang="en"/>
              <a:t>BNC Cables</a:t>
            </a:r>
            <a:endParaRPr/>
          </a:p>
          <a:p>
            <a:pPr marL="457200" lvl="0" indent="-317500" algn="l" rtl="0">
              <a:spcBef>
                <a:spcPts val="0"/>
              </a:spcBef>
              <a:spcAft>
                <a:spcPts val="0"/>
              </a:spcAft>
              <a:buSzPts val="1400"/>
              <a:buChar char="●"/>
            </a:pPr>
            <a:r>
              <a:rPr lang="en"/>
              <a:t>iMAX B6AC Charger</a:t>
            </a:r>
            <a:endParaRPr/>
          </a:p>
          <a:p>
            <a:pPr marL="457200" lvl="0" indent="-317500" algn="l" rtl="0">
              <a:spcBef>
                <a:spcPts val="0"/>
              </a:spcBef>
              <a:spcAft>
                <a:spcPts val="0"/>
              </a:spcAft>
              <a:buSzPts val="1400"/>
              <a:buChar char="●"/>
            </a:pPr>
            <a:r>
              <a:rPr lang="en"/>
              <a:t>Breadboard</a:t>
            </a:r>
            <a:endParaRPr/>
          </a:p>
          <a:p>
            <a:pPr marL="457200" lvl="0" indent="-317500" algn="l" rtl="0">
              <a:spcBef>
                <a:spcPts val="0"/>
              </a:spcBef>
              <a:spcAft>
                <a:spcPts val="0"/>
              </a:spcAft>
              <a:buSzPts val="1400"/>
              <a:buChar char="●"/>
            </a:pPr>
            <a:r>
              <a:rPr lang="en"/>
              <a:t>Dry Ice</a:t>
            </a:r>
            <a:endParaRPr/>
          </a:p>
          <a:p>
            <a:pPr marL="457200" lvl="0" indent="-317500" algn="l" rtl="0">
              <a:spcBef>
                <a:spcPts val="0"/>
              </a:spcBef>
              <a:spcAft>
                <a:spcPts val="0"/>
              </a:spcAft>
              <a:buSzPts val="1400"/>
              <a:buChar char="●"/>
            </a:pPr>
            <a:r>
              <a:rPr lang="en"/>
              <a:t>4 Thermocouples</a:t>
            </a:r>
            <a:endParaRPr/>
          </a:p>
          <a:p>
            <a:pPr marL="0" lvl="0" indent="0" algn="l" rtl="0">
              <a:spcBef>
                <a:spcPts val="0"/>
              </a:spcBef>
              <a:spcAft>
                <a:spcPts val="0"/>
              </a:spcAft>
              <a:buNone/>
            </a:pPr>
            <a:endParaRPr/>
          </a:p>
        </p:txBody>
      </p:sp>
      <p:sp>
        <p:nvSpPr>
          <p:cNvPr id="1689" name="Google Shape;1689;p107"/>
          <p:cNvSpPr/>
          <p:nvPr/>
        </p:nvSpPr>
        <p:spPr>
          <a:xfrm>
            <a:off x="1974450" y="3270725"/>
            <a:ext cx="1545000" cy="552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0" name="Google Shape;1690;p107"/>
          <p:cNvGrpSpPr/>
          <p:nvPr/>
        </p:nvGrpSpPr>
        <p:grpSpPr>
          <a:xfrm>
            <a:off x="172975" y="3098026"/>
            <a:ext cx="5999400" cy="897687"/>
            <a:chOff x="185813" y="523540"/>
            <a:chExt cx="5999400" cy="848796"/>
          </a:xfrm>
        </p:grpSpPr>
        <p:sp>
          <p:nvSpPr>
            <p:cNvPr id="1691" name="Google Shape;1691;p107"/>
            <p:cNvSpPr/>
            <p:nvPr/>
          </p:nvSpPr>
          <p:spPr>
            <a:xfrm>
              <a:off x="185813" y="523636"/>
              <a:ext cx="1841400" cy="8487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Cold Test #3</a:t>
              </a:r>
              <a:endParaRPr/>
            </a:p>
          </p:txBody>
        </p:sp>
        <p:sp>
          <p:nvSpPr>
            <p:cNvPr id="1692" name="Google Shape;1692;p107"/>
            <p:cNvSpPr/>
            <p:nvPr/>
          </p:nvSpPr>
          <p:spPr>
            <a:xfrm>
              <a:off x="3530213" y="523540"/>
              <a:ext cx="2655000" cy="8487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Capacity Test </a:t>
              </a:r>
              <a:endParaRPr/>
            </a:p>
            <a:p>
              <a:pPr marL="457200" lvl="0" indent="-317500" algn="l" rtl="0">
                <a:spcBef>
                  <a:spcPts val="0"/>
                </a:spcBef>
                <a:spcAft>
                  <a:spcPts val="0"/>
                </a:spcAft>
                <a:buSzPts val="1400"/>
                <a:buChar char="●"/>
              </a:pPr>
              <a:r>
                <a:rPr lang="en"/>
                <a:t>Voltage Test</a:t>
              </a:r>
              <a:endParaRPr/>
            </a:p>
            <a:p>
              <a:pPr marL="457200" lvl="0" indent="-317500" algn="l" rtl="0">
                <a:spcBef>
                  <a:spcPts val="0"/>
                </a:spcBef>
                <a:spcAft>
                  <a:spcPts val="0"/>
                </a:spcAft>
                <a:buClr>
                  <a:schemeClr val="dk1"/>
                </a:buClr>
                <a:buSzPts val="1400"/>
                <a:buChar char="●"/>
              </a:pPr>
              <a:r>
                <a:rPr lang="en">
                  <a:solidFill>
                    <a:schemeClr val="dk1"/>
                  </a:solidFill>
                </a:rPr>
                <a:t>Temperature Test </a:t>
              </a:r>
              <a:endParaRPr>
                <a:solidFill>
                  <a:schemeClr val="dk1"/>
                </a:solidFill>
              </a:endParaRPr>
            </a:p>
          </p:txBody>
        </p:sp>
      </p:grpSp>
      <p:grpSp>
        <p:nvGrpSpPr>
          <p:cNvPr id="1693" name="Google Shape;1693;p107"/>
          <p:cNvGrpSpPr/>
          <p:nvPr/>
        </p:nvGrpSpPr>
        <p:grpSpPr>
          <a:xfrm>
            <a:off x="172975" y="1219203"/>
            <a:ext cx="5999400" cy="892123"/>
            <a:chOff x="185800" y="803800"/>
            <a:chExt cx="5999400" cy="568521"/>
          </a:xfrm>
        </p:grpSpPr>
        <p:sp>
          <p:nvSpPr>
            <p:cNvPr id="1694" name="Google Shape;1694;p107"/>
            <p:cNvSpPr/>
            <p:nvPr/>
          </p:nvSpPr>
          <p:spPr>
            <a:xfrm>
              <a:off x="185800" y="803821"/>
              <a:ext cx="1841400" cy="568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Cold Test #2 </a:t>
              </a:r>
              <a:endParaRPr/>
            </a:p>
          </p:txBody>
        </p:sp>
        <p:sp>
          <p:nvSpPr>
            <p:cNvPr id="1695" name="Google Shape;1695;p107"/>
            <p:cNvSpPr/>
            <p:nvPr/>
          </p:nvSpPr>
          <p:spPr>
            <a:xfrm>
              <a:off x="2027250" y="943256"/>
              <a:ext cx="1503000" cy="351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07"/>
            <p:cNvSpPr/>
            <p:nvPr/>
          </p:nvSpPr>
          <p:spPr>
            <a:xfrm>
              <a:off x="3530200" y="803800"/>
              <a:ext cx="2655000" cy="568500"/>
            </a:xfrm>
            <a:prstGeom prst="rect">
              <a:avLst/>
            </a:prstGeom>
            <a:solidFill>
              <a:srgbClr val="6D9EEB"/>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State of Charge Test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Temperature Test </a:t>
              </a:r>
              <a:endParaRPr>
                <a:solidFill>
                  <a:schemeClr val="dk1"/>
                </a:solidFill>
              </a:endParaRPr>
            </a:p>
          </p:txBody>
        </p:sp>
      </p:grpSp>
      <p:pic>
        <p:nvPicPr>
          <p:cNvPr id="1697" name="Google Shape;1697;p107"/>
          <p:cNvPicPr preferRelativeResize="0"/>
          <p:nvPr/>
        </p:nvPicPr>
        <p:blipFill>
          <a:blip r:embed="rId3">
            <a:alphaModFix/>
          </a:blip>
          <a:stretch>
            <a:fillRect/>
          </a:stretch>
        </p:blipFill>
        <p:spPr>
          <a:xfrm>
            <a:off x="1633271" y="1548781"/>
            <a:ext cx="232950" cy="232950"/>
          </a:xfrm>
          <a:prstGeom prst="rect">
            <a:avLst/>
          </a:prstGeom>
          <a:noFill/>
          <a:ln>
            <a:noFill/>
          </a:ln>
        </p:spPr>
      </p:pic>
      <p:pic>
        <p:nvPicPr>
          <p:cNvPr id="1698" name="Google Shape;1698;p107"/>
          <p:cNvPicPr preferRelativeResize="0"/>
          <p:nvPr/>
        </p:nvPicPr>
        <p:blipFill>
          <a:blip r:embed="rId3">
            <a:alphaModFix/>
          </a:blip>
          <a:stretch>
            <a:fillRect/>
          </a:stretch>
        </p:blipFill>
        <p:spPr>
          <a:xfrm>
            <a:off x="5497246" y="1739069"/>
            <a:ext cx="232950" cy="232950"/>
          </a:xfrm>
          <a:prstGeom prst="rect">
            <a:avLst/>
          </a:prstGeom>
          <a:noFill/>
          <a:ln>
            <a:noFill/>
          </a:ln>
        </p:spPr>
      </p:pic>
      <p:pic>
        <p:nvPicPr>
          <p:cNvPr id="1699" name="Google Shape;1699;p107"/>
          <p:cNvPicPr preferRelativeResize="0"/>
          <p:nvPr/>
        </p:nvPicPr>
        <p:blipFill>
          <a:blip r:embed="rId3">
            <a:alphaModFix/>
          </a:blip>
          <a:stretch>
            <a:fillRect/>
          </a:stretch>
        </p:blipFill>
        <p:spPr>
          <a:xfrm>
            <a:off x="5770771" y="1283369"/>
            <a:ext cx="232950" cy="232950"/>
          </a:xfrm>
          <a:prstGeom prst="rect">
            <a:avLst/>
          </a:prstGeom>
          <a:noFill/>
          <a:ln>
            <a:noFill/>
          </a:ln>
        </p:spPr>
      </p:pic>
      <p:sp>
        <p:nvSpPr>
          <p:cNvPr id="1700" name="Google Shape;1700;p107">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1" name="Google Shape;1701;p107"/>
          <p:cNvPicPr preferRelativeResize="0"/>
          <p:nvPr/>
        </p:nvPicPr>
        <p:blipFill>
          <a:blip r:embed="rId3">
            <a:alphaModFix/>
          </a:blip>
          <a:stretch>
            <a:fillRect/>
          </a:stretch>
        </p:blipFill>
        <p:spPr>
          <a:xfrm>
            <a:off x="1633271" y="3435381"/>
            <a:ext cx="232950" cy="232950"/>
          </a:xfrm>
          <a:prstGeom prst="rect">
            <a:avLst/>
          </a:prstGeom>
          <a:noFill/>
          <a:ln>
            <a:noFill/>
          </a:ln>
        </p:spPr>
      </p:pic>
      <p:pic>
        <p:nvPicPr>
          <p:cNvPr id="1702" name="Google Shape;1702;p107"/>
          <p:cNvPicPr preferRelativeResize="0"/>
          <p:nvPr/>
        </p:nvPicPr>
        <p:blipFill>
          <a:blip r:embed="rId3">
            <a:alphaModFix/>
          </a:blip>
          <a:stretch>
            <a:fillRect/>
          </a:stretch>
        </p:blipFill>
        <p:spPr>
          <a:xfrm>
            <a:off x="5264296" y="3143844"/>
            <a:ext cx="232950" cy="232950"/>
          </a:xfrm>
          <a:prstGeom prst="rect">
            <a:avLst/>
          </a:prstGeom>
          <a:noFill/>
          <a:ln>
            <a:noFill/>
          </a:ln>
        </p:spPr>
      </p:pic>
      <p:pic>
        <p:nvPicPr>
          <p:cNvPr id="1703" name="Google Shape;1703;p107"/>
          <p:cNvPicPr preferRelativeResize="0"/>
          <p:nvPr/>
        </p:nvPicPr>
        <p:blipFill>
          <a:blip r:embed="rId3">
            <a:alphaModFix/>
          </a:blip>
          <a:stretch>
            <a:fillRect/>
          </a:stretch>
        </p:blipFill>
        <p:spPr>
          <a:xfrm>
            <a:off x="5084871" y="3376794"/>
            <a:ext cx="232950" cy="232950"/>
          </a:xfrm>
          <a:prstGeom prst="rect">
            <a:avLst/>
          </a:prstGeom>
          <a:noFill/>
          <a:ln>
            <a:noFill/>
          </a:ln>
        </p:spPr>
      </p:pic>
      <p:pic>
        <p:nvPicPr>
          <p:cNvPr id="1704" name="Google Shape;1704;p107"/>
          <p:cNvPicPr preferRelativeResize="0"/>
          <p:nvPr/>
        </p:nvPicPr>
        <p:blipFill>
          <a:blip r:embed="rId3">
            <a:alphaModFix/>
          </a:blip>
          <a:stretch>
            <a:fillRect/>
          </a:stretch>
        </p:blipFill>
        <p:spPr>
          <a:xfrm>
            <a:off x="5537821" y="3590069"/>
            <a:ext cx="232950" cy="232950"/>
          </a:xfrm>
          <a:prstGeom prst="rect">
            <a:avLst/>
          </a:prstGeom>
          <a:noFill/>
          <a:ln>
            <a:noFill/>
          </a:ln>
        </p:spPr>
      </p:pic>
      <p:sp>
        <p:nvSpPr>
          <p:cNvPr id="1705" name="Google Shape;1705;p107">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710" name="Google Shape;1710;p10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96</a:t>
            </a:fld>
            <a:endParaRPr/>
          </a:p>
        </p:txBody>
      </p:sp>
      <p:sp>
        <p:nvSpPr>
          <p:cNvPr id="1711" name="Google Shape;1711;p108"/>
          <p:cNvSpPr txBox="1">
            <a:spLocks noGrp="1"/>
          </p:cNvSpPr>
          <p:nvPr>
            <p:ph type="body" idx="1"/>
          </p:nvPr>
        </p:nvSpPr>
        <p:spPr>
          <a:xfrm>
            <a:off x="617100" y="660275"/>
            <a:ext cx="4310100" cy="38610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1200" b="1"/>
              <a:t>Objective </a:t>
            </a:r>
            <a:endParaRPr sz="1200" b="1"/>
          </a:p>
          <a:p>
            <a:pPr marL="457200" lvl="0" indent="-304800" algn="l" rtl="0">
              <a:lnSpc>
                <a:spcPct val="150000"/>
              </a:lnSpc>
              <a:spcBef>
                <a:spcPts val="600"/>
              </a:spcBef>
              <a:spcAft>
                <a:spcPts val="0"/>
              </a:spcAft>
              <a:buSzPts val="1200"/>
              <a:buChar char="○"/>
            </a:pPr>
            <a:r>
              <a:rPr lang="en" sz="1200"/>
              <a:t>Verify that the battery is able to discharge in the low temperatures expected in the ThinSat during the balloon flight</a:t>
            </a:r>
            <a:endParaRPr sz="1200"/>
          </a:p>
          <a:p>
            <a:pPr marL="0" lvl="0" indent="0" algn="l" rtl="0">
              <a:lnSpc>
                <a:spcPct val="150000"/>
              </a:lnSpc>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3 </a:t>
            </a:r>
            <a:r>
              <a:rPr lang="en" sz="1200"/>
              <a:t>The payload shall be operational throughout the duration of the balloon flight</a:t>
            </a:r>
            <a:endParaRPr sz="1200"/>
          </a:p>
          <a:p>
            <a:pPr marL="0" lvl="0" indent="0" algn="l" rtl="0">
              <a:lnSpc>
                <a:spcPct val="150000"/>
              </a:lnSpc>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Demonstrates that the battery is capable of powering all components in the low temperatures expected in flight</a:t>
            </a:r>
            <a:endParaRPr sz="1200"/>
          </a:p>
          <a:p>
            <a:pPr marL="0" lvl="0" indent="0" algn="l" rtl="0">
              <a:lnSpc>
                <a:spcPct val="150000"/>
              </a:lnSpc>
              <a:spcBef>
                <a:spcPts val="600"/>
              </a:spcBef>
              <a:spcAft>
                <a:spcPts val="0"/>
              </a:spcAft>
              <a:buNone/>
            </a:pPr>
            <a:endParaRPr sz="1200" b="1">
              <a:solidFill>
                <a:srgbClr val="6AA84F"/>
              </a:solidFill>
            </a:endParaRPr>
          </a:p>
        </p:txBody>
      </p:sp>
      <p:sp>
        <p:nvSpPr>
          <p:cNvPr id="1712" name="Google Shape;1712;p108"/>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Cold Test #2</a:t>
            </a:r>
            <a:endParaRPr/>
          </a:p>
        </p:txBody>
      </p:sp>
      <p:pic>
        <p:nvPicPr>
          <p:cNvPr id="1713" name="Google Shape;1713;p108"/>
          <p:cNvPicPr preferRelativeResize="0"/>
          <p:nvPr/>
        </p:nvPicPr>
        <p:blipFill rotWithShape="1">
          <a:blip r:embed="rId3">
            <a:alphaModFix/>
          </a:blip>
          <a:srcRect l="5319" r="5720"/>
          <a:stretch/>
        </p:blipFill>
        <p:spPr>
          <a:xfrm>
            <a:off x="4927150" y="1013600"/>
            <a:ext cx="4167181" cy="2732900"/>
          </a:xfrm>
          <a:prstGeom prst="rect">
            <a:avLst/>
          </a:prstGeom>
          <a:noFill/>
          <a:ln>
            <a:noFill/>
          </a:ln>
        </p:spPr>
      </p:pic>
      <p:sp>
        <p:nvSpPr>
          <p:cNvPr id="1714" name="Google Shape;1714;p108"/>
          <p:cNvSpPr txBox="1"/>
          <p:nvPr/>
        </p:nvSpPr>
        <p:spPr>
          <a:xfrm>
            <a:off x="5244200" y="4039975"/>
            <a:ext cx="3533100" cy="8016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Result: </a:t>
            </a:r>
            <a:r>
              <a:rPr lang="en" sz="1200" i="1">
                <a:solidFill>
                  <a:schemeClr val="dk1"/>
                </a:solidFill>
                <a:latin typeface="PT Serif"/>
                <a:ea typeface="PT Serif"/>
                <a:cs typeface="PT Serif"/>
                <a:sym typeface="PT Serif"/>
              </a:rPr>
              <a:t>Full Success</a:t>
            </a:r>
            <a:r>
              <a:rPr lang="en" sz="1200" b="1">
                <a:solidFill>
                  <a:schemeClr val="dk1"/>
                </a:solidFill>
                <a:latin typeface="PT Serif"/>
                <a:ea typeface="PT Serif"/>
                <a:cs typeface="PT Serif"/>
                <a:sym typeface="PT Serif"/>
              </a:rPr>
              <a:t> -</a:t>
            </a:r>
            <a:r>
              <a:rPr lang="en" sz="1200">
                <a:solidFill>
                  <a:schemeClr val="dk1"/>
                </a:solidFill>
                <a:latin typeface="PT Serif"/>
                <a:ea typeface="PT Serif"/>
                <a:cs typeface="PT Serif"/>
                <a:sym typeface="PT Serif"/>
              </a:rPr>
              <a:t> Battery did not reach 0% state of charge at any point during the 2 hour test</a:t>
            </a:r>
            <a:endParaRPr>
              <a:latin typeface="PT Serif"/>
              <a:ea typeface="PT Serif"/>
              <a:cs typeface="PT Serif"/>
              <a:sym typeface="PT Serif"/>
            </a:endParaRPr>
          </a:p>
        </p:txBody>
      </p:sp>
      <p:sp>
        <p:nvSpPr>
          <p:cNvPr id="1715" name="Google Shape;1715;p108"/>
          <p:cNvSpPr txBox="1"/>
          <p:nvPr/>
        </p:nvSpPr>
        <p:spPr>
          <a:xfrm>
            <a:off x="6430388" y="696975"/>
            <a:ext cx="116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latin typeface="PT Serif"/>
              <a:ea typeface="PT Serif"/>
              <a:cs typeface="PT Serif"/>
              <a:sym typeface="PT Serif"/>
            </a:endParaRPr>
          </a:p>
        </p:txBody>
      </p:sp>
      <p:cxnSp>
        <p:nvCxnSpPr>
          <p:cNvPr id="1716" name="Google Shape;1716;p108"/>
          <p:cNvCxnSpPr/>
          <p:nvPr/>
        </p:nvCxnSpPr>
        <p:spPr>
          <a:xfrm rot="10800000" flipH="1">
            <a:off x="2465785" y="4436875"/>
            <a:ext cx="2630400" cy="7800"/>
          </a:xfrm>
          <a:prstGeom prst="straightConnector1">
            <a:avLst/>
          </a:prstGeom>
          <a:noFill/>
          <a:ln w="19050" cap="flat" cmpd="sng">
            <a:solidFill>
              <a:schemeClr val="dk2"/>
            </a:solidFill>
            <a:prstDash val="solid"/>
            <a:round/>
            <a:headEnd type="none" w="med" len="med"/>
            <a:tailEnd type="triangle" w="med" len="med"/>
          </a:ln>
        </p:spPr>
      </p:cxnSp>
      <p:pic>
        <p:nvPicPr>
          <p:cNvPr id="1717" name="Google Shape;1717;p108"/>
          <p:cNvPicPr preferRelativeResize="0"/>
          <p:nvPr/>
        </p:nvPicPr>
        <p:blipFill>
          <a:blip r:embed="rId4">
            <a:alphaModFix/>
          </a:blip>
          <a:stretch>
            <a:fillRect/>
          </a:stretch>
        </p:blipFill>
        <p:spPr>
          <a:xfrm>
            <a:off x="2142521" y="4324294"/>
            <a:ext cx="232950" cy="232950"/>
          </a:xfrm>
          <a:prstGeom prst="rect">
            <a:avLst/>
          </a:prstGeom>
          <a:noFill/>
          <a:ln>
            <a:noFill/>
          </a:ln>
        </p:spPr>
      </p:pic>
      <p:sp>
        <p:nvSpPr>
          <p:cNvPr id="1718" name="Google Shape;1718;p108"/>
          <p:cNvSpPr txBox="1"/>
          <p:nvPr/>
        </p:nvSpPr>
        <p:spPr>
          <a:xfrm>
            <a:off x="492825" y="4212175"/>
            <a:ext cx="1649700" cy="457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600"/>
              </a:spcBef>
              <a:spcAft>
                <a:spcPts val="0"/>
              </a:spcAft>
              <a:buClr>
                <a:schemeClr val="dk1"/>
              </a:buClr>
              <a:buSzPts val="1100"/>
              <a:buFont typeface="Arial"/>
              <a:buNone/>
            </a:pPr>
            <a:r>
              <a:rPr lang="en" sz="1200" b="1">
                <a:solidFill>
                  <a:schemeClr val="dk1"/>
                </a:solidFill>
                <a:latin typeface="PT Serif"/>
                <a:ea typeface="PT Serif"/>
                <a:cs typeface="PT Serif"/>
                <a:sym typeface="PT Serif"/>
              </a:rPr>
              <a:t>Status: </a:t>
            </a:r>
            <a:r>
              <a:rPr lang="en" sz="1200" b="1">
                <a:solidFill>
                  <a:srgbClr val="6AA84F"/>
                </a:solidFill>
                <a:latin typeface="PT Serif"/>
                <a:ea typeface="PT Serif"/>
                <a:cs typeface="PT Serif"/>
                <a:sym typeface="PT Serif"/>
              </a:rPr>
              <a:t>Completed </a:t>
            </a:r>
            <a:endParaRPr>
              <a:latin typeface="PT Serif"/>
              <a:ea typeface="PT Serif"/>
              <a:cs typeface="PT Serif"/>
              <a:sym typeface="PT Serif"/>
            </a:endParaRPr>
          </a:p>
        </p:txBody>
      </p:sp>
      <p:sp>
        <p:nvSpPr>
          <p:cNvPr id="1719" name="Google Shape;1719;p108">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08">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10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97</a:t>
            </a:fld>
            <a:endParaRPr/>
          </a:p>
        </p:txBody>
      </p:sp>
      <p:sp>
        <p:nvSpPr>
          <p:cNvPr id="1726" name="Google Shape;1726;p109"/>
          <p:cNvSpPr txBox="1">
            <a:spLocks noGrp="1"/>
          </p:cNvSpPr>
          <p:nvPr>
            <p:ph type="body" idx="1"/>
          </p:nvPr>
        </p:nvSpPr>
        <p:spPr>
          <a:xfrm>
            <a:off x="377325" y="489463"/>
            <a:ext cx="3961500" cy="4057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b="1"/>
              <a:t>Objective </a:t>
            </a:r>
            <a:endParaRPr sz="1200" b="1"/>
          </a:p>
          <a:p>
            <a:pPr marL="457200" lvl="0" indent="-304800" algn="l" rtl="0">
              <a:lnSpc>
                <a:spcPct val="150000"/>
              </a:lnSpc>
              <a:spcBef>
                <a:spcPts val="600"/>
              </a:spcBef>
              <a:spcAft>
                <a:spcPts val="0"/>
              </a:spcAft>
              <a:buSzPts val="1200"/>
              <a:buChar char="○"/>
            </a:pPr>
            <a:r>
              <a:rPr lang="en" sz="1200"/>
              <a:t>Verify that the battery is able to discharge in the low temperatures expected in the ThinSat during the balloon flight with updated discharge rate</a:t>
            </a:r>
            <a:endParaRPr sz="1200"/>
          </a:p>
          <a:p>
            <a:pPr marL="0" lvl="0" indent="0" algn="l" rtl="0">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3 </a:t>
            </a:r>
            <a:r>
              <a:rPr lang="en" sz="1200"/>
              <a:t>The payload shall be operational throughout the duration of the balloon flight</a:t>
            </a:r>
            <a:endParaRPr sz="1200"/>
          </a:p>
          <a:p>
            <a:pPr marL="0" lvl="0" indent="0" algn="l" rtl="0">
              <a:spcBef>
                <a:spcPts val="600"/>
              </a:spcBef>
              <a:spcAft>
                <a:spcPts val="0"/>
              </a:spcAft>
              <a:buNone/>
            </a:pPr>
            <a:r>
              <a:rPr lang="en" sz="1200" b="1"/>
              <a:t>Success Criteria</a:t>
            </a:r>
            <a:endParaRPr sz="1200" b="1"/>
          </a:p>
          <a:p>
            <a:pPr marL="457200" lvl="0" indent="-304800" algn="l" rtl="0">
              <a:lnSpc>
                <a:spcPct val="150000"/>
              </a:lnSpc>
              <a:spcBef>
                <a:spcPts val="600"/>
              </a:spcBef>
              <a:spcAft>
                <a:spcPts val="0"/>
              </a:spcAft>
              <a:buSzPts val="1200"/>
              <a:buChar char="○"/>
            </a:pPr>
            <a:r>
              <a:rPr lang="en" sz="1200" b="1"/>
              <a:t>Full Success: </a:t>
            </a:r>
            <a:r>
              <a:rPr lang="en" sz="1200"/>
              <a:t>Battery doesn’t fully discharge prematurely </a:t>
            </a:r>
            <a:endParaRPr sz="1200"/>
          </a:p>
          <a:p>
            <a:pPr marL="0" lvl="0" indent="0" algn="l" rtl="0">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Demonstrates that the battery is capable of powering all components in the low temperatures expected in flight</a:t>
            </a:r>
            <a:endParaRPr sz="1200" b="1"/>
          </a:p>
          <a:p>
            <a:pPr marL="0" lvl="0" indent="0" algn="l" rtl="0">
              <a:spcBef>
                <a:spcPts val="600"/>
              </a:spcBef>
              <a:spcAft>
                <a:spcPts val="0"/>
              </a:spcAft>
              <a:buNone/>
            </a:pPr>
            <a:endParaRPr sz="1200">
              <a:solidFill>
                <a:srgbClr val="000000"/>
              </a:solidFill>
            </a:endParaRPr>
          </a:p>
        </p:txBody>
      </p:sp>
      <p:sp>
        <p:nvSpPr>
          <p:cNvPr id="1727" name="Google Shape;1727;p109"/>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Cold Test #3</a:t>
            </a:r>
            <a:endParaRPr/>
          </a:p>
        </p:txBody>
      </p:sp>
      <p:sp>
        <p:nvSpPr>
          <p:cNvPr id="1728" name="Google Shape;1728;p109"/>
          <p:cNvSpPr txBox="1"/>
          <p:nvPr/>
        </p:nvSpPr>
        <p:spPr>
          <a:xfrm>
            <a:off x="5203050" y="3745075"/>
            <a:ext cx="3533100" cy="80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Full Success:</a:t>
            </a:r>
            <a:r>
              <a:rPr lang="en" sz="1200">
                <a:solidFill>
                  <a:schemeClr val="dk1"/>
                </a:solidFill>
                <a:latin typeface="PT Serif"/>
                <a:ea typeface="PT Serif"/>
                <a:cs typeface="PT Serif"/>
                <a:sym typeface="PT Serif"/>
              </a:rPr>
              <a:t> Battery discharges more than the required 2500 mAh</a:t>
            </a:r>
            <a:endParaRPr>
              <a:latin typeface="PT Serif"/>
              <a:ea typeface="PT Serif"/>
              <a:cs typeface="PT Serif"/>
              <a:sym typeface="PT Serif"/>
            </a:endParaRPr>
          </a:p>
        </p:txBody>
      </p:sp>
      <p:pic>
        <p:nvPicPr>
          <p:cNvPr id="1729" name="Google Shape;1729;p109"/>
          <p:cNvPicPr preferRelativeResize="0"/>
          <p:nvPr/>
        </p:nvPicPr>
        <p:blipFill rotWithShape="1">
          <a:blip r:embed="rId3">
            <a:alphaModFix/>
          </a:blip>
          <a:srcRect l="2465" r="3060"/>
          <a:stretch/>
        </p:blipFill>
        <p:spPr>
          <a:xfrm>
            <a:off x="4833737" y="1227062"/>
            <a:ext cx="4271727" cy="2456876"/>
          </a:xfrm>
          <a:prstGeom prst="rect">
            <a:avLst/>
          </a:prstGeom>
          <a:noFill/>
          <a:ln>
            <a:noFill/>
          </a:ln>
        </p:spPr>
      </p:pic>
      <p:sp>
        <p:nvSpPr>
          <p:cNvPr id="1730" name="Google Shape;1730;p109">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09">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pic>
        <p:nvPicPr>
          <p:cNvPr id="1736" name="Google Shape;1736;p110"/>
          <p:cNvPicPr preferRelativeResize="0"/>
          <p:nvPr/>
        </p:nvPicPr>
        <p:blipFill>
          <a:blip r:embed="rId3">
            <a:alphaModFix/>
          </a:blip>
          <a:stretch>
            <a:fillRect/>
          </a:stretch>
        </p:blipFill>
        <p:spPr>
          <a:xfrm>
            <a:off x="4626888" y="529725"/>
            <a:ext cx="4767726" cy="3574749"/>
          </a:xfrm>
          <a:prstGeom prst="rect">
            <a:avLst/>
          </a:prstGeom>
          <a:noFill/>
          <a:ln>
            <a:noFill/>
          </a:ln>
        </p:spPr>
      </p:pic>
      <p:sp>
        <p:nvSpPr>
          <p:cNvPr id="1737" name="Google Shape;1737;p1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98</a:t>
            </a:fld>
            <a:endParaRPr/>
          </a:p>
        </p:txBody>
      </p:sp>
      <p:sp>
        <p:nvSpPr>
          <p:cNvPr id="1738" name="Google Shape;1738;p110"/>
          <p:cNvSpPr txBox="1">
            <a:spLocks noGrp="1"/>
          </p:cNvSpPr>
          <p:nvPr>
            <p:ph type="body" idx="1"/>
          </p:nvPr>
        </p:nvSpPr>
        <p:spPr>
          <a:xfrm>
            <a:off x="310700" y="613075"/>
            <a:ext cx="4616400" cy="38610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1200" b="1"/>
              <a:t>Objective </a:t>
            </a:r>
            <a:endParaRPr sz="1200" b="1"/>
          </a:p>
          <a:p>
            <a:pPr marL="457200" lvl="0" indent="-304800" algn="l" rtl="0">
              <a:lnSpc>
                <a:spcPct val="150000"/>
              </a:lnSpc>
              <a:spcBef>
                <a:spcPts val="600"/>
              </a:spcBef>
              <a:spcAft>
                <a:spcPts val="0"/>
              </a:spcAft>
              <a:buSzPts val="1200"/>
              <a:buChar char="○"/>
            </a:pPr>
            <a:r>
              <a:rPr lang="en" sz="1200"/>
              <a:t>Verify that the battery is able to discharge in the low temperatures expected in the ThinSat during the balloon flight in the worst case scenario that the internal temperature is equal to the outside temperature </a:t>
            </a:r>
            <a:endParaRPr sz="1200"/>
          </a:p>
          <a:p>
            <a:pPr marL="0" lvl="0" indent="0" algn="l" rtl="0">
              <a:lnSpc>
                <a:spcPct val="150000"/>
              </a:lnSpc>
              <a:spcBef>
                <a:spcPts val="600"/>
              </a:spcBef>
              <a:spcAft>
                <a:spcPts val="0"/>
              </a:spcAft>
              <a:buNone/>
            </a:pPr>
            <a:r>
              <a:rPr lang="en" sz="1200" b="1"/>
              <a:t>Key Requirements </a:t>
            </a:r>
            <a:endParaRPr sz="1200" b="1"/>
          </a:p>
          <a:p>
            <a:pPr marL="457200" lvl="0" indent="-304800" algn="l" rtl="0">
              <a:lnSpc>
                <a:spcPct val="150000"/>
              </a:lnSpc>
              <a:spcBef>
                <a:spcPts val="600"/>
              </a:spcBef>
              <a:spcAft>
                <a:spcPts val="0"/>
              </a:spcAft>
              <a:buSzPts val="1200"/>
              <a:buChar char="○"/>
            </a:pPr>
            <a:r>
              <a:rPr lang="en" sz="1200" b="1"/>
              <a:t>FR 3 </a:t>
            </a:r>
            <a:r>
              <a:rPr lang="en" sz="1200"/>
              <a:t>The payload shall be operational throughout the duration of the balloon flight</a:t>
            </a:r>
            <a:endParaRPr sz="1200"/>
          </a:p>
          <a:p>
            <a:pPr marL="0" lvl="0" indent="0" algn="l" rtl="0">
              <a:lnSpc>
                <a:spcPct val="150000"/>
              </a:lnSpc>
              <a:spcBef>
                <a:spcPts val="600"/>
              </a:spcBef>
              <a:spcAft>
                <a:spcPts val="0"/>
              </a:spcAft>
              <a:buNone/>
            </a:pPr>
            <a:r>
              <a:rPr lang="en" sz="1200" b="1"/>
              <a:t>How it Reduces Risk</a:t>
            </a:r>
            <a:endParaRPr sz="1200" b="1"/>
          </a:p>
          <a:p>
            <a:pPr marL="457200" lvl="0" indent="-304800" algn="l" rtl="0">
              <a:lnSpc>
                <a:spcPct val="150000"/>
              </a:lnSpc>
              <a:spcBef>
                <a:spcPts val="600"/>
              </a:spcBef>
              <a:spcAft>
                <a:spcPts val="0"/>
              </a:spcAft>
              <a:buSzPts val="1200"/>
              <a:buChar char="○"/>
            </a:pPr>
            <a:r>
              <a:rPr lang="en" sz="1200"/>
              <a:t>Demonstrates that the battery is capable of powering all components in the low temperatures expected in flight</a:t>
            </a:r>
            <a:endParaRPr sz="1200"/>
          </a:p>
          <a:p>
            <a:pPr marL="0" lvl="0" indent="0" algn="l" rtl="0">
              <a:lnSpc>
                <a:spcPct val="150000"/>
              </a:lnSpc>
              <a:spcBef>
                <a:spcPts val="600"/>
              </a:spcBef>
              <a:spcAft>
                <a:spcPts val="0"/>
              </a:spcAft>
              <a:buNone/>
            </a:pPr>
            <a:endParaRPr sz="1200" b="1">
              <a:solidFill>
                <a:srgbClr val="6AA84F"/>
              </a:solidFill>
            </a:endParaRPr>
          </a:p>
        </p:txBody>
      </p:sp>
      <p:sp>
        <p:nvSpPr>
          <p:cNvPr id="1739" name="Google Shape;1739;p110"/>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Cold Test #3</a:t>
            </a:r>
            <a:endParaRPr/>
          </a:p>
        </p:txBody>
      </p:sp>
      <p:sp>
        <p:nvSpPr>
          <p:cNvPr id="1740" name="Google Shape;1740;p110"/>
          <p:cNvSpPr txBox="1"/>
          <p:nvPr/>
        </p:nvSpPr>
        <p:spPr>
          <a:xfrm>
            <a:off x="5244200" y="4039975"/>
            <a:ext cx="3533100" cy="8016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200" b="1">
                <a:solidFill>
                  <a:schemeClr val="dk1"/>
                </a:solidFill>
                <a:latin typeface="PT Serif"/>
                <a:ea typeface="PT Serif"/>
                <a:cs typeface="PT Serif"/>
                <a:sym typeface="PT Serif"/>
              </a:rPr>
              <a:t>Result: </a:t>
            </a:r>
            <a:r>
              <a:rPr lang="en" sz="1200" i="1">
                <a:solidFill>
                  <a:schemeClr val="dk1"/>
                </a:solidFill>
                <a:latin typeface="PT Serif"/>
                <a:ea typeface="PT Serif"/>
                <a:cs typeface="PT Serif"/>
                <a:sym typeface="PT Serif"/>
              </a:rPr>
              <a:t>Full Success</a:t>
            </a:r>
            <a:r>
              <a:rPr lang="en" sz="1200" b="1">
                <a:solidFill>
                  <a:schemeClr val="dk1"/>
                </a:solidFill>
                <a:latin typeface="PT Serif"/>
                <a:ea typeface="PT Serif"/>
                <a:cs typeface="PT Serif"/>
                <a:sym typeface="PT Serif"/>
              </a:rPr>
              <a:t> -</a:t>
            </a:r>
            <a:r>
              <a:rPr lang="en" sz="1200">
                <a:solidFill>
                  <a:schemeClr val="dk1"/>
                </a:solidFill>
                <a:latin typeface="PT Serif"/>
                <a:ea typeface="PT Serif"/>
                <a:cs typeface="PT Serif"/>
                <a:sym typeface="PT Serif"/>
              </a:rPr>
              <a:t> Battery discharged over 3000mAh, with 2500 mAh being the minimum required</a:t>
            </a:r>
            <a:endParaRPr>
              <a:latin typeface="PT Serif"/>
              <a:ea typeface="PT Serif"/>
              <a:cs typeface="PT Serif"/>
              <a:sym typeface="PT Serif"/>
            </a:endParaRPr>
          </a:p>
        </p:txBody>
      </p:sp>
      <p:sp>
        <p:nvSpPr>
          <p:cNvPr id="1741" name="Google Shape;1741;p110"/>
          <p:cNvSpPr txBox="1"/>
          <p:nvPr/>
        </p:nvSpPr>
        <p:spPr>
          <a:xfrm>
            <a:off x="6430388" y="696975"/>
            <a:ext cx="116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latin typeface="PT Serif"/>
              <a:ea typeface="PT Serif"/>
              <a:cs typeface="PT Serif"/>
              <a:sym typeface="PT Serif"/>
            </a:endParaRPr>
          </a:p>
        </p:txBody>
      </p:sp>
      <p:cxnSp>
        <p:nvCxnSpPr>
          <p:cNvPr id="1742" name="Google Shape;1742;p110"/>
          <p:cNvCxnSpPr/>
          <p:nvPr/>
        </p:nvCxnSpPr>
        <p:spPr>
          <a:xfrm rot="10800000" flipH="1">
            <a:off x="2465785" y="4436875"/>
            <a:ext cx="2630400" cy="7800"/>
          </a:xfrm>
          <a:prstGeom prst="straightConnector1">
            <a:avLst/>
          </a:prstGeom>
          <a:noFill/>
          <a:ln w="19050" cap="flat" cmpd="sng">
            <a:solidFill>
              <a:schemeClr val="dk2"/>
            </a:solidFill>
            <a:prstDash val="solid"/>
            <a:round/>
            <a:headEnd type="none" w="med" len="med"/>
            <a:tailEnd type="triangle" w="med" len="med"/>
          </a:ln>
        </p:spPr>
      </p:cxnSp>
      <p:pic>
        <p:nvPicPr>
          <p:cNvPr id="1743" name="Google Shape;1743;p110"/>
          <p:cNvPicPr preferRelativeResize="0"/>
          <p:nvPr/>
        </p:nvPicPr>
        <p:blipFill>
          <a:blip r:embed="rId4">
            <a:alphaModFix/>
          </a:blip>
          <a:stretch>
            <a:fillRect/>
          </a:stretch>
        </p:blipFill>
        <p:spPr>
          <a:xfrm>
            <a:off x="2142521" y="4324294"/>
            <a:ext cx="232950" cy="232950"/>
          </a:xfrm>
          <a:prstGeom prst="rect">
            <a:avLst/>
          </a:prstGeom>
          <a:noFill/>
          <a:ln>
            <a:noFill/>
          </a:ln>
        </p:spPr>
      </p:pic>
      <p:sp>
        <p:nvSpPr>
          <p:cNvPr id="1744" name="Google Shape;1744;p110"/>
          <p:cNvSpPr txBox="1"/>
          <p:nvPr/>
        </p:nvSpPr>
        <p:spPr>
          <a:xfrm>
            <a:off x="492825" y="4212175"/>
            <a:ext cx="1649700" cy="457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600"/>
              </a:spcBef>
              <a:spcAft>
                <a:spcPts val="0"/>
              </a:spcAft>
              <a:buClr>
                <a:schemeClr val="dk1"/>
              </a:buClr>
              <a:buSzPts val="1100"/>
              <a:buFont typeface="Arial"/>
              <a:buNone/>
            </a:pPr>
            <a:r>
              <a:rPr lang="en" sz="1200" b="1">
                <a:solidFill>
                  <a:schemeClr val="dk1"/>
                </a:solidFill>
                <a:latin typeface="PT Serif"/>
                <a:ea typeface="PT Serif"/>
                <a:cs typeface="PT Serif"/>
                <a:sym typeface="PT Serif"/>
              </a:rPr>
              <a:t>Status: </a:t>
            </a:r>
            <a:r>
              <a:rPr lang="en" sz="1200" b="1">
                <a:solidFill>
                  <a:srgbClr val="6AA84F"/>
                </a:solidFill>
                <a:latin typeface="PT Serif"/>
                <a:ea typeface="PT Serif"/>
                <a:cs typeface="PT Serif"/>
                <a:sym typeface="PT Serif"/>
              </a:rPr>
              <a:t>Completed </a:t>
            </a:r>
            <a:endParaRPr>
              <a:latin typeface="PT Serif"/>
              <a:ea typeface="PT Serif"/>
              <a:cs typeface="PT Serif"/>
              <a:sym typeface="PT Serif"/>
            </a:endParaRPr>
          </a:p>
        </p:txBody>
      </p:sp>
      <p:sp>
        <p:nvSpPr>
          <p:cNvPr id="1745" name="Google Shape;1745;p110">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10">
            <a:hlinkClick r:id="rId5"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pic>
        <p:nvPicPr>
          <p:cNvPr id="1751" name="Google Shape;1751;p111"/>
          <p:cNvPicPr preferRelativeResize="0"/>
          <p:nvPr/>
        </p:nvPicPr>
        <p:blipFill>
          <a:blip r:embed="rId3">
            <a:alphaModFix/>
          </a:blip>
          <a:stretch>
            <a:fillRect/>
          </a:stretch>
        </p:blipFill>
        <p:spPr>
          <a:xfrm>
            <a:off x="3014225" y="547500"/>
            <a:ext cx="6051174" cy="4506176"/>
          </a:xfrm>
          <a:prstGeom prst="rect">
            <a:avLst/>
          </a:prstGeom>
          <a:noFill/>
          <a:ln>
            <a:noFill/>
          </a:ln>
        </p:spPr>
      </p:pic>
      <p:sp>
        <p:nvSpPr>
          <p:cNvPr id="1752" name="Google Shape;1752;p1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99</a:t>
            </a:fld>
            <a:endParaRPr/>
          </a:p>
        </p:txBody>
      </p:sp>
      <p:sp>
        <p:nvSpPr>
          <p:cNvPr id="1753" name="Google Shape;1753;p111"/>
          <p:cNvSpPr txBox="1">
            <a:spLocks noGrp="1"/>
          </p:cNvSpPr>
          <p:nvPr>
            <p:ph type="title"/>
          </p:nvPr>
        </p:nvSpPr>
        <p:spPr>
          <a:xfrm>
            <a:off x="2027250" y="155875"/>
            <a:ext cx="50895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Battery Discharge Model vs Measurement</a:t>
            </a:r>
            <a:endParaRPr/>
          </a:p>
        </p:txBody>
      </p:sp>
      <p:sp>
        <p:nvSpPr>
          <p:cNvPr id="1754" name="Google Shape;1754;p111"/>
          <p:cNvSpPr txBox="1"/>
          <p:nvPr/>
        </p:nvSpPr>
        <p:spPr>
          <a:xfrm>
            <a:off x="100975" y="1034075"/>
            <a:ext cx="3430500" cy="3663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a:latin typeface="PT Serif"/>
                <a:ea typeface="PT Serif"/>
                <a:cs typeface="PT Serif"/>
                <a:sym typeface="PT Serif"/>
              </a:rPr>
              <a:t>Model vs Measurement</a:t>
            </a:r>
            <a:endParaRPr sz="1200">
              <a:latin typeface="PT Serif"/>
              <a:ea typeface="PT Serif"/>
              <a:cs typeface="PT Serif"/>
              <a:sym typeface="PT Serif"/>
            </a:endParaRPr>
          </a:p>
          <a:p>
            <a:pPr marL="457200" lvl="0" indent="-304800" algn="l" rtl="0">
              <a:lnSpc>
                <a:spcPct val="150000"/>
              </a:lnSpc>
              <a:spcBef>
                <a:spcPts val="0"/>
              </a:spcBef>
              <a:spcAft>
                <a:spcPts val="0"/>
              </a:spcAft>
              <a:buSzPts val="1200"/>
              <a:buFont typeface="PT Serif"/>
              <a:buChar char="●"/>
            </a:pPr>
            <a:r>
              <a:rPr lang="en" sz="1200">
                <a:latin typeface="PT Serif"/>
                <a:ea typeface="PT Serif"/>
                <a:cs typeface="PT Serif"/>
                <a:sym typeface="PT Serif"/>
              </a:rPr>
              <a:t>Depth of discharge capacities were more accurate at room temperature</a:t>
            </a:r>
            <a:endParaRPr sz="1200">
              <a:latin typeface="PT Serif"/>
              <a:ea typeface="PT Serif"/>
              <a:cs typeface="PT Serif"/>
              <a:sym typeface="PT Serif"/>
            </a:endParaRPr>
          </a:p>
          <a:p>
            <a:pPr marL="914400" lvl="1" indent="-304800" algn="l" rtl="0">
              <a:lnSpc>
                <a:spcPct val="150000"/>
              </a:lnSpc>
              <a:spcBef>
                <a:spcPts val="0"/>
              </a:spcBef>
              <a:spcAft>
                <a:spcPts val="0"/>
              </a:spcAft>
              <a:buSzPts val="1200"/>
              <a:buFont typeface="PT Serif"/>
              <a:buChar char="○"/>
            </a:pPr>
            <a:r>
              <a:rPr lang="en" sz="1200">
                <a:latin typeface="PT Serif"/>
                <a:ea typeface="PT Serif"/>
                <a:cs typeface="PT Serif"/>
                <a:sym typeface="PT Serif"/>
              </a:rPr>
              <a:t>Thermal Testing shows battery temperature more likely to be around room temp in flight</a:t>
            </a:r>
            <a:endParaRPr sz="1200">
              <a:latin typeface="PT Serif"/>
              <a:ea typeface="PT Serif"/>
              <a:cs typeface="PT Serif"/>
              <a:sym typeface="PT Serif"/>
            </a:endParaRPr>
          </a:p>
          <a:p>
            <a:pPr marL="457200" lvl="0" indent="-304800" algn="l" rtl="0">
              <a:lnSpc>
                <a:spcPct val="150000"/>
              </a:lnSpc>
              <a:spcBef>
                <a:spcPts val="0"/>
              </a:spcBef>
              <a:spcAft>
                <a:spcPts val="0"/>
              </a:spcAft>
              <a:buSzPts val="1200"/>
              <a:buFont typeface="PT Serif"/>
              <a:buChar char="●"/>
            </a:pPr>
            <a:r>
              <a:rPr lang="en" sz="1200">
                <a:latin typeface="PT Serif"/>
                <a:ea typeface="PT Serif"/>
                <a:cs typeface="PT Serif"/>
                <a:sym typeface="PT Serif"/>
              </a:rPr>
              <a:t>Model shows constant current discharge, while Measurement is constant power discharge</a:t>
            </a:r>
            <a:endParaRPr sz="1200">
              <a:latin typeface="PT Serif"/>
              <a:ea typeface="PT Serif"/>
              <a:cs typeface="PT Serif"/>
              <a:sym typeface="PT Serif"/>
            </a:endParaRPr>
          </a:p>
          <a:p>
            <a:pPr marL="914400" lvl="1" indent="-304800" algn="l" rtl="0">
              <a:lnSpc>
                <a:spcPct val="150000"/>
              </a:lnSpc>
              <a:spcBef>
                <a:spcPts val="0"/>
              </a:spcBef>
              <a:spcAft>
                <a:spcPts val="0"/>
              </a:spcAft>
              <a:buSzPts val="1200"/>
              <a:buFont typeface="PT Serif"/>
              <a:buChar char="○"/>
            </a:pPr>
            <a:r>
              <a:rPr lang="en" sz="1200">
                <a:latin typeface="PT Serif"/>
                <a:ea typeface="PT Serif"/>
                <a:cs typeface="PT Serif"/>
                <a:sym typeface="PT Serif"/>
              </a:rPr>
              <a:t>Average discharge rate is the same, but is likely why plot shapes are slightly different</a:t>
            </a:r>
            <a:endParaRPr sz="1200">
              <a:latin typeface="PT Serif"/>
              <a:ea typeface="PT Serif"/>
              <a:cs typeface="PT Serif"/>
              <a:sym typeface="PT Serif"/>
            </a:endParaRPr>
          </a:p>
        </p:txBody>
      </p:sp>
      <p:sp>
        <p:nvSpPr>
          <p:cNvPr id="1755" name="Google Shape;1755;p111">
            <a:hlinkClick r:id="" action="ppaction://noaction"/>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56" name="Google Shape;1756;p111"/>
          <p:cNvCxnSpPr/>
          <p:nvPr/>
        </p:nvCxnSpPr>
        <p:spPr>
          <a:xfrm>
            <a:off x="5766675" y="1593575"/>
            <a:ext cx="302400" cy="849000"/>
          </a:xfrm>
          <a:prstGeom prst="straightConnector1">
            <a:avLst/>
          </a:prstGeom>
          <a:noFill/>
          <a:ln w="9525" cap="flat" cmpd="sng">
            <a:solidFill>
              <a:schemeClr val="dk2"/>
            </a:solidFill>
            <a:prstDash val="solid"/>
            <a:round/>
            <a:headEnd type="none" w="med" len="med"/>
            <a:tailEnd type="triangle" w="med" len="med"/>
          </a:ln>
        </p:spPr>
      </p:cxnSp>
      <p:sp>
        <p:nvSpPr>
          <p:cNvPr id="1757" name="Google Shape;1757;p111"/>
          <p:cNvSpPr txBox="1"/>
          <p:nvPr/>
        </p:nvSpPr>
        <p:spPr>
          <a:xfrm>
            <a:off x="4878375" y="1034075"/>
            <a:ext cx="1825200" cy="6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erif"/>
                <a:ea typeface="PT Serif"/>
                <a:cs typeface="PT Serif"/>
                <a:sym typeface="PT Serif"/>
              </a:rPr>
              <a:t>Most likely curve for balloon flight</a:t>
            </a:r>
            <a:endParaRPr>
              <a:latin typeface="PT Serif"/>
              <a:ea typeface="PT Serif"/>
              <a:cs typeface="PT Serif"/>
              <a:sym typeface="PT Serif"/>
            </a:endParaRPr>
          </a:p>
        </p:txBody>
      </p:sp>
      <p:sp>
        <p:nvSpPr>
          <p:cNvPr id="1758" name="Google Shape;1758;p111">
            <a:hlinkClick r:id="rId4" action="ppaction://hlinksldjump"/>
          </p:cNvPr>
          <p:cNvSpPr/>
          <p:nvPr/>
        </p:nvSpPr>
        <p:spPr>
          <a:xfrm>
            <a:off x="0" y="0"/>
            <a:ext cx="9144000" cy="71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Beatrice template">
  <a:themeElements>
    <a:clrScheme name="Custom 347">
      <a:dk1>
        <a:srgbClr val="000000"/>
      </a:dk1>
      <a:lt1>
        <a:srgbClr val="FFFFFF"/>
      </a:lt1>
      <a:dk2>
        <a:srgbClr val="565A5C"/>
      </a:dk2>
      <a:lt2>
        <a:srgbClr val="A2A4A3"/>
      </a:lt2>
      <a:accent1>
        <a:srgbClr val="3A81BA"/>
      </a:accent1>
      <a:accent2>
        <a:srgbClr val="CFB87C"/>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8915</Words>
  <Application>Microsoft Office PowerPoint</Application>
  <PresentationFormat>On-screen Show (16:9)</PresentationFormat>
  <Paragraphs>2047</Paragraphs>
  <Slides>143</Slides>
  <Notes>143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143</vt:i4>
      </vt:variant>
    </vt:vector>
  </HeadingPairs>
  <TitlesOfParts>
    <vt:vector size="147" baseType="lpstr">
      <vt:lpstr>PT Serif</vt:lpstr>
      <vt:lpstr>Helvetica Neue</vt:lpstr>
      <vt:lpstr>Arial</vt:lpstr>
      <vt:lpstr>Beatrice template</vt:lpstr>
      <vt:lpstr>Final Oral Review</vt:lpstr>
      <vt:lpstr>Project Purpose</vt:lpstr>
      <vt:lpstr>TOMCAT Mission</vt:lpstr>
      <vt:lpstr>PowerPoint Presentation</vt:lpstr>
      <vt:lpstr>Levels of Success</vt:lpstr>
      <vt:lpstr>Top Level Design</vt:lpstr>
      <vt:lpstr>Post-TRR Changes</vt:lpstr>
      <vt:lpstr>Satellite Model: Physical Specifications</vt:lpstr>
      <vt:lpstr>Satellite Model: Electrical Specifications</vt:lpstr>
      <vt:lpstr>FBD and Data Flow</vt:lpstr>
      <vt:lpstr>FOR Critical Elements</vt:lpstr>
      <vt:lpstr>Communications Testing</vt:lpstr>
      <vt:lpstr>Communications Testing</vt:lpstr>
      <vt:lpstr>Testing Overview - COMMS Wired</vt:lpstr>
      <vt:lpstr>Testing Overview - COMMS Power</vt:lpstr>
      <vt:lpstr>Testing Results - COMMS Power</vt:lpstr>
      <vt:lpstr>Testing Overview - COMMS Long Range</vt:lpstr>
      <vt:lpstr>Testing Results - COMMS Long Range</vt:lpstr>
      <vt:lpstr>Link Budget Model vs. Results</vt:lpstr>
      <vt:lpstr>Thermal Testing</vt:lpstr>
      <vt:lpstr>Thermal Testing Overview</vt:lpstr>
      <vt:lpstr>Preliminary Thermal Model</vt:lpstr>
      <vt:lpstr>Baseline Physical Model</vt:lpstr>
      <vt:lpstr>Baseline Physical Model</vt:lpstr>
      <vt:lpstr>Cold Test #2</vt:lpstr>
      <vt:lpstr>Thermal Integration Test</vt:lpstr>
      <vt:lpstr>Thermal Model vs. Results</vt:lpstr>
      <vt:lpstr>Integration Testing</vt:lpstr>
      <vt:lpstr>Testing Overview - Full System</vt:lpstr>
      <vt:lpstr>Testing Results - Full System</vt:lpstr>
      <vt:lpstr>Systems Review</vt:lpstr>
      <vt:lpstr>Project Formulation</vt:lpstr>
      <vt:lpstr>Design Iteration</vt:lpstr>
      <vt:lpstr>Integration and Test</vt:lpstr>
      <vt:lpstr>Risk Evolution</vt:lpstr>
      <vt:lpstr>Lessons Learned</vt:lpstr>
      <vt:lpstr>Management</vt:lpstr>
      <vt:lpstr>Fundamentals of Team Leadership</vt:lpstr>
      <vt:lpstr>Management Analysis</vt:lpstr>
      <vt:lpstr>Budget Comparison</vt:lpstr>
      <vt:lpstr>Equivalent Project Cost</vt:lpstr>
      <vt:lpstr>Questions?</vt:lpstr>
      <vt:lpstr>Backup Slides</vt:lpstr>
      <vt:lpstr>Main Table of Contents</vt:lpstr>
      <vt:lpstr>Backup Table of Contents</vt:lpstr>
      <vt:lpstr>Comm Hardware</vt:lpstr>
      <vt:lpstr>Testing Results - COMM Wired</vt:lpstr>
      <vt:lpstr>Testing Results - COMMS Wired</vt:lpstr>
      <vt:lpstr>Testing Results - COMMS Wired</vt:lpstr>
      <vt:lpstr>Testing Overview - COMMS Short Range</vt:lpstr>
      <vt:lpstr>Testing Results - COMMS Short Range</vt:lpstr>
      <vt:lpstr>Comm Software</vt:lpstr>
      <vt:lpstr>Communications Software Testing</vt:lpstr>
      <vt:lpstr>Flight SW</vt:lpstr>
      <vt:lpstr>Communications Testing</vt:lpstr>
      <vt:lpstr>FSW Communications Testing</vt:lpstr>
      <vt:lpstr>FSW Communications Testing</vt:lpstr>
      <vt:lpstr>FSW IMU Testing</vt:lpstr>
      <vt:lpstr>FSW IMU Testing</vt:lpstr>
      <vt:lpstr>Sample UDP Packet across Beaglebone</vt:lpstr>
      <vt:lpstr>Receiving command from GNU Radio</vt:lpstr>
      <vt:lpstr>Retrieving sample data from DB and send it to GNU Radio via UDP</vt:lpstr>
      <vt:lpstr>Health Beacon</vt:lpstr>
      <vt:lpstr>CCSDS Packet Formatting</vt:lpstr>
      <vt:lpstr>Parse IMU Data from XBus</vt:lpstr>
      <vt:lpstr>Storing/Retrieving IMU data in KubOS DB</vt:lpstr>
      <vt:lpstr>Error Handler - Bit Errors/Flips</vt:lpstr>
      <vt:lpstr>Error Handler - Full System</vt:lpstr>
      <vt:lpstr>FSW Requirement Flow</vt:lpstr>
      <vt:lpstr>Ground SW</vt:lpstr>
      <vt:lpstr>Ground SW Testing</vt:lpstr>
      <vt:lpstr>GSW Command Testing</vt:lpstr>
      <vt:lpstr>GSW Command Component Testing</vt:lpstr>
      <vt:lpstr>GSW Command Tests</vt:lpstr>
      <vt:lpstr>GSW Telemetry Component Testing</vt:lpstr>
      <vt:lpstr>GSW Telemetry Component Testing</vt:lpstr>
      <vt:lpstr>GSW Telemetry Tests</vt:lpstr>
      <vt:lpstr>GSW Telemetry Tests</vt:lpstr>
      <vt:lpstr>GSW Final Integration Test Plan</vt:lpstr>
      <vt:lpstr>GSW Final Integration Test Results</vt:lpstr>
      <vt:lpstr>GSW Requirement Flow</vt:lpstr>
      <vt:lpstr>Payload Board</vt:lpstr>
      <vt:lpstr>Payload Board Testing</vt:lpstr>
      <vt:lpstr>Payload Board Boot Test (P/F)</vt:lpstr>
      <vt:lpstr>Payload Board Software Test</vt:lpstr>
      <vt:lpstr>Payload Board Integration Test</vt:lpstr>
      <vt:lpstr>Payload Board Revisions</vt:lpstr>
      <vt:lpstr>Payload Board Requirement Flow</vt:lpstr>
      <vt:lpstr>Power</vt:lpstr>
      <vt:lpstr>Power System Testing</vt:lpstr>
      <vt:lpstr>Power System Testing</vt:lpstr>
      <vt:lpstr>System Level Power Budget</vt:lpstr>
      <vt:lpstr>Battery Discharge Model</vt:lpstr>
      <vt:lpstr>Component Level Power Requirements</vt:lpstr>
      <vt:lpstr>Cold Testing</vt:lpstr>
      <vt:lpstr>Cold Test #2</vt:lpstr>
      <vt:lpstr>Cold Test #3</vt:lpstr>
      <vt:lpstr>Cold Test #3</vt:lpstr>
      <vt:lpstr>Battery Discharge Model vs Measurement</vt:lpstr>
      <vt:lpstr>Component Testing</vt:lpstr>
      <vt:lpstr>Battery Characterization Test Logistics</vt:lpstr>
      <vt:lpstr>Battery Voltage Range Test</vt:lpstr>
      <vt:lpstr>Battery Capacity Test</vt:lpstr>
      <vt:lpstr>Current Draw Test</vt:lpstr>
      <vt:lpstr>PCB Power Distribution Test</vt:lpstr>
      <vt:lpstr>Integration Testing</vt:lpstr>
      <vt:lpstr>PCB with Battery Test</vt:lpstr>
      <vt:lpstr>ThinSat with Battery Test</vt:lpstr>
      <vt:lpstr>ThinSat with Battery Test Model Improvement</vt:lpstr>
      <vt:lpstr>Full System Integration</vt:lpstr>
      <vt:lpstr>Science</vt:lpstr>
      <vt:lpstr>Science Testing Conducted</vt:lpstr>
      <vt:lpstr>Science Testing Planned</vt:lpstr>
      <vt:lpstr>Science Testing Planned</vt:lpstr>
      <vt:lpstr>Science Testing Planned</vt:lpstr>
      <vt:lpstr>Science Model Algorithm</vt:lpstr>
      <vt:lpstr>Science Model Algorithm</vt:lpstr>
      <vt:lpstr>Science Model Algorithm</vt:lpstr>
      <vt:lpstr>Structures</vt:lpstr>
      <vt:lpstr>Structures Testing</vt:lpstr>
      <vt:lpstr>Drop Test</vt:lpstr>
      <vt:lpstr>Larger Pictures</vt:lpstr>
      <vt:lpstr>Modelling</vt:lpstr>
      <vt:lpstr>Component Connection Calculations</vt:lpstr>
      <vt:lpstr>Whip Test</vt:lpstr>
      <vt:lpstr>Thermal</vt:lpstr>
      <vt:lpstr>Preliminary Thermal Modeling</vt:lpstr>
      <vt:lpstr>Preliminary Thermal Modeling</vt:lpstr>
      <vt:lpstr>Preliminary Thermal Modeling</vt:lpstr>
      <vt:lpstr>Preliminary Thermal Modeling</vt:lpstr>
      <vt:lpstr>Preliminary Thermal Modeling</vt:lpstr>
      <vt:lpstr>Baseline Test</vt:lpstr>
      <vt:lpstr>Baseline Test</vt:lpstr>
      <vt:lpstr>Cold Test #2</vt:lpstr>
      <vt:lpstr>Cold Test #2</vt:lpstr>
      <vt:lpstr>Finance</vt:lpstr>
      <vt:lpstr>Finance Categorized Spending Breakout</vt:lpstr>
      <vt:lpstr>Finance Fall Semester Spending</vt:lpstr>
      <vt:lpstr>Finance Spring Semester Spending (1)</vt:lpstr>
      <vt:lpstr>Finance Spring Semester Spending (2)</vt:lpstr>
      <vt:lpstr>Finance Spring Semester Spending (3)</vt:lpstr>
      <vt:lpstr>Finance Spring Semester Spending (4)</vt:lpstr>
      <vt:lpstr>Finance Spring Semester Spending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Oral Review</dc:title>
  <cp:lastModifiedBy>Cole Kenny</cp:lastModifiedBy>
  <cp:revision>1</cp:revision>
  <dcterms:modified xsi:type="dcterms:W3CDTF">2020-04-20T04:27:36Z</dcterms:modified>
</cp:coreProperties>
</file>