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1" r:id="rId5"/>
  </p:sldMasterIdLst>
  <p:notesMasterIdLst>
    <p:notesMasterId r:id="rId6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x="9144000" cy="5143500" type="screen16x9"/>
  <p:notesSz cx="6858000" cy="9144000"/>
  <p:embeddedFontLst>
    <p:embeddedFont>
      <p:font typeface="Orbitron" panose="02000000000000000000" pitchFamily="50" charset="0"/>
      <p:regular r:id="rId69"/>
      <p:bold r:id="rId70"/>
    </p:embeddedFont>
    <p:embeddedFont>
      <p:font typeface="Georgia" panose="02040502050405020303" pitchFamily="18" charset="0"/>
      <p:regular r:id="rId71"/>
      <p:bold r:id="rId72"/>
      <p:italic r:id="rId73"/>
      <p:boldItalic r:id="rId74"/>
    </p:embeddedFont>
    <p:embeddedFont>
      <p:font typeface="Nunito" panose="020B0604020202020204" charset="0"/>
      <p:regular r:id="rId75"/>
      <p:bold r:id="rId76"/>
      <p:italic r:id="rId77"/>
      <p:boldItalic r:id="rId78"/>
    </p:embeddedFont>
    <p:embeddedFont>
      <p:font typeface="Lexend"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7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B9DC1C-DCF2-47A6-AF28-837A4062E8D0}">
  <a:tblStyle styleId="{38B9DC1C-DCF2-47A6-AF28-837A4062E8D0}"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A58604A-46AB-45EA-9A62-8ED6B3406E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01CF3-2446-4583-8609-14776A73873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594095ca1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594095ca1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5b9a2275f6_1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5b9a2275f6_1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5fc03a369d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5fc03a369d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5b9a2275f6_1_7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5b9a2275f6_1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bullets to 1-2-3</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5f5af95b83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5f5af95b8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5f734d45a7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5f734d45a7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HR support equipment shall track user actions/interactions with utilized tools and integrate with virtual reality instruments</a:t>
            </a: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User-associated equipment shall integrate such that all equipment does not impede on overall functionality or safety </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Training simulation will utilize a virtual environment that is recognizable by the user as a lunar surface and must integrate with the real-world equipment</a:t>
            </a:r>
            <a:endParaRPr>
              <a:solidFill>
                <a:schemeClr val="dk1"/>
              </a:solidFill>
              <a:latin typeface="Nunito"/>
              <a:ea typeface="Nunito"/>
              <a:cs typeface="Nunito"/>
              <a:sym typeface="Nuni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594095ca1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594095ca1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unito"/>
                <a:ea typeface="Nunito"/>
                <a:cs typeface="Nunito"/>
                <a:sym typeface="Nunito"/>
              </a:rPr>
              <a:t>Simulation must be accessible, intuitive, and operable by a human user and must have the ability to test, validate, and verify requirements as set forth in the PDD and in future documents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a:solidFill>
                  <a:schemeClr val="dk1"/>
                </a:solidFill>
                <a:latin typeface="Nunito"/>
                <a:ea typeface="Nunito"/>
                <a:cs typeface="Nunito"/>
                <a:sym typeface="Nunito"/>
              </a:rPr>
              <a:t>The training simulation must not cause any physical or mental harm to any user or operator</a:t>
            </a:r>
            <a:endParaRPr>
              <a:solidFill>
                <a:schemeClr val="dk1"/>
              </a:solidFill>
              <a:latin typeface="Nunito"/>
              <a:ea typeface="Nunito"/>
              <a:cs typeface="Nunito"/>
              <a:sym typeface="Nuni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5bef63b252_1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bef63b252_1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5d4421eb8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5d4421eb8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5bebaa193c_1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5bebaa193c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5 main ones show interdep. On the 4 </a:t>
            </a:r>
            <a:endParaRPr/>
          </a:p>
          <a:p>
            <a:pPr marL="0" lvl="0" indent="0" algn="l" rtl="0">
              <a:spcBef>
                <a:spcPts val="0"/>
              </a:spcBef>
              <a:spcAft>
                <a:spcPts val="0"/>
              </a:spcAft>
              <a:buNone/>
            </a:pPr>
            <a:r>
              <a:rPr lang="en"/>
              <a:t>Branch off on each TS</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6c61592f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6c61592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5ad4a9c697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5ad4a9c69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5bef63b25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5bef63b25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595959"/>
              </a:buClr>
              <a:buSzPts val="1400"/>
              <a:buFont typeface="Nunito"/>
              <a:buChar char="●"/>
            </a:pPr>
            <a:r>
              <a:rPr lang="en" sz="1400">
                <a:solidFill>
                  <a:srgbClr val="595959"/>
                </a:solidFill>
                <a:latin typeface="Nunito"/>
                <a:ea typeface="Nunito"/>
                <a:cs typeface="Nunito"/>
                <a:sym typeface="Nunito"/>
              </a:rPr>
              <a:t>User Immersion</a:t>
            </a:r>
            <a:endParaRPr sz="1400">
              <a:solidFill>
                <a:srgbClr val="595959"/>
              </a:solidFill>
              <a:latin typeface="Nunito"/>
              <a:ea typeface="Nunito"/>
              <a:cs typeface="Nunito"/>
              <a:sym typeface="Nunito"/>
            </a:endParaRPr>
          </a:p>
          <a:p>
            <a:pPr marL="914400" lvl="1" indent="-317500" algn="l" rtl="0">
              <a:spcBef>
                <a:spcPts val="0"/>
              </a:spcBef>
              <a:spcAft>
                <a:spcPts val="0"/>
              </a:spcAft>
              <a:buClr>
                <a:srgbClr val="595959"/>
              </a:buClr>
              <a:buSzPts val="1400"/>
              <a:buFont typeface="Nunito"/>
              <a:buChar char="○"/>
            </a:pPr>
            <a:r>
              <a:rPr lang="en" sz="1400">
                <a:solidFill>
                  <a:srgbClr val="595959"/>
                </a:solidFill>
                <a:latin typeface="Nunito"/>
                <a:ea typeface="Nunito"/>
                <a:cs typeface="Nunito"/>
                <a:sym typeface="Nunito"/>
              </a:rPr>
              <a:t>Head-mounted display</a:t>
            </a:r>
            <a:endParaRPr sz="1400">
              <a:solidFill>
                <a:srgbClr val="595959"/>
              </a:solidFill>
              <a:latin typeface="Nunito"/>
              <a:ea typeface="Nunito"/>
              <a:cs typeface="Nunito"/>
              <a:sym typeface="Nunito"/>
            </a:endParaRPr>
          </a:p>
          <a:p>
            <a:pPr marL="914400" lvl="1" indent="-317500" algn="l" rtl="0">
              <a:spcBef>
                <a:spcPts val="0"/>
              </a:spcBef>
              <a:spcAft>
                <a:spcPts val="0"/>
              </a:spcAft>
              <a:buClr>
                <a:srgbClr val="595959"/>
              </a:buClr>
              <a:buSzPts val="1400"/>
              <a:buFont typeface="Nunito"/>
              <a:buChar char="○"/>
            </a:pPr>
            <a:r>
              <a:rPr lang="en" sz="1400">
                <a:solidFill>
                  <a:srgbClr val="595959"/>
                </a:solidFill>
                <a:latin typeface="Nunito"/>
                <a:ea typeface="Nunito"/>
                <a:cs typeface="Nunito"/>
                <a:sym typeface="Nunito"/>
              </a:rPr>
              <a:t>Can add real objects into simulation</a:t>
            </a:r>
            <a:endParaRPr sz="1400">
              <a:solidFill>
                <a:srgbClr val="595959"/>
              </a:solidFill>
              <a:latin typeface="Nunito"/>
              <a:ea typeface="Nunito"/>
              <a:cs typeface="Nunito"/>
              <a:sym typeface="Nunito"/>
            </a:endParaRPr>
          </a:p>
          <a:p>
            <a:pPr marL="457200" lvl="0" indent="-317500" algn="l" rtl="0">
              <a:spcBef>
                <a:spcPts val="0"/>
              </a:spcBef>
              <a:spcAft>
                <a:spcPts val="0"/>
              </a:spcAft>
              <a:buClr>
                <a:srgbClr val="595959"/>
              </a:buClr>
              <a:buSzPts val="1400"/>
              <a:buFont typeface="Nunito"/>
              <a:buChar char="●"/>
            </a:pPr>
            <a:r>
              <a:rPr lang="en" sz="1400">
                <a:solidFill>
                  <a:srgbClr val="595959"/>
                </a:solidFill>
                <a:latin typeface="Nunito"/>
                <a:ea typeface="Nunito"/>
                <a:cs typeface="Nunito"/>
                <a:sym typeface="Nunito"/>
              </a:rPr>
              <a:t>Portability</a:t>
            </a:r>
            <a:endParaRPr sz="1400">
              <a:solidFill>
                <a:srgbClr val="595959"/>
              </a:solidFill>
              <a:latin typeface="Nunito"/>
              <a:ea typeface="Nunito"/>
              <a:cs typeface="Nunito"/>
              <a:sym typeface="Nunito"/>
            </a:endParaRPr>
          </a:p>
          <a:p>
            <a:pPr marL="914400" lvl="1" indent="-317500" algn="l" rtl="0">
              <a:spcBef>
                <a:spcPts val="0"/>
              </a:spcBef>
              <a:spcAft>
                <a:spcPts val="0"/>
              </a:spcAft>
              <a:buClr>
                <a:srgbClr val="595959"/>
              </a:buClr>
              <a:buSzPts val="1400"/>
              <a:buFont typeface="Nunito"/>
              <a:buChar char="○"/>
            </a:pPr>
            <a:r>
              <a:rPr lang="en" sz="1400">
                <a:solidFill>
                  <a:srgbClr val="595959"/>
                </a:solidFill>
                <a:latin typeface="Nunito"/>
                <a:ea typeface="Nunito"/>
                <a:cs typeface="Nunito"/>
                <a:sym typeface="Nunito"/>
              </a:rPr>
              <a:t>Light weight</a:t>
            </a:r>
            <a:endParaRPr sz="1400">
              <a:solidFill>
                <a:srgbClr val="595959"/>
              </a:solidFill>
              <a:latin typeface="Nunito"/>
              <a:ea typeface="Nunito"/>
              <a:cs typeface="Nunito"/>
              <a:sym typeface="Nunito"/>
            </a:endParaRPr>
          </a:p>
          <a:p>
            <a:pPr marL="914400" lvl="1" indent="-317500" algn="l" rtl="0">
              <a:spcBef>
                <a:spcPts val="0"/>
              </a:spcBef>
              <a:spcAft>
                <a:spcPts val="0"/>
              </a:spcAft>
              <a:buClr>
                <a:srgbClr val="595959"/>
              </a:buClr>
              <a:buSzPts val="1400"/>
              <a:buFont typeface="Nunito"/>
              <a:buChar char="○"/>
            </a:pPr>
            <a:r>
              <a:rPr lang="en" sz="1400">
                <a:solidFill>
                  <a:srgbClr val="595959"/>
                </a:solidFill>
                <a:latin typeface="Nunito"/>
                <a:ea typeface="Nunito"/>
                <a:cs typeface="Nunito"/>
                <a:sym typeface="Nunito"/>
              </a:rPr>
              <a:t>Quick to set up</a:t>
            </a:r>
            <a:endParaRPr sz="1400">
              <a:solidFill>
                <a:srgbClr val="595959"/>
              </a:solidFill>
              <a:latin typeface="Nunito"/>
              <a:ea typeface="Nunito"/>
              <a:cs typeface="Nunito"/>
              <a:sym typeface="Nunito"/>
            </a:endParaRPr>
          </a:p>
          <a:p>
            <a:pPr marL="457200" lvl="0" indent="-317500" algn="l" rtl="0">
              <a:spcBef>
                <a:spcPts val="0"/>
              </a:spcBef>
              <a:spcAft>
                <a:spcPts val="0"/>
              </a:spcAft>
              <a:buClr>
                <a:srgbClr val="595959"/>
              </a:buClr>
              <a:buSzPts val="1400"/>
              <a:buFont typeface="Nunito"/>
              <a:buChar char="●"/>
            </a:pPr>
            <a:r>
              <a:rPr lang="en" sz="1400">
                <a:solidFill>
                  <a:srgbClr val="595959"/>
                </a:solidFill>
                <a:latin typeface="Nunito"/>
                <a:ea typeface="Nunito"/>
                <a:cs typeface="Nunito"/>
                <a:sym typeface="Nunito"/>
              </a:rPr>
              <a:t>Cost Efficiency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5bef63b25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5bef63b252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5bebaa193c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5bebaa193c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5ad4a9c69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5ad4a9c69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5ad4a9c69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5ad4a9c69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Should this be a backup slide?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5f8a5ae46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5f8a5ae46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5c1c0dfc0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5c1c0dfc0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5f8a5ae464_6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5f8a5ae464_6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from: https://fi.cheapsaleonline2022.ru/category?name=iron%20man%20augmented%20reality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5ad4a9c69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5ad4a9c69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Lily</a:t>
            </a:r>
            <a:endParaRPr/>
          </a:p>
          <a:p>
            <a:pPr marL="0" lvl="0" indent="0" algn="l" rtl="0">
              <a:lnSpc>
                <a:spcPct val="115000"/>
              </a:lnSpc>
              <a:spcBef>
                <a:spcPts val="0"/>
              </a:spcBef>
              <a:spcAft>
                <a:spcPts val="0"/>
              </a:spcAft>
              <a:buClr>
                <a:schemeClr val="dk1"/>
              </a:buClr>
              <a:buSzPts val="1100"/>
              <a:buFont typeface="Arial"/>
              <a:buNone/>
            </a:pPr>
            <a:r>
              <a:rPr lang="en" sz="1800" b="1">
                <a:solidFill>
                  <a:srgbClr val="595959"/>
                </a:solidFill>
              </a:rPr>
              <a:t>Design Metrics</a:t>
            </a: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b="1">
                <a:solidFill>
                  <a:srgbClr val="595959"/>
                </a:solidFill>
              </a:rPr>
              <a:t>Risks</a:t>
            </a: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b="1">
                <a:solidFill>
                  <a:srgbClr val="595959"/>
                </a:solidFill>
              </a:rPr>
              <a:t>Engineering Analyses</a:t>
            </a: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b="1">
                <a:solidFill>
                  <a:srgbClr val="595959"/>
                </a:solidFill>
              </a:rPr>
              <a:t>Weightings</a:t>
            </a:r>
            <a:endParaRPr sz="1800" b="1">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ad4a9c69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ad4a9c6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5f8a5ae464_6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5f8a5ae464_6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5b9a2275f6_1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5b9a2275f6_1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5a22580ea7_0_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5a22580ea7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5ad4a9c697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5ad4a9c697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Four orbiters were considered for this trade: the Lunar Reconnaissance Orbiter, or LRO, which has been operating since 2009; the lunar orbiters used to map Apollo landing sites in the 1960s; Clementine, which was a 2-month lunar orbiting mission, and Kaguya, which is JAXA’s lunar orbiter, also currently in service. As you can see, the Lunar Reconnaissance Orbiter had the best results. It scored highest in relevance and resolution, and second best in dataset size, providing ample high-quality data to use for implementation in the CTHREEPIO lunar environment simulation. The uncertainty in this selection lies in its integration with the whole system; trades and research must still be conducted to determine the best way to use the data from the LRO, whether it is raw, derived, or photographical data, as well as how to integrate this data into the Unity platform and backend of the virtual reality environment.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15ad4a9c697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15ad4a9c69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Hannah + Andrew</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5bebaa193c_1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5bebaa193c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5 main ones show interdep. On the 4 </a:t>
            </a:r>
            <a:endParaRPr/>
          </a:p>
          <a:p>
            <a:pPr marL="0" lvl="0" indent="0" algn="l" rtl="0">
              <a:spcBef>
                <a:spcPts val="0"/>
              </a:spcBef>
              <a:spcAft>
                <a:spcPts val="0"/>
              </a:spcAft>
              <a:buNone/>
            </a:pPr>
            <a:r>
              <a:rPr lang="en"/>
              <a:t>Branch off on each TS</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15bef63b252_14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15bef63b252_14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Highlight 5 main ones show interdep. On the 4 </a:t>
            </a:r>
            <a:endParaRPr/>
          </a:p>
          <a:p>
            <a:pPr marL="0" lvl="0" indent="0" algn="l" rtl="0">
              <a:spcBef>
                <a:spcPts val="0"/>
              </a:spcBef>
              <a:spcAft>
                <a:spcPts val="0"/>
              </a:spcAft>
              <a:buNone/>
            </a:pPr>
            <a:r>
              <a:rPr lang="en"/>
              <a:t>Branch off on each TS</a:t>
            </a: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5bef63b252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5bef63b252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5ad4a9c697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15ad4a9c69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15a348123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15a348123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Darker shade of pink, on presentation screen the pink got much lighter, closer to the white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ad4a9c69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5ad4a9c69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5ad4a9c69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5ad4a9c69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vr prototype? How do these reduce uncertainty?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Note: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Purpose/importance - In relation to prototyping (purpose/importance for/of prototype)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For the examples, these are purely examples r what we could do and not what we are going to do. Make sure to make that clear since we cant actually pic what objects we are going to prototype until we have decided on a full mission/training outline.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5a22580ea7_0_7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5a22580ea7_0_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5bebaa193c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5bebaa193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5ad4a9c697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15ad4a9c69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5d4421eb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5d4421eb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5d4421eb8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15d4421eb8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15a2f90733e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15a2f90733e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Char char="-"/>
            </a:pPr>
            <a:r>
              <a:rPr lang="en" sz="1800">
                <a:solidFill>
                  <a:srgbClr val="595959"/>
                </a:solidFill>
              </a:rPr>
              <a:t>Summarize what CTHREEPIO is in a single sentence. </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Provide a brief overview of our objectives. (Not too much detail but enough to lead into the next slides)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5ad4a9c69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5ad4a9c69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5f734d45a7_6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15f734d45a7_6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5fc03a369d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15fc03a369d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56c61592f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56c61592f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software that “will” be developed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5fc03a369d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5fc03a369d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5fc03a369d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15fc03a369d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5fc03a369d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15fc03a369d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5fc03a369d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15fc03a369d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15fc03a369d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15fc03a369d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5bef63b252_1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5bef63b252_1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15fe3601073_9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15fe3601073_9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15fe3601073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15fe3601073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15f8a5ae464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15f8a5ae464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Lily</a:t>
            </a:r>
            <a:endParaRPr/>
          </a:p>
          <a:p>
            <a:pPr marL="0" lvl="0" indent="0" algn="l" rtl="0">
              <a:lnSpc>
                <a:spcPct val="115000"/>
              </a:lnSpc>
              <a:spcBef>
                <a:spcPts val="0"/>
              </a:spcBef>
              <a:spcAft>
                <a:spcPts val="0"/>
              </a:spcAft>
              <a:buClr>
                <a:schemeClr val="dk1"/>
              </a:buClr>
              <a:buSzPts val="1100"/>
              <a:buFont typeface="Arial"/>
              <a:buNone/>
            </a:pPr>
            <a:r>
              <a:rPr lang="en" sz="1800" b="1">
                <a:solidFill>
                  <a:srgbClr val="595959"/>
                </a:solidFill>
              </a:rPr>
              <a:t>Design Metrics</a:t>
            </a: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b="1">
                <a:solidFill>
                  <a:srgbClr val="595959"/>
                </a:solidFill>
              </a:rPr>
              <a:t>Risks</a:t>
            </a: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b="1">
                <a:solidFill>
                  <a:srgbClr val="595959"/>
                </a:solidFill>
              </a:rPr>
              <a:t>Engineering Analyses</a:t>
            </a: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b="1">
              <a:solidFill>
                <a:srgbClr val="595959"/>
              </a:solidFill>
            </a:endParaRPr>
          </a:p>
          <a:p>
            <a:pPr marL="0" lvl="0" indent="0" algn="l" rtl="0">
              <a:lnSpc>
                <a:spcPct val="115000"/>
              </a:lnSpc>
              <a:spcBef>
                <a:spcPts val="1200"/>
              </a:spcBef>
              <a:spcAft>
                <a:spcPts val="0"/>
              </a:spcAft>
              <a:buClr>
                <a:schemeClr val="dk1"/>
              </a:buClr>
              <a:buSzPts val="1100"/>
              <a:buFont typeface="Arial"/>
              <a:buNone/>
            </a:pPr>
            <a:r>
              <a:rPr lang="en" sz="1800" b="1">
                <a:solidFill>
                  <a:srgbClr val="595959"/>
                </a:solidFill>
              </a:rPr>
              <a:t>Weightings</a:t>
            </a:r>
            <a:endParaRPr sz="1800" b="1">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15f8a5ae464_6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15f8a5ae464_6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a2f9073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a2f9073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15b9a2275f6_1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15b9a2275f6_1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15b9a2275f6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15b9a2275f6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15ad4a9c69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15ad4a9c69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5a2f90733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5a2f90733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pic - </a:t>
            </a:r>
            <a:r>
              <a:rPr lang="en">
                <a:solidFill>
                  <a:srgbClr val="969696"/>
                </a:solidFill>
                <a:highlight>
                  <a:schemeClr val="lt1"/>
                </a:highlight>
                <a:latin typeface="Georgia"/>
                <a:ea typeface="Georgia"/>
                <a:cs typeface="Georgia"/>
                <a:sym typeface="Georgia"/>
              </a:rPr>
              <a:t>(Jennifer Spradlin/Air Force Academy)</a:t>
            </a:r>
            <a:endParaRPr>
              <a:solidFill>
                <a:srgbClr val="969696"/>
              </a:solidFill>
              <a:highlight>
                <a:schemeClr val="lt1"/>
              </a:highlight>
              <a:latin typeface="Georgia"/>
              <a:ea typeface="Georgia"/>
              <a:cs typeface="Georgia"/>
              <a:sym typeface="Georgia"/>
            </a:endParaRPr>
          </a:p>
          <a:p>
            <a:pPr marL="0" lvl="0" indent="0" algn="l" rtl="0">
              <a:spcBef>
                <a:spcPts val="0"/>
              </a:spcBef>
              <a:spcAft>
                <a:spcPts val="0"/>
              </a:spcAft>
              <a:buNone/>
            </a:pPr>
            <a:r>
              <a:rPr lang="en">
                <a:solidFill>
                  <a:srgbClr val="969696"/>
                </a:solidFill>
                <a:highlight>
                  <a:schemeClr val="lt1"/>
                </a:highlight>
                <a:latin typeface="Georgia"/>
                <a:ea typeface="Georgia"/>
                <a:cs typeface="Georgia"/>
                <a:sym typeface="Georgia"/>
              </a:rPr>
              <a:t>2nd pic - https://spacecenter.org/how-nasa-uses-virtual-reality-to-train-astronauts/</a:t>
            </a:r>
            <a:endParaRPr>
              <a:solidFill>
                <a:srgbClr val="969696"/>
              </a:solidFill>
              <a:highlight>
                <a:schemeClr val="lt1"/>
              </a:highlight>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f4a225c7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5f4a225c7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5ad4a9c697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5ad4a9c69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atin typeface="Nunito"/>
                <a:ea typeface="Nunito"/>
                <a:cs typeface="Nunito"/>
                <a:sym typeface="Nunito"/>
              </a:defRPr>
            </a:lvl1pPr>
            <a:lvl2pPr lvl="1">
              <a:buNone/>
              <a:defRPr>
                <a:latin typeface="Nunito"/>
                <a:ea typeface="Nunito"/>
                <a:cs typeface="Nunito"/>
                <a:sym typeface="Nunito"/>
              </a:defRPr>
            </a:lvl2pPr>
            <a:lvl3pPr lvl="2">
              <a:buNone/>
              <a:defRPr>
                <a:latin typeface="Nunito"/>
                <a:ea typeface="Nunito"/>
                <a:cs typeface="Nunito"/>
                <a:sym typeface="Nunito"/>
              </a:defRPr>
            </a:lvl3pPr>
            <a:lvl4pPr lvl="3">
              <a:buNone/>
              <a:defRPr>
                <a:latin typeface="Nunito"/>
                <a:ea typeface="Nunito"/>
                <a:cs typeface="Nunito"/>
                <a:sym typeface="Nunito"/>
              </a:defRPr>
            </a:lvl4pPr>
            <a:lvl5pPr lvl="4">
              <a:buNone/>
              <a:defRPr>
                <a:latin typeface="Nunito"/>
                <a:ea typeface="Nunito"/>
                <a:cs typeface="Nunito"/>
                <a:sym typeface="Nunito"/>
              </a:defRPr>
            </a:lvl5pPr>
            <a:lvl6pPr lvl="5">
              <a:buNone/>
              <a:defRPr>
                <a:latin typeface="Nunito"/>
                <a:ea typeface="Nunito"/>
                <a:cs typeface="Nunito"/>
                <a:sym typeface="Nunito"/>
              </a:defRPr>
            </a:lvl6pPr>
            <a:lvl7pPr lvl="6">
              <a:buNone/>
              <a:defRPr>
                <a:latin typeface="Nunito"/>
                <a:ea typeface="Nunito"/>
                <a:cs typeface="Nunito"/>
                <a:sym typeface="Nunito"/>
              </a:defRPr>
            </a:lvl7pPr>
            <a:lvl8pPr lvl="7">
              <a:buNone/>
              <a:defRPr>
                <a:latin typeface="Nunito"/>
                <a:ea typeface="Nunito"/>
                <a:cs typeface="Nunito"/>
                <a:sym typeface="Nunito"/>
              </a:defRPr>
            </a:lvl8pPr>
            <a:lvl9pPr lvl="8">
              <a:buNone/>
              <a:defRPr>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1pPr>
            <a:lvl2pPr lvl="1">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2pPr>
            <a:lvl3pPr lvl="2">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3pPr>
            <a:lvl4pPr lvl="3">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4pPr>
            <a:lvl5pPr lvl="4">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5pPr>
            <a:lvl6pPr lvl="5">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6pPr>
            <a:lvl7pPr lvl="6">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7pPr>
            <a:lvl8pPr lvl="7">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8pPr>
            <a:lvl9pPr lvl="8">
              <a:spcBef>
                <a:spcPts val="0"/>
              </a:spcBef>
              <a:spcAft>
                <a:spcPts val="0"/>
              </a:spcAft>
              <a:buClr>
                <a:schemeClr val="dk1"/>
              </a:buClr>
              <a:buSzPts val="2800"/>
              <a:buFont typeface="Nunito"/>
              <a:buNone/>
              <a:defRPr sz="2800">
                <a:solidFill>
                  <a:schemeClr val="dk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Char char="●"/>
              <a:defRPr sz="1800">
                <a:solidFill>
                  <a:schemeClr val="lt2"/>
                </a:solidFill>
              </a:defRPr>
            </a:lvl1pPr>
            <a:lvl2pPr marL="914400" lvl="1" indent="-317500" rtl="0">
              <a:lnSpc>
                <a:spcPct val="115000"/>
              </a:lnSpc>
              <a:spcBef>
                <a:spcPts val="0"/>
              </a:spcBef>
              <a:spcAft>
                <a:spcPts val="0"/>
              </a:spcAft>
              <a:buClr>
                <a:schemeClr val="lt2"/>
              </a:buClr>
              <a:buSzPts val="1400"/>
              <a:buChar char="○"/>
              <a:defRPr>
                <a:solidFill>
                  <a:schemeClr val="lt2"/>
                </a:solidFill>
              </a:defRPr>
            </a:lvl2pPr>
            <a:lvl3pPr marL="1371600" lvl="2" indent="-317500" rtl="0">
              <a:lnSpc>
                <a:spcPct val="115000"/>
              </a:lnSpc>
              <a:spcBef>
                <a:spcPts val="0"/>
              </a:spcBef>
              <a:spcAft>
                <a:spcPts val="0"/>
              </a:spcAft>
              <a:buClr>
                <a:schemeClr val="lt2"/>
              </a:buClr>
              <a:buSzPts val="1400"/>
              <a:buChar char="■"/>
              <a:defRPr>
                <a:solidFill>
                  <a:schemeClr val="lt2"/>
                </a:solidFill>
              </a:defRPr>
            </a:lvl3pPr>
            <a:lvl4pPr marL="1828800" lvl="3" indent="-317500" rtl="0">
              <a:lnSpc>
                <a:spcPct val="115000"/>
              </a:lnSpc>
              <a:spcBef>
                <a:spcPts val="0"/>
              </a:spcBef>
              <a:spcAft>
                <a:spcPts val="0"/>
              </a:spcAft>
              <a:buClr>
                <a:schemeClr val="lt2"/>
              </a:buClr>
              <a:buSzPts val="1400"/>
              <a:buChar char="●"/>
              <a:defRPr>
                <a:solidFill>
                  <a:schemeClr val="lt2"/>
                </a:solidFill>
              </a:defRPr>
            </a:lvl4pPr>
            <a:lvl5pPr marL="2286000" lvl="4" indent="-317500" rtl="0">
              <a:lnSpc>
                <a:spcPct val="115000"/>
              </a:lnSpc>
              <a:spcBef>
                <a:spcPts val="0"/>
              </a:spcBef>
              <a:spcAft>
                <a:spcPts val="0"/>
              </a:spcAft>
              <a:buClr>
                <a:schemeClr val="lt2"/>
              </a:buClr>
              <a:buSzPts val="1400"/>
              <a:buChar char="○"/>
              <a:defRPr>
                <a:solidFill>
                  <a:schemeClr val="lt2"/>
                </a:solidFill>
              </a:defRPr>
            </a:lvl5pPr>
            <a:lvl6pPr marL="2743200" lvl="5" indent="-317500" rtl="0">
              <a:lnSpc>
                <a:spcPct val="115000"/>
              </a:lnSpc>
              <a:spcBef>
                <a:spcPts val="0"/>
              </a:spcBef>
              <a:spcAft>
                <a:spcPts val="0"/>
              </a:spcAft>
              <a:buClr>
                <a:schemeClr val="lt2"/>
              </a:buClr>
              <a:buSzPts val="1400"/>
              <a:buChar char="■"/>
              <a:defRPr>
                <a:solidFill>
                  <a:schemeClr val="lt2"/>
                </a:solidFill>
              </a:defRPr>
            </a:lvl6pPr>
            <a:lvl7pPr marL="3200400" lvl="6" indent="-317500" rtl="0">
              <a:lnSpc>
                <a:spcPct val="115000"/>
              </a:lnSpc>
              <a:spcBef>
                <a:spcPts val="0"/>
              </a:spcBef>
              <a:spcAft>
                <a:spcPts val="0"/>
              </a:spcAft>
              <a:buClr>
                <a:schemeClr val="lt2"/>
              </a:buClr>
              <a:buSzPts val="1400"/>
              <a:buChar char="●"/>
              <a:defRPr>
                <a:solidFill>
                  <a:schemeClr val="lt2"/>
                </a:solidFill>
              </a:defRPr>
            </a:lvl7pPr>
            <a:lvl8pPr marL="3657600" lvl="7" indent="-317500" rtl="0">
              <a:lnSpc>
                <a:spcPct val="115000"/>
              </a:lnSpc>
              <a:spcBef>
                <a:spcPts val="0"/>
              </a:spcBef>
              <a:spcAft>
                <a:spcPts val="0"/>
              </a:spcAft>
              <a:buClr>
                <a:schemeClr val="lt2"/>
              </a:buClr>
              <a:buSzPts val="1400"/>
              <a:buChar char="○"/>
              <a:defRPr>
                <a:solidFill>
                  <a:schemeClr val="lt2"/>
                </a:solidFill>
              </a:defRPr>
            </a:lvl8pPr>
            <a:lvl9pPr marL="4114800" lvl="8" indent="-317500" rtl="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defRPr>
            </a:lvl1pPr>
            <a:lvl2pPr lvl="1" algn="r" rtl="0">
              <a:buNone/>
              <a:defRPr sz="1000">
                <a:solidFill>
                  <a:schemeClr val="lt2"/>
                </a:solidFill>
              </a:defRPr>
            </a:lvl2pPr>
            <a:lvl3pPr lvl="2" algn="r" rtl="0">
              <a:buNone/>
              <a:defRPr sz="1000">
                <a:solidFill>
                  <a:schemeClr val="lt2"/>
                </a:solidFill>
              </a:defRPr>
            </a:lvl3pPr>
            <a:lvl4pPr lvl="3" algn="r" rtl="0">
              <a:buNone/>
              <a:defRPr sz="1000">
                <a:solidFill>
                  <a:schemeClr val="lt2"/>
                </a:solidFill>
              </a:defRPr>
            </a:lvl4pPr>
            <a:lvl5pPr lvl="4" algn="r" rtl="0">
              <a:buNone/>
              <a:defRPr sz="1000">
                <a:solidFill>
                  <a:schemeClr val="lt2"/>
                </a:solidFill>
              </a:defRPr>
            </a:lvl5pPr>
            <a:lvl6pPr lvl="5" algn="r" rtl="0">
              <a:buNone/>
              <a:defRPr sz="1000">
                <a:solidFill>
                  <a:schemeClr val="lt2"/>
                </a:solidFill>
              </a:defRPr>
            </a:lvl6pPr>
            <a:lvl7pPr lvl="6" algn="r" rtl="0">
              <a:buNone/>
              <a:defRPr sz="1000">
                <a:solidFill>
                  <a:schemeClr val="lt2"/>
                </a:solidFill>
              </a:defRPr>
            </a:lvl7pPr>
            <a:lvl8pPr lvl="7" algn="r" rtl="0">
              <a:buNone/>
              <a:defRPr sz="1000">
                <a:solidFill>
                  <a:schemeClr val="lt2"/>
                </a:solidFill>
              </a:defRPr>
            </a:lvl8pPr>
            <a:lvl9pPr lvl="8" algn="r" rtl="0">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4.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6.png"/><Relationship Id="rId7"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7.png"/><Relationship Id="rId9"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png"/><Relationship Id="rId7"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0.png"/><Relationship Id="rId7" Type="http://schemas.openxmlformats.org/officeDocument/2006/relationships/image" Target="../media/image59.png"/><Relationship Id="rId12"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asa.gov/image-feature/dark-mode-activated" TargetMode="External"/><Relationship Id="rId7" Type="http://schemas.openxmlformats.org/officeDocument/2006/relationships/hyperlink" Target="https://oxfordmedicalsimulation.com/product/vr-medical-simulation/"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vrpilot.aero/" TargetMode="External"/><Relationship Id="rId5" Type="http://schemas.openxmlformats.org/officeDocument/2006/relationships/hyperlink" Target="https://www.britannica.com/video/153024/Description-weightlessness-astronauts" TargetMode="External"/><Relationship Id="rId4" Type="http://schemas.openxmlformats.org/officeDocument/2006/relationships/hyperlink" Target="https://www.nasa.gov/analogs/what-are-analog-missions" TargetMode="External"/><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74.jpeg"/><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7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pic>
        <p:nvPicPr>
          <p:cNvPr id="99" name="Google Shape;99;p25"/>
          <p:cNvPicPr preferRelativeResize="0"/>
          <p:nvPr/>
        </p:nvPicPr>
        <p:blipFill>
          <a:blip r:embed="rId3" cstate="email">
            <a:alphaModFix amt="71000"/>
            <a:extLst>
              <a:ext uri="{28A0092B-C50C-407E-A947-70E740481C1C}">
                <a14:useLocalDpi xmlns:a14="http://schemas.microsoft.com/office/drawing/2010/main"/>
              </a:ext>
            </a:extLst>
          </a:blip>
          <a:stretch>
            <a:fillRect/>
          </a:stretch>
        </p:blipFill>
        <p:spPr>
          <a:xfrm rot="-5400000">
            <a:off x="2003138" y="-2010545"/>
            <a:ext cx="5150900" cy="9157175"/>
          </a:xfrm>
          <a:prstGeom prst="rect">
            <a:avLst/>
          </a:prstGeom>
          <a:noFill/>
          <a:ln>
            <a:noFill/>
          </a:ln>
        </p:spPr>
      </p:pic>
      <p:sp>
        <p:nvSpPr>
          <p:cNvPr id="100" name="Google Shape;100;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CTHREEPIO</a:t>
            </a:r>
            <a:endParaRPr>
              <a:solidFill>
                <a:schemeClr val="lt1"/>
              </a:solidFill>
            </a:endParaRPr>
          </a:p>
          <a:p>
            <a:pPr marL="0" lvl="0" indent="0" algn="ctr" rtl="0">
              <a:spcBef>
                <a:spcPts val="0"/>
              </a:spcBef>
              <a:spcAft>
                <a:spcPts val="0"/>
              </a:spcAft>
              <a:buNone/>
            </a:pPr>
            <a:r>
              <a:rPr lang="en">
                <a:solidFill>
                  <a:schemeClr val="lt1"/>
                </a:solidFill>
              </a:rPr>
              <a:t>Preliminary Design Review</a:t>
            </a:r>
            <a:endParaRPr>
              <a:solidFill>
                <a:schemeClr val="lt1"/>
              </a:solidFill>
            </a:endParaRPr>
          </a:p>
        </p:txBody>
      </p:sp>
      <p:sp>
        <p:nvSpPr>
          <p:cNvPr id="101" name="Google Shape;101;p2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solidFill>
                  <a:schemeClr val="lt1"/>
                </a:solidFill>
              </a:rPr>
              <a:t>October 10, 2022</a:t>
            </a:r>
            <a:endParaRPr>
              <a:solidFill>
                <a:schemeClr val="lt1"/>
              </a:solidFill>
            </a:endParaRPr>
          </a:p>
          <a:p>
            <a:pPr marL="0" lvl="0" indent="0" algn="ctr" rtl="0">
              <a:spcBef>
                <a:spcPts val="0"/>
              </a:spcBef>
              <a:spcAft>
                <a:spcPts val="0"/>
              </a:spcAft>
              <a:buNone/>
            </a:pPr>
            <a:r>
              <a:rPr lang="en">
                <a:solidFill>
                  <a:schemeClr val="lt1"/>
                </a:solidFill>
              </a:rPr>
              <a:t>ASEN 4018 Team 6</a:t>
            </a:r>
            <a:endParaRPr>
              <a:solidFill>
                <a:schemeClr val="lt1"/>
              </a:solidFill>
            </a:endParaRPr>
          </a:p>
        </p:txBody>
      </p:sp>
      <p:sp>
        <p:nvSpPr>
          <p:cNvPr id="102" name="Google Shape;102;p25"/>
          <p:cNvSpPr txBox="1">
            <a:spLocks noGrp="1"/>
          </p:cNvSpPr>
          <p:nvPr>
            <p:ph type="subTitle" idx="1"/>
          </p:nvPr>
        </p:nvSpPr>
        <p:spPr>
          <a:xfrm>
            <a:off x="311700" y="3599375"/>
            <a:ext cx="8520600" cy="6174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a:solidFill>
                  <a:schemeClr val="lt1"/>
                </a:solidFill>
              </a:rPr>
              <a:t>Team Advisor: Dr. Allie Anderson</a:t>
            </a:r>
            <a:endParaRPr>
              <a:solidFill>
                <a:schemeClr val="lt1"/>
              </a:solidFill>
            </a:endParaRPr>
          </a:p>
          <a:p>
            <a:pPr marL="0" lvl="0" indent="0" algn="ctr" rtl="0">
              <a:spcBef>
                <a:spcPts val="0"/>
              </a:spcBef>
              <a:spcAft>
                <a:spcPts val="0"/>
              </a:spcAft>
              <a:buNone/>
            </a:pPr>
            <a:r>
              <a:rPr lang="en">
                <a:solidFill>
                  <a:schemeClr val="lt1"/>
                </a:solidFill>
              </a:rPr>
              <a:t>Team Sponsor: Blue Origin</a:t>
            </a:r>
            <a:endParaRPr sz="2436">
              <a:solidFill>
                <a:schemeClr val="lt1"/>
              </a:solidFill>
            </a:endParaRPr>
          </a:p>
        </p:txBody>
      </p:sp>
      <p:sp>
        <p:nvSpPr>
          <p:cNvPr id="103" name="Google Shape;103;p25"/>
          <p:cNvSpPr txBox="1"/>
          <p:nvPr/>
        </p:nvSpPr>
        <p:spPr>
          <a:xfrm>
            <a:off x="271338" y="4216775"/>
            <a:ext cx="8614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Presenters:</a:t>
            </a:r>
            <a:r>
              <a:rPr lang="en" sz="1200">
                <a:solidFill>
                  <a:schemeClr val="lt1"/>
                </a:solidFill>
                <a:latin typeface="Nunito"/>
                <a:ea typeface="Nunito"/>
                <a:cs typeface="Nunito"/>
                <a:sym typeface="Nunito"/>
              </a:rPr>
              <a:t> Lily Allen, Luca Bonarrigo, Geoff Lord, Hannah Obolsky, Nathaniel Shiba, Elijah Stubbs</a:t>
            </a:r>
            <a:endParaRPr sz="1200">
              <a:solidFill>
                <a:schemeClr val="lt1"/>
              </a:solidFill>
              <a:latin typeface="Nunito"/>
              <a:ea typeface="Nunito"/>
              <a:cs typeface="Nunito"/>
              <a:sym typeface="Nunito"/>
            </a:endParaRPr>
          </a:p>
          <a:p>
            <a:pPr marL="0" lvl="0" indent="0" algn="ctr" rtl="0">
              <a:spcBef>
                <a:spcPts val="0"/>
              </a:spcBef>
              <a:spcAft>
                <a:spcPts val="0"/>
              </a:spcAft>
              <a:buNone/>
            </a:pPr>
            <a:r>
              <a:rPr lang="en" sz="1200" b="1">
                <a:solidFill>
                  <a:schemeClr val="lt1"/>
                </a:solidFill>
                <a:latin typeface="Nunito"/>
                <a:ea typeface="Nunito"/>
                <a:cs typeface="Nunito"/>
                <a:sym typeface="Nunito"/>
              </a:rPr>
              <a:t>Other team members:</a:t>
            </a:r>
            <a:r>
              <a:rPr lang="en" sz="1200">
                <a:solidFill>
                  <a:schemeClr val="lt1"/>
                </a:solidFill>
                <a:latin typeface="Nunito"/>
                <a:ea typeface="Nunito"/>
                <a:cs typeface="Nunito"/>
                <a:sym typeface="Nunito"/>
              </a:rPr>
              <a:t> Nick Bottieri, Andrew Czekay, Skylar Edwards, Autumn Martinez, Sarah Martinez, Thomas O’Connor</a:t>
            </a:r>
            <a:endParaRPr sz="1200">
              <a:solidFill>
                <a:schemeClr val="lt1"/>
              </a:solidFill>
              <a:latin typeface="Nunito"/>
              <a:ea typeface="Nunito"/>
              <a:cs typeface="Nunito"/>
              <a:sym typeface="Nunito"/>
            </a:endParaRPr>
          </a:p>
        </p:txBody>
      </p:sp>
      <p:pic>
        <p:nvPicPr>
          <p:cNvPr id="104" name="Google Shape;104;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7700" y="147725"/>
            <a:ext cx="3047682" cy="617400"/>
          </a:xfrm>
          <a:prstGeom prst="rect">
            <a:avLst/>
          </a:prstGeom>
          <a:noFill/>
          <a:ln>
            <a:noFill/>
          </a:ln>
        </p:spPr>
      </p:pic>
      <p:pic>
        <p:nvPicPr>
          <p:cNvPr id="105" name="Google Shape;105;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54375" y="80625"/>
            <a:ext cx="2211526" cy="751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Specific Mission Objectives</a:t>
            </a:r>
            <a:endParaRPr/>
          </a:p>
        </p:txBody>
      </p:sp>
      <p:sp>
        <p:nvSpPr>
          <p:cNvPr id="242" name="Google Shape;24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243" name="Google Shape;243;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44" name="Google Shape;244;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245" name="Google Shape;245;p34"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246" name="Google Shape;246;p34"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247" name="Google Shape;247;p34"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248" name="Google Shape;248;p34"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249" name="Google Shape;249;p34"/>
          <p:cNvSpPr txBox="1"/>
          <p:nvPr/>
        </p:nvSpPr>
        <p:spPr>
          <a:xfrm>
            <a:off x="428800" y="1017725"/>
            <a:ext cx="42336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chemeClr val="dk2"/>
                </a:solidFill>
                <a:latin typeface="Nunito"/>
                <a:ea typeface="Nunito"/>
                <a:cs typeface="Nunito"/>
                <a:sym typeface="Nunito"/>
              </a:rPr>
              <a:t>Level I:</a:t>
            </a:r>
            <a:endParaRPr sz="1700" b="1" u="sng">
              <a:solidFill>
                <a:schemeClr val="dk2"/>
              </a:solidFill>
              <a:latin typeface="Nunito"/>
              <a:ea typeface="Nunito"/>
              <a:cs typeface="Nunito"/>
              <a:sym typeface="Nunito"/>
            </a:endParaRPr>
          </a:p>
          <a:p>
            <a:pPr marL="0" lvl="0" indent="0" algn="l" rtl="0">
              <a:spcBef>
                <a:spcPts val="0"/>
              </a:spcBef>
              <a:spcAft>
                <a:spcPts val="0"/>
              </a:spcAft>
              <a:buNone/>
            </a:pPr>
            <a:endParaRPr sz="1700" u="sng">
              <a:solidFill>
                <a:schemeClr val="dk2"/>
              </a:solidFill>
              <a:latin typeface="Nunito"/>
              <a:ea typeface="Nunito"/>
              <a:cs typeface="Nunito"/>
              <a:sym typeface="Nunito"/>
            </a:endParaRPr>
          </a:p>
          <a:p>
            <a:pPr marL="0" lvl="0" indent="0" algn="l" rtl="0">
              <a:spcBef>
                <a:spcPts val="0"/>
              </a:spcBef>
              <a:spcAft>
                <a:spcPts val="0"/>
              </a:spcAft>
              <a:buNone/>
            </a:pPr>
            <a:r>
              <a:rPr lang="en" sz="1700" u="sng">
                <a:solidFill>
                  <a:schemeClr val="dk2"/>
                </a:solidFill>
                <a:latin typeface="Nunito"/>
                <a:ea typeface="Nunito"/>
                <a:cs typeface="Nunito"/>
                <a:sym typeface="Nunito"/>
              </a:rPr>
              <a:t>Usability/Adaptability</a:t>
            </a:r>
            <a:endParaRPr sz="1700" u="sng">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Provide </a:t>
            </a:r>
            <a:r>
              <a:rPr lang="en" sz="1700" b="1">
                <a:solidFill>
                  <a:srgbClr val="0077BB"/>
                </a:solidFill>
                <a:latin typeface="Nunito"/>
                <a:ea typeface="Nunito"/>
                <a:cs typeface="Nunito"/>
                <a:sym typeface="Nunito"/>
              </a:rPr>
              <a:t>user-friendly interface </a:t>
            </a:r>
            <a:r>
              <a:rPr lang="en" sz="1700">
                <a:solidFill>
                  <a:schemeClr val="dk2"/>
                </a:solidFill>
                <a:latin typeface="Nunito"/>
                <a:ea typeface="Nunito"/>
                <a:cs typeface="Nunito"/>
                <a:sym typeface="Nunito"/>
              </a:rPr>
              <a:t>along with an outlet for feedback</a:t>
            </a:r>
            <a:endParaRPr sz="1700">
              <a:solidFill>
                <a:schemeClr val="dk2"/>
              </a:solidFill>
              <a:latin typeface="Nunito"/>
              <a:ea typeface="Nunito"/>
              <a:cs typeface="Nunito"/>
              <a:sym typeface="Nunito"/>
            </a:endParaRPr>
          </a:p>
          <a:p>
            <a:pPr marL="0" lvl="0" indent="0" algn="l" rtl="0">
              <a:spcBef>
                <a:spcPts val="0"/>
              </a:spcBef>
              <a:spcAft>
                <a:spcPts val="0"/>
              </a:spcAft>
              <a:buNone/>
            </a:pPr>
            <a:endParaRPr sz="1700">
              <a:solidFill>
                <a:schemeClr val="dk1"/>
              </a:solidFill>
              <a:latin typeface="Nunito"/>
              <a:ea typeface="Nunito"/>
              <a:cs typeface="Nunito"/>
              <a:sym typeface="Nunito"/>
            </a:endParaRPr>
          </a:p>
          <a:p>
            <a:pPr marL="0" lvl="0" indent="0" algn="l" rtl="0">
              <a:spcBef>
                <a:spcPts val="0"/>
              </a:spcBef>
              <a:spcAft>
                <a:spcPts val="0"/>
              </a:spcAft>
              <a:buNone/>
            </a:pPr>
            <a:endParaRPr sz="1700">
              <a:solidFill>
                <a:schemeClr val="dk1"/>
              </a:solidFill>
              <a:latin typeface="Nunito"/>
              <a:ea typeface="Nunito"/>
              <a:cs typeface="Nunito"/>
              <a:sym typeface="Nunito"/>
            </a:endParaRPr>
          </a:p>
          <a:p>
            <a:pPr marL="0" lvl="0" indent="0" algn="l" rtl="0">
              <a:spcBef>
                <a:spcPts val="0"/>
              </a:spcBef>
              <a:spcAft>
                <a:spcPts val="0"/>
              </a:spcAft>
              <a:buNone/>
            </a:pPr>
            <a:endParaRPr sz="1700" u="sng">
              <a:solidFill>
                <a:schemeClr val="dk2"/>
              </a:solidFill>
              <a:latin typeface="Nunito"/>
              <a:ea typeface="Nunito"/>
              <a:cs typeface="Nunito"/>
              <a:sym typeface="Nunito"/>
            </a:endParaRPr>
          </a:p>
        </p:txBody>
      </p:sp>
      <p:sp>
        <p:nvSpPr>
          <p:cNvPr id="250" name="Google Shape;250;p34"/>
          <p:cNvSpPr txBox="1"/>
          <p:nvPr/>
        </p:nvSpPr>
        <p:spPr>
          <a:xfrm>
            <a:off x="4696300" y="1017725"/>
            <a:ext cx="4293900" cy="201590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dirty="0">
                <a:solidFill>
                  <a:schemeClr val="dk2"/>
                </a:solidFill>
                <a:latin typeface="Nunito"/>
                <a:ea typeface="Nunito"/>
                <a:cs typeface="Nunito"/>
                <a:sym typeface="Nunito"/>
              </a:rPr>
              <a:t>Level II:</a:t>
            </a:r>
            <a:endParaRPr sz="1700" b="1" u="sng" dirty="0">
              <a:solidFill>
                <a:schemeClr val="dk2"/>
              </a:solidFill>
              <a:latin typeface="Nunito"/>
              <a:ea typeface="Nunito"/>
              <a:cs typeface="Nunito"/>
              <a:sym typeface="Nunito"/>
            </a:endParaRPr>
          </a:p>
          <a:p>
            <a:pPr marL="0" lvl="0" indent="0" algn="l" rtl="0">
              <a:spcBef>
                <a:spcPts val="0"/>
              </a:spcBef>
              <a:spcAft>
                <a:spcPts val="0"/>
              </a:spcAft>
              <a:buNone/>
            </a:pPr>
            <a:endParaRPr sz="1700" u="sng" dirty="0">
              <a:solidFill>
                <a:schemeClr val="dk2"/>
              </a:solidFill>
              <a:latin typeface="Nunito"/>
              <a:ea typeface="Nunito"/>
              <a:cs typeface="Nunito"/>
              <a:sym typeface="Nunito"/>
            </a:endParaRPr>
          </a:p>
          <a:p>
            <a:pPr marL="0" lvl="0" indent="0" algn="l" rtl="0">
              <a:spcBef>
                <a:spcPts val="0"/>
              </a:spcBef>
              <a:spcAft>
                <a:spcPts val="0"/>
              </a:spcAft>
              <a:buNone/>
            </a:pPr>
            <a:r>
              <a:rPr lang="en" sz="1700" u="sng" dirty="0">
                <a:solidFill>
                  <a:schemeClr val="dk2"/>
                </a:solidFill>
                <a:latin typeface="Nunito"/>
                <a:ea typeface="Nunito"/>
                <a:cs typeface="Nunito"/>
                <a:sym typeface="Nunito"/>
              </a:rPr>
              <a:t>Usability/Adaptability</a:t>
            </a:r>
            <a:endParaRPr sz="1700" u="sng" dirty="0">
              <a:solidFill>
                <a:schemeClr val="dk2"/>
              </a:solidFill>
              <a:latin typeface="Nunito"/>
              <a:ea typeface="Nunito"/>
              <a:cs typeface="Nunito"/>
              <a:sym typeface="Nunito"/>
            </a:endParaRPr>
          </a:p>
          <a:p>
            <a:pPr marL="457200" indent="-336550">
              <a:buClr>
                <a:schemeClr val="dk2"/>
              </a:buClr>
              <a:buSzPts val="1700"/>
              <a:buFont typeface="Nunito"/>
              <a:buChar char="●"/>
            </a:pPr>
            <a:r>
              <a:rPr lang="en-US" sz="1700" b="1" dirty="0">
                <a:solidFill>
                  <a:srgbClr val="0077BB"/>
                </a:solidFill>
                <a:latin typeface="Nunito"/>
                <a:ea typeface="Nunito"/>
                <a:cs typeface="Nunito"/>
                <a:sym typeface="Nunito"/>
              </a:rPr>
              <a:t>Compact and mobile</a:t>
            </a:r>
            <a:endParaRPr lang="en-US" sz="1700" dirty="0">
              <a:solidFill>
                <a:srgbClr val="0077BB"/>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dirty="0">
                <a:solidFill>
                  <a:schemeClr val="dk2"/>
                </a:solidFill>
                <a:latin typeface="Nunito"/>
                <a:ea typeface="Nunito"/>
                <a:cs typeface="Nunito"/>
                <a:sym typeface="Nunito"/>
              </a:rPr>
              <a:t>Act as a framework for creating various training exercises</a:t>
            </a:r>
            <a:endParaRPr sz="1700" dirty="0">
              <a:solidFill>
                <a:schemeClr val="dk2"/>
              </a:solidFill>
              <a:latin typeface="Nunito"/>
              <a:ea typeface="Nunito"/>
              <a:cs typeface="Nunito"/>
              <a:sym typeface="Nunito"/>
            </a:endParaRPr>
          </a:p>
          <a:p>
            <a:pPr marL="0" lvl="0" indent="0" algn="l" rtl="0">
              <a:spcBef>
                <a:spcPts val="0"/>
              </a:spcBef>
              <a:spcAft>
                <a:spcPts val="0"/>
              </a:spcAft>
              <a:buNone/>
            </a:pPr>
            <a:endParaRPr sz="1700" dirty="0">
              <a:latin typeface="Nunito"/>
              <a:ea typeface="Nunito"/>
              <a:cs typeface="Nunito"/>
              <a:sym typeface="Nunito"/>
            </a:endParaRPr>
          </a:p>
        </p:txBody>
      </p:sp>
      <p:sp>
        <p:nvSpPr>
          <p:cNvPr id="251" name="Google Shape;251;p34"/>
          <p:cNvSpPr txBox="1"/>
          <p:nvPr/>
        </p:nvSpPr>
        <p:spPr>
          <a:xfrm>
            <a:off x="428800" y="2952900"/>
            <a:ext cx="39081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u="sng">
                <a:solidFill>
                  <a:schemeClr val="dk2"/>
                </a:solidFill>
                <a:latin typeface="Nunito"/>
                <a:ea typeface="Nunito"/>
                <a:cs typeface="Nunito"/>
                <a:sym typeface="Nunito"/>
              </a:rPr>
              <a:t>Human Constraints</a:t>
            </a:r>
            <a:endParaRPr sz="1700" u="sng">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Safely incorporate variables that would impact an astronaut during an EVA</a:t>
            </a:r>
            <a:endParaRPr sz="1700" u="sng">
              <a:solidFill>
                <a:schemeClr val="dk2"/>
              </a:solidFill>
              <a:latin typeface="Nunito"/>
              <a:ea typeface="Nunito"/>
              <a:cs typeface="Nunito"/>
              <a:sym typeface="Nunito"/>
            </a:endParaRPr>
          </a:p>
        </p:txBody>
      </p:sp>
      <p:sp>
        <p:nvSpPr>
          <p:cNvPr id="252" name="Google Shape;252;p34"/>
          <p:cNvSpPr txBox="1"/>
          <p:nvPr/>
        </p:nvSpPr>
        <p:spPr>
          <a:xfrm>
            <a:off x="4696300" y="2952900"/>
            <a:ext cx="39882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u="sng">
                <a:solidFill>
                  <a:schemeClr val="dk2"/>
                </a:solidFill>
                <a:latin typeface="Nunito"/>
                <a:ea typeface="Nunito"/>
                <a:cs typeface="Nunito"/>
                <a:sym typeface="Nunito"/>
              </a:rPr>
              <a:t>Human Constraints</a:t>
            </a:r>
            <a:endParaRPr sz="1700" u="sng">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Address </a:t>
            </a:r>
            <a:r>
              <a:rPr lang="en" sz="1700" b="1">
                <a:solidFill>
                  <a:srgbClr val="0077BB"/>
                </a:solidFill>
                <a:latin typeface="Nunito"/>
                <a:ea typeface="Nunito"/>
                <a:cs typeface="Nunito"/>
                <a:sym typeface="Nunito"/>
              </a:rPr>
              <a:t>human factors limitations</a:t>
            </a:r>
            <a:r>
              <a:rPr lang="en" sz="1700">
                <a:solidFill>
                  <a:schemeClr val="dk2"/>
                </a:solidFill>
                <a:latin typeface="Nunito"/>
                <a:ea typeface="Nunito"/>
                <a:cs typeface="Nunito"/>
                <a:sym typeface="Nunito"/>
              </a:rPr>
              <a:t>, such as mobility constraints</a:t>
            </a:r>
            <a:endParaRPr sz="1700">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Display EVA information to user from a </a:t>
            </a:r>
            <a:r>
              <a:rPr lang="en" sz="1700" b="1">
                <a:solidFill>
                  <a:srgbClr val="0077BB"/>
                </a:solidFill>
                <a:latin typeface="Nunito"/>
                <a:ea typeface="Nunito"/>
                <a:cs typeface="Nunito"/>
                <a:sym typeface="Nunito"/>
              </a:rPr>
              <a:t>virtual display</a:t>
            </a:r>
            <a:endParaRPr sz="1700" u="sng">
              <a:solidFill>
                <a:srgbClr val="0077BB"/>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1000"/>
                                        <p:tgtEl>
                                          <p:spTgt spid="251"/>
                                        </p:tgtEl>
                                      </p:cBhvr>
                                    </p:animEffect>
                                  </p:childTnLst>
                                </p:cTn>
                              </p:par>
                              <p:par>
                                <p:cTn id="8" presetID="10" presetClass="entr" presetSubtype="0" fill="hold"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High Level Functional Requirements</a:t>
            </a:r>
            <a:endParaRPr/>
          </a:p>
        </p:txBody>
      </p:sp>
      <p:sp>
        <p:nvSpPr>
          <p:cNvPr id="258" name="Google Shape;25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graphicFrame>
        <p:nvGraphicFramePr>
          <p:cNvPr id="259" name="Google Shape;259;p35"/>
          <p:cNvGraphicFramePr/>
          <p:nvPr/>
        </p:nvGraphicFramePr>
        <p:xfrm>
          <a:off x="521900" y="1049800"/>
          <a:ext cx="8100200" cy="3215958"/>
        </p:xfrm>
        <a:graphic>
          <a:graphicData uri="http://schemas.openxmlformats.org/drawingml/2006/table">
            <a:tbl>
              <a:tblPr>
                <a:noFill/>
                <a:tableStyleId>{38B9DC1C-DCF2-47A6-AF28-837A4062E8D0}</a:tableStyleId>
              </a:tblPr>
              <a:tblGrid>
                <a:gridCol w="821450">
                  <a:extLst>
                    <a:ext uri="{9D8B030D-6E8A-4147-A177-3AD203B41FA5}">
                      <a16:colId xmlns:a16="http://schemas.microsoft.com/office/drawing/2014/main" val="20000"/>
                    </a:ext>
                  </a:extLst>
                </a:gridCol>
                <a:gridCol w="727875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endParaRPr sz="1600" b="1">
                        <a:solidFill>
                          <a:srgbClr val="0077BB"/>
                        </a:solidFill>
                        <a:latin typeface="Nunito"/>
                        <a:ea typeface="Nunito"/>
                        <a:cs typeface="Nunito"/>
                        <a:sym typeface="Nunito"/>
                      </a:endParaRPr>
                    </a:p>
                  </a:txBody>
                  <a:tcPr marL="63500" marR="63500" marT="63500" marB="63500">
                    <a:lnL w="12700"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rgbClr val="302926"/>
                      </a:solidFill>
                      <a:prstDash val="solid"/>
                      <a:round/>
                      <a:headEnd type="none" w="sm" len="sm"/>
                      <a:tailEnd type="none" w="sm" len="sm"/>
                    </a:lnB>
                  </a:tcPr>
                </a:tc>
                <a:tc>
                  <a:txBody>
                    <a:bodyPr/>
                    <a:lstStyle/>
                    <a:p>
                      <a:pPr marL="0" lvl="0" indent="0" algn="ctr" rtl="0">
                        <a:spcBef>
                          <a:spcPts val="0"/>
                        </a:spcBef>
                        <a:spcAft>
                          <a:spcPts val="0"/>
                        </a:spcAft>
                        <a:buNone/>
                      </a:pPr>
                      <a:r>
                        <a:rPr lang="en" sz="1600" b="1">
                          <a:solidFill>
                            <a:srgbClr val="0077BB"/>
                          </a:solidFill>
                          <a:latin typeface="Nunito"/>
                          <a:ea typeface="Nunito"/>
                          <a:cs typeface="Nunito"/>
                          <a:sym typeface="Nunito"/>
                        </a:rPr>
                        <a:t>Functional Requirement</a:t>
                      </a:r>
                      <a:endParaRPr sz="1600" b="1">
                        <a:solidFill>
                          <a:srgbClr val="0077BB"/>
                        </a:solidFill>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F1</a:t>
                      </a:r>
                      <a:endParaRPr sz="1500" b="1">
                        <a:solidFill>
                          <a:srgbClr val="0077BB"/>
                        </a:solidFill>
                        <a:latin typeface="Nunito"/>
                        <a:ea typeface="Nunito"/>
                        <a:cs typeface="Nunito"/>
                        <a:sym typeface="Nunito"/>
                      </a:endParaRPr>
                    </a:p>
                  </a:txBody>
                  <a:tcPr marL="63500" marR="63500" marT="63500" marB="63500">
                    <a:lnL w="12700" cap="flat" cmpd="sng">
                      <a:solidFill>
                        <a:srgbClr val="302926"/>
                      </a:solidFill>
                      <a:prstDash val="solid"/>
                      <a:round/>
                      <a:headEnd type="none" w="sm" len="sm"/>
                      <a:tailEnd type="none" w="sm" len="sm"/>
                    </a:lnL>
                    <a:lnR w="12700" cap="flat" cmpd="sng">
                      <a:solidFill>
                        <a:srgbClr val="302926"/>
                      </a:solidFill>
                      <a:prstDash val="solid"/>
                      <a:round/>
                      <a:headEnd type="none" w="sm" len="sm"/>
                      <a:tailEnd type="none" w="sm" len="sm"/>
                    </a:lnR>
                    <a:lnT w="12700" cap="flat" cmpd="sng">
                      <a:solidFill>
                        <a:srgbClr val="302926"/>
                      </a:solidFill>
                      <a:prstDash val="solid"/>
                      <a:round/>
                      <a:headEnd type="none" w="sm" len="sm"/>
                      <a:tailEnd type="none" w="sm" len="sm"/>
                    </a:lnT>
                    <a:lnB w="12700" cap="flat" cmpd="sng">
                      <a:solidFill>
                        <a:srgbClr val="302926"/>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The VR environment shall simulate the south polar region of the lunar surface. </a:t>
                      </a:r>
                      <a:endParaRPr sz="1500">
                        <a:solidFill>
                          <a:schemeClr val="dk2"/>
                        </a:solidFill>
                        <a:latin typeface="Nunito"/>
                        <a:ea typeface="Nunito"/>
                        <a:cs typeface="Nunito"/>
                        <a:sym typeface="Nunito"/>
                      </a:endParaRPr>
                    </a:p>
                  </a:txBody>
                  <a:tcPr marL="63500" marR="63500" marT="63500" marB="63500">
                    <a:lnL w="12700" cap="flat" cmpd="sng">
                      <a:solidFill>
                        <a:srgbClr val="302926"/>
                      </a:solidFill>
                      <a:prstDash val="solid"/>
                      <a:round/>
                      <a:headEnd type="none" w="sm" len="sm"/>
                      <a:tailEnd type="none" w="sm" len="sm"/>
                    </a:lnL>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F2</a:t>
                      </a:r>
                      <a:endParaRPr sz="1500" b="1">
                        <a:solidFill>
                          <a:srgbClr val="0077BB"/>
                        </a:solidFill>
                        <a:latin typeface="Nunito"/>
                        <a:ea typeface="Nunito"/>
                        <a:cs typeface="Nunito"/>
                        <a:sym typeface="Nunito"/>
                      </a:endParaRPr>
                    </a:p>
                  </a:txBody>
                  <a:tcPr marL="63500" marR="63500" marT="63500" marB="63500">
                    <a:lnT w="12700" cap="flat" cmpd="sng">
                      <a:solidFill>
                        <a:srgbClr val="302926"/>
                      </a:solidFill>
                      <a:prstDash val="solid"/>
                      <a:round/>
                      <a:headEnd type="none" w="sm" len="sm"/>
                      <a:tailEnd type="none" w="sm" len="sm"/>
                    </a:lnT>
                  </a:tcPr>
                </a:tc>
                <a:tc>
                  <a:txBody>
                    <a:bodyPr/>
                    <a:lstStyle/>
                    <a:p>
                      <a:pPr marL="0" lvl="0" indent="0" algn="l" rtl="0">
                        <a:spcBef>
                          <a:spcPts val="0"/>
                        </a:spcBef>
                        <a:spcAft>
                          <a:spcPts val="0"/>
                        </a:spcAft>
                        <a:buNone/>
                      </a:pPr>
                      <a:r>
                        <a:rPr lang="en" sz="1500">
                          <a:solidFill>
                            <a:schemeClr val="dk2"/>
                          </a:solidFill>
                          <a:latin typeface="Nunito"/>
                          <a:ea typeface="Nunito"/>
                          <a:cs typeface="Nunito"/>
                          <a:sym typeface="Nunito"/>
                        </a:rPr>
                        <a:t>The training simulation shall include physical, real-world objects.</a:t>
                      </a:r>
                      <a:endParaRPr sz="1500">
                        <a:solidFill>
                          <a:schemeClr val="dk2"/>
                        </a:solidFill>
                        <a:latin typeface="Nunito"/>
                        <a:ea typeface="Nunito"/>
                        <a:cs typeface="Nunito"/>
                        <a:sym typeface="Nunito"/>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F3</a:t>
                      </a:r>
                      <a:endParaRPr sz="1500" b="1">
                        <a:solidFill>
                          <a:srgbClr val="0077BB"/>
                        </a:solidFill>
                        <a:latin typeface="Nunito"/>
                        <a:ea typeface="Nunito"/>
                        <a:cs typeface="Nunito"/>
                        <a:sym typeface="Nunito"/>
                      </a:endParaRPr>
                    </a:p>
                  </a:txBody>
                  <a:tcPr marL="63500" marR="63500" marT="63500" marB="63500"/>
                </a:tc>
                <a:tc>
                  <a:txBody>
                    <a:bodyPr/>
                    <a:lstStyle/>
                    <a:p>
                      <a:pPr marL="0" lvl="0" indent="0" algn="l" rtl="0">
                        <a:spcBef>
                          <a:spcPts val="0"/>
                        </a:spcBef>
                        <a:spcAft>
                          <a:spcPts val="0"/>
                        </a:spcAft>
                        <a:buNone/>
                      </a:pPr>
                      <a:r>
                        <a:rPr lang="en" sz="1500">
                          <a:solidFill>
                            <a:schemeClr val="dk2"/>
                          </a:solidFill>
                          <a:latin typeface="Nunito"/>
                          <a:ea typeface="Nunito"/>
                          <a:cs typeface="Nunito"/>
                          <a:sym typeface="Nunito"/>
                        </a:rPr>
                        <a:t>The training simulation shall accurately portray interactions with physical objects in the VR environment.</a:t>
                      </a:r>
                      <a:endParaRPr sz="1500">
                        <a:solidFill>
                          <a:schemeClr val="dk2"/>
                        </a:solidFill>
                        <a:latin typeface="Nunito"/>
                        <a:ea typeface="Nunito"/>
                        <a:cs typeface="Nunito"/>
                        <a:sym typeface="Nunito"/>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F4</a:t>
                      </a:r>
                      <a:endParaRPr sz="1500" b="1">
                        <a:solidFill>
                          <a:srgbClr val="0077BB"/>
                        </a:solidFill>
                        <a:latin typeface="Nunito"/>
                        <a:ea typeface="Nunito"/>
                        <a:cs typeface="Nunito"/>
                        <a:sym typeface="Nunito"/>
                      </a:endParaRPr>
                    </a:p>
                  </a:txBody>
                  <a:tcPr marL="63500" marR="63500" marT="63500" marB="63500"/>
                </a:tc>
                <a:tc>
                  <a:txBody>
                    <a:bodyPr/>
                    <a:lstStyle/>
                    <a:p>
                      <a:pPr marL="0" lvl="0" indent="0" algn="l" rtl="0">
                        <a:spcBef>
                          <a:spcPts val="0"/>
                        </a:spcBef>
                        <a:spcAft>
                          <a:spcPts val="0"/>
                        </a:spcAft>
                        <a:buNone/>
                      </a:pPr>
                      <a:r>
                        <a:rPr lang="en" sz="1500">
                          <a:solidFill>
                            <a:schemeClr val="dk2"/>
                          </a:solidFill>
                          <a:latin typeface="Nunito"/>
                          <a:ea typeface="Nunito"/>
                          <a:cs typeface="Nunito"/>
                          <a:sym typeface="Nunito"/>
                        </a:rPr>
                        <a:t>To accurately simulate EVA activities on the lunar surface, the training simulation shall portray spacesuit features and small scale lunar objects.</a:t>
                      </a:r>
                      <a:endParaRPr sz="1500">
                        <a:solidFill>
                          <a:schemeClr val="dk2"/>
                        </a:solidFill>
                        <a:latin typeface="Nunito"/>
                        <a:ea typeface="Nunito"/>
                        <a:cs typeface="Nunito"/>
                        <a:sym typeface="Nunito"/>
                      </a:endParaRPr>
                    </a:p>
                  </a:txBody>
                  <a:tcPr marL="63500" marR="63500" marT="63500" marB="63500"/>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F5</a:t>
                      </a:r>
                      <a:endParaRPr sz="1500" b="1">
                        <a:solidFill>
                          <a:srgbClr val="0077BB"/>
                        </a:solidFill>
                        <a:latin typeface="Nunito"/>
                        <a:ea typeface="Nunito"/>
                        <a:cs typeface="Nunito"/>
                        <a:sym typeface="Nunito"/>
                      </a:endParaRPr>
                    </a:p>
                  </a:txBody>
                  <a:tcPr marL="63500" marR="63500" marT="63500" marB="63500"/>
                </a:tc>
                <a:tc>
                  <a:txBody>
                    <a:bodyPr/>
                    <a:lstStyle/>
                    <a:p>
                      <a:pPr marL="0" lvl="0" indent="0" algn="l" rtl="0">
                        <a:spcBef>
                          <a:spcPts val="0"/>
                        </a:spcBef>
                        <a:spcAft>
                          <a:spcPts val="0"/>
                        </a:spcAft>
                        <a:buNone/>
                      </a:pPr>
                      <a:r>
                        <a:rPr lang="en" sz="1500">
                          <a:solidFill>
                            <a:schemeClr val="dk2"/>
                          </a:solidFill>
                          <a:latin typeface="Nunito"/>
                          <a:ea typeface="Nunito"/>
                          <a:cs typeface="Nunito"/>
                          <a:sym typeface="Nunito"/>
                        </a:rPr>
                        <a:t>The training simulation, including the VR environment and all physical aspects, shall keep the user, operator, and itself safe from harm. </a:t>
                      </a:r>
                      <a:endParaRPr sz="1500">
                        <a:solidFill>
                          <a:schemeClr val="dk2"/>
                        </a:solidFill>
                        <a:latin typeface="Nunito"/>
                        <a:ea typeface="Nunito"/>
                        <a:cs typeface="Nunito"/>
                        <a:sym typeface="Nunito"/>
                      </a:endParaRPr>
                    </a:p>
                  </a:txBody>
                  <a:tcPr marL="63500" marR="63500" marT="63500" marB="63500"/>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n" sz="1500" b="1">
                          <a:solidFill>
                            <a:srgbClr val="0077BB"/>
                          </a:solidFill>
                          <a:latin typeface="Nunito"/>
                          <a:ea typeface="Nunito"/>
                          <a:cs typeface="Nunito"/>
                          <a:sym typeface="Nunito"/>
                        </a:rPr>
                        <a:t>F6</a:t>
                      </a:r>
                      <a:endParaRPr sz="1500" b="1">
                        <a:solidFill>
                          <a:srgbClr val="0077BB"/>
                        </a:solidFill>
                        <a:latin typeface="Nunito"/>
                        <a:ea typeface="Nunito"/>
                        <a:cs typeface="Nunito"/>
                        <a:sym typeface="Nunito"/>
                      </a:endParaRPr>
                    </a:p>
                  </a:txBody>
                  <a:tcPr marL="63500" marR="63500" marT="63500" marB="63500"/>
                </a:tc>
                <a:tc>
                  <a:txBody>
                    <a:bodyPr/>
                    <a:lstStyle/>
                    <a:p>
                      <a:pPr marL="0" lvl="0" indent="0" algn="l" rtl="0">
                        <a:spcBef>
                          <a:spcPts val="0"/>
                        </a:spcBef>
                        <a:spcAft>
                          <a:spcPts val="0"/>
                        </a:spcAft>
                        <a:buNone/>
                      </a:pPr>
                      <a:r>
                        <a:rPr lang="en" sz="1500">
                          <a:solidFill>
                            <a:schemeClr val="dk2"/>
                          </a:solidFill>
                          <a:latin typeface="Nunito"/>
                          <a:ea typeface="Nunito"/>
                          <a:cs typeface="Nunito"/>
                          <a:sym typeface="Nunito"/>
                        </a:rPr>
                        <a:t>The training simulation shall be appropriate for a laboratory environment. </a:t>
                      </a:r>
                      <a:endParaRPr sz="1500">
                        <a:solidFill>
                          <a:schemeClr val="dk2"/>
                        </a:solidFill>
                        <a:latin typeface="Nunito"/>
                        <a:ea typeface="Nunito"/>
                        <a:cs typeface="Nunito"/>
                        <a:sym typeface="Nunito"/>
                      </a:endParaRPr>
                    </a:p>
                  </a:txBody>
                  <a:tcPr marL="63500" marR="63500" marT="63500" marB="63500"/>
                </a:tc>
                <a:extLst>
                  <a:ext uri="{0D108BD9-81ED-4DB2-BD59-A6C34878D82A}">
                    <a16:rowId xmlns:a16="http://schemas.microsoft.com/office/drawing/2014/main" val="10006"/>
                  </a:ext>
                </a:extLst>
              </a:tr>
            </a:tbl>
          </a:graphicData>
        </a:graphic>
      </p:graphicFrame>
      <p:pic>
        <p:nvPicPr>
          <p:cNvPr id="260" name="Google Shape;260;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61" name="Google Shape;261;p3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262" name="Google Shape;262;p35"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263" name="Google Shape;263;p35"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264" name="Google Shape;264;p35"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265" name="Google Shape;265;p35"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9"/>
        <p:cNvGrpSpPr/>
        <p:nvPr/>
      </p:nvGrpSpPr>
      <p:grpSpPr>
        <a:xfrm>
          <a:off x="0" y="0"/>
          <a:ext cx="0" cy="0"/>
          <a:chOff x="0" y="0"/>
          <a:chExt cx="0" cy="0"/>
        </a:xfrm>
      </p:grpSpPr>
      <p:sp>
        <p:nvSpPr>
          <p:cNvPr id="270" name="Google Shape;270;p36"/>
          <p:cNvSpPr/>
          <p:nvPr/>
        </p:nvSpPr>
        <p:spPr>
          <a:xfrm rot="10800000" flipH="1">
            <a:off x="-25" y="-7300"/>
            <a:ext cx="9144000" cy="932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12</a:t>
            </a:fld>
            <a:endParaRPr>
              <a:latin typeface="Nunito"/>
              <a:ea typeface="Nunito"/>
              <a:cs typeface="Nunito"/>
              <a:sym typeface="Nunito"/>
            </a:endParaRPr>
          </a:p>
        </p:txBody>
      </p:sp>
      <p:sp>
        <p:nvSpPr>
          <p:cNvPr id="272" name="Google Shape;272;p36"/>
          <p:cNvSpPr txBox="1">
            <a:spLocks noGrp="1"/>
          </p:cNvSpPr>
          <p:nvPr>
            <p:ph type="subTitle" idx="4294967295"/>
          </p:nvPr>
        </p:nvSpPr>
        <p:spPr>
          <a:xfrm>
            <a:off x="310650" y="-13625"/>
            <a:ext cx="8520600" cy="1081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500">
                <a:solidFill>
                  <a:schemeClr val="dk1"/>
                </a:solidFill>
                <a:latin typeface="Nunito"/>
                <a:ea typeface="Nunito"/>
                <a:cs typeface="Nunito"/>
                <a:sym typeface="Nunito"/>
              </a:rPr>
              <a:t>Concept of Operations</a:t>
            </a:r>
            <a:endParaRPr sz="2500">
              <a:solidFill>
                <a:schemeClr val="dk1"/>
              </a:solidFill>
              <a:latin typeface="Nunito"/>
              <a:ea typeface="Nunito"/>
              <a:cs typeface="Nunito"/>
              <a:sym typeface="Nunito"/>
            </a:endParaRPr>
          </a:p>
          <a:p>
            <a:pPr marL="0" lvl="0" indent="0" algn="ctr" rtl="0">
              <a:spcBef>
                <a:spcPts val="0"/>
              </a:spcBef>
              <a:spcAft>
                <a:spcPts val="0"/>
              </a:spcAft>
              <a:buNone/>
            </a:pPr>
            <a:r>
              <a:rPr lang="en" sz="2032" i="1">
                <a:solidFill>
                  <a:srgbClr val="0077BB"/>
                </a:solidFill>
                <a:latin typeface="Nunito"/>
                <a:ea typeface="Nunito"/>
                <a:cs typeface="Nunito"/>
                <a:sym typeface="Nunito"/>
              </a:rPr>
              <a:t>CTHREEPIO High-Level Use Cases</a:t>
            </a:r>
            <a:endParaRPr sz="2032" i="1">
              <a:solidFill>
                <a:srgbClr val="0077BB"/>
              </a:solidFill>
              <a:latin typeface="Nunito"/>
              <a:ea typeface="Nunito"/>
              <a:cs typeface="Nunito"/>
              <a:sym typeface="Nunito"/>
            </a:endParaRPr>
          </a:p>
        </p:txBody>
      </p:sp>
      <p:sp>
        <p:nvSpPr>
          <p:cNvPr id="273" name="Google Shape;273;p36"/>
          <p:cNvSpPr/>
          <p:nvPr/>
        </p:nvSpPr>
        <p:spPr>
          <a:xfrm>
            <a:off x="3168150" y="3866075"/>
            <a:ext cx="2805600" cy="1081800"/>
          </a:xfrm>
          <a:prstGeom prst="rect">
            <a:avLst/>
          </a:prstGeom>
          <a:solidFill>
            <a:srgbClr val="000000"/>
          </a:solidFill>
          <a:ln>
            <a:noFill/>
          </a:ln>
        </p:spPr>
        <p:txBody>
          <a:bodyPr spcFirstLastPara="1" wrap="square" lIns="91425" tIns="91425" rIns="91425" bIns="91425" anchor="ctr" anchorCtr="0">
            <a:noAutofit/>
          </a:bodyPr>
          <a:lstStyle/>
          <a:p>
            <a:pPr marL="457200" lvl="0" indent="-311150" algn="l" rtl="0">
              <a:lnSpc>
                <a:spcPct val="100000"/>
              </a:lnSpc>
              <a:spcBef>
                <a:spcPts val="1000"/>
              </a:spcBef>
              <a:spcAft>
                <a:spcPts val="0"/>
              </a:spcAft>
              <a:buClr>
                <a:schemeClr val="dk1"/>
              </a:buClr>
              <a:buSzPts val="1300"/>
              <a:buFont typeface="Nunito"/>
              <a:buChar char="●"/>
            </a:pPr>
            <a:r>
              <a:rPr lang="en" sz="1300">
                <a:solidFill>
                  <a:schemeClr val="dk1"/>
                </a:solidFill>
                <a:latin typeface="Nunito"/>
                <a:ea typeface="Nunito"/>
                <a:cs typeface="Nunito"/>
                <a:sym typeface="Nunito"/>
              </a:rPr>
              <a:t>Test astronaut adaptation to environmental constraints</a:t>
            </a:r>
            <a:endParaRPr sz="1300">
              <a:solidFill>
                <a:schemeClr val="dk1"/>
              </a:solidFill>
              <a:latin typeface="Nunito"/>
              <a:ea typeface="Nunito"/>
              <a:cs typeface="Nunito"/>
              <a:sym typeface="Nunito"/>
            </a:endParaRPr>
          </a:p>
          <a:p>
            <a:pPr marL="457200" lvl="0" indent="-311150" algn="l" rtl="0">
              <a:lnSpc>
                <a:spcPct val="100000"/>
              </a:lnSpc>
              <a:spcBef>
                <a:spcPts val="1000"/>
              </a:spcBef>
              <a:spcAft>
                <a:spcPts val="1000"/>
              </a:spcAft>
              <a:buClr>
                <a:schemeClr val="dk1"/>
              </a:buClr>
              <a:buSzPts val="1300"/>
              <a:buFont typeface="Nunito"/>
              <a:buChar char="●"/>
            </a:pPr>
            <a:r>
              <a:rPr lang="en" sz="1300">
                <a:solidFill>
                  <a:schemeClr val="dk1"/>
                </a:solidFill>
                <a:latin typeface="Nunito"/>
                <a:ea typeface="Nunito"/>
                <a:cs typeface="Nunito"/>
                <a:sym typeface="Nunito"/>
              </a:rPr>
              <a:t>Run mission tasks with hybrid reality objects</a:t>
            </a:r>
            <a:endParaRPr sz="1300">
              <a:solidFill>
                <a:schemeClr val="dk1"/>
              </a:solidFill>
              <a:latin typeface="Nunito"/>
              <a:ea typeface="Nunito"/>
              <a:cs typeface="Nunito"/>
              <a:sym typeface="Nunito"/>
            </a:endParaRPr>
          </a:p>
        </p:txBody>
      </p:sp>
      <p:sp>
        <p:nvSpPr>
          <p:cNvPr id="274" name="Google Shape;274;p36"/>
          <p:cNvSpPr/>
          <p:nvPr/>
        </p:nvSpPr>
        <p:spPr>
          <a:xfrm>
            <a:off x="3168150" y="3442475"/>
            <a:ext cx="2805600" cy="4236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Nunito"/>
                <a:ea typeface="Nunito"/>
                <a:cs typeface="Nunito"/>
                <a:sym typeface="Nunito"/>
              </a:rPr>
              <a:t>CTHREEPIO Training</a:t>
            </a:r>
            <a:endParaRPr sz="1600" b="1">
              <a:solidFill>
                <a:schemeClr val="dk1"/>
              </a:solidFill>
              <a:latin typeface="Nunito"/>
              <a:ea typeface="Nunito"/>
              <a:cs typeface="Nunito"/>
              <a:sym typeface="Nunito"/>
            </a:endParaRPr>
          </a:p>
        </p:txBody>
      </p:sp>
      <p:pic>
        <p:nvPicPr>
          <p:cNvPr id="275" name="Google Shape;275;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828625" y="999000"/>
            <a:ext cx="3484677" cy="2369677"/>
          </a:xfrm>
          <a:prstGeom prst="rect">
            <a:avLst/>
          </a:prstGeom>
          <a:noFill/>
          <a:ln w="28575" cap="flat" cmpd="sng">
            <a:solidFill>
              <a:srgbClr val="0077BB"/>
            </a:solidFill>
            <a:prstDash val="solid"/>
            <a:round/>
            <a:headEnd type="none" w="sm" len="sm"/>
            <a:tailEnd type="none" w="sm" len="sm"/>
          </a:ln>
        </p:spPr>
      </p:pic>
      <p:sp>
        <p:nvSpPr>
          <p:cNvPr id="276" name="Google Shape;276;p36"/>
          <p:cNvSpPr/>
          <p:nvPr/>
        </p:nvSpPr>
        <p:spPr>
          <a:xfrm>
            <a:off x="155900" y="3442488"/>
            <a:ext cx="2578800" cy="4236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Nunito"/>
                <a:ea typeface="Nunito"/>
                <a:cs typeface="Nunito"/>
                <a:sym typeface="Nunito"/>
              </a:rPr>
              <a:t>Classroom Education</a:t>
            </a:r>
            <a:endParaRPr sz="1600" b="1">
              <a:solidFill>
                <a:schemeClr val="dk1"/>
              </a:solidFill>
              <a:latin typeface="Nunito"/>
              <a:ea typeface="Nunito"/>
              <a:cs typeface="Nunito"/>
              <a:sym typeface="Nunito"/>
            </a:endParaRPr>
          </a:p>
        </p:txBody>
      </p:sp>
      <p:sp>
        <p:nvSpPr>
          <p:cNvPr id="277" name="Google Shape;277;p36"/>
          <p:cNvSpPr/>
          <p:nvPr/>
        </p:nvSpPr>
        <p:spPr>
          <a:xfrm>
            <a:off x="6409300" y="3442475"/>
            <a:ext cx="2578800" cy="4236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latin typeface="Nunito"/>
                <a:ea typeface="Nunito"/>
                <a:cs typeface="Nunito"/>
                <a:sym typeface="Nunito"/>
              </a:rPr>
              <a:t>Hardware Evaluation</a:t>
            </a:r>
            <a:endParaRPr sz="1600" b="1">
              <a:solidFill>
                <a:schemeClr val="dk1"/>
              </a:solidFill>
              <a:latin typeface="Nunito"/>
              <a:ea typeface="Nunito"/>
              <a:cs typeface="Nunito"/>
              <a:sym typeface="Nunito"/>
            </a:endParaRPr>
          </a:p>
        </p:txBody>
      </p:sp>
      <p:pic>
        <p:nvPicPr>
          <p:cNvPr id="278" name="Google Shape;278;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4875" y="1653975"/>
            <a:ext cx="2200850" cy="1552825"/>
          </a:xfrm>
          <a:prstGeom prst="rect">
            <a:avLst/>
          </a:prstGeom>
          <a:noFill/>
          <a:ln w="28575" cap="flat" cmpd="sng">
            <a:solidFill>
              <a:srgbClr val="0077BB"/>
            </a:solidFill>
            <a:prstDash val="solid"/>
            <a:round/>
            <a:headEnd type="none" w="sm" len="sm"/>
            <a:tailEnd type="none" w="sm" len="sm"/>
          </a:ln>
        </p:spPr>
      </p:pic>
      <p:pic>
        <p:nvPicPr>
          <p:cNvPr id="279" name="Google Shape;279;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96203" y="1653977"/>
            <a:ext cx="2200847" cy="1552826"/>
          </a:xfrm>
          <a:prstGeom prst="rect">
            <a:avLst/>
          </a:prstGeom>
          <a:noFill/>
          <a:ln w="28575" cap="flat" cmpd="sng">
            <a:solidFill>
              <a:srgbClr val="0077BB"/>
            </a:solidFill>
            <a:prstDash val="solid"/>
            <a:round/>
            <a:headEnd type="none" w="sm" len="sm"/>
            <a:tailEnd type="none" w="sm" len="sm"/>
          </a:ln>
        </p:spPr>
      </p:pic>
      <p:pic>
        <p:nvPicPr>
          <p:cNvPr id="280" name="Google Shape;280;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550175" y="1767975"/>
            <a:ext cx="319900" cy="322125"/>
          </a:xfrm>
          <a:prstGeom prst="rect">
            <a:avLst/>
          </a:prstGeom>
          <a:noFill/>
          <a:ln>
            <a:noFill/>
          </a:ln>
        </p:spPr>
      </p:pic>
      <p:sp>
        <p:nvSpPr>
          <p:cNvPr id="281" name="Google Shape;281;p36"/>
          <p:cNvSpPr/>
          <p:nvPr/>
        </p:nvSpPr>
        <p:spPr>
          <a:xfrm>
            <a:off x="155900" y="3866075"/>
            <a:ext cx="2578800" cy="709800"/>
          </a:xfrm>
          <a:prstGeom prst="rect">
            <a:avLst/>
          </a:prstGeom>
          <a:solidFill>
            <a:srgbClr val="000000"/>
          </a:solidFill>
          <a:ln>
            <a:noFill/>
          </a:ln>
        </p:spPr>
        <p:txBody>
          <a:bodyPr spcFirstLastPara="1" wrap="square" lIns="91425" tIns="91425" rIns="91425" bIns="91425" anchor="ctr" anchorCtr="0">
            <a:noAutofit/>
          </a:bodyPr>
          <a:lstStyle/>
          <a:p>
            <a:pPr marL="457200" lvl="0" indent="-311150" algn="l" rtl="0">
              <a:spcBef>
                <a:spcPts val="0"/>
              </a:spcBef>
              <a:spcAft>
                <a:spcPts val="0"/>
              </a:spcAft>
              <a:buClr>
                <a:schemeClr val="dk1"/>
              </a:buClr>
              <a:buSzPts val="1300"/>
              <a:buFont typeface="Nunito"/>
              <a:buChar char="●"/>
            </a:pPr>
            <a:r>
              <a:rPr lang="en" sz="1300">
                <a:solidFill>
                  <a:schemeClr val="dk1"/>
                </a:solidFill>
                <a:latin typeface="Nunito"/>
                <a:ea typeface="Nunito"/>
                <a:cs typeface="Nunito"/>
                <a:sym typeface="Nunito"/>
              </a:rPr>
              <a:t>Supplement knowledge with hands-on experience</a:t>
            </a:r>
            <a:endParaRPr sz="1300">
              <a:solidFill>
                <a:schemeClr val="dk1"/>
              </a:solidFill>
              <a:latin typeface="Nunito"/>
              <a:ea typeface="Nunito"/>
              <a:cs typeface="Nunito"/>
              <a:sym typeface="Nunito"/>
            </a:endParaRPr>
          </a:p>
        </p:txBody>
      </p:sp>
      <p:sp>
        <p:nvSpPr>
          <p:cNvPr id="282" name="Google Shape;282;p36"/>
          <p:cNvSpPr/>
          <p:nvPr/>
        </p:nvSpPr>
        <p:spPr>
          <a:xfrm>
            <a:off x="6407200" y="3866075"/>
            <a:ext cx="2578800" cy="709800"/>
          </a:xfrm>
          <a:prstGeom prst="rect">
            <a:avLst/>
          </a:prstGeom>
          <a:solidFill>
            <a:srgbClr val="000000"/>
          </a:solidFill>
          <a:ln>
            <a:noFill/>
          </a:ln>
        </p:spPr>
        <p:txBody>
          <a:bodyPr spcFirstLastPara="1" wrap="square" lIns="91425" tIns="91425" rIns="91425" bIns="91425" anchor="ctr" anchorCtr="0">
            <a:noAutofit/>
          </a:bodyPr>
          <a:lstStyle/>
          <a:p>
            <a:pPr marL="457200" lvl="0" indent="-311150" algn="l" rtl="0">
              <a:spcBef>
                <a:spcPts val="0"/>
              </a:spcBef>
              <a:spcAft>
                <a:spcPts val="0"/>
              </a:spcAft>
              <a:buClr>
                <a:schemeClr val="dk1"/>
              </a:buClr>
              <a:buSzPts val="1300"/>
              <a:buFont typeface="Nunito"/>
              <a:buChar char="●"/>
            </a:pPr>
            <a:r>
              <a:rPr lang="en" sz="1300">
                <a:solidFill>
                  <a:schemeClr val="dk1"/>
                </a:solidFill>
                <a:latin typeface="Nunito"/>
                <a:ea typeface="Nunito"/>
                <a:cs typeface="Nunito"/>
                <a:sym typeface="Nunito"/>
              </a:rPr>
              <a:t>Evaluate new hardware and mission protocols</a:t>
            </a:r>
            <a:endParaRPr sz="1300">
              <a:solidFill>
                <a:schemeClr val="dk1"/>
              </a:solidFill>
              <a:latin typeface="Nunito"/>
              <a:ea typeface="Nunito"/>
              <a:cs typeface="Nunito"/>
              <a:sym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1000"/>
                                        <p:tgtEl>
                                          <p:spTgt spid="277"/>
                                        </p:tgtEl>
                                      </p:cBhvr>
                                    </p:animEffect>
                                  </p:childTnLst>
                                </p:cTn>
                              </p:par>
                              <p:par>
                                <p:cTn id="11" presetID="10"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1000"/>
                                        <p:tgtEl>
                                          <p:spTgt spid="279"/>
                                        </p:tgtEl>
                                      </p:cBhvr>
                                    </p:animEffect>
                                  </p:childTnLst>
                                </p:cTn>
                              </p:par>
                              <p:par>
                                <p:cTn id="14" presetID="10" presetClass="entr" presetSubtype="0"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fade">
                                      <p:cBhvr>
                                        <p:cTn id="16" dur="1000"/>
                                        <p:tgtEl>
                                          <p:spTgt spid="280"/>
                                        </p:tgtEl>
                                      </p:cBhvr>
                                    </p:animEffect>
                                  </p:childTnLst>
                                </p:cTn>
                              </p:par>
                              <p:par>
                                <p:cTn id="17" presetID="10" presetClass="entr" presetSubtype="0" fill="hold" nodeType="withEffect">
                                  <p:stCondLst>
                                    <p:cond delay="0"/>
                                  </p:stCondLst>
                                  <p:childTnLst>
                                    <p:set>
                                      <p:cBhvr>
                                        <p:cTn id="18" dur="1" fill="hold">
                                          <p:stCondLst>
                                            <p:cond delay="0"/>
                                          </p:stCondLst>
                                        </p:cTn>
                                        <p:tgtEl>
                                          <p:spTgt spid="281"/>
                                        </p:tgtEl>
                                        <p:attrNameLst>
                                          <p:attrName>style.visibility</p:attrName>
                                        </p:attrNameLst>
                                      </p:cBhvr>
                                      <p:to>
                                        <p:strVal val="visible"/>
                                      </p:to>
                                    </p:set>
                                    <p:animEffect transition="in" filter="fade">
                                      <p:cBhvr>
                                        <p:cTn id="19" dur="1000"/>
                                        <p:tgtEl>
                                          <p:spTgt spid="281"/>
                                        </p:tgtEl>
                                      </p:cBhvr>
                                    </p:animEffect>
                                  </p:childTnLst>
                                </p:cTn>
                              </p:par>
                              <p:par>
                                <p:cTn id="20" presetID="10" presetClass="entr" presetSubtype="0" fill="hold" nodeType="with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1000"/>
                                        <p:tgtEl>
                                          <p:spTgt spid="282"/>
                                        </p:tgtEl>
                                      </p:cBhvr>
                                    </p:animEffect>
                                  </p:childTnLst>
                                </p:cTn>
                              </p:par>
                              <p:par>
                                <p:cTn id="23" presetID="10" presetClass="entr" presetSubtype="0" fill="hold" nodeType="withEffect">
                                  <p:stCondLst>
                                    <p:cond delay="0"/>
                                  </p:stCondLst>
                                  <p:childTnLst>
                                    <p:set>
                                      <p:cBhvr>
                                        <p:cTn id="24" dur="1" fill="hold">
                                          <p:stCondLst>
                                            <p:cond delay="0"/>
                                          </p:stCondLst>
                                        </p:cTn>
                                        <p:tgtEl>
                                          <p:spTgt spid="278"/>
                                        </p:tgtEl>
                                        <p:attrNameLst>
                                          <p:attrName>style.visibility</p:attrName>
                                        </p:attrNameLst>
                                      </p:cBhvr>
                                      <p:to>
                                        <p:strVal val="visible"/>
                                      </p:to>
                                    </p:set>
                                    <p:animEffect transition="in" filter="fade">
                                      <p:cBhvr>
                                        <p:cTn id="25"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6"/>
        <p:cNvGrpSpPr/>
        <p:nvPr/>
      </p:nvGrpSpPr>
      <p:grpSpPr>
        <a:xfrm>
          <a:off x="0" y="0"/>
          <a:ext cx="0" cy="0"/>
          <a:chOff x="0" y="0"/>
          <a:chExt cx="0" cy="0"/>
        </a:xfrm>
      </p:grpSpPr>
      <p:sp>
        <p:nvSpPr>
          <p:cNvPr id="287" name="Google Shape;287;p37"/>
          <p:cNvSpPr/>
          <p:nvPr/>
        </p:nvSpPr>
        <p:spPr>
          <a:xfrm rot="10800000" flipH="1">
            <a:off x="-25" y="-7300"/>
            <a:ext cx="9144000" cy="9324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3313000" y="1030500"/>
            <a:ext cx="5643000" cy="3825900"/>
          </a:xfrm>
          <a:prstGeom prst="rect">
            <a:avLst/>
          </a:prstGeom>
          <a:gradFill>
            <a:gsLst>
              <a:gs pos="0">
                <a:srgbClr val="EE7733"/>
              </a:gs>
              <a:gs pos="38000">
                <a:srgbClr val="EE7733"/>
              </a:gs>
              <a:gs pos="62000">
                <a:srgbClr val="77885E"/>
              </a:gs>
              <a:gs pos="100000">
                <a:srgbClr val="0099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rot="10800000" flipH="1">
            <a:off x="0" y="956952"/>
            <a:ext cx="9144000" cy="417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7"/>
          <p:cNvGrpSpPr/>
          <p:nvPr/>
        </p:nvGrpSpPr>
        <p:grpSpPr>
          <a:xfrm>
            <a:off x="188450" y="1068175"/>
            <a:ext cx="2508900" cy="1431000"/>
            <a:chOff x="211250" y="1183250"/>
            <a:chExt cx="2508900" cy="1431000"/>
          </a:xfrm>
        </p:grpSpPr>
        <p:sp>
          <p:nvSpPr>
            <p:cNvPr id="291" name="Google Shape;291;p37"/>
            <p:cNvSpPr txBox="1"/>
            <p:nvPr/>
          </p:nvSpPr>
          <p:spPr>
            <a:xfrm>
              <a:off x="211250" y="1183250"/>
              <a:ext cx="2508900" cy="4311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1"/>
                  </a:solidFill>
                  <a:latin typeface="Nunito"/>
                  <a:ea typeface="Nunito"/>
                  <a:cs typeface="Nunito"/>
                  <a:sym typeface="Nunito"/>
                </a:rPr>
                <a:t>Training Setup</a:t>
              </a:r>
              <a:endParaRPr sz="1600" b="1">
                <a:solidFill>
                  <a:schemeClr val="dk1"/>
                </a:solidFill>
                <a:latin typeface="Nunito"/>
                <a:ea typeface="Nunito"/>
                <a:cs typeface="Nunito"/>
                <a:sym typeface="Nunito"/>
              </a:endParaRPr>
            </a:p>
          </p:txBody>
        </p:sp>
        <p:sp>
          <p:nvSpPr>
            <p:cNvPr id="292" name="Google Shape;292;p37"/>
            <p:cNvSpPr txBox="1"/>
            <p:nvPr/>
          </p:nvSpPr>
          <p:spPr>
            <a:xfrm>
              <a:off x="211250" y="1583450"/>
              <a:ext cx="2508900" cy="1030800"/>
            </a:xfrm>
            <a:prstGeom prst="rect">
              <a:avLst/>
            </a:prstGeom>
            <a:solidFill>
              <a:srgbClr val="000000"/>
            </a:solidFill>
            <a:ln>
              <a:noFill/>
            </a:ln>
          </p:spPr>
          <p:txBody>
            <a:bodyPr spcFirstLastPara="1" wrap="square" lIns="91425" tIns="91425" rIns="91425" bIns="91425" anchor="t" anchorCtr="0">
              <a:normAutofit lnSpcReduction="10000"/>
            </a:bodyPr>
            <a:lstStyle/>
            <a:p>
              <a:pPr marL="457200" lvl="0" indent="-301505" algn="l" rtl="0">
                <a:spcBef>
                  <a:spcPts val="0"/>
                </a:spcBef>
                <a:spcAft>
                  <a:spcPts val="0"/>
                </a:spcAft>
                <a:buClr>
                  <a:schemeClr val="dk1"/>
                </a:buClr>
                <a:buSzPts val="1148"/>
                <a:buFont typeface="Nunito"/>
                <a:buAutoNum type="arabicParenR"/>
              </a:pPr>
              <a:r>
                <a:rPr lang="en" sz="1148">
                  <a:solidFill>
                    <a:schemeClr val="dk1"/>
                  </a:solidFill>
                  <a:latin typeface="Nunito"/>
                  <a:ea typeface="Nunito"/>
                  <a:cs typeface="Nunito"/>
                  <a:sym typeface="Nunito"/>
                </a:rPr>
                <a:t>Set up physical space and VR environment</a:t>
              </a:r>
              <a:endParaRPr sz="1148">
                <a:solidFill>
                  <a:schemeClr val="dk1"/>
                </a:solidFill>
                <a:latin typeface="Nunito"/>
                <a:ea typeface="Nunito"/>
                <a:cs typeface="Nunito"/>
                <a:sym typeface="Nunito"/>
              </a:endParaRPr>
            </a:p>
            <a:p>
              <a:pPr marL="457200" lvl="0" indent="-301505" algn="l" rtl="0">
                <a:spcBef>
                  <a:spcPts val="0"/>
                </a:spcBef>
                <a:spcAft>
                  <a:spcPts val="0"/>
                </a:spcAft>
                <a:buClr>
                  <a:schemeClr val="dk1"/>
                </a:buClr>
                <a:buSzPts val="1148"/>
                <a:buFont typeface="Nunito"/>
                <a:buAutoNum type="arabicParenR"/>
              </a:pPr>
              <a:r>
                <a:rPr lang="en" sz="1148">
                  <a:solidFill>
                    <a:schemeClr val="dk1"/>
                  </a:solidFill>
                  <a:latin typeface="Nunito"/>
                  <a:ea typeface="Nunito"/>
                  <a:cs typeface="Nunito"/>
                  <a:sym typeface="Nunito"/>
                </a:rPr>
                <a:t>Check equipment</a:t>
              </a:r>
              <a:endParaRPr sz="1148">
                <a:solidFill>
                  <a:schemeClr val="dk1"/>
                </a:solidFill>
                <a:latin typeface="Nunito"/>
                <a:ea typeface="Nunito"/>
                <a:cs typeface="Nunito"/>
                <a:sym typeface="Nunito"/>
              </a:endParaRPr>
            </a:p>
            <a:p>
              <a:pPr marL="457200" lvl="0" indent="-301505" algn="l" rtl="0">
                <a:spcBef>
                  <a:spcPts val="0"/>
                </a:spcBef>
                <a:spcAft>
                  <a:spcPts val="0"/>
                </a:spcAft>
                <a:buClr>
                  <a:schemeClr val="dk1"/>
                </a:buClr>
                <a:buSzPts val="1148"/>
                <a:buFont typeface="Nunito"/>
                <a:buAutoNum type="arabicParenR"/>
              </a:pPr>
              <a:r>
                <a:rPr lang="en" sz="1148">
                  <a:solidFill>
                    <a:schemeClr val="dk1"/>
                  </a:solidFill>
                  <a:latin typeface="Nunito"/>
                  <a:ea typeface="Nunito"/>
                  <a:cs typeface="Nunito"/>
                  <a:sym typeface="Nunito"/>
                </a:rPr>
                <a:t>Select capabilities, begin training</a:t>
              </a:r>
              <a:endParaRPr sz="1200" i="1">
                <a:solidFill>
                  <a:schemeClr val="dk1"/>
                </a:solidFill>
                <a:latin typeface="Nunito"/>
                <a:ea typeface="Nunito"/>
                <a:cs typeface="Nunito"/>
                <a:sym typeface="Nunito"/>
              </a:endParaRPr>
            </a:p>
          </p:txBody>
        </p:sp>
      </p:grpSp>
      <p:grpSp>
        <p:nvGrpSpPr>
          <p:cNvPr id="293" name="Google Shape;293;p37"/>
          <p:cNvGrpSpPr/>
          <p:nvPr/>
        </p:nvGrpSpPr>
        <p:grpSpPr>
          <a:xfrm>
            <a:off x="188450" y="3554578"/>
            <a:ext cx="2508900" cy="1369753"/>
            <a:chOff x="6423850" y="3100550"/>
            <a:chExt cx="2508900" cy="1431000"/>
          </a:xfrm>
        </p:grpSpPr>
        <p:sp>
          <p:nvSpPr>
            <p:cNvPr id="294" name="Google Shape;294;p37"/>
            <p:cNvSpPr txBox="1"/>
            <p:nvPr/>
          </p:nvSpPr>
          <p:spPr>
            <a:xfrm>
              <a:off x="6423850" y="3100550"/>
              <a:ext cx="2508900" cy="4002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600" b="1">
                  <a:solidFill>
                    <a:schemeClr val="dk1"/>
                  </a:solidFill>
                  <a:latin typeface="Nunito"/>
                  <a:ea typeface="Nunito"/>
                  <a:cs typeface="Nunito"/>
                  <a:sym typeface="Nunito"/>
                </a:rPr>
                <a:t>Exiting the Simulation</a:t>
              </a:r>
              <a:endParaRPr sz="1600" b="1">
                <a:solidFill>
                  <a:schemeClr val="dk1"/>
                </a:solidFill>
                <a:latin typeface="Nunito"/>
                <a:ea typeface="Nunito"/>
                <a:cs typeface="Nunito"/>
                <a:sym typeface="Nunito"/>
              </a:endParaRPr>
            </a:p>
          </p:txBody>
        </p:sp>
        <p:sp>
          <p:nvSpPr>
            <p:cNvPr id="295" name="Google Shape;295;p37"/>
            <p:cNvSpPr txBox="1"/>
            <p:nvPr/>
          </p:nvSpPr>
          <p:spPr>
            <a:xfrm>
              <a:off x="6423850" y="3500750"/>
              <a:ext cx="2508900" cy="1030800"/>
            </a:xfrm>
            <a:prstGeom prst="rect">
              <a:avLst/>
            </a:prstGeom>
            <a:solidFill>
              <a:srgbClr val="000000"/>
            </a:solidFill>
            <a:ln>
              <a:noFill/>
            </a:ln>
          </p:spPr>
          <p:txBody>
            <a:bodyPr spcFirstLastPara="1" wrap="square" lIns="91425" tIns="91425" rIns="91425" bIns="91425" anchor="t" anchorCtr="0">
              <a:normAutofit/>
            </a:bodyPr>
            <a:lstStyle/>
            <a:p>
              <a:pPr marL="457200" lvl="0" indent="-298450" algn="l" rtl="0">
                <a:lnSpc>
                  <a:spcPct val="90000"/>
                </a:lnSpc>
                <a:spcBef>
                  <a:spcPts val="0"/>
                </a:spcBef>
                <a:spcAft>
                  <a:spcPts val="0"/>
                </a:spcAft>
                <a:buClr>
                  <a:schemeClr val="dk1"/>
                </a:buClr>
                <a:buSzPts val="1100"/>
                <a:buFont typeface="Nunito"/>
                <a:buAutoNum type="arabicParenR"/>
              </a:pPr>
              <a:r>
                <a:rPr lang="en" sz="1100">
                  <a:solidFill>
                    <a:schemeClr val="dk1"/>
                  </a:solidFill>
                  <a:latin typeface="Nunito"/>
                  <a:ea typeface="Nunito"/>
                  <a:cs typeface="Nunito"/>
                  <a:sym typeface="Nunito"/>
                </a:rPr>
                <a:t>Doff all hardware</a:t>
              </a:r>
              <a:endParaRPr sz="1100">
                <a:solidFill>
                  <a:schemeClr val="dk1"/>
                </a:solidFill>
                <a:latin typeface="Nunito"/>
                <a:ea typeface="Nunito"/>
                <a:cs typeface="Nunito"/>
                <a:sym typeface="Nunito"/>
              </a:endParaRPr>
            </a:p>
            <a:p>
              <a:pPr marL="457200" lvl="0" indent="-298450" algn="l" rtl="0">
                <a:lnSpc>
                  <a:spcPct val="90000"/>
                </a:lnSpc>
                <a:spcBef>
                  <a:spcPts val="0"/>
                </a:spcBef>
                <a:spcAft>
                  <a:spcPts val="0"/>
                </a:spcAft>
                <a:buClr>
                  <a:schemeClr val="dk1"/>
                </a:buClr>
                <a:buSzPts val="1100"/>
                <a:buFont typeface="Nunito"/>
                <a:buAutoNum type="arabicParenR"/>
              </a:pPr>
              <a:r>
                <a:rPr lang="en" sz="1100">
                  <a:solidFill>
                    <a:schemeClr val="dk1"/>
                  </a:solidFill>
                  <a:latin typeface="Nunito"/>
                  <a:ea typeface="Nunito"/>
                  <a:cs typeface="Nunito"/>
                  <a:sym typeface="Nunito"/>
                </a:rPr>
                <a:t>Break down physical space</a:t>
              </a:r>
              <a:endParaRPr sz="1100">
                <a:solidFill>
                  <a:schemeClr val="dk1"/>
                </a:solidFill>
                <a:latin typeface="Nunito"/>
                <a:ea typeface="Nunito"/>
                <a:cs typeface="Nunito"/>
                <a:sym typeface="Nunito"/>
              </a:endParaRPr>
            </a:p>
            <a:p>
              <a:pPr marL="457200" lvl="0" indent="-298450" algn="l" rtl="0">
                <a:lnSpc>
                  <a:spcPct val="90000"/>
                </a:lnSpc>
                <a:spcBef>
                  <a:spcPts val="0"/>
                </a:spcBef>
                <a:spcAft>
                  <a:spcPts val="0"/>
                </a:spcAft>
                <a:buClr>
                  <a:schemeClr val="dk1"/>
                </a:buClr>
                <a:buSzPts val="1100"/>
                <a:buFont typeface="Nunito"/>
                <a:buAutoNum type="arabicParenR"/>
              </a:pPr>
              <a:r>
                <a:rPr lang="en" sz="1100">
                  <a:solidFill>
                    <a:schemeClr val="dk1"/>
                  </a:solidFill>
                  <a:latin typeface="Nunito"/>
                  <a:ea typeface="Nunito"/>
                  <a:cs typeface="Nunito"/>
                  <a:sym typeface="Nunito"/>
                </a:rPr>
                <a:t>Packup hardware</a:t>
              </a:r>
              <a:endParaRPr sz="1100">
                <a:solidFill>
                  <a:schemeClr val="dk1"/>
                </a:solidFill>
                <a:latin typeface="Nunito"/>
                <a:ea typeface="Nunito"/>
                <a:cs typeface="Nunito"/>
                <a:sym typeface="Nunito"/>
              </a:endParaRPr>
            </a:p>
            <a:p>
              <a:pPr marL="457200" lvl="0" indent="-298450" algn="l" rtl="0">
                <a:lnSpc>
                  <a:spcPct val="90000"/>
                </a:lnSpc>
                <a:spcBef>
                  <a:spcPts val="0"/>
                </a:spcBef>
                <a:spcAft>
                  <a:spcPts val="0"/>
                </a:spcAft>
                <a:buClr>
                  <a:schemeClr val="dk1"/>
                </a:buClr>
                <a:buSzPts val="1100"/>
                <a:buFont typeface="Nunito"/>
                <a:buAutoNum type="arabicParenR"/>
              </a:pPr>
              <a:r>
                <a:rPr lang="en" sz="1100">
                  <a:solidFill>
                    <a:schemeClr val="dk1"/>
                  </a:solidFill>
                  <a:latin typeface="Nunito"/>
                  <a:ea typeface="Nunito"/>
                  <a:cs typeface="Nunito"/>
                  <a:sym typeface="Nunito"/>
                </a:rPr>
                <a:t>Evaluate user experience and provide feedback</a:t>
              </a:r>
              <a:endParaRPr sz="1100">
                <a:solidFill>
                  <a:schemeClr val="dk1"/>
                </a:solidFill>
                <a:latin typeface="Nunito"/>
                <a:ea typeface="Nunito"/>
                <a:cs typeface="Nunito"/>
                <a:sym typeface="Nunito"/>
              </a:endParaRPr>
            </a:p>
          </p:txBody>
        </p:sp>
      </p:grpSp>
      <p:sp>
        <p:nvSpPr>
          <p:cNvPr id="296" name="Google Shape;296;p37"/>
          <p:cNvSpPr/>
          <p:nvPr/>
        </p:nvSpPr>
        <p:spPr>
          <a:xfrm>
            <a:off x="2808975" y="1496725"/>
            <a:ext cx="392400" cy="573900"/>
          </a:xfrm>
          <a:prstGeom prst="chevron">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flipH="1">
            <a:off x="2808975" y="3983175"/>
            <a:ext cx="392400" cy="573900"/>
          </a:xfrm>
          <a:prstGeom prst="chevron">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p:nvPr/>
        </p:nvSpPr>
        <p:spPr>
          <a:xfrm>
            <a:off x="3313000" y="2982500"/>
            <a:ext cx="5643000" cy="5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7"/>
          <p:cNvSpPr/>
          <p:nvPr/>
        </p:nvSpPr>
        <p:spPr>
          <a:xfrm>
            <a:off x="8503550" y="1655300"/>
            <a:ext cx="356400" cy="2712300"/>
          </a:xfrm>
          <a:prstGeom prst="up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txBox="1"/>
          <p:nvPr/>
        </p:nvSpPr>
        <p:spPr>
          <a:xfrm>
            <a:off x="8169575" y="1316600"/>
            <a:ext cx="8565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935"/>
              <a:buNone/>
            </a:pPr>
            <a:r>
              <a:rPr lang="en" sz="1300" b="1">
                <a:solidFill>
                  <a:schemeClr val="dk1"/>
                </a:solidFill>
                <a:latin typeface="Nunito"/>
                <a:ea typeface="Nunito"/>
                <a:cs typeface="Nunito"/>
                <a:sym typeface="Nunito"/>
              </a:rPr>
              <a:t>Physical</a:t>
            </a:r>
            <a:endParaRPr sz="1300" b="1">
              <a:solidFill>
                <a:schemeClr val="dk1"/>
              </a:solidFill>
              <a:latin typeface="Nunito"/>
              <a:ea typeface="Nunito"/>
              <a:cs typeface="Nunito"/>
              <a:sym typeface="Nunito"/>
            </a:endParaRPr>
          </a:p>
        </p:txBody>
      </p:sp>
      <p:sp>
        <p:nvSpPr>
          <p:cNvPr id="301" name="Google Shape;301;p37"/>
          <p:cNvSpPr txBox="1"/>
          <p:nvPr/>
        </p:nvSpPr>
        <p:spPr>
          <a:xfrm>
            <a:off x="8248175" y="4286175"/>
            <a:ext cx="7779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935"/>
              <a:buNone/>
            </a:pPr>
            <a:r>
              <a:rPr lang="en" sz="1300" b="1">
                <a:solidFill>
                  <a:schemeClr val="dk1"/>
                </a:solidFill>
                <a:latin typeface="Nunito"/>
                <a:ea typeface="Nunito"/>
                <a:cs typeface="Nunito"/>
                <a:sym typeface="Nunito"/>
              </a:rPr>
              <a:t>Virtual</a:t>
            </a:r>
            <a:endParaRPr sz="1300" b="1">
              <a:solidFill>
                <a:schemeClr val="dk1"/>
              </a:solidFill>
              <a:latin typeface="Nunito"/>
              <a:ea typeface="Nunito"/>
              <a:cs typeface="Nunito"/>
              <a:sym typeface="Nunito"/>
            </a:endParaRPr>
          </a:p>
        </p:txBody>
      </p:sp>
      <p:grpSp>
        <p:nvGrpSpPr>
          <p:cNvPr id="302" name="Google Shape;302;p37"/>
          <p:cNvGrpSpPr/>
          <p:nvPr/>
        </p:nvGrpSpPr>
        <p:grpSpPr>
          <a:xfrm>
            <a:off x="6553483" y="1808765"/>
            <a:ext cx="1848168" cy="1493134"/>
            <a:chOff x="1877300" y="1983862"/>
            <a:chExt cx="1612149" cy="1257588"/>
          </a:xfrm>
        </p:grpSpPr>
        <p:pic>
          <p:nvPicPr>
            <p:cNvPr id="303" name="Google Shape;303;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79250" y="1983862"/>
              <a:ext cx="1610199" cy="842676"/>
            </a:xfrm>
            <a:prstGeom prst="rect">
              <a:avLst/>
            </a:prstGeom>
            <a:noFill/>
            <a:ln>
              <a:noFill/>
            </a:ln>
          </p:spPr>
        </p:pic>
        <p:sp>
          <p:nvSpPr>
            <p:cNvPr id="304" name="Google Shape;304;p37"/>
            <p:cNvSpPr txBox="1"/>
            <p:nvPr/>
          </p:nvSpPr>
          <p:spPr>
            <a:xfrm>
              <a:off x="1877300" y="2826550"/>
              <a:ext cx="1610100" cy="414900"/>
            </a:xfrm>
            <a:prstGeom prst="rect">
              <a:avLst/>
            </a:prstGeom>
            <a:solidFill>
              <a:srgbClr val="00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Nunito"/>
                  <a:ea typeface="Nunito"/>
                  <a:cs typeface="Nunito"/>
                  <a:sym typeface="Nunito"/>
                </a:rPr>
                <a:t>Interaction with Hybrid Reality Objects</a:t>
              </a:r>
              <a:endParaRPr sz="1000">
                <a:solidFill>
                  <a:schemeClr val="dk1"/>
                </a:solidFill>
                <a:latin typeface="Nunito"/>
                <a:ea typeface="Nunito"/>
                <a:cs typeface="Nunito"/>
                <a:sym typeface="Nunito"/>
              </a:endParaRPr>
            </a:p>
          </p:txBody>
        </p:sp>
      </p:grpSp>
      <p:grpSp>
        <p:nvGrpSpPr>
          <p:cNvPr id="305" name="Google Shape;305;p37"/>
          <p:cNvGrpSpPr/>
          <p:nvPr/>
        </p:nvGrpSpPr>
        <p:grpSpPr>
          <a:xfrm>
            <a:off x="4851645" y="1146175"/>
            <a:ext cx="1599934" cy="1500019"/>
            <a:chOff x="2599675" y="1848656"/>
            <a:chExt cx="1621500" cy="1492704"/>
          </a:xfrm>
        </p:grpSpPr>
        <p:pic>
          <p:nvPicPr>
            <p:cNvPr id="306" name="Google Shape;306;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99678" y="1848656"/>
              <a:ext cx="1621374" cy="1002507"/>
            </a:xfrm>
            <a:prstGeom prst="rect">
              <a:avLst/>
            </a:prstGeom>
            <a:noFill/>
            <a:ln>
              <a:noFill/>
            </a:ln>
          </p:spPr>
        </p:pic>
        <p:sp>
          <p:nvSpPr>
            <p:cNvPr id="307" name="Google Shape;307;p37"/>
            <p:cNvSpPr txBox="1"/>
            <p:nvPr/>
          </p:nvSpPr>
          <p:spPr>
            <a:xfrm>
              <a:off x="2599675" y="2851160"/>
              <a:ext cx="1621500" cy="490200"/>
            </a:xfrm>
            <a:prstGeom prst="rect">
              <a:avLst/>
            </a:prstGeom>
            <a:solidFill>
              <a:srgbClr val="00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Nunito"/>
                  <a:ea typeface="Nunito"/>
                  <a:cs typeface="Nunito"/>
                  <a:sym typeface="Nunito"/>
                </a:rPr>
                <a:t>Realistic Movement Constraints</a:t>
              </a:r>
              <a:endParaRPr sz="1000">
                <a:solidFill>
                  <a:schemeClr val="dk1"/>
                </a:solidFill>
                <a:latin typeface="Nunito"/>
                <a:ea typeface="Nunito"/>
                <a:cs typeface="Nunito"/>
                <a:sym typeface="Nunito"/>
              </a:endParaRPr>
            </a:p>
          </p:txBody>
        </p:sp>
      </p:grpSp>
      <p:pic>
        <p:nvPicPr>
          <p:cNvPr id="308" name="Google Shape;308;p3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53825" y="2517977"/>
            <a:ext cx="960700" cy="1036599"/>
          </a:xfrm>
          <a:prstGeom prst="rect">
            <a:avLst/>
          </a:prstGeom>
          <a:noFill/>
          <a:ln>
            <a:noFill/>
          </a:ln>
        </p:spPr>
      </p:pic>
      <p:grpSp>
        <p:nvGrpSpPr>
          <p:cNvPr id="309" name="Google Shape;309;p37"/>
          <p:cNvGrpSpPr/>
          <p:nvPr/>
        </p:nvGrpSpPr>
        <p:grpSpPr>
          <a:xfrm>
            <a:off x="3455225" y="2737436"/>
            <a:ext cx="1793443" cy="1568856"/>
            <a:chOff x="1791447" y="1668962"/>
            <a:chExt cx="1921203" cy="1531338"/>
          </a:xfrm>
        </p:grpSpPr>
        <p:pic>
          <p:nvPicPr>
            <p:cNvPr id="310" name="Google Shape;310;p3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791447" y="1668962"/>
              <a:ext cx="1921186" cy="1200750"/>
            </a:xfrm>
            <a:prstGeom prst="rect">
              <a:avLst/>
            </a:prstGeom>
            <a:noFill/>
            <a:ln>
              <a:noFill/>
            </a:ln>
          </p:spPr>
        </p:pic>
        <p:sp>
          <p:nvSpPr>
            <p:cNvPr id="311" name="Google Shape;311;p37"/>
            <p:cNvSpPr txBox="1"/>
            <p:nvPr/>
          </p:nvSpPr>
          <p:spPr>
            <a:xfrm>
              <a:off x="1791450" y="2869700"/>
              <a:ext cx="1921200" cy="330600"/>
            </a:xfrm>
            <a:prstGeom prst="rect">
              <a:avLst/>
            </a:prstGeom>
            <a:solidFill>
              <a:srgbClr val="00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Nunito"/>
                  <a:ea typeface="Nunito"/>
                  <a:cs typeface="Nunito"/>
                  <a:sym typeface="Nunito"/>
                </a:rPr>
                <a:t>Realistic Missions Training</a:t>
              </a:r>
              <a:endParaRPr sz="1000">
                <a:solidFill>
                  <a:schemeClr val="dk1"/>
                </a:solidFill>
                <a:latin typeface="Nunito"/>
                <a:ea typeface="Nunito"/>
                <a:cs typeface="Nunito"/>
                <a:sym typeface="Nunito"/>
              </a:endParaRPr>
            </a:p>
          </p:txBody>
        </p:sp>
      </p:grpSp>
      <p:grpSp>
        <p:nvGrpSpPr>
          <p:cNvPr id="312" name="Google Shape;312;p37"/>
          <p:cNvGrpSpPr/>
          <p:nvPr/>
        </p:nvGrpSpPr>
        <p:grpSpPr>
          <a:xfrm>
            <a:off x="5355911" y="3413711"/>
            <a:ext cx="2081834" cy="1438758"/>
            <a:chOff x="2072001" y="2622475"/>
            <a:chExt cx="1612200" cy="1176995"/>
          </a:xfrm>
        </p:grpSpPr>
        <p:sp>
          <p:nvSpPr>
            <p:cNvPr id="313" name="Google Shape;313;p37"/>
            <p:cNvSpPr txBox="1"/>
            <p:nvPr/>
          </p:nvSpPr>
          <p:spPr>
            <a:xfrm>
              <a:off x="2072001" y="3522570"/>
              <a:ext cx="1612200" cy="276900"/>
            </a:xfrm>
            <a:prstGeom prst="rect">
              <a:avLst/>
            </a:prstGeom>
            <a:solidFill>
              <a:srgbClr val="00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dk1"/>
                  </a:solidFill>
                  <a:latin typeface="Nunito"/>
                  <a:ea typeface="Nunito"/>
                  <a:cs typeface="Nunito"/>
                  <a:sym typeface="Nunito"/>
                </a:rPr>
                <a:t>High-Fidelity Lunar Environment</a:t>
              </a:r>
              <a:endParaRPr sz="1000">
                <a:solidFill>
                  <a:schemeClr val="dk1"/>
                </a:solidFill>
                <a:latin typeface="Nunito"/>
                <a:ea typeface="Nunito"/>
                <a:cs typeface="Nunito"/>
                <a:sym typeface="Nunito"/>
              </a:endParaRPr>
            </a:p>
          </p:txBody>
        </p:sp>
        <p:pic>
          <p:nvPicPr>
            <p:cNvPr id="314" name="Google Shape;314;p3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072006" y="2622475"/>
              <a:ext cx="1612120" cy="900100"/>
            </a:xfrm>
            <a:prstGeom prst="rect">
              <a:avLst/>
            </a:prstGeom>
            <a:noFill/>
            <a:ln>
              <a:noFill/>
            </a:ln>
          </p:spPr>
        </p:pic>
      </p:grpSp>
      <p:sp>
        <p:nvSpPr>
          <p:cNvPr id="315" name="Google Shape;315;p37"/>
          <p:cNvSpPr txBox="1"/>
          <p:nvPr/>
        </p:nvSpPr>
        <p:spPr>
          <a:xfrm>
            <a:off x="3442126" y="1219875"/>
            <a:ext cx="1257300" cy="6771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1"/>
                </a:solidFill>
                <a:latin typeface="Nunito"/>
                <a:ea typeface="Nunito"/>
                <a:cs typeface="Nunito"/>
                <a:sym typeface="Nunito"/>
              </a:rPr>
              <a:t>Inside the Simulation</a:t>
            </a:r>
            <a:endParaRPr sz="1600" b="1">
              <a:solidFill>
                <a:schemeClr val="dk1"/>
              </a:solidFill>
              <a:latin typeface="Nunito"/>
              <a:ea typeface="Nunito"/>
              <a:cs typeface="Nunito"/>
              <a:sym typeface="Nunito"/>
            </a:endParaRPr>
          </a:p>
        </p:txBody>
      </p:sp>
      <p:sp>
        <p:nvSpPr>
          <p:cNvPr id="316" name="Google Shape;316;p37"/>
          <p:cNvSpPr txBox="1"/>
          <p:nvPr/>
        </p:nvSpPr>
        <p:spPr>
          <a:xfrm>
            <a:off x="971288" y="2834425"/>
            <a:ext cx="943200" cy="384900"/>
          </a:xfrm>
          <a:prstGeom prst="rect">
            <a:avLst/>
          </a:prstGeom>
          <a:gradFill>
            <a:gsLst>
              <a:gs pos="0">
                <a:srgbClr val="4D4D4D"/>
              </a:gs>
              <a:gs pos="100000">
                <a:srgbClr val="000000"/>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dk1"/>
                </a:solidFill>
                <a:latin typeface="Nunito"/>
                <a:ea typeface="Nunito"/>
                <a:cs typeface="Nunito"/>
                <a:sym typeface="Nunito"/>
              </a:rPr>
              <a:t>Feedback</a:t>
            </a:r>
            <a:endParaRPr sz="1300" b="1">
              <a:solidFill>
                <a:schemeClr val="dk1"/>
              </a:solidFill>
              <a:latin typeface="Nunito"/>
              <a:ea typeface="Nunito"/>
              <a:cs typeface="Nunito"/>
              <a:sym typeface="Nunito"/>
            </a:endParaRPr>
          </a:p>
        </p:txBody>
      </p:sp>
      <p:sp>
        <p:nvSpPr>
          <p:cNvPr id="317" name="Google Shape;317;p37"/>
          <p:cNvSpPr txBox="1">
            <a:spLocks noGrp="1"/>
          </p:cNvSpPr>
          <p:nvPr>
            <p:ph type="subTitle" idx="4294967295"/>
          </p:nvPr>
        </p:nvSpPr>
        <p:spPr>
          <a:xfrm>
            <a:off x="310650" y="-13625"/>
            <a:ext cx="8520600" cy="1081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500">
                <a:solidFill>
                  <a:schemeClr val="dk1"/>
                </a:solidFill>
                <a:latin typeface="Nunito"/>
                <a:ea typeface="Nunito"/>
                <a:cs typeface="Nunito"/>
                <a:sym typeface="Nunito"/>
              </a:rPr>
              <a:t>Concept of Operations</a:t>
            </a:r>
            <a:endParaRPr sz="2500">
              <a:solidFill>
                <a:schemeClr val="dk1"/>
              </a:solidFill>
              <a:latin typeface="Nunito"/>
              <a:ea typeface="Nunito"/>
              <a:cs typeface="Nunito"/>
              <a:sym typeface="Nunito"/>
            </a:endParaRPr>
          </a:p>
          <a:p>
            <a:pPr marL="0" lvl="0" indent="0" algn="ctr" rtl="0">
              <a:spcBef>
                <a:spcPts val="0"/>
              </a:spcBef>
              <a:spcAft>
                <a:spcPts val="0"/>
              </a:spcAft>
              <a:buNone/>
            </a:pPr>
            <a:r>
              <a:rPr lang="en" sz="2032" i="1">
                <a:solidFill>
                  <a:srgbClr val="0077BB"/>
                </a:solidFill>
                <a:latin typeface="Nunito"/>
                <a:ea typeface="Nunito"/>
                <a:cs typeface="Nunito"/>
                <a:sym typeface="Nunito"/>
              </a:rPr>
              <a:t>User Interaction with CTHREEPIO</a:t>
            </a:r>
            <a:endParaRPr sz="2032" i="1">
              <a:solidFill>
                <a:srgbClr val="0077BB"/>
              </a:solidFill>
              <a:latin typeface="Nunito"/>
              <a:ea typeface="Nunito"/>
              <a:cs typeface="Nunito"/>
              <a:sym typeface="Nunito"/>
            </a:endParaRPr>
          </a:p>
        </p:txBody>
      </p:sp>
      <p:sp>
        <p:nvSpPr>
          <p:cNvPr id="318" name="Google Shape;318;p37"/>
          <p:cNvSpPr txBox="1">
            <a:spLocks noGrp="1"/>
          </p:cNvSpPr>
          <p:nvPr>
            <p:ph type="sldNum" idx="12"/>
          </p:nvPr>
        </p:nvSpPr>
        <p:spPr>
          <a:xfrm>
            <a:off x="8477383" y="474989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13</a:t>
            </a:fld>
            <a:endParaRPr>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61463" y="456875"/>
            <a:ext cx="7621075" cy="4534549"/>
          </a:xfrm>
          <a:prstGeom prst="rect">
            <a:avLst/>
          </a:prstGeom>
          <a:noFill/>
          <a:ln>
            <a:noFill/>
          </a:ln>
        </p:spPr>
      </p:pic>
      <p:sp>
        <p:nvSpPr>
          <p:cNvPr id="324" name="Google Shape;324;p38"/>
          <p:cNvSpPr txBox="1">
            <a:spLocks noGrp="1"/>
          </p:cNvSpPr>
          <p:nvPr>
            <p:ph type="title"/>
          </p:nvPr>
        </p:nvSpPr>
        <p:spPr>
          <a:xfrm>
            <a:off x="311700" y="-12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Functional Block </a:t>
            </a:r>
            <a:r>
              <a:rPr lang="en"/>
              <a:t>Diagram</a:t>
            </a:r>
            <a:endParaRPr/>
          </a:p>
        </p:txBody>
      </p:sp>
      <p:sp>
        <p:nvSpPr>
          <p:cNvPr id="325" name="Google Shape;32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326" name="Google Shape;326;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327" name="Google Shape;327;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328" name="Google Shape;328;p38"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329" name="Google Shape;329;p38"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330" name="Google Shape;330;p38"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331" name="Google Shape;331;p38"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Critical Project Elements </a:t>
            </a:r>
            <a:endParaRPr/>
          </a:p>
        </p:txBody>
      </p:sp>
      <p:graphicFrame>
        <p:nvGraphicFramePr>
          <p:cNvPr id="337" name="Google Shape;337;p39"/>
          <p:cNvGraphicFramePr/>
          <p:nvPr>
            <p:extLst>
              <p:ext uri="{D42A27DB-BD31-4B8C-83A1-F6EECF244321}">
                <p14:modId xmlns:p14="http://schemas.microsoft.com/office/powerpoint/2010/main" val="3816371636"/>
              </p:ext>
            </p:extLst>
          </p:nvPr>
        </p:nvGraphicFramePr>
        <p:xfrm>
          <a:off x="396700" y="1142600"/>
          <a:ext cx="8350600" cy="2599630"/>
        </p:xfrm>
        <a:graphic>
          <a:graphicData uri="http://schemas.openxmlformats.org/drawingml/2006/table">
            <a:tbl>
              <a:tblPr>
                <a:noFill/>
                <a:tableStyleId>{EA58604A-46AB-45EA-9A62-8ED6B3406EB1}</a:tableStyleId>
              </a:tblPr>
              <a:tblGrid>
                <a:gridCol w="609775">
                  <a:extLst>
                    <a:ext uri="{9D8B030D-6E8A-4147-A177-3AD203B41FA5}">
                      <a16:colId xmlns:a16="http://schemas.microsoft.com/office/drawing/2014/main" val="20000"/>
                    </a:ext>
                  </a:extLst>
                </a:gridCol>
                <a:gridCol w="1435250">
                  <a:extLst>
                    <a:ext uri="{9D8B030D-6E8A-4147-A177-3AD203B41FA5}">
                      <a16:colId xmlns:a16="http://schemas.microsoft.com/office/drawing/2014/main" val="20001"/>
                    </a:ext>
                  </a:extLst>
                </a:gridCol>
                <a:gridCol w="3170050">
                  <a:extLst>
                    <a:ext uri="{9D8B030D-6E8A-4147-A177-3AD203B41FA5}">
                      <a16:colId xmlns:a16="http://schemas.microsoft.com/office/drawing/2014/main" val="20002"/>
                    </a:ext>
                  </a:extLst>
                </a:gridCol>
                <a:gridCol w="3135525">
                  <a:extLst>
                    <a:ext uri="{9D8B030D-6E8A-4147-A177-3AD203B41FA5}">
                      <a16:colId xmlns:a16="http://schemas.microsoft.com/office/drawing/2014/main" val="20003"/>
                    </a:ext>
                  </a:extLst>
                </a:gridCol>
              </a:tblGrid>
              <a:tr h="293625">
                <a:tc>
                  <a:txBody>
                    <a:bodyPr/>
                    <a:lstStyle/>
                    <a:p>
                      <a:pPr marL="0" lvl="0" indent="0" algn="ctr" rtl="0">
                        <a:spcBef>
                          <a:spcPts val="0"/>
                        </a:spcBef>
                        <a:spcAft>
                          <a:spcPts val="0"/>
                        </a:spcAft>
                        <a:buNone/>
                      </a:pPr>
                      <a:endParaRPr sz="1200" b="1">
                        <a:solidFill>
                          <a:srgbClr val="0077BB"/>
                        </a:solidFill>
                        <a:latin typeface="Nunito"/>
                        <a:ea typeface="Nunito"/>
                        <a:cs typeface="Nunito"/>
                        <a:sym typeface="Nunito"/>
                      </a:endParaRPr>
                    </a:p>
                  </a:txBody>
                  <a:tcPr marL="63500" marR="63500" marT="63500" marB="63500">
                    <a:lnL w="12700"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77BB"/>
                          </a:solidFill>
                          <a:latin typeface="Nunito"/>
                          <a:ea typeface="Nunito"/>
                          <a:cs typeface="Nunito"/>
                          <a:sym typeface="Nunito"/>
                        </a:rPr>
                        <a:t>Element</a:t>
                      </a:r>
                      <a:endParaRPr sz="1200" b="1">
                        <a:solidFill>
                          <a:srgbClr val="0077BB"/>
                        </a:solidFill>
                        <a:latin typeface="Nunito"/>
                        <a:ea typeface="Nunito"/>
                        <a:cs typeface="Nunito"/>
                        <a:sym typeface="Nunito"/>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77BB"/>
                          </a:solidFill>
                          <a:latin typeface="Nunito"/>
                          <a:ea typeface="Nunito"/>
                          <a:cs typeface="Nunito"/>
                          <a:sym typeface="Nunito"/>
                        </a:rPr>
                        <a:t>Description</a:t>
                      </a:r>
                      <a:endParaRPr sz="1200" b="1">
                        <a:solidFill>
                          <a:srgbClr val="0077BB"/>
                        </a:solidFill>
                        <a:latin typeface="Nunito"/>
                        <a:ea typeface="Nunito"/>
                        <a:cs typeface="Nunito"/>
                        <a:sym typeface="Nunito"/>
                      </a:endParaRPr>
                    </a:p>
                  </a:txBody>
                  <a:tcPr marL="63500" marR="63500" marT="63500" marB="6350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77BB"/>
                          </a:solidFill>
                          <a:latin typeface="Nunito"/>
                          <a:ea typeface="Nunito"/>
                          <a:cs typeface="Nunito"/>
                          <a:sym typeface="Nunito"/>
                        </a:rPr>
                        <a:t>Why?</a:t>
                      </a:r>
                      <a:endParaRPr sz="1200" b="1">
                        <a:solidFill>
                          <a:srgbClr val="0077BB"/>
                        </a:solidFill>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37550">
                <a:tc>
                  <a:txBody>
                    <a:bodyPr/>
                    <a:lstStyle/>
                    <a:p>
                      <a:pPr marL="0" lvl="0" indent="0" algn="ctr" rtl="0">
                        <a:spcBef>
                          <a:spcPts val="0"/>
                        </a:spcBef>
                        <a:spcAft>
                          <a:spcPts val="0"/>
                        </a:spcAft>
                        <a:buNone/>
                      </a:pPr>
                      <a:r>
                        <a:rPr lang="en" sz="1100" b="1">
                          <a:solidFill>
                            <a:srgbClr val="0077BB"/>
                          </a:solidFill>
                          <a:latin typeface="Nunito"/>
                          <a:ea typeface="Nunito"/>
                          <a:cs typeface="Nunito"/>
                          <a:sym typeface="Nunito"/>
                        </a:rPr>
                        <a:t>E1</a:t>
                      </a:r>
                      <a:endParaRPr sz="1100" b="1">
                        <a:solidFill>
                          <a:srgbClr val="0077BB"/>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95959"/>
                          </a:solidFill>
                          <a:latin typeface="Nunito"/>
                          <a:ea typeface="Nunito"/>
                          <a:cs typeface="Nunito"/>
                          <a:sym typeface="Nunito"/>
                        </a:rPr>
                        <a:t>Virtual Environment </a:t>
                      </a:r>
                      <a:endParaRPr sz="1100" b="1">
                        <a:solidFill>
                          <a:srgbClr val="595959"/>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a:solidFill>
                            <a:srgbClr val="595959"/>
                          </a:solidFill>
                          <a:latin typeface="Nunito"/>
                          <a:ea typeface="Nunito"/>
                          <a:cs typeface="Nunito"/>
                          <a:sym typeface="Nunito"/>
                        </a:rPr>
                        <a:t>Recognizable as the moon</a:t>
                      </a:r>
                      <a:endParaRPr sz="1100">
                        <a:solidFill>
                          <a:srgbClr val="595959"/>
                        </a:solidFill>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solidFill>
                            <a:srgbClr val="595959"/>
                          </a:solidFill>
                          <a:latin typeface="Nunito"/>
                          <a:ea typeface="Nunito"/>
                          <a:cs typeface="Nunito"/>
                          <a:sym typeface="Nunito"/>
                        </a:rPr>
                        <a:t>Integratable with real-world equipment</a:t>
                      </a:r>
                      <a:endParaRPr sz="110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595959"/>
                          </a:solidFill>
                          <a:latin typeface="Nunito"/>
                          <a:ea typeface="Nunito"/>
                          <a:cs typeface="Nunito"/>
                          <a:sym typeface="Nunito"/>
                        </a:rPr>
                        <a:t>Failure to successfully integrate will impede the ability of astronauts to have a high-fidelity and safe training experience</a:t>
                      </a:r>
                      <a:endParaRPr sz="110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4650">
                <a:tc>
                  <a:txBody>
                    <a:bodyPr/>
                    <a:lstStyle/>
                    <a:p>
                      <a:pPr marL="0" lvl="0" indent="0" algn="ctr" rtl="0">
                        <a:spcBef>
                          <a:spcPts val="0"/>
                        </a:spcBef>
                        <a:spcAft>
                          <a:spcPts val="0"/>
                        </a:spcAft>
                        <a:buNone/>
                      </a:pPr>
                      <a:r>
                        <a:rPr lang="en" sz="1100" b="1">
                          <a:solidFill>
                            <a:srgbClr val="0077BB"/>
                          </a:solidFill>
                          <a:latin typeface="Nunito"/>
                          <a:ea typeface="Nunito"/>
                          <a:cs typeface="Nunito"/>
                          <a:sym typeface="Nunito"/>
                        </a:rPr>
                        <a:t>E2</a:t>
                      </a:r>
                      <a:endParaRPr sz="1100"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95959"/>
                          </a:solidFill>
                          <a:latin typeface="Nunito"/>
                          <a:ea typeface="Nunito"/>
                          <a:cs typeface="Nunito"/>
                          <a:sym typeface="Nunito"/>
                        </a:rPr>
                        <a:t>User-Associated Equipment</a:t>
                      </a:r>
                      <a:endParaRPr sz="1100" b="1">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a:solidFill>
                            <a:srgbClr val="595959"/>
                          </a:solidFill>
                          <a:latin typeface="Nunito"/>
                          <a:ea typeface="Nunito"/>
                          <a:cs typeface="Nunito"/>
                          <a:sym typeface="Nunito"/>
                        </a:rPr>
                        <a:t>Integration of equipment will not impede on overall functionality or safety </a:t>
                      </a:r>
                      <a:endParaRPr sz="1100" b="1">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rgbClr val="595959"/>
                          </a:solidFill>
                          <a:latin typeface="Nunito"/>
                          <a:ea typeface="Nunito"/>
                          <a:cs typeface="Nunito"/>
                          <a:sym typeface="Nunito"/>
                        </a:rPr>
                        <a:t>Oversight could impair HR effectiveness or result in person/equipment damage</a:t>
                      </a:r>
                      <a:endParaRPr sz="110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37550">
                <a:tc>
                  <a:txBody>
                    <a:bodyPr/>
                    <a:lstStyle/>
                    <a:p>
                      <a:pPr marL="0" lvl="0" indent="0" algn="ctr" rtl="0">
                        <a:spcBef>
                          <a:spcPts val="0"/>
                        </a:spcBef>
                        <a:spcAft>
                          <a:spcPts val="0"/>
                        </a:spcAft>
                        <a:buNone/>
                      </a:pPr>
                      <a:r>
                        <a:rPr lang="en" sz="1100" b="1">
                          <a:solidFill>
                            <a:srgbClr val="0077BB"/>
                          </a:solidFill>
                          <a:latin typeface="Nunito"/>
                          <a:ea typeface="Nunito"/>
                          <a:cs typeface="Nunito"/>
                          <a:sym typeface="Nunito"/>
                        </a:rPr>
                        <a:t>E3</a:t>
                      </a:r>
                      <a:endParaRPr sz="1100"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95959"/>
                          </a:solidFill>
                          <a:latin typeface="Nunito"/>
                          <a:ea typeface="Nunito"/>
                          <a:cs typeface="Nunito"/>
                          <a:sym typeface="Nunito"/>
                        </a:rPr>
                        <a:t>Hybrid Reality (HR) Support Equipment</a:t>
                      </a:r>
                      <a:endParaRPr sz="1100" b="1">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a:solidFill>
                            <a:srgbClr val="595959"/>
                          </a:solidFill>
                          <a:latin typeface="Nunito"/>
                          <a:ea typeface="Nunito"/>
                          <a:cs typeface="Nunito"/>
                          <a:sym typeface="Nunito"/>
                        </a:rPr>
                        <a:t>Tracks user’s interaction/actions</a:t>
                      </a:r>
                      <a:endParaRPr sz="1100">
                        <a:solidFill>
                          <a:srgbClr val="595959"/>
                        </a:solidFill>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solidFill>
                            <a:srgbClr val="595959"/>
                          </a:solidFill>
                          <a:latin typeface="Nunito"/>
                          <a:ea typeface="Nunito"/>
                          <a:cs typeface="Nunito"/>
                          <a:sym typeface="Nunito"/>
                        </a:rPr>
                        <a:t>Integrates with VR instruments</a:t>
                      </a:r>
                      <a:endParaRPr sz="1100">
                        <a:solidFill>
                          <a:srgbClr val="595959"/>
                        </a:solidFill>
                        <a:latin typeface="Nunito"/>
                        <a:ea typeface="Nunito"/>
                        <a:cs typeface="Nunito"/>
                        <a:sym typeface="Nunito"/>
                      </a:endParaRPr>
                    </a:p>
                    <a:p>
                      <a:pPr marL="0" lvl="0" indent="0" algn="l" rtl="0">
                        <a:spcBef>
                          <a:spcPts val="0"/>
                        </a:spcBef>
                        <a:spcAft>
                          <a:spcPts val="0"/>
                        </a:spcAft>
                        <a:buNone/>
                      </a:pPr>
                      <a:endParaRPr sz="110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dirty="0">
                          <a:solidFill>
                            <a:srgbClr val="595959"/>
                          </a:solidFill>
                          <a:latin typeface="Nunito"/>
                          <a:ea typeface="Nunito"/>
                          <a:cs typeface="Nunito"/>
                          <a:sym typeface="Nunito"/>
                        </a:rPr>
                        <a:t>Oversight would lead to integration challenges and quality-impeding obstacles</a:t>
                      </a:r>
                      <a:endParaRPr sz="1100" dirty="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38" name="Google Shape;33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339" name="Google Shape;339;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340" name="Google Shape;340;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341" name="Google Shape;341;p39"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342" name="Google Shape;342;p39"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343" name="Google Shape;343;p39"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344" name="Google Shape;344;p39"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aphicFrame>
        <p:nvGraphicFramePr>
          <p:cNvPr id="349" name="Google Shape;349;p40"/>
          <p:cNvGraphicFramePr/>
          <p:nvPr>
            <p:extLst>
              <p:ext uri="{D42A27DB-BD31-4B8C-83A1-F6EECF244321}">
                <p14:modId xmlns:p14="http://schemas.microsoft.com/office/powerpoint/2010/main" val="4154675503"/>
              </p:ext>
            </p:extLst>
          </p:nvPr>
        </p:nvGraphicFramePr>
        <p:xfrm>
          <a:off x="396700" y="1142600"/>
          <a:ext cx="8350600" cy="2691030"/>
        </p:xfrm>
        <a:graphic>
          <a:graphicData uri="http://schemas.openxmlformats.org/drawingml/2006/table">
            <a:tbl>
              <a:tblPr>
                <a:noFill/>
                <a:tableStyleId>{EA58604A-46AB-45EA-9A62-8ED6B3406EB1}</a:tableStyleId>
              </a:tblPr>
              <a:tblGrid>
                <a:gridCol w="609775">
                  <a:extLst>
                    <a:ext uri="{9D8B030D-6E8A-4147-A177-3AD203B41FA5}">
                      <a16:colId xmlns:a16="http://schemas.microsoft.com/office/drawing/2014/main" val="20000"/>
                    </a:ext>
                  </a:extLst>
                </a:gridCol>
                <a:gridCol w="1435250">
                  <a:extLst>
                    <a:ext uri="{9D8B030D-6E8A-4147-A177-3AD203B41FA5}">
                      <a16:colId xmlns:a16="http://schemas.microsoft.com/office/drawing/2014/main" val="20001"/>
                    </a:ext>
                  </a:extLst>
                </a:gridCol>
                <a:gridCol w="3170050">
                  <a:extLst>
                    <a:ext uri="{9D8B030D-6E8A-4147-A177-3AD203B41FA5}">
                      <a16:colId xmlns:a16="http://schemas.microsoft.com/office/drawing/2014/main" val="20002"/>
                    </a:ext>
                  </a:extLst>
                </a:gridCol>
                <a:gridCol w="3135525">
                  <a:extLst>
                    <a:ext uri="{9D8B030D-6E8A-4147-A177-3AD203B41FA5}">
                      <a16:colId xmlns:a16="http://schemas.microsoft.com/office/drawing/2014/main" val="20003"/>
                    </a:ext>
                  </a:extLst>
                </a:gridCol>
              </a:tblGrid>
              <a:tr h="277850">
                <a:tc>
                  <a:txBody>
                    <a:bodyPr/>
                    <a:lstStyle/>
                    <a:p>
                      <a:pPr marL="0" lvl="0" indent="0" algn="ctr" rtl="0">
                        <a:spcBef>
                          <a:spcPts val="0"/>
                        </a:spcBef>
                        <a:spcAft>
                          <a:spcPts val="0"/>
                        </a:spcAft>
                        <a:buNone/>
                      </a:pPr>
                      <a:endParaRPr sz="1200" b="1">
                        <a:solidFill>
                          <a:srgbClr val="0077BB"/>
                        </a:solidFill>
                        <a:latin typeface="Nunito"/>
                        <a:ea typeface="Nunito"/>
                        <a:cs typeface="Nunito"/>
                        <a:sym typeface="Nunito"/>
                      </a:endParaRPr>
                    </a:p>
                  </a:txBody>
                  <a:tcPr marL="63500" marR="63500" marT="63500" marB="63500">
                    <a:lnL w="12700"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77BB"/>
                          </a:solidFill>
                          <a:latin typeface="Nunito"/>
                          <a:ea typeface="Nunito"/>
                          <a:cs typeface="Nunito"/>
                          <a:sym typeface="Nunito"/>
                        </a:rPr>
                        <a:t>Element</a:t>
                      </a:r>
                      <a:endParaRPr sz="1200" b="1">
                        <a:solidFill>
                          <a:srgbClr val="0077BB"/>
                        </a:solidFill>
                        <a:latin typeface="Nunito"/>
                        <a:ea typeface="Nunito"/>
                        <a:cs typeface="Nunito"/>
                        <a:sym typeface="Nunito"/>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77BB"/>
                          </a:solidFill>
                          <a:latin typeface="Nunito"/>
                          <a:ea typeface="Nunito"/>
                          <a:cs typeface="Nunito"/>
                          <a:sym typeface="Nunito"/>
                        </a:rPr>
                        <a:t>Description</a:t>
                      </a:r>
                      <a:endParaRPr sz="1200" b="1">
                        <a:solidFill>
                          <a:srgbClr val="0077BB"/>
                        </a:solidFill>
                        <a:latin typeface="Nunito"/>
                        <a:ea typeface="Nunito"/>
                        <a:cs typeface="Nunito"/>
                        <a:sym typeface="Nunito"/>
                      </a:endParaRPr>
                    </a:p>
                  </a:txBody>
                  <a:tcPr marL="63500" marR="63500" marT="63500" marB="63500">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200" b="1">
                          <a:solidFill>
                            <a:srgbClr val="0077BB"/>
                          </a:solidFill>
                          <a:latin typeface="Nunito"/>
                          <a:ea typeface="Nunito"/>
                          <a:cs typeface="Nunito"/>
                          <a:sym typeface="Nunito"/>
                        </a:rPr>
                        <a:t>Why?</a:t>
                      </a:r>
                      <a:endParaRPr sz="1200" b="1">
                        <a:solidFill>
                          <a:srgbClr val="0077BB"/>
                        </a:solidFill>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1025">
                <a:tc>
                  <a:txBody>
                    <a:bodyPr/>
                    <a:lstStyle/>
                    <a:p>
                      <a:pPr marL="0" lvl="0" indent="0" algn="ctr" rtl="0">
                        <a:spcBef>
                          <a:spcPts val="0"/>
                        </a:spcBef>
                        <a:spcAft>
                          <a:spcPts val="0"/>
                        </a:spcAft>
                        <a:buNone/>
                      </a:pPr>
                      <a:r>
                        <a:rPr lang="en" sz="1100" b="1">
                          <a:solidFill>
                            <a:srgbClr val="0077BB"/>
                          </a:solidFill>
                          <a:latin typeface="Nunito"/>
                          <a:ea typeface="Nunito"/>
                          <a:cs typeface="Nunito"/>
                          <a:sym typeface="Nunito"/>
                        </a:rPr>
                        <a:t>E4</a:t>
                      </a:r>
                      <a:endParaRPr sz="1100" b="1">
                        <a:solidFill>
                          <a:srgbClr val="0077BB"/>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95959"/>
                          </a:solidFill>
                          <a:latin typeface="Nunito"/>
                          <a:ea typeface="Nunito"/>
                          <a:cs typeface="Nunito"/>
                          <a:sym typeface="Nunito"/>
                        </a:rPr>
                        <a:t>Testing</a:t>
                      </a:r>
                      <a:endParaRPr sz="1100" b="1">
                        <a:solidFill>
                          <a:srgbClr val="595959"/>
                        </a:solidFill>
                        <a:latin typeface="Nunito"/>
                        <a:ea typeface="Nunito"/>
                        <a:cs typeface="Nunito"/>
                        <a:sym typeface="Nunito"/>
                      </a:endParaRPr>
                    </a:p>
                  </a:txBody>
                  <a:tcPr marL="63500" marR="63500" marT="63500" marB="63500" anchor="ctr">
                    <a:lnL w="12700" cap="flat" cmpd="sng">
                      <a:solidFill>
                        <a:schemeClr val="dk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dirty="0">
                          <a:solidFill>
                            <a:srgbClr val="595959"/>
                          </a:solidFill>
                          <a:latin typeface="Nunito"/>
                          <a:ea typeface="Nunito"/>
                          <a:cs typeface="Nunito"/>
                          <a:sym typeface="Nunito"/>
                        </a:rPr>
                        <a:t>Accessible, intuitive, and operable by human user</a:t>
                      </a:r>
                      <a:endParaRPr sz="1100" dirty="0">
                        <a:solidFill>
                          <a:srgbClr val="595959"/>
                        </a:solidFill>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dirty="0">
                          <a:solidFill>
                            <a:srgbClr val="595959"/>
                          </a:solidFill>
                          <a:latin typeface="Nunito"/>
                          <a:ea typeface="Nunito"/>
                          <a:cs typeface="Nunito"/>
                          <a:sym typeface="Nunito"/>
                        </a:rPr>
                        <a:t>Possess the ability to test, validate, and verify requirements</a:t>
                      </a:r>
                      <a:endParaRPr sz="1100" dirty="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595959"/>
                          </a:solidFill>
                          <a:latin typeface="Nunito"/>
                          <a:ea typeface="Nunito"/>
                          <a:cs typeface="Nunito"/>
                          <a:sym typeface="Nunito"/>
                        </a:rPr>
                        <a:t>Failure would impede the training capability and overall mission as well as put the users at greater risk</a:t>
                      </a:r>
                      <a:endParaRPr sz="110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4925">
                <a:tc>
                  <a:txBody>
                    <a:bodyPr/>
                    <a:lstStyle/>
                    <a:p>
                      <a:pPr marL="0" lvl="0" indent="0" algn="ctr" rtl="0">
                        <a:spcBef>
                          <a:spcPts val="0"/>
                        </a:spcBef>
                        <a:spcAft>
                          <a:spcPts val="0"/>
                        </a:spcAft>
                        <a:buNone/>
                      </a:pPr>
                      <a:r>
                        <a:rPr lang="en" sz="1100" b="1">
                          <a:solidFill>
                            <a:srgbClr val="0077BB"/>
                          </a:solidFill>
                          <a:latin typeface="Nunito"/>
                          <a:ea typeface="Nunito"/>
                          <a:cs typeface="Nunito"/>
                          <a:sym typeface="Nunito"/>
                        </a:rPr>
                        <a:t>E5</a:t>
                      </a:r>
                      <a:endParaRPr sz="1100"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95959"/>
                          </a:solidFill>
                          <a:latin typeface="Nunito"/>
                          <a:ea typeface="Nunito"/>
                          <a:cs typeface="Nunito"/>
                          <a:sym typeface="Nunito"/>
                        </a:rPr>
                        <a:t>Safety</a:t>
                      </a:r>
                      <a:endParaRPr sz="1100" b="1">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a:solidFill>
                            <a:srgbClr val="595959"/>
                          </a:solidFill>
                          <a:latin typeface="Nunito"/>
                          <a:ea typeface="Nunito"/>
                          <a:cs typeface="Nunito"/>
                          <a:sym typeface="Nunito"/>
                        </a:rPr>
                        <a:t>Must not cause any physical or mental harm to user</a:t>
                      </a:r>
                      <a:endParaRPr sz="110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rgbClr val="595959"/>
                          </a:solidFill>
                          <a:latin typeface="Nunito"/>
                          <a:ea typeface="Nunito"/>
                          <a:cs typeface="Nunito"/>
                          <a:sym typeface="Nunito"/>
                        </a:rPr>
                        <a:t>Must ensure hazards are minimized to user, operator, and equipment</a:t>
                      </a:r>
                      <a:endParaRPr sz="110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100" b="1">
                          <a:solidFill>
                            <a:srgbClr val="0077BB"/>
                          </a:solidFill>
                          <a:latin typeface="Nunito"/>
                          <a:ea typeface="Nunito"/>
                          <a:cs typeface="Nunito"/>
                          <a:sym typeface="Nunito"/>
                        </a:rPr>
                        <a:t>E6</a:t>
                      </a:r>
                      <a:endParaRPr sz="1100" b="1">
                        <a:solidFill>
                          <a:srgbClr val="0077BB"/>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solidFill>
                            <a:srgbClr val="595959"/>
                          </a:solidFill>
                          <a:latin typeface="Nunito"/>
                          <a:ea typeface="Nunito"/>
                          <a:cs typeface="Nunito"/>
                          <a:sym typeface="Nunito"/>
                        </a:rPr>
                        <a:t>Financial</a:t>
                      </a:r>
                      <a:endParaRPr sz="1100" b="1">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lvl="0" indent="-298450" algn="l" rtl="0">
                        <a:spcBef>
                          <a:spcPts val="0"/>
                        </a:spcBef>
                        <a:spcAft>
                          <a:spcPts val="0"/>
                        </a:spcAft>
                        <a:buSzPts val="1100"/>
                        <a:buFont typeface="Nunito"/>
                        <a:buChar char="●"/>
                      </a:pPr>
                      <a:r>
                        <a:rPr lang="en" sz="1100" dirty="0">
                          <a:solidFill>
                            <a:srgbClr val="595959"/>
                          </a:solidFill>
                          <a:latin typeface="Nunito"/>
                          <a:ea typeface="Nunito"/>
                          <a:cs typeface="Nunito"/>
                          <a:sym typeface="Nunito"/>
                        </a:rPr>
                        <a:t>Total cost of the simulation must not exceed $4,000.</a:t>
                      </a:r>
                      <a:endParaRPr sz="1100" dirty="0">
                        <a:solidFill>
                          <a:srgbClr val="595959"/>
                        </a:solidFill>
                        <a:latin typeface="Nunito"/>
                        <a:ea typeface="Nunito"/>
                        <a:cs typeface="Nunito"/>
                        <a:sym typeface="Nunito"/>
                      </a:endParaRPr>
                    </a:p>
                    <a:p>
                      <a:pPr marL="0" lvl="0" indent="0" algn="l" rtl="0">
                        <a:spcBef>
                          <a:spcPts val="0"/>
                        </a:spcBef>
                        <a:spcAft>
                          <a:spcPts val="0"/>
                        </a:spcAft>
                        <a:buNone/>
                      </a:pPr>
                      <a:r>
                        <a:rPr lang="en" sz="1100" dirty="0">
                          <a:solidFill>
                            <a:srgbClr val="595959"/>
                          </a:solidFill>
                          <a:latin typeface="Nunito"/>
                          <a:ea typeface="Nunito"/>
                          <a:cs typeface="Nunito"/>
                          <a:sym typeface="Nunito"/>
                        </a:rPr>
                        <a:t>* Extra funds may be secured from the University of Colorado Boulder College of Engineering if necessary</a:t>
                      </a:r>
                      <a:endParaRPr sz="1100" dirty="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solidFill>
                            <a:srgbClr val="595959"/>
                          </a:solidFill>
                          <a:latin typeface="Nunito"/>
                          <a:ea typeface="Nunito"/>
                          <a:cs typeface="Nunito"/>
                          <a:sym typeface="Nunito"/>
                        </a:rPr>
                        <a:t>Maintaining to budget and schedule is non-negotiable</a:t>
                      </a:r>
                      <a:endParaRPr sz="1100" dirty="0">
                        <a:solidFill>
                          <a:srgbClr val="595959"/>
                        </a:solidFill>
                        <a:latin typeface="Nunito"/>
                        <a:ea typeface="Nunito"/>
                        <a:cs typeface="Nunito"/>
                        <a:sym typeface="Nunito"/>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50" name="Google Shape;35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Critical Project Elements </a:t>
            </a:r>
            <a:endParaRPr/>
          </a:p>
        </p:txBody>
      </p:sp>
      <p:sp>
        <p:nvSpPr>
          <p:cNvPr id="351" name="Google Shape;35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latin typeface="Nunito"/>
              <a:ea typeface="Nunito"/>
              <a:cs typeface="Nunito"/>
              <a:sym typeface="Nunito"/>
            </a:endParaRPr>
          </a:p>
        </p:txBody>
      </p:sp>
      <p:pic>
        <p:nvPicPr>
          <p:cNvPr id="352" name="Google Shape;352;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353" name="Google Shape;353;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354" name="Google Shape;354;p40"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355" name="Google Shape;355;p40"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356" name="Google Shape;356;p40"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357" name="Google Shape;357;p40"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Trades Performed</a:t>
            </a:r>
            <a:endParaRPr/>
          </a:p>
        </p:txBody>
      </p:sp>
      <p:sp>
        <p:nvSpPr>
          <p:cNvPr id="363" name="Google Shape;36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graphicFrame>
        <p:nvGraphicFramePr>
          <p:cNvPr id="364" name="Google Shape;364;p41"/>
          <p:cNvGraphicFramePr/>
          <p:nvPr/>
        </p:nvGraphicFramePr>
        <p:xfrm>
          <a:off x="1501313" y="1017725"/>
          <a:ext cx="7239800" cy="3539475"/>
        </p:xfrm>
        <a:graphic>
          <a:graphicData uri="http://schemas.openxmlformats.org/drawingml/2006/table">
            <a:tbl>
              <a:tblPr>
                <a:noFill/>
                <a:tableStyleId>{EA58604A-46AB-45EA-9A62-8ED6B3406EB1}</a:tableStyleId>
              </a:tblPr>
              <a:tblGrid>
                <a:gridCol w="470425">
                  <a:extLst>
                    <a:ext uri="{9D8B030D-6E8A-4147-A177-3AD203B41FA5}">
                      <a16:colId xmlns:a16="http://schemas.microsoft.com/office/drawing/2014/main" val="20000"/>
                    </a:ext>
                  </a:extLst>
                </a:gridCol>
                <a:gridCol w="3889550">
                  <a:extLst>
                    <a:ext uri="{9D8B030D-6E8A-4147-A177-3AD203B41FA5}">
                      <a16:colId xmlns:a16="http://schemas.microsoft.com/office/drawing/2014/main" val="20001"/>
                    </a:ext>
                  </a:extLst>
                </a:gridCol>
                <a:gridCol w="1254850">
                  <a:extLst>
                    <a:ext uri="{9D8B030D-6E8A-4147-A177-3AD203B41FA5}">
                      <a16:colId xmlns:a16="http://schemas.microsoft.com/office/drawing/2014/main" val="20002"/>
                    </a:ext>
                  </a:extLst>
                </a:gridCol>
                <a:gridCol w="1624975">
                  <a:extLst>
                    <a:ext uri="{9D8B030D-6E8A-4147-A177-3AD203B41FA5}">
                      <a16:colId xmlns:a16="http://schemas.microsoft.com/office/drawing/2014/main" val="20003"/>
                    </a:ext>
                  </a:extLst>
                </a:gridCol>
              </a:tblGrid>
              <a:tr h="437050">
                <a:tc>
                  <a:txBody>
                    <a:bodyPr/>
                    <a:lstStyle/>
                    <a:p>
                      <a:pPr marL="0" lvl="0" indent="0" algn="ctr" rtl="0">
                        <a:lnSpc>
                          <a:spcPct val="115000"/>
                        </a:lnSpc>
                        <a:spcBef>
                          <a:spcPts val="0"/>
                        </a:spcBef>
                        <a:spcAft>
                          <a:spcPts val="0"/>
                        </a:spcAft>
                        <a:buNone/>
                      </a:pPr>
                      <a:endParaRPr sz="1500" b="1">
                        <a:latin typeface="Nunito"/>
                        <a:ea typeface="Nunito"/>
                        <a:cs typeface="Nunito"/>
                        <a:sym typeface="Nunito"/>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b="1">
                          <a:solidFill>
                            <a:srgbClr val="0077BB"/>
                          </a:solidFill>
                          <a:latin typeface="Nunito"/>
                          <a:ea typeface="Nunito"/>
                          <a:cs typeface="Nunito"/>
                          <a:sym typeface="Nunito"/>
                        </a:rPr>
                        <a:t>Trade Space</a:t>
                      </a:r>
                      <a:endParaRPr sz="1500" b="1">
                        <a:solidFill>
                          <a:srgbClr val="0077BB"/>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rgbClr val="0077BB"/>
                          </a:solidFill>
                          <a:latin typeface="Nunito"/>
                          <a:ea typeface="Nunito"/>
                          <a:cs typeface="Nunito"/>
                          <a:sym typeface="Nunito"/>
                        </a:rPr>
                        <a:t>Parent FRs</a:t>
                      </a:r>
                      <a:endParaRPr sz="1500" b="1">
                        <a:solidFill>
                          <a:srgbClr val="0077BB"/>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rgbClr val="0077BB"/>
                          </a:solidFill>
                          <a:latin typeface="Nunito"/>
                          <a:ea typeface="Nunito"/>
                          <a:cs typeface="Nunito"/>
                          <a:sym typeface="Nunito"/>
                        </a:rPr>
                        <a:t>Related CPEs</a:t>
                      </a:r>
                      <a:endParaRPr sz="1500" b="1">
                        <a:solidFill>
                          <a:srgbClr val="0077BB"/>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21200">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1</a:t>
                      </a:r>
                      <a:endParaRPr sz="1500">
                        <a:solidFill>
                          <a:schemeClr val="dk2"/>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Virtual Reality Display</a:t>
                      </a:r>
                      <a:endParaRPr sz="1500">
                        <a:solidFill>
                          <a:schemeClr val="dk2"/>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F2, F3, F5, F6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E1, E2, E4, E5, E6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1200">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2</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Virtual Reality Headset </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F3, F5</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E1, E2, E4, E5, E6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3525">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3</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Lunar Data</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F1</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E3</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3525">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4</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Rendering Software</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F2, F3, F4</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E3</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63525">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5</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Unity Templates</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F1</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E3, E6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63525">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Object Tracking</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F2</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E1, E2, E4, E6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3525">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7</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Physical Constraints</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F2</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E2, E4, E5, E6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21200">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8</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Manufacturing of Physical Objects</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F2, F3</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E1, E2, E5, E6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21200">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9</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a:solidFill>
                            <a:schemeClr val="dk2"/>
                          </a:solidFill>
                          <a:latin typeface="Nunito"/>
                          <a:ea typeface="Nunito"/>
                          <a:cs typeface="Nunito"/>
                          <a:sym typeface="Nunito"/>
                        </a:rPr>
                        <a:t>Physical Objects</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F2, F3</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solidFill>
                            <a:schemeClr val="dk2"/>
                          </a:solidFill>
                          <a:latin typeface="Nunito"/>
                          <a:ea typeface="Nunito"/>
                          <a:cs typeface="Nunito"/>
                          <a:sym typeface="Nunito"/>
                        </a:rPr>
                        <a:t>E2, E5, E6</a:t>
                      </a:r>
                      <a:endParaRPr sz="1500">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365" name="Google Shape;365;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366" name="Google Shape;366;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367" name="Google Shape;367;p4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1837" y="1434375"/>
            <a:ext cx="589475" cy="1744376"/>
          </a:xfrm>
          <a:prstGeom prst="rect">
            <a:avLst/>
          </a:prstGeom>
          <a:noFill/>
          <a:ln>
            <a:noFill/>
          </a:ln>
        </p:spPr>
      </p:pic>
      <p:pic>
        <p:nvPicPr>
          <p:cNvPr id="368" name="Google Shape;368;p4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11837" y="3178751"/>
            <a:ext cx="589475" cy="1378449"/>
          </a:xfrm>
          <a:prstGeom prst="rect">
            <a:avLst/>
          </a:prstGeom>
          <a:noFill/>
          <a:ln>
            <a:noFill/>
          </a:ln>
        </p:spPr>
      </p:pic>
      <p:sp>
        <p:nvSpPr>
          <p:cNvPr id="369" name="Google Shape;369;p41"/>
          <p:cNvSpPr txBox="1"/>
          <p:nvPr/>
        </p:nvSpPr>
        <p:spPr>
          <a:xfrm>
            <a:off x="402888" y="2075894"/>
            <a:ext cx="548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009988"/>
                </a:solidFill>
                <a:latin typeface="Nunito"/>
                <a:ea typeface="Nunito"/>
                <a:cs typeface="Nunito"/>
                <a:sym typeface="Nunito"/>
              </a:rPr>
              <a:t>VR</a:t>
            </a:r>
            <a:endParaRPr sz="1900" b="1">
              <a:solidFill>
                <a:srgbClr val="009988"/>
              </a:solidFill>
              <a:latin typeface="Nunito"/>
              <a:ea typeface="Nunito"/>
              <a:cs typeface="Nunito"/>
              <a:sym typeface="Nunito"/>
            </a:endParaRPr>
          </a:p>
        </p:txBody>
      </p:sp>
      <p:sp>
        <p:nvSpPr>
          <p:cNvPr id="370" name="Google Shape;370;p41"/>
          <p:cNvSpPr txBox="1"/>
          <p:nvPr/>
        </p:nvSpPr>
        <p:spPr>
          <a:xfrm>
            <a:off x="402888" y="3637307"/>
            <a:ext cx="548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EE7733"/>
                </a:solidFill>
                <a:latin typeface="Nunito"/>
                <a:ea typeface="Nunito"/>
                <a:cs typeface="Nunito"/>
                <a:sym typeface="Nunito"/>
              </a:rPr>
              <a:t>HR</a:t>
            </a:r>
            <a:endParaRPr sz="1900" b="1">
              <a:solidFill>
                <a:srgbClr val="EE7733"/>
              </a:solidFill>
              <a:latin typeface="Nunito"/>
              <a:ea typeface="Nunito"/>
              <a:cs typeface="Nunito"/>
              <a:sym typeface="Nunito"/>
            </a:endParaRPr>
          </a:p>
        </p:txBody>
      </p:sp>
      <p:sp>
        <p:nvSpPr>
          <p:cNvPr id="371" name="Google Shape;371;p41"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372" name="Google Shape;372;p41"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373" name="Google Shape;373;p41"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374" name="Google Shape;374;p41"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Trades Performed</a:t>
            </a:r>
            <a:endParaRPr/>
          </a:p>
        </p:txBody>
      </p:sp>
      <p:sp>
        <p:nvSpPr>
          <p:cNvPr id="380" name="Google Shape;38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graphicFrame>
        <p:nvGraphicFramePr>
          <p:cNvPr id="381" name="Google Shape;381;p42"/>
          <p:cNvGraphicFramePr/>
          <p:nvPr/>
        </p:nvGraphicFramePr>
        <p:xfrm>
          <a:off x="1501313" y="1017725"/>
          <a:ext cx="7239800" cy="3539475"/>
        </p:xfrm>
        <a:graphic>
          <a:graphicData uri="http://schemas.openxmlformats.org/drawingml/2006/table">
            <a:tbl>
              <a:tblPr>
                <a:noFill/>
                <a:tableStyleId>{EA58604A-46AB-45EA-9A62-8ED6B3406EB1}</a:tableStyleId>
              </a:tblPr>
              <a:tblGrid>
                <a:gridCol w="470425">
                  <a:extLst>
                    <a:ext uri="{9D8B030D-6E8A-4147-A177-3AD203B41FA5}">
                      <a16:colId xmlns:a16="http://schemas.microsoft.com/office/drawing/2014/main" val="20000"/>
                    </a:ext>
                  </a:extLst>
                </a:gridCol>
                <a:gridCol w="3889550">
                  <a:extLst>
                    <a:ext uri="{9D8B030D-6E8A-4147-A177-3AD203B41FA5}">
                      <a16:colId xmlns:a16="http://schemas.microsoft.com/office/drawing/2014/main" val="20001"/>
                    </a:ext>
                  </a:extLst>
                </a:gridCol>
                <a:gridCol w="1254850">
                  <a:extLst>
                    <a:ext uri="{9D8B030D-6E8A-4147-A177-3AD203B41FA5}">
                      <a16:colId xmlns:a16="http://schemas.microsoft.com/office/drawing/2014/main" val="20002"/>
                    </a:ext>
                  </a:extLst>
                </a:gridCol>
                <a:gridCol w="1624975">
                  <a:extLst>
                    <a:ext uri="{9D8B030D-6E8A-4147-A177-3AD203B41FA5}">
                      <a16:colId xmlns:a16="http://schemas.microsoft.com/office/drawing/2014/main" val="20003"/>
                    </a:ext>
                  </a:extLst>
                </a:gridCol>
              </a:tblGrid>
              <a:tr h="437050">
                <a:tc>
                  <a:txBody>
                    <a:bodyPr/>
                    <a:lstStyle/>
                    <a:p>
                      <a:pPr marL="0" lvl="0" indent="0" algn="ctr" rtl="0">
                        <a:lnSpc>
                          <a:spcPct val="115000"/>
                        </a:lnSpc>
                        <a:spcBef>
                          <a:spcPts val="0"/>
                        </a:spcBef>
                        <a:spcAft>
                          <a:spcPts val="0"/>
                        </a:spcAft>
                        <a:buNone/>
                      </a:pPr>
                      <a:endParaRPr sz="1500" b="1">
                        <a:latin typeface="Nunito"/>
                        <a:ea typeface="Nunito"/>
                        <a:cs typeface="Nunito"/>
                        <a:sym typeface="Nunito"/>
                      </a:endParaRPr>
                    </a:p>
                  </a:txBody>
                  <a:tcPr marL="28575" marR="28575" marT="19050" marB="19050" anchor="ctr">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500" b="1">
                          <a:solidFill>
                            <a:srgbClr val="0077BB"/>
                          </a:solidFill>
                          <a:latin typeface="Nunito"/>
                          <a:ea typeface="Nunito"/>
                          <a:cs typeface="Nunito"/>
                          <a:sym typeface="Nunito"/>
                        </a:rPr>
                        <a:t>Trade Space</a:t>
                      </a:r>
                      <a:endParaRPr sz="1500" b="1">
                        <a:solidFill>
                          <a:srgbClr val="0077BB"/>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rgbClr val="0077BB"/>
                          </a:solidFill>
                          <a:latin typeface="Nunito"/>
                          <a:ea typeface="Nunito"/>
                          <a:cs typeface="Nunito"/>
                          <a:sym typeface="Nunito"/>
                        </a:rPr>
                        <a:t>Parent FRs</a:t>
                      </a:r>
                      <a:endParaRPr sz="1500" b="1">
                        <a:solidFill>
                          <a:srgbClr val="0077BB"/>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rgbClr val="0077BB"/>
                          </a:solidFill>
                          <a:latin typeface="Nunito"/>
                          <a:ea typeface="Nunito"/>
                          <a:cs typeface="Nunito"/>
                          <a:sym typeface="Nunito"/>
                        </a:rPr>
                        <a:t>Related CPEs</a:t>
                      </a:r>
                      <a:endParaRPr sz="1500" b="1">
                        <a:solidFill>
                          <a:srgbClr val="0077BB"/>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21200">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1</a:t>
                      </a:r>
                      <a:endParaRPr sz="1500" b="1">
                        <a:solidFill>
                          <a:schemeClr val="dk2"/>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Virtual Reality Display</a:t>
                      </a:r>
                      <a:endParaRPr sz="1500" b="1">
                        <a:solidFill>
                          <a:schemeClr val="dk2"/>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F2, F3, F5, F6</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E1, E2, E4, E5, E6</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1200">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2</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Virtual Reality Headset </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F3, F5</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E1, E2, E4, E5, E6</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3525">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3</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Lunar Data</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F1</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E3</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63525">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4</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Rendering Software</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F2, F3, F4</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E3</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extLst>
                  <a:ext uri="{0D108BD9-81ED-4DB2-BD59-A6C34878D82A}">
                    <a16:rowId xmlns:a16="http://schemas.microsoft.com/office/drawing/2014/main" val="10004"/>
                  </a:ext>
                </a:extLst>
              </a:tr>
              <a:tr h="363525">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5</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Unity Templates</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F1</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E3, E6</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extLst>
                  <a:ext uri="{0D108BD9-81ED-4DB2-BD59-A6C34878D82A}">
                    <a16:rowId xmlns:a16="http://schemas.microsoft.com/office/drawing/2014/main" val="10005"/>
                  </a:ext>
                </a:extLst>
              </a:tr>
              <a:tr h="363525">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6</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500" b="1">
                          <a:solidFill>
                            <a:schemeClr val="dk2"/>
                          </a:solidFill>
                          <a:latin typeface="Nunito"/>
                          <a:ea typeface="Nunito"/>
                          <a:cs typeface="Nunito"/>
                          <a:sym typeface="Nunito"/>
                        </a:rPr>
                        <a:t>Object Tracking</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F2</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500" b="1">
                          <a:solidFill>
                            <a:schemeClr val="dk2"/>
                          </a:solidFill>
                          <a:latin typeface="Nunito"/>
                          <a:ea typeface="Nunito"/>
                          <a:cs typeface="Nunito"/>
                          <a:sym typeface="Nunito"/>
                        </a:rPr>
                        <a:t>E1, E2, E4, E6</a:t>
                      </a:r>
                      <a:endParaRPr sz="1500" b="1">
                        <a:solidFill>
                          <a:schemeClr val="dk2"/>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63525">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7</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Physical Constraints</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F2</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E2, E4, E5, E6</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extLst>
                  <a:ext uri="{0D108BD9-81ED-4DB2-BD59-A6C34878D82A}">
                    <a16:rowId xmlns:a16="http://schemas.microsoft.com/office/drawing/2014/main" val="10007"/>
                  </a:ext>
                </a:extLst>
              </a:tr>
              <a:tr h="321200">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8</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Manufacturing of Physical Objects</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F2, F3</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E1, E2, E5, E6</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extLst>
                  <a:ext uri="{0D108BD9-81ED-4DB2-BD59-A6C34878D82A}">
                    <a16:rowId xmlns:a16="http://schemas.microsoft.com/office/drawing/2014/main" val="10008"/>
                  </a:ext>
                </a:extLst>
              </a:tr>
              <a:tr h="321200">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9</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ctr" rtl="0">
                        <a:lnSpc>
                          <a:spcPct val="115000"/>
                        </a:lnSpc>
                        <a:spcBef>
                          <a:spcPts val="0"/>
                        </a:spcBef>
                        <a:spcAft>
                          <a:spcPts val="0"/>
                        </a:spcAft>
                        <a:buNone/>
                      </a:pPr>
                      <a:r>
                        <a:rPr lang="en" sz="1500">
                          <a:latin typeface="Nunito"/>
                          <a:ea typeface="Nunito"/>
                          <a:cs typeface="Nunito"/>
                          <a:sym typeface="Nunito"/>
                        </a:rPr>
                        <a:t>Physical Objects</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F2, F3</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tc>
                  <a:txBody>
                    <a:bodyPr/>
                    <a:lstStyle/>
                    <a:p>
                      <a:pPr marL="0" lvl="0" indent="0" algn="l" rtl="0">
                        <a:lnSpc>
                          <a:spcPct val="115000"/>
                        </a:lnSpc>
                        <a:spcBef>
                          <a:spcPts val="0"/>
                        </a:spcBef>
                        <a:spcAft>
                          <a:spcPts val="0"/>
                        </a:spcAft>
                        <a:buNone/>
                      </a:pPr>
                      <a:r>
                        <a:rPr lang="en" sz="1500">
                          <a:latin typeface="Nunito"/>
                          <a:ea typeface="Nunito"/>
                          <a:cs typeface="Nunito"/>
                          <a:sym typeface="Nunito"/>
                        </a:rPr>
                        <a:t>E2, E5, E6</a:t>
                      </a:r>
                      <a:endParaRPr sz="15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34343"/>
                    </a:solidFill>
                  </a:tcPr>
                </a:tc>
                <a:extLst>
                  <a:ext uri="{0D108BD9-81ED-4DB2-BD59-A6C34878D82A}">
                    <a16:rowId xmlns:a16="http://schemas.microsoft.com/office/drawing/2014/main" val="10009"/>
                  </a:ext>
                </a:extLst>
              </a:tr>
            </a:tbl>
          </a:graphicData>
        </a:graphic>
      </p:graphicFrame>
      <p:pic>
        <p:nvPicPr>
          <p:cNvPr id="382" name="Google Shape;382;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383" name="Google Shape;383;p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384" name="Google Shape;384;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1837" y="1434375"/>
            <a:ext cx="589475" cy="1744376"/>
          </a:xfrm>
          <a:prstGeom prst="rect">
            <a:avLst/>
          </a:prstGeom>
          <a:noFill/>
          <a:ln>
            <a:noFill/>
          </a:ln>
        </p:spPr>
      </p:pic>
      <p:pic>
        <p:nvPicPr>
          <p:cNvPr id="385" name="Google Shape;385;p4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11837" y="3178751"/>
            <a:ext cx="589475" cy="1378449"/>
          </a:xfrm>
          <a:prstGeom prst="rect">
            <a:avLst/>
          </a:prstGeom>
          <a:noFill/>
          <a:ln>
            <a:noFill/>
          </a:ln>
        </p:spPr>
      </p:pic>
      <p:sp>
        <p:nvSpPr>
          <p:cNvPr id="386" name="Google Shape;386;p42"/>
          <p:cNvSpPr txBox="1"/>
          <p:nvPr/>
        </p:nvSpPr>
        <p:spPr>
          <a:xfrm>
            <a:off x="402888" y="2075894"/>
            <a:ext cx="548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009988"/>
                </a:solidFill>
                <a:latin typeface="Nunito"/>
                <a:ea typeface="Nunito"/>
                <a:cs typeface="Nunito"/>
                <a:sym typeface="Nunito"/>
              </a:rPr>
              <a:t>VR</a:t>
            </a:r>
            <a:endParaRPr sz="1900" b="1">
              <a:solidFill>
                <a:srgbClr val="009988"/>
              </a:solidFill>
              <a:latin typeface="Nunito"/>
              <a:ea typeface="Nunito"/>
              <a:cs typeface="Nunito"/>
              <a:sym typeface="Nunito"/>
            </a:endParaRPr>
          </a:p>
        </p:txBody>
      </p:sp>
      <p:sp>
        <p:nvSpPr>
          <p:cNvPr id="387" name="Google Shape;387;p42"/>
          <p:cNvSpPr txBox="1"/>
          <p:nvPr/>
        </p:nvSpPr>
        <p:spPr>
          <a:xfrm>
            <a:off x="402888" y="3637307"/>
            <a:ext cx="5487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rgbClr val="EE7733"/>
                </a:solidFill>
                <a:latin typeface="Nunito"/>
                <a:ea typeface="Nunito"/>
                <a:cs typeface="Nunito"/>
                <a:sym typeface="Nunito"/>
              </a:rPr>
              <a:t>HR</a:t>
            </a:r>
            <a:endParaRPr sz="1900" b="1">
              <a:solidFill>
                <a:srgbClr val="EE7733"/>
              </a:solidFill>
              <a:latin typeface="Nunito"/>
              <a:ea typeface="Nunito"/>
              <a:cs typeface="Nunito"/>
              <a:sym typeface="Nunito"/>
            </a:endParaRPr>
          </a:p>
        </p:txBody>
      </p:sp>
      <p:sp>
        <p:nvSpPr>
          <p:cNvPr id="388" name="Google Shape;388;p42"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389" name="Google Shape;389;p42"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390" name="Google Shape;390;p42"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391" name="Google Shape;391;p42"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3"/>
          <p:cNvSpPr/>
          <p:nvPr/>
        </p:nvSpPr>
        <p:spPr>
          <a:xfrm>
            <a:off x="6354700" y="1357000"/>
            <a:ext cx="2682000" cy="667800"/>
          </a:xfrm>
          <a:prstGeom prst="rect">
            <a:avLst/>
          </a:prstGeom>
          <a:solidFill>
            <a:srgbClr val="BBBBBB"/>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7" name="Google Shape;397;p43"/>
          <p:cNvSpPr/>
          <p:nvPr/>
        </p:nvSpPr>
        <p:spPr>
          <a:xfrm>
            <a:off x="6459225" y="1483400"/>
            <a:ext cx="1335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Unity Templates</a:t>
            </a:r>
            <a:endParaRPr>
              <a:latin typeface="Nunito"/>
              <a:ea typeface="Nunito"/>
              <a:cs typeface="Nunito"/>
              <a:sym typeface="Nunito"/>
            </a:endParaRPr>
          </a:p>
        </p:txBody>
      </p:sp>
      <p:sp>
        <p:nvSpPr>
          <p:cNvPr id="398" name="Google Shape;398;p43"/>
          <p:cNvSpPr/>
          <p:nvPr/>
        </p:nvSpPr>
        <p:spPr>
          <a:xfrm>
            <a:off x="107300" y="1357000"/>
            <a:ext cx="6086100" cy="667800"/>
          </a:xfrm>
          <a:prstGeom prst="rect">
            <a:avLst/>
          </a:prstGeom>
          <a:solidFill>
            <a:srgbClr val="BBBBBB"/>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3218434" y="1491125"/>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VR Headset</a:t>
            </a:r>
            <a:endParaRPr b="1" i="1">
              <a:solidFill>
                <a:schemeClr val="dk1"/>
              </a:solidFill>
              <a:latin typeface="Nunito"/>
              <a:ea typeface="Nunito"/>
              <a:cs typeface="Nunito"/>
              <a:sym typeface="Nunito"/>
            </a:endParaRPr>
          </a:p>
        </p:txBody>
      </p:sp>
      <p:sp>
        <p:nvSpPr>
          <p:cNvPr id="400" name="Google Shape;400;p43"/>
          <p:cNvSpPr/>
          <p:nvPr/>
        </p:nvSpPr>
        <p:spPr>
          <a:xfrm>
            <a:off x="1730025" y="148345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Suit/Physical Constraints</a:t>
            </a:r>
            <a:endParaRPr>
              <a:latin typeface="Nunito"/>
              <a:ea typeface="Nunito"/>
              <a:cs typeface="Nunito"/>
              <a:sym typeface="Nunito"/>
            </a:endParaRPr>
          </a:p>
        </p:txBody>
      </p:sp>
      <p:sp>
        <p:nvSpPr>
          <p:cNvPr id="401" name="Google Shape;401;p43"/>
          <p:cNvSpPr/>
          <p:nvPr/>
        </p:nvSpPr>
        <p:spPr>
          <a:xfrm>
            <a:off x="241613" y="148345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Tools and Equipment</a:t>
            </a:r>
            <a:endParaRPr>
              <a:latin typeface="Nunito"/>
              <a:ea typeface="Nunito"/>
              <a:cs typeface="Nunito"/>
              <a:sym typeface="Nunito"/>
            </a:endParaRPr>
          </a:p>
        </p:txBody>
      </p:sp>
      <p:sp>
        <p:nvSpPr>
          <p:cNvPr id="402" name="Google Shape;402;p43"/>
          <p:cNvSpPr/>
          <p:nvPr/>
        </p:nvSpPr>
        <p:spPr>
          <a:xfrm>
            <a:off x="4706813" y="148345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Object Tracking</a:t>
            </a:r>
            <a:endParaRPr b="1" i="1">
              <a:solidFill>
                <a:schemeClr val="dk1"/>
              </a:solidFill>
              <a:latin typeface="Nunito"/>
              <a:ea typeface="Nunito"/>
              <a:cs typeface="Nunito"/>
              <a:sym typeface="Nunito"/>
            </a:endParaRPr>
          </a:p>
        </p:txBody>
      </p:sp>
      <p:sp>
        <p:nvSpPr>
          <p:cNvPr id="403" name="Google Shape;403;p43"/>
          <p:cNvSpPr/>
          <p:nvPr/>
        </p:nvSpPr>
        <p:spPr>
          <a:xfrm>
            <a:off x="339000" y="429500"/>
            <a:ext cx="8466000" cy="520800"/>
          </a:xfrm>
          <a:prstGeom prst="rect">
            <a:avLst/>
          </a:prstGeom>
          <a:solidFill>
            <a:srgbClr val="33BBEE"/>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Virtual Reality Display</a:t>
            </a:r>
            <a:endParaRPr b="1" i="1">
              <a:solidFill>
                <a:schemeClr val="dk1"/>
              </a:solidFill>
              <a:latin typeface="Nunito"/>
              <a:ea typeface="Nunito"/>
              <a:cs typeface="Nunito"/>
              <a:sym typeface="Nunito"/>
            </a:endParaRPr>
          </a:p>
        </p:txBody>
      </p:sp>
      <p:sp>
        <p:nvSpPr>
          <p:cNvPr id="404" name="Google Shape;404;p43"/>
          <p:cNvSpPr/>
          <p:nvPr/>
        </p:nvSpPr>
        <p:spPr>
          <a:xfrm>
            <a:off x="6599625" y="2223400"/>
            <a:ext cx="10542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Rendering SW</a:t>
            </a:r>
            <a:endParaRPr>
              <a:latin typeface="Nunito"/>
              <a:ea typeface="Nunito"/>
              <a:cs typeface="Nunito"/>
              <a:sym typeface="Nunito"/>
            </a:endParaRPr>
          </a:p>
        </p:txBody>
      </p:sp>
      <p:sp>
        <p:nvSpPr>
          <p:cNvPr id="405" name="Google Shape;405;p43"/>
          <p:cNvSpPr/>
          <p:nvPr/>
        </p:nvSpPr>
        <p:spPr>
          <a:xfrm>
            <a:off x="7877963" y="1483400"/>
            <a:ext cx="10542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Lunar Data</a:t>
            </a:r>
            <a:endParaRPr b="1" i="1">
              <a:solidFill>
                <a:schemeClr val="dk1"/>
              </a:solidFill>
              <a:latin typeface="Nunito"/>
              <a:ea typeface="Nunito"/>
              <a:cs typeface="Nunito"/>
              <a:sym typeface="Nunito"/>
            </a:endParaRPr>
          </a:p>
        </p:txBody>
      </p:sp>
      <p:cxnSp>
        <p:nvCxnSpPr>
          <p:cNvPr id="406" name="Google Shape;406;p43"/>
          <p:cNvCxnSpPr>
            <a:stCxn id="397" idx="2"/>
            <a:endCxn id="404" idx="0"/>
          </p:cNvCxnSpPr>
          <p:nvPr/>
        </p:nvCxnSpPr>
        <p:spPr>
          <a:xfrm>
            <a:off x="7126725" y="1898300"/>
            <a:ext cx="0" cy="325200"/>
          </a:xfrm>
          <a:prstGeom prst="straightConnector1">
            <a:avLst/>
          </a:prstGeom>
          <a:noFill/>
          <a:ln w="9525" cap="flat" cmpd="sng">
            <a:solidFill>
              <a:schemeClr val="dk2"/>
            </a:solidFill>
            <a:prstDash val="solid"/>
            <a:round/>
            <a:headEnd type="none" w="med" len="med"/>
            <a:tailEnd type="triangle" w="med" len="med"/>
          </a:ln>
        </p:spPr>
      </p:cxnSp>
      <p:sp>
        <p:nvSpPr>
          <p:cNvPr id="407" name="Google Shape;407;p43"/>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595959"/>
                </a:solidFill>
                <a:latin typeface="Nunito"/>
                <a:ea typeface="Nunito"/>
                <a:cs typeface="Nunito"/>
                <a:sym typeface="Nunito"/>
              </a:rPr>
              <a:t>19</a:t>
            </a:fld>
            <a:endParaRPr sz="1000">
              <a:solidFill>
                <a:srgbClr val="595959"/>
              </a:solidFill>
              <a:latin typeface="Nunito"/>
              <a:ea typeface="Nunito"/>
              <a:cs typeface="Nunito"/>
              <a:sym typeface="Nunito"/>
            </a:endParaRPr>
          </a:p>
        </p:txBody>
      </p:sp>
      <p:pic>
        <p:nvPicPr>
          <p:cNvPr id="408" name="Google Shape;408;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409" name="Google Shape;409;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410" name="Google Shape;410;p43"/>
          <p:cNvSpPr/>
          <p:nvPr/>
        </p:nvSpPr>
        <p:spPr>
          <a:xfrm>
            <a:off x="339000" y="2938316"/>
            <a:ext cx="8466000" cy="8238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Future Trades</a:t>
            </a:r>
            <a:endParaRPr>
              <a:latin typeface="Nunito"/>
              <a:ea typeface="Nunito"/>
              <a:cs typeface="Nunito"/>
              <a:sym typeface="Nunito"/>
            </a:endParaRPr>
          </a:p>
        </p:txBody>
      </p:sp>
      <p:cxnSp>
        <p:nvCxnSpPr>
          <p:cNvPr id="411" name="Google Shape;411;p43"/>
          <p:cNvCxnSpPr/>
          <p:nvPr/>
        </p:nvCxnSpPr>
        <p:spPr>
          <a:xfrm>
            <a:off x="4572100" y="2029100"/>
            <a:ext cx="0" cy="912000"/>
          </a:xfrm>
          <a:prstGeom prst="straightConnector1">
            <a:avLst/>
          </a:prstGeom>
          <a:noFill/>
          <a:ln w="9525" cap="flat" cmpd="sng">
            <a:solidFill>
              <a:schemeClr val="dk2"/>
            </a:solidFill>
            <a:prstDash val="solid"/>
            <a:round/>
            <a:headEnd type="none" w="med" len="med"/>
            <a:tailEnd type="triangle" w="med" len="med"/>
          </a:ln>
        </p:spPr>
      </p:cxnSp>
      <p:cxnSp>
        <p:nvCxnSpPr>
          <p:cNvPr id="412" name="Google Shape;412;p43"/>
          <p:cNvCxnSpPr/>
          <p:nvPr/>
        </p:nvCxnSpPr>
        <p:spPr>
          <a:xfrm>
            <a:off x="4572000" y="961350"/>
            <a:ext cx="0" cy="384600"/>
          </a:xfrm>
          <a:prstGeom prst="straightConnector1">
            <a:avLst/>
          </a:prstGeom>
          <a:noFill/>
          <a:ln w="9525" cap="flat" cmpd="sng">
            <a:solidFill>
              <a:schemeClr val="dk2"/>
            </a:solidFill>
            <a:prstDash val="solid"/>
            <a:round/>
            <a:headEnd type="none" w="med" len="med"/>
            <a:tailEnd type="triangle" w="med" len="med"/>
          </a:ln>
        </p:spPr>
      </p:cxnSp>
      <p:sp>
        <p:nvSpPr>
          <p:cNvPr id="413" name="Google Shape;413;p43"/>
          <p:cNvSpPr/>
          <p:nvPr/>
        </p:nvSpPr>
        <p:spPr>
          <a:xfrm>
            <a:off x="7126736" y="3762113"/>
            <a:ext cx="1646400" cy="84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highlight>
                  <a:srgbClr val="33BBEE"/>
                </a:highlight>
                <a:latin typeface="Nunito"/>
                <a:ea typeface="Nunito"/>
                <a:cs typeface="Nunito"/>
                <a:sym typeface="Nunito"/>
              </a:rPr>
              <a:t>      </a:t>
            </a:r>
            <a:r>
              <a:rPr lang="en" sz="1000">
                <a:latin typeface="Nunito"/>
                <a:ea typeface="Nunito"/>
                <a:cs typeface="Nunito"/>
                <a:sym typeface="Nunito"/>
              </a:rPr>
              <a:t> -</a:t>
            </a:r>
            <a:r>
              <a:rPr lang="en" sz="1000" i="1">
                <a:latin typeface="Nunito"/>
                <a:ea typeface="Nunito"/>
                <a:cs typeface="Nunito"/>
                <a:sym typeface="Nunito"/>
              </a:rPr>
              <a:t> Complete</a:t>
            </a:r>
            <a:endParaRPr sz="1000" i="1">
              <a:latin typeface="Nunito"/>
              <a:ea typeface="Nunito"/>
              <a:cs typeface="Nunito"/>
              <a:sym typeface="Nunito"/>
            </a:endParaRPr>
          </a:p>
          <a:p>
            <a:pPr marL="0" lvl="0" indent="0" algn="l" rtl="0">
              <a:lnSpc>
                <a:spcPct val="115000"/>
              </a:lnSpc>
              <a:spcBef>
                <a:spcPts val="0"/>
              </a:spcBef>
              <a:spcAft>
                <a:spcPts val="0"/>
              </a:spcAft>
              <a:buNone/>
            </a:pPr>
            <a:r>
              <a:rPr lang="en" sz="1000">
                <a:highlight>
                  <a:srgbClr val="EE3377"/>
                </a:highlight>
                <a:latin typeface="Nunito"/>
                <a:ea typeface="Nunito"/>
                <a:cs typeface="Nunito"/>
                <a:sym typeface="Nunito"/>
              </a:rPr>
              <a:t>      </a:t>
            </a:r>
            <a:r>
              <a:rPr lang="en" sz="1000">
                <a:latin typeface="Nunito"/>
                <a:ea typeface="Nunito"/>
                <a:cs typeface="Nunito"/>
                <a:sym typeface="Nunito"/>
              </a:rPr>
              <a:t> - </a:t>
            </a:r>
            <a:r>
              <a:rPr lang="en" sz="1000" i="1">
                <a:latin typeface="Nunito"/>
                <a:ea typeface="Nunito"/>
                <a:cs typeface="Nunito"/>
                <a:sym typeface="Nunito"/>
              </a:rPr>
              <a:t>Future Trades</a:t>
            </a:r>
            <a:endParaRPr sz="1000" i="1">
              <a:latin typeface="Nunito"/>
              <a:ea typeface="Nunito"/>
              <a:cs typeface="Nunito"/>
              <a:sym typeface="Nunito"/>
            </a:endParaRPr>
          </a:p>
          <a:p>
            <a:pPr marL="0" lvl="0" indent="0" algn="l" rtl="0">
              <a:lnSpc>
                <a:spcPct val="115000"/>
              </a:lnSpc>
              <a:spcBef>
                <a:spcPts val="0"/>
              </a:spcBef>
              <a:spcAft>
                <a:spcPts val="0"/>
              </a:spcAft>
              <a:buNone/>
            </a:pPr>
            <a:r>
              <a:rPr lang="en" sz="1000">
                <a:highlight>
                  <a:srgbClr val="BBBBBB"/>
                </a:highlight>
                <a:latin typeface="Nunito"/>
                <a:ea typeface="Nunito"/>
                <a:cs typeface="Nunito"/>
                <a:sym typeface="Nunito"/>
              </a:rPr>
              <a:t>      </a:t>
            </a:r>
            <a:r>
              <a:rPr lang="en" sz="1000">
                <a:latin typeface="Nunito"/>
                <a:ea typeface="Nunito"/>
                <a:cs typeface="Nunito"/>
                <a:sym typeface="Nunito"/>
              </a:rPr>
              <a:t> -</a:t>
            </a:r>
            <a:r>
              <a:rPr lang="en" sz="1000" i="1">
                <a:latin typeface="Nunito"/>
                <a:ea typeface="Nunito"/>
                <a:cs typeface="Nunito"/>
                <a:sym typeface="Nunito"/>
              </a:rPr>
              <a:t> Interdependencies</a:t>
            </a:r>
            <a:endParaRPr sz="1000" i="1">
              <a:latin typeface="Nunito"/>
              <a:ea typeface="Nunito"/>
              <a:cs typeface="Nunito"/>
              <a:sym typeface="Nunito"/>
            </a:endParaRPr>
          </a:p>
        </p:txBody>
      </p:sp>
      <p:cxnSp>
        <p:nvCxnSpPr>
          <p:cNvPr id="414" name="Google Shape;414;p43"/>
          <p:cNvCxnSpPr>
            <a:stCxn id="403" idx="2"/>
            <a:endCxn id="397" idx="0"/>
          </p:cNvCxnSpPr>
          <p:nvPr/>
        </p:nvCxnSpPr>
        <p:spPr>
          <a:xfrm rot="-5400000" flipH="1">
            <a:off x="5582850" y="-60550"/>
            <a:ext cx="533100" cy="25548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415" name="Google Shape;415;p43"/>
          <p:cNvCxnSpPr>
            <a:stCxn id="403" idx="2"/>
            <a:endCxn id="405" idx="0"/>
          </p:cNvCxnSpPr>
          <p:nvPr/>
        </p:nvCxnSpPr>
        <p:spPr>
          <a:xfrm rot="-5400000" flipH="1">
            <a:off x="6222000" y="-699700"/>
            <a:ext cx="533100" cy="38331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416" name="Google Shape;416;p43"/>
          <p:cNvSpPr/>
          <p:nvPr/>
        </p:nvSpPr>
        <p:spPr>
          <a:xfrm>
            <a:off x="1730034" y="2216413"/>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Manufacturing Methods</a:t>
            </a:r>
            <a:endParaRPr>
              <a:latin typeface="Nunito"/>
              <a:ea typeface="Nunito"/>
              <a:cs typeface="Nunito"/>
              <a:sym typeface="Nunito"/>
            </a:endParaRPr>
          </a:p>
        </p:txBody>
      </p:sp>
      <p:cxnSp>
        <p:nvCxnSpPr>
          <p:cNvPr id="417" name="Google Shape;417;p43"/>
          <p:cNvCxnSpPr>
            <a:stCxn id="401" idx="2"/>
            <a:endCxn id="416" idx="0"/>
          </p:cNvCxnSpPr>
          <p:nvPr/>
        </p:nvCxnSpPr>
        <p:spPr>
          <a:xfrm rot="-5400000" flipH="1">
            <a:off x="1515263" y="1313200"/>
            <a:ext cx="318000" cy="1488300"/>
          </a:xfrm>
          <a:prstGeom prst="bentConnector3">
            <a:avLst>
              <a:gd name="adj1" fmla="val 57901"/>
            </a:avLst>
          </a:prstGeom>
          <a:noFill/>
          <a:ln w="9525" cap="flat" cmpd="sng">
            <a:solidFill>
              <a:schemeClr val="dk2"/>
            </a:solidFill>
            <a:prstDash val="solid"/>
            <a:round/>
            <a:headEnd type="none" w="med" len="med"/>
            <a:tailEnd type="stealth" w="med" len="med"/>
          </a:ln>
        </p:spPr>
      </p:cxnSp>
      <p:cxnSp>
        <p:nvCxnSpPr>
          <p:cNvPr id="418" name="Google Shape;418;p43"/>
          <p:cNvCxnSpPr>
            <a:stCxn id="400" idx="2"/>
            <a:endCxn id="416" idx="0"/>
          </p:cNvCxnSpPr>
          <p:nvPr/>
        </p:nvCxnSpPr>
        <p:spPr>
          <a:xfrm rot="-5400000" flipH="1">
            <a:off x="2259825" y="2057050"/>
            <a:ext cx="318000" cy="600"/>
          </a:xfrm>
          <a:prstGeom prst="bentConnector3">
            <a:avLst>
              <a:gd name="adj1" fmla="val 50010"/>
            </a:avLst>
          </a:prstGeom>
          <a:noFill/>
          <a:ln w="9525" cap="flat" cmpd="sng">
            <a:solidFill>
              <a:schemeClr val="dk2"/>
            </a:solidFill>
            <a:prstDash val="solid"/>
            <a:round/>
            <a:headEnd type="none" w="med" len="med"/>
            <a:tailEnd type="stealth" w="med" len="med"/>
          </a:ln>
        </p:spPr>
      </p:cxnSp>
      <p:sp>
        <p:nvSpPr>
          <p:cNvPr id="419" name="Google Shape;419;p43"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420" name="Google Shape;420;p43"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421" name="Google Shape;421;p43"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422" name="Google Shape;422;p43"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
        <p:cNvGrpSpPr/>
        <p:nvPr/>
      </p:nvGrpSpPr>
      <p:grpSpPr>
        <a:xfrm>
          <a:off x="0" y="0"/>
          <a:ext cx="0" cy="0"/>
          <a:chOff x="0" y="0"/>
          <a:chExt cx="0" cy="0"/>
        </a:xfrm>
      </p:grpSpPr>
      <p:pic>
        <p:nvPicPr>
          <p:cNvPr id="110" name="Google Shape;110;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4888" y="0"/>
            <a:ext cx="8054221" cy="5143499"/>
          </a:xfrm>
          <a:prstGeom prst="rect">
            <a:avLst/>
          </a:prstGeom>
          <a:noFill/>
          <a:ln>
            <a:noFill/>
          </a:ln>
        </p:spPr>
      </p:pic>
      <p:sp>
        <p:nvSpPr>
          <p:cNvPr id="111" name="Google Shape;11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pic>
        <p:nvPicPr>
          <p:cNvPr id="112" name="Google Shape;112;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88825" y="76874"/>
            <a:ext cx="2591225" cy="751599"/>
          </a:xfrm>
          <a:prstGeom prst="rect">
            <a:avLst/>
          </a:prstGeom>
          <a:noFill/>
          <a:ln>
            <a:noFill/>
          </a:ln>
        </p:spPr>
      </p:pic>
      <p:sp>
        <p:nvSpPr>
          <p:cNvPr id="113" name="Google Shape;113;p26"/>
          <p:cNvSpPr txBox="1"/>
          <p:nvPr/>
        </p:nvSpPr>
        <p:spPr>
          <a:xfrm>
            <a:off x="544900" y="144875"/>
            <a:ext cx="53790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chemeClr val="lt1"/>
                </a:solidFill>
                <a:latin typeface="Lexend"/>
                <a:ea typeface="Lexend"/>
                <a:cs typeface="Lexend"/>
                <a:sym typeface="Lexend"/>
              </a:rPr>
              <a:t>Capabilities Training in Hybrid Reality Extraterrestrial Environments in Preparation for Interplanetary Operations</a:t>
            </a:r>
            <a:endParaRPr>
              <a:solidFill>
                <a:schemeClr val="lt1"/>
              </a:solidFill>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6"/>
        <p:cNvGrpSpPr/>
        <p:nvPr/>
      </p:nvGrpSpPr>
      <p:grpSpPr>
        <a:xfrm>
          <a:off x="0" y="0"/>
          <a:ext cx="0" cy="0"/>
          <a:chOff x="0" y="0"/>
          <a:chExt cx="0" cy="0"/>
        </a:xfrm>
      </p:grpSpPr>
      <p:pic>
        <p:nvPicPr>
          <p:cNvPr id="427" name="Google Shape;427;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428" name="Google Shape;428;p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429" name="Google Shape;429;p44"/>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Trade Studies</a:t>
            </a:r>
            <a:endParaRPr>
              <a:solidFill>
                <a:schemeClr val="lt1"/>
              </a:solidFill>
            </a:endParaRPr>
          </a:p>
        </p:txBody>
      </p:sp>
      <p:sp>
        <p:nvSpPr>
          <p:cNvPr id="430" name="Google Shape;430;p44" descr="Timeline background shape"/>
          <p:cNvSpPr/>
          <p:nvPr/>
        </p:nvSpPr>
        <p:spPr>
          <a:xfrm>
            <a:off x="4696300" y="4868550"/>
            <a:ext cx="19716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lt1"/>
                </a:solidFill>
                <a:latin typeface="Nunito"/>
                <a:ea typeface="Nunito"/>
                <a:cs typeface="Nunito"/>
                <a:sym typeface="Nunito"/>
              </a:rPr>
              <a:t>    IV: Modeling &amp; Prototyping</a:t>
            </a:r>
            <a:endParaRPr sz="1000" b="0" i="0" u="none" strike="noStrike" cap="none">
              <a:solidFill>
                <a:schemeClr val="lt1"/>
              </a:solidFill>
              <a:latin typeface="Nunito"/>
              <a:ea typeface="Nunito"/>
              <a:cs typeface="Nunito"/>
              <a:sym typeface="Nunito"/>
            </a:endParaRPr>
          </a:p>
        </p:txBody>
      </p:sp>
      <p:sp>
        <p:nvSpPr>
          <p:cNvPr id="431" name="Google Shape;431;p44" descr="Timeline background shape"/>
          <p:cNvSpPr/>
          <p:nvPr/>
        </p:nvSpPr>
        <p:spPr>
          <a:xfrm>
            <a:off x="3123517" y="4868550"/>
            <a:ext cx="17838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lt1"/>
                </a:solidFill>
                <a:latin typeface="Nunito"/>
                <a:ea typeface="Nunito"/>
                <a:cs typeface="Nunito"/>
                <a:sym typeface="Nunito"/>
              </a:rPr>
              <a:t>III: Design Space </a:t>
            </a:r>
            <a:endParaRPr sz="1000" b="0" i="0" u="none" strike="noStrike" cap="none">
              <a:solidFill>
                <a:schemeClr val="lt1"/>
              </a:solidFill>
              <a:latin typeface="Nunito"/>
              <a:ea typeface="Nunito"/>
              <a:cs typeface="Nunito"/>
              <a:sym typeface="Nunito"/>
            </a:endParaRPr>
          </a:p>
        </p:txBody>
      </p:sp>
      <p:sp>
        <p:nvSpPr>
          <p:cNvPr id="432" name="Google Shape;432;p44"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433" name="Google Shape;433;p44"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pic>
        <p:nvPicPr>
          <p:cNvPr id="434" name="Google Shape;434;p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440" name="Google Shape;440;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441" name="Google Shape;441;p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442" name="Google Shape;442;p45"/>
          <p:cNvSpPr txBox="1">
            <a:spLocks noGrp="1"/>
          </p:cNvSpPr>
          <p:nvPr>
            <p:ph type="title"/>
          </p:nvPr>
        </p:nvSpPr>
        <p:spPr>
          <a:xfrm>
            <a:off x="311700" y="149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0 - Virtual Reality Display </a:t>
            </a:r>
            <a:endParaRPr/>
          </a:p>
        </p:txBody>
      </p:sp>
      <p:sp>
        <p:nvSpPr>
          <p:cNvPr id="443" name="Google Shape;443;p45"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444" name="Google Shape;444;p45"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445" name="Google Shape;445;p45"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446" name="Google Shape;446;p45"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447" name="Google Shape;447;p45"/>
          <p:cNvSpPr txBox="1">
            <a:spLocks noGrp="1"/>
          </p:cNvSpPr>
          <p:nvPr>
            <p:ph type="title"/>
          </p:nvPr>
        </p:nvSpPr>
        <p:spPr>
          <a:xfrm>
            <a:off x="410725" y="60135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BASELINE</a:t>
            </a:r>
            <a:endParaRPr sz="1620"/>
          </a:p>
        </p:txBody>
      </p:sp>
      <p:pic>
        <p:nvPicPr>
          <p:cNvPr id="448" name="Google Shape;448;p4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393276" y="2738323"/>
            <a:ext cx="2298302" cy="1331429"/>
          </a:xfrm>
          <a:prstGeom prst="rect">
            <a:avLst/>
          </a:prstGeom>
          <a:noFill/>
          <a:ln>
            <a:noFill/>
          </a:ln>
        </p:spPr>
      </p:pic>
      <p:pic>
        <p:nvPicPr>
          <p:cNvPr id="449" name="Google Shape;449;p4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93275" y="974702"/>
            <a:ext cx="2298302" cy="1443692"/>
          </a:xfrm>
          <a:prstGeom prst="rect">
            <a:avLst/>
          </a:prstGeom>
          <a:noFill/>
          <a:ln>
            <a:noFill/>
          </a:ln>
        </p:spPr>
      </p:pic>
      <p:sp>
        <p:nvSpPr>
          <p:cNvPr id="450" name="Google Shape;450;p45"/>
          <p:cNvSpPr txBox="1"/>
          <p:nvPr/>
        </p:nvSpPr>
        <p:spPr>
          <a:xfrm>
            <a:off x="7169981" y="2365406"/>
            <a:ext cx="744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Orbitron"/>
                <a:ea typeface="Orbitron"/>
                <a:cs typeface="Orbitron"/>
                <a:sym typeface="Orbitron"/>
              </a:rPr>
              <a:t>VS</a:t>
            </a:r>
            <a:endParaRPr sz="1800" b="1">
              <a:latin typeface="Orbitron"/>
              <a:ea typeface="Orbitron"/>
              <a:cs typeface="Orbitron"/>
              <a:sym typeface="Orbitron"/>
            </a:endParaRPr>
          </a:p>
        </p:txBody>
      </p:sp>
      <p:sp>
        <p:nvSpPr>
          <p:cNvPr id="451" name="Google Shape;451;p45"/>
          <p:cNvSpPr txBox="1"/>
          <p:nvPr/>
        </p:nvSpPr>
        <p:spPr>
          <a:xfrm>
            <a:off x="396200" y="1014975"/>
            <a:ext cx="5876013" cy="3479384"/>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Nunito"/>
              <a:buChar char="●"/>
            </a:pPr>
            <a:r>
              <a:rPr lang="en" sz="1800" b="1" dirty="0">
                <a:solidFill>
                  <a:srgbClr val="0077BB"/>
                </a:solidFill>
                <a:latin typeface="Nunito"/>
                <a:ea typeface="Nunito"/>
                <a:cs typeface="Nunito"/>
                <a:sym typeface="Nunito"/>
              </a:rPr>
              <a:t>Focus:</a:t>
            </a:r>
            <a:r>
              <a:rPr lang="en" sz="1800" dirty="0">
                <a:latin typeface="Nunito"/>
                <a:ea typeface="Nunito"/>
                <a:cs typeface="Nunito"/>
                <a:sym typeface="Nunito"/>
              </a:rPr>
              <a:t> </a:t>
            </a:r>
            <a:r>
              <a:rPr lang="en" sz="1800" dirty="0">
                <a:solidFill>
                  <a:schemeClr val="dk2"/>
                </a:solidFill>
                <a:latin typeface="Nunito"/>
                <a:ea typeface="Nunito"/>
                <a:cs typeface="Nunito"/>
                <a:sym typeface="Nunito"/>
              </a:rPr>
              <a:t>Which type of VR display will be used to present the virtual environment to the user</a:t>
            </a:r>
            <a:endParaRPr sz="1800" b="1" dirty="0">
              <a:solidFill>
                <a:schemeClr val="dk2"/>
              </a:solidFill>
              <a:latin typeface="Nunito"/>
              <a:ea typeface="Nunito"/>
              <a:cs typeface="Nunito"/>
              <a:sym typeface="Nunito"/>
            </a:endParaRPr>
          </a:p>
          <a:p>
            <a:pPr marL="457200" lvl="0" indent="-342900" algn="l" rtl="0">
              <a:lnSpc>
                <a:spcPct val="115000"/>
              </a:lnSpc>
              <a:spcBef>
                <a:spcPts val="0"/>
              </a:spcBef>
              <a:spcAft>
                <a:spcPts val="0"/>
              </a:spcAft>
              <a:buClr>
                <a:schemeClr val="dk2"/>
              </a:buClr>
              <a:buSzPts val="1800"/>
              <a:buFont typeface="Nunito"/>
              <a:buChar char="●"/>
            </a:pPr>
            <a:r>
              <a:rPr lang="en" sz="1800" dirty="0">
                <a:solidFill>
                  <a:schemeClr val="dk2"/>
                </a:solidFill>
                <a:latin typeface="Nunito"/>
                <a:ea typeface="Nunito"/>
                <a:cs typeface="Nunito"/>
                <a:sym typeface="Nunito"/>
              </a:rPr>
              <a:t>The VR display must maximize user immersion and be suitable for a laboratory environment </a:t>
            </a:r>
            <a:endParaRPr sz="1800" dirty="0">
              <a:solidFill>
                <a:schemeClr val="dk2"/>
              </a:solidFill>
              <a:latin typeface="Nunito"/>
              <a:ea typeface="Nunito"/>
              <a:cs typeface="Nunito"/>
              <a:sym typeface="Nunito"/>
            </a:endParaRPr>
          </a:p>
          <a:p>
            <a:pPr marL="457200" lvl="0" indent="-342900" algn="l" rtl="0">
              <a:lnSpc>
                <a:spcPct val="115000"/>
              </a:lnSpc>
              <a:spcBef>
                <a:spcPts val="0"/>
              </a:spcBef>
              <a:spcAft>
                <a:spcPts val="0"/>
              </a:spcAft>
              <a:buClr>
                <a:schemeClr val="dk2"/>
              </a:buClr>
              <a:buSzPts val="1800"/>
              <a:buFont typeface="Nunito"/>
              <a:buChar char="●"/>
            </a:pPr>
            <a:r>
              <a:rPr lang="en" sz="1800" b="1" dirty="0">
                <a:solidFill>
                  <a:srgbClr val="CC3311"/>
                </a:solidFill>
                <a:latin typeface="Nunito"/>
                <a:ea typeface="Nunito"/>
                <a:cs typeface="Nunito"/>
                <a:sym typeface="Nunito"/>
              </a:rPr>
              <a:t>Constraints:</a:t>
            </a:r>
            <a:endParaRPr dirty="0">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dirty="0">
                <a:solidFill>
                  <a:schemeClr val="dk2"/>
                </a:solidFill>
                <a:latin typeface="Nunito"/>
                <a:ea typeface="Nunito"/>
                <a:cs typeface="Nunito"/>
                <a:sym typeface="Nunito"/>
              </a:rPr>
              <a:t>Must be compatible with Unity engine</a:t>
            </a:r>
            <a:endParaRPr dirty="0">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dirty="0">
                <a:solidFill>
                  <a:schemeClr val="dk2"/>
                </a:solidFill>
                <a:latin typeface="Nunito"/>
                <a:ea typeface="Nunito"/>
                <a:cs typeface="Nunito"/>
                <a:sym typeface="Nunito"/>
              </a:rPr>
              <a:t>Must be capable of incorporating physical objects</a:t>
            </a:r>
            <a:endParaRPr dirty="0">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dirty="0">
                <a:solidFill>
                  <a:schemeClr val="dk2"/>
                </a:solidFill>
                <a:latin typeface="Nunito"/>
                <a:ea typeface="Nunito"/>
                <a:cs typeface="Nunito"/>
                <a:sym typeface="Nunito"/>
              </a:rPr>
              <a:t>Must be able to operate in a 9’ x 10’ floor area</a:t>
            </a:r>
            <a:endParaRPr dirty="0">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dirty="0">
                <a:solidFill>
                  <a:schemeClr val="dk2"/>
                </a:solidFill>
                <a:latin typeface="Nunito"/>
                <a:ea typeface="Nunito"/>
                <a:cs typeface="Nunito"/>
                <a:sym typeface="Nunito"/>
              </a:rPr>
              <a:t>Must be capable of operating continuously for minimum 2 hrs</a:t>
            </a:r>
            <a:endParaRPr dirty="0">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dirty="0">
                <a:solidFill>
                  <a:schemeClr val="dk2"/>
                </a:solidFill>
                <a:latin typeface="Nunito"/>
                <a:ea typeface="Nunito"/>
                <a:cs typeface="Nunito"/>
                <a:sym typeface="Nunito"/>
              </a:rPr>
              <a:t>Total cost of equipment must not exceed $4,000</a:t>
            </a:r>
            <a:endParaRPr dirty="0">
              <a:solidFill>
                <a:schemeClr val="dk2"/>
              </a:solidFill>
              <a:latin typeface="Nunito"/>
              <a:ea typeface="Nunito"/>
              <a:cs typeface="Nunito"/>
              <a:sym typeface="Nunito"/>
            </a:endParaRPr>
          </a:p>
          <a:p>
            <a:pPr marL="0" lvl="0" indent="0" algn="l" rtl="0">
              <a:spcBef>
                <a:spcPts val="0"/>
              </a:spcBef>
              <a:spcAft>
                <a:spcPts val="0"/>
              </a:spcAft>
              <a:buNone/>
            </a:pPr>
            <a:endParaRPr dirty="0">
              <a:latin typeface="Nunito"/>
              <a:ea typeface="Nunito"/>
              <a:cs typeface="Nunito"/>
              <a:sym typeface="Nunito"/>
            </a:endParaRPr>
          </a:p>
        </p:txBody>
      </p:sp>
      <p:graphicFrame>
        <p:nvGraphicFramePr>
          <p:cNvPr id="452" name="Google Shape;452;p45"/>
          <p:cNvGraphicFramePr/>
          <p:nvPr/>
        </p:nvGraphicFramePr>
        <p:xfrm>
          <a:off x="85300" y="4428060"/>
          <a:ext cx="3199825" cy="365730"/>
        </p:xfrm>
        <a:graphic>
          <a:graphicData uri="http://schemas.openxmlformats.org/drawingml/2006/table">
            <a:tbl>
              <a:tblPr>
                <a:noFill/>
                <a:tableStyleId>{EA58604A-46AB-45EA-9A62-8ED6B3406EB1}</a:tableStyleId>
              </a:tblPr>
              <a:tblGrid>
                <a:gridCol w="1409550">
                  <a:extLst>
                    <a:ext uri="{9D8B030D-6E8A-4147-A177-3AD203B41FA5}">
                      <a16:colId xmlns:a16="http://schemas.microsoft.com/office/drawing/2014/main" val="20000"/>
                    </a:ext>
                  </a:extLst>
                </a:gridCol>
                <a:gridCol w="17902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FR: </a:t>
                      </a:r>
                      <a:r>
                        <a:rPr lang="en" sz="1200">
                          <a:solidFill>
                            <a:schemeClr val="dk2"/>
                          </a:solidFill>
                          <a:latin typeface="Nunito"/>
                          <a:ea typeface="Nunito"/>
                          <a:cs typeface="Nunito"/>
                          <a:sym typeface="Nunito"/>
                        </a:rPr>
                        <a:t>F2, F3, F5, F6</a:t>
                      </a:r>
                      <a:endParaRPr sz="1200" b="1">
                        <a:solidFill>
                          <a:schemeClr val="dk2"/>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CPE: </a:t>
                      </a:r>
                      <a:r>
                        <a:rPr lang="en" sz="1200">
                          <a:solidFill>
                            <a:schemeClr val="dk2"/>
                          </a:solidFill>
                          <a:latin typeface="Nunito"/>
                          <a:ea typeface="Nunito"/>
                          <a:cs typeface="Nunito"/>
                          <a:sym typeface="Nunito"/>
                        </a:rPr>
                        <a:t>E1, E2, E4, E5, E6</a:t>
                      </a:r>
                      <a:endParaRPr sz="1200" b="1">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graphicFrame>
        <p:nvGraphicFramePr>
          <p:cNvPr id="458" name="Google Shape;458;p46"/>
          <p:cNvGraphicFramePr/>
          <p:nvPr/>
        </p:nvGraphicFramePr>
        <p:xfrm>
          <a:off x="656538" y="1411210"/>
          <a:ext cx="7850225" cy="2910750"/>
        </p:xfrm>
        <a:graphic>
          <a:graphicData uri="http://schemas.openxmlformats.org/drawingml/2006/table">
            <a:tbl>
              <a:tblPr>
                <a:noFill/>
                <a:tableStyleId>{EA58604A-46AB-45EA-9A62-8ED6B3406EB1}</a:tableStyleId>
              </a:tblPr>
              <a:tblGrid>
                <a:gridCol w="1613075">
                  <a:extLst>
                    <a:ext uri="{9D8B030D-6E8A-4147-A177-3AD203B41FA5}">
                      <a16:colId xmlns:a16="http://schemas.microsoft.com/office/drawing/2014/main" val="20000"/>
                    </a:ext>
                  </a:extLst>
                </a:gridCol>
                <a:gridCol w="871850">
                  <a:extLst>
                    <a:ext uri="{9D8B030D-6E8A-4147-A177-3AD203B41FA5}">
                      <a16:colId xmlns:a16="http://schemas.microsoft.com/office/drawing/2014/main" val="20001"/>
                    </a:ext>
                  </a:extLst>
                </a:gridCol>
                <a:gridCol w="53653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300" b="1">
                          <a:solidFill>
                            <a:schemeClr val="dk2"/>
                          </a:solidFill>
                          <a:latin typeface="Nunito"/>
                          <a:ea typeface="Nunito"/>
                          <a:cs typeface="Nunito"/>
                          <a:sym typeface="Nunito"/>
                        </a:rPr>
                        <a:t>Design Metric</a:t>
                      </a:r>
                      <a:endParaRPr sz="1300" b="1">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b="1">
                          <a:solidFill>
                            <a:schemeClr val="dk2"/>
                          </a:solidFill>
                          <a:latin typeface="Nunito"/>
                          <a:ea typeface="Nunito"/>
                          <a:cs typeface="Nunito"/>
                          <a:sym typeface="Nunito"/>
                        </a:rPr>
                        <a:t>Weight</a:t>
                      </a:r>
                      <a:endParaRPr sz="1300" b="1">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b="1">
                          <a:solidFill>
                            <a:schemeClr val="dk2"/>
                          </a:solidFill>
                          <a:latin typeface="Nunito"/>
                          <a:ea typeface="Nunito"/>
                          <a:cs typeface="Nunito"/>
                          <a:sym typeface="Nunito"/>
                        </a:rPr>
                        <a:t>Reasoning</a:t>
                      </a:r>
                      <a:endParaRPr sz="1300" b="1">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7722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User Immersion</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60%</a:t>
                      </a:r>
                      <a:endParaRPr sz="1300">
                        <a:solidFill>
                          <a:srgbClr val="CC0000"/>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As CTHREEPIO aims to provide a highly immersive, high-fidelity and realistic environment, user immersion and overall immersivity is a key metric for the VR display system.</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7722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Portability</a:t>
                      </a:r>
                      <a:endParaRPr sz="1300">
                        <a:solidFill>
                          <a:schemeClr val="dk2"/>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25%</a:t>
                      </a:r>
                      <a:endParaRPr sz="1300">
                        <a:solidFill>
                          <a:srgbClr val="CC0000"/>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As per F6, CTHREEPIO must be appropriate for a laboratory environment, and part of this requirement is portability. The VR display system must be easily portable and fit within volume constraints provided.</a:t>
                      </a:r>
                      <a:endParaRPr sz="1300">
                        <a:solidFill>
                          <a:schemeClr val="dk2"/>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77722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Cost</a:t>
                      </a:r>
                      <a:endParaRPr sz="1300">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15%</a:t>
                      </a:r>
                      <a:endParaRPr sz="1300">
                        <a:solidFill>
                          <a:srgbClr val="CC0000"/>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While some displays might have excellent capabilities in regards to the previous metrics, they may be prohibitively expensive (outside of budget options will be removed due to noncompliance).</a:t>
                      </a:r>
                      <a:endParaRPr sz="1300">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3"/>
                  </a:ext>
                </a:extLst>
              </a:tr>
            </a:tbl>
          </a:graphicData>
        </a:graphic>
      </p:graphicFrame>
      <p:sp>
        <p:nvSpPr>
          <p:cNvPr id="459" name="Google Shape;459;p46"/>
          <p:cNvSpPr txBox="1">
            <a:spLocks noGrp="1"/>
          </p:cNvSpPr>
          <p:nvPr>
            <p:ph type="title"/>
          </p:nvPr>
        </p:nvSpPr>
        <p:spPr>
          <a:xfrm>
            <a:off x="311700" y="149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0 - Virtual Reality Display </a:t>
            </a:r>
            <a:endParaRPr/>
          </a:p>
        </p:txBody>
      </p:sp>
      <p:sp>
        <p:nvSpPr>
          <p:cNvPr id="460" name="Google Shape;460;p46"/>
          <p:cNvSpPr txBox="1">
            <a:spLocks noGrp="1"/>
          </p:cNvSpPr>
          <p:nvPr>
            <p:ph type="title"/>
          </p:nvPr>
        </p:nvSpPr>
        <p:spPr>
          <a:xfrm>
            <a:off x="410725" y="60135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DESIGN METRICS AND WEIGHTINGS</a:t>
            </a:r>
            <a:endParaRPr sz="1620"/>
          </a:p>
        </p:txBody>
      </p:sp>
      <p:pic>
        <p:nvPicPr>
          <p:cNvPr id="461" name="Google Shape;461;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462" name="Google Shape;462;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463" name="Google Shape;463;p46"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464" name="Google Shape;464;p46"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465" name="Google Shape;465;p46"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466" name="Google Shape;466;p46"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472" name="Google Shape;472;p47"/>
          <p:cNvSpPr txBox="1"/>
          <p:nvPr/>
        </p:nvSpPr>
        <p:spPr>
          <a:xfrm>
            <a:off x="410350" y="3858050"/>
            <a:ext cx="55683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Nunito"/>
                <a:ea typeface="Nunito"/>
                <a:cs typeface="Nunito"/>
                <a:sym typeface="Nunito"/>
              </a:rPr>
              <a:t>Uncertainty</a:t>
            </a:r>
            <a:r>
              <a:rPr lang="en">
                <a:latin typeface="Nunito"/>
                <a:ea typeface="Nunito"/>
                <a:cs typeface="Nunito"/>
                <a:sym typeface="Nunito"/>
              </a:rPr>
              <a:t>:</a:t>
            </a:r>
            <a:endParaRPr>
              <a:latin typeface="Nunito"/>
              <a:ea typeface="Nunito"/>
              <a:cs typeface="Nunito"/>
              <a:sym typeface="Nunito"/>
            </a:endParaRPr>
          </a:p>
          <a:p>
            <a:pPr marL="0" lvl="0" indent="0" algn="l" rtl="0">
              <a:spcBef>
                <a:spcPts val="0"/>
              </a:spcBef>
              <a:spcAft>
                <a:spcPts val="0"/>
              </a:spcAft>
              <a:buNone/>
            </a:pPr>
            <a:endParaRPr sz="1000">
              <a:latin typeface="Nunito"/>
              <a:ea typeface="Nunito"/>
              <a:cs typeface="Nunito"/>
              <a:sym typeface="Nunito"/>
            </a:endParaRPr>
          </a:p>
          <a:p>
            <a:pPr marL="457200" lvl="0" indent="-317500" algn="l" rtl="0">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Variety among VR Headsets in cost and quality (trade space)</a:t>
            </a:r>
            <a:endParaRPr>
              <a:solidFill>
                <a:schemeClr val="dk2"/>
              </a:solidFill>
              <a:latin typeface="Nunito"/>
              <a:ea typeface="Nunito"/>
              <a:cs typeface="Nunito"/>
              <a:sym typeface="Nunito"/>
            </a:endParaRPr>
          </a:p>
          <a:p>
            <a:pPr marL="457200" lvl="0" indent="-317500" algn="l" rtl="0">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Potential physical discomfort and motion sickness</a:t>
            </a:r>
            <a:endParaRPr>
              <a:solidFill>
                <a:schemeClr val="dk2"/>
              </a:solidFill>
              <a:latin typeface="Nunito"/>
              <a:ea typeface="Nunito"/>
              <a:cs typeface="Nunito"/>
              <a:sym typeface="Nunito"/>
            </a:endParaRPr>
          </a:p>
        </p:txBody>
      </p:sp>
      <p:pic>
        <p:nvPicPr>
          <p:cNvPr id="473" name="Google Shape;473;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78750" y="1099913"/>
            <a:ext cx="1439150" cy="943600"/>
          </a:xfrm>
          <a:prstGeom prst="rect">
            <a:avLst/>
          </a:prstGeom>
          <a:noFill/>
          <a:ln>
            <a:noFill/>
          </a:ln>
        </p:spPr>
      </p:pic>
      <p:pic>
        <p:nvPicPr>
          <p:cNvPr id="474" name="Google Shape;474;p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19326" y="1099657"/>
            <a:ext cx="1566701" cy="943856"/>
          </a:xfrm>
          <a:prstGeom prst="rect">
            <a:avLst/>
          </a:prstGeom>
          <a:noFill/>
          <a:ln>
            <a:noFill/>
          </a:ln>
        </p:spPr>
      </p:pic>
      <p:pic>
        <p:nvPicPr>
          <p:cNvPr id="475" name="Google Shape;475;p4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82225" y="1099918"/>
            <a:ext cx="1537200" cy="943593"/>
          </a:xfrm>
          <a:prstGeom prst="rect">
            <a:avLst/>
          </a:prstGeom>
          <a:noFill/>
          <a:ln>
            <a:noFill/>
          </a:ln>
        </p:spPr>
      </p:pic>
      <p:graphicFrame>
        <p:nvGraphicFramePr>
          <p:cNvPr id="476" name="Google Shape;476;p47"/>
          <p:cNvGraphicFramePr/>
          <p:nvPr/>
        </p:nvGraphicFramePr>
        <p:xfrm>
          <a:off x="272800" y="2043523"/>
          <a:ext cx="8598400" cy="1778892"/>
        </p:xfrm>
        <a:graphic>
          <a:graphicData uri="http://schemas.openxmlformats.org/drawingml/2006/table">
            <a:tbl>
              <a:tblPr>
                <a:noFill/>
                <a:tableStyleId>{EA58604A-46AB-45EA-9A62-8ED6B3406EB1}</a:tableStyleId>
              </a:tblPr>
              <a:tblGrid>
                <a:gridCol w="1933925">
                  <a:extLst>
                    <a:ext uri="{9D8B030D-6E8A-4147-A177-3AD203B41FA5}">
                      <a16:colId xmlns:a16="http://schemas.microsoft.com/office/drawing/2014/main" val="20000"/>
                    </a:ext>
                  </a:extLst>
                </a:gridCol>
                <a:gridCol w="675500">
                  <a:extLst>
                    <a:ext uri="{9D8B030D-6E8A-4147-A177-3AD203B41FA5}">
                      <a16:colId xmlns:a16="http://schemas.microsoft.com/office/drawing/2014/main" val="20001"/>
                    </a:ext>
                  </a:extLst>
                </a:gridCol>
                <a:gridCol w="1537100">
                  <a:extLst>
                    <a:ext uri="{9D8B030D-6E8A-4147-A177-3AD203B41FA5}">
                      <a16:colId xmlns:a16="http://schemas.microsoft.com/office/drawing/2014/main" val="20002"/>
                    </a:ext>
                  </a:extLst>
                </a:gridCol>
                <a:gridCol w="1559425">
                  <a:extLst>
                    <a:ext uri="{9D8B030D-6E8A-4147-A177-3AD203B41FA5}">
                      <a16:colId xmlns:a16="http://schemas.microsoft.com/office/drawing/2014/main" val="20003"/>
                    </a:ext>
                  </a:extLst>
                </a:gridCol>
                <a:gridCol w="1439150">
                  <a:extLst>
                    <a:ext uri="{9D8B030D-6E8A-4147-A177-3AD203B41FA5}">
                      <a16:colId xmlns:a16="http://schemas.microsoft.com/office/drawing/2014/main" val="20004"/>
                    </a:ext>
                  </a:extLst>
                </a:gridCol>
                <a:gridCol w="1453300">
                  <a:extLst>
                    <a:ext uri="{9D8B030D-6E8A-4147-A177-3AD203B41FA5}">
                      <a16:colId xmlns:a16="http://schemas.microsoft.com/office/drawing/2014/main" val="20005"/>
                    </a:ext>
                  </a:extLst>
                </a:gridCol>
              </a:tblGrid>
              <a:tr h="343325">
                <a:tc>
                  <a:txBody>
                    <a:bodyPr/>
                    <a:lstStyle/>
                    <a:p>
                      <a:pPr marL="0" lvl="0" indent="0" algn="ctr" rtl="0">
                        <a:spcBef>
                          <a:spcPts val="0"/>
                        </a:spcBef>
                        <a:spcAft>
                          <a:spcPts val="0"/>
                        </a:spcAft>
                        <a:buClr>
                          <a:schemeClr val="dk1"/>
                        </a:buClr>
                        <a:buSzPts val="1100"/>
                        <a:buFont typeface="Arial"/>
                        <a:buNone/>
                      </a:pPr>
                      <a:endParaRPr sz="1300">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300">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Virtual Reality Headsets</a:t>
                      </a:r>
                      <a:endParaRPr sz="1300" b="1">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Augmented Reality Glasses</a:t>
                      </a:r>
                      <a:endParaRPr sz="13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Projector Displays</a:t>
                      </a:r>
                      <a:endParaRPr sz="13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Mounted Screen Displays</a:t>
                      </a:r>
                      <a:endParaRPr sz="1300"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32100">
                <a:tc>
                  <a:txBody>
                    <a:bodyPr/>
                    <a:lstStyle/>
                    <a:p>
                      <a:pPr marL="0" lvl="0" indent="0" algn="ctr" rtl="0">
                        <a:lnSpc>
                          <a:spcPct val="115000"/>
                        </a:lnSpc>
                        <a:spcBef>
                          <a:spcPts val="0"/>
                        </a:spcBef>
                        <a:spcAft>
                          <a:spcPts val="0"/>
                        </a:spcAft>
                        <a:buNone/>
                      </a:pPr>
                      <a:r>
                        <a:rPr lang="en" sz="1300" b="1">
                          <a:solidFill>
                            <a:schemeClr val="lt1"/>
                          </a:solidFill>
                          <a:latin typeface="Nunito"/>
                          <a:ea typeface="Nunito"/>
                          <a:cs typeface="Nunito"/>
                          <a:sym typeface="Nunito"/>
                        </a:rPr>
                        <a:t>Metric</a:t>
                      </a:r>
                      <a:endParaRPr sz="1300" b="1">
                        <a:solidFill>
                          <a:schemeClr val="lt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sz="1300" b="1">
                          <a:solidFill>
                            <a:schemeClr val="lt1"/>
                          </a:solidFill>
                          <a:latin typeface="Nunito"/>
                          <a:ea typeface="Nunito"/>
                          <a:cs typeface="Nunito"/>
                          <a:sym typeface="Nunito"/>
                        </a:rPr>
                        <a:t>Weight</a:t>
                      </a:r>
                      <a:endParaRPr sz="1300" b="1">
                        <a:solidFill>
                          <a:schemeClr val="lt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sz="1300" b="1">
                          <a:solidFill>
                            <a:schemeClr val="lt1"/>
                          </a:solidFill>
                          <a:latin typeface="Nunito"/>
                          <a:ea typeface="Nunito"/>
                          <a:cs typeface="Nunito"/>
                          <a:sym typeface="Nunito"/>
                        </a:rPr>
                        <a:t>WT</a:t>
                      </a:r>
                      <a:endParaRPr sz="1300" b="1">
                        <a:solidFill>
                          <a:schemeClr val="lt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sz="1300" b="1">
                          <a:solidFill>
                            <a:schemeClr val="lt1"/>
                          </a:solidFill>
                          <a:latin typeface="Nunito"/>
                          <a:ea typeface="Nunito"/>
                          <a:cs typeface="Nunito"/>
                          <a:sym typeface="Nunito"/>
                        </a:rPr>
                        <a:t>WT</a:t>
                      </a:r>
                      <a:endParaRPr sz="13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sz="1300" b="1">
                          <a:solidFill>
                            <a:schemeClr val="lt1"/>
                          </a:solidFill>
                          <a:latin typeface="Nunito"/>
                          <a:ea typeface="Nunito"/>
                          <a:cs typeface="Nunito"/>
                          <a:sym typeface="Nunito"/>
                        </a:rPr>
                        <a:t>WT</a:t>
                      </a:r>
                      <a:endParaRPr sz="13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sz="1300" b="1">
                          <a:solidFill>
                            <a:schemeClr val="lt1"/>
                          </a:solidFill>
                          <a:latin typeface="Nunito"/>
                          <a:ea typeface="Nunito"/>
                          <a:cs typeface="Nunito"/>
                          <a:sym typeface="Nunito"/>
                        </a:rPr>
                        <a:t>WT</a:t>
                      </a:r>
                      <a:endParaRPr sz="13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extLst>
                  <a:ext uri="{0D108BD9-81ED-4DB2-BD59-A6C34878D82A}">
                    <a16:rowId xmlns:a16="http://schemas.microsoft.com/office/drawing/2014/main" val="10001"/>
                  </a:ext>
                </a:extLst>
              </a:tr>
              <a:tr h="241775">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Immersion</a:t>
                      </a:r>
                      <a:endParaRPr sz="13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300">
                          <a:solidFill>
                            <a:srgbClr val="CC0000"/>
                          </a:solidFill>
                          <a:latin typeface="Nunito"/>
                          <a:ea typeface="Nunito"/>
                          <a:cs typeface="Nunito"/>
                          <a:sym typeface="Nunito"/>
                        </a:rPr>
                        <a:t>60%</a:t>
                      </a:r>
                      <a:endParaRPr sz="13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5.4</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4.2</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2.4</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1.2</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7125">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Portability</a:t>
                      </a:r>
                      <a:endParaRPr sz="13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300">
                          <a:solidFill>
                            <a:srgbClr val="CC0000"/>
                          </a:solidFill>
                          <a:latin typeface="Nunito"/>
                          <a:ea typeface="Nunito"/>
                          <a:cs typeface="Nunito"/>
                          <a:sym typeface="Nunito"/>
                        </a:rPr>
                        <a:t>25%</a:t>
                      </a:r>
                      <a:endParaRPr sz="13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2.0</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2.0</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0.25</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1</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775">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Cost</a:t>
                      </a:r>
                      <a:endParaRPr sz="13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300">
                          <a:solidFill>
                            <a:srgbClr val="CC0000"/>
                          </a:solidFill>
                          <a:latin typeface="Nunito"/>
                          <a:ea typeface="Nunito"/>
                          <a:cs typeface="Nunito"/>
                          <a:sym typeface="Nunito"/>
                        </a:rPr>
                        <a:t>15%</a:t>
                      </a:r>
                      <a:endParaRPr sz="13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1.05</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0.75</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0.6</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a:latin typeface="Nunito"/>
                          <a:ea typeface="Nunito"/>
                          <a:cs typeface="Nunito"/>
                          <a:sym typeface="Nunito"/>
                        </a:rPr>
                        <a:t>0.75</a:t>
                      </a:r>
                      <a:endParaRPr sz="13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8250">
                <a:tc>
                  <a:txBody>
                    <a:bodyPr/>
                    <a:lstStyle/>
                    <a:p>
                      <a:pPr marL="0" lvl="0" indent="0" algn="ctr" rtl="0">
                        <a:lnSpc>
                          <a:spcPct val="115000"/>
                        </a:lnSpc>
                        <a:spcBef>
                          <a:spcPts val="0"/>
                        </a:spcBef>
                        <a:spcAft>
                          <a:spcPts val="0"/>
                        </a:spcAft>
                        <a:buNone/>
                      </a:pPr>
                      <a:r>
                        <a:rPr lang="en" sz="1300">
                          <a:solidFill>
                            <a:schemeClr val="lt1"/>
                          </a:solidFill>
                          <a:latin typeface="Nunito"/>
                          <a:ea typeface="Nunito"/>
                          <a:cs typeface="Nunito"/>
                          <a:sym typeface="Nunito"/>
                        </a:rPr>
                        <a:t>Total (0-10)</a:t>
                      </a:r>
                      <a:endParaRPr sz="1300">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300" b="1">
                          <a:solidFill>
                            <a:schemeClr val="lt1"/>
                          </a:solidFill>
                          <a:latin typeface="Nunito"/>
                          <a:ea typeface="Nunito"/>
                          <a:cs typeface="Nunito"/>
                          <a:sym typeface="Nunito"/>
                        </a:rPr>
                        <a:t>100%</a:t>
                      </a:r>
                      <a:endParaRPr sz="13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8.45</a:t>
                      </a:r>
                      <a:endParaRPr sz="1300"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6.95</a:t>
                      </a:r>
                      <a:endParaRPr sz="1300"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3.25</a:t>
                      </a:r>
                      <a:endParaRPr sz="1300"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2.95</a:t>
                      </a:r>
                      <a:endParaRPr sz="1300"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5"/>
                  </a:ext>
                </a:extLst>
              </a:tr>
            </a:tbl>
          </a:graphicData>
        </a:graphic>
      </p:graphicFrame>
      <p:pic>
        <p:nvPicPr>
          <p:cNvPr id="477" name="Google Shape;477;p4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417900" y="1099913"/>
            <a:ext cx="1439149" cy="943600"/>
          </a:xfrm>
          <a:prstGeom prst="rect">
            <a:avLst/>
          </a:prstGeom>
          <a:noFill/>
          <a:ln>
            <a:noFill/>
          </a:ln>
        </p:spPr>
      </p:pic>
      <p:sp>
        <p:nvSpPr>
          <p:cNvPr id="478" name="Google Shape;478;p47"/>
          <p:cNvSpPr txBox="1"/>
          <p:nvPr/>
        </p:nvSpPr>
        <p:spPr>
          <a:xfrm>
            <a:off x="2961326" y="3822415"/>
            <a:ext cx="14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6AA84F"/>
                </a:solidFill>
                <a:latin typeface="Nunito"/>
                <a:ea typeface="Nunito"/>
                <a:cs typeface="Nunito"/>
                <a:sym typeface="Nunito"/>
              </a:rPr>
              <a:t>Final Selection</a:t>
            </a:r>
            <a:endParaRPr b="1" dirty="0">
              <a:solidFill>
                <a:srgbClr val="6AA84F"/>
              </a:solidFill>
              <a:latin typeface="Nunito"/>
              <a:ea typeface="Nunito"/>
              <a:cs typeface="Nunito"/>
              <a:sym typeface="Nunito"/>
            </a:endParaRPr>
          </a:p>
        </p:txBody>
      </p:sp>
      <p:sp>
        <p:nvSpPr>
          <p:cNvPr id="479" name="Google Shape;479;p47"/>
          <p:cNvSpPr/>
          <p:nvPr/>
        </p:nvSpPr>
        <p:spPr>
          <a:xfrm>
            <a:off x="2882225" y="980162"/>
            <a:ext cx="1537200" cy="2934613"/>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7"/>
          <p:cNvSpPr txBox="1">
            <a:spLocks noGrp="1"/>
          </p:cNvSpPr>
          <p:nvPr>
            <p:ph type="title"/>
          </p:nvPr>
        </p:nvSpPr>
        <p:spPr>
          <a:xfrm>
            <a:off x="311700" y="149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0 - Virtual Reality Display </a:t>
            </a:r>
            <a:endParaRPr/>
          </a:p>
        </p:txBody>
      </p:sp>
      <p:sp>
        <p:nvSpPr>
          <p:cNvPr id="481" name="Google Shape;481;p47"/>
          <p:cNvSpPr txBox="1">
            <a:spLocks noGrp="1"/>
          </p:cNvSpPr>
          <p:nvPr>
            <p:ph type="title"/>
          </p:nvPr>
        </p:nvSpPr>
        <p:spPr>
          <a:xfrm>
            <a:off x="410725" y="60135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dirty="0"/>
              <a:t>TRADE MATRIX</a:t>
            </a:r>
            <a:endParaRPr sz="1620" dirty="0"/>
          </a:p>
        </p:txBody>
      </p:sp>
      <p:pic>
        <p:nvPicPr>
          <p:cNvPr id="482" name="Google Shape;482;p4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483" name="Google Shape;483;p4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484" name="Google Shape;484;p47"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485" name="Google Shape;485;p47"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486" name="Google Shape;486;p47"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487" name="Google Shape;487;p47"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488" name="Google Shape;488;p47"/>
          <p:cNvSpPr txBox="1"/>
          <p:nvPr/>
        </p:nvSpPr>
        <p:spPr>
          <a:xfrm>
            <a:off x="6842400" y="3837432"/>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000" b="1" dirty="0">
                <a:solidFill>
                  <a:schemeClr val="dk1"/>
                </a:solidFill>
                <a:latin typeface="Nunito"/>
                <a:ea typeface="Nunito"/>
                <a:cs typeface="Nunito"/>
                <a:sym typeface="Nunito"/>
              </a:rPr>
              <a:t>*WT = Weighted Total Score</a:t>
            </a:r>
            <a:endParaRPr sz="1100" dirty="0">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86265" y="3114962"/>
            <a:ext cx="1718670" cy="1364501"/>
          </a:xfrm>
          <a:prstGeom prst="rect">
            <a:avLst/>
          </a:prstGeom>
          <a:noFill/>
          <a:ln>
            <a:noFill/>
          </a:ln>
        </p:spPr>
      </p:pic>
      <p:pic>
        <p:nvPicPr>
          <p:cNvPr id="494" name="Google Shape;494;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353700" y="1564553"/>
            <a:ext cx="1783800" cy="1138045"/>
          </a:xfrm>
          <a:prstGeom prst="rect">
            <a:avLst/>
          </a:prstGeom>
          <a:noFill/>
          <a:ln>
            <a:noFill/>
          </a:ln>
        </p:spPr>
      </p:pic>
      <p:pic>
        <p:nvPicPr>
          <p:cNvPr id="495" name="Google Shape;495;p4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39387" y="2759858"/>
            <a:ext cx="1547876" cy="920125"/>
          </a:xfrm>
          <a:prstGeom prst="rect">
            <a:avLst/>
          </a:prstGeom>
          <a:noFill/>
          <a:ln>
            <a:noFill/>
          </a:ln>
        </p:spPr>
      </p:pic>
      <p:sp>
        <p:nvSpPr>
          <p:cNvPr id="496" name="Google Shape;496;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497" name="Google Shape;497;p4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498" name="Google Shape;498;p4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499" name="Google Shape;499;p48"/>
          <p:cNvGraphicFramePr/>
          <p:nvPr/>
        </p:nvGraphicFramePr>
        <p:xfrm>
          <a:off x="85300" y="4428060"/>
          <a:ext cx="2903325" cy="365730"/>
        </p:xfrm>
        <a:graphic>
          <a:graphicData uri="http://schemas.openxmlformats.org/drawingml/2006/table">
            <a:tbl>
              <a:tblPr>
                <a:noFill/>
                <a:tableStyleId>{EA58604A-46AB-45EA-9A62-8ED6B3406EB1}</a:tableStyleId>
              </a:tblPr>
              <a:tblGrid>
                <a:gridCol w="1138575">
                  <a:extLst>
                    <a:ext uri="{9D8B030D-6E8A-4147-A177-3AD203B41FA5}">
                      <a16:colId xmlns:a16="http://schemas.microsoft.com/office/drawing/2014/main" val="20000"/>
                    </a:ext>
                  </a:extLst>
                </a:gridCol>
                <a:gridCol w="1764750">
                  <a:extLst>
                    <a:ext uri="{9D8B030D-6E8A-4147-A177-3AD203B41FA5}">
                      <a16:colId xmlns:a16="http://schemas.microsoft.com/office/drawing/2014/main" val="20001"/>
                    </a:ext>
                  </a:extLst>
                </a:gridCol>
              </a:tblGrid>
              <a:tr h="312650">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FR: </a:t>
                      </a:r>
                      <a:r>
                        <a:rPr lang="en" sz="1200">
                          <a:solidFill>
                            <a:schemeClr val="dk2"/>
                          </a:solidFill>
                          <a:latin typeface="Nunito"/>
                          <a:ea typeface="Nunito"/>
                          <a:cs typeface="Nunito"/>
                          <a:sym typeface="Nunito"/>
                        </a:rPr>
                        <a:t>F3, F5, F6</a:t>
                      </a:r>
                      <a:endParaRPr sz="1200" b="1">
                        <a:solidFill>
                          <a:schemeClr val="dk2"/>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CPE: </a:t>
                      </a:r>
                      <a:r>
                        <a:rPr lang="en" sz="1200">
                          <a:solidFill>
                            <a:schemeClr val="dk2"/>
                          </a:solidFill>
                          <a:latin typeface="Nunito"/>
                          <a:ea typeface="Nunito"/>
                          <a:cs typeface="Nunito"/>
                          <a:sym typeface="Nunito"/>
                        </a:rPr>
                        <a:t>E1, E2, E4, E5, E6</a:t>
                      </a:r>
                      <a:endParaRPr sz="1200" b="1">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bl>
          </a:graphicData>
        </a:graphic>
      </p:graphicFrame>
      <p:sp>
        <p:nvSpPr>
          <p:cNvPr id="500" name="Google Shape;500;p48"/>
          <p:cNvSpPr txBox="1"/>
          <p:nvPr/>
        </p:nvSpPr>
        <p:spPr>
          <a:xfrm>
            <a:off x="396200" y="1014975"/>
            <a:ext cx="6176400" cy="3444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Font typeface="Nunito"/>
              <a:buChar char="●"/>
            </a:pPr>
            <a:r>
              <a:rPr lang="en" sz="1800" b="1">
                <a:solidFill>
                  <a:srgbClr val="0077BB"/>
                </a:solidFill>
                <a:latin typeface="Nunito"/>
                <a:ea typeface="Nunito"/>
                <a:cs typeface="Nunito"/>
                <a:sym typeface="Nunito"/>
              </a:rPr>
              <a:t>Focus:</a:t>
            </a:r>
            <a:r>
              <a:rPr lang="en" sz="1800">
                <a:latin typeface="Nunito"/>
                <a:ea typeface="Nunito"/>
                <a:cs typeface="Nunito"/>
                <a:sym typeface="Nunito"/>
              </a:rPr>
              <a:t> </a:t>
            </a:r>
            <a:r>
              <a:rPr lang="en" sz="1800">
                <a:solidFill>
                  <a:schemeClr val="dk2"/>
                </a:solidFill>
                <a:latin typeface="Nunito"/>
                <a:ea typeface="Nunito"/>
                <a:cs typeface="Nunito"/>
                <a:sym typeface="Nunito"/>
              </a:rPr>
              <a:t>The VR headset that will be used to present the virtual environment to the user</a:t>
            </a:r>
            <a:endParaRPr sz="1800" b="1">
              <a:solidFill>
                <a:schemeClr val="dk2"/>
              </a:solidFill>
              <a:latin typeface="Nunito"/>
              <a:ea typeface="Nunito"/>
              <a:cs typeface="Nunito"/>
              <a:sym typeface="Nunito"/>
            </a:endParaRPr>
          </a:p>
          <a:p>
            <a:pPr marL="457200" lvl="0" indent="-342900" algn="l" rtl="0">
              <a:lnSpc>
                <a:spcPct val="115000"/>
              </a:lnSpc>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The headset will immerse the user in the VR environment and mitigate discomfort to the wearer</a:t>
            </a:r>
            <a:endParaRPr sz="1800">
              <a:solidFill>
                <a:schemeClr val="dk2"/>
              </a:solidFill>
              <a:latin typeface="Nunito"/>
              <a:ea typeface="Nunito"/>
              <a:cs typeface="Nunito"/>
              <a:sym typeface="Nunito"/>
            </a:endParaRPr>
          </a:p>
          <a:p>
            <a:pPr marL="914400" lvl="1" indent="-311150" algn="l" rtl="0">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Reflect physical interactions in VR environment (DR 3.3)</a:t>
            </a:r>
            <a:endParaRPr sz="1300">
              <a:solidFill>
                <a:schemeClr val="dk2"/>
              </a:solidFill>
              <a:latin typeface="Nunito"/>
              <a:ea typeface="Nunito"/>
              <a:cs typeface="Nunito"/>
              <a:sym typeface="Nunito"/>
            </a:endParaRPr>
          </a:p>
          <a:p>
            <a:pPr marL="914400" lvl="1" indent="-311150" algn="l" rtl="0">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Avoid causing simulation sickness in user (DR 5.1)</a:t>
            </a:r>
            <a:endParaRPr sz="1300">
              <a:solidFill>
                <a:schemeClr val="dk2"/>
              </a:solidFill>
              <a:latin typeface="Nunito"/>
              <a:ea typeface="Nunito"/>
              <a:cs typeface="Nunito"/>
              <a:sym typeface="Nunito"/>
            </a:endParaRPr>
          </a:p>
          <a:p>
            <a:pPr marL="457200" lvl="0" indent="-342900" algn="l" rtl="0">
              <a:lnSpc>
                <a:spcPct val="115000"/>
              </a:lnSpc>
              <a:spcBef>
                <a:spcPts val="0"/>
              </a:spcBef>
              <a:spcAft>
                <a:spcPts val="0"/>
              </a:spcAft>
              <a:buClr>
                <a:schemeClr val="dk2"/>
              </a:buClr>
              <a:buSzPts val="1800"/>
              <a:buFont typeface="Nunito"/>
              <a:buChar char="●"/>
            </a:pPr>
            <a:r>
              <a:rPr lang="en" sz="1800" b="1">
                <a:solidFill>
                  <a:srgbClr val="CC3311"/>
                </a:solidFill>
                <a:latin typeface="Nunito"/>
                <a:ea typeface="Nunito"/>
                <a:cs typeface="Nunito"/>
                <a:sym typeface="Nunito"/>
              </a:rPr>
              <a:t>Constraints:</a:t>
            </a:r>
            <a:endParaRPr sz="1800">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Must be compatible with Unity engine</a:t>
            </a:r>
            <a:endParaRPr>
              <a:solidFill>
                <a:schemeClr val="dk2"/>
              </a:solidFill>
              <a:latin typeface="Nunito"/>
              <a:ea typeface="Nunito"/>
              <a:cs typeface="Nunito"/>
              <a:sym typeface="Nunito"/>
            </a:endParaRPr>
          </a:p>
          <a:p>
            <a:pPr marL="914400" lvl="1" indent="-311150" algn="l" rtl="0">
              <a:lnSpc>
                <a:spcPct val="115000"/>
              </a:lnSpc>
              <a:spcBef>
                <a:spcPts val="0"/>
              </a:spcBef>
              <a:spcAft>
                <a:spcPts val="0"/>
              </a:spcAft>
              <a:buClr>
                <a:schemeClr val="dk2"/>
              </a:buClr>
              <a:buSzPts val="1300"/>
              <a:buFont typeface="Nunito"/>
              <a:buChar char="○"/>
            </a:pPr>
            <a:r>
              <a:rPr lang="en">
                <a:solidFill>
                  <a:schemeClr val="dk2"/>
                </a:solidFill>
                <a:latin typeface="Nunito"/>
                <a:ea typeface="Nunito"/>
                <a:cs typeface="Nunito"/>
                <a:sym typeface="Nunito"/>
              </a:rPr>
              <a:t>Must have object tracking capabilities</a:t>
            </a:r>
            <a:endParaRPr>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Must be able to operate in a 9’ x 10’ floor area</a:t>
            </a:r>
            <a:endParaRPr>
              <a:solidFill>
                <a:schemeClr val="dk2"/>
              </a:solidFill>
              <a:latin typeface="Nunito"/>
              <a:ea typeface="Nunito"/>
              <a:cs typeface="Nunito"/>
              <a:sym typeface="Nunito"/>
            </a:endParaRPr>
          </a:p>
          <a:p>
            <a:pPr marL="914400" lvl="1" indent="-317500" algn="l" rtl="0">
              <a:lnSpc>
                <a:spcPct val="115000"/>
              </a:lnSpc>
              <a:spcBef>
                <a:spcPts val="0"/>
              </a:spcBef>
              <a:spcAft>
                <a:spcPts val="0"/>
              </a:spcAft>
              <a:buClr>
                <a:schemeClr val="dk2"/>
              </a:buClr>
              <a:buSzPts val="1400"/>
              <a:buFont typeface="Nunito"/>
              <a:buChar char="○"/>
            </a:pPr>
            <a:r>
              <a:rPr lang="en">
                <a:solidFill>
                  <a:schemeClr val="dk2"/>
                </a:solidFill>
                <a:latin typeface="Nunito"/>
                <a:ea typeface="Nunito"/>
                <a:cs typeface="Nunito"/>
                <a:sym typeface="Nunito"/>
              </a:rPr>
              <a:t>Must be capable of operating continuously for minimum 2 hrs</a:t>
            </a:r>
            <a:endParaRPr>
              <a:solidFill>
                <a:schemeClr val="dk2"/>
              </a:solidFill>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pic>
        <p:nvPicPr>
          <p:cNvPr id="501" name="Google Shape;501;p48"/>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320428" y="559096"/>
            <a:ext cx="1091601" cy="1364505"/>
          </a:xfrm>
          <a:prstGeom prst="rect">
            <a:avLst/>
          </a:prstGeom>
          <a:noFill/>
          <a:ln>
            <a:noFill/>
          </a:ln>
        </p:spPr>
      </p:pic>
      <p:sp>
        <p:nvSpPr>
          <p:cNvPr id="502" name="Google Shape;502;p48"/>
          <p:cNvSpPr txBox="1">
            <a:spLocks noGrp="1"/>
          </p:cNvSpPr>
          <p:nvPr>
            <p:ph type="title"/>
          </p:nvPr>
        </p:nvSpPr>
        <p:spPr>
          <a:xfrm>
            <a:off x="450850" y="138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1 - VR Headset</a:t>
            </a:r>
            <a:endParaRPr/>
          </a:p>
        </p:txBody>
      </p:sp>
      <p:sp>
        <p:nvSpPr>
          <p:cNvPr id="503" name="Google Shape;503;p48"/>
          <p:cNvSpPr txBox="1">
            <a:spLocks noGrp="1"/>
          </p:cNvSpPr>
          <p:nvPr>
            <p:ph type="title"/>
          </p:nvPr>
        </p:nvSpPr>
        <p:spPr>
          <a:xfrm>
            <a:off x="519650" y="5841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BASELINE</a:t>
            </a:r>
            <a:endParaRPr sz="1620"/>
          </a:p>
        </p:txBody>
      </p:sp>
      <p:sp>
        <p:nvSpPr>
          <p:cNvPr id="504" name="Google Shape;504;p48"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505" name="Google Shape;505;p48"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506" name="Google Shape;506;p48"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507" name="Google Shape;507;p48"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508" name="Google Shape;508;p48"/>
          <p:cNvSpPr txBox="1"/>
          <p:nvPr/>
        </p:nvSpPr>
        <p:spPr>
          <a:xfrm>
            <a:off x="6167825" y="421450"/>
            <a:ext cx="13968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2"/>
                </a:solidFill>
                <a:latin typeface="Nunito"/>
                <a:ea typeface="Nunito"/>
                <a:cs typeface="Nunito"/>
                <a:sym typeface="Nunito"/>
              </a:rPr>
              <a:t>HP Reverb G2</a:t>
            </a:r>
            <a:endParaRPr sz="1200">
              <a:solidFill>
                <a:schemeClr val="dk2"/>
              </a:solidFill>
              <a:latin typeface="Nunito"/>
              <a:ea typeface="Nunito"/>
              <a:cs typeface="Nunito"/>
              <a:sym typeface="Nunito"/>
            </a:endParaRPr>
          </a:p>
        </p:txBody>
      </p:sp>
      <p:sp>
        <p:nvSpPr>
          <p:cNvPr id="509" name="Google Shape;509;p48"/>
          <p:cNvSpPr txBox="1"/>
          <p:nvPr/>
        </p:nvSpPr>
        <p:spPr>
          <a:xfrm>
            <a:off x="7508650" y="1400275"/>
            <a:ext cx="1473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2"/>
                </a:solidFill>
                <a:latin typeface="Nunito"/>
                <a:ea typeface="Nunito"/>
                <a:cs typeface="Nunito"/>
                <a:sym typeface="Nunito"/>
              </a:rPr>
              <a:t>HTC Vive Pro 2</a:t>
            </a:r>
            <a:endParaRPr sz="1200">
              <a:solidFill>
                <a:schemeClr val="dk2"/>
              </a:solidFill>
              <a:latin typeface="Nunito"/>
              <a:ea typeface="Nunito"/>
              <a:cs typeface="Nunito"/>
              <a:sym typeface="Nunito"/>
            </a:endParaRPr>
          </a:p>
        </p:txBody>
      </p:sp>
      <p:sp>
        <p:nvSpPr>
          <p:cNvPr id="510" name="Google Shape;510;p48"/>
          <p:cNvSpPr txBox="1"/>
          <p:nvPr/>
        </p:nvSpPr>
        <p:spPr>
          <a:xfrm>
            <a:off x="6076375" y="2534500"/>
            <a:ext cx="1473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2"/>
                </a:solidFill>
                <a:latin typeface="Nunito"/>
                <a:ea typeface="Nunito"/>
                <a:cs typeface="Nunito"/>
                <a:sym typeface="Nunito"/>
              </a:rPr>
              <a:t>HTC Vive Focus 3</a:t>
            </a:r>
            <a:endParaRPr sz="1200">
              <a:solidFill>
                <a:schemeClr val="dk2"/>
              </a:solidFill>
              <a:latin typeface="Nunito"/>
              <a:ea typeface="Nunito"/>
              <a:cs typeface="Nunito"/>
              <a:sym typeface="Nunito"/>
            </a:endParaRPr>
          </a:p>
        </p:txBody>
      </p:sp>
      <p:sp>
        <p:nvSpPr>
          <p:cNvPr id="511" name="Google Shape;511;p48"/>
          <p:cNvSpPr txBox="1"/>
          <p:nvPr/>
        </p:nvSpPr>
        <p:spPr>
          <a:xfrm>
            <a:off x="7632700" y="3333975"/>
            <a:ext cx="1473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2"/>
                </a:solidFill>
                <a:latin typeface="Nunito"/>
                <a:ea typeface="Nunito"/>
                <a:cs typeface="Nunito"/>
                <a:sym typeface="Nunito"/>
              </a:rPr>
              <a:t>Oculus Quest 2</a:t>
            </a:r>
            <a:endParaRPr sz="1200">
              <a:solidFill>
                <a:schemeClr val="dk2"/>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9"/>
          <p:cNvSpPr txBox="1">
            <a:spLocks noGrp="1"/>
          </p:cNvSpPr>
          <p:nvPr>
            <p:ph type="title"/>
          </p:nvPr>
        </p:nvSpPr>
        <p:spPr>
          <a:xfrm>
            <a:off x="450850" y="141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1 - VR Headset</a:t>
            </a:r>
            <a:endParaRPr/>
          </a:p>
        </p:txBody>
      </p:sp>
      <p:graphicFrame>
        <p:nvGraphicFramePr>
          <p:cNvPr id="517" name="Google Shape;517;p49"/>
          <p:cNvGraphicFramePr/>
          <p:nvPr>
            <p:extLst>
              <p:ext uri="{D42A27DB-BD31-4B8C-83A1-F6EECF244321}">
                <p14:modId xmlns:p14="http://schemas.microsoft.com/office/powerpoint/2010/main" val="950628962"/>
              </p:ext>
            </p:extLst>
          </p:nvPr>
        </p:nvGraphicFramePr>
        <p:xfrm>
          <a:off x="647487" y="972276"/>
          <a:ext cx="7849025" cy="3814080"/>
        </p:xfrm>
        <a:graphic>
          <a:graphicData uri="http://schemas.openxmlformats.org/drawingml/2006/table">
            <a:tbl>
              <a:tblPr>
                <a:noFill/>
                <a:tableStyleId>{EA58604A-46AB-45EA-9A62-8ED6B3406EB1}</a:tableStyleId>
              </a:tblPr>
              <a:tblGrid>
                <a:gridCol w="1906288">
                  <a:extLst>
                    <a:ext uri="{9D8B030D-6E8A-4147-A177-3AD203B41FA5}">
                      <a16:colId xmlns:a16="http://schemas.microsoft.com/office/drawing/2014/main" val="20000"/>
                    </a:ext>
                  </a:extLst>
                </a:gridCol>
                <a:gridCol w="831943">
                  <a:extLst>
                    <a:ext uri="{9D8B030D-6E8A-4147-A177-3AD203B41FA5}">
                      <a16:colId xmlns:a16="http://schemas.microsoft.com/office/drawing/2014/main" val="20001"/>
                    </a:ext>
                  </a:extLst>
                </a:gridCol>
                <a:gridCol w="5110794">
                  <a:extLst>
                    <a:ext uri="{9D8B030D-6E8A-4147-A177-3AD203B41FA5}">
                      <a16:colId xmlns:a16="http://schemas.microsoft.com/office/drawing/2014/main" val="20002"/>
                    </a:ext>
                  </a:extLst>
                </a:gridCol>
              </a:tblGrid>
              <a:tr h="383750">
                <a:tc>
                  <a:txBody>
                    <a:bodyPr/>
                    <a:lstStyle/>
                    <a:p>
                      <a:pPr marL="0" lvl="0" indent="0" algn="l" rtl="0">
                        <a:spcBef>
                          <a:spcPts val="0"/>
                        </a:spcBef>
                        <a:spcAft>
                          <a:spcPts val="0"/>
                        </a:spcAft>
                        <a:buNone/>
                      </a:pPr>
                      <a:r>
                        <a:rPr lang="en" b="1">
                          <a:solidFill>
                            <a:schemeClr val="dk2"/>
                          </a:solidFill>
                          <a:latin typeface="Nunito"/>
                          <a:ea typeface="Nunito"/>
                          <a:cs typeface="Nunito"/>
                          <a:sym typeface="Nunito"/>
                        </a:rPr>
                        <a:t>Design Metric</a:t>
                      </a:r>
                      <a:endParaRPr b="1">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Weight</a:t>
                      </a:r>
                      <a:endParaRPr b="1">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dirty="0">
                          <a:solidFill>
                            <a:schemeClr val="dk2"/>
                          </a:solidFill>
                          <a:latin typeface="Nunito"/>
                          <a:ea typeface="Nunito"/>
                          <a:cs typeface="Nunito"/>
                          <a:sym typeface="Nunito"/>
                        </a:rPr>
                        <a:t>Reasoning</a:t>
                      </a:r>
                      <a:endParaRPr b="1" dirty="0">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6090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External PC Required</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(yes/no)</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25%</a:t>
                      </a:r>
                      <a:endParaRPr>
                        <a:solidFill>
                          <a:srgbClr val="CC0000"/>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The hindrance of an external PC outweighs the benefit of additional computing power.</a:t>
                      </a:r>
                      <a:endParaRPr sz="12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6090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Cost</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($400-$1400)</a:t>
                      </a:r>
                      <a:endParaRPr sz="1300">
                        <a:solidFill>
                          <a:schemeClr val="dk2"/>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20%</a:t>
                      </a:r>
                      <a:endParaRPr>
                        <a:solidFill>
                          <a:srgbClr val="CC0000"/>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dirty="0">
                          <a:solidFill>
                            <a:schemeClr val="dk2"/>
                          </a:solidFill>
                          <a:latin typeface="Nunito"/>
                          <a:ea typeface="Nunito"/>
                          <a:cs typeface="Nunito"/>
                          <a:sym typeface="Nunito"/>
                        </a:rPr>
                        <a:t>One of the project’s largest expenses, so this metric is weighed heavily. Prices ranged from $400 to $1400 for basic headset packages.</a:t>
                      </a:r>
                      <a:endParaRPr sz="1200" dirty="0">
                        <a:solidFill>
                          <a:schemeClr val="dk2"/>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70850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Refresh Rate</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(60-144 Hz)</a:t>
                      </a:r>
                      <a:endParaRPr sz="1300">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Higher refresh rate reduces motion blur and makes movement and action clearer. The most common refresh rates for computer screens vary between 60 and 144Hz.</a:t>
                      </a:r>
                      <a:endParaRPr sz="1200">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3"/>
                  </a:ext>
                </a:extLst>
              </a:tr>
              <a:tr h="70850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Horizontal FOV</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(100</a:t>
                      </a:r>
                      <a:r>
                        <a:rPr lang="en" sz="1200">
                          <a:solidFill>
                            <a:schemeClr val="dk2"/>
                          </a:solidFill>
                          <a:latin typeface="Nunito"/>
                          <a:ea typeface="Nunito"/>
                          <a:cs typeface="Nunito"/>
                          <a:sym typeface="Nunito"/>
                        </a:rPr>
                        <a:t>°-130°)</a:t>
                      </a:r>
                      <a:endParaRPr sz="1300">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Maximizing FOV helps mitigate the “screen door effect”. Minimum FOV of all headsets was 100° and FOV for a human’s dual eye overlap region is 130°.</a:t>
                      </a:r>
                      <a:endParaRPr sz="1200">
                        <a:solidFill>
                          <a:schemeClr val="dk2"/>
                        </a:solidFill>
                        <a:latin typeface="Nunito"/>
                        <a:ea typeface="Nunito"/>
                        <a:cs typeface="Nunito"/>
                        <a:sym typeface="Nunito"/>
                      </a:endParaRP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375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Resolution per Eye</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Higher number of pixels per eye increases virtual fidelity of simulation.</a:t>
                      </a:r>
                      <a:endParaRPr sz="12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00500">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Weight</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10%</a:t>
                      </a:r>
                      <a:endParaRPr>
                        <a:solidFill>
                          <a:srgbClr val="CC0000"/>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dirty="0">
                          <a:solidFill>
                            <a:schemeClr val="dk2"/>
                          </a:solidFill>
                          <a:latin typeface="Nunito"/>
                          <a:ea typeface="Nunito"/>
                          <a:cs typeface="Nunito"/>
                          <a:sym typeface="Nunito"/>
                        </a:rPr>
                        <a:t>Minimizing weight on head reduces user fatigue.</a:t>
                      </a:r>
                      <a:endParaRPr sz="1200" dirty="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18" name="Google Shape;51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519" name="Google Shape;519;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520" name="Google Shape;520;p4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521" name="Google Shape;521;p49"/>
          <p:cNvSpPr txBox="1">
            <a:spLocks noGrp="1"/>
          </p:cNvSpPr>
          <p:nvPr>
            <p:ph type="title"/>
          </p:nvPr>
        </p:nvSpPr>
        <p:spPr>
          <a:xfrm>
            <a:off x="519650" y="5869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DESIGN METRICS AND WEIGHTINGS</a:t>
            </a:r>
            <a:endParaRPr sz="1620"/>
          </a:p>
        </p:txBody>
      </p:sp>
      <p:sp>
        <p:nvSpPr>
          <p:cNvPr id="522" name="Google Shape;522;p49"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523" name="Google Shape;523;p49"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524" name="Google Shape;524;p49"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525" name="Google Shape;525;p49"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0"/>
          <p:cNvSpPr txBox="1">
            <a:spLocks noGrp="1"/>
          </p:cNvSpPr>
          <p:nvPr>
            <p:ph type="title"/>
          </p:nvPr>
        </p:nvSpPr>
        <p:spPr>
          <a:xfrm>
            <a:off x="450850" y="141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1 - VR Headset</a:t>
            </a:r>
            <a:endParaRPr/>
          </a:p>
        </p:txBody>
      </p:sp>
      <p:sp>
        <p:nvSpPr>
          <p:cNvPr id="531" name="Google Shape;531;p50"/>
          <p:cNvSpPr txBox="1">
            <a:spLocks noGrp="1"/>
          </p:cNvSpPr>
          <p:nvPr>
            <p:ph type="title"/>
          </p:nvPr>
        </p:nvSpPr>
        <p:spPr>
          <a:xfrm>
            <a:off x="519650" y="5869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TRADE MATRIX</a:t>
            </a:r>
            <a:endParaRPr sz="1620"/>
          </a:p>
        </p:txBody>
      </p:sp>
      <p:sp>
        <p:nvSpPr>
          <p:cNvPr id="532" name="Google Shape;532;p50"/>
          <p:cNvSpPr txBox="1">
            <a:spLocks noGrp="1"/>
          </p:cNvSpPr>
          <p:nvPr>
            <p:ph type="sldNum" idx="12"/>
          </p:nvPr>
        </p:nvSpPr>
        <p:spPr>
          <a:xfrm>
            <a:off x="8495133"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533" name="Google Shape;533;p50"/>
          <p:cNvGraphicFramePr/>
          <p:nvPr/>
        </p:nvGraphicFramePr>
        <p:xfrm>
          <a:off x="296813" y="994478"/>
          <a:ext cx="8550375" cy="3445990"/>
        </p:xfrm>
        <a:graphic>
          <a:graphicData uri="http://schemas.openxmlformats.org/drawingml/2006/table">
            <a:tbl>
              <a:tblPr>
                <a:noFill/>
                <a:tableStyleId>{EA58604A-46AB-45EA-9A62-8ED6B3406EB1}</a:tableStyleId>
              </a:tblPr>
              <a:tblGrid>
                <a:gridCol w="1789550">
                  <a:extLst>
                    <a:ext uri="{9D8B030D-6E8A-4147-A177-3AD203B41FA5}">
                      <a16:colId xmlns:a16="http://schemas.microsoft.com/office/drawing/2014/main" val="20000"/>
                    </a:ext>
                  </a:extLst>
                </a:gridCol>
                <a:gridCol w="708600">
                  <a:extLst>
                    <a:ext uri="{9D8B030D-6E8A-4147-A177-3AD203B41FA5}">
                      <a16:colId xmlns:a16="http://schemas.microsoft.com/office/drawing/2014/main" val="20001"/>
                    </a:ext>
                  </a:extLst>
                </a:gridCol>
                <a:gridCol w="928025">
                  <a:extLst>
                    <a:ext uri="{9D8B030D-6E8A-4147-A177-3AD203B41FA5}">
                      <a16:colId xmlns:a16="http://schemas.microsoft.com/office/drawing/2014/main" val="20002"/>
                    </a:ext>
                  </a:extLst>
                </a:gridCol>
                <a:gridCol w="890175">
                  <a:extLst>
                    <a:ext uri="{9D8B030D-6E8A-4147-A177-3AD203B41FA5}">
                      <a16:colId xmlns:a16="http://schemas.microsoft.com/office/drawing/2014/main" val="20003"/>
                    </a:ext>
                  </a:extLst>
                </a:gridCol>
                <a:gridCol w="971525">
                  <a:extLst>
                    <a:ext uri="{9D8B030D-6E8A-4147-A177-3AD203B41FA5}">
                      <a16:colId xmlns:a16="http://schemas.microsoft.com/office/drawing/2014/main" val="20004"/>
                    </a:ext>
                  </a:extLst>
                </a:gridCol>
                <a:gridCol w="897550">
                  <a:extLst>
                    <a:ext uri="{9D8B030D-6E8A-4147-A177-3AD203B41FA5}">
                      <a16:colId xmlns:a16="http://schemas.microsoft.com/office/drawing/2014/main" val="20005"/>
                    </a:ext>
                  </a:extLst>
                </a:gridCol>
                <a:gridCol w="1316950">
                  <a:extLst>
                    <a:ext uri="{9D8B030D-6E8A-4147-A177-3AD203B41FA5}">
                      <a16:colId xmlns:a16="http://schemas.microsoft.com/office/drawing/2014/main" val="20006"/>
                    </a:ext>
                  </a:extLst>
                </a:gridCol>
                <a:gridCol w="1048000">
                  <a:extLst>
                    <a:ext uri="{9D8B030D-6E8A-4147-A177-3AD203B41FA5}">
                      <a16:colId xmlns:a16="http://schemas.microsoft.com/office/drawing/2014/main" val="20007"/>
                    </a:ext>
                  </a:extLst>
                </a:gridCol>
              </a:tblGrid>
              <a:tr h="1186250">
                <a:tc>
                  <a:txBody>
                    <a:bodyPr/>
                    <a:lstStyle/>
                    <a:p>
                      <a:pPr marL="0" lvl="0" indent="0" algn="ctr" rtl="0">
                        <a:spcBef>
                          <a:spcPts val="0"/>
                        </a:spcBef>
                        <a:spcAft>
                          <a:spcPts val="0"/>
                        </a:spcAft>
                        <a:buNone/>
                      </a:pPr>
                      <a:endParaRPr b="1" dirty="0">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Oculus Quest 2</a:t>
                      </a:r>
                      <a:endParaRPr b="1">
                        <a:latin typeface="Nunito"/>
                        <a:ea typeface="Nunito"/>
                        <a:cs typeface="Nunito"/>
                        <a:sym typeface="Nunito"/>
                      </a:endParaRPr>
                    </a:p>
                  </a:txBody>
                  <a:tcPr marL="28575" marR="28575" marT="19050" marB="19050">
                    <a:lnL w="9525"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HTC Vive Focus 3</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HP Reverb G2</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HTC Vive Pro 2</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Sony Playstation VR</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Valve Index VR Kit</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85175">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Metric</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Weight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extLst>
                  <a:ext uri="{0D108BD9-81ED-4DB2-BD59-A6C34878D82A}">
                    <a16:rowId xmlns:a16="http://schemas.microsoft.com/office/drawing/2014/main" val="10001"/>
                  </a:ext>
                </a:extLst>
              </a:tr>
              <a:tr h="235725">
                <a:tc>
                  <a:txBody>
                    <a:bodyPr/>
                    <a:lstStyle/>
                    <a:p>
                      <a:pPr marL="0" lvl="0" indent="0" algn="ctr" rtl="0">
                        <a:lnSpc>
                          <a:spcPct val="115000"/>
                        </a:lnSpc>
                        <a:spcBef>
                          <a:spcPts val="0"/>
                        </a:spcBef>
                        <a:spcAft>
                          <a:spcPts val="0"/>
                        </a:spcAft>
                        <a:buNone/>
                      </a:pPr>
                      <a:r>
                        <a:rPr lang="en">
                          <a:latin typeface="Nunito"/>
                          <a:ea typeface="Nunito"/>
                          <a:cs typeface="Nunito"/>
                          <a:sym typeface="Nunito"/>
                        </a:rPr>
                        <a:t>Requires External PC</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25%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65325">
                <a:tc>
                  <a:txBody>
                    <a:bodyPr/>
                    <a:lstStyle/>
                    <a:p>
                      <a:pPr marL="0" lvl="0" indent="0" algn="ctr" rtl="0">
                        <a:lnSpc>
                          <a:spcPct val="115000"/>
                        </a:lnSpc>
                        <a:spcBef>
                          <a:spcPts val="0"/>
                        </a:spcBef>
                        <a:spcAft>
                          <a:spcPts val="0"/>
                        </a:spcAft>
                        <a:buNone/>
                      </a:pPr>
                      <a:r>
                        <a:rPr lang="en">
                          <a:latin typeface="Nunito"/>
                          <a:ea typeface="Nunito"/>
                          <a:cs typeface="Nunito"/>
                          <a:sym typeface="Nunito"/>
                        </a:rPr>
                        <a:t>Cost [$]</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20%</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1.4</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02325">
                <a:tc>
                  <a:txBody>
                    <a:bodyPr/>
                    <a:lstStyle/>
                    <a:p>
                      <a:pPr marL="0" lvl="0" indent="0" algn="ctr" rtl="0">
                        <a:lnSpc>
                          <a:spcPct val="115000"/>
                        </a:lnSpc>
                        <a:spcBef>
                          <a:spcPts val="0"/>
                        </a:spcBef>
                        <a:spcAft>
                          <a:spcPts val="0"/>
                        </a:spcAft>
                        <a:buNone/>
                      </a:pPr>
                      <a:r>
                        <a:rPr lang="en">
                          <a:latin typeface="Nunito"/>
                          <a:ea typeface="Nunito"/>
                          <a:cs typeface="Nunito"/>
                          <a:sym typeface="Nunito"/>
                        </a:rPr>
                        <a:t>Resolution [per eye]</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0.8</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0.4</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4925">
                <a:tc>
                  <a:txBody>
                    <a:bodyPr/>
                    <a:lstStyle/>
                    <a:p>
                      <a:pPr marL="0" lvl="0" indent="0" algn="ctr" rtl="0">
                        <a:lnSpc>
                          <a:spcPct val="115000"/>
                        </a:lnSpc>
                        <a:spcBef>
                          <a:spcPts val="0"/>
                        </a:spcBef>
                        <a:spcAft>
                          <a:spcPts val="0"/>
                        </a:spcAft>
                        <a:buNone/>
                      </a:pPr>
                      <a:r>
                        <a:rPr lang="en">
                          <a:latin typeface="Nunito"/>
                          <a:ea typeface="Nunito"/>
                          <a:cs typeface="Nunito"/>
                          <a:sym typeface="Nunito"/>
                        </a:rPr>
                        <a:t>Refresh Rate [Hz]</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50500">
                <a:tc>
                  <a:txBody>
                    <a:bodyPr/>
                    <a:lstStyle/>
                    <a:p>
                      <a:pPr marL="0" lvl="0" indent="0" algn="ctr" rtl="0">
                        <a:lnSpc>
                          <a:spcPct val="115000"/>
                        </a:lnSpc>
                        <a:spcBef>
                          <a:spcPts val="0"/>
                        </a:spcBef>
                        <a:spcAft>
                          <a:spcPts val="0"/>
                        </a:spcAft>
                        <a:buNone/>
                      </a:pPr>
                      <a:r>
                        <a:rPr lang="en">
                          <a:latin typeface="Nunito"/>
                          <a:ea typeface="Nunito"/>
                          <a:cs typeface="Nunito"/>
                          <a:sym typeface="Nunito"/>
                        </a:rPr>
                        <a:t>Horizontal FOV [°]</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9125">
                <a:tc>
                  <a:txBody>
                    <a:bodyPr/>
                    <a:lstStyle/>
                    <a:p>
                      <a:pPr marL="0" lvl="0" indent="0" algn="ctr" rtl="0">
                        <a:lnSpc>
                          <a:spcPct val="115000"/>
                        </a:lnSpc>
                        <a:spcBef>
                          <a:spcPts val="0"/>
                        </a:spcBef>
                        <a:spcAft>
                          <a:spcPts val="0"/>
                        </a:spcAft>
                        <a:buNone/>
                      </a:pPr>
                      <a:r>
                        <a:rPr lang="en">
                          <a:latin typeface="Nunito"/>
                          <a:ea typeface="Nunito"/>
                          <a:cs typeface="Nunito"/>
                          <a:sym typeface="Nunito"/>
                        </a:rPr>
                        <a:t>Weight [lb]</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10%</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0.9</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54300">
                <a:tc>
                  <a:txBody>
                    <a:bodyPr/>
                    <a:lstStyle/>
                    <a:p>
                      <a:pPr marL="0" lvl="0" indent="0" algn="ctr" rtl="0">
                        <a:lnSpc>
                          <a:spcPct val="115000"/>
                        </a:lnSpc>
                        <a:spcBef>
                          <a:spcPts val="0"/>
                        </a:spcBef>
                        <a:spcAft>
                          <a:spcPts val="0"/>
                        </a:spcAft>
                        <a:buNone/>
                      </a:pPr>
                      <a:r>
                        <a:rPr lang="en">
                          <a:solidFill>
                            <a:schemeClr val="lt1"/>
                          </a:solidFill>
                          <a:latin typeface="Nunito"/>
                          <a:ea typeface="Nunito"/>
                          <a:cs typeface="Nunito"/>
                          <a:sym typeface="Nunito"/>
                        </a:rPr>
                        <a:t>Total (0-10)</a:t>
                      </a:r>
                      <a:endParaRPr>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100%</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6.4</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5.9</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4.8</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3.8</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3.6</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r>
                        <a:rPr lang="en" b="1" dirty="0">
                          <a:solidFill>
                            <a:schemeClr val="dk1"/>
                          </a:solidFill>
                          <a:latin typeface="Nunito"/>
                          <a:ea typeface="Nunito"/>
                          <a:cs typeface="Nunito"/>
                          <a:sym typeface="Nunito"/>
                        </a:rPr>
                        <a:t>3.0</a:t>
                      </a:r>
                      <a:endParaRPr b="1" dirty="0">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8"/>
                  </a:ext>
                </a:extLst>
              </a:tr>
            </a:tbl>
          </a:graphicData>
        </a:graphic>
      </p:graphicFrame>
      <p:pic>
        <p:nvPicPr>
          <p:cNvPr id="534" name="Google Shape;534;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535" name="Google Shape;535;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536" name="Google Shape;536;p50"/>
          <p:cNvSpPr/>
          <p:nvPr/>
        </p:nvSpPr>
        <p:spPr>
          <a:xfrm>
            <a:off x="2794963" y="897637"/>
            <a:ext cx="927900" cy="3658938"/>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0"/>
          <p:cNvSpPr txBox="1"/>
          <p:nvPr/>
        </p:nvSpPr>
        <p:spPr>
          <a:xfrm>
            <a:off x="2576888" y="586925"/>
            <a:ext cx="14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AA84F"/>
                </a:solidFill>
                <a:latin typeface="Nunito"/>
                <a:ea typeface="Nunito"/>
                <a:cs typeface="Nunito"/>
                <a:sym typeface="Nunito"/>
              </a:rPr>
              <a:t>Final Selection</a:t>
            </a:r>
            <a:endParaRPr b="1">
              <a:solidFill>
                <a:srgbClr val="6AA84F"/>
              </a:solidFill>
              <a:latin typeface="Nunito"/>
              <a:ea typeface="Nunito"/>
              <a:cs typeface="Nunito"/>
              <a:sym typeface="Nunito"/>
            </a:endParaRPr>
          </a:p>
        </p:txBody>
      </p:sp>
      <p:pic>
        <p:nvPicPr>
          <p:cNvPr id="538" name="Google Shape;538;p5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869488" y="1504063"/>
            <a:ext cx="572700" cy="572700"/>
          </a:xfrm>
          <a:prstGeom prst="rect">
            <a:avLst/>
          </a:prstGeom>
          <a:noFill/>
          <a:ln>
            <a:noFill/>
          </a:ln>
        </p:spPr>
      </p:pic>
      <p:pic>
        <p:nvPicPr>
          <p:cNvPr id="539" name="Google Shape;539;p5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820913" y="1504063"/>
            <a:ext cx="572700" cy="572700"/>
          </a:xfrm>
          <a:prstGeom prst="rect">
            <a:avLst/>
          </a:prstGeom>
          <a:noFill/>
          <a:ln>
            <a:noFill/>
          </a:ln>
        </p:spPr>
      </p:pic>
      <p:pic>
        <p:nvPicPr>
          <p:cNvPr id="540" name="Google Shape;540;p5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681238" y="1548577"/>
            <a:ext cx="685048" cy="483650"/>
          </a:xfrm>
          <a:prstGeom prst="rect">
            <a:avLst/>
          </a:prstGeom>
          <a:noFill/>
          <a:ln>
            <a:noFill/>
          </a:ln>
        </p:spPr>
      </p:pic>
      <p:pic>
        <p:nvPicPr>
          <p:cNvPr id="541" name="Google Shape;541;p5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6768229" y="1499855"/>
            <a:ext cx="738800" cy="581111"/>
          </a:xfrm>
          <a:prstGeom prst="rect">
            <a:avLst/>
          </a:prstGeom>
          <a:noFill/>
          <a:ln>
            <a:noFill/>
          </a:ln>
        </p:spPr>
      </p:pic>
      <p:pic>
        <p:nvPicPr>
          <p:cNvPr id="542" name="Google Shape;542;p50"/>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836188" y="1548589"/>
            <a:ext cx="962115" cy="483650"/>
          </a:xfrm>
          <a:prstGeom prst="rect">
            <a:avLst/>
          </a:prstGeom>
          <a:noFill/>
          <a:ln>
            <a:noFill/>
          </a:ln>
        </p:spPr>
      </p:pic>
      <p:pic>
        <p:nvPicPr>
          <p:cNvPr id="543" name="Google Shape;543;p50"/>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2942375" y="1473875"/>
            <a:ext cx="633075" cy="633075"/>
          </a:xfrm>
          <a:prstGeom prst="rect">
            <a:avLst/>
          </a:prstGeom>
          <a:noFill/>
          <a:ln>
            <a:noFill/>
          </a:ln>
        </p:spPr>
      </p:pic>
      <p:cxnSp>
        <p:nvCxnSpPr>
          <p:cNvPr id="544" name="Google Shape;544;p50"/>
          <p:cNvCxnSpPr/>
          <p:nvPr/>
        </p:nvCxnSpPr>
        <p:spPr>
          <a:xfrm rot="10800000" flipH="1">
            <a:off x="296813" y="2180738"/>
            <a:ext cx="2479200" cy="7500"/>
          </a:xfrm>
          <a:prstGeom prst="straightConnector1">
            <a:avLst/>
          </a:prstGeom>
          <a:noFill/>
          <a:ln w="9525" cap="flat" cmpd="sng">
            <a:solidFill>
              <a:schemeClr val="dk1"/>
            </a:solidFill>
            <a:prstDash val="solid"/>
            <a:round/>
            <a:headEnd type="none" w="med" len="med"/>
            <a:tailEnd type="none" w="med" len="med"/>
          </a:ln>
        </p:spPr>
      </p:cxnSp>
      <p:sp>
        <p:nvSpPr>
          <p:cNvPr id="545" name="Google Shape;545;p50"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546" name="Google Shape;546;p50"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547" name="Google Shape;547;p50"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548" name="Google Shape;548;p50"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549" name="Google Shape;549;p50"/>
          <p:cNvSpPr txBox="1"/>
          <p:nvPr/>
        </p:nvSpPr>
        <p:spPr>
          <a:xfrm>
            <a:off x="6768229" y="4412406"/>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a:solidFill>
                  <a:schemeClr val="dk1"/>
                </a:solidFill>
                <a:latin typeface="Nunito"/>
                <a:ea typeface="Nunito"/>
                <a:cs typeface="Nunito"/>
                <a:sym typeface="Nunito"/>
              </a:rPr>
              <a:t>*WT = Weighted Total Score</a:t>
            </a:r>
            <a:endParaRPr sz="1100" dirty="0">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1"/>
          <p:cNvSpPr txBox="1">
            <a:spLocks noGrp="1"/>
          </p:cNvSpPr>
          <p:nvPr>
            <p:ph type="body" idx="1"/>
          </p:nvPr>
        </p:nvSpPr>
        <p:spPr>
          <a:xfrm>
            <a:off x="311700" y="103082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External PC requirement</a:t>
            </a:r>
            <a:endParaRPr/>
          </a:p>
          <a:p>
            <a:pPr marL="914400" lvl="1" indent="-317500" algn="l" rtl="0">
              <a:spcBef>
                <a:spcPts val="0"/>
              </a:spcBef>
              <a:spcAft>
                <a:spcPts val="0"/>
              </a:spcAft>
              <a:buSzPts val="1400"/>
              <a:buChar char="○"/>
            </a:pPr>
            <a:r>
              <a:rPr lang="en"/>
              <a:t>Benefit - Superior processors, unlimited battery life</a:t>
            </a:r>
            <a:endParaRPr/>
          </a:p>
          <a:p>
            <a:pPr marL="914400" lvl="1" indent="-317500" algn="l" rtl="0">
              <a:spcBef>
                <a:spcPts val="0"/>
              </a:spcBef>
              <a:spcAft>
                <a:spcPts val="0"/>
              </a:spcAft>
              <a:buSzPts val="1400"/>
              <a:buChar char="○"/>
            </a:pPr>
            <a:r>
              <a:rPr lang="en"/>
              <a:t>Drawbacks - Additional costs, wired connections, increased power consumption</a:t>
            </a:r>
            <a:endParaRPr/>
          </a:p>
          <a:p>
            <a:pPr marL="457200" lvl="0" indent="-342900" algn="l" rtl="0">
              <a:spcBef>
                <a:spcPts val="0"/>
              </a:spcBef>
              <a:spcAft>
                <a:spcPts val="0"/>
              </a:spcAft>
              <a:buSzPts val="1800"/>
              <a:buChar char="●"/>
            </a:pPr>
            <a:r>
              <a:rPr lang="en"/>
              <a:t>Headset prices and availability</a:t>
            </a:r>
            <a:endParaRPr/>
          </a:p>
          <a:p>
            <a:pPr marL="914400" lvl="1" indent="-317500" algn="l" rtl="0">
              <a:spcBef>
                <a:spcPts val="0"/>
              </a:spcBef>
              <a:spcAft>
                <a:spcPts val="0"/>
              </a:spcAft>
              <a:buSzPts val="1400"/>
              <a:buChar char="○"/>
            </a:pPr>
            <a:r>
              <a:rPr lang="en"/>
              <a:t>Prices and availability may fluctuate between now and purchase</a:t>
            </a:r>
            <a:endParaRPr/>
          </a:p>
          <a:p>
            <a:pPr marL="457200" lvl="0" indent="-342900" algn="l" rtl="0">
              <a:spcBef>
                <a:spcPts val="0"/>
              </a:spcBef>
              <a:spcAft>
                <a:spcPts val="0"/>
              </a:spcAft>
              <a:buSzPts val="1800"/>
              <a:buChar char="●"/>
            </a:pPr>
            <a:r>
              <a:rPr lang="en"/>
              <a:t>Additional battery packs</a:t>
            </a:r>
            <a:endParaRPr/>
          </a:p>
          <a:p>
            <a:pPr marL="914400" lvl="1" indent="-317500" algn="l" rtl="0">
              <a:spcBef>
                <a:spcPts val="0"/>
              </a:spcBef>
              <a:spcAft>
                <a:spcPts val="0"/>
              </a:spcAft>
              <a:buSzPts val="1400"/>
              <a:buChar char="○"/>
            </a:pPr>
            <a:r>
              <a:rPr lang="en"/>
              <a:t>Increase costs</a:t>
            </a:r>
            <a:endParaRPr/>
          </a:p>
          <a:p>
            <a:pPr marL="914400" lvl="1" indent="-317500" algn="l" rtl="0">
              <a:spcBef>
                <a:spcPts val="0"/>
              </a:spcBef>
              <a:spcAft>
                <a:spcPts val="0"/>
              </a:spcAft>
              <a:buSzPts val="1400"/>
              <a:buChar char="○"/>
            </a:pPr>
            <a:r>
              <a:rPr lang="en"/>
              <a:t>Add additional weight if attached to head strap</a:t>
            </a:r>
            <a:endParaRPr/>
          </a:p>
          <a:p>
            <a:pPr marL="914400" lvl="1" indent="-317500" algn="l" rtl="0">
              <a:spcBef>
                <a:spcPts val="0"/>
              </a:spcBef>
              <a:spcAft>
                <a:spcPts val="0"/>
              </a:spcAft>
              <a:buSzPts val="1400"/>
              <a:buChar char="○"/>
            </a:pPr>
            <a:r>
              <a:rPr lang="en"/>
              <a:t>Extends length of simulation and/or allows multiple simulations to be run back-to-back</a:t>
            </a:r>
            <a:endParaRPr/>
          </a:p>
        </p:txBody>
      </p:sp>
      <p:sp>
        <p:nvSpPr>
          <p:cNvPr id="555" name="Google Shape;555;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556" name="Google Shape;556;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557" name="Google Shape;557;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pic>
        <p:nvPicPr>
          <p:cNvPr id="558" name="Google Shape;558;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559" name="Google Shape;559;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560" name="Google Shape;560;p51"/>
          <p:cNvSpPr txBox="1">
            <a:spLocks noGrp="1"/>
          </p:cNvSpPr>
          <p:nvPr>
            <p:ph type="title"/>
          </p:nvPr>
        </p:nvSpPr>
        <p:spPr>
          <a:xfrm>
            <a:off x="450850" y="141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1 - VR Headset</a:t>
            </a:r>
            <a:endParaRPr/>
          </a:p>
        </p:txBody>
      </p:sp>
      <p:sp>
        <p:nvSpPr>
          <p:cNvPr id="561" name="Google Shape;561;p51"/>
          <p:cNvSpPr txBox="1">
            <a:spLocks noGrp="1"/>
          </p:cNvSpPr>
          <p:nvPr>
            <p:ph type="title"/>
          </p:nvPr>
        </p:nvSpPr>
        <p:spPr>
          <a:xfrm>
            <a:off x="519650" y="58692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UNCERTAINTIES</a:t>
            </a:r>
            <a:endParaRPr sz="1620"/>
          </a:p>
        </p:txBody>
      </p:sp>
      <p:sp>
        <p:nvSpPr>
          <p:cNvPr id="562" name="Google Shape;562;p51"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563" name="Google Shape;563;p51"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564" name="Google Shape;564;p51"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565" name="Google Shape;565;p51"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2"/>
          <p:cNvSpPr txBox="1">
            <a:spLocks noGrp="1"/>
          </p:cNvSpPr>
          <p:nvPr>
            <p:ph type="body" idx="1"/>
          </p:nvPr>
        </p:nvSpPr>
        <p:spPr>
          <a:xfrm>
            <a:off x="311700" y="980875"/>
            <a:ext cx="5505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0077BB"/>
                </a:solidFill>
              </a:rPr>
              <a:t>Focus:</a:t>
            </a:r>
            <a:r>
              <a:rPr lang="en" b="1"/>
              <a:t> </a:t>
            </a:r>
            <a:r>
              <a:rPr lang="en"/>
              <a:t>Map an object from the physical world to the virtual world via sensors </a:t>
            </a:r>
            <a:r>
              <a:rPr lang="en" sz="1300"/>
              <a:t>(DR 2.2.2)</a:t>
            </a:r>
            <a:endParaRPr sz="700"/>
          </a:p>
          <a:p>
            <a:pPr marL="457200" lvl="0" indent="-342900" algn="l" rtl="0">
              <a:spcBef>
                <a:spcPts val="0"/>
              </a:spcBef>
              <a:spcAft>
                <a:spcPts val="0"/>
              </a:spcAft>
              <a:buSzPts val="1800"/>
              <a:buChar char="●"/>
            </a:pPr>
            <a:r>
              <a:rPr lang="en"/>
              <a:t>Accurately reflect movement of physical object and user interaction with object</a:t>
            </a:r>
            <a:endParaRPr/>
          </a:p>
          <a:p>
            <a:pPr marL="914400" lvl="1" indent="-311150" algn="l" rtl="0">
              <a:spcBef>
                <a:spcPts val="0"/>
              </a:spcBef>
              <a:spcAft>
                <a:spcPts val="0"/>
              </a:spcAft>
              <a:buSzPts val="1300"/>
              <a:buChar char="○"/>
            </a:pPr>
            <a:r>
              <a:rPr lang="en" sz="1300">
                <a:highlight>
                  <a:srgbClr val="FFFFFF"/>
                </a:highlight>
              </a:rPr>
              <a:t>Physical object(s)/equipment shall represent actual training utilities (DR 2.1)</a:t>
            </a:r>
            <a:endParaRPr sz="1300">
              <a:highlight>
                <a:srgbClr val="FFFFFF"/>
              </a:highlight>
            </a:endParaRPr>
          </a:p>
          <a:p>
            <a:pPr marL="457200" lvl="0" indent="-342900" algn="l" rtl="0">
              <a:spcBef>
                <a:spcPts val="0"/>
              </a:spcBef>
              <a:spcAft>
                <a:spcPts val="0"/>
              </a:spcAft>
              <a:buSzPts val="1800"/>
              <a:buChar char="●"/>
            </a:pPr>
            <a:r>
              <a:rPr lang="en" b="1">
                <a:solidFill>
                  <a:srgbClr val="CC3311"/>
                </a:solidFill>
              </a:rPr>
              <a:t>Constraints:</a:t>
            </a:r>
            <a:endParaRPr b="1"/>
          </a:p>
          <a:p>
            <a:pPr marL="914400" lvl="1" indent="-317500" algn="l" rtl="0">
              <a:spcBef>
                <a:spcPts val="0"/>
              </a:spcBef>
              <a:spcAft>
                <a:spcPts val="0"/>
              </a:spcAft>
              <a:buSzPts val="1400"/>
              <a:buChar char="○"/>
            </a:pPr>
            <a:r>
              <a:rPr lang="en"/>
              <a:t>Must be compatible with Unity engine</a:t>
            </a:r>
            <a:endParaRPr/>
          </a:p>
          <a:p>
            <a:pPr marL="914400" lvl="1" indent="-317500" algn="l" rtl="0">
              <a:spcBef>
                <a:spcPts val="0"/>
              </a:spcBef>
              <a:spcAft>
                <a:spcPts val="0"/>
              </a:spcAft>
              <a:buSzPts val="1400"/>
              <a:buChar char="○"/>
            </a:pPr>
            <a:r>
              <a:rPr lang="en"/>
              <a:t>Must be capable of operating continuously for minimum 2 hrs</a:t>
            </a:r>
            <a:endParaRPr/>
          </a:p>
          <a:p>
            <a:pPr marL="914400" lvl="1" indent="-317500" algn="l" rtl="0">
              <a:spcBef>
                <a:spcPts val="0"/>
              </a:spcBef>
              <a:spcAft>
                <a:spcPts val="0"/>
              </a:spcAft>
              <a:buSzPts val="1400"/>
              <a:buChar char="○"/>
            </a:pPr>
            <a:r>
              <a:rPr lang="en"/>
              <a:t>Must have minimum tracking range of 3 m</a:t>
            </a:r>
            <a:endParaRPr/>
          </a:p>
          <a:p>
            <a:pPr marL="914400" lvl="0" indent="0" algn="l" rtl="0">
              <a:spcBef>
                <a:spcPts val="1200"/>
              </a:spcBef>
              <a:spcAft>
                <a:spcPts val="1200"/>
              </a:spcAft>
              <a:buNone/>
            </a:pPr>
            <a:endParaRPr/>
          </a:p>
        </p:txBody>
      </p:sp>
      <p:sp>
        <p:nvSpPr>
          <p:cNvPr id="571" name="Google Shape;571;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pic>
        <p:nvPicPr>
          <p:cNvPr id="572" name="Google Shape;572;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573" name="Google Shape;573;p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574" name="Google Shape;574;p52"/>
          <p:cNvGraphicFramePr/>
          <p:nvPr/>
        </p:nvGraphicFramePr>
        <p:xfrm>
          <a:off x="82975" y="4450050"/>
          <a:ext cx="2426950" cy="365730"/>
        </p:xfrm>
        <a:graphic>
          <a:graphicData uri="http://schemas.openxmlformats.org/drawingml/2006/table">
            <a:tbl>
              <a:tblPr>
                <a:noFill/>
                <a:tableStyleId>{EA58604A-46AB-45EA-9A62-8ED6B3406EB1}</a:tableStyleId>
              </a:tblPr>
              <a:tblGrid>
                <a:gridCol w="881175">
                  <a:extLst>
                    <a:ext uri="{9D8B030D-6E8A-4147-A177-3AD203B41FA5}">
                      <a16:colId xmlns:a16="http://schemas.microsoft.com/office/drawing/2014/main" val="20000"/>
                    </a:ext>
                  </a:extLst>
                </a:gridCol>
                <a:gridCol w="1545775">
                  <a:extLst>
                    <a:ext uri="{9D8B030D-6E8A-4147-A177-3AD203B41FA5}">
                      <a16:colId xmlns:a16="http://schemas.microsoft.com/office/drawing/2014/main" val="20001"/>
                    </a:ext>
                  </a:extLst>
                </a:gridCol>
              </a:tblGrid>
              <a:tr h="365725">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FR: </a:t>
                      </a:r>
                      <a:r>
                        <a:rPr lang="en" sz="1200">
                          <a:solidFill>
                            <a:schemeClr val="dk2"/>
                          </a:solidFill>
                          <a:latin typeface="Nunito"/>
                          <a:ea typeface="Nunito"/>
                          <a:cs typeface="Nunito"/>
                          <a:sym typeface="Nunito"/>
                        </a:rPr>
                        <a:t>F2, F3</a:t>
                      </a:r>
                      <a:endParaRPr sz="1200" b="1">
                        <a:solidFill>
                          <a:schemeClr val="dk2"/>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CPE: </a:t>
                      </a:r>
                      <a:r>
                        <a:rPr lang="en" sz="1200">
                          <a:solidFill>
                            <a:schemeClr val="dk2"/>
                          </a:solidFill>
                          <a:latin typeface="Nunito"/>
                          <a:ea typeface="Nunito"/>
                          <a:cs typeface="Nunito"/>
                          <a:sym typeface="Nunito"/>
                        </a:rPr>
                        <a:t>E1, E2, E4, E6</a:t>
                      </a:r>
                      <a:endParaRPr sz="1200" b="1">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bl>
          </a:graphicData>
        </a:graphic>
      </p:graphicFrame>
      <p:pic>
        <p:nvPicPr>
          <p:cNvPr id="575" name="Google Shape;575;p5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26025" y="1485577"/>
            <a:ext cx="2993349" cy="2172337"/>
          </a:xfrm>
          <a:prstGeom prst="rect">
            <a:avLst/>
          </a:prstGeom>
          <a:noFill/>
          <a:ln>
            <a:noFill/>
          </a:ln>
        </p:spPr>
      </p:pic>
      <p:pic>
        <p:nvPicPr>
          <p:cNvPr id="576" name="Google Shape;576;p5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7006625" y="1707000"/>
            <a:ext cx="1111275" cy="623050"/>
          </a:xfrm>
          <a:prstGeom prst="rect">
            <a:avLst/>
          </a:prstGeom>
          <a:noFill/>
          <a:ln>
            <a:noFill/>
          </a:ln>
        </p:spPr>
      </p:pic>
      <p:sp>
        <p:nvSpPr>
          <p:cNvPr id="577" name="Google Shape;577;p52"/>
          <p:cNvSpPr txBox="1">
            <a:spLocks noGrp="1"/>
          </p:cNvSpPr>
          <p:nvPr>
            <p:ph type="title"/>
          </p:nvPr>
        </p:nvSpPr>
        <p:spPr>
          <a:xfrm>
            <a:off x="396950" y="137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Trade 2 - Object Tracking</a:t>
            </a:r>
            <a:endParaRPr/>
          </a:p>
          <a:p>
            <a:pPr marL="0" lvl="0" indent="0" algn="l" rtl="0">
              <a:spcBef>
                <a:spcPts val="0"/>
              </a:spcBef>
              <a:spcAft>
                <a:spcPts val="0"/>
              </a:spcAft>
              <a:buNone/>
            </a:pPr>
            <a:endParaRPr/>
          </a:p>
        </p:txBody>
      </p:sp>
      <p:sp>
        <p:nvSpPr>
          <p:cNvPr id="578" name="Google Shape;578;p52"/>
          <p:cNvSpPr txBox="1">
            <a:spLocks noGrp="1"/>
          </p:cNvSpPr>
          <p:nvPr>
            <p:ph type="title"/>
          </p:nvPr>
        </p:nvSpPr>
        <p:spPr>
          <a:xfrm>
            <a:off x="479925" y="5648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BASELINE</a:t>
            </a:r>
            <a:endParaRPr sz="1620"/>
          </a:p>
        </p:txBody>
      </p:sp>
      <p:sp>
        <p:nvSpPr>
          <p:cNvPr id="579" name="Google Shape;579;p52"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580" name="Google Shape;580;p52"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581" name="Google Shape;581;p52"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582" name="Google Shape;582;p52"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aphicFrame>
        <p:nvGraphicFramePr>
          <p:cNvPr id="587" name="Google Shape;587;p53"/>
          <p:cNvGraphicFramePr/>
          <p:nvPr/>
        </p:nvGraphicFramePr>
        <p:xfrm>
          <a:off x="885413" y="945035"/>
          <a:ext cx="7543650" cy="3836490"/>
        </p:xfrm>
        <a:graphic>
          <a:graphicData uri="http://schemas.openxmlformats.org/drawingml/2006/table">
            <a:tbl>
              <a:tblPr>
                <a:noFill/>
                <a:tableStyleId>{EA58604A-46AB-45EA-9A62-8ED6B3406EB1}</a:tableStyleId>
              </a:tblPr>
              <a:tblGrid>
                <a:gridCol w="1582725">
                  <a:extLst>
                    <a:ext uri="{9D8B030D-6E8A-4147-A177-3AD203B41FA5}">
                      <a16:colId xmlns:a16="http://schemas.microsoft.com/office/drawing/2014/main" val="20000"/>
                    </a:ext>
                  </a:extLst>
                </a:gridCol>
                <a:gridCol w="855450">
                  <a:extLst>
                    <a:ext uri="{9D8B030D-6E8A-4147-A177-3AD203B41FA5}">
                      <a16:colId xmlns:a16="http://schemas.microsoft.com/office/drawing/2014/main" val="20001"/>
                    </a:ext>
                  </a:extLst>
                </a:gridCol>
                <a:gridCol w="51054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300" b="1">
                          <a:solidFill>
                            <a:schemeClr val="dk2"/>
                          </a:solidFill>
                          <a:latin typeface="Nunito"/>
                          <a:ea typeface="Nunito"/>
                          <a:cs typeface="Nunito"/>
                          <a:sym typeface="Nunito"/>
                        </a:rPr>
                        <a:t>Design Metric</a:t>
                      </a:r>
                      <a:endParaRPr sz="1300" b="1">
                        <a:solidFill>
                          <a:schemeClr val="dk2"/>
                        </a:solidFill>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b="1">
                          <a:solidFill>
                            <a:schemeClr val="dk2"/>
                          </a:solidFill>
                          <a:latin typeface="Nunito"/>
                          <a:ea typeface="Nunito"/>
                          <a:cs typeface="Nunito"/>
                          <a:sym typeface="Nunito"/>
                        </a:rPr>
                        <a:t>Weight</a:t>
                      </a:r>
                      <a:endParaRPr sz="1300" b="1">
                        <a:solidFill>
                          <a:schemeClr val="dk2"/>
                        </a:solidFill>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300" b="1">
                          <a:solidFill>
                            <a:schemeClr val="dk2"/>
                          </a:solidFill>
                          <a:latin typeface="Nunito"/>
                          <a:ea typeface="Nunito"/>
                          <a:cs typeface="Nunito"/>
                          <a:sym typeface="Nunito"/>
                        </a:rPr>
                        <a:t>Reasoning</a:t>
                      </a:r>
                      <a:endParaRPr sz="1300" b="1">
                        <a:solidFill>
                          <a:schemeClr val="dk2"/>
                        </a:solidFill>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63052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Per Unit Cost</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($20 - $300)</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35%</a:t>
                      </a:r>
                      <a:endParaRPr sz="1300">
                        <a:solidFill>
                          <a:srgbClr val="CC0000"/>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Potentially another hefty expense; in combination with the VR headset, object tracking hardware could create risk for being over budget.</a:t>
                      </a:r>
                      <a:endParaRPr sz="12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3052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Ease of Integration</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(0.5 - 1)</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25%</a:t>
                      </a:r>
                      <a:endParaRPr sz="1300">
                        <a:solidFill>
                          <a:srgbClr val="CC0000"/>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Integrability is key; less integratable object-tracking sensors may institute an additional learning curve associated with integration software.</a:t>
                      </a:r>
                      <a:endParaRPr sz="12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3052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Battery life</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(2hrs - 8hrs)</a:t>
                      </a:r>
                      <a:endParaRPr sz="13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20%</a:t>
                      </a:r>
                      <a:endParaRPr sz="1300">
                        <a:solidFill>
                          <a:srgbClr val="CC0000"/>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A longer battery life enables multiple users to use the equipment/training simulation without having to charge or replace batteries.</a:t>
                      </a:r>
                      <a:endParaRPr sz="1200">
                        <a:solidFill>
                          <a:schemeClr val="dk2"/>
                        </a:solidFill>
                        <a:latin typeface="Nunito"/>
                        <a:ea typeface="Nunito"/>
                        <a:cs typeface="Nunito"/>
                        <a:sym typeface="Nunito"/>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68577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Size</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(50mm - 90mm)</a:t>
                      </a:r>
                      <a:endParaRPr sz="1300">
                        <a:solidFill>
                          <a:schemeClr val="dk2"/>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10%</a:t>
                      </a:r>
                      <a:endParaRPr sz="1300">
                        <a:solidFill>
                          <a:srgbClr val="CC0000"/>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The size can affect the VR experience should it get in the user’s way, and would decrease the realistic feel of the object. It could also potentially affect the manufacturability of the object.</a:t>
                      </a:r>
                      <a:endParaRPr sz="1200">
                        <a:solidFill>
                          <a:schemeClr val="dk2"/>
                        </a:solidFill>
                        <a:latin typeface="Nunito"/>
                        <a:ea typeface="Nunito"/>
                        <a:cs typeface="Nunito"/>
                        <a:sym typeface="Nunito"/>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630525">
                <a:tc>
                  <a:txBody>
                    <a:bodyPr/>
                    <a:lstStyle/>
                    <a:p>
                      <a:pPr marL="0" lvl="0" indent="0" algn="l" rtl="0">
                        <a:spcBef>
                          <a:spcPts val="0"/>
                        </a:spcBef>
                        <a:spcAft>
                          <a:spcPts val="0"/>
                        </a:spcAft>
                        <a:buNone/>
                      </a:pPr>
                      <a:r>
                        <a:rPr lang="en" sz="1300">
                          <a:solidFill>
                            <a:schemeClr val="dk2"/>
                          </a:solidFill>
                          <a:latin typeface="Nunito"/>
                          <a:ea typeface="Nunito"/>
                          <a:cs typeface="Nunito"/>
                          <a:sym typeface="Nunito"/>
                        </a:rPr>
                        <a:t>Weight</a:t>
                      </a:r>
                      <a:endParaRPr sz="1300">
                        <a:solidFill>
                          <a:schemeClr val="dk2"/>
                        </a:solidFill>
                        <a:latin typeface="Nunito"/>
                        <a:ea typeface="Nunito"/>
                        <a:cs typeface="Nunito"/>
                        <a:sym typeface="Nunito"/>
                      </a:endParaRPr>
                    </a:p>
                    <a:p>
                      <a:pPr marL="0" lvl="0" indent="0" algn="l" rtl="0">
                        <a:spcBef>
                          <a:spcPts val="0"/>
                        </a:spcBef>
                        <a:spcAft>
                          <a:spcPts val="0"/>
                        </a:spcAft>
                        <a:buNone/>
                      </a:pPr>
                      <a:r>
                        <a:rPr lang="en" sz="1300">
                          <a:solidFill>
                            <a:schemeClr val="dk2"/>
                          </a:solidFill>
                          <a:latin typeface="Nunito"/>
                          <a:ea typeface="Nunito"/>
                          <a:cs typeface="Nunito"/>
                          <a:sym typeface="Nunito"/>
                        </a:rPr>
                        <a:t>(0g - 100g)</a:t>
                      </a:r>
                      <a:endParaRPr sz="1300">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sz="1300">
                          <a:solidFill>
                            <a:srgbClr val="CC0000"/>
                          </a:solidFill>
                          <a:latin typeface="Nunito"/>
                          <a:ea typeface="Nunito"/>
                          <a:cs typeface="Nunito"/>
                          <a:sym typeface="Nunito"/>
                        </a:rPr>
                        <a:t>10%</a:t>
                      </a:r>
                      <a:endParaRPr sz="1300">
                        <a:solidFill>
                          <a:srgbClr val="CC0000"/>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Similar to size, a large weight on an object because of a tracker affects the realistic feel of the object.</a:t>
                      </a:r>
                      <a:endParaRPr sz="1200">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588" name="Google Shape;588;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589" name="Google Shape;589;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590" name="Google Shape;590;p5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591" name="Google Shape;591;p53"/>
          <p:cNvSpPr txBox="1">
            <a:spLocks noGrp="1"/>
          </p:cNvSpPr>
          <p:nvPr>
            <p:ph type="title"/>
          </p:nvPr>
        </p:nvSpPr>
        <p:spPr>
          <a:xfrm>
            <a:off x="396950" y="137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Trade 2 - Object Tracking</a:t>
            </a:r>
            <a:endParaRPr/>
          </a:p>
          <a:p>
            <a:pPr marL="0" lvl="0" indent="0" algn="l" rtl="0">
              <a:spcBef>
                <a:spcPts val="0"/>
              </a:spcBef>
              <a:spcAft>
                <a:spcPts val="0"/>
              </a:spcAft>
              <a:buNone/>
            </a:pPr>
            <a:endParaRPr/>
          </a:p>
        </p:txBody>
      </p:sp>
      <p:sp>
        <p:nvSpPr>
          <p:cNvPr id="592" name="Google Shape;592;p53"/>
          <p:cNvSpPr txBox="1">
            <a:spLocks noGrp="1"/>
          </p:cNvSpPr>
          <p:nvPr>
            <p:ph type="title"/>
          </p:nvPr>
        </p:nvSpPr>
        <p:spPr>
          <a:xfrm>
            <a:off x="479925" y="5648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DESIGN METRICS AND WEIGHTING</a:t>
            </a:r>
            <a:endParaRPr sz="1620"/>
          </a:p>
        </p:txBody>
      </p:sp>
      <p:sp>
        <p:nvSpPr>
          <p:cNvPr id="593" name="Google Shape;593;p53"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594" name="Google Shape;594;p53"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595" name="Google Shape;595;p53"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596" name="Google Shape;596;p53"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Outline</a:t>
            </a:r>
            <a:endParaRPr/>
          </a:p>
        </p:txBody>
      </p:sp>
      <p:sp>
        <p:nvSpPr>
          <p:cNvPr id="119" name="Google Shape;119;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120" name="Google Shape;120;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21" name="Google Shape;121;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122" name="Google Shape;122;p27"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dk1"/>
                </a:solidFill>
                <a:latin typeface="Nunito"/>
                <a:ea typeface="Nunito"/>
                <a:cs typeface="Nunito"/>
                <a:sym typeface="Nunito"/>
              </a:rPr>
              <a:t>    IV: Modeling &amp; Prototyping</a:t>
            </a:r>
            <a:endParaRPr sz="1000" i="0" u="none" strike="noStrike" cap="none">
              <a:solidFill>
                <a:schemeClr val="dk1"/>
              </a:solidFill>
              <a:latin typeface="Nunito"/>
              <a:ea typeface="Nunito"/>
              <a:cs typeface="Nunito"/>
              <a:sym typeface="Nunito"/>
            </a:endParaRPr>
          </a:p>
        </p:txBody>
      </p:sp>
      <p:sp>
        <p:nvSpPr>
          <p:cNvPr id="123" name="Google Shape;123;p27"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dk1"/>
                </a:solidFill>
                <a:latin typeface="Nunito"/>
                <a:ea typeface="Nunito"/>
                <a:cs typeface="Nunito"/>
                <a:sym typeface="Nunito"/>
              </a:rPr>
              <a:t>III: Design Space </a:t>
            </a:r>
            <a:endParaRPr sz="1000" i="0" u="none" strike="noStrike" cap="none">
              <a:solidFill>
                <a:schemeClr val="dk1"/>
              </a:solidFill>
              <a:latin typeface="Nunito"/>
              <a:ea typeface="Nunito"/>
              <a:cs typeface="Nunito"/>
              <a:sym typeface="Nunito"/>
            </a:endParaRPr>
          </a:p>
        </p:txBody>
      </p:sp>
      <p:sp>
        <p:nvSpPr>
          <p:cNvPr id="124" name="Google Shape;124;p27"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dk1"/>
                </a:solidFill>
                <a:latin typeface="Nunito"/>
                <a:ea typeface="Nunito"/>
                <a:cs typeface="Nunito"/>
                <a:sym typeface="Nunito"/>
              </a:rPr>
              <a:t>II: Trade Studies</a:t>
            </a:r>
            <a:endParaRPr sz="1000" i="0" u="none" strike="noStrike" cap="none">
              <a:solidFill>
                <a:schemeClr val="dk1"/>
              </a:solidFill>
              <a:latin typeface="Nunito"/>
              <a:ea typeface="Nunito"/>
              <a:cs typeface="Nunito"/>
              <a:sym typeface="Nunito"/>
            </a:endParaRPr>
          </a:p>
        </p:txBody>
      </p:sp>
      <p:sp>
        <p:nvSpPr>
          <p:cNvPr id="125" name="Google Shape;125;p27" descr="Timeline background shape"/>
          <p:cNvSpPr/>
          <p:nvPr/>
        </p:nvSpPr>
        <p:spPr>
          <a:xfrm>
            <a:off x="0"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dk1"/>
                </a:solidFill>
                <a:latin typeface="Nunito"/>
                <a:ea typeface="Nunito"/>
                <a:cs typeface="Nunito"/>
                <a:sym typeface="Nunito"/>
              </a:rPr>
              <a:t>I</a:t>
            </a:r>
            <a:r>
              <a:rPr lang="en" sz="1000" i="0" u="none" strike="noStrike" cap="none">
                <a:solidFill>
                  <a:schemeClr val="dk1"/>
                </a:solidFill>
                <a:latin typeface="Nunito"/>
                <a:ea typeface="Nunito"/>
                <a:cs typeface="Nunito"/>
                <a:sym typeface="Nunito"/>
              </a:rPr>
              <a:t>: Project Overview  </a:t>
            </a:r>
            <a:endParaRPr sz="1000" i="0" u="none" strike="noStrike" cap="none">
              <a:solidFill>
                <a:schemeClr val="dk1"/>
              </a:solidFill>
              <a:latin typeface="Nunito"/>
              <a:ea typeface="Nunito"/>
              <a:cs typeface="Nunito"/>
              <a:sym typeface="Nunito"/>
            </a:endParaRPr>
          </a:p>
        </p:txBody>
      </p:sp>
      <p:grpSp>
        <p:nvGrpSpPr>
          <p:cNvPr id="126" name="Google Shape;126;p27"/>
          <p:cNvGrpSpPr/>
          <p:nvPr/>
        </p:nvGrpSpPr>
        <p:grpSpPr>
          <a:xfrm>
            <a:off x="265170" y="1583484"/>
            <a:ext cx="2267936" cy="1471379"/>
            <a:chOff x="1083025" y="1774950"/>
            <a:chExt cx="1834900" cy="828899"/>
          </a:xfrm>
        </p:grpSpPr>
        <p:sp>
          <p:nvSpPr>
            <p:cNvPr id="127" name="Google Shape;127;p27"/>
            <p:cNvSpPr txBox="1"/>
            <p:nvPr/>
          </p:nvSpPr>
          <p:spPr>
            <a:xfrm>
              <a:off x="1175833" y="1774950"/>
              <a:ext cx="1505100" cy="572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PROJECT OVERVIEW</a:t>
              </a:r>
              <a:endParaRPr sz="1600" b="1">
                <a:solidFill>
                  <a:srgbClr val="0077BB"/>
                </a:solidFill>
                <a:latin typeface="Nunito"/>
                <a:ea typeface="Nunito"/>
                <a:cs typeface="Nunito"/>
                <a:sym typeface="Nunito"/>
              </a:endParaRPr>
            </a:p>
          </p:txBody>
        </p:sp>
        <p:sp>
          <p:nvSpPr>
            <p:cNvPr id="128" name="Google Shape;128;p27"/>
            <p:cNvSpPr/>
            <p:nvPr/>
          </p:nvSpPr>
          <p:spPr>
            <a:xfrm flipH="1">
              <a:off x="1083025" y="2306625"/>
              <a:ext cx="1834800" cy="1434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77BB"/>
                  </a:solidFill>
                  <a:latin typeface="Nunito"/>
                  <a:ea typeface="Nunito"/>
                  <a:cs typeface="Nunito"/>
                  <a:sym typeface="Nunito"/>
                </a:rPr>
                <a:t>  </a:t>
              </a:r>
              <a:endParaRPr>
                <a:solidFill>
                  <a:srgbClr val="0077BB"/>
                </a:solidFill>
                <a:latin typeface="Nunito"/>
                <a:ea typeface="Nunito"/>
                <a:cs typeface="Nunito"/>
                <a:sym typeface="Nunito"/>
              </a:endParaRPr>
            </a:p>
          </p:txBody>
        </p:sp>
        <p:sp>
          <p:nvSpPr>
            <p:cNvPr id="129" name="Google Shape;129;p27"/>
            <p:cNvSpPr/>
            <p:nvPr/>
          </p:nvSpPr>
          <p:spPr>
            <a:xfrm>
              <a:off x="1083125" y="2460449"/>
              <a:ext cx="1834800" cy="1434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7BB"/>
                </a:solidFill>
                <a:latin typeface="Nunito"/>
                <a:ea typeface="Nunito"/>
                <a:cs typeface="Nunito"/>
                <a:sym typeface="Nunito"/>
              </a:endParaRPr>
            </a:p>
          </p:txBody>
        </p:sp>
      </p:grpSp>
      <p:grpSp>
        <p:nvGrpSpPr>
          <p:cNvPr id="130" name="Google Shape;130;p27"/>
          <p:cNvGrpSpPr/>
          <p:nvPr/>
        </p:nvGrpSpPr>
        <p:grpSpPr>
          <a:xfrm>
            <a:off x="2377440" y="2527260"/>
            <a:ext cx="2267936" cy="527602"/>
            <a:chOff x="1083025" y="2306625"/>
            <a:chExt cx="1834900" cy="297224"/>
          </a:xfrm>
        </p:grpSpPr>
        <p:sp>
          <p:nvSpPr>
            <p:cNvPr id="131" name="Google Shape;131;p27"/>
            <p:cNvSpPr/>
            <p:nvPr/>
          </p:nvSpPr>
          <p:spPr>
            <a:xfrm flipH="1">
              <a:off x="1083025" y="2306625"/>
              <a:ext cx="1834800" cy="1434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2" name="Google Shape;132;p27"/>
            <p:cNvSpPr/>
            <p:nvPr/>
          </p:nvSpPr>
          <p:spPr>
            <a:xfrm>
              <a:off x="1083125" y="2460449"/>
              <a:ext cx="1834800" cy="1434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27"/>
          <p:cNvGrpSpPr/>
          <p:nvPr/>
        </p:nvGrpSpPr>
        <p:grpSpPr>
          <a:xfrm>
            <a:off x="4493290" y="2525998"/>
            <a:ext cx="2267936" cy="527602"/>
            <a:chOff x="1083025" y="2306625"/>
            <a:chExt cx="1834900" cy="297224"/>
          </a:xfrm>
        </p:grpSpPr>
        <p:sp>
          <p:nvSpPr>
            <p:cNvPr id="134" name="Google Shape;134;p27"/>
            <p:cNvSpPr/>
            <p:nvPr/>
          </p:nvSpPr>
          <p:spPr>
            <a:xfrm flipH="1">
              <a:off x="1083025" y="2306625"/>
              <a:ext cx="1834800" cy="1434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5" name="Google Shape;135;p27"/>
            <p:cNvSpPr/>
            <p:nvPr/>
          </p:nvSpPr>
          <p:spPr>
            <a:xfrm>
              <a:off x="1083125" y="2460449"/>
              <a:ext cx="1834800" cy="1434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7"/>
          <p:cNvGrpSpPr/>
          <p:nvPr/>
        </p:nvGrpSpPr>
        <p:grpSpPr>
          <a:xfrm>
            <a:off x="6610893" y="2525978"/>
            <a:ext cx="2267936" cy="527602"/>
            <a:chOff x="1083025" y="2306625"/>
            <a:chExt cx="1834900" cy="297224"/>
          </a:xfrm>
        </p:grpSpPr>
        <p:sp>
          <p:nvSpPr>
            <p:cNvPr id="137" name="Google Shape;137;p27"/>
            <p:cNvSpPr/>
            <p:nvPr/>
          </p:nvSpPr>
          <p:spPr>
            <a:xfrm flipH="1">
              <a:off x="1083025" y="2306625"/>
              <a:ext cx="1834800" cy="143400"/>
            </a:xfrm>
            <a:prstGeom prst="parallelogram">
              <a:avLst>
                <a:gd name="adj" fmla="val 96952"/>
              </a:avLst>
            </a:prstGeom>
            <a:solidFill>
              <a:srgbClr val="33B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8" name="Google Shape;138;p27"/>
            <p:cNvSpPr/>
            <p:nvPr/>
          </p:nvSpPr>
          <p:spPr>
            <a:xfrm>
              <a:off x="1083125" y="2460449"/>
              <a:ext cx="1834800" cy="143400"/>
            </a:xfrm>
            <a:prstGeom prst="parallelogram">
              <a:avLst>
                <a:gd name="adj" fmla="val 96952"/>
              </a:avLst>
            </a:prstGeom>
            <a:solidFill>
              <a:srgbClr val="007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27"/>
          <p:cNvSpPr txBox="1"/>
          <p:nvPr/>
        </p:nvSpPr>
        <p:spPr>
          <a:xfrm>
            <a:off x="797338" y="2998625"/>
            <a:ext cx="1203600" cy="42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solidFill>
                  <a:schemeClr val="dk2"/>
                </a:solidFill>
                <a:latin typeface="Nunito"/>
                <a:ea typeface="Nunito"/>
                <a:cs typeface="Nunito"/>
                <a:sym typeface="Nunito"/>
              </a:rPr>
              <a:t>Geoff, Lily</a:t>
            </a:r>
            <a:endParaRPr>
              <a:solidFill>
                <a:schemeClr val="dk2"/>
              </a:solidFill>
              <a:latin typeface="Nunito"/>
              <a:ea typeface="Nunito"/>
              <a:cs typeface="Nunito"/>
              <a:sym typeface="Nunito"/>
            </a:endParaRPr>
          </a:p>
        </p:txBody>
      </p:sp>
      <p:sp>
        <p:nvSpPr>
          <p:cNvPr id="140" name="Google Shape;140;p27"/>
          <p:cNvSpPr txBox="1"/>
          <p:nvPr/>
        </p:nvSpPr>
        <p:spPr>
          <a:xfrm>
            <a:off x="2583056" y="1583484"/>
            <a:ext cx="1860300" cy="1016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TRADE </a:t>
            </a:r>
            <a:endParaRPr sz="1600" b="1">
              <a:solidFill>
                <a:srgbClr val="0077BB"/>
              </a:solidFill>
              <a:latin typeface="Nunito"/>
              <a:ea typeface="Nunito"/>
              <a:cs typeface="Nunito"/>
              <a:sym typeface="Nunito"/>
            </a:endParaRPr>
          </a:p>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STUDIES</a:t>
            </a:r>
            <a:endParaRPr sz="1600" b="1">
              <a:solidFill>
                <a:srgbClr val="0077BB"/>
              </a:solidFill>
              <a:latin typeface="Nunito"/>
              <a:ea typeface="Nunito"/>
              <a:cs typeface="Nunito"/>
              <a:sym typeface="Nunito"/>
            </a:endParaRPr>
          </a:p>
        </p:txBody>
      </p:sp>
      <p:sp>
        <p:nvSpPr>
          <p:cNvPr id="141" name="Google Shape;141;p27"/>
          <p:cNvSpPr txBox="1"/>
          <p:nvPr/>
        </p:nvSpPr>
        <p:spPr>
          <a:xfrm>
            <a:off x="4697993" y="1583484"/>
            <a:ext cx="1860300" cy="1016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CURRENT DESIGN SPACE</a:t>
            </a:r>
            <a:endParaRPr sz="1600" b="1">
              <a:solidFill>
                <a:srgbClr val="0077BB"/>
              </a:solidFill>
              <a:latin typeface="Nunito"/>
              <a:ea typeface="Nunito"/>
              <a:cs typeface="Nunito"/>
              <a:sym typeface="Nunito"/>
            </a:endParaRPr>
          </a:p>
        </p:txBody>
      </p:sp>
      <p:sp>
        <p:nvSpPr>
          <p:cNvPr id="142" name="Google Shape;142;p27"/>
          <p:cNvSpPr txBox="1"/>
          <p:nvPr/>
        </p:nvSpPr>
        <p:spPr>
          <a:xfrm>
            <a:off x="6811168" y="1583484"/>
            <a:ext cx="1860300" cy="1016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600" b="1">
                <a:solidFill>
                  <a:srgbClr val="0077BB"/>
                </a:solidFill>
                <a:latin typeface="Nunito"/>
                <a:ea typeface="Nunito"/>
                <a:cs typeface="Nunito"/>
                <a:sym typeface="Nunito"/>
              </a:rPr>
              <a:t>MODELING &amp; PROTOTYPING</a:t>
            </a:r>
            <a:endParaRPr sz="1600" b="1">
              <a:solidFill>
                <a:srgbClr val="0077BB"/>
              </a:solidFill>
              <a:latin typeface="Nunito"/>
              <a:ea typeface="Nunito"/>
              <a:cs typeface="Nunito"/>
              <a:sym typeface="Nunito"/>
            </a:endParaRPr>
          </a:p>
        </p:txBody>
      </p:sp>
      <p:sp>
        <p:nvSpPr>
          <p:cNvPr id="143" name="Google Shape;143;p27"/>
          <p:cNvSpPr txBox="1"/>
          <p:nvPr/>
        </p:nvSpPr>
        <p:spPr>
          <a:xfrm>
            <a:off x="2621299" y="2998625"/>
            <a:ext cx="1783800" cy="42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solidFill>
                  <a:schemeClr val="dk2"/>
                </a:solidFill>
                <a:latin typeface="Nunito"/>
                <a:ea typeface="Nunito"/>
                <a:cs typeface="Nunito"/>
                <a:sym typeface="Nunito"/>
              </a:rPr>
              <a:t>Nathan, Elijah, Luca</a:t>
            </a:r>
            <a:endParaRPr>
              <a:solidFill>
                <a:schemeClr val="dk2"/>
              </a:solidFill>
              <a:latin typeface="Nunito"/>
              <a:ea typeface="Nunito"/>
              <a:cs typeface="Nunito"/>
              <a:sym typeface="Nunito"/>
            </a:endParaRPr>
          </a:p>
        </p:txBody>
      </p:sp>
      <p:sp>
        <p:nvSpPr>
          <p:cNvPr id="144" name="Google Shape;144;p27"/>
          <p:cNvSpPr txBox="1"/>
          <p:nvPr/>
        </p:nvSpPr>
        <p:spPr>
          <a:xfrm>
            <a:off x="4735362" y="2998625"/>
            <a:ext cx="1783800" cy="42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solidFill>
                  <a:schemeClr val="dk2"/>
                </a:solidFill>
                <a:latin typeface="Nunito"/>
                <a:ea typeface="Nunito"/>
                <a:cs typeface="Nunito"/>
                <a:sym typeface="Nunito"/>
              </a:rPr>
              <a:t>Hannah</a:t>
            </a:r>
            <a:endParaRPr>
              <a:solidFill>
                <a:schemeClr val="dk2"/>
              </a:solidFill>
              <a:latin typeface="Nunito"/>
              <a:ea typeface="Nunito"/>
              <a:cs typeface="Nunito"/>
              <a:sym typeface="Nunito"/>
            </a:endParaRPr>
          </a:p>
        </p:txBody>
      </p:sp>
      <p:sp>
        <p:nvSpPr>
          <p:cNvPr id="145" name="Google Shape;145;p27"/>
          <p:cNvSpPr txBox="1"/>
          <p:nvPr/>
        </p:nvSpPr>
        <p:spPr>
          <a:xfrm>
            <a:off x="6849412" y="2998625"/>
            <a:ext cx="1783800" cy="42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solidFill>
                  <a:schemeClr val="dk2"/>
                </a:solidFill>
                <a:latin typeface="Nunito"/>
                <a:ea typeface="Nunito"/>
                <a:cs typeface="Nunito"/>
                <a:sym typeface="Nunito"/>
              </a:rPr>
              <a:t>Lily</a:t>
            </a:r>
            <a:endParaRPr>
              <a:solidFill>
                <a:schemeClr val="dk2"/>
              </a:solidFill>
              <a:latin typeface="Nunito"/>
              <a:ea typeface="Nunito"/>
              <a:cs typeface="Nunito"/>
              <a:sym typeface="Nun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body" idx="1"/>
          </p:nvPr>
        </p:nvSpPr>
        <p:spPr>
          <a:xfrm>
            <a:off x="311300" y="3741874"/>
            <a:ext cx="8209200" cy="1126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460" b="1"/>
              <a:t>Uncertainty: </a:t>
            </a:r>
            <a:endParaRPr sz="1460"/>
          </a:p>
          <a:p>
            <a:pPr marL="457200" lvl="0" indent="-308610" algn="l" rtl="0">
              <a:lnSpc>
                <a:spcPct val="95000"/>
              </a:lnSpc>
              <a:spcBef>
                <a:spcPts val="1200"/>
              </a:spcBef>
              <a:spcAft>
                <a:spcPts val="0"/>
              </a:spcAft>
              <a:buSzPts val="1260"/>
              <a:buChar char="●"/>
            </a:pPr>
            <a:r>
              <a:rPr lang="en" sz="1260"/>
              <a:t>Ease of Integration hinges heavily on the amount of existing documentation and open source software</a:t>
            </a:r>
            <a:endParaRPr sz="1260"/>
          </a:p>
          <a:p>
            <a:pPr marL="457200" lvl="0" indent="-308610" algn="l" rtl="0">
              <a:lnSpc>
                <a:spcPct val="95000"/>
              </a:lnSpc>
              <a:spcBef>
                <a:spcPts val="0"/>
              </a:spcBef>
              <a:spcAft>
                <a:spcPts val="0"/>
              </a:spcAft>
              <a:buSzPts val="1260"/>
              <a:buChar char="●"/>
            </a:pPr>
            <a:r>
              <a:rPr lang="en" sz="1260"/>
              <a:t>All metrics for the IMU are dependent on the additional hardware necessary to use the IMU for wireless tracking</a:t>
            </a:r>
            <a:endParaRPr sz="1260"/>
          </a:p>
          <a:p>
            <a:pPr marL="0" lvl="0" indent="0" algn="l" rtl="0">
              <a:lnSpc>
                <a:spcPct val="95000"/>
              </a:lnSpc>
              <a:spcBef>
                <a:spcPts val="1200"/>
              </a:spcBef>
              <a:spcAft>
                <a:spcPts val="1200"/>
              </a:spcAft>
              <a:buNone/>
            </a:pPr>
            <a:endParaRPr sz="1460" b="1"/>
          </a:p>
        </p:txBody>
      </p:sp>
      <p:graphicFrame>
        <p:nvGraphicFramePr>
          <p:cNvPr id="602" name="Google Shape;602;p54"/>
          <p:cNvGraphicFramePr/>
          <p:nvPr/>
        </p:nvGraphicFramePr>
        <p:xfrm>
          <a:off x="240138" y="695272"/>
          <a:ext cx="8548650" cy="3104775"/>
        </p:xfrm>
        <a:graphic>
          <a:graphicData uri="http://schemas.openxmlformats.org/drawingml/2006/table">
            <a:tbl>
              <a:tblPr>
                <a:noFill/>
                <a:tableStyleId>{EA58604A-46AB-45EA-9A62-8ED6B3406EB1}</a:tableStyleId>
              </a:tblPr>
              <a:tblGrid>
                <a:gridCol w="988225">
                  <a:extLst>
                    <a:ext uri="{9D8B030D-6E8A-4147-A177-3AD203B41FA5}">
                      <a16:colId xmlns:a16="http://schemas.microsoft.com/office/drawing/2014/main" val="20000"/>
                    </a:ext>
                  </a:extLst>
                </a:gridCol>
                <a:gridCol w="947200">
                  <a:extLst>
                    <a:ext uri="{9D8B030D-6E8A-4147-A177-3AD203B41FA5}">
                      <a16:colId xmlns:a16="http://schemas.microsoft.com/office/drawing/2014/main" val="20001"/>
                    </a:ext>
                  </a:extLst>
                </a:gridCol>
                <a:gridCol w="1689875">
                  <a:extLst>
                    <a:ext uri="{9D8B030D-6E8A-4147-A177-3AD203B41FA5}">
                      <a16:colId xmlns:a16="http://schemas.microsoft.com/office/drawing/2014/main" val="20002"/>
                    </a:ext>
                  </a:extLst>
                </a:gridCol>
                <a:gridCol w="1715175">
                  <a:extLst>
                    <a:ext uri="{9D8B030D-6E8A-4147-A177-3AD203B41FA5}">
                      <a16:colId xmlns:a16="http://schemas.microsoft.com/office/drawing/2014/main" val="20003"/>
                    </a:ext>
                  </a:extLst>
                </a:gridCol>
                <a:gridCol w="1554500">
                  <a:extLst>
                    <a:ext uri="{9D8B030D-6E8A-4147-A177-3AD203B41FA5}">
                      <a16:colId xmlns:a16="http://schemas.microsoft.com/office/drawing/2014/main" val="20004"/>
                    </a:ext>
                  </a:extLst>
                </a:gridCol>
                <a:gridCol w="1653675">
                  <a:extLst>
                    <a:ext uri="{9D8B030D-6E8A-4147-A177-3AD203B41FA5}">
                      <a16:colId xmlns:a16="http://schemas.microsoft.com/office/drawing/2014/main" val="20005"/>
                    </a:ext>
                  </a:extLst>
                </a:gridCol>
              </a:tblGrid>
              <a:tr h="822075">
                <a:tc>
                  <a:txBody>
                    <a:bodyPr/>
                    <a:lstStyle/>
                    <a:p>
                      <a:pPr marL="0" lvl="0" indent="0" algn="ctr" rtl="0">
                        <a:spcBef>
                          <a:spcPts val="0"/>
                        </a:spcBef>
                        <a:spcAft>
                          <a:spcPts val="0"/>
                        </a:spcAft>
                        <a:buNone/>
                      </a:pPr>
                      <a:endParaRPr sz="1500">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500">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VIVE Tracker (3.0)</a:t>
                      </a:r>
                      <a:endParaRPr sz="1300" b="1">
                        <a:latin typeface="Nunito"/>
                        <a:ea typeface="Nunito"/>
                        <a:cs typeface="Nunito"/>
                        <a:sym typeface="Nunito"/>
                      </a:endParaRPr>
                    </a:p>
                  </a:txBody>
                  <a:tcPr marL="28575" marR="28575" marT="19050" marB="19050">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Manus Pro Tracker</a:t>
                      </a:r>
                      <a:endParaRPr sz="1300"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IMU (6DOF MPU 6050)</a:t>
                      </a:r>
                      <a:endParaRPr sz="1000"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Xbox Kinect Sensor</a:t>
                      </a:r>
                      <a:endParaRPr sz="1300"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398525">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Metric</a:t>
                      </a:r>
                      <a:endParaRPr sz="10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Weight</a:t>
                      </a:r>
                      <a:endParaRPr sz="10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089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Cost [$]</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35%</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2.125</a:t>
                      </a:r>
                      <a:endParaRPr sz="1100">
                        <a:latin typeface="Nunito"/>
                        <a:ea typeface="Nunito"/>
                        <a:cs typeface="Nunito"/>
                        <a:sym typeface="Nunito"/>
                      </a:endParaRPr>
                    </a:p>
                  </a:txBody>
                  <a:tcPr marL="28575" marR="28575" marT="18275"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0.128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3.125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3</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85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Ease of Integration</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25%</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2.5</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2.5</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0.5</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0.5</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985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Battery Life [hrs]</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20%</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1.833</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0.833</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3567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Size [mm]</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10%</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0.275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0.375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0.875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28325">
                <a:tc>
                  <a:txBody>
                    <a:bodyPr/>
                    <a:lstStyle/>
                    <a:p>
                      <a:pPr marL="0" lvl="0" indent="0" algn="ctr" rtl="0">
                        <a:lnSpc>
                          <a:spcPct val="115000"/>
                        </a:lnSpc>
                        <a:spcBef>
                          <a:spcPts val="0"/>
                        </a:spcBef>
                        <a:spcAft>
                          <a:spcPts val="0"/>
                        </a:spcAft>
                        <a:buNone/>
                      </a:pPr>
                      <a:r>
                        <a:rPr lang="en" sz="1000">
                          <a:latin typeface="Nunito"/>
                          <a:ea typeface="Nunito"/>
                          <a:cs typeface="Nunito"/>
                          <a:sym typeface="Nunito"/>
                        </a:rPr>
                        <a:t>Weight [g]</a:t>
                      </a:r>
                      <a:endParaRPr sz="10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10%</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0.38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98525">
                <a:tc>
                  <a:txBody>
                    <a:bodyPr/>
                    <a:lstStyle/>
                    <a:p>
                      <a:pPr marL="0" lvl="0" indent="0" algn="ctr" rtl="0">
                        <a:lnSpc>
                          <a:spcPct val="115000"/>
                        </a:lnSpc>
                        <a:spcBef>
                          <a:spcPts val="0"/>
                        </a:spcBef>
                        <a:spcAft>
                          <a:spcPts val="0"/>
                        </a:spcAft>
                        <a:buNone/>
                      </a:pPr>
                      <a:r>
                        <a:rPr lang="en" sz="1000">
                          <a:solidFill>
                            <a:schemeClr val="lt1"/>
                          </a:solidFill>
                          <a:latin typeface="Nunito"/>
                          <a:ea typeface="Nunito"/>
                          <a:cs typeface="Nunito"/>
                          <a:sym typeface="Nunito"/>
                        </a:rPr>
                        <a:t>Total (0-10)</a:t>
                      </a:r>
                      <a:endParaRPr sz="1000">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100%</a:t>
                      </a:r>
                      <a:endParaRPr sz="10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6.983</a:t>
                      </a:r>
                      <a:endParaRPr sz="1300" b="1">
                        <a:solidFill>
                          <a:schemeClr val="dk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4.216</a:t>
                      </a:r>
                      <a:endParaRPr sz="1300" b="1">
                        <a:solidFill>
                          <a:schemeClr val="dk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6.425</a:t>
                      </a:r>
                      <a:endParaRPr sz="1300" b="1">
                        <a:solidFill>
                          <a:schemeClr val="dk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 sz="1300" b="1">
                          <a:solidFill>
                            <a:schemeClr val="dk1"/>
                          </a:solidFill>
                          <a:latin typeface="Nunito"/>
                          <a:ea typeface="Nunito"/>
                          <a:cs typeface="Nunito"/>
                          <a:sym typeface="Nunito"/>
                        </a:rPr>
                        <a:t>3.5</a:t>
                      </a:r>
                      <a:endParaRPr sz="1300" b="1">
                        <a:solidFill>
                          <a:schemeClr val="dk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7"/>
                  </a:ext>
                </a:extLst>
              </a:tr>
            </a:tbl>
          </a:graphicData>
        </a:graphic>
      </p:graphicFrame>
      <p:sp>
        <p:nvSpPr>
          <p:cNvPr id="603" name="Google Shape;60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pic>
        <p:nvPicPr>
          <p:cNvPr id="604" name="Google Shape;604;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05" name="Google Shape;605;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606" name="Google Shape;606;p5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339975" y="843575"/>
            <a:ext cx="1297800" cy="673774"/>
          </a:xfrm>
          <a:prstGeom prst="rect">
            <a:avLst/>
          </a:prstGeom>
          <a:noFill/>
          <a:ln>
            <a:noFill/>
          </a:ln>
        </p:spPr>
      </p:pic>
      <p:sp>
        <p:nvSpPr>
          <p:cNvPr id="607" name="Google Shape;607;p54"/>
          <p:cNvSpPr txBox="1">
            <a:spLocks noGrp="1"/>
          </p:cNvSpPr>
          <p:nvPr>
            <p:ph type="title"/>
          </p:nvPr>
        </p:nvSpPr>
        <p:spPr>
          <a:xfrm>
            <a:off x="396950" y="137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Trade 2 - Object Tracking</a:t>
            </a:r>
            <a:endParaRPr/>
          </a:p>
          <a:p>
            <a:pPr marL="0" lvl="0" indent="0" algn="l" rtl="0">
              <a:spcBef>
                <a:spcPts val="0"/>
              </a:spcBef>
              <a:spcAft>
                <a:spcPts val="0"/>
              </a:spcAft>
              <a:buNone/>
            </a:pPr>
            <a:endParaRPr/>
          </a:p>
        </p:txBody>
      </p:sp>
      <p:sp>
        <p:nvSpPr>
          <p:cNvPr id="608" name="Google Shape;608;p54"/>
          <p:cNvSpPr txBox="1">
            <a:spLocks noGrp="1"/>
          </p:cNvSpPr>
          <p:nvPr>
            <p:ph type="title"/>
          </p:nvPr>
        </p:nvSpPr>
        <p:spPr>
          <a:xfrm>
            <a:off x="479925" y="5648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dirty="0"/>
              <a:t>TRADE MATRIX</a:t>
            </a:r>
            <a:endParaRPr sz="1620" dirty="0"/>
          </a:p>
        </p:txBody>
      </p:sp>
      <p:sp>
        <p:nvSpPr>
          <p:cNvPr id="609" name="Google Shape;609;p54"/>
          <p:cNvSpPr/>
          <p:nvPr/>
        </p:nvSpPr>
        <p:spPr>
          <a:xfrm>
            <a:off x="7133100" y="703275"/>
            <a:ext cx="1651800" cy="3089100"/>
          </a:xfrm>
          <a:prstGeom prst="rect">
            <a:avLst/>
          </a:prstGeom>
          <a:solidFill>
            <a:srgbClr val="000000">
              <a:alpha val="494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0" name="Google Shape;610;p5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flipH="1">
            <a:off x="4379774" y="859390"/>
            <a:ext cx="673776" cy="673776"/>
          </a:xfrm>
          <a:prstGeom prst="rect">
            <a:avLst/>
          </a:prstGeom>
          <a:noFill/>
          <a:ln>
            <a:noFill/>
          </a:ln>
        </p:spPr>
      </p:pic>
      <p:pic>
        <p:nvPicPr>
          <p:cNvPr id="611" name="Google Shape;611;p5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039925" y="843575"/>
            <a:ext cx="673775" cy="673775"/>
          </a:xfrm>
          <a:prstGeom prst="rect">
            <a:avLst/>
          </a:prstGeom>
          <a:noFill/>
          <a:ln>
            <a:noFill/>
          </a:ln>
        </p:spPr>
      </p:pic>
      <p:pic>
        <p:nvPicPr>
          <p:cNvPr id="612" name="Google Shape;612;p5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228471" y="939479"/>
            <a:ext cx="1461026" cy="481975"/>
          </a:xfrm>
          <a:prstGeom prst="rect">
            <a:avLst/>
          </a:prstGeom>
          <a:noFill/>
          <a:ln>
            <a:noFill/>
          </a:ln>
        </p:spPr>
      </p:pic>
      <p:sp>
        <p:nvSpPr>
          <p:cNvPr id="613" name="Google Shape;613;p54"/>
          <p:cNvSpPr/>
          <p:nvPr/>
        </p:nvSpPr>
        <p:spPr>
          <a:xfrm>
            <a:off x="2175575" y="635794"/>
            <a:ext cx="1689900" cy="3205281"/>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4"/>
          <p:cNvSpPr txBox="1"/>
          <p:nvPr/>
        </p:nvSpPr>
        <p:spPr>
          <a:xfrm>
            <a:off x="2291525" y="3786275"/>
            <a:ext cx="1458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6AA84F"/>
                </a:solidFill>
                <a:latin typeface="Nunito"/>
                <a:ea typeface="Nunito"/>
                <a:cs typeface="Nunito"/>
                <a:sym typeface="Nunito"/>
              </a:rPr>
              <a:t>Final Selection</a:t>
            </a:r>
            <a:endParaRPr b="1" dirty="0">
              <a:solidFill>
                <a:srgbClr val="6AA84F"/>
              </a:solidFill>
              <a:latin typeface="Nunito"/>
              <a:ea typeface="Nunito"/>
              <a:cs typeface="Nunito"/>
              <a:sym typeface="Nunito"/>
            </a:endParaRPr>
          </a:p>
        </p:txBody>
      </p:sp>
      <p:sp>
        <p:nvSpPr>
          <p:cNvPr id="615" name="Google Shape;615;p54"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616" name="Google Shape;616;p54"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617" name="Google Shape;617;p54"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618" name="Google Shape;618;p54"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619" name="Google Shape;619;p54"/>
          <p:cNvSpPr txBox="1"/>
          <p:nvPr/>
        </p:nvSpPr>
        <p:spPr>
          <a:xfrm>
            <a:off x="421050" y="888488"/>
            <a:ext cx="1783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a:latin typeface="Nunito"/>
              <a:ea typeface="Nunito"/>
              <a:cs typeface="Nunito"/>
              <a:sym typeface="Nunito"/>
            </a:endParaRPr>
          </a:p>
        </p:txBody>
      </p:sp>
      <p:sp>
        <p:nvSpPr>
          <p:cNvPr id="620" name="Google Shape;620;p54"/>
          <p:cNvSpPr txBox="1"/>
          <p:nvPr/>
        </p:nvSpPr>
        <p:spPr>
          <a:xfrm>
            <a:off x="6808200" y="3741875"/>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Nunito"/>
                <a:ea typeface="Nunito"/>
                <a:cs typeface="Nunito"/>
                <a:sym typeface="Nunito"/>
              </a:rPr>
              <a:t>*WT = Weighted Total Score</a:t>
            </a:r>
            <a:endParaRPr sz="1100">
              <a:latin typeface="Nunito"/>
              <a:ea typeface="Nunito"/>
              <a:cs typeface="Nunito"/>
              <a:sym typeface="Nun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5"/>
          <p:cNvSpPr txBox="1">
            <a:spLocks noGrp="1"/>
          </p:cNvSpPr>
          <p:nvPr>
            <p:ph type="body" idx="1"/>
          </p:nvPr>
        </p:nvSpPr>
        <p:spPr>
          <a:xfrm>
            <a:off x="311700" y="980875"/>
            <a:ext cx="5712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a:solidFill>
                  <a:srgbClr val="0077BB"/>
                </a:solidFill>
              </a:rPr>
              <a:t>Focus:</a:t>
            </a:r>
            <a:r>
              <a:rPr lang="en" b="1"/>
              <a:t> </a:t>
            </a:r>
            <a:r>
              <a:rPr lang="en"/>
              <a:t>Lunar surface mapping data collected by lunar orbiters</a:t>
            </a:r>
            <a:endParaRPr/>
          </a:p>
          <a:p>
            <a:pPr marL="457200" lvl="0" indent="-342900" algn="l" rtl="0">
              <a:spcBef>
                <a:spcPts val="0"/>
              </a:spcBef>
              <a:spcAft>
                <a:spcPts val="0"/>
              </a:spcAft>
              <a:buSzPts val="1800"/>
              <a:buChar char="●"/>
            </a:pPr>
            <a:r>
              <a:rPr lang="en"/>
              <a:t>Data will be implemented to create an accurate visual of the lunar surface location in the simulation</a:t>
            </a:r>
            <a:endParaRPr/>
          </a:p>
          <a:p>
            <a:pPr marL="914400" lvl="1" indent="-317500" algn="l" rtl="0">
              <a:spcBef>
                <a:spcPts val="0"/>
              </a:spcBef>
              <a:spcAft>
                <a:spcPts val="0"/>
              </a:spcAft>
              <a:buSzPts val="1400"/>
              <a:buChar char="○"/>
            </a:pPr>
            <a:r>
              <a:rPr lang="en"/>
              <a:t>Accurate lighting conditions (DR 1.1.1)</a:t>
            </a:r>
            <a:endParaRPr/>
          </a:p>
          <a:p>
            <a:pPr marL="914400" lvl="1" indent="-317500" algn="l" rtl="0">
              <a:spcBef>
                <a:spcPts val="0"/>
              </a:spcBef>
              <a:spcAft>
                <a:spcPts val="0"/>
              </a:spcAft>
              <a:buSzPts val="1400"/>
              <a:buChar char="○"/>
            </a:pPr>
            <a:r>
              <a:rPr lang="en"/>
              <a:t>Accurate topographical &amp; geological conditions (DR 1.1.2)</a:t>
            </a:r>
            <a:endParaRPr/>
          </a:p>
          <a:p>
            <a:pPr marL="457200" lvl="0" indent="-342900" algn="l" rtl="0">
              <a:spcBef>
                <a:spcPts val="0"/>
              </a:spcBef>
              <a:spcAft>
                <a:spcPts val="0"/>
              </a:spcAft>
              <a:buSzPts val="1800"/>
              <a:buChar char="●"/>
            </a:pPr>
            <a:r>
              <a:rPr lang="en" b="1">
                <a:solidFill>
                  <a:srgbClr val="CC3311"/>
                </a:solidFill>
              </a:rPr>
              <a:t>Constraints:</a:t>
            </a:r>
            <a:endParaRPr b="1">
              <a:solidFill>
                <a:srgbClr val="CC3311"/>
              </a:solidFill>
            </a:endParaRPr>
          </a:p>
          <a:p>
            <a:pPr marL="914400" lvl="1" indent="-317500" algn="l" rtl="0">
              <a:spcBef>
                <a:spcPts val="0"/>
              </a:spcBef>
              <a:spcAft>
                <a:spcPts val="0"/>
              </a:spcAft>
              <a:buSzPts val="1400"/>
              <a:buChar char="○"/>
            </a:pPr>
            <a:r>
              <a:rPr lang="en"/>
              <a:t>Must include topographical data</a:t>
            </a:r>
            <a:endParaRPr/>
          </a:p>
          <a:p>
            <a:pPr marL="914400" lvl="1" indent="-317500" algn="l" rtl="0">
              <a:spcBef>
                <a:spcPts val="0"/>
              </a:spcBef>
              <a:spcAft>
                <a:spcPts val="0"/>
              </a:spcAft>
              <a:buSzPts val="1400"/>
              <a:buChar char="○"/>
            </a:pPr>
            <a:r>
              <a:rPr lang="en"/>
              <a:t>Must include data from south polar region (-84</a:t>
            </a:r>
            <a:r>
              <a:rPr lang="en" baseline="30000"/>
              <a:t>o</a:t>
            </a:r>
            <a:r>
              <a:rPr lang="en"/>
              <a:t>S to -90</a:t>
            </a:r>
            <a:r>
              <a:rPr lang="en" baseline="30000"/>
              <a:t>o</a:t>
            </a:r>
            <a:r>
              <a:rPr lang="en"/>
              <a:t>S)</a:t>
            </a:r>
            <a:endParaRPr b="1"/>
          </a:p>
        </p:txBody>
      </p:sp>
      <p:sp>
        <p:nvSpPr>
          <p:cNvPr id="626" name="Google Shape;626;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pic>
        <p:nvPicPr>
          <p:cNvPr id="627" name="Google Shape;627;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28" name="Google Shape;628;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graphicFrame>
        <p:nvGraphicFramePr>
          <p:cNvPr id="629" name="Google Shape;629;p55"/>
          <p:cNvGraphicFramePr/>
          <p:nvPr/>
        </p:nvGraphicFramePr>
        <p:xfrm>
          <a:off x="74875" y="4450050"/>
          <a:ext cx="1416550" cy="365730"/>
        </p:xfrm>
        <a:graphic>
          <a:graphicData uri="http://schemas.openxmlformats.org/drawingml/2006/table">
            <a:tbl>
              <a:tblPr>
                <a:noFill/>
                <a:tableStyleId>{EA58604A-46AB-45EA-9A62-8ED6B3406EB1}</a:tableStyleId>
              </a:tblPr>
              <a:tblGrid>
                <a:gridCol w="663900">
                  <a:extLst>
                    <a:ext uri="{9D8B030D-6E8A-4147-A177-3AD203B41FA5}">
                      <a16:colId xmlns:a16="http://schemas.microsoft.com/office/drawing/2014/main" val="20000"/>
                    </a:ext>
                  </a:extLst>
                </a:gridCol>
                <a:gridCol w="752650">
                  <a:extLst>
                    <a:ext uri="{9D8B030D-6E8A-4147-A177-3AD203B41FA5}">
                      <a16:colId xmlns:a16="http://schemas.microsoft.com/office/drawing/2014/main" val="20001"/>
                    </a:ext>
                  </a:extLst>
                </a:gridCol>
              </a:tblGrid>
              <a:tr h="365725">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FR: </a:t>
                      </a:r>
                      <a:r>
                        <a:rPr lang="en" sz="1200">
                          <a:solidFill>
                            <a:schemeClr val="dk2"/>
                          </a:solidFill>
                          <a:latin typeface="Nunito"/>
                          <a:ea typeface="Nunito"/>
                          <a:cs typeface="Nunito"/>
                          <a:sym typeface="Nunito"/>
                        </a:rPr>
                        <a:t>F1</a:t>
                      </a:r>
                      <a:endParaRPr sz="1200" b="1">
                        <a:solidFill>
                          <a:schemeClr val="dk2"/>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200" b="1">
                          <a:solidFill>
                            <a:schemeClr val="dk2"/>
                          </a:solidFill>
                          <a:latin typeface="Nunito"/>
                          <a:ea typeface="Nunito"/>
                          <a:cs typeface="Nunito"/>
                          <a:sym typeface="Nunito"/>
                        </a:rPr>
                        <a:t>CPE: </a:t>
                      </a:r>
                      <a:r>
                        <a:rPr lang="en" sz="1200">
                          <a:solidFill>
                            <a:schemeClr val="dk2"/>
                          </a:solidFill>
                          <a:latin typeface="Nunito"/>
                          <a:ea typeface="Nunito"/>
                          <a:cs typeface="Nunito"/>
                          <a:sym typeface="Nunito"/>
                        </a:rPr>
                        <a:t>E3</a:t>
                      </a:r>
                      <a:endParaRPr sz="1200" b="1">
                        <a:solidFill>
                          <a:schemeClr val="dk2"/>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bl>
          </a:graphicData>
        </a:graphic>
      </p:graphicFrame>
      <p:pic>
        <p:nvPicPr>
          <p:cNvPr id="630" name="Google Shape;630;p5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69950" y="1744038"/>
            <a:ext cx="2951200" cy="2951200"/>
          </a:xfrm>
          <a:prstGeom prst="rect">
            <a:avLst/>
          </a:prstGeom>
          <a:noFill/>
          <a:ln>
            <a:noFill/>
          </a:ln>
        </p:spPr>
      </p:pic>
      <p:pic>
        <p:nvPicPr>
          <p:cNvPr id="631" name="Google Shape;631;p5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69950" y="122575"/>
            <a:ext cx="2951201" cy="1523338"/>
          </a:xfrm>
          <a:prstGeom prst="rect">
            <a:avLst/>
          </a:prstGeom>
          <a:noFill/>
          <a:ln>
            <a:noFill/>
          </a:ln>
        </p:spPr>
      </p:pic>
      <p:sp>
        <p:nvSpPr>
          <p:cNvPr id="632" name="Google Shape;632;p55"/>
          <p:cNvSpPr txBox="1">
            <a:spLocks noGrp="1"/>
          </p:cNvSpPr>
          <p:nvPr>
            <p:ph type="title"/>
          </p:nvPr>
        </p:nvSpPr>
        <p:spPr>
          <a:xfrm>
            <a:off x="384825" y="122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Trade 3 - Lunar Data</a:t>
            </a:r>
            <a:endParaRPr/>
          </a:p>
          <a:p>
            <a:pPr marL="0" lvl="0" indent="0" algn="l" rtl="0">
              <a:spcBef>
                <a:spcPts val="0"/>
              </a:spcBef>
              <a:spcAft>
                <a:spcPts val="0"/>
              </a:spcAft>
              <a:buNone/>
            </a:pPr>
            <a:endParaRPr/>
          </a:p>
        </p:txBody>
      </p:sp>
      <p:sp>
        <p:nvSpPr>
          <p:cNvPr id="633" name="Google Shape;633;p55"/>
          <p:cNvSpPr txBox="1">
            <a:spLocks noGrp="1"/>
          </p:cNvSpPr>
          <p:nvPr>
            <p:ph type="title"/>
          </p:nvPr>
        </p:nvSpPr>
        <p:spPr>
          <a:xfrm>
            <a:off x="467800" y="5500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BASELINE</a:t>
            </a:r>
            <a:endParaRPr sz="1620"/>
          </a:p>
        </p:txBody>
      </p:sp>
      <p:sp>
        <p:nvSpPr>
          <p:cNvPr id="634" name="Google Shape;634;p55"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635" name="Google Shape;635;p55"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636" name="Google Shape;636;p55"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637" name="Google Shape;637;p55"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642" name="Google Shape;642;p56"/>
          <p:cNvGraphicFramePr/>
          <p:nvPr/>
        </p:nvGraphicFramePr>
        <p:xfrm>
          <a:off x="430525" y="1085167"/>
          <a:ext cx="8090075" cy="2892051"/>
        </p:xfrm>
        <a:graphic>
          <a:graphicData uri="http://schemas.openxmlformats.org/drawingml/2006/table">
            <a:tbl>
              <a:tblPr>
                <a:noFill/>
                <a:tableStyleId>{EA58604A-46AB-45EA-9A62-8ED6B3406EB1}</a:tableStyleId>
              </a:tblPr>
              <a:tblGrid>
                <a:gridCol w="2506800">
                  <a:extLst>
                    <a:ext uri="{9D8B030D-6E8A-4147-A177-3AD203B41FA5}">
                      <a16:colId xmlns:a16="http://schemas.microsoft.com/office/drawing/2014/main" val="20000"/>
                    </a:ext>
                  </a:extLst>
                </a:gridCol>
                <a:gridCol w="813450">
                  <a:extLst>
                    <a:ext uri="{9D8B030D-6E8A-4147-A177-3AD203B41FA5}">
                      <a16:colId xmlns:a16="http://schemas.microsoft.com/office/drawing/2014/main" val="20001"/>
                    </a:ext>
                  </a:extLst>
                </a:gridCol>
                <a:gridCol w="4769825">
                  <a:extLst>
                    <a:ext uri="{9D8B030D-6E8A-4147-A177-3AD203B41FA5}">
                      <a16:colId xmlns:a16="http://schemas.microsoft.com/office/drawing/2014/main" val="20002"/>
                    </a:ext>
                  </a:extLst>
                </a:gridCol>
              </a:tblGrid>
              <a:tr h="350550">
                <a:tc>
                  <a:txBody>
                    <a:bodyPr/>
                    <a:lstStyle/>
                    <a:p>
                      <a:pPr marL="0" lvl="0" indent="0" algn="l" rtl="0">
                        <a:spcBef>
                          <a:spcPts val="0"/>
                        </a:spcBef>
                        <a:spcAft>
                          <a:spcPts val="0"/>
                        </a:spcAft>
                        <a:buNone/>
                      </a:pPr>
                      <a:r>
                        <a:rPr lang="en" b="1">
                          <a:solidFill>
                            <a:schemeClr val="dk2"/>
                          </a:solidFill>
                          <a:latin typeface="Nunito"/>
                          <a:ea typeface="Nunito"/>
                          <a:cs typeface="Nunito"/>
                          <a:sym typeface="Nunito"/>
                        </a:rPr>
                        <a:t>Design Metric</a:t>
                      </a:r>
                      <a:endParaRPr b="1">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b="1">
                          <a:solidFill>
                            <a:schemeClr val="dk2"/>
                          </a:solidFill>
                          <a:latin typeface="Nunito"/>
                          <a:ea typeface="Nunito"/>
                          <a:cs typeface="Nunito"/>
                          <a:sym typeface="Nunito"/>
                        </a:rPr>
                        <a:t>Weight</a:t>
                      </a:r>
                      <a:endParaRPr b="1">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b="1">
                          <a:solidFill>
                            <a:schemeClr val="dk2"/>
                          </a:solidFill>
                          <a:latin typeface="Nunito"/>
                          <a:ea typeface="Nunito"/>
                          <a:cs typeface="Nunito"/>
                          <a:sym typeface="Nunito"/>
                        </a:rPr>
                        <a:t>Reasoning</a:t>
                      </a:r>
                      <a:endParaRPr b="1">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0"/>
                  </a:ext>
                </a:extLst>
              </a:tr>
              <a:tr h="872275">
                <a:tc>
                  <a:txBody>
                    <a:bodyPr/>
                    <a:lstStyle/>
                    <a:p>
                      <a:pPr marL="0" lvl="0" indent="0" algn="l" rtl="0">
                        <a:spcBef>
                          <a:spcPts val="0"/>
                        </a:spcBef>
                        <a:spcAft>
                          <a:spcPts val="0"/>
                        </a:spcAft>
                        <a:buNone/>
                      </a:pPr>
                      <a:r>
                        <a:rPr lang="en">
                          <a:solidFill>
                            <a:schemeClr val="dk2"/>
                          </a:solidFill>
                          <a:latin typeface="Nunito"/>
                          <a:ea typeface="Nunito"/>
                          <a:cs typeface="Nunito"/>
                          <a:sym typeface="Nunito"/>
                        </a:rPr>
                        <a:t>Data resolution</a:t>
                      </a:r>
                      <a:endParaRPr>
                        <a:solidFill>
                          <a:schemeClr val="dk2"/>
                        </a:solidFill>
                        <a:latin typeface="Nunito"/>
                        <a:ea typeface="Nunito"/>
                        <a:cs typeface="Nunito"/>
                        <a:sym typeface="Nunito"/>
                      </a:endParaRPr>
                    </a:p>
                    <a:p>
                      <a:pPr marL="0" lvl="0" indent="0" algn="l" rtl="0">
                        <a:spcBef>
                          <a:spcPts val="0"/>
                        </a:spcBef>
                        <a:spcAft>
                          <a:spcPts val="0"/>
                        </a:spcAft>
                        <a:buNone/>
                      </a:pPr>
                      <a:endParaRPr sz="500">
                        <a:solidFill>
                          <a:schemeClr val="dk2"/>
                        </a:solidFill>
                        <a:latin typeface="Nunito"/>
                        <a:ea typeface="Nunito"/>
                        <a:cs typeface="Nunito"/>
                        <a:sym typeface="Nunito"/>
                      </a:endParaRPr>
                    </a:p>
                    <a:p>
                      <a:pPr marL="0" lvl="0" indent="0" algn="l" rtl="0">
                        <a:spcBef>
                          <a:spcPts val="0"/>
                        </a:spcBef>
                        <a:spcAft>
                          <a:spcPts val="0"/>
                        </a:spcAft>
                        <a:buNone/>
                      </a:pPr>
                      <a:r>
                        <a:rPr lang="en">
                          <a:solidFill>
                            <a:schemeClr val="dk2"/>
                          </a:solidFill>
                          <a:latin typeface="Nunito"/>
                          <a:ea typeface="Nunito"/>
                          <a:cs typeface="Nunito"/>
                          <a:sym typeface="Nunito"/>
                        </a:rPr>
                        <a:t>(0 - 500 meters/pixel)</a:t>
                      </a:r>
                      <a:endParaRPr>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45%</a:t>
                      </a:r>
                      <a:endParaRPr>
                        <a:solidFill>
                          <a:srgbClr val="CC0000"/>
                        </a:solidFill>
                        <a:latin typeface="Nunito"/>
                        <a:ea typeface="Nunito"/>
                        <a:cs typeface="Nunito"/>
                        <a:sym typeface="Nunito"/>
                      </a:endParaRPr>
                    </a:p>
                  </a:txBody>
                  <a:tcPr marL="91425" marR="91425" marT="91425" marB="91425" anchor="ctr"/>
                </a:tc>
                <a:tc>
                  <a:txBody>
                    <a:bodyPr/>
                    <a:lstStyle/>
                    <a:p>
                      <a:pPr marL="0" lvl="0" indent="0" algn="l" rtl="0">
                        <a:lnSpc>
                          <a:spcPct val="115000"/>
                        </a:lnSpc>
                        <a:spcBef>
                          <a:spcPts val="0"/>
                        </a:spcBef>
                        <a:spcAft>
                          <a:spcPts val="1200"/>
                        </a:spcAft>
                        <a:buNone/>
                      </a:pPr>
                      <a:r>
                        <a:rPr lang="en">
                          <a:solidFill>
                            <a:schemeClr val="dk2"/>
                          </a:solidFill>
                          <a:latin typeface="Nunito"/>
                          <a:ea typeface="Nunito"/>
                          <a:cs typeface="Nunito"/>
                          <a:sym typeface="Nunito"/>
                        </a:rPr>
                        <a:t>This is perhaps the most important metric for data, as we need very high resolution data to be able to create something that realistically resembles the lunar surface. </a:t>
                      </a:r>
                      <a:endParaRPr>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1"/>
                  </a:ext>
                </a:extLst>
              </a:tr>
              <a:tr h="623925">
                <a:tc>
                  <a:txBody>
                    <a:bodyPr/>
                    <a:lstStyle/>
                    <a:p>
                      <a:pPr marL="0" lvl="0" indent="0" algn="l" rtl="0">
                        <a:spcBef>
                          <a:spcPts val="0"/>
                        </a:spcBef>
                        <a:spcAft>
                          <a:spcPts val="0"/>
                        </a:spcAft>
                        <a:buNone/>
                      </a:pPr>
                      <a:r>
                        <a:rPr lang="en">
                          <a:solidFill>
                            <a:schemeClr val="dk2"/>
                          </a:solidFill>
                          <a:latin typeface="Nunito"/>
                          <a:ea typeface="Nunito"/>
                          <a:cs typeface="Nunito"/>
                          <a:sym typeface="Nunito"/>
                        </a:rPr>
                        <a:t>Dataset size</a:t>
                      </a:r>
                      <a:endParaRPr>
                        <a:solidFill>
                          <a:schemeClr val="dk2"/>
                        </a:solidFill>
                        <a:latin typeface="Nunito"/>
                        <a:ea typeface="Nunito"/>
                        <a:cs typeface="Nunito"/>
                        <a:sym typeface="Nunito"/>
                      </a:endParaRPr>
                    </a:p>
                    <a:p>
                      <a:pPr marL="0" lvl="0" indent="0" algn="l" rtl="0">
                        <a:spcBef>
                          <a:spcPts val="0"/>
                        </a:spcBef>
                        <a:spcAft>
                          <a:spcPts val="0"/>
                        </a:spcAft>
                        <a:buNone/>
                      </a:pPr>
                      <a:endParaRPr sz="500">
                        <a:solidFill>
                          <a:schemeClr val="dk2"/>
                        </a:solidFill>
                        <a:latin typeface="Nunito"/>
                        <a:ea typeface="Nunito"/>
                        <a:cs typeface="Nunito"/>
                        <a:sym typeface="Nunito"/>
                      </a:endParaRPr>
                    </a:p>
                    <a:p>
                      <a:pPr marL="0" lvl="0" indent="0" algn="l" rtl="0">
                        <a:spcBef>
                          <a:spcPts val="0"/>
                        </a:spcBef>
                        <a:spcAft>
                          <a:spcPts val="0"/>
                        </a:spcAft>
                        <a:buNone/>
                      </a:pPr>
                      <a:r>
                        <a:rPr lang="en">
                          <a:solidFill>
                            <a:schemeClr val="dk2"/>
                          </a:solidFill>
                          <a:latin typeface="Nunito"/>
                          <a:ea typeface="Nunito"/>
                          <a:cs typeface="Nunito"/>
                          <a:sym typeface="Nunito"/>
                        </a:rPr>
                        <a:t>(0 - 100k products available)</a:t>
                      </a:r>
                      <a:endParaRPr>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30%</a:t>
                      </a:r>
                      <a:endParaRPr>
                        <a:solidFill>
                          <a:srgbClr val="CC0000"/>
                        </a:solidFill>
                        <a:latin typeface="Nunito"/>
                        <a:ea typeface="Nunito"/>
                        <a:cs typeface="Nunito"/>
                        <a:sym typeface="Nunito"/>
                      </a:endParaRPr>
                    </a:p>
                  </a:txBody>
                  <a:tcPr marL="91425" marR="91425" marT="91425" marB="91425" anchor="ctr"/>
                </a:tc>
                <a:tc>
                  <a:txBody>
                    <a:bodyPr/>
                    <a:lstStyle/>
                    <a:p>
                      <a:pPr marL="0" lvl="0" indent="0" algn="l" rtl="0">
                        <a:lnSpc>
                          <a:spcPct val="115000"/>
                        </a:lnSpc>
                        <a:spcBef>
                          <a:spcPts val="0"/>
                        </a:spcBef>
                        <a:spcAft>
                          <a:spcPts val="1200"/>
                        </a:spcAft>
                        <a:buNone/>
                      </a:pPr>
                      <a:r>
                        <a:rPr lang="en">
                          <a:solidFill>
                            <a:schemeClr val="dk2"/>
                          </a:solidFill>
                          <a:latin typeface="Nunito"/>
                          <a:ea typeface="Nunito"/>
                          <a:cs typeface="Nunito"/>
                          <a:sym typeface="Nunito"/>
                        </a:rPr>
                        <a:t>Too much data will be difficult to parse, but too little will not give enough data to create a simulation.</a:t>
                      </a:r>
                      <a:endParaRPr>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2"/>
                  </a:ext>
                </a:extLst>
              </a:tr>
              <a:tr h="795525">
                <a:tc>
                  <a:txBody>
                    <a:bodyPr/>
                    <a:lstStyle/>
                    <a:p>
                      <a:pPr marL="0" lvl="0" indent="0" algn="l" rtl="0">
                        <a:spcBef>
                          <a:spcPts val="0"/>
                        </a:spcBef>
                        <a:spcAft>
                          <a:spcPts val="0"/>
                        </a:spcAft>
                        <a:buNone/>
                      </a:pPr>
                      <a:r>
                        <a:rPr lang="en">
                          <a:solidFill>
                            <a:schemeClr val="dk2"/>
                          </a:solidFill>
                          <a:latin typeface="Nunito"/>
                          <a:ea typeface="Nunito"/>
                          <a:cs typeface="Nunito"/>
                          <a:sym typeface="Nunito"/>
                        </a:rPr>
                        <a:t>Relevance</a:t>
                      </a:r>
                      <a:endParaRPr>
                        <a:solidFill>
                          <a:schemeClr val="dk2"/>
                        </a:solidFill>
                        <a:latin typeface="Nunito"/>
                        <a:ea typeface="Nunito"/>
                        <a:cs typeface="Nunito"/>
                        <a:sym typeface="Nunito"/>
                      </a:endParaRPr>
                    </a:p>
                    <a:p>
                      <a:pPr marL="0" lvl="0" indent="0" algn="l" rtl="0">
                        <a:spcBef>
                          <a:spcPts val="0"/>
                        </a:spcBef>
                        <a:spcAft>
                          <a:spcPts val="0"/>
                        </a:spcAft>
                        <a:buNone/>
                      </a:pPr>
                      <a:endParaRPr sz="500">
                        <a:solidFill>
                          <a:schemeClr val="dk2"/>
                        </a:solidFill>
                        <a:latin typeface="Nunito"/>
                        <a:ea typeface="Nunito"/>
                        <a:cs typeface="Nunito"/>
                        <a:sym typeface="Nunito"/>
                      </a:endParaRPr>
                    </a:p>
                    <a:p>
                      <a:pPr marL="0" lvl="0" indent="0" algn="l" rtl="0">
                        <a:spcBef>
                          <a:spcPts val="0"/>
                        </a:spcBef>
                        <a:spcAft>
                          <a:spcPts val="0"/>
                        </a:spcAft>
                        <a:buNone/>
                      </a:pPr>
                      <a:r>
                        <a:rPr lang="en">
                          <a:solidFill>
                            <a:schemeClr val="dk2"/>
                          </a:solidFill>
                          <a:latin typeface="Nunito"/>
                          <a:ea typeface="Nunito"/>
                          <a:cs typeface="Nunito"/>
                          <a:sym typeface="Nunito"/>
                        </a:rPr>
                        <a:t>(0 - 2, ranked on % of data around lunar south pole)</a:t>
                      </a:r>
                      <a:endParaRPr>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a:solidFill>
                            <a:srgbClr val="CC0000"/>
                          </a:solidFill>
                          <a:latin typeface="Nunito"/>
                          <a:ea typeface="Nunito"/>
                          <a:cs typeface="Nunito"/>
                          <a:sym typeface="Nunito"/>
                        </a:rPr>
                        <a:t>25%</a:t>
                      </a:r>
                      <a:endParaRPr>
                        <a:solidFill>
                          <a:srgbClr val="CC0000"/>
                        </a:solidFill>
                        <a:latin typeface="Nunito"/>
                        <a:ea typeface="Nunito"/>
                        <a:cs typeface="Nunito"/>
                        <a:sym typeface="Nunito"/>
                      </a:endParaRPr>
                    </a:p>
                  </a:txBody>
                  <a:tcPr marL="91425" marR="91425" marT="91425" marB="91425" anchor="ctr"/>
                </a:tc>
                <a:tc>
                  <a:txBody>
                    <a:bodyPr/>
                    <a:lstStyle/>
                    <a:p>
                      <a:pPr marL="0" lvl="0" indent="0" algn="l" rtl="0">
                        <a:lnSpc>
                          <a:spcPct val="115000"/>
                        </a:lnSpc>
                        <a:spcBef>
                          <a:spcPts val="0"/>
                        </a:spcBef>
                        <a:spcAft>
                          <a:spcPts val="1200"/>
                        </a:spcAft>
                        <a:buNone/>
                      </a:pPr>
                      <a:r>
                        <a:rPr lang="en">
                          <a:solidFill>
                            <a:schemeClr val="dk2"/>
                          </a:solidFill>
                          <a:latin typeface="Nunito"/>
                          <a:ea typeface="Nunito"/>
                          <a:cs typeface="Nunito"/>
                          <a:sym typeface="Nunito"/>
                        </a:rPr>
                        <a:t>Needs to include lunar south pole data for Artemis III location relevance.</a:t>
                      </a:r>
                      <a:endParaRPr>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3"/>
                  </a:ext>
                </a:extLst>
              </a:tr>
            </a:tbl>
          </a:graphicData>
        </a:graphic>
      </p:graphicFrame>
      <p:sp>
        <p:nvSpPr>
          <p:cNvPr id="643" name="Google Shape;64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pic>
        <p:nvPicPr>
          <p:cNvPr id="644" name="Google Shape;644;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45" name="Google Shape;645;p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646" name="Google Shape;646;p56"/>
          <p:cNvSpPr txBox="1">
            <a:spLocks noGrp="1"/>
          </p:cNvSpPr>
          <p:nvPr>
            <p:ph type="title"/>
          </p:nvPr>
        </p:nvSpPr>
        <p:spPr>
          <a:xfrm>
            <a:off x="384825" y="122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Trade 3 - Lunar Data</a:t>
            </a:r>
            <a:endParaRPr/>
          </a:p>
          <a:p>
            <a:pPr marL="0" lvl="0" indent="0" algn="l" rtl="0">
              <a:spcBef>
                <a:spcPts val="0"/>
              </a:spcBef>
              <a:spcAft>
                <a:spcPts val="0"/>
              </a:spcAft>
              <a:buNone/>
            </a:pPr>
            <a:endParaRPr/>
          </a:p>
        </p:txBody>
      </p:sp>
      <p:sp>
        <p:nvSpPr>
          <p:cNvPr id="647" name="Google Shape;647;p56"/>
          <p:cNvSpPr txBox="1">
            <a:spLocks noGrp="1"/>
          </p:cNvSpPr>
          <p:nvPr>
            <p:ph type="title"/>
          </p:nvPr>
        </p:nvSpPr>
        <p:spPr>
          <a:xfrm>
            <a:off x="467800" y="5500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DESIGN METRICS AND WEIGHTING</a:t>
            </a:r>
            <a:endParaRPr sz="1620"/>
          </a:p>
          <a:p>
            <a:pPr marL="0" lvl="0" indent="0" algn="l" rtl="0">
              <a:spcBef>
                <a:spcPts val="0"/>
              </a:spcBef>
              <a:spcAft>
                <a:spcPts val="0"/>
              </a:spcAft>
              <a:buClr>
                <a:schemeClr val="dk1"/>
              </a:buClr>
              <a:buSzPts val="990"/>
              <a:buFont typeface="Arial"/>
              <a:buNone/>
            </a:pPr>
            <a:endParaRPr sz="1620"/>
          </a:p>
        </p:txBody>
      </p:sp>
      <p:sp>
        <p:nvSpPr>
          <p:cNvPr id="648" name="Google Shape;648;p56"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649" name="Google Shape;649;p56"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650" name="Google Shape;650;p56"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651" name="Google Shape;651;p56"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graphicFrame>
        <p:nvGraphicFramePr>
          <p:cNvPr id="656" name="Google Shape;656;p57"/>
          <p:cNvGraphicFramePr/>
          <p:nvPr>
            <p:extLst>
              <p:ext uri="{D42A27DB-BD31-4B8C-83A1-F6EECF244321}">
                <p14:modId xmlns:p14="http://schemas.microsoft.com/office/powerpoint/2010/main" val="3596765537"/>
              </p:ext>
            </p:extLst>
          </p:nvPr>
        </p:nvGraphicFramePr>
        <p:xfrm>
          <a:off x="272800" y="1235443"/>
          <a:ext cx="8598400" cy="2388870"/>
        </p:xfrm>
        <a:graphic>
          <a:graphicData uri="http://schemas.openxmlformats.org/drawingml/2006/table">
            <a:tbl>
              <a:tblPr>
                <a:noFill/>
                <a:tableStyleId>{EA58604A-46AB-45EA-9A62-8ED6B3406EB1}</a:tableStyleId>
              </a:tblPr>
              <a:tblGrid>
                <a:gridCol w="1933925">
                  <a:extLst>
                    <a:ext uri="{9D8B030D-6E8A-4147-A177-3AD203B41FA5}">
                      <a16:colId xmlns:a16="http://schemas.microsoft.com/office/drawing/2014/main" val="20000"/>
                    </a:ext>
                  </a:extLst>
                </a:gridCol>
                <a:gridCol w="675500">
                  <a:extLst>
                    <a:ext uri="{9D8B030D-6E8A-4147-A177-3AD203B41FA5}">
                      <a16:colId xmlns:a16="http://schemas.microsoft.com/office/drawing/2014/main" val="20001"/>
                    </a:ext>
                  </a:extLst>
                </a:gridCol>
                <a:gridCol w="2074800">
                  <a:extLst>
                    <a:ext uri="{9D8B030D-6E8A-4147-A177-3AD203B41FA5}">
                      <a16:colId xmlns:a16="http://schemas.microsoft.com/office/drawing/2014/main" val="20002"/>
                    </a:ext>
                  </a:extLst>
                </a:gridCol>
                <a:gridCol w="1304725">
                  <a:extLst>
                    <a:ext uri="{9D8B030D-6E8A-4147-A177-3AD203B41FA5}">
                      <a16:colId xmlns:a16="http://schemas.microsoft.com/office/drawing/2014/main" val="20003"/>
                    </a:ext>
                  </a:extLst>
                </a:gridCol>
                <a:gridCol w="1304725">
                  <a:extLst>
                    <a:ext uri="{9D8B030D-6E8A-4147-A177-3AD203B41FA5}">
                      <a16:colId xmlns:a16="http://schemas.microsoft.com/office/drawing/2014/main" val="20004"/>
                    </a:ext>
                  </a:extLst>
                </a:gridCol>
                <a:gridCol w="1304725">
                  <a:extLst>
                    <a:ext uri="{9D8B030D-6E8A-4147-A177-3AD203B41FA5}">
                      <a16:colId xmlns:a16="http://schemas.microsoft.com/office/drawing/2014/main" val="20005"/>
                    </a:ext>
                  </a:extLst>
                </a:gridCol>
              </a:tblGrid>
              <a:tr h="343325">
                <a:tc>
                  <a:txBody>
                    <a:bodyPr/>
                    <a:lstStyle/>
                    <a:p>
                      <a:pPr marL="0" lvl="0" indent="0" algn="ctr" rtl="0">
                        <a:spcBef>
                          <a:spcPts val="0"/>
                        </a:spcBef>
                        <a:spcAft>
                          <a:spcPts val="0"/>
                        </a:spcAft>
                        <a:buClr>
                          <a:schemeClr val="dk1"/>
                        </a:buClr>
                        <a:buSzPts val="1100"/>
                        <a:buFont typeface="Arial"/>
                        <a:buNone/>
                      </a:pPr>
                      <a:endParaRPr>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Lunar Reconnaissance Orbiter (2009-pres)</a:t>
                      </a:r>
                      <a:endParaRPr b="1">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Lunar Orbiters (1960s)</a:t>
                      </a:r>
                      <a:endParaRPr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Clementine (1994)</a:t>
                      </a:r>
                      <a:endParaRPr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b="1">
                          <a:latin typeface="Nunito"/>
                          <a:ea typeface="Nunito"/>
                          <a:cs typeface="Nunito"/>
                          <a:sym typeface="Nunito"/>
                        </a:rPr>
                        <a:t>Kaguya (2007-pres)</a:t>
                      </a:r>
                      <a:endParaRPr b="1">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32100">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Metric</a:t>
                      </a:r>
                      <a:endParaRPr b="1">
                        <a:solidFill>
                          <a:schemeClr val="lt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Weight</a:t>
                      </a:r>
                      <a:endParaRPr b="1">
                        <a:solidFill>
                          <a:schemeClr val="lt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extLst>
                  <a:ext uri="{0D108BD9-81ED-4DB2-BD59-A6C34878D82A}">
                    <a16:rowId xmlns:a16="http://schemas.microsoft.com/office/drawing/2014/main" val="10001"/>
                  </a:ext>
                </a:extLst>
              </a:tr>
              <a:tr h="241775">
                <a:tc>
                  <a:txBody>
                    <a:bodyPr/>
                    <a:lstStyle/>
                    <a:p>
                      <a:pPr marL="0" lvl="0" indent="0" algn="ctr" rtl="0">
                        <a:lnSpc>
                          <a:spcPct val="115000"/>
                        </a:lnSpc>
                        <a:spcBef>
                          <a:spcPts val="0"/>
                        </a:spcBef>
                        <a:spcAft>
                          <a:spcPts val="0"/>
                        </a:spcAft>
                        <a:buNone/>
                      </a:pPr>
                      <a:r>
                        <a:rPr lang="en">
                          <a:latin typeface="Nunito"/>
                          <a:ea typeface="Nunito"/>
                          <a:cs typeface="Nunito"/>
                          <a:sym typeface="Nunito"/>
                        </a:rPr>
                        <a:t>Resolution (m/px)</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45%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4.4955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3.96</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3.438</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0.234</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57125">
                <a:tc>
                  <a:txBody>
                    <a:bodyPr/>
                    <a:lstStyle/>
                    <a:p>
                      <a:pPr marL="0" lvl="0" indent="0" algn="ctr" rtl="0">
                        <a:lnSpc>
                          <a:spcPct val="115000"/>
                        </a:lnSpc>
                        <a:spcBef>
                          <a:spcPts val="0"/>
                        </a:spcBef>
                        <a:spcAft>
                          <a:spcPts val="0"/>
                        </a:spcAft>
                        <a:buNone/>
                      </a:pPr>
                      <a:r>
                        <a:rPr lang="en">
                          <a:latin typeface="Nunito"/>
                          <a:ea typeface="Nunito"/>
                          <a:cs typeface="Nunito"/>
                          <a:sym typeface="Nunito"/>
                        </a:rPr>
                        <a:t>Dataset size (1000s of products)</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30%</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1.102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0.00252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0.01007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1.117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1775">
                <a:tc>
                  <a:txBody>
                    <a:bodyPr/>
                    <a:lstStyle/>
                    <a:p>
                      <a:pPr marL="0" lvl="0" indent="0" algn="ctr" rtl="0">
                        <a:lnSpc>
                          <a:spcPct val="115000"/>
                        </a:lnSpc>
                        <a:spcBef>
                          <a:spcPts val="0"/>
                        </a:spcBef>
                        <a:spcAft>
                          <a:spcPts val="0"/>
                        </a:spcAft>
                        <a:buNone/>
                      </a:pPr>
                      <a:r>
                        <a:rPr lang="en">
                          <a:latin typeface="Nunito"/>
                          <a:ea typeface="Nunito"/>
                          <a:cs typeface="Nunito"/>
                          <a:sym typeface="Nunito"/>
                        </a:rPr>
                        <a:t>Relevance (0,1,2)</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25%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8250">
                <a:tc>
                  <a:txBody>
                    <a:bodyPr/>
                    <a:lstStyle/>
                    <a:p>
                      <a:pPr marL="0" lvl="0" indent="0" algn="ctr" rtl="0">
                        <a:lnSpc>
                          <a:spcPct val="115000"/>
                        </a:lnSpc>
                        <a:spcBef>
                          <a:spcPts val="0"/>
                        </a:spcBef>
                        <a:spcAft>
                          <a:spcPts val="0"/>
                        </a:spcAft>
                        <a:buNone/>
                      </a:pPr>
                      <a:r>
                        <a:rPr lang="en">
                          <a:solidFill>
                            <a:schemeClr val="lt1"/>
                          </a:solidFill>
                          <a:latin typeface="Nunito"/>
                          <a:ea typeface="Nunito"/>
                          <a:cs typeface="Nunito"/>
                          <a:sym typeface="Nunito"/>
                        </a:rPr>
                        <a:t>Total (0-10)</a:t>
                      </a:r>
                      <a:endParaRPr>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100%</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8.098</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5.213</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4.698</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r>
                        <a:rPr lang="en" b="1" dirty="0">
                          <a:solidFill>
                            <a:schemeClr val="dk1"/>
                          </a:solidFill>
                          <a:latin typeface="Nunito"/>
                          <a:ea typeface="Nunito"/>
                          <a:cs typeface="Nunito"/>
                          <a:sym typeface="Nunito"/>
                        </a:rPr>
                        <a:t>2.601</a:t>
                      </a:r>
                      <a:endParaRPr b="1" dirty="0">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5"/>
                  </a:ext>
                </a:extLst>
              </a:tr>
            </a:tbl>
          </a:graphicData>
        </a:graphic>
      </p:graphicFrame>
      <p:sp>
        <p:nvSpPr>
          <p:cNvPr id="657" name="Google Shape;657;p57"/>
          <p:cNvSpPr txBox="1">
            <a:spLocks noGrp="1"/>
          </p:cNvSpPr>
          <p:nvPr>
            <p:ph type="body" idx="1"/>
          </p:nvPr>
        </p:nvSpPr>
        <p:spPr>
          <a:xfrm>
            <a:off x="533250" y="3675625"/>
            <a:ext cx="8077500" cy="1257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460" b="1"/>
              <a:t>Uncertainty:</a:t>
            </a:r>
            <a:endParaRPr sz="1460" b="1"/>
          </a:p>
          <a:p>
            <a:pPr marL="457200" lvl="0" indent="-321310" algn="l" rtl="0">
              <a:lnSpc>
                <a:spcPct val="95000"/>
              </a:lnSpc>
              <a:spcBef>
                <a:spcPts val="1200"/>
              </a:spcBef>
              <a:spcAft>
                <a:spcPts val="0"/>
              </a:spcAft>
              <a:buSzPts val="1460"/>
              <a:buChar char="●"/>
            </a:pPr>
            <a:r>
              <a:rPr lang="en" sz="1460"/>
              <a:t>Determine usable data (raw vs derived, sensor vs photo data, etc.)</a:t>
            </a:r>
            <a:endParaRPr sz="1460"/>
          </a:p>
          <a:p>
            <a:pPr marL="457200" lvl="0" indent="-321310" algn="l" rtl="0">
              <a:lnSpc>
                <a:spcPct val="95000"/>
              </a:lnSpc>
              <a:spcBef>
                <a:spcPts val="0"/>
              </a:spcBef>
              <a:spcAft>
                <a:spcPts val="0"/>
              </a:spcAft>
              <a:buSzPts val="1460"/>
              <a:buChar char="●"/>
            </a:pPr>
            <a:r>
              <a:rPr lang="en" sz="1460"/>
              <a:t>Need to test integrability with Unity platform</a:t>
            </a:r>
            <a:endParaRPr sz="1460"/>
          </a:p>
          <a:p>
            <a:pPr marL="0" lvl="0" indent="0" algn="l" rtl="0">
              <a:lnSpc>
                <a:spcPct val="95000"/>
              </a:lnSpc>
              <a:spcBef>
                <a:spcPts val="1200"/>
              </a:spcBef>
              <a:spcAft>
                <a:spcPts val="1200"/>
              </a:spcAft>
              <a:buNone/>
            </a:pPr>
            <a:endParaRPr sz="1460" b="1"/>
          </a:p>
        </p:txBody>
      </p:sp>
      <p:sp>
        <p:nvSpPr>
          <p:cNvPr id="658" name="Google Shape;658;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pic>
        <p:nvPicPr>
          <p:cNvPr id="659" name="Google Shape;659;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660" name="Google Shape;660;p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661" name="Google Shape;661;p57"/>
          <p:cNvSpPr/>
          <p:nvPr/>
        </p:nvSpPr>
        <p:spPr>
          <a:xfrm>
            <a:off x="2882225" y="1122775"/>
            <a:ext cx="2074800" cy="2634838"/>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7"/>
          <p:cNvSpPr txBox="1"/>
          <p:nvPr/>
        </p:nvSpPr>
        <p:spPr>
          <a:xfrm>
            <a:off x="3238300" y="821593"/>
            <a:ext cx="14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6AA84F"/>
                </a:solidFill>
                <a:latin typeface="Nunito"/>
                <a:ea typeface="Nunito"/>
                <a:cs typeface="Nunito"/>
                <a:sym typeface="Nunito"/>
              </a:rPr>
              <a:t>Final Selection</a:t>
            </a:r>
            <a:endParaRPr b="1" dirty="0">
              <a:solidFill>
                <a:srgbClr val="6AA84F"/>
              </a:solidFill>
              <a:latin typeface="Nunito"/>
              <a:ea typeface="Nunito"/>
              <a:cs typeface="Nunito"/>
              <a:sym typeface="Nunito"/>
            </a:endParaRPr>
          </a:p>
        </p:txBody>
      </p:sp>
      <p:sp>
        <p:nvSpPr>
          <p:cNvPr id="663" name="Google Shape;663;p57"/>
          <p:cNvSpPr txBox="1">
            <a:spLocks noGrp="1"/>
          </p:cNvSpPr>
          <p:nvPr>
            <p:ph type="title"/>
          </p:nvPr>
        </p:nvSpPr>
        <p:spPr>
          <a:xfrm>
            <a:off x="384825" y="122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Trade 3 - Lunar Data</a:t>
            </a:r>
            <a:endParaRPr/>
          </a:p>
          <a:p>
            <a:pPr marL="0" lvl="0" indent="0" algn="l" rtl="0">
              <a:spcBef>
                <a:spcPts val="0"/>
              </a:spcBef>
              <a:spcAft>
                <a:spcPts val="0"/>
              </a:spcAft>
              <a:buNone/>
            </a:pPr>
            <a:endParaRPr/>
          </a:p>
        </p:txBody>
      </p:sp>
      <p:sp>
        <p:nvSpPr>
          <p:cNvPr id="664" name="Google Shape;664;p57"/>
          <p:cNvSpPr txBox="1">
            <a:spLocks noGrp="1"/>
          </p:cNvSpPr>
          <p:nvPr>
            <p:ph type="title"/>
          </p:nvPr>
        </p:nvSpPr>
        <p:spPr>
          <a:xfrm>
            <a:off x="467800" y="550075"/>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TRADE MATRIX</a:t>
            </a:r>
            <a:endParaRPr sz="1620"/>
          </a:p>
          <a:p>
            <a:pPr marL="0" lvl="0" indent="0" algn="l" rtl="0">
              <a:spcBef>
                <a:spcPts val="0"/>
              </a:spcBef>
              <a:spcAft>
                <a:spcPts val="0"/>
              </a:spcAft>
              <a:buClr>
                <a:schemeClr val="dk1"/>
              </a:buClr>
              <a:buSzPts val="990"/>
              <a:buFont typeface="Arial"/>
              <a:buNone/>
            </a:pPr>
            <a:endParaRPr sz="1620"/>
          </a:p>
        </p:txBody>
      </p:sp>
      <p:sp>
        <p:nvSpPr>
          <p:cNvPr id="665" name="Google Shape;665;p57"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666" name="Google Shape;666;p57"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667" name="Google Shape;667;p57"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668" name="Google Shape;668;p57"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669" name="Google Shape;669;p57"/>
          <p:cNvSpPr txBox="1"/>
          <p:nvPr/>
        </p:nvSpPr>
        <p:spPr>
          <a:xfrm>
            <a:off x="6848475" y="3624313"/>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a:solidFill>
                  <a:schemeClr val="dk1"/>
                </a:solidFill>
                <a:latin typeface="Nunito"/>
                <a:ea typeface="Nunito"/>
                <a:cs typeface="Nunito"/>
                <a:sym typeface="Nunito"/>
              </a:rPr>
              <a:t>*WT = Weighted Total Score</a:t>
            </a:r>
            <a:endParaRPr sz="1100" dirty="0">
              <a:latin typeface="Nunito"/>
              <a:ea typeface="Nunito"/>
              <a:cs typeface="Nunito"/>
              <a:sym typeface="Nuni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3"/>
        <p:cNvGrpSpPr/>
        <p:nvPr/>
      </p:nvGrpSpPr>
      <p:grpSpPr>
        <a:xfrm>
          <a:off x="0" y="0"/>
          <a:ext cx="0" cy="0"/>
          <a:chOff x="0" y="0"/>
          <a:chExt cx="0" cy="0"/>
        </a:xfrm>
      </p:grpSpPr>
      <p:sp>
        <p:nvSpPr>
          <p:cNvPr id="674" name="Google Shape;674;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pic>
        <p:nvPicPr>
          <p:cNvPr id="675" name="Google Shape;675;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676" name="Google Shape;676;p5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677" name="Google Shape;677;p58"/>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Current Design Space</a:t>
            </a:r>
            <a:endParaRPr>
              <a:solidFill>
                <a:schemeClr val="lt1"/>
              </a:solidFill>
            </a:endParaRPr>
          </a:p>
        </p:txBody>
      </p:sp>
      <p:sp>
        <p:nvSpPr>
          <p:cNvPr id="678" name="Google Shape;678;p58" descr="Timeline background shape"/>
          <p:cNvSpPr/>
          <p:nvPr/>
        </p:nvSpPr>
        <p:spPr>
          <a:xfrm>
            <a:off x="4696300" y="4868550"/>
            <a:ext cx="19716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lt1"/>
                </a:solidFill>
                <a:latin typeface="Nunito"/>
                <a:ea typeface="Nunito"/>
                <a:cs typeface="Nunito"/>
                <a:sym typeface="Nunito"/>
              </a:rPr>
              <a:t>    IV: Modeling &amp; Prototyping</a:t>
            </a:r>
            <a:endParaRPr sz="1000" b="0" i="0" u="none" strike="noStrike" cap="none">
              <a:solidFill>
                <a:schemeClr val="lt1"/>
              </a:solidFill>
              <a:latin typeface="Nunito"/>
              <a:ea typeface="Nunito"/>
              <a:cs typeface="Nunito"/>
              <a:sym typeface="Nunito"/>
            </a:endParaRPr>
          </a:p>
        </p:txBody>
      </p:sp>
      <p:pic>
        <p:nvPicPr>
          <p:cNvPr id="679" name="Google Shape;679;p5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
        <p:nvSpPr>
          <p:cNvPr id="680" name="Google Shape;680;p58" descr="Timeline background shape"/>
          <p:cNvSpPr/>
          <p:nvPr/>
        </p:nvSpPr>
        <p:spPr>
          <a:xfrm>
            <a:off x="3123517"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III: Design Space </a:t>
            </a:r>
            <a:endParaRPr sz="1000" b="1" i="0" u="none" strike="noStrike" cap="none">
              <a:solidFill>
                <a:schemeClr val="lt1"/>
              </a:solidFill>
              <a:latin typeface="Nunito"/>
              <a:ea typeface="Nunito"/>
              <a:cs typeface="Nunito"/>
              <a:sym typeface="Nunito"/>
            </a:endParaRPr>
          </a:p>
        </p:txBody>
      </p:sp>
      <p:sp>
        <p:nvSpPr>
          <p:cNvPr id="681" name="Google Shape;681;p58"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682" name="Google Shape;682;p58"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9"/>
          <p:cNvSpPr/>
          <p:nvPr/>
        </p:nvSpPr>
        <p:spPr>
          <a:xfrm>
            <a:off x="6354700" y="1194950"/>
            <a:ext cx="2682000" cy="667800"/>
          </a:xfrm>
          <a:prstGeom prst="rect">
            <a:avLst/>
          </a:prstGeom>
          <a:solidFill>
            <a:srgbClr val="BBBBBB"/>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88" name="Google Shape;688;p59"/>
          <p:cNvSpPr/>
          <p:nvPr/>
        </p:nvSpPr>
        <p:spPr>
          <a:xfrm>
            <a:off x="6459225" y="1321350"/>
            <a:ext cx="1335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Unity Templates</a:t>
            </a:r>
            <a:endParaRPr>
              <a:latin typeface="Nunito"/>
              <a:ea typeface="Nunito"/>
              <a:cs typeface="Nunito"/>
              <a:sym typeface="Nunito"/>
            </a:endParaRPr>
          </a:p>
        </p:txBody>
      </p:sp>
      <p:sp>
        <p:nvSpPr>
          <p:cNvPr id="689" name="Google Shape;689;p59"/>
          <p:cNvSpPr/>
          <p:nvPr/>
        </p:nvSpPr>
        <p:spPr>
          <a:xfrm>
            <a:off x="107300" y="1194950"/>
            <a:ext cx="6086100" cy="667800"/>
          </a:xfrm>
          <a:prstGeom prst="rect">
            <a:avLst/>
          </a:prstGeom>
          <a:solidFill>
            <a:srgbClr val="BBBBBB"/>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9"/>
          <p:cNvSpPr/>
          <p:nvPr/>
        </p:nvSpPr>
        <p:spPr>
          <a:xfrm>
            <a:off x="3218434" y="1329075"/>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VR Headset</a:t>
            </a:r>
            <a:endParaRPr b="1" i="1">
              <a:solidFill>
                <a:schemeClr val="dk1"/>
              </a:solidFill>
              <a:latin typeface="Nunito"/>
              <a:ea typeface="Nunito"/>
              <a:cs typeface="Nunito"/>
              <a:sym typeface="Nunito"/>
            </a:endParaRPr>
          </a:p>
        </p:txBody>
      </p:sp>
      <p:sp>
        <p:nvSpPr>
          <p:cNvPr id="691" name="Google Shape;691;p59"/>
          <p:cNvSpPr/>
          <p:nvPr/>
        </p:nvSpPr>
        <p:spPr>
          <a:xfrm>
            <a:off x="1730025" y="132140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Suit/Physical Constraints</a:t>
            </a:r>
            <a:endParaRPr>
              <a:latin typeface="Nunito"/>
              <a:ea typeface="Nunito"/>
              <a:cs typeface="Nunito"/>
              <a:sym typeface="Nunito"/>
            </a:endParaRPr>
          </a:p>
        </p:txBody>
      </p:sp>
      <p:sp>
        <p:nvSpPr>
          <p:cNvPr id="692" name="Google Shape;692;p59"/>
          <p:cNvSpPr/>
          <p:nvPr/>
        </p:nvSpPr>
        <p:spPr>
          <a:xfrm>
            <a:off x="241613" y="132140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Tools and Equipment</a:t>
            </a:r>
            <a:endParaRPr>
              <a:latin typeface="Nunito"/>
              <a:ea typeface="Nunito"/>
              <a:cs typeface="Nunito"/>
              <a:sym typeface="Nunito"/>
            </a:endParaRPr>
          </a:p>
        </p:txBody>
      </p:sp>
      <p:sp>
        <p:nvSpPr>
          <p:cNvPr id="693" name="Google Shape;693;p59"/>
          <p:cNvSpPr/>
          <p:nvPr/>
        </p:nvSpPr>
        <p:spPr>
          <a:xfrm>
            <a:off x="4706813" y="132140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Object Tracking</a:t>
            </a:r>
            <a:endParaRPr b="1" i="1">
              <a:solidFill>
                <a:schemeClr val="dk1"/>
              </a:solidFill>
              <a:latin typeface="Nunito"/>
              <a:ea typeface="Nunito"/>
              <a:cs typeface="Nunito"/>
              <a:sym typeface="Nunito"/>
            </a:endParaRPr>
          </a:p>
        </p:txBody>
      </p:sp>
      <p:sp>
        <p:nvSpPr>
          <p:cNvPr id="694" name="Google Shape;694;p59"/>
          <p:cNvSpPr/>
          <p:nvPr/>
        </p:nvSpPr>
        <p:spPr>
          <a:xfrm>
            <a:off x="339000" y="267450"/>
            <a:ext cx="8466000" cy="520800"/>
          </a:xfrm>
          <a:prstGeom prst="rect">
            <a:avLst/>
          </a:prstGeom>
          <a:solidFill>
            <a:srgbClr val="33BBEE"/>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Virtual Reality Display</a:t>
            </a:r>
            <a:endParaRPr b="1" i="1">
              <a:solidFill>
                <a:schemeClr val="dk1"/>
              </a:solidFill>
              <a:latin typeface="Nunito"/>
              <a:ea typeface="Nunito"/>
              <a:cs typeface="Nunito"/>
              <a:sym typeface="Nunito"/>
            </a:endParaRPr>
          </a:p>
        </p:txBody>
      </p:sp>
      <p:sp>
        <p:nvSpPr>
          <p:cNvPr id="695" name="Google Shape;695;p59"/>
          <p:cNvSpPr/>
          <p:nvPr/>
        </p:nvSpPr>
        <p:spPr>
          <a:xfrm>
            <a:off x="6599625" y="2061350"/>
            <a:ext cx="10542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Rendering SW</a:t>
            </a:r>
            <a:endParaRPr>
              <a:latin typeface="Nunito"/>
              <a:ea typeface="Nunito"/>
              <a:cs typeface="Nunito"/>
              <a:sym typeface="Nunito"/>
            </a:endParaRPr>
          </a:p>
        </p:txBody>
      </p:sp>
      <p:sp>
        <p:nvSpPr>
          <p:cNvPr id="696" name="Google Shape;696;p59"/>
          <p:cNvSpPr/>
          <p:nvPr/>
        </p:nvSpPr>
        <p:spPr>
          <a:xfrm>
            <a:off x="7877963" y="1321350"/>
            <a:ext cx="10542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Lunar Data</a:t>
            </a:r>
            <a:endParaRPr b="1" i="1">
              <a:solidFill>
                <a:schemeClr val="dk1"/>
              </a:solidFill>
              <a:latin typeface="Nunito"/>
              <a:ea typeface="Nunito"/>
              <a:cs typeface="Nunito"/>
              <a:sym typeface="Nunito"/>
            </a:endParaRPr>
          </a:p>
        </p:txBody>
      </p:sp>
      <p:cxnSp>
        <p:nvCxnSpPr>
          <p:cNvPr id="697" name="Google Shape;697;p59"/>
          <p:cNvCxnSpPr>
            <a:stCxn id="688" idx="2"/>
            <a:endCxn id="695" idx="0"/>
          </p:cNvCxnSpPr>
          <p:nvPr/>
        </p:nvCxnSpPr>
        <p:spPr>
          <a:xfrm>
            <a:off x="7126725" y="1736250"/>
            <a:ext cx="0" cy="325200"/>
          </a:xfrm>
          <a:prstGeom prst="straightConnector1">
            <a:avLst/>
          </a:prstGeom>
          <a:noFill/>
          <a:ln w="9525" cap="flat" cmpd="sng">
            <a:solidFill>
              <a:schemeClr val="dk2"/>
            </a:solidFill>
            <a:prstDash val="solid"/>
            <a:round/>
            <a:headEnd type="none" w="med" len="med"/>
            <a:tailEnd type="triangle" w="med" len="med"/>
          </a:ln>
        </p:spPr>
      </p:cxnSp>
      <p:sp>
        <p:nvSpPr>
          <p:cNvPr id="698" name="Google Shape;698;p59"/>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595959"/>
                </a:solidFill>
                <a:latin typeface="Nunito"/>
                <a:ea typeface="Nunito"/>
                <a:cs typeface="Nunito"/>
                <a:sym typeface="Nunito"/>
              </a:rPr>
              <a:t>35</a:t>
            </a:fld>
            <a:endParaRPr sz="1000">
              <a:solidFill>
                <a:srgbClr val="595959"/>
              </a:solidFill>
              <a:latin typeface="Nunito"/>
              <a:ea typeface="Nunito"/>
              <a:cs typeface="Nunito"/>
              <a:sym typeface="Nunito"/>
            </a:endParaRPr>
          </a:p>
        </p:txBody>
      </p:sp>
      <p:pic>
        <p:nvPicPr>
          <p:cNvPr id="699" name="Google Shape;699;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700" name="Google Shape;700;p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701" name="Google Shape;701;p59"/>
          <p:cNvSpPr/>
          <p:nvPr/>
        </p:nvSpPr>
        <p:spPr>
          <a:xfrm>
            <a:off x="339000" y="2776266"/>
            <a:ext cx="8466000" cy="8238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Future Trades</a:t>
            </a:r>
            <a:endParaRPr>
              <a:latin typeface="Nunito"/>
              <a:ea typeface="Nunito"/>
              <a:cs typeface="Nunito"/>
              <a:sym typeface="Nunito"/>
            </a:endParaRPr>
          </a:p>
        </p:txBody>
      </p:sp>
      <p:cxnSp>
        <p:nvCxnSpPr>
          <p:cNvPr id="702" name="Google Shape;702;p59"/>
          <p:cNvCxnSpPr/>
          <p:nvPr/>
        </p:nvCxnSpPr>
        <p:spPr>
          <a:xfrm>
            <a:off x="4572100" y="1867050"/>
            <a:ext cx="0" cy="912000"/>
          </a:xfrm>
          <a:prstGeom prst="straightConnector1">
            <a:avLst/>
          </a:prstGeom>
          <a:noFill/>
          <a:ln w="9525" cap="flat" cmpd="sng">
            <a:solidFill>
              <a:schemeClr val="dk2"/>
            </a:solidFill>
            <a:prstDash val="solid"/>
            <a:round/>
            <a:headEnd type="none" w="med" len="med"/>
            <a:tailEnd type="triangle" w="med" len="med"/>
          </a:ln>
        </p:spPr>
      </p:cxnSp>
      <p:cxnSp>
        <p:nvCxnSpPr>
          <p:cNvPr id="703" name="Google Shape;703;p59"/>
          <p:cNvCxnSpPr/>
          <p:nvPr/>
        </p:nvCxnSpPr>
        <p:spPr>
          <a:xfrm>
            <a:off x="4572000" y="799300"/>
            <a:ext cx="0" cy="384600"/>
          </a:xfrm>
          <a:prstGeom prst="straightConnector1">
            <a:avLst/>
          </a:prstGeom>
          <a:noFill/>
          <a:ln w="9525" cap="flat" cmpd="sng">
            <a:solidFill>
              <a:schemeClr val="dk2"/>
            </a:solidFill>
            <a:prstDash val="solid"/>
            <a:round/>
            <a:headEnd type="none" w="med" len="med"/>
            <a:tailEnd type="triangle" w="med" len="med"/>
          </a:ln>
        </p:spPr>
      </p:cxnSp>
      <p:sp>
        <p:nvSpPr>
          <p:cNvPr id="704" name="Google Shape;704;p59"/>
          <p:cNvSpPr/>
          <p:nvPr/>
        </p:nvSpPr>
        <p:spPr>
          <a:xfrm>
            <a:off x="7098511" y="3884338"/>
            <a:ext cx="1646400" cy="84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highlight>
                  <a:srgbClr val="33BBEE"/>
                </a:highlight>
                <a:latin typeface="Nunito"/>
                <a:ea typeface="Nunito"/>
                <a:cs typeface="Nunito"/>
                <a:sym typeface="Nunito"/>
              </a:rPr>
              <a:t>      </a:t>
            </a:r>
            <a:r>
              <a:rPr lang="en" sz="1000">
                <a:latin typeface="Nunito"/>
                <a:ea typeface="Nunito"/>
                <a:cs typeface="Nunito"/>
                <a:sym typeface="Nunito"/>
              </a:rPr>
              <a:t> -</a:t>
            </a:r>
            <a:r>
              <a:rPr lang="en" sz="1000" i="1">
                <a:latin typeface="Nunito"/>
                <a:ea typeface="Nunito"/>
                <a:cs typeface="Nunito"/>
                <a:sym typeface="Nunito"/>
              </a:rPr>
              <a:t> Complete</a:t>
            </a:r>
            <a:endParaRPr sz="1000" i="1">
              <a:latin typeface="Nunito"/>
              <a:ea typeface="Nunito"/>
              <a:cs typeface="Nunito"/>
              <a:sym typeface="Nunito"/>
            </a:endParaRPr>
          </a:p>
          <a:p>
            <a:pPr marL="0" lvl="0" indent="0" algn="l" rtl="0">
              <a:lnSpc>
                <a:spcPct val="115000"/>
              </a:lnSpc>
              <a:spcBef>
                <a:spcPts val="0"/>
              </a:spcBef>
              <a:spcAft>
                <a:spcPts val="0"/>
              </a:spcAft>
              <a:buNone/>
            </a:pPr>
            <a:r>
              <a:rPr lang="en" sz="1000">
                <a:highlight>
                  <a:srgbClr val="EE3377"/>
                </a:highlight>
                <a:latin typeface="Nunito"/>
                <a:ea typeface="Nunito"/>
                <a:cs typeface="Nunito"/>
                <a:sym typeface="Nunito"/>
              </a:rPr>
              <a:t>      </a:t>
            </a:r>
            <a:r>
              <a:rPr lang="en" sz="1000">
                <a:latin typeface="Nunito"/>
                <a:ea typeface="Nunito"/>
                <a:cs typeface="Nunito"/>
                <a:sym typeface="Nunito"/>
              </a:rPr>
              <a:t> - </a:t>
            </a:r>
            <a:r>
              <a:rPr lang="en" sz="1000" i="1">
                <a:latin typeface="Nunito"/>
                <a:ea typeface="Nunito"/>
                <a:cs typeface="Nunito"/>
                <a:sym typeface="Nunito"/>
              </a:rPr>
              <a:t>Future Trades</a:t>
            </a:r>
            <a:endParaRPr sz="1000" i="1">
              <a:latin typeface="Nunito"/>
              <a:ea typeface="Nunito"/>
              <a:cs typeface="Nunito"/>
              <a:sym typeface="Nunito"/>
            </a:endParaRPr>
          </a:p>
          <a:p>
            <a:pPr marL="0" lvl="0" indent="0" algn="l" rtl="0">
              <a:lnSpc>
                <a:spcPct val="115000"/>
              </a:lnSpc>
              <a:spcBef>
                <a:spcPts val="0"/>
              </a:spcBef>
              <a:spcAft>
                <a:spcPts val="0"/>
              </a:spcAft>
              <a:buNone/>
            </a:pPr>
            <a:r>
              <a:rPr lang="en" sz="1000">
                <a:highlight>
                  <a:srgbClr val="BBBBBB"/>
                </a:highlight>
                <a:latin typeface="Nunito"/>
                <a:ea typeface="Nunito"/>
                <a:cs typeface="Nunito"/>
                <a:sym typeface="Nunito"/>
              </a:rPr>
              <a:t>      </a:t>
            </a:r>
            <a:r>
              <a:rPr lang="en" sz="1000">
                <a:latin typeface="Nunito"/>
                <a:ea typeface="Nunito"/>
                <a:cs typeface="Nunito"/>
                <a:sym typeface="Nunito"/>
              </a:rPr>
              <a:t> -</a:t>
            </a:r>
            <a:r>
              <a:rPr lang="en" sz="1000" i="1">
                <a:latin typeface="Nunito"/>
                <a:ea typeface="Nunito"/>
                <a:cs typeface="Nunito"/>
                <a:sym typeface="Nunito"/>
              </a:rPr>
              <a:t> Interdependencies</a:t>
            </a:r>
            <a:endParaRPr sz="1000" i="1">
              <a:latin typeface="Nunito"/>
              <a:ea typeface="Nunito"/>
              <a:cs typeface="Nunito"/>
              <a:sym typeface="Nunito"/>
            </a:endParaRPr>
          </a:p>
        </p:txBody>
      </p:sp>
      <p:cxnSp>
        <p:nvCxnSpPr>
          <p:cNvPr id="705" name="Google Shape;705;p59"/>
          <p:cNvCxnSpPr>
            <a:stCxn id="694" idx="2"/>
            <a:endCxn id="688" idx="0"/>
          </p:cNvCxnSpPr>
          <p:nvPr/>
        </p:nvCxnSpPr>
        <p:spPr>
          <a:xfrm rot="-5400000" flipH="1">
            <a:off x="5582850" y="-222600"/>
            <a:ext cx="533100" cy="25548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706" name="Google Shape;706;p59"/>
          <p:cNvCxnSpPr>
            <a:stCxn id="694" idx="2"/>
            <a:endCxn id="696" idx="0"/>
          </p:cNvCxnSpPr>
          <p:nvPr/>
        </p:nvCxnSpPr>
        <p:spPr>
          <a:xfrm rot="-5400000" flipH="1">
            <a:off x="6222000" y="-861750"/>
            <a:ext cx="533100" cy="38331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707" name="Google Shape;707;p59"/>
          <p:cNvSpPr/>
          <p:nvPr/>
        </p:nvSpPr>
        <p:spPr>
          <a:xfrm>
            <a:off x="1730034" y="2054363"/>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Manufacturing Methods</a:t>
            </a:r>
            <a:endParaRPr>
              <a:latin typeface="Nunito"/>
              <a:ea typeface="Nunito"/>
              <a:cs typeface="Nunito"/>
              <a:sym typeface="Nunito"/>
            </a:endParaRPr>
          </a:p>
        </p:txBody>
      </p:sp>
      <p:cxnSp>
        <p:nvCxnSpPr>
          <p:cNvPr id="708" name="Google Shape;708;p59"/>
          <p:cNvCxnSpPr>
            <a:stCxn id="692" idx="2"/>
            <a:endCxn id="707" idx="0"/>
          </p:cNvCxnSpPr>
          <p:nvPr/>
        </p:nvCxnSpPr>
        <p:spPr>
          <a:xfrm rot="-5400000" flipH="1">
            <a:off x="1515263" y="1151150"/>
            <a:ext cx="318000" cy="1488300"/>
          </a:xfrm>
          <a:prstGeom prst="bentConnector3">
            <a:avLst>
              <a:gd name="adj1" fmla="val 57901"/>
            </a:avLst>
          </a:prstGeom>
          <a:noFill/>
          <a:ln w="9525" cap="flat" cmpd="sng">
            <a:solidFill>
              <a:schemeClr val="dk2"/>
            </a:solidFill>
            <a:prstDash val="solid"/>
            <a:round/>
            <a:headEnd type="none" w="med" len="med"/>
            <a:tailEnd type="stealth" w="med" len="med"/>
          </a:ln>
        </p:spPr>
      </p:cxnSp>
      <p:cxnSp>
        <p:nvCxnSpPr>
          <p:cNvPr id="709" name="Google Shape;709;p59"/>
          <p:cNvCxnSpPr>
            <a:stCxn id="691" idx="2"/>
            <a:endCxn id="707" idx="0"/>
          </p:cNvCxnSpPr>
          <p:nvPr/>
        </p:nvCxnSpPr>
        <p:spPr>
          <a:xfrm rot="-5400000" flipH="1">
            <a:off x="2259825" y="1895000"/>
            <a:ext cx="318000" cy="600"/>
          </a:xfrm>
          <a:prstGeom prst="bentConnector3">
            <a:avLst>
              <a:gd name="adj1" fmla="val 50010"/>
            </a:avLst>
          </a:prstGeom>
          <a:noFill/>
          <a:ln w="9525" cap="flat" cmpd="sng">
            <a:solidFill>
              <a:schemeClr val="dk2"/>
            </a:solidFill>
            <a:prstDash val="solid"/>
            <a:round/>
            <a:headEnd type="none" w="med" len="med"/>
            <a:tailEnd type="stealth" w="med" len="med"/>
          </a:ln>
        </p:spPr>
      </p:cxnSp>
      <p:sp>
        <p:nvSpPr>
          <p:cNvPr id="710" name="Google Shape;710;p59"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711" name="Google Shape;711;p59" descr="Timeline background shape"/>
          <p:cNvSpPr/>
          <p:nvPr/>
        </p:nvSpPr>
        <p:spPr>
          <a:xfrm>
            <a:off x="3123517"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III: Design Space </a:t>
            </a:r>
            <a:endParaRPr sz="1000" b="1" i="0" u="none" strike="noStrike" cap="none">
              <a:solidFill>
                <a:schemeClr val="lt1"/>
              </a:solidFill>
              <a:latin typeface="Nunito"/>
              <a:ea typeface="Nunito"/>
              <a:cs typeface="Nunito"/>
              <a:sym typeface="Nunito"/>
            </a:endParaRPr>
          </a:p>
        </p:txBody>
      </p:sp>
      <p:sp>
        <p:nvSpPr>
          <p:cNvPr id="712" name="Google Shape;712;p59"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713" name="Google Shape;713;p59"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0"/>
          <p:cNvSpPr/>
          <p:nvPr/>
        </p:nvSpPr>
        <p:spPr>
          <a:xfrm>
            <a:off x="3115525" y="2258400"/>
            <a:ext cx="3062100" cy="667800"/>
          </a:xfrm>
          <a:prstGeom prst="rect">
            <a:avLst/>
          </a:prstGeom>
          <a:solidFill>
            <a:srgbClr val="BBBBBB"/>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0"/>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595959"/>
                </a:solidFill>
                <a:latin typeface="Nunito"/>
                <a:ea typeface="Nunito"/>
                <a:cs typeface="Nunito"/>
                <a:sym typeface="Nunito"/>
              </a:rPr>
              <a:t>36</a:t>
            </a:fld>
            <a:endParaRPr sz="1000">
              <a:solidFill>
                <a:srgbClr val="595959"/>
              </a:solidFill>
              <a:latin typeface="Nunito"/>
              <a:ea typeface="Nunito"/>
              <a:cs typeface="Nunito"/>
              <a:sym typeface="Nunito"/>
            </a:endParaRPr>
          </a:p>
        </p:txBody>
      </p:sp>
      <p:pic>
        <p:nvPicPr>
          <p:cNvPr id="720" name="Google Shape;720;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721" name="Google Shape;721;p6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722" name="Google Shape;722;p60"/>
          <p:cNvSpPr/>
          <p:nvPr/>
        </p:nvSpPr>
        <p:spPr>
          <a:xfrm>
            <a:off x="3202884" y="2375338"/>
            <a:ext cx="1377000" cy="4149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Hand Tracking</a:t>
            </a:r>
            <a:endParaRPr>
              <a:latin typeface="Nunito"/>
              <a:ea typeface="Nunito"/>
              <a:cs typeface="Nunito"/>
              <a:sym typeface="Nunito"/>
            </a:endParaRPr>
          </a:p>
        </p:txBody>
      </p:sp>
      <p:sp>
        <p:nvSpPr>
          <p:cNvPr id="723" name="Google Shape;723;p60"/>
          <p:cNvSpPr/>
          <p:nvPr/>
        </p:nvSpPr>
        <p:spPr>
          <a:xfrm>
            <a:off x="226059" y="2061338"/>
            <a:ext cx="1377000" cy="4149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Mission Tasks</a:t>
            </a:r>
            <a:endParaRPr>
              <a:latin typeface="Nunito"/>
              <a:ea typeface="Nunito"/>
              <a:cs typeface="Nunito"/>
              <a:sym typeface="Nunito"/>
            </a:endParaRPr>
          </a:p>
        </p:txBody>
      </p:sp>
      <p:sp>
        <p:nvSpPr>
          <p:cNvPr id="724" name="Google Shape;724;p60"/>
          <p:cNvSpPr/>
          <p:nvPr/>
        </p:nvSpPr>
        <p:spPr>
          <a:xfrm>
            <a:off x="4691271" y="2375338"/>
            <a:ext cx="1377000" cy="4149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Tracker Integration</a:t>
            </a:r>
            <a:endParaRPr>
              <a:latin typeface="Nunito"/>
              <a:ea typeface="Nunito"/>
              <a:cs typeface="Nunito"/>
              <a:sym typeface="Nunito"/>
            </a:endParaRPr>
          </a:p>
        </p:txBody>
      </p:sp>
      <p:sp>
        <p:nvSpPr>
          <p:cNvPr id="725" name="Google Shape;725;p60"/>
          <p:cNvSpPr/>
          <p:nvPr/>
        </p:nvSpPr>
        <p:spPr>
          <a:xfrm>
            <a:off x="226088" y="2873688"/>
            <a:ext cx="1377000" cy="8298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Mission Specific Tools and Equipment</a:t>
            </a:r>
            <a:endParaRPr>
              <a:latin typeface="Nunito"/>
              <a:ea typeface="Nunito"/>
              <a:cs typeface="Nunito"/>
              <a:sym typeface="Nunito"/>
            </a:endParaRPr>
          </a:p>
        </p:txBody>
      </p:sp>
      <p:sp>
        <p:nvSpPr>
          <p:cNvPr id="726" name="Google Shape;726;p60"/>
          <p:cNvSpPr/>
          <p:nvPr/>
        </p:nvSpPr>
        <p:spPr>
          <a:xfrm>
            <a:off x="226084" y="4100938"/>
            <a:ext cx="1377000" cy="4149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Manufacturing Methods</a:t>
            </a:r>
            <a:endParaRPr>
              <a:latin typeface="Nunito"/>
              <a:ea typeface="Nunito"/>
              <a:cs typeface="Nunito"/>
              <a:sym typeface="Nunito"/>
            </a:endParaRPr>
          </a:p>
        </p:txBody>
      </p:sp>
      <p:sp>
        <p:nvSpPr>
          <p:cNvPr id="727" name="Google Shape;727;p60"/>
          <p:cNvSpPr/>
          <p:nvPr/>
        </p:nvSpPr>
        <p:spPr>
          <a:xfrm>
            <a:off x="7041959" y="3114813"/>
            <a:ext cx="1377000" cy="414900"/>
          </a:xfrm>
          <a:prstGeom prst="rect">
            <a:avLst/>
          </a:prstGeom>
          <a:solidFill>
            <a:srgbClr val="EE3377">
              <a:alpha val="511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Data Integration</a:t>
            </a:r>
            <a:endParaRPr>
              <a:latin typeface="Nunito"/>
              <a:ea typeface="Nunito"/>
              <a:cs typeface="Nunito"/>
              <a:sym typeface="Nunito"/>
            </a:endParaRPr>
          </a:p>
        </p:txBody>
      </p:sp>
      <p:cxnSp>
        <p:nvCxnSpPr>
          <p:cNvPr id="728" name="Google Shape;728;p60"/>
          <p:cNvCxnSpPr>
            <a:stCxn id="723" idx="2"/>
            <a:endCxn id="725" idx="0"/>
          </p:cNvCxnSpPr>
          <p:nvPr/>
        </p:nvCxnSpPr>
        <p:spPr>
          <a:xfrm>
            <a:off x="914559" y="2476238"/>
            <a:ext cx="0" cy="397500"/>
          </a:xfrm>
          <a:prstGeom prst="straightConnector1">
            <a:avLst/>
          </a:prstGeom>
          <a:noFill/>
          <a:ln w="9525" cap="flat" cmpd="sng">
            <a:solidFill>
              <a:schemeClr val="dk2"/>
            </a:solidFill>
            <a:prstDash val="solid"/>
            <a:round/>
            <a:headEnd type="none" w="med" len="med"/>
            <a:tailEnd type="triangle" w="med" len="med"/>
          </a:ln>
        </p:spPr>
      </p:cxnSp>
      <p:cxnSp>
        <p:nvCxnSpPr>
          <p:cNvPr id="729" name="Google Shape;729;p60"/>
          <p:cNvCxnSpPr>
            <a:stCxn id="725" idx="2"/>
            <a:endCxn id="726" idx="0"/>
          </p:cNvCxnSpPr>
          <p:nvPr/>
        </p:nvCxnSpPr>
        <p:spPr>
          <a:xfrm>
            <a:off x="914588" y="3703488"/>
            <a:ext cx="0" cy="397500"/>
          </a:xfrm>
          <a:prstGeom prst="straightConnector1">
            <a:avLst/>
          </a:prstGeom>
          <a:noFill/>
          <a:ln w="9525" cap="flat" cmpd="sng">
            <a:solidFill>
              <a:schemeClr val="dk2"/>
            </a:solidFill>
            <a:prstDash val="solid"/>
            <a:round/>
            <a:headEnd type="none" w="med" len="med"/>
            <a:tailEnd type="triangle" w="med" len="med"/>
          </a:ln>
        </p:spPr>
      </p:cxnSp>
      <p:cxnSp>
        <p:nvCxnSpPr>
          <p:cNvPr id="730" name="Google Shape;730;p60"/>
          <p:cNvCxnSpPr>
            <a:endCxn id="727" idx="0"/>
          </p:cNvCxnSpPr>
          <p:nvPr/>
        </p:nvCxnSpPr>
        <p:spPr>
          <a:xfrm rot="-5400000" flipH="1">
            <a:off x="7101509" y="2485863"/>
            <a:ext cx="638700" cy="619200"/>
          </a:xfrm>
          <a:prstGeom prst="bentConnector3">
            <a:avLst>
              <a:gd name="adj1" fmla="val 50000"/>
            </a:avLst>
          </a:prstGeom>
          <a:noFill/>
          <a:ln w="9525" cap="flat" cmpd="sng">
            <a:solidFill>
              <a:schemeClr val="dk2"/>
            </a:solidFill>
            <a:prstDash val="solid"/>
            <a:round/>
            <a:headEnd type="none" w="med" len="med"/>
            <a:tailEnd type="stealth" w="med" len="med"/>
          </a:ln>
        </p:spPr>
      </p:cxnSp>
      <p:cxnSp>
        <p:nvCxnSpPr>
          <p:cNvPr id="731" name="Google Shape;731;p60"/>
          <p:cNvCxnSpPr>
            <a:stCxn id="732" idx="2"/>
            <a:endCxn id="727" idx="0"/>
          </p:cNvCxnSpPr>
          <p:nvPr/>
        </p:nvCxnSpPr>
        <p:spPr>
          <a:xfrm rot="5400000">
            <a:off x="7370759" y="2096013"/>
            <a:ext cx="1378500" cy="659100"/>
          </a:xfrm>
          <a:prstGeom prst="bentConnector3">
            <a:avLst>
              <a:gd name="adj1" fmla="val 50000"/>
            </a:avLst>
          </a:prstGeom>
          <a:noFill/>
          <a:ln w="9525" cap="flat" cmpd="sng">
            <a:solidFill>
              <a:schemeClr val="dk2"/>
            </a:solidFill>
            <a:prstDash val="solid"/>
            <a:round/>
            <a:headEnd type="none" w="med" len="med"/>
            <a:tailEnd type="stealth" w="med" len="med"/>
          </a:ln>
        </p:spPr>
      </p:cxnSp>
      <p:cxnSp>
        <p:nvCxnSpPr>
          <p:cNvPr id="733" name="Google Shape;733;p60"/>
          <p:cNvCxnSpPr>
            <a:endCxn id="723" idx="0"/>
          </p:cNvCxnSpPr>
          <p:nvPr/>
        </p:nvCxnSpPr>
        <p:spPr>
          <a:xfrm>
            <a:off x="914559" y="1736438"/>
            <a:ext cx="0" cy="324900"/>
          </a:xfrm>
          <a:prstGeom prst="straightConnector1">
            <a:avLst/>
          </a:prstGeom>
          <a:noFill/>
          <a:ln w="9525" cap="flat" cmpd="sng">
            <a:solidFill>
              <a:schemeClr val="dk2"/>
            </a:solidFill>
            <a:prstDash val="solid"/>
            <a:round/>
            <a:headEnd type="none" w="med" len="med"/>
            <a:tailEnd type="triangle" w="med" len="med"/>
          </a:ln>
        </p:spPr>
      </p:cxnSp>
      <p:cxnSp>
        <p:nvCxnSpPr>
          <p:cNvPr id="734" name="Google Shape;734;p60"/>
          <p:cNvCxnSpPr>
            <a:stCxn id="735" idx="2"/>
            <a:endCxn id="722" idx="0"/>
          </p:cNvCxnSpPr>
          <p:nvPr/>
        </p:nvCxnSpPr>
        <p:spPr>
          <a:xfrm>
            <a:off x="3891384" y="1743838"/>
            <a:ext cx="0" cy="631500"/>
          </a:xfrm>
          <a:prstGeom prst="straightConnector1">
            <a:avLst/>
          </a:prstGeom>
          <a:noFill/>
          <a:ln w="9525" cap="flat" cmpd="sng">
            <a:solidFill>
              <a:schemeClr val="dk2"/>
            </a:solidFill>
            <a:prstDash val="solid"/>
            <a:round/>
            <a:headEnd type="none" w="med" len="med"/>
            <a:tailEnd type="triangle" w="med" len="med"/>
          </a:ln>
        </p:spPr>
      </p:cxnSp>
      <p:cxnSp>
        <p:nvCxnSpPr>
          <p:cNvPr id="736" name="Google Shape;736;p60"/>
          <p:cNvCxnSpPr>
            <a:stCxn id="737" idx="2"/>
            <a:endCxn id="724" idx="0"/>
          </p:cNvCxnSpPr>
          <p:nvPr/>
        </p:nvCxnSpPr>
        <p:spPr>
          <a:xfrm>
            <a:off x="5379771" y="1736338"/>
            <a:ext cx="0" cy="639000"/>
          </a:xfrm>
          <a:prstGeom prst="straightConnector1">
            <a:avLst/>
          </a:prstGeom>
          <a:noFill/>
          <a:ln w="9525" cap="flat" cmpd="sng">
            <a:solidFill>
              <a:schemeClr val="dk2"/>
            </a:solidFill>
            <a:prstDash val="solid"/>
            <a:round/>
            <a:headEnd type="none" w="med" len="med"/>
            <a:tailEnd type="triangle" w="med" len="med"/>
          </a:ln>
        </p:spPr>
      </p:cxnSp>
      <p:cxnSp>
        <p:nvCxnSpPr>
          <p:cNvPr id="738" name="Google Shape;738;p60"/>
          <p:cNvCxnSpPr>
            <a:stCxn id="739" idx="2"/>
            <a:endCxn id="723" idx="3"/>
          </p:cNvCxnSpPr>
          <p:nvPr/>
        </p:nvCxnSpPr>
        <p:spPr>
          <a:xfrm flipH="1">
            <a:off x="1603059" y="1736288"/>
            <a:ext cx="799800" cy="5325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740" name="Google Shape;740;p60"/>
          <p:cNvCxnSpPr>
            <a:stCxn id="739" idx="2"/>
            <a:endCxn id="726" idx="3"/>
          </p:cNvCxnSpPr>
          <p:nvPr/>
        </p:nvCxnSpPr>
        <p:spPr>
          <a:xfrm rot="5400000">
            <a:off x="716884" y="2622388"/>
            <a:ext cx="2572200" cy="799800"/>
          </a:xfrm>
          <a:prstGeom prst="bentConnector2">
            <a:avLst/>
          </a:prstGeom>
          <a:noFill/>
          <a:ln w="9525" cap="flat" cmpd="sng">
            <a:solidFill>
              <a:schemeClr val="dk2"/>
            </a:solidFill>
            <a:prstDash val="solid"/>
            <a:round/>
            <a:headEnd type="none" w="med" len="med"/>
            <a:tailEnd type="stealth" w="med" len="med"/>
          </a:ln>
        </p:spPr>
      </p:cxnSp>
      <p:sp>
        <p:nvSpPr>
          <p:cNvPr id="741" name="Google Shape;741;p60"/>
          <p:cNvSpPr/>
          <p:nvPr/>
        </p:nvSpPr>
        <p:spPr>
          <a:xfrm>
            <a:off x="6354700" y="1194950"/>
            <a:ext cx="2682000" cy="667800"/>
          </a:xfrm>
          <a:prstGeom prst="rect">
            <a:avLst/>
          </a:prstGeom>
          <a:solidFill>
            <a:srgbClr val="BBBBBB"/>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42" name="Google Shape;742;p60"/>
          <p:cNvSpPr/>
          <p:nvPr/>
        </p:nvSpPr>
        <p:spPr>
          <a:xfrm>
            <a:off x="6459225" y="1321350"/>
            <a:ext cx="1335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Unity Templates</a:t>
            </a:r>
            <a:endParaRPr>
              <a:latin typeface="Nunito"/>
              <a:ea typeface="Nunito"/>
              <a:cs typeface="Nunito"/>
              <a:sym typeface="Nunito"/>
            </a:endParaRPr>
          </a:p>
        </p:txBody>
      </p:sp>
      <p:sp>
        <p:nvSpPr>
          <p:cNvPr id="743" name="Google Shape;743;p60"/>
          <p:cNvSpPr/>
          <p:nvPr/>
        </p:nvSpPr>
        <p:spPr>
          <a:xfrm>
            <a:off x="107300" y="1194950"/>
            <a:ext cx="6086100" cy="667800"/>
          </a:xfrm>
          <a:prstGeom prst="rect">
            <a:avLst/>
          </a:prstGeom>
          <a:solidFill>
            <a:srgbClr val="BBBBBB"/>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0"/>
          <p:cNvSpPr/>
          <p:nvPr/>
        </p:nvSpPr>
        <p:spPr>
          <a:xfrm>
            <a:off x="3218434" y="1329075"/>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VR Headset</a:t>
            </a:r>
            <a:endParaRPr b="1" i="1">
              <a:solidFill>
                <a:schemeClr val="dk1"/>
              </a:solidFill>
              <a:latin typeface="Nunito"/>
              <a:ea typeface="Nunito"/>
              <a:cs typeface="Nunito"/>
              <a:sym typeface="Nunito"/>
            </a:endParaRPr>
          </a:p>
        </p:txBody>
      </p:sp>
      <p:sp>
        <p:nvSpPr>
          <p:cNvPr id="745" name="Google Shape;745;p60"/>
          <p:cNvSpPr/>
          <p:nvPr/>
        </p:nvSpPr>
        <p:spPr>
          <a:xfrm>
            <a:off x="1730025" y="132140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Suit/Physical Constraints</a:t>
            </a:r>
            <a:endParaRPr>
              <a:latin typeface="Nunito"/>
              <a:ea typeface="Nunito"/>
              <a:cs typeface="Nunito"/>
              <a:sym typeface="Nunito"/>
            </a:endParaRPr>
          </a:p>
        </p:txBody>
      </p:sp>
      <p:sp>
        <p:nvSpPr>
          <p:cNvPr id="746" name="Google Shape;746;p60"/>
          <p:cNvSpPr/>
          <p:nvPr/>
        </p:nvSpPr>
        <p:spPr>
          <a:xfrm>
            <a:off x="241613" y="132140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Tools and Equipment</a:t>
            </a:r>
            <a:endParaRPr>
              <a:latin typeface="Nunito"/>
              <a:ea typeface="Nunito"/>
              <a:cs typeface="Nunito"/>
              <a:sym typeface="Nunito"/>
            </a:endParaRPr>
          </a:p>
        </p:txBody>
      </p:sp>
      <p:sp>
        <p:nvSpPr>
          <p:cNvPr id="747" name="Google Shape;747;p60"/>
          <p:cNvSpPr/>
          <p:nvPr/>
        </p:nvSpPr>
        <p:spPr>
          <a:xfrm>
            <a:off x="4706813" y="1321400"/>
            <a:ext cx="13770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Object Tracking</a:t>
            </a:r>
            <a:endParaRPr b="1" i="1">
              <a:solidFill>
                <a:schemeClr val="dk1"/>
              </a:solidFill>
              <a:latin typeface="Nunito"/>
              <a:ea typeface="Nunito"/>
              <a:cs typeface="Nunito"/>
              <a:sym typeface="Nunito"/>
            </a:endParaRPr>
          </a:p>
        </p:txBody>
      </p:sp>
      <p:sp>
        <p:nvSpPr>
          <p:cNvPr id="748" name="Google Shape;748;p60"/>
          <p:cNvSpPr/>
          <p:nvPr/>
        </p:nvSpPr>
        <p:spPr>
          <a:xfrm>
            <a:off x="339000" y="267450"/>
            <a:ext cx="8466000" cy="520800"/>
          </a:xfrm>
          <a:prstGeom prst="rect">
            <a:avLst/>
          </a:prstGeom>
          <a:solidFill>
            <a:srgbClr val="33BBEE"/>
          </a:solidFill>
          <a:ln>
            <a:noFill/>
          </a:ln>
          <a:effectLst>
            <a:outerShdw blurRad="57150" dist="19050" dir="5400000" algn="bl" rotWithShape="0">
              <a:srgbClr val="000000">
                <a:alpha val="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Virtual Reality Display</a:t>
            </a:r>
            <a:endParaRPr b="1" i="1">
              <a:solidFill>
                <a:schemeClr val="dk1"/>
              </a:solidFill>
              <a:latin typeface="Nunito"/>
              <a:ea typeface="Nunito"/>
              <a:cs typeface="Nunito"/>
              <a:sym typeface="Nunito"/>
            </a:endParaRPr>
          </a:p>
        </p:txBody>
      </p:sp>
      <p:sp>
        <p:nvSpPr>
          <p:cNvPr id="749" name="Google Shape;749;p60"/>
          <p:cNvSpPr/>
          <p:nvPr/>
        </p:nvSpPr>
        <p:spPr>
          <a:xfrm>
            <a:off x="6599625" y="2061350"/>
            <a:ext cx="10542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Rendering SW</a:t>
            </a:r>
            <a:endParaRPr>
              <a:latin typeface="Nunito"/>
              <a:ea typeface="Nunito"/>
              <a:cs typeface="Nunito"/>
              <a:sym typeface="Nunito"/>
            </a:endParaRPr>
          </a:p>
        </p:txBody>
      </p:sp>
      <p:sp>
        <p:nvSpPr>
          <p:cNvPr id="750" name="Google Shape;750;p60"/>
          <p:cNvSpPr/>
          <p:nvPr/>
        </p:nvSpPr>
        <p:spPr>
          <a:xfrm>
            <a:off x="7877963" y="1321350"/>
            <a:ext cx="1054200" cy="414900"/>
          </a:xfrm>
          <a:prstGeom prst="rect">
            <a:avLst/>
          </a:prstGeom>
          <a:solidFill>
            <a:srgbClr val="33BB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a:ea typeface="Nunito"/>
                <a:cs typeface="Nunito"/>
                <a:sym typeface="Nunito"/>
              </a:rPr>
              <a:t>Lunar Data</a:t>
            </a:r>
            <a:endParaRPr b="1" i="1">
              <a:solidFill>
                <a:schemeClr val="dk1"/>
              </a:solidFill>
              <a:latin typeface="Nunito"/>
              <a:ea typeface="Nunito"/>
              <a:cs typeface="Nunito"/>
              <a:sym typeface="Nunito"/>
            </a:endParaRPr>
          </a:p>
        </p:txBody>
      </p:sp>
      <p:cxnSp>
        <p:nvCxnSpPr>
          <p:cNvPr id="751" name="Google Shape;751;p60"/>
          <p:cNvCxnSpPr>
            <a:stCxn id="742" idx="2"/>
            <a:endCxn id="749" idx="0"/>
          </p:cNvCxnSpPr>
          <p:nvPr/>
        </p:nvCxnSpPr>
        <p:spPr>
          <a:xfrm>
            <a:off x="7126725" y="1736250"/>
            <a:ext cx="0" cy="325200"/>
          </a:xfrm>
          <a:prstGeom prst="straightConnector1">
            <a:avLst/>
          </a:prstGeom>
          <a:noFill/>
          <a:ln w="9525" cap="flat" cmpd="sng">
            <a:solidFill>
              <a:schemeClr val="dk2"/>
            </a:solidFill>
            <a:prstDash val="solid"/>
            <a:round/>
            <a:headEnd type="none" w="med" len="med"/>
            <a:tailEnd type="triangle" w="med" len="med"/>
          </a:ln>
        </p:spPr>
      </p:cxnSp>
      <p:cxnSp>
        <p:nvCxnSpPr>
          <p:cNvPr id="752" name="Google Shape;752;p60"/>
          <p:cNvCxnSpPr/>
          <p:nvPr/>
        </p:nvCxnSpPr>
        <p:spPr>
          <a:xfrm>
            <a:off x="4572000" y="799300"/>
            <a:ext cx="0" cy="384600"/>
          </a:xfrm>
          <a:prstGeom prst="straightConnector1">
            <a:avLst/>
          </a:prstGeom>
          <a:noFill/>
          <a:ln w="9525" cap="flat" cmpd="sng">
            <a:solidFill>
              <a:schemeClr val="dk2"/>
            </a:solidFill>
            <a:prstDash val="solid"/>
            <a:round/>
            <a:headEnd type="none" w="med" len="med"/>
            <a:tailEnd type="triangle" w="med" len="med"/>
          </a:ln>
        </p:spPr>
      </p:cxnSp>
      <p:cxnSp>
        <p:nvCxnSpPr>
          <p:cNvPr id="753" name="Google Shape;753;p60"/>
          <p:cNvCxnSpPr>
            <a:stCxn id="748" idx="2"/>
            <a:endCxn id="742" idx="0"/>
          </p:cNvCxnSpPr>
          <p:nvPr/>
        </p:nvCxnSpPr>
        <p:spPr>
          <a:xfrm rot="-5400000" flipH="1">
            <a:off x="5582850" y="-222600"/>
            <a:ext cx="533100" cy="2554800"/>
          </a:xfrm>
          <a:prstGeom prst="bentConnector3">
            <a:avLst>
              <a:gd name="adj1" fmla="val 50000"/>
            </a:avLst>
          </a:prstGeom>
          <a:noFill/>
          <a:ln w="9525" cap="flat" cmpd="sng">
            <a:solidFill>
              <a:schemeClr val="dk2"/>
            </a:solidFill>
            <a:prstDash val="solid"/>
            <a:round/>
            <a:headEnd type="none" w="med" len="med"/>
            <a:tailEnd type="triangle" w="med" len="med"/>
          </a:ln>
        </p:spPr>
      </p:cxnSp>
      <p:cxnSp>
        <p:nvCxnSpPr>
          <p:cNvPr id="754" name="Google Shape;754;p60"/>
          <p:cNvCxnSpPr>
            <a:stCxn id="748" idx="2"/>
            <a:endCxn id="750" idx="0"/>
          </p:cNvCxnSpPr>
          <p:nvPr/>
        </p:nvCxnSpPr>
        <p:spPr>
          <a:xfrm rot="-5400000" flipH="1">
            <a:off x="6222000" y="-861750"/>
            <a:ext cx="533100" cy="3833100"/>
          </a:xfrm>
          <a:prstGeom prst="bentConnector3">
            <a:avLst>
              <a:gd name="adj1" fmla="val 50000"/>
            </a:avLst>
          </a:prstGeom>
          <a:noFill/>
          <a:ln w="9525" cap="flat" cmpd="sng">
            <a:solidFill>
              <a:schemeClr val="dk2"/>
            </a:solidFill>
            <a:prstDash val="solid"/>
            <a:round/>
            <a:headEnd type="none" w="med" len="med"/>
            <a:tailEnd type="triangle" w="med" len="med"/>
          </a:ln>
        </p:spPr>
      </p:cxnSp>
      <p:sp>
        <p:nvSpPr>
          <p:cNvPr id="755" name="Google Shape;755;p60"/>
          <p:cNvSpPr/>
          <p:nvPr/>
        </p:nvSpPr>
        <p:spPr>
          <a:xfrm>
            <a:off x="7098511" y="3884338"/>
            <a:ext cx="1646400" cy="847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highlight>
                  <a:srgbClr val="33BBEE"/>
                </a:highlight>
                <a:latin typeface="Nunito"/>
                <a:ea typeface="Nunito"/>
                <a:cs typeface="Nunito"/>
                <a:sym typeface="Nunito"/>
              </a:rPr>
              <a:t>      </a:t>
            </a:r>
            <a:r>
              <a:rPr lang="en" sz="1000">
                <a:latin typeface="Nunito"/>
                <a:ea typeface="Nunito"/>
                <a:cs typeface="Nunito"/>
                <a:sym typeface="Nunito"/>
              </a:rPr>
              <a:t> -</a:t>
            </a:r>
            <a:r>
              <a:rPr lang="en" sz="1000" i="1">
                <a:latin typeface="Nunito"/>
                <a:ea typeface="Nunito"/>
                <a:cs typeface="Nunito"/>
                <a:sym typeface="Nunito"/>
              </a:rPr>
              <a:t> Complete</a:t>
            </a:r>
            <a:endParaRPr sz="1000" i="1">
              <a:latin typeface="Nunito"/>
              <a:ea typeface="Nunito"/>
              <a:cs typeface="Nunito"/>
              <a:sym typeface="Nunito"/>
            </a:endParaRPr>
          </a:p>
          <a:p>
            <a:pPr marL="0" lvl="0" indent="0" algn="l" rtl="0">
              <a:lnSpc>
                <a:spcPct val="115000"/>
              </a:lnSpc>
              <a:spcBef>
                <a:spcPts val="0"/>
              </a:spcBef>
              <a:spcAft>
                <a:spcPts val="0"/>
              </a:spcAft>
              <a:buNone/>
            </a:pPr>
            <a:r>
              <a:rPr lang="en" sz="1000">
                <a:highlight>
                  <a:srgbClr val="EE3377"/>
                </a:highlight>
                <a:latin typeface="Nunito"/>
                <a:ea typeface="Nunito"/>
                <a:cs typeface="Nunito"/>
                <a:sym typeface="Nunito"/>
              </a:rPr>
              <a:t>      </a:t>
            </a:r>
            <a:r>
              <a:rPr lang="en" sz="1000">
                <a:latin typeface="Nunito"/>
                <a:ea typeface="Nunito"/>
                <a:cs typeface="Nunito"/>
                <a:sym typeface="Nunito"/>
              </a:rPr>
              <a:t> - </a:t>
            </a:r>
            <a:r>
              <a:rPr lang="en" sz="1000" i="1">
                <a:latin typeface="Nunito"/>
                <a:ea typeface="Nunito"/>
                <a:cs typeface="Nunito"/>
                <a:sym typeface="Nunito"/>
              </a:rPr>
              <a:t>Future Trades</a:t>
            </a:r>
            <a:endParaRPr sz="1000" i="1">
              <a:latin typeface="Nunito"/>
              <a:ea typeface="Nunito"/>
              <a:cs typeface="Nunito"/>
              <a:sym typeface="Nunito"/>
            </a:endParaRPr>
          </a:p>
          <a:p>
            <a:pPr marL="0" lvl="0" indent="0" algn="l" rtl="0">
              <a:lnSpc>
                <a:spcPct val="115000"/>
              </a:lnSpc>
              <a:spcBef>
                <a:spcPts val="0"/>
              </a:spcBef>
              <a:spcAft>
                <a:spcPts val="0"/>
              </a:spcAft>
              <a:buNone/>
            </a:pPr>
            <a:r>
              <a:rPr lang="en" sz="1000">
                <a:highlight>
                  <a:srgbClr val="BBBBBB"/>
                </a:highlight>
                <a:latin typeface="Nunito"/>
                <a:ea typeface="Nunito"/>
                <a:cs typeface="Nunito"/>
                <a:sym typeface="Nunito"/>
              </a:rPr>
              <a:t>      </a:t>
            </a:r>
            <a:r>
              <a:rPr lang="en" sz="1000">
                <a:latin typeface="Nunito"/>
                <a:ea typeface="Nunito"/>
                <a:cs typeface="Nunito"/>
                <a:sym typeface="Nunito"/>
              </a:rPr>
              <a:t> -</a:t>
            </a:r>
            <a:r>
              <a:rPr lang="en" sz="1000" i="1">
                <a:latin typeface="Nunito"/>
                <a:ea typeface="Nunito"/>
                <a:cs typeface="Nunito"/>
                <a:sym typeface="Nunito"/>
              </a:rPr>
              <a:t> Interdependencies</a:t>
            </a:r>
            <a:endParaRPr sz="1000" i="1">
              <a:latin typeface="Nunito"/>
              <a:ea typeface="Nunito"/>
              <a:cs typeface="Nunito"/>
              <a:sym typeface="Nunito"/>
            </a:endParaRPr>
          </a:p>
        </p:txBody>
      </p:sp>
      <p:sp>
        <p:nvSpPr>
          <p:cNvPr id="756" name="Google Shape;756;p60"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757" name="Google Shape;757;p60" descr="Timeline background shape"/>
          <p:cNvSpPr/>
          <p:nvPr/>
        </p:nvSpPr>
        <p:spPr>
          <a:xfrm>
            <a:off x="3123517"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III: Design Space </a:t>
            </a:r>
            <a:endParaRPr sz="1000" b="1" i="0" u="none" strike="noStrike" cap="none">
              <a:solidFill>
                <a:schemeClr val="lt1"/>
              </a:solidFill>
              <a:latin typeface="Nunito"/>
              <a:ea typeface="Nunito"/>
              <a:cs typeface="Nunito"/>
              <a:sym typeface="Nunito"/>
            </a:endParaRPr>
          </a:p>
        </p:txBody>
      </p:sp>
      <p:sp>
        <p:nvSpPr>
          <p:cNvPr id="758" name="Google Shape;758;p60"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759" name="Google Shape;759;p60"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63"/>
        <p:cNvGrpSpPr/>
        <p:nvPr/>
      </p:nvGrpSpPr>
      <p:grpSpPr>
        <a:xfrm>
          <a:off x="0" y="0"/>
          <a:ext cx="0" cy="0"/>
          <a:chOff x="0" y="0"/>
          <a:chExt cx="0" cy="0"/>
        </a:xfrm>
      </p:grpSpPr>
      <p:pic>
        <p:nvPicPr>
          <p:cNvPr id="764" name="Google Shape;764;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pic>
        <p:nvPicPr>
          <p:cNvPr id="765" name="Google Shape;765;p6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77050" y="637625"/>
            <a:ext cx="4702925" cy="3386525"/>
          </a:xfrm>
          <a:prstGeom prst="rect">
            <a:avLst/>
          </a:prstGeom>
          <a:noFill/>
          <a:ln>
            <a:noFill/>
          </a:ln>
        </p:spPr>
      </p:pic>
      <p:sp>
        <p:nvSpPr>
          <p:cNvPr id="766" name="Google Shape;766;p61"/>
          <p:cNvSpPr/>
          <p:nvPr/>
        </p:nvSpPr>
        <p:spPr>
          <a:xfrm>
            <a:off x="5752775" y="1586975"/>
            <a:ext cx="1095600" cy="673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pic>
        <p:nvPicPr>
          <p:cNvPr id="768" name="Google Shape;768;p6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2025" y="4663225"/>
            <a:ext cx="8849200" cy="102774"/>
          </a:xfrm>
          <a:prstGeom prst="rect">
            <a:avLst/>
          </a:prstGeom>
          <a:noFill/>
          <a:ln>
            <a:noFill/>
          </a:ln>
        </p:spPr>
      </p:pic>
      <p:pic>
        <p:nvPicPr>
          <p:cNvPr id="769" name="Google Shape;769;p61"/>
          <p:cNvPicPr preferRelativeResize="0"/>
          <p:nvPr/>
        </p:nvPicPr>
        <p:blipFill rotWithShape="1">
          <a:blip r:embed="rId6" cstate="email">
            <a:alphaModFix/>
            <a:extLst>
              <a:ext uri="{28A0092B-C50C-407E-A947-70E740481C1C}">
                <a14:useLocalDpi xmlns:a14="http://schemas.microsoft.com/office/drawing/2010/main"/>
              </a:ext>
            </a:extLst>
          </a:blip>
          <a:srcRect l="-563"/>
          <a:stretch/>
        </p:blipFill>
        <p:spPr>
          <a:xfrm>
            <a:off x="122774" y="4024145"/>
            <a:ext cx="8898452" cy="639075"/>
          </a:xfrm>
          <a:prstGeom prst="rect">
            <a:avLst/>
          </a:prstGeom>
          <a:noFill/>
          <a:ln>
            <a:noFill/>
          </a:ln>
        </p:spPr>
      </p:pic>
      <p:pic>
        <p:nvPicPr>
          <p:cNvPr id="770" name="Google Shape;770;p61"/>
          <p:cNvPicPr preferRelativeResize="0"/>
          <p:nvPr/>
        </p:nvPicPr>
        <p:blipFill rotWithShape="1">
          <a:blip r:embed="rId7" cstate="email">
            <a:alphaModFix amt="95000"/>
            <a:extLst>
              <a:ext uri="{28A0092B-C50C-407E-A947-70E740481C1C}">
                <a14:useLocalDpi xmlns:a14="http://schemas.microsoft.com/office/drawing/2010/main"/>
              </a:ext>
            </a:extLst>
          </a:blip>
          <a:srcRect/>
          <a:stretch/>
        </p:blipFill>
        <p:spPr>
          <a:xfrm>
            <a:off x="172025" y="2774772"/>
            <a:ext cx="1783800" cy="1655253"/>
          </a:xfrm>
          <a:prstGeom prst="rect">
            <a:avLst/>
          </a:prstGeom>
          <a:noFill/>
          <a:ln>
            <a:noFill/>
          </a:ln>
        </p:spPr>
      </p:pic>
      <p:pic>
        <p:nvPicPr>
          <p:cNvPr id="771" name="Google Shape;771;p6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43000" y="3145050"/>
            <a:ext cx="1297800" cy="673774"/>
          </a:xfrm>
          <a:prstGeom prst="rect">
            <a:avLst/>
          </a:prstGeom>
          <a:noFill/>
          <a:ln>
            <a:noFill/>
          </a:ln>
        </p:spPr>
      </p:pic>
      <p:pic>
        <p:nvPicPr>
          <p:cNvPr id="772" name="Google Shape;772;p6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3904949" y="659125"/>
            <a:ext cx="1712551" cy="964300"/>
          </a:xfrm>
          <a:prstGeom prst="rect">
            <a:avLst/>
          </a:prstGeom>
          <a:noFill/>
          <a:ln>
            <a:noFill/>
          </a:ln>
        </p:spPr>
      </p:pic>
      <p:pic>
        <p:nvPicPr>
          <p:cNvPr id="773" name="Google Shape;773;p6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687013" y="1859576"/>
            <a:ext cx="2148425" cy="1119550"/>
          </a:xfrm>
          <a:prstGeom prst="rect">
            <a:avLst/>
          </a:prstGeom>
          <a:noFill/>
          <a:ln>
            <a:noFill/>
          </a:ln>
        </p:spPr>
      </p:pic>
      <p:sp>
        <p:nvSpPr>
          <p:cNvPr id="774" name="Google Shape;774;p61"/>
          <p:cNvSpPr/>
          <p:nvPr/>
        </p:nvSpPr>
        <p:spPr>
          <a:xfrm>
            <a:off x="5451325" y="3215274"/>
            <a:ext cx="1477500" cy="741769"/>
          </a:xfrm>
          <a:prstGeom prst="wedgeRectCallout">
            <a:avLst>
              <a:gd name="adj1" fmla="val -62480"/>
              <a:gd name="adj2" fmla="val -106702"/>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Nunito"/>
                <a:ea typeface="Nunito"/>
                <a:cs typeface="Nunito"/>
                <a:sym typeface="Nunito"/>
              </a:rPr>
              <a:t>Physical Constraints</a:t>
            </a:r>
            <a:br>
              <a:rPr lang="en" dirty="0">
                <a:latin typeface="Nunito"/>
                <a:ea typeface="Nunito"/>
                <a:cs typeface="Nunito"/>
                <a:sym typeface="Nunito"/>
              </a:rPr>
            </a:br>
            <a:r>
              <a:rPr lang="en" dirty="0">
                <a:latin typeface="Nunito"/>
                <a:ea typeface="Nunito"/>
                <a:cs typeface="Nunito"/>
                <a:sym typeface="Nunito"/>
              </a:rPr>
              <a:t>(TBD)</a:t>
            </a:r>
            <a:endParaRPr dirty="0">
              <a:latin typeface="Nunito"/>
              <a:ea typeface="Nunito"/>
              <a:cs typeface="Nunito"/>
              <a:sym typeface="Nunito"/>
            </a:endParaRPr>
          </a:p>
        </p:txBody>
      </p:sp>
      <p:sp>
        <p:nvSpPr>
          <p:cNvPr id="775" name="Google Shape;775;p61"/>
          <p:cNvSpPr/>
          <p:nvPr/>
        </p:nvSpPr>
        <p:spPr>
          <a:xfrm>
            <a:off x="760243" y="2406433"/>
            <a:ext cx="1331100" cy="572700"/>
          </a:xfrm>
          <a:prstGeom prst="wedgeRectCallout">
            <a:avLst>
              <a:gd name="adj1" fmla="val -27278"/>
              <a:gd name="adj2" fmla="val 93913"/>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Object Tracking</a:t>
            </a:r>
            <a:endParaRPr>
              <a:latin typeface="Nunito"/>
              <a:ea typeface="Nunito"/>
              <a:cs typeface="Nunito"/>
              <a:sym typeface="Nunito"/>
            </a:endParaRPr>
          </a:p>
        </p:txBody>
      </p:sp>
      <p:sp>
        <p:nvSpPr>
          <p:cNvPr id="776" name="Google Shape;776;p61"/>
          <p:cNvSpPr/>
          <p:nvPr/>
        </p:nvSpPr>
        <p:spPr>
          <a:xfrm>
            <a:off x="1875318" y="1176437"/>
            <a:ext cx="1331100" cy="683146"/>
          </a:xfrm>
          <a:prstGeom prst="wedgeRectCallout">
            <a:avLst>
              <a:gd name="adj1" fmla="val 50093"/>
              <a:gd name="adj2" fmla="val 96419"/>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Hand Tracking (TBD)</a:t>
            </a:r>
            <a:endParaRPr>
              <a:latin typeface="Nunito"/>
              <a:ea typeface="Nunito"/>
              <a:cs typeface="Nunito"/>
              <a:sym typeface="Nunito"/>
            </a:endParaRPr>
          </a:p>
        </p:txBody>
      </p:sp>
      <p:sp>
        <p:nvSpPr>
          <p:cNvPr id="777" name="Google Shape;777;p61"/>
          <p:cNvSpPr/>
          <p:nvPr/>
        </p:nvSpPr>
        <p:spPr>
          <a:xfrm>
            <a:off x="5336793" y="241858"/>
            <a:ext cx="1331100" cy="572700"/>
          </a:xfrm>
          <a:prstGeom prst="wedgeRectCallout">
            <a:avLst>
              <a:gd name="adj1" fmla="val -50683"/>
              <a:gd name="adj2" fmla="val 90853"/>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Virtual Reality Headset</a:t>
            </a:r>
            <a:endParaRPr>
              <a:latin typeface="Nunito"/>
              <a:ea typeface="Nunito"/>
              <a:cs typeface="Nunito"/>
              <a:sym typeface="Nunito"/>
            </a:endParaRPr>
          </a:p>
        </p:txBody>
      </p:sp>
      <p:sp>
        <p:nvSpPr>
          <p:cNvPr id="778" name="Google Shape;778;p61"/>
          <p:cNvSpPr/>
          <p:nvPr/>
        </p:nvSpPr>
        <p:spPr>
          <a:xfrm>
            <a:off x="7437818" y="3260908"/>
            <a:ext cx="1331100" cy="572700"/>
          </a:xfrm>
          <a:prstGeom prst="wedgeRectCallout">
            <a:avLst>
              <a:gd name="adj1" fmla="val -27278"/>
              <a:gd name="adj2" fmla="val 93913"/>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Lunar Data</a:t>
            </a:r>
            <a:endParaRPr>
              <a:latin typeface="Nunito"/>
              <a:ea typeface="Nunito"/>
              <a:cs typeface="Nunito"/>
              <a:sym typeface="Nunito"/>
            </a:endParaRPr>
          </a:p>
        </p:txBody>
      </p:sp>
      <p:sp>
        <p:nvSpPr>
          <p:cNvPr id="779" name="Google Shape;779;p61"/>
          <p:cNvSpPr/>
          <p:nvPr/>
        </p:nvSpPr>
        <p:spPr>
          <a:xfrm>
            <a:off x="2220018" y="3787983"/>
            <a:ext cx="1331100" cy="572700"/>
          </a:xfrm>
          <a:prstGeom prst="wedgeRectCallout">
            <a:avLst>
              <a:gd name="adj1" fmla="val 31245"/>
              <a:gd name="adj2" fmla="val 100095"/>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Virtual Reality Display</a:t>
            </a:r>
            <a:endParaRPr>
              <a:latin typeface="Nunito"/>
              <a:ea typeface="Nunito"/>
              <a:cs typeface="Nunito"/>
              <a:sym typeface="Nunito"/>
            </a:endParaRPr>
          </a:p>
        </p:txBody>
      </p:sp>
      <p:sp>
        <p:nvSpPr>
          <p:cNvPr id="780" name="Google Shape;780;p61"/>
          <p:cNvSpPr txBox="1"/>
          <p:nvPr/>
        </p:nvSpPr>
        <p:spPr>
          <a:xfrm>
            <a:off x="328950" y="367575"/>
            <a:ext cx="3576000" cy="5727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r>
              <a:rPr lang="en" sz="2340">
                <a:solidFill>
                  <a:srgbClr val="FFFFFF"/>
                </a:solidFill>
                <a:latin typeface="Nunito"/>
                <a:ea typeface="Nunito"/>
                <a:cs typeface="Nunito"/>
                <a:sym typeface="Nunito"/>
              </a:rPr>
              <a:t>Initial Configuration</a:t>
            </a:r>
            <a:endParaRPr sz="1790">
              <a:solidFill>
                <a:srgbClr val="FFFFFF"/>
              </a:solidFill>
              <a:latin typeface="Nunito"/>
              <a:ea typeface="Nunito"/>
              <a:cs typeface="Nunito"/>
              <a:sym typeface="Nunito"/>
            </a:endParaRPr>
          </a:p>
        </p:txBody>
      </p:sp>
      <p:sp>
        <p:nvSpPr>
          <p:cNvPr id="781" name="Google Shape;781;p61"/>
          <p:cNvSpPr/>
          <p:nvPr/>
        </p:nvSpPr>
        <p:spPr>
          <a:xfrm>
            <a:off x="226350" y="4209975"/>
            <a:ext cx="1712400" cy="393600"/>
          </a:xfrm>
          <a:prstGeom prst="rect">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Nunito"/>
                <a:ea typeface="Nunito"/>
                <a:cs typeface="Nunito"/>
                <a:sym typeface="Nunito"/>
              </a:rPr>
              <a:t>Geological Objects (TBD)</a:t>
            </a:r>
            <a:endParaRPr sz="1300">
              <a:latin typeface="Nunito"/>
              <a:ea typeface="Nunito"/>
              <a:cs typeface="Nunito"/>
              <a:sym typeface="Nunito"/>
            </a:endParaRPr>
          </a:p>
        </p:txBody>
      </p:sp>
      <p:pic>
        <p:nvPicPr>
          <p:cNvPr id="782" name="Google Shape;782;p61"/>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rot="-1552359">
            <a:off x="5747474" y="1598895"/>
            <a:ext cx="738799" cy="1283331"/>
          </a:xfrm>
          <a:prstGeom prst="rect">
            <a:avLst/>
          </a:prstGeom>
          <a:noFill/>
          <a:ln>
            <a:noFill/>
          </a:ln>
        </p:spPr>
      </p:pic>
      <p:sp>
        <p:nvSpPr>
          <p:cNvPr id="783" name="Google Shape;783;p61"/>
          <p:cNvSpPr/>
          <p:nvPr/>
        </p:nvSpPr>
        <p:spPr>
          <a:xfrm>
            <a:off x="6552318" y="1562008"/>
            <a:ext cx="1331100" cy="572700"/>
          </a:xfrm>
          <a:prstGeom prst="wedgeRectCallout">
            <a:avLst>
              <a:gd name="adj1" fmla="val -64292"/>
              <a:gd name="adj2" fmla="val -3581"/>
            </a:avLst>
          </a:prstGeom>
          <a:gradFill>
            <a:gsLst>
              <a:gs pos="0">
                <a:srgbClr val="F2F2F2"/>
              </a:gs>
              <a:gs pos="100000">
                <a:srgbClr val="A6A6A6"/>
              </a:gs>
            </a:gsLst>
            <a:path path="circle">
              <a:fillToRect l="50000" t="50000" r="50000" b="50000"/>
            </a:path>
            <a:tileRect/>
          </a:gra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Nunito"/>
                <a:ea typeface="Nunito"/>
                <a:cs typeface="Nunito"/>
                <a:sym typeface="Nunito"/>
              </a:rPr>
              <a:t>Geological Tools (TBD)</a:t>
            </a:r>
            <a:endParaRPr>
              <a:latin typeface="Nunito"/>
              <a:ea typeface="Nunito"/>
              <a:cs typeface="Nunito"/>
              <a:sym typeface="Nunito"/>
            </a:endParaRPr>
          </a:p>
        </p:txBody>
      </p:sp>
      <p:sp>
        <p:nvSpPr>
          <p:cNvPr id="784" name="Google Shape;784;p61" descr="Timeline background shape"/>
          <p:cNvSpPr/>
          <p:nvPr/>
        </p:nvSpPr>
        <p:spPr>
          <a:xfrm>
            <a:off x="4696300" y="4868550"/>
            <a:ext cx="1971600" cy="275100"/>
          </a:xfrm>
          <a:prstGeom prst="homePlate">
            <a:avLst>
              <a:gd name="adj" fmla="val 50000"/>
            </a:avLst>
          </a:prstGeom>
          <a:no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lt1"/>
                </a:solidFill>
                <a:latin typeface="Nunito"/>
                <a:ea typeface="Nunito"/>
                <a:cs typeface="Nunito"/>
                <a:sym typeface="Nunito"/>
              </a:rPr>
              <a:t>    IV: Modeling &amp; Prototyping</a:t>
            </a:r>
            <a:endParaRPr sz="1000" b="0" i="0" u="none" strike="noStrike" cap="none">
              <a:solidFill>
                <a:schemeClr val="lt1"/>
              </a:solidFill>
              <a:latin typeface="Nunito"/>
              <a:ea typeface="Nunito"/>
              <a:cs typeface="Nunito"/>
              <a:sym typeface="Nunito"/>
            </a:endParaRPr>
          </a:p>
        </p:txBody>
      </p:sp>
      <p:sp>
        <p:nvSpPr>
          <p:cNvPr id="785" name="Google Shape;785;p61" descr="Timeline background shape"/>
          <p:cNvSpPr/>
          <p:nvPr/>
        </p:nvSpPr>
        <p:spPr>
          <a:xfrm>
            <a:off x="3123517"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III: Design Space </a:t>
            </a:r>
            <a:endParaRPr sz="1000" b="1" i="0" u="none" strike="noStrike" cap="none">
              <a:solidFill>
                <a:schemeClr val="lt1"/>
              </a:solidFill>
              <a:latin typeface="Nunito"/>
              <a:ea typeface="Nunito"/>
              <a:cs typeface="Nunito"/>
              <a:sym typeface="Nunito"/>
            </a:endParaRPr>
          </a:p>
        </p:txBody>
      </p:sp>
      <p:sp>
        <p:nvSpPr>
          <p:cNvPr id="786" name="Google Shape;786;p61"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787" name="Google Shape;787;p61"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pic>
        <p:nvPicPr>
          <p:cNvPr id="788" name="Google Shape;788;p61"/>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92"/>
        <p:cNvGrpSpPr/>
        <p:nvPr/>
      </p:nvGrpSpPr>
      <p:grpSpPr>
        <a:xfrm>
          <a:off x="0" y="0"/>
          <a:ext cx="0" cy="0"/>
          <a:chOff x="0" y="0"/>
          <a:chExt cx="0" cy="0"/>
        </a:xfrm>
      </p:grpSpPr>
      <p:sp>
        <p:nvSpPr>
          <p:cNvPr id="793" name="Google Shape;793;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794" name="Google Shape;794;p62" descr="Timeline background shape"/>
          <p:cNvSpPr/>
          <p:nvPr/>
        </p:nvSpPr>
        <p:spPr>
          <a:xfrm>
            <a:off x="4696300" y="4868550"/>
            <a:ext cx="20532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    IV: Modeling &amp; Prototyping</a:t>
            </a:r>
            <a:endParaRPr sz="1000" b="1" i="0" u="none" strike="noStrike" cap="none">
              <a:solidFill>
                <a:schemeClr val="lt1"/>
              </a:solidFill>
              <a:latin typeface="Nunito"/>
              <a:ea typeface="Nunito"/>
              <a:cs typeface="Nunito"/>
              <a:sym typeface="Nunito"/>
            </a:endParaRPr>
          </a:p>
        </p:txBody>
      </p:sp>
      <p:sp>
        <p:nvSpPr>
          <p:cNvPr id="795" name="Google Shape;795;p62" descr="Timeline background shape"/>
          <p:cNvSpPr/>
          <p:nvPr/>
        </p:nvSpPr>
        <p:spPr>
          <a:xfrm>
            <a:off x="3123517"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III: Design Space </a:t>
            </a:r>
            <a:endParaRPr sz="1000" b="1" i="0" u="none" strike="noStrike" cap="none">
              <a:solidFill>
                <a:schemeClr val="lt1"/>
              </a:solidFill>
              <a:latin typeface="Nunito"/>
              <a:ea typeface="Nunito"/>
              <a:cs typeface="Nunito"/>
              <a:sym typeface="Nunito"/>
            </a:endParaRPr>
          </a:p>
        </p:txBody>
      </p:sp>
      <p:sp>
        <p:nvSpPr>
          <p:cNvPr id="796" name="Google Shape;796;p62"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797" name="Google Shape;797;p62"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pic>
        <p:nvPicPr>
          <p:cNvPr id="798" name="Google Shape;798;p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799" name="Google Shape;799;p6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800" name="Google Shape;800;p62"/>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Modeling and Prototyping Plans</a:t>
            </a:r>
            <a:endParaRPr>
              <a:solidFill>
                <a:schemeClr val="lt1"/>
              </a:solidFill>
            </a:endParaRPr>
          </a:p>
        </p:txBody>
      </p:sp>
      <p:pic>
        <p:nvPicPr>
          <p:cNvPr id="801" name="Google Shape;801;p6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Modeling &amp; Prototyping Procedure Illustration</a:t>
            </a:r>
            <a:endParaRPr/>
          </a:p>
        </p:txBody>
      </p:sp>
      <p:sp>
        <p:nvSpPr>
          <p:cNvPr id="807" name="Google Shape;807;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pic>
        <p:nvPicPr>
          <p:cNvPr id="808" name="Google Shape;808;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809" name="Google Shape;809;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810" name="Google Shape;810;p63" descr="Timeline background shape"/>
          <p:cNvSpPr/>
          <p:nvPr/>
        </p:nvSpPr>
        <p:spPr>
          <a:xfrm>
            <a:off x="4696300" y="4868550"/>
            <a:ext cx="20532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    IV: Modeling &amp; Prototyping</a:t>
            </a:r>
            <a:endParaRPr sz="1000" b="1" i="0" u="none" strike="noStrike" cap="none">
              <a:solidFill>
                <a:schemeClr val="lt1"/>
              </a:solidFill>
              <a:latin typeface="Nunito"/>
              <a:ea typeface="Nunito"/>
              <a:cs typeface="Nunito"/>
              <a:sym typeface="Nunito"/>
            </a:endParaRPr>
          </a:p>
        </p:txBody>
      </p:sp>
      <p:sp>
        <p:nvSpPr>
          <p:cNvPr id="811" name="Google Shape;811;p63" descr="Timeline background shape"/>
          <p:cNvSpPr/>
          <p:nvPr/>
        </p:nvSpPr>
        <p:spPr>
          <a:xfrm>
            <a:off x="3123517"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III: Design Space </a:t>
            </a:r>
            <a:endParaRPr sz="1000" b="1" i="0" u="none" strike="noStrike" cap="none">
              <a:solidFill>
                <a:schemeClr val="lt1"/>
              </a:solidFill>
              <a:latin typeface="Nunito"/>
              <a:ea typeface="Nunito"/>
              <a:cs typeface="Nunito"/>
              <a:sym typeface="Nunito"/>
            </a:endParaRPr>
          </a:p>
        </p:txBody>
      </p:sp>
      <p:sp>
        <p:nvSpPr>
          <p:cNvPr id="812" name="Google Shape;812;p63"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813" name="Google Shape;813;p63"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pic>
        <p:nvPicPr>
          <p:cNvPr id="814" name="Google Shape;814;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2400" y="1170125"/>
            <a:ext cx="8839204" cy="33362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4</a:t>
            </a:fld>
            <a:endParaRPr>
              <a:latin typeface="Nunito"/>
              <a:ea typeface="Nunito"/>
              <a:cs typeface="Nunito"/>
              <a:sym typeface="Nunito"/>
            </a:endParaRPr>
          </a:p>
        </p:txBody>
      </p:sp>
      <p:pic>
        <p:nvPicPr>
          <p:cNvPr id="151" name="Google Shape;151;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767850" y="4869400"/>
            <a:ext cx="1203601" cy="243817"/>
          </a:xfrm>
          <a:prstGeom prst="rect">
            <a:avLst/>
          </a:prstGeom>
          <a:noFill/>
          <a:ln>
            <a:noFill/>
          </a:ln>
        </p:spPr>
      </p:pic>
      <p:pic>
        <p:nvPicPr>
          <p:cNvPr id="152" name="Google Shape;152;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549675"/>
            <a:ext cx="9144003" cy="4304108"/>
          </a:xfrm>
          <a:prstGeom prst="rect">
            <a:avLst/>
          </a:prstGeom>
          <a:noFill/>
          <a:ln>
            <a:noFill/>
          </a:ln>
        </p:spPr>
      </p:pic>
      <p:sp>
        <p:nvSpPr>
          <p:cNvPr id="153" name="Google Shape;153;p28"/>
          <p:cNvSpPr txBox="1">
            <a:spLocks noGrp="1"/>
          </p:cNvSpPr>
          <p:nvPr>
            <p:ph type="title"/>
          </p:nvPr>
        </p:nvSpPr>
        <p:spPr>
          <a:xfrm>
            <a:off x="311700" y="12405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Project Overview</a:t>
            </a:r>
            <a:endParaRPr>
              <a:solidFill>
                <a:schemeClr val="lt1"/>
              </a:solidFill>
            </a:endParaRPr>
          </a:p>
        </p:txBody>
      </p:sp>
      <p:sp>
        <p:nvSpPr>
          <p:cNvPr id="154" name="Google Shape;154;p28" descr="Timeline background shape"/>
          <p:cNvSpPr/>
          <p:nvPr/>
        </p:nvSpPr>
        <p:spPr>
          <a:xfrm>
            <a:off x="4696300" y="4868550"/>
            <a:ext cx="19716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lt1"/>
                </a:solidFill>
                <a:latin typeface="Nunito"/>
                <a:ea typeface="Nunito"/>
                <a:cs typeface="Nunito"/>
                <a:sym typeface="Nunito"/>
              </a:rPr>
              <a:t>    IV: Modeling &amp; Prototyping</a:t>
            </a:r>
            <a:endParaRPr sz="1000" b="0" i="0" u="none" strike="noStrike" cap="none">
              <a:solidFill>
                <a:schemeClr val="lt1"/>
              </a:solidFill>
              <a:latin typeface="Nunito"/>
              <a:ea typeface="Nunito"/>
              <a:cs typeface="Nunito"/>
              <a:sym typeface="Nunito"/>
            </a:endParaRPr>
          </a:p>
        </p:txBody>
      </p:sp>
      <p:sp>
        <p:nvSpPr>
          <p:cNvPr id="155" name="Google Shape;155;p28" descr="Timeline background shape"/>
          <p:cNvSpPr/>
          <p:nvPr/>
        </p:nvSpPr>
        <p:spPr>
          <a:xfrm>
            <a:off x="3123517" y="4868550"/>
            <a:ext cx="17838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lt1"/>
                </a:solidFill>
                <a:latin typeface="Nunito"/>
                <a:ea typeface="Nunito"/>
                <a:cs typeface="Nunito"/>
                <a:sym typeface="Nunito"/>
              </a:rPr>
              <a:t>III: Design Space </a:t>
            </a:r>
            <a:endParaRPr sz="1000" b="0" i="0" u="none" strike="noStrike" cap="none">
              <a:solidFill>
                <a:schemeClr val="lt1"/>
              </a:solidFill>
              <a:latin typeface="Nunito"/>
              <a:ea typeface="Nunito"/>
              <a:cs typeface="Nunito"/>
              <a:sym typeface="Nunito"/>
            </a:endParaRPr>
          </a:p>
        </p:txBody>
      </p:sp>
      <p:sp>
        <p:nvSpPr>
          <p:cNvPr id="156" name="Google Shape;156;p28" descr="Timeline background shape"/>
          <p:cNvSpPr/>
          <p:nvPr/>
        </p:nvSpPr>
        <p:spPr>
          <a:xfrm>
            <a:off x="1572781" y="4868550"/>
            <a:ext cx="1783800" cy="275100"/>
          </a:xfrm>
          <a:prstGeom prst="homePlate">
            <a:avLst>
              <a:gd name="adj" fmla="val 50000"/>
            </a:avLst>
          </a:prstGeom>
          <a:solidFill>
            <a:schemeClr val="dk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solidFill>
                  <a:schemeClr val="lt1"/>
                </a:solidFill>
                <a:latin typeface="Nunito"/>
                <a:ea typeface="Nunito"/>
                <a:cs typeface="Nunito"/>
                <a:sym typeface="Nunito"/>
              </a:rPr>
              <a:t>II: Trade Studies</a:t>
            </a:r>
            <a:endParaRPr sz="1000" i="0" u="none" strike="noStrike" cap="none">
              <a:solidFill>
                <a:schemeClr val="lt1"/>
              </a:solidFill>
              <a:latin typeface="Nunito"/>
              <a:ea typeface="Nunito"/>
              <a:cs typeface="Nunito"/>
              <a:sym typeface="Nunito"/>
            </a:endParaRPr>
          </a:p>
        </p:txBody>
      </p:sp>
      <p:sp>
        <p:nvSpPr>
          <p:cNvPr id="157" name="Google Shape;157;p28"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pic>
        <p:nvPicPr>
          <p:cNvPr id="158" name="Google Shape;158;p2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67450" y="4833100"/>
            <a:ext cx="1095600" cy="3177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4"/>
          <p:cNvSpPr txBox="1">
            <a:spLocks noGrp="1"/>
          </p:cNvSpPr>
          <p:nvPr>
            <p:ph type="title"/>
          </p:nvPr>
        </p:nvSpPr>
        <p:spPr>
          <a:xfrm>
            <a:off x="311700" y="169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Prototyping/Modeling - Look Ahead </a:t>
            </a:r>
            <a:endParaRPr/>
          </a:p>
        </p:txBody>
      </p:sp>
      <p:pic>
        <p:nvPicPr>
          <p:cNvPr id="820" name="Google Shape;820;p6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51026" y="400275"/>
            <a:ext cx="993650" cy="1490505"/>
          </a:xfrm>
          <a:prstGeom prst="rect">
            <a:avLst/>
          </a:prstGeom>
          <a:noFill/>
          <a:ln>
            <a:noFill/>
          </a:ln>
        </p:spPr>
      </p:pic>
      <p:pic>
        <p:nvPicPr>
          <p:cNvPr id="821" name="Google Shape;821;p6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54976" y="1946036"/>
            <a:ext cx="1185749" cy="1442219"/>
          </a:xfrm>
          <a:prstGeom prst="rect">
            <a:avLst/>
          </a:prstGeom>
          <a:noFill/>
          <a:ln>
            <a:noFill/>
          </a:ln>
        </p:spPr>
      </p:pic>
      <p:sp>
        <p:nvSpPr>
          <p:cNvPr id="822" name="Google Shape;822;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pic>
        <p:nvPicPr>
          <p:cNvPr id="823" name="Google Shape;823;p6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824" name="Google Shape;824;p6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825" name="Google Shape;825;p64" descr="Timeline background shape"/>
          <p:cNvSpPr/>
          <p:nvPr/>
        </p:nvSpPr>
        <p:spPr>
          <a:xfrm>
            <a:off x="4696300" y="4868550"/>
            <a:ext cx="20532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    IV: Modeling &amp; Prototyping</a:t>
            </a:r>
            <a:endParaRPr sz="1000" b="1" i="0" u="none" strike="noStrike" cap="none">
              <a:solidFill>
                <a:schemeClr val="lt1"/>
              </a:solidFill>
              <a:latin typeface="Nunito"/>
              <a:ea typeface="Nunito"/>
              <a:cs typeface="Nunito"/>
              <a:sym typeface="Nunito"/>
            </a:endParaRPr>
          </a:p>
        </p:txBody>
      </p:sp>
      <p:sp>
        <p:nvSpPr>
          <p:cNvPr id="826" name="Google Shape;826;p64" descr="Timeline background shape"/>
          <p:cNvSpPr/>
          <p:nvPr/>
        </p:nvSpPr>
        <p:spPr>
          <a:xfrm>
            <a:off x="3123517"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III: Design Space </a:t>
            </a:r>
            <a:endParaRPr sz="1000" b="1" i="0" u="none" strike="noStrike" cap="none">
              <a:solidFill>
                <a:schemeClr val="lt1"/>
              </a:solidFill>
              <a:latin typeface="Nunito"/>
              <a:ea typeface="Nunito"/>
              <a:cs typeface="Nunito"/>
              <a:sym typeface="Nunito"/>
            </a:endParaRPr>
          </a:p>
        </p:txBody>
      </p:sp>
      <p:sp>
        <p:nvSpPr>
          <p:cNvPr id="827" name="Google Shape;827;p64" descr="Timeline background shape"/>
          <p:cNvSpPr/>
          <p:nvPr/>
        </p:nvSpPr>
        <p:spPr>
          <a:xfrm>
            <a:off x="1572781"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II: Trade Studies</a:t>
            </a:r>
            <a:endParaRPr sz="1000" b="1" i="0" u="none" strike="noStrike" cap="none">
              <a:solidFill>
                <a:schemeClr val="lt1"/>
              </a:solidFill>
              <a:latin typeface="Nunito"/>
              <a:ea typeface="Nunito"/>
              <a:cs typeface="Nunito"/>
              <a:sym typeface="Nunito"/>
            </a:endParaRPr>
          </a:p>
        </p:txBody>
      </p:sp>
      <p:sp>
        <p:nvSpPr>
          <p:cNvPr id="828" name="Google Shape;828;p64"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graphicFrame>
        <p:nvGraphicFramePr>
          <p:cNvPr id="829" name="Google Shape;829;p64"/>
          <p:cNvGraphicFramePr/>
          <p:nvPr/>
        </p:nvGraphicFramePr>
        <p:xfrm>
          <a:off x="199550" y="742288"/>
          <a:ext cx="7457375" cy="3870840"/>
        </p:xfrm>
        <a:graphic>
          <a:graphicData uri="http://schemas.openxmlformats.org/drawingml/2006/table">
            <a:tbl>
              <a:tblPr>
                <a:noFill/>
                <a:tableStyleId>{EA58604A-46AB-45EA-9A62-8ED6B3406EB1}</a:tableStyleId>
              </a:tblPr>
              <a:tblGrid>
                <a:gridCol w="1850700">
                  <a:extLst>
                    <a:ext uri="{9D8B030D-6E8A-4147-A177-3AD203B41FA5}">
                      <a16:colId xmlns:a16="http://schemas.microsoft.com/office/drawing/2014/main" val="20000"/>
                    </a:ext>
                  </a:extLst>
                </a:gridCol>
                <a:gridCol w="1789175">
                  <a:extLst>
                    <a:ext uri="{9D8B030D-6E8A-4147-A177-3AD203B41FA5}">
                      <a16:colId xmlns:a16="http://schemas.microsoft.com/office/drawing/2014/main" val="20001"/>
                    </a:ext>
                  </a:extLst>
                </a:gridCol>
                <a:gridCol w="1953150">
                  <a:extLst>
                    <a:ext uri="{9D8B030D-6E8A-4147-A177-3AD203B41FA5}">
                      <a16:colId xmlns:a16="http://schemas.microsoft.com/office/drawing/2014/main" val="20002"/>
                    </a:ext>
                  </a:extLst>
                </a:gridCol>
                <a:gridCol w="1864350">
                  <a:extLst>
                    <a:ext uri="{9D8B030D-6E8A-4147-A177-3AD203B41FA5}">
                      <a16:colId xmlns:a16="http://schemas.microsoft.com/office/drawing/2014/main" val="20003"/>
                    </a:ext>
                  </a:extLst>
                </a:gridCol>
              </a:tblGrid>
              <a:tr h="213175">
                <a:tc>
                  <a:txBody>
                    <a:bodyPr/>
                    <a:lstStyle/>
                    <a:p>
                      <a:pPr marL="0" lvl="0" indent="0" algn="l" rtl="0">
                        <a:spcBef>
                          <a:spcPts val="0"/>
                        </a:spcBef>
                        <a:spcAft>
                          <a:spcPts val="0"/>
                        </a:spcAft>
                        <a:buNone/>
                      </a:pPr>
                      <a:endParaRPr>
                        <a:solidFill>
                          <a:schemeClr val="dk2"/>
                        </a:solidFill>
                      </a:endParaRPr>
                    </a:p>
                  </a:txBody>
                  <a:tcPr marL="91425" marR="91425" marT="91425" marB="91425" anchor="ctr"/>
                </a:tc>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Purpose</a:t>
                      </a:r>
                      <a:endParaRPr b="1">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Importance</a:t>
                      </a:r>
                      <a:endParaRPr b="1">
                        <a:solidFill>
                          <a:schemeClr val="dk2"/>
                        </a:solidFill>
                        <a:latin typeface="Nunito"/>
                        <a:ea typeface="Nunito"/>
                        <a:cs typeface="Nunito"/>
                        <a:sym typeface="Nunito"/>
                      </a:endParaRPr>
                    </a:p>
                  </a:txBody>
                  <a:tcPr marL="91425" marR="91425" marT="91425" marB="91425" anchor="ctr"/>
                </a:tc>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Examples</a:t>
                      </a:r>
                      <a:endParaRPr b="1">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0"/>
                  </a:ext>
                </a:extLst>
              </a:tr>
              <a:tr h="98395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Space suit</a:t>
                      </a:r>
                      <a:endParaRPr b="1">
                        <a:solidFill>
                          <a:schemeClr val="dk2"/>
                        </a:solidFill>
                        <a:latin typeface="Nunito"/>
                        <a:ea typeface="Nunito"/>
                        <a:cs typeface="Nunito"/>
                        <a:sym typeface="Nunito"/>
                      </a:endParaRPr>
                    </a:p>
                    <a:p>
                      <a:pPr marL="0" lvl="0" indent="0" algn="ctr" rtl="0">
                        <a:spcBef>
                          <a:spcPts val="0"/>
                        </a:spcBef>
                        <a:spcAft>
                          <a:spcPts val="0"/>
                        </a:spcAft>
                        <a:buNone/>
                      </a:pPr>
                      <a:r>
                        <a:rPr lang="en">
                          <a:solidFill>
                            <a:schemeClr val="dk2"/>
                          </a:solidFill>
                          <a:latin typeface="Nunito"/>
                          <a:ea typeface="Nunito"/>
                          <a:cs typeface="Nunito"/>
                          <a:sym typeface="Nunito"/>
                        </a:rPr>
                        <a:t>(Mobility constraints)</a:t>
                      </a:r>
                      <a:endParaRPr>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Help simulate the mobility constraints imposed on user due to essential lunar gear/  space equipment</a:t>
                      </a:r>
                      <a:endParaRPr sz="1200">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Allow for iterations of suit aspects: </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Adjustability</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Restraint type/amount</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Area of restraint</a:t>
                      </a:r>
                      <a:endParaRPr sz="1200">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 Resistance band suit with full body focus</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Upper-body-focused joint mobility constraints</a:t>
                      </a:r>
                      <a:endParaRPr sz="1200">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1"/>
                  </a:ext>
                </a:extLst>
              </a:tr>
              <a:tr h="1082350">
                <a:tc>
                  <a:txBody>
                    <a:bodyPr/>
                    <a:lstStyle/>
                    <a:p>
                      <a:pPr marL="0" lvl="0" indent="0" algn="ctr" rtl="0">
                        <a:spcBef>
                          <a:spcPts val="0"/>
                        </a:spcBef>
                        <a:spcAft>
                          <a:spcPts val="0"/>
                        </a:spcAft>
                        <a:buClr>
                          <a:schemeClr val="dk1"/>
                        </a:buClr>
                        <a:buSzPts val="1100"/>
                        <a:buFont typeface="Arial"/>
                        <a:buNone/>
                      </a:pPr>
                      <a:r>
                        <a:rPr lang="en" b="1">
                          <a:solidFill>
                            <a:schemeClr val="dk2"/>
                          </a:solidFill>
                          <a:latin typeface="Nunito"/>
                          <a:ea typeface="Nunito"/>
                          <a:cs typeface="Nunito"/>
                          <a:sym typeface="Nunito"/>
                        </a:rPr>
                        <a:t>Geological Tools</a:t>
                      </a:r>
                      <a:endParaRPr b="1">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 sz="1200">
                          <a:solidFill>
                            <a:schemeClr val="dk2"/>
                          </a:solidFill>
                          <a:latin typeface="Nunito"/>
                          <a:ea typeface="Nunito"/>
                          <a:cs typeface="Nunito"/>
                          <a:sym typeface="Nunito"/>
                        </a:rPr>
                        <a:t>Simulate realistic tools that the user will use to complete the training</a:t>
                      </a:r>
                      <a:endParaRPr sz="1200">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 sz="1200">
                          <a:solidFill>
                            <a:schemeClr val="dk2"/>
                          </a:solidFill>
                          <a:latin typeface="Nunito"/>
                          <a:ea typeface="Nunito"/>
                          <a:cs typeface="Nunito"/>
                          <a:sym typeface="Nunito"/>
                        </a:rPr>
                        <a:t>Allow for iterations to create realistic tools: </a:t>
                      </a:r>
                      <a:endParaRPr sz="1200">
                        <a:solidFill>
                          <a:schemeClr val="dk2"/>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chemeClr val="dk2"/>
                          </a:solidFill>
                          <a:latin typeface="Nunito"/>
                          <a:ea typeface="Nunito"/>
                          <a:cs typeface="Nunito"/>
                          <a:sym typeface="Nunito"/>
                        </a:rPr>
                        <a:t>   - Weight </a:t>
                      </a:r>
                      <a:endParaRPr sz="1200">
                        <a:solidFill>
                          <a:schemeClr val="dk2"/>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n" sz="1200">
                          <a:solidFill>
                            <a:schemeClr val="dk2"/>
                          </a:solidFill>
                          <a:latin typeface="Nunito"/>
                          <a:ea typeface="Nunito"/>
                          <a:cs typeface="Nunito"/>
                          <a:sym typeface="Nunito"/>
                        </a:rPr>
                        <a:t>   - Sizing </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Functionality</a:t>
                      </a:r>
                      <a:endParaRPr sz="1200">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 Large storage crate</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Flood lights</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Transportation units</a:t>
                      </a:r>
                      <a:endParaRPr sz="1200">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2"/>
                  </a:ext>
                </a:extLst>
              </a:tr>
              <a:tr h="885550">
                <a:tc>
                  <a:txBody>
                    <a:bodyPr/>
                    <a:lstStyle/>
                    <a:p>
                      <a:pPr marL="0" lvl="0" indent="0" algn="ctr" rtl="0">
                        <a:spcBef>
                          <a:spcPts val="0"/>
                        </a:spcBef>
                        <a:spcAft>
                          <a:spcPts val="0"/>
                        </a:spcAft>
                        <a:buNone/>
                      </a:pPr>
                      <a:r>
                        <a:rPr lang="en" b="1">
                          <a:solidFill>
                            <a:schemeClr val="dk2"/>
                          </a:solidFill>
                          <a:latin typeface="Nunito"/>
                          <a:ea typeface="Nunito"/>
                          <a:cs typeface="Nunito"/>
                          <a:sym typeface="Nunito"/>
                        </a:rPr>
                        <a:t>Lunar Data </a:t>
                      </a:r>
                      <a:endParaRPr>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Integrate lunar surface data into Unity to implement realistic visuals in the training simulation </a:t>
                      </a:r>
                      <a:endParaRPr sz="1200">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Ensure that the data integration is as streamlined as possible: </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Ease of analysis</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Reduce analytical             uncertainties</a:t>
                      </a:r>
                      <a:endParaRPr sz="1200">
                        <a:solidFill>
                          <a:schemeClr val="dk2"/>
                        </a:solidFill>
                        <a:latin typeface="Nunito"/>
                        <a:ea typeface="Nunito"/>
                        <a:cs typeface="Nunito"/>
                        <a:sym typeface="Nunito"/>
                      </a:endParaRPr>
                    </a:p>
                  </a:txBody>
                  <a:tcPr marL="91425" marR="91425" marT="91425" marB="91425" anchor="ctr"/>
                </a:tc>
                <a:tc>
                  <a:txBody>
                    <a:bodyPr/>
                    <a:lstStyle/>
                    <a:p>
                      <a:pPr marL="0" lvl="0" indent="0" algn="l" rtl="0">
                        <a:spcBef>
                          <a:spcPts val="0"/>
                        </a:spcBef>
                        <a:spcAft>
                          <a:spcPts val="0"/>
                        </a:spcAft>
                        <a:buNone/>
                      </a:pPr>
                      <a:r>
                        <a:rPr lang="en" sz="1200">
                          <a:solidFill>
                            <a:schemeClr val="dk2"/>
                          </a:solidFill>
                          <a:latin typeface="Nunito"/>
                          <a:ea typeface="Nunito"/>
                          <a:cs typeface="Nunito"/>
                          <a:sym typeface="Nunito"/>
                        </a:rPr>
                        <a:t>- Manually read data into: </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Tables</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 Structures/Cells</a:t>
                      </a:r>
                      <a:endParaRPr sz="1200">
                        <a:solidFill>
                          <a:schemeClr val="dk2"/>
                        </a:solidFill>
                        <a:latin typeface="Nunito"/>
                        <a:ea typeface="Nunito"/>
                        <a:cs typeface="Nunito"/>
                        <a:sym typeface="Nunito"/>
                      </a:endParaRPr>
                    </a:p>
                    <a:p>
                      <a:pPr marL="0" lvl="0" indent="0" algn="l" rtl="0">
                        <a:spcBef>
                          <a:spcPts val="0"/>
                        </a:spcBef>
                        <a:spcAft>
                          <a:spcPts val="0"/>
                        </a:spcAft>
                        <a:buNone/>
                      </a:pPr>
                      <a:r>
                        <a:rPr lang="en" sz="1200">
                          <a:solidFill>
                            <a:schemeClr val="dk2"/>
                          </a:solidFill>
                          <a:latin typeface="Nunito"/>
                          <a:ea typeface="Nunito"/>
                          <a:cs typeface="Nunito"/>
                          <a:sym typeface="Nunito"/>
                        </a:rPr>
                        <a:t>- Use for loops to read in &amp; organize data</a:t>
                      </a:r>
                      <a:endParaRPr sz="1200">
                        <a:solidFill>
                          <a:schemeClr val="dk2"/>
                        </a:solidFill>
                        <a:latin typeface="Nunito"/>
                        <a:ea typeface="Nunito"/>
                        <a:cs typeface="Nunito"/>
                        <a:sym typeface="Nunito"/>
                      </a:endParaRPr>
                    </a:p>
                  </a:txBody>
                  <a:tcPr marL="91425" marR="91425" marT="91425" marB="91425" anchor="ctr"/>
                </a:tc>
                <a:extLst>
                  <a:ext uri="{0D108BD9-81ED-4DB2-BD59-A6C34878D82A}">
                    <a16:rowId xmlns:a16="http://schemas.microsoft.com/office/drawing/2014/main" val="10003"/>
                  </a:ext>
                </a:extLst>
              </a:tr>
            </a:tbl>
          </a:graphicData>
        </a:graphic>
      </p:graphicFrame>
      <p:pic>
        <p:nvPicPr>
          <p:cNvPr id="830" name="Google Shape;830;p6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90588" y="3443513"/>
            <a:ext cx="1314524" cy="13145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pic>
        <p:nvPicPr>
          <p:cNvPr id="835" name="Google Shape;835;p65"/>
          <p:cNvPicPr preferRelativeResize="0"/>
          <p:nvPr/>
        </p:nvPicPr>
        <p:blipFill rotWithShape="1">
          <a:blip r:embed="rId3" cstate="email">
            <a:alphaModFix/>
            <a:extLst>
              <a:ext uri="{28A0092B-C50C-407E-A947-70E740481C1C}">
                <a14:useLocalDpi xmlns:a14="http://schemas.microsoft.com/office/drawing/2010/main"/>
              </a:ext>
            </a:extLst>
          </a:blip>
          <a:srcRect t="5615"/>
          <a:stretch/>
        </p:blipFill>
        <p:spPr>
          <a:xfrm>
            <a:off x="3174525" y="288750"/>
            <a:ext cx="5969476" cy="4854750"/>
          </a:xfrm>
          <a:prstGeom prst="rect">
            <a:avLst/>
          </a:prstGeom>
          <a:noFill/>
          <a:ln>
            <a:noFill/>
          </a:ln>
        </p:spPr>
      </p:pic>
      <p:sp>
        <p:nvSpPr>
          <p:cNvPr id="836" name="Google Shape;836;p65"/>
          <p:cNvSpPr txBox="1">
            <a:spLocks noGrp="1"/>
          </p:cNvSpPr>
          <p:nvPr>
            <p:ph type="title"/>
          </p:nvPr>
        </p:nvSpPr>
        <p:spPr>
          <a:xfrm>
            <a:off x="230350" y="288750"/>
            <a:ext cx="4767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Gantt Chart</a:t>
            </a:r>
            <a:endParaRPr/>
          </a:p>
        </p:txBody>
      </p:sp>
      <p:cxnSp>
        <p:nvCxnSpPr>
          <p:cNvPr id="837" name="Google Shape;837;p65"/>
          <p:cNvCxnSpPr/>
          <p:nvPr/>
        </p:nvCxnSpPr>
        <p:spPr>
          <a:xfrm>
            <a:off x="6558275" y="1183825"/>
            <a:ext cx="1159200" cy="0"/>
          </a:xfrm>
          <a:prstGeom prst="straightConnector1">
            <a:avLst/>
          </a:prstGeom>
          <a:noFill/>
          <a:ln w="19050" cap="flat" cmpd="sng">
            <a:solidFill>
              <a:srgbClr val="FF0000"/>
            </a:solidFill>
            <a:prstDash val="solid"/>
            <a:round/>
            <a:headEnd type="none" w="med" len="med"/>
            <a:tailEnd type="triangle" w="med" len="med"/>
          </a:ln>
        </p:spPr>
      </p:cxnSp>
      <p:cxnSp>
        <p:nvCxnSpPr>
          <p:cNvPr id="838" name="Google Shape;838;p65"/>
          <p:cNvCxnSpPr/>
          <p:nvPr/>
        </p:nvCxnSpPr>
        <p:spPr>
          <a:xfrm>
            <a:off x="7572500" y="2352875"/>
            <a:ext cx="894900" cy="0"/>
          </a:xfrm>
          <a:prstGeom prst="straightConnector1">
            <a:avLst/>
          </a:prstGeom>
          <a:noFill/>
          <a:ln w="19050" cap="flat" cmpd="sng">
            <a:solidFill>
              <a:srgbClr val="FF0000"/>
            </a:solidFill>
            <a:prstDash val="solid"/>
            <a:round/>
            <a:headEnd type="none" w="med" len="med"/>
            <a:tailEnd type="triangle" w="med" len="med"/>
          </a:ln>
        </p:spPr>
      </p:cxnSp>
      <p:cxnSp>
        <p:nvCxnSpPr>
          <p:cNvPr id="839" name="Google Shape;839;p65"/>
          <p:cNvCxnSpPr/>
          <p:nvPr/>
        </p:nvCxnSpPr>
        <p:spPr>
          <a:xfrm>
            <a:off x="8170150" y="3501375"/>
            <a:ext cx="860400" cy="0"/>
          </a:xfrm>
          <a:prstGeom prst="straightConnector1">
            <a:avLst/>
          </a:prstGeom>
          <a:noFill/>
          <a:ln w="19050" cap="flat" cmpd="sng">
            <a:solidFill>
              <a:srgbClr val="FF0000"/>
            </a:solidFill>
            <a:prstDash val="solid"/>
            <a:round/>
            <a:headEnd type="none" w="med" len="med"/>
            <a:tailEnd type="triangle" w="med" len="med"/>
          </a:ln>
        </p:spPr>
      </p:cxnSp>
      <p:cxnSp>
        <p:nvCxnSpPr>
          <p:cNvPr id="840" name="Google Shape;840;p65"/>
          <p:cNvCxnSpPr/>
          <p:nvPr/>
        </p:nvCxnSpPr>
        <p:spPr>
          <a:xfrm>
            <a:off x="7717475" y="1184250"/>
            <a:ext cx="0" cy="1168500"/>
          </a:xfrm>
          <a:prstGeom prst="straightConnector1">
            <a:avLst/>
          </a:prstGeom>
          <a:noFill/>
          <a:ln w="19050" cap="flat" cmpd="sng">
            <a:solidFill>
              <a:srgbClr val="FF0000"/>
            </a:solidFill>
            <a:prstDash val="solid"/>
            <a:round/>
            <a:headEnd type="none" w="med" len="med"/>
            <a:tailEnd type="triangle" w="med" len="med"/>
          </a:ln>
        </p:spPr>
      </p:cxnSp>
      <p:cxnSp>
        <p:nvCxnSpPr>
          <p:cNvPr id="841" name="Google Shape;841;p65"/>
          <p:cNvCxnSpPr/>
          <p:nvPr/>
        </p:nvCxnSpPr>
        <p:spPr>
          <a:xfrm>
            <a:off x="8467400" y="2352875"/>
            <a:ext cx="0" cy="1124400"/>
          </a:xfrm>
          <a:prstGeom prst="straightConnector1">
            <a:avLst/>
          </a:prstGeom>
          <a:noFill/>
          <a:ln w="19050" cap="flat" cmpd="sng">
            <a:solidFill>
              <a:srgbClr val="FF0000"/>
            </a:solidFill>
            <a:prstDash val="solid"/>
            <a:round/>
            <a:headEnd type="none" w="med" len="med"/>
            <a:tailEnd type="triangle" w="med" len="med"/>
          </a:ln>
        </p:spPr>
      </p:cxnSp>
      <p:cxnSp>
        <p:nvCxnSpPr>
          <p:cNvPr id="842" name="Google Shape;842;p65"/>
          <p:cNvCxnSpPr/>
          <p:nvPr/>
        </p:nvCxnSpPr>
        <p:spPr>
          <a:xfrm>
            <a:off x="9074100" y="3513525"/>
            <a:ext cx="0" cy="1403700"/>
          </a:xfrm>
          <a:prstGeom prst="straightConnector1">
            <a:avLst/>
          </a:prstGeom>
          <a:noFill/>
          <a:ln w="19050" cap="flat" cmpd="sng">
            <a:solidFill>
              <a:srgbClr val="FF0000"/>
            </a:solidFill>
            <a:prstDash val="solid"/>
            <a:round/>
            <a:headEnd type="none" w="med" len="med"/>
            <a:tailEnd type="triangle" w="med" len="med"/>
          </a:ln>
        </p:spPr>
      </p:cxnSp>
      <p:pic>
        <p:nvPicPr>
          <p:cNvPr id="843" name="Google Shape;843;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725" y="2383363"/>
            <a:ext cx="252650" cy="366950"/>
          </a:xfrm>
          <a:prstGeom prst="rect">
            <a:avLst/>
          </a:prstGeom>
          <a:noFill/>
          <a:ln>
            <a:noFill/>
          </a:ln>
        </p:spPr>
      </p:pic>
      <p:sp>
        <p:nvSpPr>
          <p:cNvPr id="844" name="Google Shape;844;p65"/>
          <p:cNvSpPr txBox="1">
            <a:spLocks noGrp="1"/>
          </p:cNvSpPr>
          <p:nvPr>
            <p:ph type="title"/>
          </p:nvPr>
        </p:nvSpPr>
        <p:spPr>
          <a:xfrm>
            <a:off x="483550" y="678625"/>
            <a:ext cx="18447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MANAGEMENT</a:t>
            </a:r>
            <a:endParaRPr sz="1620"/>
          </a:p>
        </p:txBody>
      </p:sp>
      <p:cxnSp>
        <p:nvCxnSpPr>
          <p:cNvPr id="845" name="Google Shape;845;p65"/>
          <p:cNvCxnSpPr/>
          <p:nvPr/>
        </p:nvCxnSpPr>
        <p:spPr>
          <a:xfrm>
            <a:off x="440050" y="2878725"/>
            <a:ext cx="354000" cy="0"/>
          </a:xfrm>
          <a:prstGeom prst="straightConnector1">
            <a:avLst/>
          </a:prstGeom>
          <a:noFill/>
          <a:ln w="19050" cap="flat" cmpd="sng">
            <a:solidFill>
              <a:srgbClr val="FF0000"/>
            </a:solidFill>
            <a:prstDash val="solid"/>
            <a:round/>
            <a:headEnd type="none" w="med" len="med"/>
            <a:tailEnd type="triangle" w="med" len="med"/>
          </a:ln>
        </p:spPr>
      </p:cxnSp>
      <p:sp>
        <p:nvSpPr>
          <p:cNvPr id="846" name="Google Shape;846;p65"/>
          <p:cNvSpPr txBox="1"/>
          <p:nvPr/>
        </p:nvSpPr>
        <p:spPr>
          <a:xfrm>
            <a:off x="834925" y="2678625"/>
            <a:ext cx="143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Critical path</a:t>
            </a:r>
            <a:endParaRPr>
              <a:latin typeface="Nunito"/>
              <a:ea typeface="Nunito"/>
              <a:cs typeface="Nunito"/>
              <a:sym typeface="Nunito"/>
            </a:endParaRPr>
          </a:p>
        </p:txBody>
      </p:sp>
      <p:pic>
        <p:nvPicPr>
          <p:cNvPr id="847" name="Google Shape;847;p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70538" y="2016413"/>
            <a:ext cx="293025" cy="366950"/>
          </a:xfrm>
          <a:prstGeom prst="rect">
            <a:avLst/>
          </a:prstGeom>
          <a:noFill/>
          <a:ln>
            <a:noFill/>
          </a:ln>
        </p:spPr>
      </p:pic>
      <p:sp>
        <p:nvSpPr>
          <p:cNvPr id="848" name="Google Shape;848;p65"/>
          <p:cNvSpPr txBox="1"/>
          <p:nvPr/>
        </p:nvSpPr>
        <p:spPr>
          <a:xfrm>
            <a:off x="834925" y="1983575"/>
            <a:ext cx="199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Major milestone</a:t>
            </a:r>
            <a:endParaRPr>
              <a:latin typeface="Nunito"/>
              <a:ea typeface="Nunito"/>
              <a:cs typeface="Nunito"/>
              <a:sym typeface="Nunito"/>
            </a:endParaRPr>
          </a:p>
        </p:txBody>
      </p:sp>
      <p:sp>
        <p:nvSpPr>
          <p:cNvPr id="849" name="Google Shape;849;p65"/>
          <p:cNvSpPr txBox="1"/>
          <p:nvPr/>
        </p:nvSpPr>
        <p:spPr>
          <a:xfrm>
            <a:off x="834925" y="2341625"/>
            <a:ext cx="199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Hard deadline</a:t>
            </a:r>
            <a:endParaRPr>
              <a:latin typeface="Nunito"/>
              <a:ea typeface="Nunito"/>
              <a:cs typeface="Nunito"/>
              <a:sym typeface="Nunito"/>
            </a:endParaRPr>
          </a:p>
        </p:txBody>
      </p:sp>
      <p:sp>
        <p:nvSpPr>
          <p:cNvPr id="850" name="Google Shape;850;p65"/>
          <p:cNvSpPr txBox="1"/>
          <p:nvPr/>
        </p:nvSpPr>
        <p:spPr>
          <a:xfrm>
            <a:off x="6558275" y="889575"/>
            <a:ext cx="143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Nunito"/>
                <a:ea typeface="Nunito"/>
                <a:cs typeface="Nunito"/>
                <a:sym typeface="Nunito"/>
              </a:rPr>
              <a:t>Requirements</a:t>
            </a:r>
            <a:endParaRPr sz="1200" b="1">
              <a:solidFill>
                <a:schemeClr val="dk1"/>
              </a:solidFill>
              <a:latin typeface="Nunito"/>
              <a:ea typeface="Nunito"/>
              <a:cs typeface="Nunito"/>
              <a:sym typeface="Nunito"/>
            </a:endParaRPr>
          </a:p>
        </p:txBody>
      </p:sp>
      <p:sp>
        <p:nvSpPr>
          <p:cNvPr id="851" name="Google Shape;851;p65"/>
          <p:cNvSpPr txBox="1"/>
          <p:nvPr/>
        </p:nvSpPr>
        <p:spPr>
          <a:xfrm>
            <a:off x="7749950" y="1983575"/>
            <a:ext cx="143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Nunito"/>
                <a:ea typeface="Nunito"/>
                <a:cs typeface="Nunito"/>
                <a:sym typeface="Nunito"/>
              </a:rPr>
              <a:t>Trades</a:t>
            </a:r>
            <a:endParaRPr sz="1200" b="1">
              <a:solidFill>
                <a:schemeClr val="dk1"/>
              </a:solidFill>
              <a:latin typeface="Nunito"/>
              <a:ea typeface="Nunito"/>
              <a:cs typeface="Nunito"/>
              <a:sym typeface="Nunito"/>
            </a:endParaRPr>
          </a:p>
        </p:txBody>
      </p:sp>
      <p:sp>
        <p:nvSpPr>
          <p:cNvPr id="852" name="Google Shape;852;p65"/>
          <p:cNvSpPr txBox="1"/>
          <p:nvPr/>
        </p:nvSpPr>
        <p:spPr>
          <a:xfrm>
            <a:off x="8170150" y="3525475"/>
            <a:ext cx="1434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Nunito"/>
                <a:ea typeface="Nunito"/>
                <a:cs typeface="Nunito"/>
                <a:sym typeface="Nunito"/>
              </a:rPr>
              <a:t>PDR</a:t>
            </a:r>
            <a:endParaRPr sz="1200" b="1">
              <a:solidFill>
                <a:schemeClr val="dk1"/>
              </a:solidFill>
              <a:latin typeface="Nunito"/>
              <a:ea typeface="Nunito"/>
              <a:cs typeface="Nunito"/>
              <a:sym typeface="Nunito"/>
            </a:endParaRPr>
          </a:p>
        </p:txBody>
      </p:sp>
      <p:sp>
        <p:nvSpPr>
          <p:cNvPr id="853" name="Google Shape;853;p65"/>
          <p:cNvSpPr txBox="1"/>
          <p:nvPr/>
        </p:nvSpPr>
        <p:spPr>
          <a:xfrm>
            <a:off x="470550" y="3169050"/>
            <a:ext cx="20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Nunito"/>
                <a:ea typeface="Nunito"/>
                <a:cs typeface="Nunito"/>
                <a:sym typeface="Nunito"/>
              </a:rPr>
              <a:t>Lighter color = margin</a:t>
            </a:r>
            <a:endParaRPr>
              <a:latin typeface="Nunito"/>
              <a:ea typeface="Nunito"/>
              <a:cs typeface="Nunito"/>
              <a:sym typeface="Nun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a:t>
            </a:r>
            <a:endParaRPr/>
          </a:p>
        </p:txBody>
      </p:sp>
      <p:sp>
        <p:nvSpPr>
          <p:cNvPr id="859" name="Google Shape;859;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AutoNum type="arabicPeriod"/>
            </a:pPr>
            <a:r>
              <a:rPr lang="en" sz="1400"/>
              <a:t>Smith, Y. (2022, February 3). Dark mode activated! NASA. Retrieved October 2, 2022, from </a:t>
            </a:r>
            <a:r>
              <a:rPr lang="en" sz="1400" u="sng">
                <a:solidFill>
                  <a:schemeClr val="hlink"/>
                </a:solidFill>
                <a:hlinkClick r:id="rId3"/>
              </a:rPr>
              <a:t>https://www.nasa.gov/image-feature/dark-mode-activated</a:t>
            </a:r>
            <a:r>
              <a:rPr lang="en" sz="1400"/>
              <a:t> </a:t>
            </a:r>
            <a:endParaRPr sz="1400"/>
          </a:p>
          <a:p>
            <a:pPr marL="457200" lvl="0" indent="-317500" algn="l" rtl="0">
              <a:lnSpc>
                <a:spcPct val="115000"/>
              </a:lnSpc>
              <a:spcBef>
                <a:spcPts val="0"/>
              </a:spcBef>
              <a:spcAft>
                <a:spcPts val="0"/>
              </a:spcAft>
              <a:buSzPts val="1400"/>
              <a:buAutoNum type="arabicPeriod"/>
            </a:pPr>
            <a:r>
              <a:rPr lang="en" sz="1400"/>
              <a:t>Mars, K. (2016, February 17). About analog missions. NASA. Retrieved October 2, 2022, from </a:t>
            </a:r>
            <a:r>
              <a:rPr lang="en" sz="1400" u="sng">
                <a:solidFill>
                  <a:schemeClr val="hlink"/>
                </a:solidFill>
                <a:hlinkClick r:id="rId4"/>
              </a:rPr>
              <a:t>https://www.nasa.gov/analogs/what-are-analog-missions</a:t>
            </a:r>
            <a:r>
              <a:rPr lang="en" sz="1400"/>
              <a:t> </a:t>
            </a:r>
            <a:endParaRPr sz="1400"/>
          </a:p>
          <a:p>
            <a:pPr marL="457200" lvl="0" indent="-317500" algn="l" rtl="0">
              <a:lnSpc>
                <a:spcPct val="115000"/>
              </a:lnSpc>
              <a:spcBef>
                <a:spcPts val="0"/>
              </a:spcBef>
              <a:spcAft>
                <a:spcPts val="0"/>
              </a:spcAft>
              <a:buSzPts val="1400"/>
              <a:buAutoNum type="arabicPeriod"/>
            </a:pPr>
            <a:r>
              <a:rPr lang="en" sz="1400"/>
              <a:t>Encyclopædia Britannica, inc. (n.d.). See how astronauts train on parabolic flights to prepare for the weightlessness experienced in space. Encyclopædia Britannica. Retrieved October 2, 2022, from </a:t>
            </a:r>
            <a:r>
              <a:rPr lang="en" sz="1400" u="sng">
                <a:solidFill>
                  <a:schemeClr val="hlink"/>
                </a:solidFill>
                <a:hlinkClick r:id="rId5"/>
              </a:rPr>
              <a:t>https://www.britannica.com/video/153024/Description-weightlessness-astronauts</a:t>
            </a:r>
            <a:r>
              <a:rPr lang="en" sz="1400"/>
              <a:t> </a:t>
            </a:r>
            <a:endParaRPr sz="1400"/>
          </a:p>
          <a:p>
            <a:pPr marL="457200" lvl="0" indent="-317500" algn="l" rtl="0">
              <a:lnSpc>
                <a:spcPct val="115000"/>
              </a:lnSpc>
              <a:spcBef>
                <a:spcPts val="0"/>
              </a:spcBef>
              <a:spcAft>
                <a:spcPts val="0"/>
              </a:spcAft>
              <a:buSzPts val="1400"/>
              <a:buAutoNum type="arabicPeriod"/>
            </a:pPr>
            <a:r>
              <a:rPr lang="en" sz="1400"/>
              <a:t>Virtual reality pilot training. VRpilot. (2022, September 15). Retrieved October 2, 2022, from </a:t>
            </a:r>
            <a:r>
              <a:rPr lang="en" sz="1400" u="sng">
                <a:solidFill>
                  <a:schemeClr val="hlink"/>
                </a:solidFill>
                <a:hlinkClick r:id="rId6"/>
              </a:rPr>
              <a:t>https://vrpilot.aero/</a:t>
            </a:r>
            <a:r>
              <a:rPr lang="en" sz="1400"/>
              <a:t> </a:t>
            </a:r>
            <a:endParaRPr sz="1400"/>
          </a:p>
          <a:p>
            <a:pPr marL="457200" lvl="0" indent="-317500" algn="l" rtl="0">
              <a:lnSpc>
                <a:spcPct val="115000"/>
              </a:lnSpc>
              <a:spcBef>
                <a:spcPts val="0"/>
              </a:spcBef>
              <a:spcAft>
                <a:spcPts val="0"/>
              </a:spcAft>
              <a:buSzPts val="1400"/>
              <a:buAutoNum type="arabicPeriod"/>
            </a:pPr>
            <a:r>
              <a:rPr lang="en" sz="1400"/>
              <a:t>VR Medical Simulation. Oxford Medical Simulation. (2020, June 25). Retrieved October 2, 2022, from </a:t>
            </a:r>
            <a:r>
              <a:rPr lang="en" sz="1400" u="sng">
                <a:solidFill>
                  <a:schemeClr val="hlink"/>
                </a:solidFill>
                <a:hlinkClick r:id="rId7"/>
              </a:rPr>
              <a:t>https://oxfordmedicalsimulation.com/product/vr-medical-simulation/</a:t>
            </a:r>
            <a:r>
              <a:rPr lang="en" sz="1400"/>
              <a:t> </a:t>
            </a:r>
            <a:endParaRPr sz="1400"/>
          </a:p>
        </p:txBody>
      </p:sp>
      <p:sp>
        <p:nvSpPr>
          <p:cNvPr id="860" name="Google Shape;860;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pic>
        <p:nvPicPr>
          <p:cNvPr id="861" name="Google Shape;861;p6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862" name="Google Shape;862;p6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
        <p:nvSpPr>
          <p:cNvPr id="868" name="Google Shape;868;p67"/>
          <p:cNvSpPr txBox="1">
            <a:spLocks noGrp="1"/>
          </p:cNvSpPr>
          <p:nvPr>
            <p:ph type="body" idx="1"/>
          </p:nvPr>
        </p:nvSpPr>
        <p:spPr>
          <a:xfrm>
            <a:off x="311700" y="863550"/>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a:solidFill>
                  <a:srgbClr val="0077BB"/>
                </a:solidFill>
              </a:rPr>
              <a:t>We would like to thank our team advisor and sponsor, Dr. Anderson, our Blue Origin sponsors, Christine Reilly and Tim Lloyd, as well as Dr. Wingate, Professor Muldrow, and the ASEN 4018 teaching fellows for their assistance in completing this Preliminary Design Review.</a:t>
            </a:r>
            <a:endParaRPr>
              <a:solidFill>
                <a:srgbClr val="0077BB"/>
              </a:solidFill>
            </a:endParaRPr>
          </a:p>
        </p:txBody>
      </p:sp>
      <p:sp>
        <p:nvSpPr>
          <p:cNvPr id="869" name="Google Shape;869;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pic>
        <p:nvPicPr>
          <p:cNvPr id="870" name="Google Shape;870;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871" name="Google Shape;871;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75"/>
        <p:cNvGrpSpPr/>
        <p:nvPr/>
      </p:nvGrpSpPr>
      <p:grpSpPr>
        <a:xfrm>
          <a:off x="0" y="0"/>
          <a:ext cx="0" cy="0"/>
          <a:chOff x="0" y="0"/>
          <a:chExt cx="0" cy="0"/>
        </a:xfrm>
      </p:grpSpPr>
      <p:sp>
        <p:nvSpPr>
          <p:cNvPr id="876" name="Google Shape;876;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pic>
        <p:nvPicPr>
          <p:cNvPr id="877" name="Google Shape;877;p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17550" y="36300"/>
            <a:ext cx="1203601" cy="243817"/>
          </a:xfrm>
          <a:prstGeom prst="rect">
            <a:avLst/>
          </a:prstGeom>
          <a:noFill/>
          <a:ln>
            <a:noFill/>
          </a:ln>
        </p:spPr>
      </p:pic>
      <p:pic>
        <p:nvPicPr>
          <p:cNvPr id="878" name="Google Shape;878;p6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839400"/>
            <a:ext cx="9144003" cy="4304108"/>
          </a:xfrm>
          <a:prstGeom prst="rect">
            <a:avLst/>
          </a:prstGeom>
          <a:noFill/>
          <a:ln>
            <a:noFill/>
          </a:ln>
        </p:spPr>
      </p:pic>
      <p:sp>
        <p:nvSpPr>
          <p:cNvPr id="879" name="Google Shape;879;p68"/>
          <p:cNvSpPr txBox="1">
            <a:spLocks noGrp="1"/>
          </p:cNvSpPr>
          <p:nvPr>
            <p:ph type="title"/>
          </p:nvPr>
        </p:nvSpPr>
        <p:spPr>
          <a:xfrm>
            <a:off x="311700" y="153030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Questions</a:t>
            </a:r>
            <a:endParaRPr>
              <a:solidFill>
                <a:schemeClr val="lt1"/>
              </a:solidFill>
            </a:endParaRPr>
          </a:p>
        </p:txBody>
      </p:sp>
      <p:pic>
        <p:nvPicPr>
          <p:cNvPr id="880" name="Google Shape;880;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17150" y="0"/>
            <a:ext cx="1095600" cy="317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2"/>
        <p:cNvGrpSpPr/>
        <p:nvPr/>
      </p:nvGrpSpPr>
      <p:grpSpPr>
        <a:xfrm>
          <a:off x="0" y="0"/>
          <a:ext cx="0" cy="0"/>
          <a:chOff x="0" y="0"/>
          <a:chExt cx="0" cy="0"/>
        </a:xfrm>
      </p:grpSpPr>
      <p:sp>
        <p:nvSpPr>
          <p:cNvPr id="893" name="Google Shape;893;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pic>
        <p:nvPicPr>
          <p:cNvPr id="894" name="Google Shape;894;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17550" y="36300"/>
            <a:ext cx="1203601" cy="243817"/>
          </a:xfrm>
          <a:prstGeom prst="rect">
            <a:avLst/>
          </a:prstGeom>
          <a:noFill/>
          <a:ln>
            <a:noFill/>
          </a:ln>
        </p:spPr>
      </p:pic>
      <p:pic>
        <p:nvPicPr>
          <p:cNvPr id="895" name="Google Shape;895;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0" y="839400"/>
            <a:ext cx="9144003" cy="4304108"/>
          </a:xfrm>
          <a:prstGeom prst="rect">
            <a:avLst/>
          </a:prstGeom>
          <a:noFill/>
          <a:ln>
            <a:noFill/>
          </a:ln>
        </p:spPr>
      </p:pic>
      <p:sp>
        <p:nvSpPr>
          <p:cNvPr id="896" name="Google Shape;896;p70"/>
          <p:cNvSpPr txBox="1">
            <a:spLocks noGrp="1"/>
          </p:cNvSpPr>
          <p:nvPr>
            <p:ph type="title"/>
          </p:nvPr>
        </p:nvSpPr>
        <p:spPr>
          <a:xfrm>
            <a:off x="311700" y="153030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solidFill>
                  <a:schemeClr val="lt1"/>
                </a:solidFill>
              </a:rPr>
              <a:t>Backup Slides</a:t>
            </a:r>
            <a:endParaRPr>
              <a:solidFill>
                <a:schemeClr val="lt1"/>
              </a:solidFill>
            </a:endParaRPr>
          </a:p>
        </p:txBody>
      </p:sp>
      <p:pic>
        <p:nvPicPr>
          <p:cNvPr id="897" name="Google Shape;897;p7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17150" y="0"/>
            <a:ext cx="1095600" cy="3177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Definition </a:t>
            </a:r>
            <a:endParaRPr/>
          </a:p>
        </p:txBody>
      </p:sp>
      <p:sp>
        <p:nvSpPr>
          <p:cNvPr id="903" name="Google Shape;903;p71"/>
          <p:cNvSpPr txBox="1">
            <a:spLocks noGrp="1"/>
          </p:cNvSpPr>
          <p:nvPr>
            <p:ph type="body" idx="1"/>
          </p:nvPr>
        </p:nvSpPr>
        <p:spPr>
          <a:xfrm>
            <a:off x="311700" y="1152475"/>
            <a:ext cx="39504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61111"/>
              <a:buFont typeface="Arial"/>
              <a:buNone/>
            </a:pPr>
            <a:r>
              <a:rPr lang="en"/>
              <a:t>Motivation:</a:t>
            </a:r>
            <a:endParaRPr/>
          </a:p>
          <a:p>
            <a:pPr marL="457200" lvl="0" indent="-325755" algn="l" rtl="0">
              <a:spcBef>
                <a:spcPts val="1200"/>
              </a:spcBef>
              <a:spcAft>
                <a:spcPts val="0"/>
              </a:spcAft>
              <a:buClr>
                <a:srgbClr val="595959"/>
              </a:buClr>
              <a:buSzPct val="100000"/>
              <a:buChar char="●"/>
            </a:pPr>
            <a:r>
              <a:rPr lang="en">
                <a:solidFill>
                  <a:srgbClr val="595959"/>
                </a:solidFill>
              </a:rPr>
              <a:t>CTHREEPIO will provide a realistic lunar surface operation training simulation to aid in preparation for the NASA Artemis missions. </a:t>
            </a:r>
            <a:endParaRPr>
              <a:solidFill>
                <a:srgbClr val="595959"/>
              </a:solidFill>
            </a:endParaRPr>
          </a:p>
          <a:p>
            <a:pPr marL="0" lvl="0" indent="0" algn="l" rtl="0">
              <a:spcBef>
                <a:spcPts val="1200"/>
              </a:spcBef>
              <a:spcAft>
                <a:spcPts val="0"/>
              </a:spcAft>
              <a:buNone/>
            </a:pPr>
            <a:r>
              <a:rPr lang="en">
                <a:solidFill>
                  <a:srgbClr val="595959"/>
                </a:solidFill>
              </a:rPr>
              <a:t>Capabilities: </a:t>
            </a:r>
            <a:endParaRPr>
              <a:solidFill>
                <a:srgbClr val="595959"/>
              </a:solidFill>
            </a:endParaRPr>
          </a:p>
          <a:p>
            <a:pPr marL="457200" lvl="0" indent="-325755" algn="l" rtl="0">
              <a:spcBef>
                <a:spcPts val="1200"/>
              </a:spcBef>
              <a:spcAft>
                <a:spcPts val="0"/>
              </a:spcAft>
              <a:buClr>
                <a:srgbClr val="595959"/>
              </a:buClr>
              <a:buSzPct val="100000"/>
              <a:buChar char="●"/>
            </a:pPr>
            <a:r>
              <a:rPr lang="en">
                <a:solidFill>
                  <a:srgbClr val="595959"/>
                </a:solidFill>
              </a:rPr>
              <a:t>CTHREEPIO allows users to interact with real-world objects in a hybrid environment, thus allowing for the rapid creation and alteration of various lunar training exercises. </a:t>
            </a:r>
            <a:endParaRPr>
              <a:solidFill>
                <a:srgbClr val="595959"/>
              </a:solidFill>
            </a:endParaRPr>
          </a:p>
        </p:txBody>
      </p:sp>
      <p:pic>
        <p:nvPicPr>
          <p:cNvPr id="904" name="Google Shape;904;p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70652" y="1683675"/>
            <a:ext cx="4361649" cy="2283154"/>
          </a:xfrm>
          <a:prstGeom prst="rect">
            <a:avLst/>
          </a:prstGeom>
          <a:noFill/>
          <a:ln>
            <a:noFill/>
          </a:ln>
        </p:spPr>
      </p:pic>
      <p:sp>
        <p:nvSpPr>
          <p:cNvPr id="905" name="Google Shape;905;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Critical Project Elements - Full </a:t>
            </a:r>
            <a:endParaRPr/>
          </a:p>
        </p:txBody>
      </p:sp>
      <p:graphicFrame>
        <p:nvGraphicFramePr>
          <p:cNvPr id="911" name="Google Shape;911;p72"/>
          <p:cNvGraphicFramePr/>
          <p:nvPr/>
        </p:nvGraphicFramePr>
        <p:xfrm>
          <a:off x="1006900" y="1124500"/>
          <a:ext cx="7239000" cy="3108960"/>
        </p:xfrm>
        <a:graphic>
          <a:graphicData uri="http://schemas.openxmlformats.org/drawingml/2006/table">
            <a:tbl>
              <a:tblPr>
                <a:noFill/>
                <a:tableStyleId>{EA58604A-46AB-45EA-9A62-8ED6B3406EB1}</a:tableStyleId>
              </a:tblPr>
              <a:tblGrid>
                <a:gridCol w="439675">
                  <a:extLst>
                    <a:ext uri="{9D8B030D-6E8A-4147-A177-3AD203B41FA5}">
                      <a16:colId xmlns:a16="http://schemas.microsoft.com/office/drawing/2014/main" val="20000"/>
                    </a:ext>
                  </a:extLst>
                </a:gridCol>
                <a:gridCol w="1107325">
                  <a:extLst>
                    <a:ext uri="{9D8B030D-6E8A-4147-A177-3AD203B41FA5}">
                      <a16:colId xmlns:a16="http://schemas.microsoft.com/office/drawing/2014/main" val="20001"/>
                    </a:ext>
                  </a:extLst>
                </a:gridCol>
                <a:gridCol w="5692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latin typeface="Nunito"/>
                          <a:ea typeface="Nunito"/>
                          <a:cs typeface="Nunito"/>
                          <a:sym typeface="Nunito"/>
                        </a:rPr>
                        <a:t>CPE </a:t>
                      </a:r>
                      <a:endParaRPr sz="1100" b="1">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Nunito"/>
                          <a:ea typeface="Nunito"/>
                          <a:cs typeface="Nunito"/>
                          <a:sym typeface="Nunito"/>
                        </a:rPr>
                        <a:t>Element</a:t>
                      </a:r>
                      <a:endParaRPr sz="1100" b="1">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Nunito"/>
                          <a:ea typeface="Nunito"/>
                          <a:cs typeface="Nunito"/>
                          <a:sym typeface="Nunito"/>
                        </a:rPr>
                        <a:t>Description</a:t>
                      </a:r>
                      <a:endParaRPr sz="1100" b="1">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a:latin typeface="Nunito"/>
                          <a:ea typeface="Nunito"/>
                          <a:cs typeface="Nunito"/>
                          <a:sym typeface="Nunito"/>
                        </a:rPr>
                        <a:t>E1</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Nunito"/>
                          <a:ea typeface="Nunito"/>
                          <a:cs typeface="Nunito"/>
                          <a:sym typeface="Nunito"/>
                        </a:rPr>
                        <a:t>Hybrid Reality (HR) Support Equipment</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The HR support equipment must be able to track user actions and interactions with utilized tools. The equipment shall integrate with the virtual reality instruments to provide visual cues that match user motion. Oversight would lead to integration challenges and obstacles that may impede on the overall immersiveness and quality of the training simulation. </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latin typeface="Nunito"/>
                          <a:ea typeface="Nunito"/>
                          <a:cs typeface="Nunito"/>
                          <a:sym typeface="Nunito"/>
                        </a:rPr>
                        <a:t>E2</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Nunito"/>
                          <a:ea typeface="Nunito"/>
                          <a:cs typeface="Nunito"/>
                          <a:sym typeface="Nunito"/>
                        </a:rPr>
                        <a:t>User-Associated Equipment</a:t>
                      </a:r>
                      <a:endParaRPr sz="1100">
                        <a:latin typeface="Nunito"/>
                        <a:ea typeface="Nunito"/>
                        <a:cs typeface="Nunito"/>
                        <a:sym typeface="Nunito"/>
                      </a:endParaRPr>
                    </a:p>
                    <a:p>
                      <a:pPr marL="0" lvl="0" indent="0" algn="ctr" rtl="0">
                        <a:spcBef>
                          <a:spcPts val="0"/>
                        </a:spcBef>
                        <a:spcAft>
                          <a:spcPts val="0"/>
                        </a:spcAft>
                        <a:buNone/>
                      </a:pP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The user-associated equipment shall integrate such that all equipment does not impede on overall functionality. The user-associated equipment must follow the prescribed safety requirements. Oversight could impair HR effectiveness or result in person/equipment damage. </a:t>
                      </a:r>
                      <a:endParaRPr sz="1100" b="1">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latin typeface="Nunito"/>
                          <a:ea typeface="Nunito"/>
                          <a:cs typeface="Nunito"/>
                          <a:sym typeface="Nunito"/>
                        </a:rPr>
                        <a:t>E3</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Nunito"/>
                          <a:ea typeface="Nunito"/>
                          <a:cs typeface="Nunito"/>
                          <a:sym typeface="Nunito"/>
                        </a:rPr>
                        <a:t>Virtual Environment </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The training simulation will utilize a virtual environment that is recognizable by the user as a lunar surface. This virtual environment must integrate with the real-world equipment such that the user’s actions are paralleled in the virtual environment . Failure to successfully integrate the virtual environment will impede the ability of astronauts to have a high-fidelity and safe training experience.</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12" name="Google Shape;912;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Critical Project Elements - Full </a:t>
            </a:r>
            <a:endParaRPr/>
          </a:p>
        </p:txBody>
      </p:sp>
      <p:graphicFrame>
        <p:nvGraphicFramePr>
          <p:cNvPr id="918" name="Google Shape;918;p73"/>
          <p:cNvGraphicFramePr/>
          <p:nvPr/>
        </p:nvGraphicFramePr>
        <p:xfrm>
          <a:off x="1006900" y="1124500"/>
          <a:ext cx="7239000" cy="3108960"/>
        </p:xfrm>
        <a:graphic>
          <a:graphicData uri="http://schemas.openxmlformats.org/drawingml/2006/table">
            <a:tbl>
              <a:tblPr>
                <a:noFill/>
                <a:tableStyleId>{EA58604A-46AB-45EA-9A62-8ED6B3406EB1}</a:tableStyleId>
              </a:tblPr>
              <a:tblGrid>
                <a:gridCol w="439675">
                  <a:extLst>
                    <a:ext uri="{9D8B030D-6E8A-4147-A177-3AD203B41FA5}">
                      <a16:colId xmlns:a16="http://schemas.microsoft.com/office/drawing/2014/main" val="20000"/>
                    </a:ext>
                  </a:extLst>
                </a:gridCol>
                <a:gridCol w="1107325">
                  <a:extLst>
                    <a:ext uri="{9D8B030D-6E8A-4147-A177-3AD203B41FA5}">
                      <a16:colId xmlns:a16="http://schemas.microsoft.com/office/drawing/2014/main" val="20001"/>
                    </a:ext>
                  </a:extLst>
                </a:gridCol>
                <a:gridCol w="5692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100" b="1">
                          <a:latin typeface="Nunito"/>
                          <a:ea typeface="Nunito"/>
                          <a:cs typeface="Nunito"/>
                          <a:sym typeface="Nunito"/>
                        </a:rPr>
                        <a:t>CPE </a:t>
                      </a:r>
                      <a:endParaRPr sz="1100" b="1">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Nunito"/>
                          <a:ea typeface="Nunito"/>
                          <a:cs typeface="Nunito"/>
                          <a:sym typeface="Nunito"/>
                        </a:rPr>
                        <a:t>Element</a:t>
                      </a:r>
                      <a:endParaRPr sz="1100" b="1">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b="1">
                          <a:latin typeface="Nunito"/>
                          <a:ea typeface="Nunito"/>
                          <a:cs typeface="Nunito"/>
                          <a:sym typeface="Nunito"/>
                        </a:rPr>
                        <a:t>Description</a:t>
                      </a:r>
                      <a:endParaRPr sz="1100" b="1">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100">
                          <a:latin typeface="Nunito"/>
                          <a:ea typeface="Nunito"/>
                          <a:cs typeface="Nunito"/>
                          <a:sym typeface="Nunito"/>
                        </a:rPr>
                        <a:t>E4</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Nunito"/>
                          <a:ea typeface="Nunito"/>
                          <a:cs typeface="Nunito"/>
                          <a:sym typeface="Nunito"/>
                        </a:rPr>
                        <a:t>Testing</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The simulation must be accessible, intuitive, and operable by a human user. The simulation must have the ability to test, validate, and verify requirements as set forth in the PDD and in future documents. Failure to have a user-friendly simulation would impede the training capability and may put the users at greater risk. Failure to have a simulation that can test, validate, and verify requirements would impede the ability for this project to be considered a success by the customer. </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100">
                          <a:latin typeface="Nunito"/>
                          <a:ea typeface="Nunito"/>
                          <a:cs typeface="Nunito"/>
                          <a:sym typeface="Nunito"/>
                        </a:rPr>
                        <a:t>E5</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Nunito"/>
                          <a:ea typeface="Nunito"/>
                          <a:cs typeface="Nunito"/>
                          <a:sym typeface="Nunito"/>
                        </a:rPr>
                        <a:t>Safety</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The training simulation must not cause any physical or mental harm to any user or operator. Precautions will be employed to ensure that while in the simulation, hazards are minimized to user, operator, and equipment.</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100">
                          <a:latin typeface="Nunito"/>
                          <a:ea typeface="Nunito"/>
                          <a:cs typeface="Nunito"/>
                          <a:sym typeface="Nunito"/>
                        </a:rPr>
                        <a:t>E6</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Nunito"/>
                          <a:ea typeface="Nunito"/>
                          <a:cs typeface="Nunito"/>
                          <a:sym typeface="Nunito"/>
                        </a:rPr>
                        <a:t>Financial</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The total cost of the simulation equipment, integration system, and testing, along with any costs from research and development processes, must not exceed $4000. Extra funds may be secured from the University of Colorado Boulder College of Engineering if necessary. To stay within budget, the cost and time for the project will be carefully managed and balanced by a team Chief Financial Officer.</a:t>
                      </a:r>
                      <a:endParaRPr sz="1100">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19" name="Google Shape;919;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latin typeface="Nunito"/>
              <a:ea typeface="Nunito"/>
              <a:cs typeface="Nunito"/>
              <a:sym typeface="Nun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graphicFrame>
        <p:nvGraphicFramePr>
          <p:cNvPr id="924" name="Google Shape;924;p74"/>
          <p:cNvGraphicFramePr/>
          <p:nvPr/>
        </p:nvGraphicFramePr>
        <p:xfrm>
          <a:off x="126775" y="610225"/>
          <a:ext cx="8890450" cy="4265295"/>
        </p:xfrm>
        <a:graphic>
          <a:graphicData uri="http://schemas.openxmlformats.org/drawingml/2006/table">
            <a:tbl>
              <a:tblPr>
                <a:noFill/>
                <a:tableStyleId>{21E01CF3-2446-4583-8609-14776A73873A}</a:tableStyleId>
              </a:tblPr>
              <a:tblGrid>
                <a:gridCol w="266700">
                  <a:extLst>
                    <a:ext uri="{9D8B030D-6E8A-4147-A177-3AD203B41FA5}">
                      <a16:colId xmlns:a16="http://schemas.microsoft.com/office/drawing/2014/main" val="20000"/>
                    </a:ext>
                  </a:extLst>
                </a:gridCol>
                <a:gridCol w="310450">
                  <a:extLst>
                    <a:ext uri="{9D8B030D-6E8A-4147-A177-3AD203B41FA5}">
                      <a16:colId xmlns:a16="http://schemas.microsoft.com/office/drawing/2014/main" val="20001"/>
                    </a:ext>
                  </a:extLst>
                </a:gridCol>
                <a:gridCol w="346625">
                  <a:extLst>
                    <a:ext uri="{9D8B030D-6E8A-4147-A177-3AD203B41FA5}">
                      <a16:colId xmlns:a16="http://schemas.microsoft.com/office/drawing/2014/main" val="20002"/>
                    </a:ext>
                  </a:extLst>
                </a:gridCol>
                <a:gridCol w="569175">
                  <a:extLst>
                    <a:ext uri="{9D8B030D-6E8A-4147-A177-3AD203B41FA5}">
                      <a16:colId xmlns:a16="http://schemas.microsoft.com/office/drawing/2014/main" val="20003"/>
                    </a:ext>
                  </a:extLst>
                </a:gridCol>
                <a:gridCol w="5269800">
                  <a:extLst>
                    <a:ext uri="{9D8B030D-6E8A-4147-A177-3AD203B41FA5}">
                      <a16:colId xmlns:a16="http://schemas.microsoft.com/office/drawing/2014/main" val="20004"/>
                    </a:ext>
                  </a:extLst>
                </a:gridCol>
                <a:gridCol w="1420750">
                  <a:extLst>
                    <a:ext uri="{9D8B030D-6E8A-4147-A177-3AD203B41FA5}">
                      <a16:colId xmlns:a16="http://schemas.microsoft.com/office/drawing/2014/main" val="20005"/>
                    </a:ext>
                  </a:extLst>
                </a:gridCol>
                <a:gridCol w="706950">
                  <a:extLst>
                    <a:ext uri="{9D8B030D-6E8A-4147-A177-3AD203B41FA5}">
                      <a16:colId xmlns:a16="http://schemas.microsoft.com/office/drawing/2014/main" val="20006"/>
                    </a:ext>
                  </a:extLst>
                </a:gridCol>
              </a:tblGrid>
              <a:tr h="2000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FR</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L1</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L2</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L3</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Requirement</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Verification/Validation</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E599"/>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F1</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VR environment shall simulate the south polar region of the lunar surface.</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incorporate accurate location characteristics that resemble the south polar region of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524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lighting characteristics one would experience on the south polar region of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suit-mounted lighting</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portray accurate solar lighting conditions.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524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1.1.1.2.1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high-contrast lighting conditions similar to those seen on the south polar region of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3524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1.1.1.2.2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low-angle lighting conditions similar to those seen on the south polar region of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generate lunar topographical and geographical features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1.1.2.1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generate topographical and geographical features with raw lunar scan data.</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1.1.2.2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ensure the texture of the lunar surface in the simulation is visually indicative of lunar regolith</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the movement of celestial objects as seen from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1.1.3.1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the Earth's movement as seen from the lunar surface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1.1.3.2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accurately portray the Sun's movement as seen from the lunar surface and track its light as it moves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925" name="Google Shape;925;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926" name="Google Shape;926;p74"/>
          <p:cNvSpPr txBox="1">
            <a:spLocks noGrp="1"/>
          </p:cNvSpPr>
          <p:nvPr>
            <p:ph type="title"/>
          </p:nvPr>
        </p:nvSpPr>
        <p:spPr>
          <a:xfrm>
            <a:off x="311700" y="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CTHREEPIO Requirements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Nomenclature</a:t>
            </a:r>
            <a:endParaRPr dirty="0"/>
          </a:p>
        </p:txBody>
      </p:sp>
      <p:sp>
        <p:nvSpPr>
          <p:cNvPr id="164" name="Google Shape;164;p29"/>
          <p:cNvSpPr txBox="1">
            <a:spLocks noGrp="1"/>
          </p:cNvSpPr>
          <p:nvPr>
            <p:ph type="body" idx="1"/>
          </p:nvPr>
        </p:nvSpPr>
        <p:spPr>
          <a:xfrm>
            <a:off x="283200" y="712925"/>
            <a:ext cx="8577600" cy="4140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400" b="1">
                <a:solidFill>
                  <a:srgbClr val="009988"/>
                </a:solidFill>
              </a:rPr>
              <a:t>Virtual Reality (VR)</a:t>
            </a:r>
            <a:r>
              <a:rPr lang="en" sz="1400">
                <a:solidFill>
                  <a:srgbClr val="009988"/>
                </a:solidFill>
              </a:rPr>
              <a:t>: </a:t>
            </a:r>
            <a:endParaRPr sz="1400">
              <a:solidFill>
                <a:srgbClr val="009988"/>
              </a:solidFill>
            </a:endParaRPr>
          </a:p>
          <a:p>
            <a:pPr marL="0" lvl="0" indent="0" algn="l" rtl="0">
              <a:spcBef>
                <a:spcPts val="0"/>
              </a:spcBef>
              <a:spcAft>
                <a:spcPts val="0"/>
              </a:spcAft>
              <a:buNone/>
            </a:pPr>
            <a:r>
              <a:rPr lang="en" sz="1400" i="1"/>
              <a:t>The software developed to virtually recreate a lunar environment</a:t>
            </a:r>
            <a:endParaRPr sz="1400" i="1"/>
          </a:p>
          <a:p>
            <a:pPr marL="0" lvl="0" indent="0" algn="l" rtl="0">
              <a:spcBef>
                <a:spcPts val="1000"/>
              </a:spcBef>
              <a:spcAft>
                <a:spcPts val="0"/>
              </a:spcAft>
              <a:buNone/>
            </a:pPr>
            <a:r>
              <a:rPr lang="en" sz="1400"/>
              <a:t>	</a:t>
            </a:r>
            <a:r>
              <a:rPr lang="en" sz="1400" u="sng">
                <a:solidFill>
                  <a:srgbClr val="0077BB"/>
                </a:solidFill>
              </a:rPr>
              <a:t>Back End</a:t>
            </a:r>
            <a:r>
              <a:rPr lang="en" sz="1400">
                <a:solidFill>
                  <a:srgbClr val="0077BB"/>
                </a:solidFill>
              </a:rPr>
              <a:t>:</a:t>
            </a:r>
            <a:r>
              <a:rPr lang="en" sz="1400"/>
              <a:t> </a:t>
            </a:r>
            <a:r>
              <a:rPr lang="en" sz="1400" i="1"/>
              <a:t>The Unity and other software development tools used to create the infrastructure for the software</a:t>
            </a:r>
            <a:endParaRPr sz="1400" i="1"/>
          </a:p>
          <a:p>
            <a:pPr marL="0" lvl="0" indent="0" algn="l" rtl="0">
              <a:spcBef>
                <a:spcPts val="1200"/>
              </a:spcBef>
              <a:spcAft>
                <a:spcPts val="0"/>
              </a:spcAft>
              <a:buNone/>
            </a:pPr>
            <a:r>
              <a:rPr lang="en" sz="1400"/>
              <a:t>	</a:t>
            </a:r>
            <a:r>
              <a:rPr lang="en" sz="1400" u="sng">
                <a:solidFill>
                  <a:srgbClr val="0077BB"/>
                </a:solidFill>
              </a:rPr>
              <a:t>Front End</a:t>
            </a:r>
            <a:r>
              <a:rPr lang="en" sz="1400">
                <a:solidFill>
                  <a:srgbClr val="0077BB"/>
                </a:solidFill>
              </a:rPr>
              <a:t>:</a:t>
            </a:r>
            <a:r>
              <a:rPr lang="en" sz="1400"/>
              <a:t> </a:t>
            </a:r>
            <a:r>
              <a:rPr lang="en" sz="1400" i="1"/>
              <a:t>The rendering software used to visualize the data and software infrastructure - what the user will actually see and interact with  </a:t>
            </a:r>
            <a:endParaRPr sz="1400" i="1"/>
          </a:p>
          <a:p>
            <a:pPr marL="0" lvl="0" indent="0" algn="l" rtl="0">
              <a:spcBef>
                <a:spcPts val="1200"/>
              </a:spcBef>
              <a:spcAft>
                <a:spcPts val="0"/>
              </a:spcAft>
              <a:buNone/>
            </a:pPr>
            <a:r>
              <a:rPr lang="en" sz="1400" b="1">
                <a:solidFill>
                  <a:srgbClr val="EE7733"/>
                </a:solidFill>
              </a:rPr>
              <a:t>Hybrid Reality (HR): </a:t>
            </a:r>
            <a:endParaRPr sz="1400" b="1">
              <a:solidFill>
                <a:srgbClr val="EE7733"/>
              </a:solidFill>
            </a:endParaRPr>
          </a:p>
          <a:p>
            <a:pPr marL="0" lvl="0" indent="0" algn="l" rtl="0">
              <a:spcBef>
                <a:spcPts val="0"/>
              </a:spcBef>
              <a:spcAft>
                <a:spcPts val="0"/>
              </a:spcAft>
              <a:buNone/>
            </a:pPr>
            <a:r>
              <a:rPr lang="en" sz="1300" i="1"/>
              <a:t>The physical tools and sensors used to track interactions between the user, real life and virtual objects</a:t>
            </a:r>
            <a:endParaRPr sz="1300" i="1"/>
          </a:p>
          <a:p>
            <a:pPr marL="0" lvl="0" indent="0" algn="l" rtl="0">
              <a:spcBef>
                <a:spcPts val="1000"/>
              </a:spcBef>
              <a:spcAft>
                <a:spcPts val="0"/>
              </a:spcAft>
              <a:buNone/>
            </a:pPr>
            <a:r>
              <a:rPr lang="en" sz="1400" b="1">
                <a:solidFill>
                  <a:srgbClr val="0077BB"/>
                </a:solidFill>
              </a:rPr>
              <a:t>Training Simulation (CTHREEPIO): </a:t>
            </a:r>
            <a:endParaRPr sz="1400" b="1">
              <a:solidFill>
                <a:srgbClr val="0077BB"/>
              </a:solidFill>
            </a:endParaRPr>
          </a:p>
          <a:p>
            <a:pPr marL="0" lvl="0" indent="0" algn="l" rtl="0">
              <a:spcBef>
                <a:spcPts val="0"/>
              </a:spcBef>
              <a:spcAft>
                <a:spcPts val="0"/>
              </a:spcAft>
              <a:buNone/>
            </a:pPr>
            <a:r>
              <a:rPr lang="en" sz="1300" i="1"/>
              <a:t>The project as a whole - the combination of virtual environment and hybrid reality</a:t>
            </a:r>
            <a:endParaRPr sz="1500" i="1"/>
          </a:p>
          <a:p>
            <a:pPr marL="0" lvl="0" indent="0" algn="l" rtl="0">
              <a:spcBef>
                <a:spcPts val="1000"/>
              </a:spcBef>
              <a:spcAft>
                <a:spcPts val="0"/>
              </a:spcAft>
              <a:buNone/>
            </a:pPr>
            <a:r>
              <a:rPr lang="en" sz="1400" b="1">
                <a:solidFill>
                  <a:srgbClr val="0077BB"/>
                </a:solidFill>
              </a:rPr>
              <a:t>Extravehicular Activity (EVA):</a:t>
            </a:r>
            <a:endParaRPr sz="1400" b="1">
              <a:solidFill>
                <a:srgbClr val="0077BB"/>
              </a:solidFill>
            </a:endParaRPr>
          </a:p>
          <a:p>
            <a:pPr marL="0" lvl="0" indent="0" algn="l" rtl="0">
              <a:spcBef>
                <a:spcPts val="0"/>
              </a:spcBef>
              <a:spcAft>
                <a:spcPts val="0"/>
              </a:spcAft>
              <a:buNone/>
            </a:pPr>
            <a:r>
              <a:rPr lang="en" sz="1300" i="1"/>
              <a:t>This is the official term for any activity that an astronaut conducts outside of a safe habitat/vehicle.</a:t>
            </a:r>
            <a:endParaRPr sz="1300" i="1"/>
          </a:p>
          <a:p>
            <a:pPr marL="0" lvl="0" indent="0" algn="l" rtl="0">
              <a:spcBef>
                <a:spcPts val="0"/>
              </a:spcBef>
              <a:spcAft>
                <a:spcPts val="0"/>
              </a:spcAft>
              <a:buNone/>
            </a:pPr>
            <a:endParaRPr sz="900" i="1"/>
          </a:p>
          <a:p>
            <a:pPr marL="0" lvl="0" indent="0" algn="l" rtl="0">
              <a:spcBef>
                <a:spcPts val="0"/>
              </a:spcBef>
              <a:spcAft>
                <a:spcPts val="0"/>
              </a:spcAft>
              <a:buNone/>
            </a:pPr>
            <a:r>
              <a:rPr lang="en" sz="1400" b="1">
                <a:solidFill>
                  <a:srgbClr val="0077BB"/>
                </a:solidFill>
              </a:rPr>
              <a:t>Derived Requirement (DR): </a:t>
            </a:r>
            <a:endParaRPr sz="1400" b="1">
              <a:solidFill>
                <a:srgbClr val="0077BB"/>
              </a:solidFill>
            </a:endParaRPr>
          </a:p>
          <a:p>
            <a:pPr marL="0" lvl="0" indent="0" algn="l" rtl="0">
              <a:spcBef>
                <a:spcPts val="0"/>
              </a:spcBef>
              <a:spcAft>
                <a:spcPts val="0"/>
              </a:spcAft>
              <a:buNone/>
            </a:pPr>
            <a:r>
              <a:rPr lang="en" sz="1300" i="1"/>
              <a:t>A lower level requirement under a high level functional requirement (FR). DRs can be found in backup slides.</a:t>
            </a:r>
            <a:endParaRPr sz="1300" i="1"/>
          </a:p>
        </p:txBody>
      </p:sp>
      <p:sp>
        <p:nvSpPr>
          <p:cNvPr id="165" name="Google Shape;16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5</a:t>
            </a:fld>
            <a:endParaRPr>
              <a:latin typeface="Nunito"/>
              <a:ea typeface="Nunito"/>
              <a:cs typeface="Nunito"/>
              <a:sym typeface="Nunito"/>
            </a:endParaRPr>
          </a:p>
        </p:txBody>
      </p:sp>
      <p:pic>
        <p:nvPicPr>
          <p:cNvPr id="166" name="Google Shape;166;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67" name="Google Shape;167;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168" name="Google Shape;168;p29"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169" name="Google Shape;169;p29"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170" name="Google Shape;170;p29"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171" name="Google Shape;171;p29"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75"/>
          <p:cNvSpPr txBox="1">
            <a:spLocks noGrp="1"/>
          </p:cNvSpPr>
          <p:nvPr>
            <p:ph type="title"/>
          </p:nvPr>
        </p:nvSpPr>
        <p:spPr>
          <a:xfrm>
            <a:off x="311700" y="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CTHREEPIO Requirements - Cont.</a:t>
            </a:r>
            <a:endParaRPr/>
          </a:p>
        </p:txBody>
      </p:sp>
      <p:sp>
        <p:nvSpPr>
          <p:cNvPr id="932" name="Google Shape;932;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graphicFrame>
        <p:nvGraphicFramePr>
          <p:cNvPr id="933" name="Google Shape;933;p75"/>
          <p:cNvGraphicFramePr/>
          <p:nvPr/>
        </p:nvGraphicFramePr>
        <p:xfrm>
          <a:off x="126775" y="500500"/>
          <a:ext cx="8890450" cy="4669155"/>
        </p:xfrm>
        <a:graphic>
          <a:graphicData uri="http://schemas.openxmlformats.org/drawingml/2006/table">
            <a:tbl>
              <a:tblPr>
                <a:noFill/>
                <a:tableStyleId>{21E01CF3-2446-4583-8609-14776A73873A}</a:tableStyleId>
              </a:tblPr>
              <a:tblGrid>
                <a:gridCol w="266700">
                  <a:extLst>
                    <a:ext uri="{9D8B030D-6E8A-4147-A177-3AD203B41FA5}">
                      <a16:colId xmlns:a16="http://schemas.microsoft.com/office/drawing/2014/main" val="20000"/>
                    </a:ext>
                  </a:extLst>
                </a:gridCol>
                <a:gridCol w="310450">
                  <a:extLst>
                    <a:ext uri="{9D8B030D-6E8A-4147-A177-3AD203B41FA5}">
                      <a16:colId xmlns:a16="http://schemas.microsoft.com/office/drawing/2014/main" val="20001"/>
                    </a:ext>
                  </a:extLst>
                </a:gridCol>
                <a:gridCol w="346625">
                  <a:extLst>
                    <a:ext uri="{9D8B030D-6E8A-4147-A177-3AD203B41FA5}">
                      <a16:colId xmlns:a16="http://schemas.microsoft.com/office/drawing/2014/main" val="20002"/>
                    </a:ext>
                  </a:extLst>
                </a:gridCol>
                <a:gridCol w="505800">
                  <a:extLst>
                    <a:ext uri="{9D8B030D-6E8A-4147-A177-3AD203B41FA5}">
                      <a16:colId xmlns:a16="http://schemas.microsoft.com/office/drawing/2014/main" val="20003"/>
                    </a:ext>
                  </a:extLst>
                </a:gridCol>
                <a:gridCol w="5287900">
                  <a:extLst>
                    <a:ext uri="{9D8B030D-6E8A-4147-A177-3AD203B41FA5}">
                      <a16:colId xmlns:a16="http://schemas.microsoft.com/office/drawing/2014/main" val="20004"/>
                    </a:ext>
                  </a:extLst>
                </a:gridCol>
                <a:gridCol w="1547500">
                  <a:extLst>
                    <a:ext uri="{9D8B030D-6E8A-4147-A177-3AD203B41FA5}">
                      <a16:colId xmlns:a16="http://schemas.microsoft.com/office/drawing/2014/main" val="20005"/>
                    </a:ext>
                  </a:extLst>
                </a:gridCol>
                <a:gridCol w="625475">
                  <a:extLst>
                    <a:ext uri="{9D8B030D-6E8A-4147-A177-3AD203B41FA5}">
                      <a16:colId xmlns:a16="http://schemas.microsoft.com/office/drawing/2014/main" val="20006"/>
                    </a:ext>
                  </a:extLst>
                </a:gridCol>
              </a:tblGrid>
              <a:tr h="2000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F2</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training simulation shall include physical, real-world objects.</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TBD physical object(s)/equipment that represent training utilities used in the VR simulation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Physical training object(s)/equipment shall be user compatible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VR tools shall be ergonomic</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VR tools shall be mechanically illustrative of VR counterpart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VR environment shall be relevant to training simulation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VR equipment shall be non-invasive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VR equipment shall be mechanically illustrative of VR counterpart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2.1.1.6</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VR equipment shall be relevant to a Lunar training environment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2.1.1.7</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the VR spacesuit shall incorporate restricted mobility as present in an EVA spacesuit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2.1.1.8</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the VR spacesuit shall be non-invasive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3</a:t>
                      </a: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2.1.1.9</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the VR spacesuit shall be user adjustable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2.1.1.10</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TBD physical model(s) of the VR spacesuit shall be able to house any HR support hardware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physical hardware designed to support VR and user actions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Physical hardware shall include sensor(s) to track user(s) activities and motions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User motion sensor(s) shall not inhibit user mobility</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User motion sensor(s) shall have TBD sensitivity</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6"/>
          <p:cNvSpPr txBox="1">
            <a:spLocks noGrp="1"/>
          </p:cNvSpPr>
          <p:nvPr>
            <p:ph type="title"/>
          </p:nvPr>
        </p:nvSpPr>
        <p:spPr>
          <a:xfrm>
            <a:off x="311700" y="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CTHREEPIO Requirements - Cont.</a:t>
            </a:r>
            <a:endParaRPr/>
          </a:p>
        </p:txBody>
      </p:sp>
      <p:sp>
        <p:nvSpPr>
          <p:cNvPr id="939" name="Google Shape;939;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graphicFrame>
        <p:nvGraphicFramePr>
          <p:cNvPr id="940" name="Google Shape;940;p76"/>
          <p:cNvGraphicFramePr/>
          <p:nvPr/>
        </p:nvGraphicFramePr>
        <p:xfrm>
          <a:off x="126775" y="500500"/>
          <a:ext cx="8890450" cy="4549140"/>
        </p:xfrm>
        <a:graphic>
          <a:graphicData uri="http://schemas.openxmlformats.org/drawingml/2006/table">
            <a:tbl>
              <a:tblPr>
                <a:noFill/>
                <a:tableStyleId>{21E01CF3-2446-4583-8609-14776A73873A}</a:tableStyleId>
              </a:tblPr>
              <a:tblGrid>
                <a:gridCol w="266700">
                  <a:extLst>
                    <a:ext uri="{9D8B030D-6E8A-4147-A177-3AD203B41FA5}">
                      <a16:colId xmlns:a16="http://schemas.microsoft.com/office/drawing/2014/main" val="20000"/>
                    </a:ext>
                  </a:extLst>
                </a:gridCol>
                <a:gridCol w="310450">
                  <a:extLst>
                    <a:ext uri="{9D8B030D-6E8A-4147-A177-3AD203B41FA5}">
                      <a16:colId xmlns:a16="http://schemas.microsoft.com/office/drawing/2014/main" val="20001"/>
                    </a:ext>
                  </a:extLst>
                </a:gridCol>
                <a:gridCol w="346625">
                  <a:extLst>
                    <a:ext uri="{9D8B030D-6E8A-4147-A177-3AD203B41FA5}">
                      <a16:colId xmlns:a16="http://schemas.microsoft.com/office/drawing/2014/main" val="20002"/>
                    </a:ext>
                  </a:extLst>
                </a:gridCol>
                <a:gridCol w="505800">
                  <a:extLst>
                    <a:ext uri="{9D8B030D-6E8A-4147-A177-3AD203B41FA5}">
                      <a16:colId xmlns:a16="http://schemas.microsoft.com/office/drawing/2014/main" val="20003"/>
                    </a:ext>
                  </a:extLst>
                </a:gridCol>
                <a:gridCol w="5215450">
                  <a:extLst>
                    <a:ext uri="{9D8B030D-6E8A-4147-A177-3AD203B41FA5}">
                      <a16:colId xmlns:a16="http://schemas.microsoft.com/office/drawing/2014/main" val="20004"/>
                    </a:ext>
                  </a:extLst>
                </a:gridCol>
                <a:gridCol w="1574700">
                  <a:extLst>
                    <a:ext uri="{9D8B030D-6E8A-4147-A177-3AD203B41FA5}">
                      <a16:colId xmlns:a16="http://schemas.microsoft.com/office/drawing/2014/main" val="20005"/>
                    </a:ext>
                  </a:extLst>
                </a:gridCol>
                <a:gridCol w="670725">
                  <a:extLst>
                    <a:ext uri="{9D8B030D-6E8A-4147-A177-3AD203B41FA5}">
                      <a16:colId xmlns:a16="http://schemas.microsoft.com/office/drawing/2014/main" val="20006"/>
                    </a:ext>
                  </a:extLst>
                </a:gridCol>
              </a:tblGrid>
              <a:tr h="2000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F2</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training simulation shall include physical, real-world objects.</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2.2.1.3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User motion sensor(s) shall be scalable to spacial augmentation of the physical training environment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2.2.1.4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User motion sensor(s) shall have TBD minimum battery life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Physical hardware shall include sensor(s) to track object(s) motions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2.2.2.1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Object motion sensor(s) shall have the ability to track large objects (TBD size constraints)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2.2.2.2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Object motion sensor(s) shall have the ability to track medium sized objects (TBD size constraints)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2.2.2.3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Object motion sensor(s) shall have the ability to track small objects (TBD size constraints)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2.2.2.4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Object motion sensor(s) shall not inhibit object handling</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2.2.2.5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Object motion sensor(s) shall have TBD sensitivity</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2.2.2.6</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Object motion sensor(s) shall be scalable to spacial augmentation of the physical training environment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F3</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training simulation shall accurately portray interactions with physical objects in the VR environment.</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1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3.1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auditory feedback for user interactions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3.2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visual feedback for user interactions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3.3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virtual objects representing the physical training objects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3.3.1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virtual representations of rocks and geological objects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3.3.2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virtual representations of tools and equipment used</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77"/>
          <p:cNvSpPr txBox="1">
            <a:spLocks noGrp="1"/>
          </p:cNvSpPr>
          <p:nvPr>
            <p:ph type="title"/>
          </p:nvPr>
        </p:nvSpPr>
        <p:spPr>
          <a:xfrm>
            <a:off x="311700" y="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CTHREEPIO Requirements - Cont.</a:t>
            </a:r>
            <a:endParaRPr/>
          </a:p>
        </p:txBody>
      </p:sp>
      <p:sp>
        <p:nvSpPr>
          <p:cNvPr id="946" name="Google Shape;946;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graphicFrame>
        <p:nvGraphicFramePr>
          <p:cNvPr id="947" name="Google Shape;947;p77"/>
          <p:cNvGraphicFramePr/>
          <p:nvPr/>
        </p:nvGraphicFramePr>
        <p:xfrm>
          <a:off x="126775" y="500500"/>
          <a:ext cx="8890450" cy="4417695"/>
        </p:xfrm>
        <a:graphic>
          <a:graphicData uri="http://schemas.openxmlformats.org/drawingml/2006/table">
            <a:tbl>
              <a:tblPr>
                <a:noFill/>
                <a:tableStyleId>{21E01CF3-2446-4583-8609-14776A73873A}</a:tableStyleId>
              </a:tblPr>
              <a:tblGrid>
                <a:gridCol w="266700">
                  <a:extLst>
                    <a:ext uri="{9D8B030D-6E8A-4147-A177-3AD203B41FA5}">
                      <a16:colId xmlns:a16="http://schemas.microsoft.com/office/drawing/2014/main" val="20000"/>
                    </a:ext>
                  </a:extLst>
                </a:gridCol>
                <a:gridCol w="310450">
                  <a:extLst>
                    <a:ext uri="{9D8B030D-6E8A-4147-A177-3AD203B41FA5}">
                      <a16:colId xmlns:a16="http://schemas.microsoft.com/office/drawing/2014/main" val="20001"/>
                    </a:ext>
                  </a:extLst>
                </a:gridCol>
                <a:gridCol w="346625">
                  <a:extLst>
                    <a:ext uri="{9D8B030D-6E8A-4147-A177-3AD203B41FA5}">
                      <a16:colId xmlns:a16="http://schemas.microsoft.com/office/drawing/2014/main" val="20002"/>
                    </a:ext>
                  </a:extLst>
                </a:gridCol>
                <a:gridCol w="505800">
                  <a:extLst>
                    <a:ext uri="{9D8B030D-6E8A-4147-A177-3AD203B41FA5}">
                      <a16:colId xmlns:a16="http://schemas.microsoft.com/office/drawing/2014/main" val="20003"/>
                    </a:ext>
                  </a:extLst>
                </a:gridCol>
                <a:gridCol w="5278850">
                  <a:extLst>
                    <a:ext uri="{9D8B030D-6E8A-4147-A177-3AD203B41FA5}">
                      <a16:colId xmlns:a16="http://schemas.microsoft.com/office/drawing/2014/main" val="20004"/>
                    </a:ext>
                  </a:extLst>
                </a:gridCol>
                <a:gridCol w="1420750">
                  <a:extLst>
                    <a:ext uri="{9D8B030D-6E8A-4147-A177-3AD203B41FA5}">
                      <a16:colId xmlns:a16="http://schemas.microsoft.com/office/drawing/2014/main" val="20005"/>
                    </a:ext>
                  </a:extLst>
                </a:gridCol>
                <a:gridCol w="761275">
                  <a:extLst>
                    <a:ext uri="{9D8B030D-6E8A-4147-A177-3AD203B41FA5}">
                      <a16:colId xmlns:a16="http://schemas.microsoft.com/office/drawing/2014/main" val="20006"/>
                    </a:ext>
                  </a:extLst>
                </a:gridCol>
              </a:tblGrid>
              <a:tr h="3524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F4</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To accurately simulate EVA activities on the lunar surface, the training simulation shall portray spacesuit features and small scale lunar objects.</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an accurate visual representation of the user within the simulation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a realistic visual of current astronaut gear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4.1.1.1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realistic spacesuit features (TBD)</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4.1.1.2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a field-of-view constraint closely resembling current astronaut gear.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suit shadows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integrate capabilities to monitor simulated health parameters of user during simulation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have capabilities that reflect future as well as current biometric/simulation displays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biometrics that measures EKG</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metrics of the total time on EVA</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have capabilities that reflect simulated suit system status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4.2.2.1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biometrics that measures suit oxygen levels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4.2.2.2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biometrics that measures suit pressure levels/integrity</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4.2.2.3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biometrics that measures humidity</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4.2.1.4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metrics of the internal spacesuit temperature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4.3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include physical surface features indicative of the lunar surface (Topography/Geological Features/ROCKS)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78"/>
          <p:cNvSpPr txBox="1">
            <a:spLocks noGrp="1"/>
          </p:cNvSpPr>
          <p:nvPr>
            <p:ph type="title"/>
          </p:nvPr>
        </p:nvSpPr>
        <p:spPr>
          <a:xfrm>
            <a:off x="311700" y="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CTHREEPIO Requirements - Cont.</a:t>
            </a:r>
            <a:endParaRPr/>
          </a:p>
        </p:txBody>
      </p:sp>
      <p:sp>
        <p:nvSpPr>
          <p:cNvPr id="953" name="Google Shape;953;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graphicFrame>
        <p:nvGraphicFramePr>
          <p:cNvPr id="954" name="Google Shape;954;p78"/>
          <p:cNvGraphicFramePr/>
          <p:nvPr/>
        </p:nvGraphicFramePr>
        <p:xfrm>
          <a:off x="126775" y="500500"/>
          <a:ext cx="8890450" cy="4417695"/>
        </p:xfrm>
        <a:graphic>
          <a:graphicData uri="http://schemas.openxmlformats.org/drawingml/2006/table">
            <a:tbl>
              <a:tblPr>
                <a:noFill/>
                <a:tableStyleId>{21E01CF3-2446-4583-8609-14776A73873A}</a:tableStyleId>
              </a:tblPr>
              <a:tblGrid>
                <a:gridCol w="266700">
                  <a:extLst>
                    <a:ext uri="{9D8B030D-6E8A-4147-A177-3AD203B41FA5}">
                      <a16:colId xmlns:a16="http://schemas.microsoft.com/office/drawing/2014/main" val="20000"/>
                    </a:ext>
                  </a:extLst>
                </a:gridCol>
                <a:gridCol w="310450">
                  <a:extLst>
                    <a:ext uri="{9D8B030D-6E8A-4147-A177-3AD203B41FA5}">
                      <a16:colId xmlns:a16="http://schemas.microsoft.com/office/drawing/2014/main" val="20001"/>
                    </a:ext>
                  </a:extLst>
                </a:gridCol>
                <a:gridCol w="346625">
                  <a:extLst>
                    <a:ext uri="{9D8B030D-6E8A-4147-A177-3AD203B41FA5}">
                      <a16:colId xmlns:a16="http://schemas.microsoft.com/office/drawing/2014/main" val="20002"/>
                    </a:ext>
                  </a:extLst>
                </a:gridCol>
                <a:gridCol w="505800">
                  <a:extLst>
                    <a:ext uri="{9D8B030D-6E8A-4147-A177-3AD203B41FA5}">
                      <a16:colId xmlns:a16="http://schemas.microsoft.com/office/drawing/2014/main" val="20003"/>
                    </a:ext>
                  </a:extLst>
                </a:gridCol>
                <a:gridCol w="5242625">
                  <a:extLst>
                    <a:ext uri="{9D8B030D-6E8A-4147-A177-3AD203B41FA5}">
                      <a16:colId xmlns:a16="http://schemas.microsoft.com/office/drawing/2014/main" val="20004"/>
                    </a:ext>
                  </a:extLst>
                </a:gridCol>
                <a:gridCol w="1529425">
                  <a:extLst>
                    <a:ext uri="{9D8B030D-6E8A-4147-A177-3AD203B41FA5}">
                      <a16:colId xmlns:a16="http://schemas.microsoft.com/office/drawing/2014/main" val="20005"/>
                    </a:ext>
                  </a:extLst>
                </a:gridCol>
                <a:gridCol w="688825">
                  <a:extLst>
                    <a:ext uri="{9D8B030D-6E8A-4147-A177-3AD203B41FA5}">
                      <a16:colId xmlns:a16="http://schemas.microsoft.com/office/drawing/2014/main" val="20006"/>
                    </a:ext>
                  </a:extLst>
                </a:gridCol>
              </a:tblGrid>
              <a:tr h="3524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F5</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training simulation, including the VR environment and all physical aspects, shall keep the user, operator, and itself safe from harm.</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implement proper methods to avoid causing simulation sickness in user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implement proper depth perception and scaling.</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5.1.1.1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implement a TBD latency</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5.1.1.2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implement a TBD frame rate/refresh rate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5.1.1.3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implement a TBD resolution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VR environment shall have task-related boundaries that match the physical boundaries of the training space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keep the user physically safe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Nunito"/>
                          <a:ea typeface="Nunito"/>
                          <a:cs typeface="Nunito"/>
                          <a:sym typeface="Nunito"/>
                        </a:rPr>
                        <a:t>Test/Analysis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1</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5.3.1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have a TBD protocol for maintaining communication with user</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2</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5.3.2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have a procedure to terminate simulation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2</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5.3.3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user shall have guidance on how to complete the task</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2</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5.3.4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user shall have the ability to control auditory environment within the headset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2</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5.3.5</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environment shall have TBD decibel limit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2</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5.3.6</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Equipment used shall be adjustable to accommodate different user anthropometry (TBD ranges)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Demonstration/Analysis</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2</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5.4</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Shall have tools that are safe to operate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1</a:t>
                      </a:r>
                      <a:endParaRPr>
                        <a:latin typeface="Nunito"/>
                        <a:ea typeface="Nunito"/>
                        <a:cs typeface="Nunito"/>
                        <a:sym typeface="Nunito"/>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5.4.1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Tools shall be modified to prevent injury</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solidFill>
                            <a:schemeClr val="dk1"/>
                          </a:solidFill>
                          <a:latin typeface="Nunito"/>
                          <a:ea typeface="Nunito"/>
                          <a:cs typeface="Nunito"/>
                          <a:sym typeface="Nunito"/>
                        </a:rPr>
                        <a:t>Level 2</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79"/>
          <p:cNvSpPr txBox="1">
            <a:spLocks noGrp="1"/>
          </p:cNvSpPr>
          <p:nvPr>
            <p:ph type="title"/>
          </p:nvPr>
        </p:nvSpPr>
        <p:spPr>
          <a:xfrm>
            <a:off x="311700" y="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CTHREEPIO Requirements - Cont.</a:t>
            </a:r>
            <a:endParaRPr/>
          </a:p>
        </p:txBody>
      </p:sp>
      <p:sp>
        <p:nvSpPr>
          <p:cNvPr id="960" name="Google Shape;960;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graphicFrame>
        <p:nvGraphicFramePr>
          <p:cNvPr id="961" name="Google Shape;961;p79"/>
          <p:cNvGraphicFramePr/>
          <p:nvPr/>
        </p:nvGraphicFramePr>
        <p:xfrm>
          <a:off x="126775" y="500500"/>
          <a:ext cx="8890450" cy="2274570"/>
        </p:xfrm>
        <a:graphic>
          <a:graphicData uri="http://schemas.openxmlformats.org/drawingml/2006/table">
            <a:tbl>
              <a:tblPr>
                <a:noFill/>
                <a:tableStyleId>{21E01CF3-2446-4583-8609-14776A73873A}</a:tableStyleId>
              </a:tblPr>
              <a:tblGrid>
                <a:gridCol w="266700">
                  <a:extLst>
                    <a:ext uri="{9D8B030D-6E8A-4147-A177-3AD203B41FA5}">
                      <a16:colId xmlns:a16="http://schemas.microsoft.com/office/drawing/2014/main" val="20000"/>
                    </a:ext>
                  </a:extLst>
                </a:gridCol>
                <a:gridCol w="310450">
                  <a:extLst>
                    <a:ext uri="{9D8B030D-6E8A-4147-A177-3AD203B41FA5}">
                      <a16:colId xmlns:a16="http://schemas.microsoft.com/office/drawing/2014/main" val="20001"/>
                    </a:ext>
                  </a:extLst>
                </a:gridCol>
                <a:gridCol w="346625">
                  <a:extLst>
                    <a:ext uri="{9D8B030D-6E8A-4147-A177-3AD203B41FA5}">
                      <a16:colId xmlns:a16="http://schemas.microsoft.com/office/drawing/2014/main" val="20002"/>
                    </a:ext>
                  </a:extLst>
                </a:gridCol>
                <a:gridCol w="505800">
                  <a:extLst>
                    <a:ext uri="{9D8B030D-6E8A-4147-A177-3AD203B41FA5}">
                      <a16:colId xmlns:a16="http://schemas.microsoft.com/office/drawing/2014/main" val="20003"/>
                    </a:ext>
                  </a:extLst>
                </a:gridCol>
                <a:gridCol w="5242625">
                  <a:extLst>
                    <a:ext uri="{9D8B030D-6E8A-4147-A177-3AD203B41FA5}">
                      <a16:colId xmlns:a16="http://schemas.microsoft.com/office/drawing/2014/main" val="20004"/>
                    </a:ext>
                  </a:extLst>
                </a:gridCol>
                <a:gridCol w="1529425">
                  <a:extLst>
                    <a:ext uri="{9D8B030D-6E8A-4147-A177-3AD203B41FA5}">
                      <a16:colId xmlns:a16="http://schemas.microsoft.com/office/drawing/2014/main" val="20005"/>
                    </a:ext>
                  </a:extLst>
                </a:gridCol>
                <a:gridCol w="688825">
                  <a:extLst>
                    <a:ext uri="{9D8B030D-6E8A-4147-A177-3AD203B41FA5}">
                      <a16:colId xmlns:a16="http://schemas.microsoft.com/office/drawing/2014/main" val="20006"/>
                    </a:ext>
                  </a:extLst>
                </a:gridCol>
              </a:tblGrid>
              <a:tr h="200025">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F6</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The training simulation shall be appropriate for a laboratory environment.</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tc>
                  <a:txBody>
                    <a:bodyPr/>
                    <a:lstStyle/>
                    <a:p>
                      <a:pPr marL="0" lvl="0" indent="0" algn="l" rtl="0">
                        <a:lnSpc>
                          <a:spcPct val="115000"/>
                        </a:lnSpc>
                        <a:spcBef>
                          <a:spcPts val="0"/>
                        </a:spcBef>
                        <a:spcAft>
                          <a:spcPts val="0"/>
                        </a:spcAft>
                        <a:buNone/>
                      </a:pPr>
                      <a:r>
                        <a:rPr lang="en" sz="1000" b="1">
                          <a:latin typeface="Nunito"/>
                          <a:ea typeface="Nunito"/>
                          <a:cs typeface="Nunito"/>
                          <a:sym typeface="Nunito"/>
                        </a:rPr>
                        <a:t>Level 0</a:t>
                      </a:r>
                      <a:endParaRPr sz="1000" b="1">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6BDC6"/>
                    </a:solidFill>
                  </a:tcPr>
                </a:tc>
                <a:extLst>
                  <a:ext uri="{0D108BD9-81ED-4DB2-BD59-A6C34878D82A}">
                    <a16:rowId xmlns:a16="http://schemas.microsoft.com/office/drawing/2014/main" val="10000"/>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be no larger than 9ft by 10ft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hybrid reality equipment/objects shall fit within the physical training environment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6.1.2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hybrid reality equipment/objects shall be appropriately scaled</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be designed such that it will not damage its occupied space</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The physical training environment shall not be a permanent installation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Inspection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All individual physical equipment shall be movable by one person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Demonstration</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2</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6.3.1.1</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Hybrid reality components that need to be vertically lifted shall be no more than TBD weight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Test</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Level 3</a:t>
                      </a:r>
                      <a:endParaRPr sz="1000">
                        <a:latin typeface="Nunito"/>
                        <a:ea typeface="Nunito"/>
                        <a:cs typeface="Nunito"/>
                        <a:sym typeface="Nuni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graphicFrame>
        <p:nvGraphicFramePr>
          <p:cNvPr id="967" name="Google Shape;967;p80"/>
          <p:cNvGraphicFramePr/>
          <p:nvPr/>
        </p:nvGraphicFramePr>
        <p:xfrm>
          <a:off x="662425" y="1317750"/>
          <a:ext cx="7819150" cy="2427732"/>
        </p:xfrm>
        <a:graphic>
          <a:graphicData uri="http://schemas.openxmlformats.org/drawingml/2006/table">
            <a:tbl>
              <a:tblPr>
                <a:noFill/>
                <a:tableStyleId>{EA58604A-46AB-45EA-9A62-8ED6B3406EB1}</a:tableStyleId>
              </a:tblPr>
              <a:tblGrid>
                <a:gridCol w="1353575">
                  <a:extLst>
                    <a:ext uri="{9D8B030D-6E8A-4147-A177-3AD203B41FA5}">
                      <a16:colId xmlns:a16="http://schemas.microsoft.com/office/drawing/2014/main" val="20000"/>
                    </a:ext>
                  </a:extLst>
                </a:gridCol>
                <a:gridCol w="646075">
                  <a:extLst>
                    <a:ext uri="{9D8B030D-6E8A-4147-A177-3AD203B41FA5}">
                      <a16:colId xmlns:a16="http://schemas.microsoft.com/office/drawing/2014/main" val="20001"/>
                    </a:ext>
                  </a:extLst>
                </a:gridCol>
                <a:gridCol w="7522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gridCol w="723900">
                  <a:extLst>
                    <a:ext uri="{9D8B030D-6E8A-4147-A177-3AD203B41FA5}">
                      <a16:colId xmlns:a16="http://schemas.microsoft.com/office/drawing/2014/main" val="20006"/>
                    </a:ext>
                  </a:extLst>
                </a:gridCol>
                <a:gridCol w="723900">
                  <a:extLst>
                    <a:ext uri="{9D8B030D-6E8A-4147-A177-3AD203B41FA5}">
                      <a16:colId xmlns:a16="http://schemas.microsoft.com/office/drawing/2014/main" val="20007"/>
                    </a:ext>
                  </a:extLst>
                </a:gridCol>
                <a:gridCol w="723900">
                  <a:extLst>
                    <a:ext uri="{9D8B030D-6E8A-4147-A177-3AD203B41FA5}">
                      <a16:colId xmlns:a16="http://schemas.microsoft.com/office/drawing/2014/main" val="20008"/>
                    </a:ext>
                  </a:extLst>
                </a:gridCol>
                <a:gridCol w="723900">
                  <a:extLst>
                    <a:ext uri="{9D8B030D-6E8A-4147-A177-3AD203B41FA5}">
                      <a16:colId xmlns:a16="http://schemas.microsoft.com/office/drawing/2014/main" val="20009"/>
                    </a:ext>
                  </a:extLst>
                </a:gridCol>
              </a:tblGrid>
              <a:tr h="381000">
                <a:tc>
                  <a:txBody>
                    <a:bodyPr/>
                    <a:lstStyle/>
                    <a:p>
                      <a:pPr marL="0" lvl="0" indent="0" algn="l" rtl="0">
                        <a:spcBef>
                          <a:spcPts val="0"/>
                        </a:spcBef>
                        <a:spcAft>
                          <a:spcPts val="0"/>
                        </a:spcAft>
                        <a:buNone/>
                      </a:pPr>
                      <a:endParaRPr sz="1200">
                        <a:latin typeface="Nunito"/>
                        <a:ea typeface="Nunito"/>
                        <a:cs typeface="Nunito"/>
                        <a:sym typeface="Nunit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Nunito"/>
                        <a:ea typeface="Nunito"/>
                        <a:cs typeface="Nunito"/>
                        <a:sym typeface="Nunito"/>
                      </a:endParaRPr>
                    </a:p>
                  </a:txBody>
                  <a:tcPr marL="28575" marR="28575" marT="19050" marB="19050" anchor="b">
                    <a:lnL w="9525"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1200" b="1">
                          <a:latin typeface="Nunito"/>
                          <a:ea typeface="Nunito"/>
                          <a:cs typeface="Nunito"/>
                          <a:sym typeface="Nunito"/>
                        </a:rPr>
                        <a:t>Virtual Reality Headsets</a:t>
                      </a:r>
                      <a:endParaRPr sz="12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200" b="1">
                          <a:latin typeface="Nunito"/>
                          <a:ea typeface="Nunito"/>
                          <a:cs typeface="Nunito"/>
                          <a:sym typeface="Nunito"/>
                        </a:rPr>
                        <a:t>Augmented Reality Glasses</a:t>
                      </a:r>
                      <a:endParaRPr sz="12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200" b="1">
                          <a:latin typeface="Nunito"/>
                          <a:ea typeface="Nunito"/>
                          <a:cs typeface="Nunito"/>
                          <a:sym typeface="Nunito"/>
                        </a:rPr>
                        <a:t>Projector Displays</a:t>
                      </a:r>
                      <a:endParaRPr sz="1200" b="1">
                        <a:latin typeface="Nunito"/>
                        <a:ea typeface="Nunito"/>
                        <a:cs typeface="Nunito"/>
                        <a:sym typeface="Nunito"/>
                      </a:endParaRPr>
                    </a:p>
                    <a:p>
                      <a:pPr marL="0" lvl="0" indent="0" algn="ctr" rtl="0">
                        <a:lnSpc>
                          <a:spcPct val="115000"/>
                        </a:lnSpc>
                        <a:spcBef>
                          <a:spcPts val="0"/>
                        </a:spcBef>
                        <a:spcAft>
                          <a:spcPts val="0"/>
                        </a:spcAft>
                        <a:buNone/>
                      </a:pPr>
                      <a:endParaRPr sz="12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200" b="1">
                          <a:latin typeface="Nunito"/>
                          <a:ea typeface="Nunito"/>
                          <a:cs typeface="Nunito"/>
                          <a:sym typeface="Nunito"/>
                        </a:rPr>
                        <a:t>Mounted Screen Displays</a:t>
                      </a:r>
                      <a:endParaRPr sz="12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Evaluation Criteria</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Weight</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Score</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WT</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Score</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WT</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Score</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WT</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Score</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WT</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Immersion</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200">
                          <a:solidFill>
                            <a:srgbClr val="CC0000"/>
                          </a:solidFill>
                          <a:latin typeface="Nunito"/>
                          <a:ea typeface="Nunito"/>
                          <a:cs typeface="Nunito"/>
                          <a:sym typeface="Nunito"/>
                        </a:rPr>
                        <a:t>60%</a:t>
                      </a:r>
                      <a:endParaRPr sz="1200">
                        <a:solidFill>
                          <a:srgbClr val="CC0000"/>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9</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5.40</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4.2</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2.40</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2</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1.20</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Portability</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200">
                          <a:solidFill>
                            <a:srgbClr val="CC0000"/>
                          </a:solidFill>
                          <a:latin typeface="Nunito"/>
                          <a:ea typeface="Nunito"/>
                          <a:cs typeface="Nunito"/>
                          <a:sym typeface="Nunito"/>
                        </a:rPr>
                        <a:t>25%</a:t>
                      </a:r>
                      <a:endParaRPr sz="1200">
                        <a:solidFill>
                          <a:srgbClr val="CC0000"/>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2.00</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8</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2.000</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1</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0.25</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1.00</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Cost</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200">
                          <a:solidFill>
                            <a:srgbClr val="CC0000"/>
                          </a:solidFill>
                          <a:latin typeface="Nunito"/>
                          <a:ea typeface="Nunito"/>
                          <a:cs typeface="Nunito"/>
                          <a:sym typeface="Nunito"/>
                        </a:rPr>
                        <a:t>15%</a:t>
                      </a:r>
                      <a:endParaRPr sz="1200">
                        <a:solidFill>
                          <a:srgbClr val="CC0000"/>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7</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1.05</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0.75</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4</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0.6</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5</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latin typeface="Nunito"/>
                          <a:ea typeface="Nunito"/>
                          <a:cs typeface="Nunito"/>
                          <a:sym typeface="Nunito"/>
                        </a:rPr>
                        <a:t>0.75</a:t>
                      </a:r>
                      <a:endParaRPr sz="12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lnSpc>
                          <a:spcPct val="115000"/>
                        </a:lnSpc>
                        <a:spcBef>
                          <a:spcPts val="0"/>
                        </a:spcBef>
                        <a:spcAft>
                          <a:spcPts val="0"/>
                        </a:spcAft>
                        <a:buNone/>
                      </a:pPr>
                      <a:r>
                        <a:rPr lang="en" sz="1200">
                          <a:solidFill>
                            <a:schemeClr val="lt1"/>
                          </a:solidFill>
                          <a:latin typeface="Nunito"/>
                          <a:ea typeface="Nunito"/>
                          <a:cs typeface="Nunito"/>
                          <a:sym typeface="Nunito"/>
                        </a:rPr>
                        <a:t>Total</a:t>
                      </a:r>
                      <a:endParaRPr sz="1200">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200" b="1">
                          <a:solidFill>
                            <a:schemeClr val="lt1"/>
                          </a:solidFill>
                          <a:latin typeface="Nunito"/>
                          <a:ea typeface="Nunito"/>
                          <a:cs typeface="Nunito"/>
                          <a:sym typeface="Nunito"/>
                        </a:rPr>
                        <a:t>100%</a:t>
                      </a:r>
                      <a:endParaRPr sz="12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endParaRPr sz="1200">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200" b="1">
                          <a:solidFill>
                            <a:schemeClr val="dk1"/>
                          </a:solidFill>
                          <a:latin typeface="Nunito"/>
                          <a:ea typeface="Nunito"/>
                          <a:cs typeface="Nunito"/>
                          <a:sym typeface="Nunito"/>
                        </a:rPr>
                        <a:t>8.45</a:t>
                      </a:r>
                      <a:endParaRPr sz="12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sz="12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200" b="1">
                          <a:solidFill>
                            <a:schemeClr val="dk1"/>
                          </a:solidFill>
                          <a:latin typeface="Nunito"/>
                          <a:ea typeface="Nunito"/>
                          <a:cs typeface="Nunito"/>
                          <a:sym typeface="Nunito"/>
                        </a:rPr>
                        <a:t>6.95</a:t>
                      </a:r>
                      <a:endParaRPr sz="12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endParaRPr sz="12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200" b="1">
                          <a:solidFill>
                            <a:schemeClr val="dk1"/>
                          </a:solidFill>
                          <a:latin typeface="Nunito"/>
                          <a:ea typeface="Nunito"/>
                          <a:cs typeface="Nunito"/>
                          <a:sym typeface="Nunito"/>
                        </a:rPr>
                        <a:t>3.25</a:t>
                      </a:r>
                      <a:endParaRPr sz="12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l" rtl="0">
                        <a:spcBef>
                          <a:spcPts val="0"/>
                        </a:spcBef>
                        <a:spcAft>
                          <a:spcPts val="0"/>
                        </a:spcAft>
                        <a:buNone/>
                      </a:pPr>
                      <a:endParaRPr sz="12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200" b="1">
                          <a:solidFill>
                            <a:schemeClr val="dk1"/>
                          </a:solidFill>
                          <a:latin typeface="Nunito"/>
                          <a:ea typeface="Nunito"/>
                          <a:cs typeface="Nunito"/>
                          <a:sym typeface="Nunito"/>
                        </a:rPr>
                        <a:t>2.95</a:t>
                      </a:r>
                      <a:endParaRPr sz="12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5"/>
                  </a:ext>
                </a:extLst>
              </a:tr>
            </a:tbl>
          </a:graphicData>
        </a:graphic>
      </p:graphicFrame>
      <p:sp>
        <p:nvSpPr>
          <p:cNvPr id="968" name="Google Shape;968;p80"/>
          <p:cNvSpPr txBox="1">
            <a:spLocks noGrp="1"/>
          </p:cNvSpPr>
          <p:nvPr>
            <p:ph type="title"/>
          </p:nvPr>
        </p:nvSpPr>
        <p:spPr>
          <a:xfrm>
            <a:off x="311700" y="200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0 - Virtual Reality Display</a:t>
            </a:r>
            <a:endParaRPr/>
          </a:p>
        </p:txBody>
      </p:sp>
      <p:sp>
        <p:nvSpPr>
          <p:cNvPr id="969" name="Google Shape;969;p80"/>
          <p:cNvSpPr txBox="1">
            <a:spLocks noGrp="1"/>
          </p:cNvSpPr>
          <p:nvPr>
            <p:ph type="title"/>
          </p:nvPr>
        </p:nvSpPr>
        <p:spPr>
          <a:xfrm>
            <a:off x="464100" y="57230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FULL TRADE MATRIX </a:t>
            </a:r>
            <a:endParaRPr sz="1620"/>
          </a:p>
        </p:txBody>
      </p:sp>
      <p:sp>
        <p:nvSpPr>
          <p:cNvPr id="970" name="Google Shape;970;p80"/>
          <p:cNvSpPr txBox="1"/>
          <p:nvPr/>
        </p:nvSpPr>
        <p:spPr>
          <a:xfrm>
            <a:off x="6445208" y="3745482"/>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Nunito"/>
                <a:ea typeface="Nunito"/>
                <a:cs typeface="Nunito"/>
                <a:sym typeface="Nunito"/>
              </a:rPr>
              <a:t>*WT = Weighted Total Score</a:t>
            </a:r>
            <a:endParaRPr sz="1100">
              <a:latin typeface="Nunito"/>
              <a:ea typeface="Nunito"/>
              <a:cs typeface="Nunito"/>
              <a:sym typeface="Nuni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graphicFrame>
        <p:nvGraphicFramePr>
          <p:cNvPr id="975" name="Google Shape;975;p81"/>
          <p:cNvGraphicFramePr/>
          <p:nvPr/>
        </p:nvGraphicFramePr>
        <p:xfrm>
          <a:off x="267788" y="846928"/>
          <a:ext cx="8608400" cy="3816300"/>
        </p:xfrm>
        <a:graphic>
          <a:graphicData uri="http://schemas.openxmlformats.org/drawingml/2006/table">
            <a:tbl>
              <a:tblPr>
                <a:noFill/>
                <a:tableStyleId>{EA58604A-46AB-45EA-9A62-8ED6B3406EB1}</a:tableStyleId>
              </a:tblPr>
              <a:tblGrid>
                <a:gridCol w="1907100">
                  <a:extLst>
                    <a:ext uri="{9D8B030D-6E8A-4147-A177-3AD203B41FA5}">
                      <a16:colId xmlns:a16="http://schemas.microsoft.com/office/drawing/2014/main" val="20000"/>
                    </a:ext>
                  </a:extLst>
                </a:gridCol>
                <a:gridCol w="755150">
                  <a:extLst>
                    <a:ext uri="{9D8B030D-6E8A-4147-A177-3AD203B41FA5}">
                      <a16:colId xmlns:a16="http://schemas.microsoft.com/office/drawing/2014/main" val="20001"/>
                    </a:ext>
                  </a:extLst>
                </a:gridCol>
                <a:gridCol w="989000">
                  <a:extLst>
                    <a:ext uri="{9D8B030D-6E8A-4147-A177-3AD203B41FA5}">
                      <a16:colId xmlns:a16="http://schemas.microsoft.com/office/drawing/2014/main" val="20002"/>
                    </a:ext>
                  </a:extLst>
                </a:gridCol>
                <a:gridCol w="989000">
                  <a:extLst>
                    <a:ext uri="{9D8B030D-6E8A-4147-A177-3AD203B41FA5}">
                      <a16:colId xmlns:a16="http://schemas.microsoft.com/office/drawing/2014/main" val="20003"/>
                    </a:ext>
                  </a:extLst>
                </a:gridCol>
                <a:gridCol w="948675">
                  <a:extLst>
                    <a:ext uri="{9D8B030D-6E8A-4147-A177-3AD203B41FA5}">
                      <a16:colId xmlns:a16="http://schemas.microsoft.com/office/drawing/2014/main" val="20004"/>
                    </a:ext>
                  </a:extLst>
                </a:gridCol>
                <a:gridCol w="948675">
                  <a:extLst>
                    <a:ext uri="{9D8B030D-6E8A-4147-A177-3AD203B41FA5}">
                      <a16:colId xmlns:a16="http://schemas.microsoft.com/office/drawing/2014/main" val="20005"/>
                    </a:ext>
                  </a:extLst>
                </a:gridCol>
                <a:gridCol w="1035400">
                  <a:extLst>
                    <a:ext uri="{9D8B030D-6E8A-4147-A177-3AD203B41FA5}">
                      <a16:colId xmlns:a16="http://schemas.microsoft.com/office/drawing/2014/main" val="20006"/>
                    </a:ext>
                  </a:extLst>
                </a:gridCol>
                <a:gridCol w="1035400">
                  <a:extLst>
                    <a:ext uri="{9D8B030D-6E8A-4147-A177-3AD203B41FA5}">
                      <a16:colId xmlns:a16="http://schemas.microsoft.com/office/drawing/2014/main" val="20007"/>
                    </a:ext>
                  </a:extLst>
                </a:gridCol>
              </a:tblGrid>
              <a:tr h="801050">
                <a:tc>
                  <a:txBody>
                    <a:bodyPr/>
                    <a:lstStyle/>
                    <a:p>
                      <a:pPr marL="0" lvl="0" indent="0" algn="ctr" rtl="0">
                        <a:spcBef>
                          <a:spcPts val="0"/>
                        </a:spcBef>
                        <a:spcAft>
                          <a:spcPts val="0"/>
                        </a:spcAft>
                        <a:buNone/>
                      </a:pPr>
                      <a:endParaRPr b="1">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b="1">
                          <a:latin typeface="Nunito"/>
                          <a:ea typeface="Nunito"/>
                          <a:cs typeface="Nunito"/>
                          <a:sym typeface="Nunito"/>
                        </a:rPr>
                        <a:t>Oculus Quest 2</a:t>
                      </a:r>
                      <a:endParaRPr b="1">
                        <a:latin typeface="Nunito"/>
                        <a:ea typeface="Nunito"/>
                        <a:cs typeface="Nunito"/>
                        <a:sym typeface="Nunito"/>
                      </a:endParaRPr>
                    </a:p>
                  </a:txBody>
                  <a:tcPr marL="28575" marR="28575" marT="19050" marB="19050">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b="1">
                          <a:latin typeface="Nunito"/>
                          <a:ea typeface="Nunito"/>
                          <a:cs typeface="Nunito"/>
                          <a:sym typeface="Nunito"/>
                        </a:rPr>
                        <a:t>HTC Vive Focus 3</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b="1">
                          <a:latin typeface="Nunito"/>
                          <a:ea typeface="Nunito"/>
                          <a:cs typeface="Nunito"/>
                          <a:sym typeface="Nunito"/>
                        </a:rPr>
                        <a:t>HP Reverb G2</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501200">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Metric</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Weight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Score</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Score</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Score</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extLst>
                  <a:ext uri="{0D108BD9-81ED-4DB2-BD59-A6C34878D82A}">
                    <a16:rowId xmlns:a16="http://schemas.microsoft.com/office/drawing/2014/main" val="10001"/>
                  </a:ext>
                </a:extLst>
              </a:tr>
              <a:tr h="501200">
                <a:tc>
                  <a:txBody>
                    <a:bodyPr/>
                    <a:lstStyle/>
                    <a:p>
                      <a:pPr marL="0" lvl="0" indent="0" algn="ctr" rtl="0">
                        <a:lnSpc>
                          <a:spcPct val="115000"/>
                        </a:lnSpc>
                        <a:spcBef>
                          <a:spcPts val="0"/>
                        </a:spcBef>
                        <a:spcAft>
                          <a:spcPts val="0"/>
                        </a:spcAft>
                        <a:buNone/>
                      </a:pPr>
                      <a:r>
                        <a:rPr lang="en">
                          <a:latin typeface="Nunito"/>
                          <a:ea typeface="Nunito"/>
                          <a:cs typeface="Nunito"/>
                          <a:sym typeface="Nunito"/>
                        </a:rPr>
                        <a:t>Requires External PC</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25%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2.5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35475">
                <a:tc>
                  <a:txBody>
                    <a:bodyPr/>
                    <a:lstStyle/>
                    <a:p>
                      <a:pPr marL="0" lvl="0" indent="0" algn="ctr" rtl="0">
                        <a:lnSpc>
                          <a:spcPct val="115000"/>
                        </a:lnSpc>
                        <a:spcBef>
                          <a:spcPts val="0"/>
                        </a:spcBef>
                        <a:spcAft>
                          <a:spcPts val="0"/>
                        </a:spcAft>
                        <a:buNone/>
                      </a:pPr>
                      <a:r>
                        <a:rPr lang="en">
                          <a:latin typeface="Nunito"/>
                          <a:ea typeface="Nunito"/>
                          <a:cs typeface="Nunito"/>
                          <a:sym typeface="Nunito"/>
                        </a:rPr>
                        <a:t>Cost [$]</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20%</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7.1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1.4</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6.5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35475">
                <a:tc>
                  <a:txBody>
                    <a:bodyPr/>
                    <a:lstStyle/>
                    <a:p>
                      <a:pPr marL="0" lvl="0" indent="0" algn="ctr" rtl="0">
                        <a:lnSpc>
                          <a:spcPct val="115000"/>
                        </a:lnSpc>
                        <a:spcBef>
                          <a:spcPts val="0"/>
                        </a:spcBef>
                        <a:spcAft>
                          <a:spcPts val="0"/>
                        </a:spcAft>
                        <a:buNone/>
                      </a:pPr>
                      <a:r>
                        <a:rPr lang="en">
                          <a:latin typeface="Nunito"/>
                          <a:ea typeface="Nunito"/>
                          <a:cs typeface="Nunito"/>
                          <a:sym typeface="Nunito"/>
                        </a:rPr>
                        <a:t>Resolution [per eye]</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5.0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0.8</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7.3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5475">
                <a:tc>
                  <a:txBody>
                    <a:bodyPr/>
                    <a:lstStyle/>
                    <a:p>
                      <a:pPr marL="0" lvl="0" indent="0" algn="ctr" rtl="0">
                        <a:lnSpc>
                          <a:spcPct val="115000"/>
                        </a:lnSpc>
                        <a:spcBef>
                          <a:spcPts val="0"/>
                        </a:spcBef>
                        <a:spcAft>
                          <a:spcPts val="0"/>
                        </a:spcAft>
                        <a:buNone/>
                      </a:pPr>
                      <a:r>
                        <a:rPr lang="en">
                          <a:latin typeface="Nunito"/>
                          <a:ea typeface="Nunito"/>
                          <a:cs typeface="Nunito"/>
                          <a:sym typeface="Nunito"/>
                        </a:rPr>
                        <a:t>Refresh Rate [Hz]</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3.6</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3.6</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3.6</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5475">
                <a:tc>
                  <a:txBody>
                    <a:bodyPr/>
                    <a:lstStyle/>
                    <a:p>
                      <a:pPr marL="0" lvl="0" indent="0" algn="ctr" rtl="0">
                        <a:lnSpc>
                          <a:spcPct val="115000"/>
                        </a:lnSpc>
                        <a:spcBef>
                          <a:spcPts val="0"/>
                        </a:spcBef>
                        <a:spcAft>
                          <a:spcPts val="0"/>
                        </a:spcAft>
                        <a:buNone/>
                      </a:pPr>
                      <a:r>
                        <a:rPr lang="en">
                          <a:latin typeface="Nunito"/>
                          <a:ea typeface="Nunito"/>
                          <a:cs typeface="Nunito"/>
                          <a:sym typeface="Nunito"/>
                        </a:rPr>
                        <a:t>Horizontal FOV [°]</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6.7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4.7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35475">
                <a:tc>
                  <a:txBody>
                    <a:bodyPr/>
                    <a:lstStyle/>
                    <a:p>
                      <a:pPr marL="0" lvl="0" indent="0" algn="ctr" rtl="0">
                        <a:lnSpc>
                          <a:spcPct val="115000"/>
                        </a:lnSpc>
                        <a:spcBef>
                          <a:spcPts val="0"/>
                        </a:spcBef>
                        <a:spcAft>
                          <a:spcPts val="0"/>
                        </a:spcAft>
                        <a:buNone/>
                      </a:pPr>
                      <a:r>
                        <a:rPr lang="en">
                          <a:latin typeface="Nunito"/>
                          <a:ea typeface="Nunito"/>
                          <a:cs typeface="Nunito"/>
                          <a:sym typeface="Nunito"/>
                        </a:rPr>
                        <a:t>Weight [lb]</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10%</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1.8</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8.7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0.9</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5475">
                <a:tc>
                  <a:txBody>
                    <a:bodyPr/>
                    <a:lstStyle/>
                    <a:p>
                      <a:pPr marL="0" lvl="0" indent="0" algn="ctr" rtl="0">
                        <a:lnSpc>
                          <a:spcPct val="115000"/>
                        </a:lnSpc>
                        <a:spcBef>
                          <a:spcPts val="0"/>
                        </a:spcBef>
                        <a:spcAft>
                          <a:spcPts val="0"/>
                        </a:spcAft>
                        <a:buNone/>
                      </a:pPr>
                      <a:r>
                        <a:rPr lang="en">
                          <a:solidFill>
                            <a:schemeClr val="lt1"/>
                          </a:solidFill>
                          <a:latin typeface="Nunito"/>
                          <a:ea typeface="Nunito"/>
                          <a:cs typeface="Nunito"/>
                          <a:sym typeface="Nunito"/>
                        </a:rPr>
                        <a:t>Total (0-10)</a:t>
                      </a:r>
                      <a:endParaRPr>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100%</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6.4</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lvl="0" indent="0" algn="ctr" rtl="0">
                        <a:lnSpc>
                          <a:spcPct val="115000"/>
                        </a:lnSpc>
                        <a:spcBef>
                          <a:spcPts val="0"/>
                        </a:spcBef>
                        <a:spcAft>
                          <a:spcPts val="0"/>
                        </a:spcAft>
                        <a:buNone/>
                      </a:pP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5.9</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ctr" rtl="0">
                        <a:lnSpc>
                          <a:spcPct val="115000"/>
                        </a:lnSpc>
                        <a:spcBef>
                          <a:spcPts val="0"/>
                        </a:spcBef>
                        <a:spcAft>
                          <a:spcPts val="0"/>
                        </a:spcAft>
                        <a:buNone/>
                      </a:pP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4.8</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extLst>
                  <a:ext uri="{0D108BD9-81ED-4DB2-BD59-A6C34878D82A}">
                    <a16:rowId xmlns:a16="http://schemas.microsoft.com/office/drawing/2014/main" val="10008"/>
                  </a:ext>
                </a:extLst>
              </a:tr>
            </a:tbl>
          </a:graphicData>
        </a:graphic>
      </p:graphicFrame>
      <p:sp>
        <p:nvSpPr>
          <p:cNvPr id="976" name="Google Shape;976;p81"/>
          <p:cNvSpPr txBox="1">
            <a:spLocks noGrp="1"/>
          </p:cNvSpPr>
          <p:nvPr>
            <p:ph type="sldNum" idx="12"/>
          </p:nvPr>
        </p:nvSpPr>
        <p:spPr>
          <a:xfrm>
            <a:off x="8472458" y="47366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sp>
        <p:nvSpPr>
          <p:cNvPr id="977" name="Google Shape;977;p81"/>
          <p:cNvSpPr txBox="1">
            <a:spLocks noGrp="1"/>
          </p:cNvSpPr>
          <p:nvPr>
            <p:ph type="title"/>
          </p:nvPr>
        </p:nvSpPr>
        <p:spPr>
          <a:xfrm>
            <a:off x="311700" y="200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1 - VR Headset</a:t>
            </a:r>
            <a:endParaRPr/>
          </a:p>
        </p:txBody>
      </p:sp>
      <p:sp>
        <p:nvSpPr>
          <p:cNvPr id="978" name="Google Shape;978;p81"/>
          <p:cNvSpPr txBox="1">
            <a:spLocks noGrp="1"/>
          </p:cNvSpPr>
          <p:nvPr>
            <p:ph type="title"/>
          </p:nvPr>
        </p:nvSpPr>
        <p:spPr>
          <a:xfrm>
            <a:off x="464100" y="57230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FULL TRADE MATRIX </a:t>
            </a:r>
            <a:endParaRPr sz="1620"/>
          </a:p>
        </p:txBody>
      </p:sp>
      <p:pic>
        <p:nvPicPr>
          <p:cNvPr id="979" name="Google Shape;979;p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94850" y="1099275"/>
            <a:ext cx="486625" cy="486625"/>
          </a:xfrm>
          <a:prstGeom prst="rect">
            <a:avLst/>
          </a:prstGeom>
          <a:noFill/>
          <a:ln>
            <a:noFill/>
          </a:ln>
        </p:spPr>
      </p:pic>
      <p:pic>
        <p:nvPicPr>
          <p:cNvPr id="980" name="Google Shape;980;p8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93523" y="1099273"/>
            <a:ext cx="486625" cy="486625"/>
          </a:xfrm>
          <a:prstGeom prst="rect">
            <a:avLst/>
          </a:prstGeom>
          <a:noFill/>
          <a:ln>
            <a:noFill/>
          </a:ln>
        </p:spPr>
      </p:pic>
      <p:pic>
        <p:nvPicPr>
          <p:cNvPr id="981" name="Google Shape;981;p8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54598" y="1099273"/>
            <a:ext cx="486626" cy="486624"/>
          </a:xfrm>
          <a:prstGeom prst="rect">
            <a:avLst/>
          </a:prstGeom>
          <a:noFill/>
          <a:ln>
            <a:noFill/>
          </a:ln>
        </p:spPr>
      </p:pic>
      <p:sp>
        <p:nvSpPr>
          <p:cNvPr id="982" name="Google Shape;982;p81"/>
          <p:cNvSpPr txBox="1"/>
          <p:nvPr/>
        </p:nvSpPr>
        <p:spPr>
          <a:xfrm>
            <a:off x="6842400" y="4653231"/>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dirty="0">
                <a:solidFill>
                  <a:schemeClr val="dk1"/>
                </a:solidFill>
                <a:latin typeface="Nunito"/>
                <a:ea typeface="Nunito"/>
                <a:cs typeface="Nunito"/>
                <a:sym typeface="Nunito"/>
              </a:rPr>
              <a:t>*WT = Weighted Total Score</a:t>
            </a:r>
            <a:endParaRPr sz="1100" dirty="0">
              <a:latin typeface="Nunito"/>
              <a:ea typeface="Nunito"/>
              <a:cs typeface="Nunito"/>
              <a:sym typeface="Nuni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sp>
        <p:nvSpPr>
          <p:cNvPr id="988" name="Google Shape;988;p82"/>
          <p:cNvSpPr txBox="1">
            <a:spLocks noGrp="1"/>
          </p:cNvSpPr>
          <p:nvPr>
            <p:ph type="title"/>
          </p:nvPr>
        </p:nvSpPr>
        <p:spPr>
          <a:xfrm>
            <a:off x="311700" y="200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1 - VR Headset</a:t>
            </a:r>
            <a:endParaRPr/>
          </a:p>
        </p:txBody>
      </p:sp>
      <p:sp>
        <p:nvSpPr>
          <p:cNvPr id="989" name="Google Shape;989;p82"/>
          <p:cNvSpPr txBox="1">
            <a:spLocks noGrp="1"/>
          </p:cNvSpPr>
          <p:nvPr>
            <p:ph type="title"/>
          </p:nvPr>
        </p:nvSpPr>
        <p:spPr>
          <a:xfrm>
            <a:off x="464100" y="57230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FULL TRADE MATRIX </a:t>
            </a:r>
            <a:endParaRPr sz="1620"/>
          </a:p>
        </p:txBody>
      </p:sp>
      <p:graphicFrame>
        <p:nvGraphicFramePr>
          <p:cNvPr id="990" name="Google Shape;990;p82"/>
          <p:cNvGraphicFramePr/>
          <p:nvPr>
            <p:extLst>
              <p:ext uri="{D42A27DB-BD31-4B8C-83A1-F6EECF244321}">
                <p14:modId xmlns:p14="http://schemas.microsoft.com/office/powerpoint/2010/main" val="3395692732"/>
              </p:ext>
            </p:extLst>
          </p:nvPr>
        </p:nvGraphicFramePr>
        <p:xfrm>
          <a:off x="226158" y="922217"/>
          <a:ext cx="8520650" cy="3741004"/>
        </p:xfrm>
        <a:graphic>
          <a:graphicData uri="http://schemas.openxmlformats.org/drawingml/2006/table">
            <a:tbl>
              <a:tblPr>
                <a:noFill/>
                <a:tableStyleId>{EA58604A-46AB-45EA-9A62-8ED6B3406EB1}</a:tableStyleId>
              </a:tblPr>
              <a:tblGrid>
                <a:gridCol w="1689825">
                  <a:extLst>
                    <a:ext uri="{9D8B030D-6E8A-4147-A177-3AD203B41FA5}">
                      <a16:colId xmlns:a16="http://schemas.microsoft.com/office/drawing/2014/main" val="20000"/>
                    </a:ext>
                  </a:extLst>
                </a:gridCol>
                <a:gridCol w="669125">
                  <a:extLst>
                    <a:ext uri="{9D8B030D-6E8A-4147-A177-3AD203B41FA5}">
                      <a16:colId xmlns:a16="http://schemas.microsoft.com/office/drawing/2014/main" val="20001"/>
                    </a:ext>
                  </a:extLst>
                </a:gridCol>
                <a:gridCol w="847600">
                  <a:extLst>
                    <a:ext uri="{9D8B030D-6E8A-4147-A177-3AD203B41FA5}">
                      <a16:colId xmlns:a16="http://schemas.microsoft.com/office/drawing/2014/main" val="20002"/>
                    </a:ext>
                  </a:extLst>
                </a:gridCol>
                <a:gridCol w="847600">
                  <a:extLst>
                    <a:ext uri="{9D8B030D-6E8A-4147-A177-3AD203B41FA5}">
                      <a16:colId xmlns:a16="http://schemas.microsoft.com/office/drawing/2014/main" val="20003"/>
                    </a:ext>
                  </a:extLst>
                </a:gridCol>
                <a:gridCol w="1243600">
                  <a:extLst>
                    <a:ext uri="{9D8B030D-6E8A-4147-A177-3AD203B41FA5}">
                      <a16:colId xmlns:a16="http://schemas.microsoft.com/office/drawing/2014/main" val="20004"/>
                    </a:ext>
                  </a:extLst>
                </a:gridCol>
                <a:gridCol w="1243600">
                  <a:extLst>
                    <a:ext uri="{9D8B030D-6E8A-4147-A177-3AD203B41FA5}">
                      <a16:colId xmlns:a16="http://schemas.microsoft.com/office/drawing/2014/main" val="20005"/>
                    </a:ext>
                  </a:extLst>
                </a:gridCol>
                <a:gridCol w="989650">
                  <a:extLst>
                    <a:ext uri="{9D8B030D-6E8A-4147-A177-3AD203B41FA5}">
                      <a16:colId xmlns:a16="http://schemas.microsoft.com/office/drawing/2014/main" val="20006"/>
                    </a:ext>
                  </a:extLst>
                </a:gridCol>
                <a:gridCol w="989650">
                  <a:extLst>
                    <a:ext uri="{9D8B030D-6E8A-4147-A177-3AD203B41FA5}">
                      <a16:colId xmlns:a16="http://schemas.microsoft.com/office/drawing/2014/main" val="20007"/>
                    </a:ext>
                  </a:extLst>
                </a:gridCol>
              </a:tblGrid>
              <a:tr h="768400">
                <a:tc>
                  <a:txBody>
                    <a:bodyPr/>
                    <a:lstStyle/>
                    <a:p>
                      <a:pPr marL="0" lvl="0" indent="0" algn="ctr" rtl="0">
                        <a:spcBef>
                          <a:spcPts val="0"/>
                        </a:spcBef>
                        <a:spcAft>
                          <a:spcPts val="0"/>
                        </a:spcAft>
                        <a:buNone/>
                      </a:pPr>
                      <a:endParaRPr b="1">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b="1" dirty="0">
                          <a:latin typeface="Nunito"/>
                          <a:ea typeface="Nunito"/>
                          <a:cs typeface="Nunito"/>
                          <a:sym typeface="Nunito"/>
                        </a:rPr>
                        <a:t>HTC Vive Pro 2</a:t>
                      </a:r>
                      <a:endParaRPr b="1" dirty="0">
                        <a:latin typeface="Nunito"/>
                        <a:ea typeface="Nunito"/>
                        <a:cs typeface="Nunito"/>
                        <a:sym typeface="Nunito"/>
                      </a:endParaRPr>
                    </a:p>
                  </a:txBody>
                  <a:tcPr marL="28575" marR="28575" marT="19050" marB="19050">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b="1">
                          <a:latin typeface="Nunito"/>
                          <a:ea typeface="Nunito"/>
                          <a:cs typeface="Nunito"/>
                          <a:sym typeface="Nunito"/>
                        </a:rPr>
                        <a:t>Sony Playstation VR</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b="1">
                          <a:latin typeface="Nunito"/>
                          <a:ea typeface="Nunito"/>
                          <a:cs typeface="Nunito"/>
                          <a:sym typeface="Nunito"/>
                        </a:rPr>
                        <a:t>Valve Index VR Kit</a:t>
                      </a:r>
                      <a:endParaRPr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480775">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Metric</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Weight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dirty="0">
                          <a:solidFill>
                            <a:schemeClr val="lt1"/>
                          </a:solidFill>
                          <a:latin typeface="Nunito"/>
                          <a:ea typeface="Nunito"/>
                          <a:cs typeface="Nunito"/>
                          <a:sym typeface="Nunito"/>
                        </a:rPr>
                        <a:t>Score</a:t>
                      </a:r>
                      <a:endParaRPr b="1" dirty="0">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Score</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Score</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WT</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extLst>
                  <a:ext uri="{0D108BD9-81ED-4DB2-BD59-A6C34878D82A}">
                    <a16:rowId xmlns:a16="http://schemas.microsoft.com/office/drawing/2014/main" val="10001"/>
                  </a:ext>
                </a:extLst>
              </a:tr>
              <a:tr h="488575">
                <a:tc>
                  <a:txBody>
                    <a:bodyPr/>
                    <a:lstStyle/>
                    <a:p>
                      <a:pPr marL="0" lvl="0" indent="0" algn="ctr" rtl="0">
                        <a:lnSpc>
                          <a:spcPct val="115000"/>
                        </a:lnSpc>
                        <a:spcBef>
                          <a:spcPts val="0"/>
                        </a:spcBef>
                        <a:spcAft>
                          <a:spcPts val="0"/>
                        </a:spcAft>
                        <a:buNone/>
                      </a:pPr>
                      <a:r>
                        <a:rPr lang="en">
                          <a:latin typeface="Nunito"/>
                          <a:ea typeface="Nunito"/>
                          <a:cs typeface="Nunito"/>
                          <a:sym typeface="Nunito"/>
                        </a:rPr>
                        <a:t>Requires External PC</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25%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0.3</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21825">
                <a:tc>
                  <a:txBody>
                    <a:bodyPr/>
                    <a:lstStyle/>
                    <a:p>
                      <a:pPr marL="0" lvl="0" indent="0" algn="ctr" rtl="0">
                        <a:lnSpc>
                          <a:spcPct val="115000"/>
                        </a:lnSpc>
                        <a:spcBef>
                          <a:spcPts val="0"/>
                        </a:spcBef>
                        <a:spcAft>
                          <a:spcPts val="0"/>
                        </a:spcAft>
                        <a:buNone/>
                      </a:pPr>
                      <a:r>
                        <a:rPr lang="en">
                          <a:latin typeface="Nunito"/>
                          <a:ea typeface="Nunito"/>
                          <a:cs typeface="Nunito"/>
                          <a:sym typeface="Nunito"/>
                        </a:rPr>
                        <a:t>Cost [$]</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20%</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8</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1825">
                <a:tc>
                  <a:txBody>
                    <a:bodyPr/>
                    <a:lstStyle/>
                    <a:p>
                      <a:pPr marL="0" lvl="0" indent="0" algn="ctr" rtl="0">
                        <a:lnSpc>
                          <a:spcPct val="115000"/>
                        </a:lnSpc>
                        <a:spcBef>
                          <a:spcPts val="0"/>
                        </a:spcBef>
                        <a:spcAft>
                          <a:spcPts val="0"/>
                        </a:spcAft>
                        <a:buNone/>
                      </a:pPr>
                      <a:r>
                        <a:rPr lang="en">
                          <a:latin typeface="Nunito"/>
                          <a:ea typeface="Nunito"/>
                          <a:cs typeface="Nunito"/>
                          <a:sym typeface="Nunito"/>
                        </a:rPr>
                        <a:t>Resolution [per eye]</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1.5</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2.6</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0.4</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1825">
                <a:tc>
                  <a:txBody>
                    <a:bodyPr/>
                    <a:lstStyle/>
                    <a:p>
                      <a:pPr marL="0" lvl="0" indent="0" algn="ctr" rtl="0">
                        <a:lnSpc>
                          <a:spcPct val="115000"/>
                        </a:lnSpc>
                        <a:spcBef>
                          <a:spcPts val="0"/>
                        </a:spcBef>
                        <a:spcAft>
                          <a:spcPts val="0"/>
                        </a:spcAft>
                        <a:buNone/>
                      </a:pPr>
                      <a:r>
                        <a:rPr lang="en">
                          <a:latin typeface="Nunito"/>
                          <a:ea typeface="Nunito"/>
                          <a:cs typeface="Nunito"/>
                          <a:sym typeface="Nunito"/>
                        </a:rPr>
                        <a:t>Refresh Rate [Hz]</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7.1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7.1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7.1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1825">
                <a:tc>
                  <a:txBody>
                    <a:bodyPr/>
                    <a:lstStyle/>
                    <a:p>
                      <a:pPr marL="0" lvl="0" indent="0" algn="ctr" rtl="0">
                        <a:lnSpc>
                          <a:spcPct val="115000"/>
                        </a:lnSpc>
                        <a:spcBef>
                          <a:spcPts val="0"/>
                        </a:spcBef>
                        <a:spcAft>
                          <a:spcPts val="0"/>
                        </a:spcAft>
                        <a:buNone/>
                      </a:pPr>
                      <a:r>
                        <a:rPr lang="en">
                          <a:latin typeface="Nunito"/>
                          <a:ea typeface="Nunito"/>
                          <a:cs typeface="Nunito"/>
                          <a:sym typeface="Nunito"/>
                        </a:rPr>
                        <a:t>Horizontal FOV [°]</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15%</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6.7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6.7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1825">
                <a:tc>
                  <a:txBody>
                    <a:bodyPr/>
                    <a:lstStyle/>
                    <a:p>
                      <a:pPr marL="0" lvl="0" indent="0" algn="ctr" rtl="0">
                        <a:lnSpc>
                          <a:spcPct val="115000"/>
                        </a:lnSpc>
                        <a:spcBef>
                          <a:spcPts val="0"/>
                        </a:spcBef>
                        <a:spcAft>
                          <a:spcPts val="0"/>
                        </a:spcAft>
                        <a:buNone/>
                      </a:pPr>
                      <a:r>
                        <a:rPr lang="en">
                          <a:latin typeface="Nunito"/>
                          <a:ea typeface="Nunito"/>
                          <a:cs typeface="Nunito"/>
                          <a:sym typeface="Nunito"/>
                        </a:rPr>
                        <a:t>Weight [lb]</a:t>
                      </a:r>
                      <a:endParaRPr>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a:solidFill>
                            <a:srgbClr val="CC0000"/>
                          </a:solidFill>
                          <a:latin typeface="Nunito"/>
                          <a:ea typeface="Nunito"/>
                          <a:cs typeface="Nunito"/>
                          <a:sym typeface="Nunito"/>
                        </a:rPr>
                        <a:t>10%</a:t>
                      </a:r>
                      <a:endParaRPr>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0.7</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1.2</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a:solidFill>
                            <a:schemeClr val="dk1"/>
                          </a:solidFill>
                          <a:latin typeface="Nunito"/>
                          <a:ea typeface="Nunito"/>
                          <a:cs typeface="Nunito"/>
                          <a:sym typeface="Nunito"/>
                        </a:rPr>
                        <a:t>0.1</a:t>
                      </a:r>
                      <a:endParaRPr>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21825">
                <a:tc>
                  <a:txBody>
                    <a:bodyPr/>
                    <a:lstStyle/>
                    <a:p>
                      <a:pPr marL="0" lvl="0" indent="0" algn="ctr" rtl="0">
                        <a:lnSpc>
                          <a:spcPct val="115000"/>
                        </a:lnSpc>
                        <a:spcBef>
                          <a:spcPts val="0"/>
                        </a:spcBef>
                        <a:spcAft>
                          <a:spcPts val="0"/>
                        </a:spcAft>
                        <a:buNone/>
                      </a:pPr>
                      <a:r>
                        <a:rPr lang="en">
                          <a:solidFill>
                            <a:schemeClr val="lt1"/>
                          </a:solidFill>
                          <a:latin typeface="Nunito"/>
                          <a:ea typeface="Nunito"/>
                          <a:cs typeface="Nunito"/>
                          <a:sym typeface="Nunito"/>
                        </a:rPr>
                        <a:t>Total (0-10)</a:t>
                      </a:r>
                      <a:endParaRPr>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100%</a:t>
                      </a:r>
                      <a:endParaRPr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3.8</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3.6</a:t>
                      </a: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tc>
                  <a:txBody>
                    <a:bodyPr/>
                    <a:lstStyle/>
                    <a:p>
                      <a:pPr marL="0" lvl="0" indent="0" algn="ctr" rtl="0">
                        <a:lnSpc>
                          <a:spcPct val="115000"/>
                        </a:lnSpc>
                        <a:spcBef>
                          <a:spcPts val="0"/>
                        </a:spcBef>
                        <a:spcAft>
                          <a:spcPts val="0"/>
                        </a:spcAft>
                        <a:buNone/>
                      </a:pPr>
                      <a:endParaRPr b="1">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dirty="0">
                          <a:solidFill>
                            <a:schemeClr val="dk1"/>
                          </a:solidFill>
                          <a:latin typeface="Nunito"/>
                          <a:ea typeface="Nunito"/>
                          <a:cs typeface="Nunito"/>
                          <a:sym typeface="Nunito"/>
                        </a:rPr>
                        <a:t>3.0</a:t>
                      </a:r>
                      <a:endParaRPr b="1" dirty="0">
                        <a:solidFill>
                          <a:schemeClr val="dk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8"/>
                  </a:ext>
                </a:extLst>
              </a:tr>
            </a:tbl>
          </a:graphicData>
        </a:graphic>
      </p:graphicFrame>
      <p:pic>
        <p:nvPicPr>
          <p:cNvPr id="991" name="Google Shape;991;p8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57113" y="1191388"/>
            <a:ext cx="685048" cy="483650"/>
          </a:xfrm>
          <a:prstGeom prst="rect">
            <a:avLst/>
          </a:prstGeom>
          <a:noFill/>
          <a:ln>
            <a:noFill/>
          </a:ln>
        </p:spPr>
      </p:pic>
      <p:pic>
        <p:nvPicPr>
          <p:cNvPr id="992" name="Google Shape;992;p8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63276" y="1191385"/>
            <a:ext cx="614904" cy="483650"/>
          </a:xfrm>
          <a:prstGeom prst="rect">
            <a:avLst/>
          </a:prstGeom>
          <a:noFill/>
          <a:ln>
            <a:noFill/>
          </a:ln>
        </p:spPr>
      </p:pic>
      <p:pic>
        <p:nvPicPr>
          <p:cNvPr id="993" name="Google Shape;993;p8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299300" y="1191386"/>
            <a:ext cx="962100" cy="483650"/>
          </a:xfrm>
          <a:prstGeom prst="rect">
            <a:avLst/>
          </a:prstGeom>
          <a:noFill/>
          <a:ln>
            <a:noFill/>
          </a:ln>
        </p:spPr>
      </p:pic>
      <p:sp>
        <p:nvSpPr>
          <p:cNvPr id="994" name="Google Shape;994;p82"/>
          <p:cNvSpPr txBox="1"/>
          <p:nvPr/>
        </p:nvSpPr>
        <p:spPr>
          <a:xfrm>
            <a:off x="6750875" y="4663225"/>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Nunito"/>
                <a:ea typeface="Nunito"/>
                <a:cs typeface="Nunito"/>
                <a:sym typeface="Nunito"/>
              </a:rPr>
              <a:t>*WT = Weighted Total Score</a:t>
            </a:r>
            <a:endParaRPr sz="1100">
              <a:latin typeface="Nunito"/>
              <a:ea typeface="Nunito"/>
              <a:cs typeface="Nunito"/>
              <a:sym typeface="Nun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graphicFrame>
        <p:nvGraphicFramePr>
          <p:cNvPr id="999" name="Google Shape;999;p83"/>
          <p:cNvGraphicFramePr/>
          <p:nvPr/>
        </p:nvGraphicFramePr>
        <p:xfrm>
          <a:off x="36888" y="714100"/>
          <a:ext cx="9070225" cy="4294285"/>
        </p:xfrm>
        <a:graphic>
          <a:graphicData uri="http://schemas.openxmlformats.org/drawingml/2006/table">
            <a:tbl>
              <a:tblPr>
                <a:noFill/>
                <a:tableStyleId>{EA58604A-46AB-45EA-9A62-8ED6B3406EB1}</a:tableStyleId>
              </a:tblPr>
              <a:tblGrid>
                <a:gridCol w="1636525">
                  <a:extLst>
                    <a:ext uri="{9D8B030D-6E8A-4147-A177-3AD203B41FA5}">
                      <a16:colId xmlns:a16="http://schemas.microsoft.com/office/drawing/2014/main" val="20000"/>
                    </a:ext>
                  </a:extLst>
                </a:gridCol>
                <a:gridCol w="2002750">
                  <a:extLst>
                    <a:ext uri="{9D8B030D-6E8A-4147-A177-3AD203B41FA5}">
                      <a16:colId xmlns:a16="http://schemas.microsoft.com/office/drawing/2014/main" val="20001"/>
                    </a:ext>
                  </a:extLst>
                </a:gridCol>
                <a:gridCol w="718600">
                  <a:extLst>
                    <a:ext uri="{9D8B030D-6E8A-4147-A177-3AD203B41FA5}">
                      <a16:colId xmlns:a16="http://schemas.microsoft.com/office/drawing/2014/main" val="20002"/>
                    </a:ext>
                  </a:extLst>
                </a:gridCol>
                <a:gridCol w="4712350">
                  <a:extLst>
                    <a:ext uri="{9D8B030D-6E8A-4147-A177-3AD203B41FA5}">
                      <a16:colId xmlns:a16="http://schemas.microsoft.com/office/drawing/2014/main" val="20003"/>
                    </a:ext>
                  </a:extLst>
                </a:gridCol>
              </a:tblGrid>
              <a:tr h="423550">
                <a:tc>
                  <a:txBody>
                    <a:bodyPr/>
                    <a:lstStyle/>
                    <a:p>
                      <a:pPr marL="0" lvl="0" indent="0" algn="l" rtl="0">
                        <a:spcBef>
                          <a:spcPts val="0"/>
                        </a:spcBef>
                        <a:spcAft>
                          <a:spcPts val="0"/>
                        </a:spcAft>
                        <a:buNone/>
                      </a:pPr>
                      <a:r>
                        <a:rPr lang="en" sz="1000" b="1">
                          <a:latin typeface="Nunito"/>
                          <a:ea typeface="Nunito"/>
                          <a:cs typeface="Nunito"/>
                          <a:sym typeface="Nunito"/>
                        </a:rPr>
                        <a:t>Design Metric</a:t>
                      </a:r>
                      <a:endParaRPr sz="1000" b="1">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000" b="1">
                          <a:latin typeface="Nunito"/>
                          <a:ea typeface="Nunito"/>
                          <a:cs typeface="Nunito"/>
                          <a:sym typeface="Nunito"/>
                        </a:rPr>
                        <a:t>Scoring</a:t>
                      </a:r>
                      <a:endParaRPr sz="1000" b="1">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000" b="1">
                          <a:latin typeface="Nunito"/>
                          <a:ea typeface="Nunito"/>
                          <a:cs typeface="Nunito"/>
                          <a:sym typeface="Nunito"/>
                        </a:rPr>
                        <a:t>Weight</a:t>
                      </a:r>
                      <a:endParaRPr sz="1000" b="1">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000" b="1">
                          <a:latin typeface="Nunito"/>
                          <a:ea typeface="Nunito"/>
                          <a:cs typeface="Nunito"/>
                          <a:sym typeface="Nunito"/>
                        </a:rPr>
                        <a:t>Reasoning</a:t>
                      </a:r>
                      <a:endParaRPr sz="1000" b="1">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88575">
                <a:tc>
                  <a:txBody>
                    <a:bodyPr/>
                    <a:lstStyle/>
                    <a:p>
                      <a:pPr marL="0" lvl="0" indent="0" algn="l" rtl="0">
                        <a:spcBef>
                          <a:spcPts val="0"/>
                        </a:spcBef>
                        <a:spcAft>
                          <a:spcPts val="0"/>
                        </a:spcAft>
                        <a:buNone/>
                      </a:pPr>
                      <a:r>
                        <a:rPr lang="en" sz="1100">
                          <a:latin typeface="Nunito"/>
                          <a:ea typeface="Nunito"/>
                          <a:cs typeface="Nunito"/>
                          <a:sym typeface="Nunito"/>
                        </a:rPr>
                        <a:t>Cost ($)</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0 for expensive hardware ($300) and 10 for cheap hardware ($20)</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CC3311"/>
                          </a:solidFill>
                          <a:latin typeface="Nunito"/>
                          <a:ea typeface="Nunito"/>
                          <a:cs typeface="Nunito"/>
                          <a:sym typeface="Nunito"/>
                        </a:rPr>
                        <a:t>35%</a:t>
                      </a:r>
                      <a:endParaRPr sz="1100">
                        <a:solidFill>
                          <a:srgbClr val="CC3311"/>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Potentially another hefty expense, in combination with the VR headset, object tracking hardware could put us at risk for being over budget</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88575">
                <a:tc>
                  <a:txBody>
                    <a:bodyPr/>
                    <a:lstStyle/>
                    <a:p>
                      <a:pPr marL="0" lvl="0" indent="0" algn="l" rtl="0">
                        <a:spcBef>
                          <a:spcPts val="0"/>
                        </a:spcBef>
                        <a:spcAft>
                          <a:spcPts val="0"/>
                        </a:spcAft>
                        <a:buNone/>
                      </a:pPr>
                      <a:r>
                        <a:rPr lang="en" sz="1100">
                          <a:latin typeface="Nunito"/>
                          <a:ea typeface="Nunito"/>
                          <a:cs typeface="Nunito"/>
                          <a:sym typeface="Nunito"/>
                        </a:rPr>
                        <a:t>Size (mm)</a:t>
                      </a:r>
                      <a:endParaRPr sz="1100">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100">
                          <a:latin typeface="Nunito"/>
                          <a:ea typeface="Nunito"/>
                          <a:cs typeface="Nunito"/>
                          <a:sym typeface="Nunito"/>
                        </a:rPr>
                        <a:t>0 for larger pieces of equipment (90 mm) and 10 for smaller equipment (50 mm)</a:t>
                      </a:r>
                      <a:endParaRPr sz="1100">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 sz="1100">
                          <a:solidFill>
                            <a:srgbClr val="CC3311"/>
                          </a:solidFill>
                          <a:latin typeface="Nunito"/>
                          <a:ea typeface="Nunito"/>
                          <a:cs typeface="Nunito"/>
                          <a:sym typeface="Nunito"/>
                        </a:rPr>
                        <a:t>10%</a:t>
                      </a:r>
                      <a:endParaRPr sz="1100">
                        <a:solidFill>
                          <a:srgbClr val="CC3311"/>
                        </a:solidFill>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100">
                          <a:latin typeface="Nunito"/>
                          <a:ea typeface="Nunito"/>
                          <a:cs typeface="Nunito"/>
                          <a:sym typeface="Nunito"/>
                        </a:rPr>
                        <a:t>The size can affect the VR experience should it get in the users way and would decrease the realistic feel of the object. It could also potentially affect the manufacturability of the object</a:t>
                      </a:r>
                      <a:endParaRPr sz="1100">
                        <a:latin typeface="Nunito"/>
                        <a:ea typeface="Nunito"/>
                        <a:cs typeface="Nunito"/>
                        <a:sym typeface="Nunito"/>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788575">
                <a:tc>
                  <a:txBody>
                    <a:bodyPr/>
                    <a:lstStyle/>
                    <a:p>
                      <a:pPr marL="0" lvl="0" indent="0" algn="l" rtl="0">
                        <a:spcBef>
                          <a:spcPts val="0"/>
                        </a:spcBef>
                        <a:spcAft>
                          <a:spcPts val="0"/>
                        </a:spcAft>
                        <a:buNone/>
                      </a:pPr>
                      <a:r>
                        <a:rPr lang="en" sz="1100">
                          <a:latin typeface="Nunito"/>
                          <a:ea typeface="Nunito"/>
                          <a:cs typeface="Nunito"/>
                          <a:sym typeface="Nunito"/>
                        </a:rPr>
                        <a:t>Weight (g)</a:t>
                      </a:r>
                      <a:endParaRPr sz="1100">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100">
                          <a:latin typeface="Nunito"/>
                          <a:ea typeface="Nunito"/>
                          <a:cs typeface="Nunito"/>
                          <a:sym typeface="Nunito"/>
                        </a:rPr>
                        <a:t>0 for heavy (100 g) pieces of equipment and 10 for lighter pieces (0 g)</a:t>
                      </a:r>
                      <a:endParaRPr sz="1100">
                        <a:latin typeface="Nunito"/>
                        <a:ea typeface="Nunito"/>
                        <a:cs typeface="Nunito"/>
                        <a:sym typeface="Nunito"/>
                      </a:endParaRPr>
                    </a:p>
                  </a:txBody>
                  <a:tcPr marL="91425" marR="91425" marT="91425" marB="91425"/>
                </a:tc>
                <a:tc>
                  <a:txBody>
                    <a:bodyPr/>
                    <a:lstStyle/>
                    <a:p>
                      <a:pPr marL="0" lvl="0" indent="0" algn="ctr" rtl="0">
                        <a:spcBef>
                          <a:spcPts val="0"/>
                        </a:spcBef>
                        <a:spcAft>
                          <a:spcPts val="0"/>
                        </a:spcAft>
                        <a:buNone/>
                      </a:pPr>
                      <a:r>
                        <a:rPr lang="en" sz="1100">
                          <a:solidFill>
                            <a:srgbClr val="CC3311"/>
                          </a:solidFill>
                          <a:latin typeface="Nunito"/>
                          <a:ea typeface="Nunito"/>
                          <a:cs typeface="Nunito"/>
                          <a:sym typeface="Nunito"/>
                        </a:rPr>
                        <a:t>10%</a:t>
                      </a:r>
                      <a:endParaRPr sz="1100">
                        <a:solidFill>
                          <a:srgbClr val="CC331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sz="1100">
                          <a:latin typeface="Nunito"/>
                          <a:ea typeface="Nunito"/>
                          <a:cs typeface="Nunito"/>
                          <a:sym typeface="Nunito"/>
                        </a:rPr>
                        <a:t>Similar to size, a large weight on an object because of a tracker affects the realistic feel of the object</a:t>
                      </a:r>
                      <a:endParaRPr sz="1100">
                        <a:latin typeface="Nunito"/>
                        <a:ea typeface="Nunito"/>
                        <a:cs typeface="Nunito"/>
                        <a:sym typeface="Nunito"/>
                      </a:endParaRPr>
                    </a:p>
                  </a:txBody>
                  <a:tcPr marL="91425" marR="91425" marT="91425" marB="91425"/>
                </a:tc>
                <a:extLst>
                  <a:ext uri="{0D108BD9-81ED-4DB2-BD59-A6C34878D82A}">
                    <a16:rowId xmlns:a16="http://schemas.microsoft.com/office/drawing/2014/main" val="10003"/>
                  </a:ext>
                </a:extLst>
              </a:tr>
              <a:tr h="651600">
                <a:tc>
                  <a:txBody>
                    <a:bodyPr/>
                    <a:lstStyle/>
                    <a:p>
                      <a:pPr marL="0" lvl="0" indent="0" algn="l" rtl="0">
                        <a:spcBef>
                          <a:spcPts val="0"/>
                        </a:spcBef>
                        <a:spcAft>
                          <a:spcPts val="0"/>
                        </a:spcAft>
                        <a:buNone/>
                      </a:pPr>
                      <a:r>
                        <a:rPr lang="en" sz="1100">
                          <a:latin typeface="Nunito"/>
                          <a:ea typeface="Nunito"/>
                          <a:cs typeface="Nunito"/>
                          <a:sym typeface="Nunito"/>
                        </a:rPr>
                        <a:t>Ease of Integration</a:t>
                      </a:r>
                      <a:endParaRPr sz="1100">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Subjective, 0.5-1</a:t>
                      </a:r>
                      <a:endParaRPr sz="1100">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CC3311"/>
                          </a:solidFill>
                          <a:latin typeface="Nunito"/>
                          <a:ea typeface="Nunito"/>
                          <a:cs typeface="Nunito"/>
                          <a:sym typeface="Nunito"/>
                        </a:rPr>
                        <a:t>25%</a:t>
                      </a:r>
                      <a:endParaRPr sz="1100">
                        <a:solidFill>
                          <a:srgbClr val="CC3311"/>
                        </a:solidFill>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An additional learning curve associated with software associated with object tracking sensors requires more man hours</a:t>
                      </a:r>
                      <a:endParaRPr sz="1100">
                        <a:latin typeface="Nunito"/>
                        <a:ea typeface="Nunito"/>
                        <a:cs typeface="Nunito"/>
                        <a:sym typeface="Nunito"/>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788575">
                <a:tc>
                  <a:txBody>
                    <a:bodyPr/>
                    <a:lstStyle/>
                    <a:p>
                      <a:pPr marL="0" lvl="0" indent="0" algn="l" rtl="0">
                        <a:spcBef>
                          <a:spcPts val="0"/>
                        </a:spcBef>
                        <a:spcAft>
                          <a:spcPts val="0"/>
                        </a:spcAft>
                        <a:buNone/>
                      </a:pPr>
                      <a:r>
                        <a:rPr lang="en" sz="1100">
                          <a:latin typeface="Nunito"/>
                          <a:ea typeface="Nunito"/>
                          <a:cs typeface="Nunito"/>
                          <a:sym typeface="Nunito"/>
                        </a:rPr>
                        <a:t>Battery life (hr)</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10 for long battery life (8 hrs) and 0 for short battery life (2 hrs)</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solidFill>
                            <a:srgbClr val="CC3311"/>
                          </a:solidFill>
                          <a:latin typeface="Nunito"/>
                          <a:ea typeface="Nunito"/>
                          <a:cs typeface="Nunito"/>
                          <a:sym typeface="Nunito"/>
                        </a:rPr>
                        <a:t>20%</a:t>
                      </a:r>
                      <a:endParaRPr sz="1100">
                        <a:solidFill>
                          <a:srgbClr val="CC3311"/>
                        </a:solidFill>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Nunito"/>
                          <a:ea typeface="Nunito"/>
                          <a:cs typeface="Nunito"/>
                          <a:sym typeface="Nunito"/>
                        </a:rPr>
                        <a:t>A longer battery life enables multiple users to use the equipment/training simulation without having to charge or replace batteries</a:t>
                      </a:r>
                      <a:endParaRPr sz="1100">
                        <a:latin typeface="Nunito"/>
                        <a:ea typeface="Nunito"/>
                        <a:cs typeface="Nunito"/>
                        <a:sym typeface="Nuni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00" name="Google Shape;1000;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
        <p:nvSpPr>
          <p:cNvPr id="1001" name="Google Shape;1001;p83"/>
          <p:cNvSpPr txBox="1">
            <a:spLocks noGrp="1"/>
          </p:cNvSpPr>
          <p:nvPr>
            <p:ph type="title"/>
          </p:nvPr>
        </p:nvSpPr>
        <p:spPr>
          <a:xfrm>
            <a:off x="311700" y="200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2 - Scoring Techniques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graphicFrame>
        <p:nvGraphicFramePr>
          <p:cNvPr id="1006" name="Google Shape;1006;p84"/>
          <p:cNvGraphicFramePr/>
          <p:nvPr/>
        </p:nvGraphicFramePr>
        <p:xfrm>
          <a:off x="179325" y="1013647"/>
          <a:ext cx="8785350" cy="3131819"/>
        </p:xfrm>
        <a:graphic>
          <a:graphicData uri="http://schemas.openxmlformats.org/drawingml/2006/table">
            <a:tbl>
              <a:tblPr>
                <a:noFill/>
                <a:tableStyleId>{EA58604A-46AB-45EA-9A62-8ED6B3406EB1}</a:tableStyleId>
              </a:tblPr>
              <a:tblGrid>
                <a:gridCol w="762875">
                  <a:extLst>
                    <a:ext uri="{9D8B030D-6E8A-4147-A177-3AD203B41FA5}">
                      <a16:colId xmlns:a16="http://schemas.microsoft.com/office/drawing/2014/main" val="20000"/>
                    </a:ext>
                  </a:extLst>
                </a:gridCol>
                <a:gridCol w="492175">
                  <a:extLst>
                    <a:ext uri="{9D8B030D-6E8A-4147-A177-3AD203B41FA5}">
                      <a16:colId xmlns:a16="http://schemas.microsoft.com/office/drawing/2014/main" val="20001"/>
                    </a:ext>
                  </a:extLst>
                </a:gridCol>
                <a:gridCol w="627525">
                  <a:extLst>
                    <a:ext uri="{9D8B030D-6E8A-4147-A177-3AD203B41FA5}">
                      <a16:colId xmlns:a16="http://schemas.microsoft.com/office/drawing/2014/main" val="20002"/>
                    </a:ext>
                  </a:extLst>
                </a:gridCol>
                <a:gridCol w="627525">
                  <a:extLst>
                    <a:ext uri="{9D8B030D-6E8A-4147-A177-3AD203B41FA5}">
                      <a16:colId xmlns:a16="http://schemas.microsoft.com/office/drawing/2014/main" val="20003"/>
                    </a:ext>
                  </a:extLst>
                </a:gridCol>
                <a:gridCol w="627525">
                  <a:extLst>
                    <a:ext uri="{9D8B030D-6E8A-4147-A177-3AD203B41FA5}">
                      <a16:colId xmlns:a16="http://schemas.microsoft.com/office/drawing/2014/main" val="20004"/>
                    </a:ext>
                  </a:extLst>
                </a:gridCol>
                <a:gridCol w="627525">
                  <a:extLst>
                    <a:ext uri="{9D8B030D-6E8A-4147-A177-3AD203B41FA5}">
                      <a16:colId xmlns:a16="http://schemas.microsoft.com/office/drawing/2014/main" val="20005"/>
                    </a:ext>
                  </a:extLst>
                </a:gridCol>
                <a:gridCol w="627525">
                  <a:extLst>
                    <a:ext uri="{9D8B030D-6E8A-4147-A177-3AD203B41FA5}">
                      <a16:colId xmlns:a16="http://schemas.microsoft.com/office/drawing/2014/main" val="20006"/>
                    </a:ext>
                  </a:extLst>
                </a:gridCol>
                <a:gridCol w="627525">
                  <a:extLst>
                    <a:ext uri="{9D8B030D-6E8A-4147-A177-3AD203B41FA5}">
                      <a16:colId xmlns:a16="http://schemas.microsoft.com/office/drawing/2014/main" val="20007"/>
                    </a:ext>
                  </a:extLst>
                </a:gridCol>
                <a:gridCol w="627525">
                  <a:extLst>
                    <a:ext uri="{9D8B030D-6E8A-4147-A177-3AD203B41FA5}">
                      <a16:colId xmlns:a16="http://schemas.microsoft.com/office/drawing/2014/main" val="20008"/>
                    </a:ext>
                  </a:extLst>
                </a:gridCol>
                <a:gridCol w="627525">
                  <a:extLst>
                    <a:ext uri="{9D8B030D-6E8A-4147-A177-3AD203B41FA5}">
                      <a16:colId xmlns:a16="http://schemas.microsoft.com/office/drawing/2014/main" val="20009"/>
                    </a:ext>
                  </a:extLst>
                </a:gridCol>
                <a:gridCol w="627525">
                  <a:extLst>
                    <a:ext uri="{9D8B030D-6E8A-4147-A177-3AD203B41FA5}">
                      <a16:colId xmlns:a16="http://schemas.microsoft.com/office/drawing/2014/main" val="20010"/>
                    </a:ext>
                  </a:extLst>
                </a:gridCol>
                <a:gridCol w="627525">
                  <a:extLst>
                    <a:ext uri="{9D8B030D-6E8A-4147-A177-3AD203B41FA5}">
                      <a16:colId xmlns:a16="http://schemas.microsoft.com/office/drawing/2014/main" val="20011"/>
                    </a:ext>
                  </a:extLst>
                </a:gridCol>
                <a:gridCol w="627525">
                  <a:extLst>
                    <a:ext uri="{9D8B030D-6E8A-4147-A177-3AD203B41FA5}">
                      <a16:colId xmlns:a16="http://schemas.microsoft.com/office/drawing/2014/main" val="20012"/>
                    </a:ext>
                  </a:extLst>
                </a:gridCol>
                <a:gridCol w="627525">
                  <a:extLst>
                    <a:ext uri="{9D8B030D-6E8A-4147-A177-3AD203B41FA5}">
                      <a16:colId xmlns:a16="http://schemas.microsoft.com/office/drawing/2014/main" val="20013"/>
                    </a:ext>
                  </a:extLst>
                </a:gridCol>
              </a:tblGrid>
              <a:tr h="788475">
                <a:tc>
                  <a:txBody>
                    <a:bodyPr/>
                    <a:lstStyle/>
                    <a:p>
                      <a:pPr marL="0" lvl="0" indent="0" algn="ctr" rtl="0">
                        <a:spcBef>
                          <a:spcPts val="0"/>
                        </a:spcBef>
                        <a:spcAft>
                          <a:spcPts val="0"/>
                        </a:spcAft>
                        <a:buNone/>
                      </a:pPr>
                      <a:endParaRPr sz="1500">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500">
                        <a:latin typeface="Nunito"/>
                        <a:ea typeface="Nunito"/>
                        <a:cs typeface="Nunito"/>
                        <a:sym typeface="Nunito"/>
                      </a:endParaRPr>
                    </a:p>
                  </a:txBody>
                  <a:tcPr marL="28575" marR="28575" marT="19050" marB="19050"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gridSpan="3">
                  <a:txBody>
                    <a:bodyPr/>
                    <a:lstStyle/>
                    <a:p>
                      <a:pPr marL="0" lvl="0" indent="0" algn="ctr" rtl="0">
                        <a:lnSpc>
                          <a:spcPct val="115000"/>
                        </a:lnSpc>
                        <a:spcBef>
                          <a:spcPts val="0"/>
                        </a:spcBef>
                        <a:spcAft>
                          <a:spcPts val="0"/>
                        </a:spcAft>
                        <a:buNone/>
                      </a:pPr>
                      <a:r>
                        <a:rPr lang="en" sz="1500" b="1">
                          <a:latin typeface="Nunito"/>
                          <a:ea typeface="Nunito"/>
                          <a:cs typeface="Nunito"/>
                          <a:sym typeface="Nunito"/>
                        </a:rPr>
                        <a:t>VIVE Tracker (3.0)</a:t>
                      </a:r>
                      <a:endParaRPr sz="1500" b="1">
                        <a:latin typeface="Nunito"/>
                        <a:ea typeface="Nunito"/>
                        <a:cs typeface="Nunito"/>
                        <a:sym typeface="Nunito"/>
                      </a:endParaRPr>
                    </a:p>
                  </a:txBody>
                  <a:tcPr marL="28575" marR="28575" marT="19050" marB="19050">
                    <a:lnL w="9525"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 sz="1500" b="1">
                          <a:latin typeface="Nunito"/>
                          <a:ea typeface="Nunito"/>
                          <a:cs typeface="Nunito"/>
                          <a:sym typeface="Nunito"/>
                        </a:rPr>
                        <a:t>Manus Pro Tracker</a:t>
                      </a:r>
                      <a:endParaRPr sz="1500"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 sz="1300" b="1">
                          <a:latin typeface="Nunito"/>
                          <a:ea typeface="Nunito"/>
                          <a:cs typeface="Nunito"/>
                          <a:sym typeface="Nunito"/>
                        </a:rPr>
                        <a:t>IMU (6DOF MPU 6050)</a:t>
                      </a:r>
                      <a:endParaRPr sz="1300"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 sz="1500" b="1">
                          <a:latin typeface="Nunito"/>
                          <a:ea typeface="Nunito"/>
                          <a:cs typeface="Nunito"/>
                          <a:sym typeface="Nunito"/>
                        </a:rPr>
                        <a:t>Xbox Kinect Sensor</a:t>
                      </a:r>
                      <a:endParaRPr sz="1500" b="1">
                        <a:latin typeface="Nunito"/>
                        <a:ea typeface="Nunito"/>
                        <a:cs typeface="Nunito"/>
                        <a:sym typeface="Nuni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3200">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Metric</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Weight</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Value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Score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WT</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Value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Score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WT</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Value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Score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WT</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Value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Score</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WT</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208925">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Cost [$]</a:t>
                      </a:r>
                      <a:endParaRPr sz="11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35%</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129.99</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6.072</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2.125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289.73</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0.367</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0.128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50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8.929</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3.125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60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8.571</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3</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8925">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Ease of Integration</a:t>
                      </a:r>
                      <a:endParaRPr sz="11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25%</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0.6</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0.6</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8925">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Battery Life [hrs]</a:t>
                      </a:r>
                      <a:endParaRPr sz="11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20%</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9.167</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1.833</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4.5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4.167</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0.833</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1</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n/a</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8925">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Size [mm]</a:t>
                      </a:r>
                      <a:endParaRPr sz="11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10%</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79</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0.275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3.75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0.375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55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8.75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0.875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n/a</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8925">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Weight [g]</a:t>
                      </a:r>
                      <a:endParaRPr sz="1100">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0"/>
                        </a:spcBef>
                        <a:spcAft>
                          <a:spcPts val="0"/>
                        </a:spcAft>
                        <a:buNone/>
                      </a:pPr>
                      <a:r>
                        <a:rPr lang="en" sz="1100">
                          <a:solidFill>
                            <a:srgbClr val="CC0000"/>
                          </a:solidFill>
                          <a:latin typeface="Nunito"/>
                          <a:ea typeface="Nunito"/>
                          <a:cs typeface="Nunito"/>
                          <a:sym typeface="Nunito"/>
                        </a:rPr>
                        <a:t>10%</a:t>
                      </a:r>
                      <a:endParaRPr sz="1100">
                        <a:solidFill>
                          <a:srgbClr val="CC0000"/>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75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0.25</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62</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3.8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0.38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20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0.8</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n/a</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Nunito"/>
                          <a:ea typeface="Nunito"/>
                          <a:cs typeface="Nunito"/>
                          <a:sym typeface="Nunito"/>
                        </a:rPr>
                        <a:t>0</a:t>
                      </a: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64425">
                <a:tc>
                  <a:txBody>
                    <a:bodyPr/>
                    <a:lstStyle/>
                    <a:p>
                      <a:pPr marL="0" lvl="0" indent="0" algn="ctr" rtl="0">
                        <a:lnSpc>
                          <a:spcPct val="115000"/>
                        </a:lnSpc>
                        <a:spcBef>
                          <a:spcPts val="0"/>
                        </a:spcBef>
                        <a:spcAft>
                          <a:spcPts val="0"/>
                        </a:spcAft>
                        <a:buNone/>
                      </a:pPr>
                      <a:r>
                        <a:rPr lang="en" sz="1100">
                          <a:solidFill>
                            <a:schemeClr val="lt1"/>
                          </a:solidFill>
                          <a:latin typeface="Nunito"/>
                          <a:ea typeface="Nunito"/>
                          <a:cs typeface="Nunito"/>
                          <a:sym typeface="Nunito"/>
                        </a:rPr>
                        <a:t>Total (0-10)</a:t>
                      </a:r>
                      <a:endParaRPr sz="1100">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100" b="1">
                          <a:solidFill>
                            <a:schemeClr val="lt1"/>
                          </a:solidFill>
                          <a:latin typeface="Nunito"/>
                          <a:ea typeface="Nunito"/>
                          <a:cs typeface="Nunito"/>
                          <a:sym typeface="Nunito"/>
                        </a:rPr>
                        <a:t>100%</a:t>
                      </a:r>
                      <a:endParaRPr sz="1100" b="1">
                        <a:solidFill>
                          <a:schemeClr val="lt1"/>
                        </a:solidFill>
                        <a:latin typeface="Nunito"/>
                        <a:ea typeface="Nunito"/>
                        <a:cs typeface="Nunito"/>
                        <a:sym typeface="Nunito"/>
                      </a:endParaRPr>
                    </a:p>
                  </a:txBody>
                  <a:tcPr marL="28575" marR="28575" marT="19050" marB="19050" anchor="ctr">
                    <a:lnL w="952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endParaRPr sz="1100">
                        <a:latin typeface="Nunito"/>
                        <a:ea typeface="Nunito"/>
                        <a:cs typeface="Nunito"/>
                        <a:sym typeface="Nunito"/>
                      </a:endParaRPr>
                    </a:p>
                  </a:txBody>
                  <a:tcPr marL="28575" marR="28575" marT="19050" marB="4570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6.983</a:t>
                      </a:r>
                      <a:endParaRPr b="1">
                        <a:solidFill>
                          <a:schemeClr val="dk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3C47D"/>
                    </a:solidFill>
                  </a:tcPr>
                </a:tc>
                <a:tc>
                  <a:txBody>
                    <a:bodyPr/>
                    <a:lstStyle/>
                    <a:p>
                      <a:pPr marL="0" lvl="0" indent="0" algn="ctr"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4.216</a:t>
                      </a:r>
                      <a:endParaRPr b="1">
                        <a:solidFill>
                          <a:schemeClr val="dk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06666"/>
                    </a:solidFill>
                  </a:tcPr>
                </a:tc>
                <a:tc>
                  <a:txBody>
                    <a:bodyPr/>
                    <a:lstStyle/>
                    <a:p>
                      <a:pPr marL="0" lvl="0" indent="0" algn="ctr"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dk1"/>
                          </a:solidFill>
                          <a:latin typeface="Nunito"/>
                          <a:ea typeface="Nunito"/>
                          <a:cs typeface="Nunito"/>
                          <a:sym typeface="Nunito"/>
                        </a:rPr>
                        <a:t>6.425</a:t>
                      </a:r>
                      <a:endParaRPr b="1">
                        <a:solidFill>
                          <a:schemeClr val="dk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FFD966"/>
                    </a:solidFill>
                  </a:tcPr>
                </a:tc>
                <a:tc>
                  <a:txBody>
                    <a:bodyPr/>
                    <a:lstStyle/>
                    <a:p>
                      <a:pPr marL="0" lvl="0" indent="0" algn="ctr" rtl="0">
                        <a:spcBef>
                          <a:spcPts val="0"/>
                        </a:spcBef>
                        <a:spcAft>
                          <a:spcPts val="0"/>
                        </a:spcAft>
                        <a:buNone/>
                      </a:pPr>
                      <a:endParaRPr>
                        <a:solidFill>
                          <a:schemeClr val="lt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spcBef>
                          <a:spcPts val="0"/>
                        </a:spcBef>
                        <a:spcAft>
                          <a:spcPts val="0"/>
                        </a:spcAft>
                        <a:buNone/>
                      </a:pPr>
                      <a:endParaRPr>
                        <a:solidFill>
                          <a:schemeClr val="lt1"/>
                        </a:solidFill>
                        <a:latin typeface="Nunito"/>
                        <a:ea typeface="Nunito"/>
                        <a:cs typeface="Nunito"/>
                        <a:sym typeface="Nunito"/>
                      </a:endParaRPr>
                    </a:p>
                  </a:txBody>
                  <a:tcPr marL="28575" marR="28575" marT="19050" marB="190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b="1">
                          <a:solidFill>
                            <a:schemeClr val="lt1"/>
                          </a:solidFill>
                          <a:latin typeface="Nunito"/>
                          <a:ea typeface="Nunito"/>
                          <a:cs typeface="Nunito"/>
                          <a:sym typeface="Nunito"/>
                        </a:rPr>
                        <a:t>3.5</a:t>
                      </a:r>
                      <a:endParaRPr b="1">
                        <a:solidFill>
                          <a:schemeClr val="lt1"/>
                        </a:solidFill>
                        <a:latin typeface="Nunito"/>
                        <a:ea typeface="Nunito"/>
                        <a:cs typeface="Nunito"/>
                        <a:sym typeface="Nunito"/>
                      </a:endParaRPr>
                    </a:p>
                  </a:txBody>
                  <a:tcPr marL="28575" marR="28575" marT="19050" marB="54850" anchor="b">
                    <a:lnL w="10575" cap="flat" cmpd="sng">
                      <a:solidFill>
                        <a:srgbClr val="000000"/>
                      </a:solidFill>
                      <a:prstDash val="solid"/>
                      <a:round/>
                      <a:headEnd type="none" w="sm" len="sm"/>
                      <a:tailEnd type="none" w="sm" len="sm"/>
                    </a:lnL>
                    <a:lnR w="10575" cap="flat" cmpd="sng">
                      <a:solidFill>
                        <a:srgbClr val="000000"/>
                      </a:solidFill>
                      <a:prstDash val="solid"/>
                      <a:round/>
                      <a:headEnd type="none" w="sm" len="sm"/>
                      <a:tailEnd type="none" w="sm" len="sm"/>
                    </a:lnR>
                    <a:lnT w="10575" cap="flat" cmpd="sng">
                      <a:solidFill>
                        <a:srgbClr val="000000"/>
                      </a:solidFill>
                      <a:prstDash val="solid"/>
                      <a:round/>
                      <a:headEnd type="none" w="sm" len="sm"/>
                      <a:tailEnd type="none" w="sm" len="sm"/>
                    </a:lnT>
                    <a:lnB w="1057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7"/>
                  </a:ext>
                </a:extLst>
              </a:tr>
            </a:tbl>
          </a:graphicData>
        </a:graphic>
      </p:graphicFrame>
      <p:sp>
        <p:nvSpPr>
          <p:cNvPr id="1007" name="Google Shape;1007;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pic>
        <p:nvPicPr>
          <p:cNvPr id="1008" name="Google Shape;1008;p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19475" y="1149351"/>
            <a:ext cx="1257324" cy="652762"/>
          </a:xfrm>
          <a:prstGeom prst="rect">
            <a:avLst/>
          </a:prstGeom>
          <a:noFill/>
          <a:ln>
            <a:noFill/>
          </a:ln>
        </p:spPr>
      </p:pic>
      <p:pic>
        <p:nvPicPr>
          <p:cNvPr id="1009" name="Google Shape;1009;p8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023300" y="1277588"/>
            <a:ext cx="479600" cy="479600"/>
          </a:xfrm>
          <a:prstGeom prst="rect">
            <a:avLst/>
          </a:prstGeom>
          <a:noFill/>
          <a:ln>
            <a:noFill/>
          </a:ln>
        </p:spPr>
      </p:pic>
      <p:pic>
        <p:nvPicPr>
          <p:cNvPr id="1010" name="Google Shape;1010;p8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27050" y="1235940"/>
            <a:ext cx="548700" cy="548700"/>
          </a:xfrm>
          <a:prstGeom prst="rect">
            <a:avLst/>
          </a:prstGeom>
          <a:noFill/>
          <a:ln>
            <a:noFill/>
          </a:ln>
        </p:spPr>
      </p:pic>
      <p:pic>
        <p:nvPicPr>
          <p:cNvPr id="1011" name="Google Shape;1011;p8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313873" y="1270486"/>
            <a:ext cx="1453664" cy="479600"/>
          </a:xfrm>
          <a:prstGeom prst="rect">
            <a:avLst/>
          </a:prstGeom>
          <a:noFill/>
          <a:ln>
            <a:noFill/>
          </a:ln>
        </p:spPr>
      </p:pic>
      <p:sp>
        <p:nvSpPr>
          <p:cNvPr id="1012" name="Google Shape;1012;p84"/>
          <p:cNvSpPr/>
          <p:nvPr/>
        </p:nvSpPr>
        <p:spPr>
          <a:xfrm>
            <a:off x="7082089" y="1003025"/>
            <a:ext cx="1882500" cy="3126828"/>
          </a:xfrm>
          <a:prstGeom prst="rect">
            <a:avLst/>
          </a:prstGeom>
          <a:solidFill>
            <a:srgbClr val="000000">
              <a:alpha val="416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84"/>
          <p:cNvSpPr txBox="1">
            <a:spLocks noGrp="1"/>
          </p:cNvSpPr>
          <p:nvPr>
            <p:ph type="title"/>
          </p:nvPr>
        </p:nvSpPr>
        <p:spPr>
          <a:xfrm>
            <a:off x="311700" y="200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2 - Object Tracking</a:t>
            </a:r>
            <a:endParaRPr/>
          </a:p>
        </p:txBody>
      </p:sp>
      <p:sp>
        <p:nvSpPr>
          <p:cNvPr id="1014" name="Google Shape;1014;p84"/>
          <p:cNvSpPr txBox="1">
            <a:spLocks noGrp="1"/>
          </p:cNvSpPr>
          <p:nvPr>
            <p:ph type="title"/>
          </p:nvPr>
        </p:nvSpPr>
        <p:spPr>
          <a:xfrm>
            <a:off x="464100" y="57230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FULL TRADE MATRIX </a:t>
            </a:r>
            <a:endParaRPr sz="1620"/>
          </a:p>
        </p:txBody>
      </p:sp>
      <p:sp>
        <p:nvSpPr>
          <p:cNvPr id="1015" name="Google Shape;1015;p84"/>
          <p:cNvSpPr txBox="1"/>
          <p:nvPr/>
        </p:nvSpPr>
        <p:spPr>
          <a:xfrm>
            <a:off x="6948781" y="4104422"/>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Nunito"/>
                <a:ea typeface="Nunito"/>
                <a:cs typeface="Nunito"/>
                <a:sym typeface="Nunito"/>
              </a:rPr>
              <a:t>*WT = Weighted Total Score</a:t>
            </a:r>
            <a:endParaRPr sz="11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299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 Lunar/Astronaut Training</a:t>
            </a:r>
            <a:endParaRPr/>
          </a:p>
        </p:txBody>
      </p:sp>
      <p:sp>
        <p:nvSpPr>
          <p:cNvPr id="177" name="Google Shape;177;p30"/>
          <p:cNvSpPr txBox="1">
            <a:spLocks noGrp="1"/>
          </p:cNvSpPr>
          <p:nvPr>
            <p:ph type="body" idx="1"/>
          </p:nvPr>
        </p:nvSpPr>
        <p:spPr>
          <a:xfrm>
            <a:off x="4907325" y="939300"/>
            <a:ext cx="4009200" cy="36573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sz="2026"/>
              <a:t>Increased interest in lunar operations comes with an increased need for operational training. </a:t>
            </a:r>
            <a:endParaRPr sz="2026"/>
          </a:p>
          <a:p>
            <a:pPr marL="0" lvl="0" indent="0" algn="l" rtl="0">
              <a:spcBef>
                <a:spcPts val="1200"/>
              </a:spcBef>
              <a:spcAft>
                <a:spcPts val="0"/>
              </a:spcAft>
              <a:buNone/>
            </a:pPr>
            <a:r>
              <a:rPr lang="en" sz="2026"/>
              <a:t>Current training methods include (not limited to):</a:t>
            </a:r>
            <a:endParaRPr sz="2026"/>
          </a:p>
          <a:p>
            <a:pPr marL="457200" lvl="0" indent="-347648" algn="l" rtl="0">
              <a:spcBef>
                <a:spcPts val="1200"/>
              </a:spcBef>
              <a:spcAft>
                <a:spcPts val="0"/>
              </a:spcAft>
              <a:buSzPct val="100000"/>
              <a:buChar char="●"/>
            </a:pPr>
            <a:r>
              <a:rPr lang="en" sz="2026"/>
              <a:t>Neutral Buoyancy Lab¹ </a:t>
            </a:r>
            <a:endParaRPr sz="2026"/>
          </a:p>
          <a:p>
            <a:pPr marL="457200" lvl="0" indent="-347648" algn="l" rtl="0">
              <a:spcBef>
                <a:spcPts val="0"/>
              </a:spcBef>
              <a:spcAft>
                <a:spcPts val="0"/>
              </a:spcAft>
              <a:buSzPct val="100000"/>
              <a:buChar char="●"/>
            </a:pPr>
            <a:r>
              <a:rPr lang="en" sz="2026"/>
              <a:t>Field Simulations (Analogs)²</a:t>
            </a:r>
            <a:endParaRPr sz="2026"/>
          </a:p>
          <a:p>
            <a:pPr marL="457200" lvl="0" indent="-347648" algn="l" rtl="0">
              <a:spcBef>
                <a:spcPts val="0"/>
              </a:spcBef>
              <a:spcAft>
                <a:spcPts val="0"/>
              </a:spcAft>
              <a:buSzPct val="100000"/>
              <a:buChar char="●"/>
            </a:pPr>
            <a:r>
              <a:rPr lang="en" sz="2026"/>
              <a:t>Parabolic flight³</a:t>
            </a:r>
            <a:endParaRPr sz="2026"/>
          </a:p>
          <a:p>
            <a:pPr marL="0" lvl="0" indent="0" algn="l" rtl="0">
              <a:spcBef>
                <a:spcPts val="1200"/>
              </a:spcBef>
              <a:spcAft>
                <a:spcPts val="1200"/>
              </a:spcAft>
              <a:buNone/>
            </a:pPr>
            <a:r>
              <a:rPr lang="en" sz="2026"/>
              <a:t>These methods are costly and operate on strict time schedules.</a:t>
            </a:r>
            <a:endParaRPr sz="2026"/>
          </a:p>
        </p:txBody>
      </p:sp>
      <p:pic>
        <p:nvPicPr>
          <p:cNvPr id="178" name="Google Shape;178;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18425" y="2763900"/>
            <a:ext cx="2114850" cy="1784250"/>
          </a:xfrm>
          <a:prstGeom prst="rect">
            <a:avLst/>
          </a:prstGeom>
          <a:noFill/>
          <a:ln>
            <a:noFill/>
          </a:ln>
        </p:spPr>
      </p:pic>
      <p:pic>
        <p:nvPicPr>
          <p:cNvPr id="179" name="Google Shape;179;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20449" y="2763900"/>
            <a:ext cx="2064251" cy="1784250"/>
          </a:xfrm>
          <a:prstGeom prst="rect">
            <a:avLst/>
          </a:prstGeom>
          <a:noFill/>
          <a:ln>
            <a:noFill/>
          </a:ln>
        </p:spPr>
      </p:pic>
      <p:pic>
        <p:nvPicPr>
          <p:cNvPr id="180" name="Google Shape;180;p3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0450" y="1064823"/>
            <a:ext cx="2064250" cy="1592649"/>
          </a:xfrm>
          <a:prstGeom prst="rect">
            <a:avLst/>
          </a:prstGeom>
          <a:noFill/>
          <a:ln>
            <a:noFill/>
          </a:ln>
        </p:spPr>
      </p:pic>
      <p:sp>
        <p:nvSpPr>
          <p:cNvPr id="181" name="Google Shape;18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6</a:t>
            </a:fld>
            <a:endParaRPr>
              <a:latin typeface="Nunito"/>
              <a:ea typeface="Nunito"/>
              <a:cs typeface="Nunito"/>
              <a:sym typeface="Nunito"/>
            </a:endParaRPr>
          </a:p>
        </p:txBody>
      </p:sp>
      <p:pic>
        <p:nvPicPr>
          <p:cNvPr id="182" name="Google Shape;182;p3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83" name="Google Shape;183;p3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pic>
        <p:nvPicPr>
          <p:cNvPr id="184" name="Google Shape;184;p3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418425" y="1064825"/>
            <a:ext cx="2064249" cy="1592650"/>
          </a:xfrm>
          <a:prstGeom prst="rect">
            <a:avLst/>
          </a:prstGeom>
          <a:noFill/>
          <a:ln>
            <a:noFill/>
          </a:ln>
        </p:spPr>
      </p:pic>
      <p:sp>
        <p:nvSpPr>
          <p:cNvPr id="185" name="Google Shape;185;p30"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186" name="Google Shape;186;p30"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187" name="Google Shape;187;p30"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188" name="Google Shape;188;p30"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graphicFrame>
        <p:nvGraphicFramePr>
          <p:cNvPr id="1021" name="Google Shape;1021;p85"/>
          <p:cNvGraphicFramePr/>
          <p:nvPr/>
        </p:nvGraphicFramePr>
        <p:xfrm>
          <a:off x="434500" y="701767"/>
          <a:ext cx="8390000" cy="3914655"/>
        </p:xfrm>
        <a:graphic>
          <a:graphicData uri="http://schemas.openxmlformats.org/drawingml/2006/table">
            <a:tbl>
              <a:tblPr>
                <a:noFill/>
                <a:tableStyleId>{EA58604A-46AB-45EA-9A62-8ED6B3406EB1}</a:tableStyleId>
              </a:tblPr>
              <a:tblGrid>
                <a:gridCol w="1770400">
                  <a:extLst>
                    <a:ext uri="{9D8B030D-6E8A-4147-A177-3AD203B41FA5}">
                      <a16:colId xmlns:a16="http://schemas.microsoft.com/office/drawing/2014/main" val="20000"/>
                    </a:ext>
                  </a:extLst>
                </a:gridCol>
                <a:gridCol w="2237425">
                  <a:extLst>
                    <a:ext uri="{9D8B030D-6E8A-4147-A177-3AD203B41FA5}">
                      <a16:colId xmlns:a16="http://schemas.microsoft.com/office/drawing/2014/main" val="20001"/>
                    </a:ext>
                  </a:extLst>
                </a:gridCol>
                <a:gridCol w="824500">
                  <a:extLst>
                    <a:ext uri="{9D8B030D-6E8A-4147-A177-3AD203B41FA5}">
                      <a16:colId xmlns:a16="http://schemas.microsoft.com/office/drawing/2014/main" val="20002"/>
                    </a:ext>
                  </a:extLst>
                </a:gridCol>
                <a:gridCol w="3557675">
                  <a:extLst>
                    <a:ext uri="{9D8B030D-6E8A-4147-A177-3AD203B41FA5}">
                      <a16:colId xmlns:a16="http://schemas.microsoft.com/office/drawing/2014/main" val="20003"/>
                    </a:ext>
                  </a:extLst>
                </a:gridCol>
              </a:tblGrid>
              <a:tr h="396200">
                <a:tc>
                  <a:txBody>
                    <a:bodyPr/>
                    <a:lstStyle/>
                    <a:p>
                      <a:pPr marL="0" lvl="0" indent="0" algn="l" rtl="0">
                        <a:spcBef>
                          <a:spcPts val="0"/>
                        </a:spcBef>
                        <a:spcAft>
                          <a:spcPts val="0"/>
                        </a:spcAft>
                        <a:buNone/>
                      </a:pPr>
                      <a:r>
                        <a:rPr lang="en" b="1">
                          <a:solidFill>
                            <a:schemeClr val="dk1"/>
                          </a:solidFill>
                          <a:latin typeface="Nunito"/>
                          <a:ea typeface="Nunito"/>
                          <a:cs typeface="Nunito"/>
                          <a:sym typeface="Nunito"/>
                        </a:rPr>
                        <a:t>Design Metric</a:t>
                      </a:r>
                      <a:endParaRPr b="1">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b="1">
                          <a:solidFill>
                            <a:schemeClr val="dk1"/>
                          </a:solidFill>
                          <a:latin typeface="Nunito"/>
                          <a:ea typeface="Nunito"/>
                          <a:cs typeface="Nunito"/>
                          <a:sym typeface="Nunito"/>
                        </a:rPr>
                        <a:t>Scoring</a:t>
                      </a:r>
                      <a:endParaRPr b="1">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b="1">
                          <a:solidFill>
                            <a:schemeClr val="dk1"/>
                          </a:solidFill>
                          <a:latin typeface="Nunito"/>
                          <a:ea typeface="Nunito"/>
                          <a:cs typeface="Nunito"/>
                          <a:sym typeface="Nunito"/>
                        </a:rPr>
                        <a:t>Weight</a:t>
                      </a:r>
                      <a:endParaRPr b="1">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b="1">
                          <a:solidFill>
                            <a:schemeClr val="dk1"/>
                          </a:solidFill>
                          <a:latin typeface="Nunito"/>
                          <a:ea typeface="Nunito"/>
                          <a:cs typeface="Nunito"/>
                          <a:sym typeface="Nunito"/>
                        </a:rPr>
                        <a:t>Reasoning</a:t>
                      </a:r>
                      <a:endParaRPr b="1">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a:solidFill>
                            <a:schemeClr val="dk1"/>
                          </a:solidFill>
                          <a:latin typeface="Nunito"/>
                          <a:ea typeface="Nunito"/>
                          <a:cs typeface="Nunito"/>
                          <a:sym typeface="Nunito"/>
                        </a:rPr>
                        <a:t>Data resolution</a:t>
                      </a:r>
                      <a:endParaRPr>
                        <a:solidFill>
                          <a:schemeClr val="dk1"/>
                        </a:solidFill>
                        <a:latin typeface="Nunito"/>
                        <a:ea typeface="Nunito"/>
                        <a:cs typeface="Nunito"/>
                        <a:sym typeface="Nunito"/>
                      </a:endParaRPr>
                    </a:p>
                    <a:p>
                      <a:pPr marL="0" lvl="0" indent="0" algn="l" rtl="0">
                        <a:spcBef>
                          <a:spcPts val="0"/>
                        </a:spcBef>
                        <a:spcAft>
                          <a:spcPts val="0"/>
                        </a:spcAft>
                        <a:buNone/>
                      </a:pPr>
                      <a:endParaRPr sz="500">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(0 - 500 meters/pixel)</a:t>
                      </a:r>
                      <a:endParaRPr>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b="1">
                          <a:solidFill>
                            <a:schemeClr val="dk1"/>
                          </a:solidFill>
                          <a:latin typeface="Nunito"/>
                          <a:ea typeface="Nunito"/>
                          <a:cs typeface="Nunito"/>
                          <a:sym typeface="Nunito"/>
                        </a:rPr>
                        <a:t>S = </a:t>
                      </a:r>
                      <a:r>
                        <a:rPr lang="en">
                          <a:solidFill>
                            <a:schemeClr val="dk1"/>
                          </a:solidFill>
                          <a:latin typeface="Nunito"/>
                          <a:ea typeface="Nunito"/>
                          <a:cs typeface="Nunito"/>
                          <a:sym typeface="Nunito"/>
                        </a:rPr>
                        <a:t>10 - 0.01*V</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0 m/px → </a:t>
                      </a:r>
                      <a:r>
                        <a:rPr lang="en" b="1">
                          <a:solidFill>
                            <a:schemeClr val="dk1"/>
                          </a:solidFill>
                          <a:latin typeface="Nunito"/>
                          <a:ea typeface="Nunito"/>
                          <a:cs typeface="Nunito"/>
                          <a:sym typeface="Nunito"/>
                        </a:rPr>
                        <a:t>S = </a:t>
                      </a: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500 m/px → </a:t>
                      </a:r>
                      <a:r>
                        <a:rPr lang="en" b="1">
                          <a:solidFill>
                            <a:schemeClr val="dk1"/>
                          </a:solidFill>
                          <a:latin typeface="Nunito"/>
                          <a:ea typeface="Nunito"/>
                          <a:cs typeface="Nunito"/>
                          <a:sym typeface="Nunito"/>
                        </a:rPr>
                        <a:t>S =</a:t>
                      </a:r>
                      <a:r>
                        <a:rPr lang="en">
                          <a:solidFill>
                            <a:schemeClr val="dk1"/>
                          </a:solidFill>
                          <a:latin typeface="Nunito"/>
                          <a:ea typeface="Nunito"/>
                          <a:cs typeface="Nunito"/>
                          <a:sym typeface="Nunito"/>
                        </a:rPr>
                        <a:t> 0</a:t>
                      </a:r>
                      <a:endParaRPr>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a:solidFill>
                            <a:srgbClr val="CC3311"/>
                          </a:solidFill>
                          <a:latin typeface="Nunito"/>
                          <a:ea typeface="Nunito"/>
                          <a:cs typeface="Nunito"/>
                          <a:sym typeface="Nunito"/>
                        </a:rPr>
                        <a:t>45%</a:t>
                      </a:r>
                      <a:endParaRPr>
                        <a:solidFill>
                          <a:srgbClr val="CC3311"/>
                        </a:solidFill>
                        <a:latin typeface="Nunito"/>
                        <a:ea typeface="Nunito"/>
                        <a:cs typeface="Nunito"/>
                        <a:sym typeface="Nunito"/>
                      </a:endParaRPr>
                    </a:p>
                  </a:txBody>
                  <a:tcPr marL="91425" marR="91425" marT="91425" marB="91425"/>
                </a:tc>
                <a:tc>
                  <a:txBody>
                    <a:bodyPr/>
                    <a:lstStyle/>
                    <a:p>
                      <a:pPr marL="0" lvl="0" indent="0" algn="l" rtl="0">
                        <a:lnSpc>
                          <a:spcPct val="115000"/>
                        </a:lnSpc>
                        <a:spcBef>
                          <a:spcPts val="0"/>
                        </a:spcBef>
                        <a:spcAft>
                          <a:spcPts val="1200"/>
                        </a:spcAft>
                        <a:buNone/>
                      </a:pPr>
                      <a:r>
                        <a:rPr lang="en">
                          <a:solidFill>
                            <a:schemeClr val="dk1"/>
                          </a:solidFill>
                          <a:latin typeface="Nunito"/>
                          <a:ea typeface="Nunito"/>
                          <a:cs typeface="Nunito"/>
                          <a:sym typeface="Nunito"/>
                        </a:rPr>
                        <a:t>This is perhaps the most important metric for data, as we need very high resolution data to be able to create something that realistically resembles the lunar surface. </a:t>
                      </a:r>
                      <a:endParaRPr>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1"/>
                  </a:ext>
                </a:extLst>
              </a:tr>
              <a:tr h="1249650">
                <a:tc>
                  <a:txBody>
                    <a:bodyPr/>
                    <a:lstStyle/>
                    <a:p>
                      <a:pPr marL="0" lvl="0" indent="0" algn="l" rtl="0">
                        <a:spcBef>
                          <a:spcPts val="0"/>
                        </a:spcBef>
                        <a:spcAft>
                          <a:spcPts val="0"/>
                        </a:spcAft>
                        <a:buNone/>
                      </a:pPr>
                      <a:r>
                        <a:rPr lang="en">
                          <a:solidFill>
                            <a:schemeClr val="dk1"/>
                          </a:solidFill>
                          <a:latin typeface="Nunito"/>
                          <a:ea typeface="Nunito"/>
                          <a:cs typeface="Nunito"/>
                          <a:sym typeface="Nunito"/>
                        </a:rPr>
                        <a:t>Dataset size</a:t>
                      </a:r>
                      <a:endParaRPr>
                        <a:solidFill>
                          <a:schemeClr val="dk1"/>
                        </a:solidFill>
                        <a:latin typeface="Nunito"/>
                        <a:ea typeface="Nunito"/>
                        <a:cs typeface="Nunito"/>
                        <a:sym typeface="Nunito"/>
                      </a:endParaRPr>
                    </a:p>
                    <a:p>
                      <a:pPr marL="0" lvl="0" indent="0" algn="l" rtl="0">
                        <a:spcBef>
                          <a:spcPts val="0"/>
                        </a:spcBef>
                        <a:spcAft>
                          <a:spcPts val="0"/>
                        </a:spcAft>
                        <a:buNone/>
                      </a:pPr>
                      <a:endParaRPr sz="500">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(0 - 100k products available)</a:t>
                      </a:r>
                      <a:endParaRPr>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b="1">
                          <a:solidFill>
                            <a:schemeClr val="dk1"/>
                          </a:solidFill>
                          <a:latin typeface="Nunito"/>
                          <a:ea typeface="Nunito"/>
                          <a:cs typeface="Nunito"/>
                          <a:sym typeface="Nunito"/>
                        </a:rPr>
                        <a:t>S = </a:t>
                      </a:r>
                      <a:r>
                        <a:rPr lang="en">
                          <a:solidFill>
                            <a:schemeClr val="dk1"/>
                          </a:solidFill>
                          <a:latin typeface="Nunito"/>
                          <a:ea typeface="Nunito"/>
                          <a:cs typeface="Nunito"/>
                          <a:sym typeface="Nunito"/>
                        </a:rPr>
                        <a:t>10*(1-1/50^2)*(V-50)^2</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0, 100k prod → </a:t>
                      </a:r>
                      <a:r>
                        <a:rPr lang="en" b="1">
                          <a:solidFill>
                            <a:schemeClr val="dk1"/>
                          </a:solidFill>
                          <a:latin typeface="Nunito"/>
                          <a:ea typeface="Nunito"/>
                          <a:cs typeface="Nunito"/>
                          <a:sym typeface="Nunito"/>
                        </a:rPr>
                        <a:t>S =</a:t>
                      </a:r>
                      <a:r>
                        <a:rPr lang="en">
                          <a:solidFill>
                            <a:schemeClr val="dk1"/>
                          </a:solidFill>
                          <a:latin typeface="Nunito"/>
                          <a:ea typeface="Nunito"/>
                          <a:cs typeface="Nunito"/>
                          <a:sym typeface="Nunito"/>
                        </a:rPr>
                        <a:t> 0</a:t>
                      </a: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50k prod → </a:t>
                      </a:r>
                      <a:r>
                        <a:rPr lang="en" b="1">
                          <a:solidFill>
                            <a:schemeClr val="dk1"/>
                          </a:solidFill>
                          <a:latin typeface="Nunito"/>
                          <a:ea typeface="Nunito"/>
                          <a:cs typeface="Nunito"/>
                          <a:sym typeface="Nunito"/>
                        </a:rPr>
                        <a:t>S = </a:t>
                      </a: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a:solidFill>
                            <a:srgbClr val="CC3311"/>
                          </a:solidFill>
                          <a:latin typeface="Nunito"/>
                          <a:ea typeface="Nunito"/>
                          <a:cs typeface="Nunito"/>
                          <a:sym typeface="Nunito"/>
                        </a:rPr>
                        <a:t>30%</a:t>
                      </a:r>
                      <a:endParaRPr>
                        <a:solidFill>
                          <a:srgbClr val="CC3311"/>
                        </a:solidFill>
                        <a:latin typeface="Nunito"/>
                        <a:ea typeface="Nunito"/>
                        <a:cs typeface="Nunito"/>
                        <a:sym typeface="Nunito"/>
                      </a:endParaRPr>
                    </a:p>
                  </a:txBody>
                  <a:tcPr marL="91425" marR="91425" marT="91425" marB="91425"/>
                </a:tc>
                <a:tc>
                  <a:txBody>
                    <a:bodyPr/>
                    <a:lstStyle/>
                    <a:p>
                      <a:pPr marL="0" lvl="0" indent="0" algn="l" rtl="0">
                        <a:lnSpc>
                          <a:spcPct val="115000"/>
                        </a:lnSpc>
                        <a:spcBef>
                          <a:spcPts val="0"/>
                        </a:spcBef>
                        <a:spcAft>
                          <a:spcPts val="1200"/>
                        </a:spcAft>
                        <a:buNone/>
                      </a:pPr>
                      <a:r>
                        <a:rPr lang="en">
                          <a:solidFill>
                            <a:schemeClr val="dk1"/>
                          </a:solidFill>
                          <a:latin typeface="Nunito"/>
                          <a:ea typeface="Nunito"/>
                          <a:cs typeface="Nunito"/>
                          <a:sym typeface="Nunito"/>
                        </a:rPr>
                        <a:t>Too much data will be difficult to parse, but too little will not give enough data to create a simulation.</a:t>
                      </a:r>
                      <a:endParaRPr>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2"/>
                  </a:ext>
                </a:extLst>
              </a:tr>
              <a:tr h="1112475">
                <a:tc>
                  <a:txBody>
                    <a:bodyPr/>
                    <a:lstStyle/>
                    <a:p>
                      <a:pPr marL="0" lvl="0" indent="0" algn="l" rtl="0">
                        <a:spcBef>
                          <a:spcPts val="0"/>
                        </a:spcBef>
                        <a:spcAft>
                          <a:spcPts val="0"/>
                        </a:spcAft>
                        <a:buNone/>
                      </a:pPr>
                      <a:r>
                        <a:rPr lang="en">
                          <a:solidFill>
                            <a:schemeClr val="dk1"/>
                          </a:solidFill>
                          <a:latin typeface="Nunito"/>
                          <a:ea typeface="Nunito"/>
                          <a:cs typeface="Nunito"/>
                          <a:sym typeface="Nunito"/>
                        </a:rPr>
                        <a:t>Relevance</a:t>
                      </a:r>
                      <a:endParaRPr>
                        <a:solidFill>
                          <a:schemeClr val="dk1"/>
                        </a:solidFill>
                        <a:latin typeface="Nunito"/>
                        <a:ea typeface="Nunito"/>
                        <a:cs typeface="Nunito"/>
                        <a:sym typeface="Nunito"/>
                      </a:endParaRPr>
                    </a:p>
                    <a:p>
                      <a:pPr marL="0" lvl="0" indent="0" algn="l" rtl="0">
                        <a:spcBef>
                          <a:spcPts val="0"/>
                        </a:spcBef>
                        <a:spcAft>
                          <a:spcPts val="0"/>
                        </a:spcAft>
                        <a:buNone/>
                      </a:pPr>
                      <a:endParaRPr sz="500">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(0 - 2, ranked on % of data around lunar south pole)</a:t>
                      </a:r>
                      <a:endParaRPr>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b="1">
                          <a:solidFill>
                            <a:schemeClr val="dk1"/>
                          </a:solidFill>
                          <a:latin typeface="Nunito"/>
                          <a:ea typeface="Nunito"/>
                          <a:cs typeface="Nunito"/>
                          <a:sym typeface="Nunito"/>
                        </a:rPr>
                        <a:t>S = </a:t>
                      </a:r>
                      <a:r>
                        <a:rPr lang="en">
                          <a:solidFill>
                            <a:schemeClr val="dk1"/>
                          </a:solidFill>
                          <a:latin typeface="Nunito"/>
                          <a:ea typeface="Nunito"/>
                          <a:cs typeface="Nunito"/>
                          <a:sym typeface="Nunito"/>
                        </a:rPr>
                        <a:t>5*V</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0 → </a:t>
                      </a:r>
                      <a:r>
                        <a:rPr lang="en" b="1">
                          <a:solidFill>
                            <a:schemeClr val="dk1"/>
                          </a:solidFill>
                          <a:latin typeface="Nunito"/>
                          <a:ea typeface="Nunito"/>
                          <a:cs typeface="Nunito"/>
                          <a:sym typeface="Nunito"/>
                        </a:rPr>
                        <a:t>S = </a:t>
                      </a:r>
                      <a:r>
                        <a:rPr lang="en">
                          <a:solidFill>
                            <a:schemeClr val="dk1"/>
                          </a:solidFill>
                          <a:latin typeface="Nunito"/>
                          <a:ea typeface="Nunito"/>
                          <a:cs typeface="Nunito"/>
                          <a:sym typeface="Nunito"/>
                        </a:rPr>
                        <a:t>0</a:t>
                      </a:r>
                      <a:endParaRPr>
                        <a:solidFill>
                          <a:schemeClr val="dk1"/>
                        </a:solidFill>
                        <a:latin typeface="Nunito"/>
                        <a:ea typeface="Nunito"/>
                        <a:cs typeface="Nunito"/>
                        <a:sym typeface="Nunito"/>
                      </a:endParaRPr>
                    </a:p>
                    <a:p>
                      <a:pPr marL="0" lvl="0" indent="0" algn="l" rtl="0">
                        <a:spcBef>
                          <a:spcPts val="0"/>
                        </a:spcBef>
                        <a:spcAft>
                          <a:spcPts val="0"/>
                        </a:spcAft>
                        <a:buNone/>
                      </a:pPr>
                      <a:r>
                        <a:rPr lang="en">
                          <a:solidFill>
                            <a:schemeClr val="dk1"/>
                          </a:solidFill>
                          <a:latin typeface="Nunito"/>
                          <a:ea typeface="Nunito"/>
                          <a:cs typeface="Nunito"/>
                          <a:sym typeface="Nunito"/>
                        </a:rPr>
                        <a:t>2 → </a:t>
                      </a:r>
                      <a:r>
                        <a:rPr lang="en" b="1">
                          <a:solidFill>
                            <a:schemeClr val="dk1"/>
                          </a:solidFill>
                          <a:latin typeface="Nunito"/>
                          <a:ea typeface="Nunito"/>
                          <a:cs typeface="Nunito"/>
                          <a:sym typeface="Nunito"/>
                        </a:rPr>
                        <a:t>S = </a:t>
                      </a:r>
                      <a:r>
                        <a:rPr lang="en">
                          <a:solidFill>
                            <a:schemeClr val="dk1"/>
                          </a:solidFill>
                          <a:latin typeface="Nunito"/>
                          <a:ea typeface="Nunito"/>
                          <a:cs typeface="Nunito"/>
                          <a:sym typeface="Nunito"/>
                        </a:rPr>
                        <a:t>10</a:t>
                      </a:r>
                      <a:endParaRPr>
                        <a:solidFill>
                          <a:schemeClr val="dk1"/>
                        </a:solidFill>
                        <a:latin typeface="Nunito"/>
                        <a:ea typeface="Nunito"/>
                        <a:cs typeface="Nunito"/>
                        <a:sym typeface="Nunito"/>
                      </a:endParaRPr>
                    </a:p>
                  </a:txBody>
                  <a:tcPr marL="91425" marR="91425" marT="91425" marB="91425"/>
                </a:tc>
                <a:tc>
                  <a:txBody>
                    <a:bodyPr/>
                    <a:lstStyle/>
                    <a:p>
                      <a:pPr marL="0" lvl="0" indent="0" algn="l" rtl="0">
                        <a:spcBef>
                          <a:spcPts val="0"/>
                        </a:spcBef>
                        <a:spcAft>
                          <a:spcPts val="0"/>
                        </a:spcAft>
                        <a:buNone/>
                      </a:pPr>
                      <a:r>
                        <a:rPr lang="en">
                          <a:solidFill>
                            <a:srgbClr val="CC3311"/>
                          </a:solidFill>
                          <a:latin typeface="Nunito"/>
                          <a:ea typeface="Nunito"/>
                          <a:cs typeface="Nunito"/>
                          <a:sym typeface="Nunito"/>
                        </a:rPr>
                        <a:t>25%</a:t>
                      </a:r>
                      <a:endParaRPr>
                        <a:solidFill>
                          <a:srgbClr val="CC3311"/>
                        </a:solidFill>
                        <a:latin typeface="Nunito"/>
                        <a:ea typeface="Nunito"/>
                        <a:cs typeface="Nunito"/>
                        <a:sym typeface="Nunito"/>
                      </a:endParaRPr>
                    </a:p>
                  </a:txBody>
                  <a:tcPr marL="91425" marR="91425" marT="91425" marB="91425"/>
                </a:tc>
                <a:tc>
                  <a:txBody>
                    <a:bodyPr/>
                    <a:lstStyle/>
                    <a:p>
                      <a:pPr marL="0" lvl="0" indent="0" algn="l" rtl="0">
                        <a:lnSpc>
                          <a:spcPct val="115000"/>
                        </a:lnSpc>
                        <a:spcBef>
                          <a:spcPts val="0"/>
                        </a:spcBef>
                        <a:spcAft>
                          <a:spcPts val="1200"/>
                        </a:spcAft>
                        <a:buNone/>
                      </a:pPr>
                      <a:r>
                        <a:rPr lang="en">
                          <a:solidFill>
                            <a:schemeClr val="dk1"/>
                          </a:solidFill>
                          <a:latin typeface="Nunito"/>
                          <a:ea typeface="Nunito"/>
                          <a:cs typeface="Nunito"/>
                          <a:sym typeface="Nunito"/>
                        </a:rPr>
                        <a:t>Needs to include lunar south pole data for Artemis III location relevance.</a:t>
                      </a:r>
                      <a:endParaRPr>
                        <a:solidFill>
                          <a:schemeClr val="dk1"/>
                        </a:solidFill>
                        <a:latin typeface="Nunito"/>
                        <a:ea typeface="Nunito"/>
                        <a:cs typeface="Nunito"/>
                        <a:sym typeface="Nunito"/>
                      </a:endParaRPr>
                    </a:p>
                  </a:txBody>
                  <a:tcPr marL="91425" marR="91425" marT="91425" marB="91425"/>
                </a:tc>
                <a:extLst>
                  <a:ext uri="{0D108BD9-81ED-4DB2-BD59-A6C34878D82A}">
                    <a16:rowId xmlns:a16="http://schemas.microsoft.com/office/drawing/2014/main" val="10003"/>
                  </a:ext>
                </a:extLst>
              </a:tr>
            </a:tbl>
          </a:graphicData>
        </a:graphic>
      </p:graphicFrame>
      <p:sp>
        <p:nvSpPr>
          <p:cNvPr id="1022" name="Google Shape;1022;p85"/>
          <p:cNvSpPr txBox="1">
            <a:spLocks noGrp="1"/>
          </p:cNvSpPr>
          <p:nvPr>
            <p:ph type="title"/>
          </p:nvPr>
        </p:nvSpPr>
        <p:spPr>
          <a:xfrm>
            <a:off x="311700" y="200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3 - Scoring Techniques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a:p>
        </p:txBody>
      </p:sp>
      <p:graphicFrame>
        <p:nvGraphicFramePr>
          <p:cNvPr id="1028" name="Google Shape;1028;p86"/>
          <p:cNvGraphicFramePr/>
          <p:nvPr/>
        </p:nvGraphicFramePr>
        <p:xfrm>
          <a:off x="31475" y="1148525"/>
          <a:ext cx="9081050" cy="1642110"/>
        </p:xfrm>
        <a:graphic>
          <a:graphicData uri="http://schemas.openxmlformats.org/drawingml/2006/table">
            <a:tbl>
              <a:tblPr>
                <a:noFill/>
                <a:tableStyleId>{21E01CF3-2446-4583-8609-14776A73873A}</a:tableStyleId>
              </a:tblPr>
              <a:tblGrid>
                <a:gridCol w="1347100">
                  <a:extLst>
                    <a:ext uri="{9D8B030D-6E8A-4147-A177-3AD203B41FA5}">
                      <a16:colId xmlns:a16="http://schemas.microsoft.com/office/drawing/2014/main" val="20000"/>
                    </a:ext>
                  </a:extLst>
                </a:gridCol>
                <a:gridCol w="585400">
                  <a:extLst>
                    <a:ext uri="{9D8B030D-6E8A-4147-A177-3AD203B41FA5}">
                      <a16:colId xmlns:a16="http://schemas.microsoft.com/office/drawing/2014/main" val="20001"/>
                    </a:ext>
                  </a:extLst>
                </a:gridCol>
                <a:gridCol w="724000">
                  <a:extLst>
                    <a:ext uri="{9D8B030D-6E8A-4147-A177-3AD203B41FA5}">
                      <a16:colId xmlns:a16="http://schemas.microsoft.com/office/drawing/2014/main" val="20002"/>
                    </a:ext>
                  </a:extLst>
                </a:gridCol>
                <a:gridCol w="584050">
                  <a:extLst>
                    <a:ext uri="{9D8B030D-6E8A-4147-A177-3AD203B41FA5}">
                      <a16:colId xmlns:a16="http://schemas.microsoft.com/office/drawing/2014/main" val="20003"/>
                    </a:ext>
                  </a:extLst>
                </a:gridCol>
                <a:gridCol w="584050">
                  <a:extLst>
                    <a:ext uri="{9D8B030D-6E8A-4147-A177-3AD203B41FA5}">
                      <a16:colId xmlns:a16="http://schemas.microsoft.com/office/drawing/2014/main" val="20004"/>
                    </a:ext>
                  </a:extLst>
                </a:gridCol>
                <a:gridCol w="584050">
                  <a:extLst>
                    <a:ext uri="{9D8B030D-6E8A-4147-A177-3AD203B41FA5}">
                      <a16:colId xmlns:a16="http://schemas.microsoft.com/office/drawing/2014/main" val="20005"/>
                    </a:ext>
                  </a:extLst>
                </a:gridCol>
                <a:gridCol w="584050">
                  <a:extLst>
                    <a:ext uri="{9D8B030D-6E8A-4147-A177-3AD203B41FA5}">
                      <a16:colId xmlns:a16="http://schemas.microsoft.com/office/drawing/2014/main" val="20006"/>
                    </a:ext>
                  </a:extLst>
                </a:gridCol>
                <a:gridCol w="584050">
                  <a:extLst>
                    <a:ext uri="{9D8B030D-6E8A-4147-A177-3AD203B41FA5}">
                      <a16:colId xmlns:a16="http://schemas.microsoft.com/office/drawing/2014/main" val="20007"/>
                    </a:ext>
                  </a:extLst>
                </a:gridCol>
                <a:gridCol w="584050">
                  <a:extLst>
                    <a:ext uri="{9D8B030D-6E8A-4147-A177-3AD203B41FA5}">
                      <a16:colId xmlns:a16="http://schemas.microsoft.com/office/drawing/2014/main" val="20008"/>
                    </a:ext>
                  </a:extLst>
                </a:gridCol>
                <a:gridCol w="584050">
                  <a:extLst>
                    <a:ext uri="{9D8B030D-6E8A-4147-A177-3AD203B41FA5}">
                      <a16:colId xmlns:a16="http://schemas.microsoft.com/office/drawing/2014/main" val="20009"/>
                    </a:ext>
                  </a:extLst>
                </a:gridCol>
                <a:gridCol w="584050">
                  <a:extLst>
                    <a:ext uri="{9D8B030D-6E8A-4147-A177-3AD203B41FA5}">
                      <a16:colId xmlns:a16="http://schemas.microsoft.com/office/drawing/2014/main" val="20010"/>
                    </a:ext>
                  </a:extLst>
                </a:gridCol>
                <a:gridCol w="584050">
                  <a:extLst>
                    <a:ext uri="{9D8B030D-6E8A-4147-A177-3AD203B41FA5}">
                      <a16:colId xmlns:a16="http://schemas.microsoft.com/office/drawing/2014/main" val="20011"/>
                    </a:ext>
                  </a:extLst>
                </a:gridCol>
                <a:gridCol w="584050">
                  <a:extLst>
                    <a:ext uri="{9D8B030D-6E8A-4147-A177-3AD203B41FA5}">
                      <a16:colId xmlns:a16="http://schemas.microsoft.com/office/drawing/2014/main" val="20012"/>
                    </a:ext>
                  </a:extLst>
                </a:gridCol>
                <a:gridCol w="584050">
                  <a:extLst>
                    <a:ext uri="{9D8B030D-6E8A-4147-A177-3AD203B41FA5}">
                      <a16:colId xmlns:a16="http://schemas.microsoft.com/office/drawing/2014/main" val="20013"/>
                    </a:ext>
                  </a:extLst>
                </a:gridCol>
              </a:tblGrid>
              <a:tr h="251450">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Nunito"/>
                        <a:ea typeface="Nunito"/>
                        <a:cs typeface="Nunito"/>
                        <a:sym typeface="Nunito"/>
                      </a:endParaRPr>
                    </a:p>
                  </a:txBody>
                  <a:tcPr marL="28575" marR="28575" marT="19050" marB="19050" anchor="b">
                    <a:lnL w="9525"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Lunar Reconnaissance Orbiter (2009-pres)</a:t>
                      </a:r>
                      <a:endParaRPr sz="10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Lunar Orbiters (1960s)</a:t>
                      </a:r>
                      <a:endParaRPr sz="10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Clementine (1994)</a:t>
                      </a:r>
                      <a:endParaRPr sz="10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gridSpan="3">
                  <a:txBody>
                    <a:bodyPr/>
                    <a:lstStyle/>
                    <a:p>
                      <a:pPr marL="0" lvl="0" indent="0" algn="ctr" rtl="0">
                        <a:lnSpc>
                          <a:spcPct val="115000"/>
                        </a:lnSpc>
                        <a:spcBef>
                          <a:spcPts val="0"/>
                        </a:spcBef>
                        <a:spcAft>
                          <a:spcPts val="0"/>
                        </a:spcAft>
                        <a:buNone/>
                      </a:pPr>
                      <a:r>
                        <a:rPr lang="en" sz="1000" b="1">
                          <a:latin typeface="Nunito"/>
                          <a:ea typeface="Nunito"/>
                          <a:cs typeface="Nunito"/>
                          <a:sym typeface="Nunito"/>
                        </a:rPr>
                        <a:t>Kaguya (2007-pres)</a:t>
                      </a:r>
                      <a:endParaRPr sz="1000" b="1">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Evaluation Criteria</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Weight</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Value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Score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Value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Score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Value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Score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Value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Score</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WT</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1"/>
                  </a:ext>
                </a:extLst>
              </a:tr>
              <a:tr h="209550">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Resolution (m/px)</a:t>
                      </a:r>
                      <a:endParaRPr sz="10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solidFill>
                            <a:srgbClr val="CC0000"/>
                          </a:solidFill>
                          <a:latin typeface="Nunito"/>
                          <a:ea typeface="Nunito"/>
                          <a:cs typeface="Nunito"/>
                          <a:sym typeface="Nunito"/>
                        </a:rPr>
                        <a:t>45%</a:t>
                      </a:r>
                      <a:endParaRPr sz="1000">
                        <a:solidFill>
                          <a:srgbClr val="CC0000"/>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9.99</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4.4955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60</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8.8</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3.96</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118</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7.64</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3.438</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474</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0.52</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0.234</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524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Dataset size (1000s of products)</a:t>
                      </a:r>
                      <a:endParaRPr sz="10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solidFill>
                            <a:srgbClr val="CC0000"/>
                          </a:solidFill>
                          <a:latin typeface="Nunito"/>
                          <a:ea typeface="Nunito"/>
                          <a:cs typeface="Nunito"/>
                          <a:sym typeface="Nunito"/>
                        </a:rPr>
                        <a:t>30%</a:t>
                      </a:r>
                      <a:endParaRPr sz="1000">
                        <a:solidFill>
                          <a:srgbClr val="CC0000"/>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89.766</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3.674</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1.102</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0.021</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0.0083</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0.0025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0.084</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0.0335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0.0100</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10.384</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3.722</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1.116</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000">
                          <a:latin typeface="Nunito"/>
                          <a:ea typeface="Nunito"/>
                          <a:cs typeface="Nunito"/>
                          <a:sym typeface="Nunito"/>
                        </a:rPr>
                        <a:t>Relevance (0,1,2)</a:t>
                      </a:r>
                      <a:endParaRPr sz="1000">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a:solidFill>
                            <a:srgbClr val="CC0000"/>
                          </a:solidFill>
                          <a:latin typeface="Nunito"/>
                          <a:ea typeface="Nunito"/>
                          <a:cs typeface="Nunito"/>
                          <a:sym typeface="Nunito"/>
                        </a:rPr>
                        <a:t>25%</a:t>
                      </a:r>
                      <a:endParaRPr sz="1000">
                        <a:solidFill>
                          <a:srgbClr val="CC0000"/>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2</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10</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2.5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1.25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1.25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solidFill>
                            <a:schemeClr val="dk1"/>
                          </a:solidFill>
                          <a:latin typeface="Nunito"/>
                          <a:ea typeface="Nunito"/>
                          <a:cs typeface="Nunito"/>
                          <a:sym typeface="Nunito"/>
                        </a:rPr>
                        <a:t>1.25</a:t>
                      </a:r>
                      <a:endParaRPr sz="1000">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51450">
                <a:tc>
                  <a:txBody>
                    <a:bodyPr/>
                    <a:lstStyle/>
                    <a:p>
                      <a:pPr marL="0" lvl="0" indent="0" algn="ctr" rtl="0">
                        <a:lnSpc>
                          <a:spcPct val="115000"/>
                        </a:lnSpc>
                        <a:spcBef>
                          <a:spcPts val="0"/>
                        </a:spcBef>
                        <a:spcAft>
                          <a:spcPts val="0"/>
                        </a:spcAft>
                        <a:buNone/>
                      </a:pPr>
                      <a:r>
                        <a:rPr lang="en" sz="1000">
                          <a:solidFill>
                            <a:schemeClr val="lt1"/>
                          </a:solidFill>
                          <a:latin typeface="Nunito"/>
                          <a:ea typeface="Nunito"/>
                          <a:cs typeface="Nunito"/>
                          <a:sym typeface="Nunito"/>
                        </a:rPr>
                        <a:t>Total (0-10)</a:t>
                      </a:r>
                      <a:endParaRPr sz="1000">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000" b="1">
                          <a:solidFill>
                            <a:schemeClr val="lt1"/>
                          </a:solidFill>
                          <a:latin typeface="Nunito"/>
                          <a:ea typeface="Nunito"/>
                          <a:cs typeface="Nunito"/>
                          <a:sym typeface="Nunito"/>
                        </a:rPr>
                        <a:t>100%</a:t>
                      </a:r>
                      <a:endParaRPr sz="1000" b="1">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endParaRPr>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endParaRPr>
                        <a:solidFill>
                          <a:schemeClr val="lt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000" b="1">
                          <a:solidFill>
                            <a:schemeClr val="dk1"/>
                          </a:solidFill>
                          <a:latin typeface="Nunito"/>
                          <a:ea typeface="Nunito"/>
                          <a:cs typeface="Nunito"/>
                          <a:sym typeface="Nunito"/>
                        </a:rPr>
                        <a:t>8.098</a:t>
                      </a:r>
                      <a:endParaRPr sz="10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000" b="1">
                          <a:solidFill>
                            <a:schemeClr val="dk1"/>
                          </a:solidFill>
                          <a:latin typeface="Nunito"/>
                          <a:ea typeface="Nunito"/>
                          <a:cs typeface="Nunito"/>
                          <a:sym typeface="Nunito"/>
                        </a:rPr>
                        <a:t>5.213</a:t>
                      </a:r>
                      <a:endParaRPr sz="10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000" b="1">
                          <a:solidFill>
                            <a:schemeClr val="dk1"/>
                          </a:solidFill>
                          <a:latin typeface="Nunito"/>
                          <a:ea typeface="Nunito"/>
                          <a:cs typeface="Nunito"/>
                          <a:sym typeface="Nunito"/>
                        </a:rPr>
                        <a:t>4.698</a:t>
                      </a:r>
                      <a:endParaRPr sz="10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l" rtl="0">
                        <a:spcBef>
                          <a:spcPts val="0"/>
                        </a:spcBef>
                        <a:spcAft>
                          <a:spcPts val="0"/>
                        </a:spcAft>
                        <a:buNone/>
                      </a:pPr>
                      <a:endParaRPr>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99999"/>
                    </a:solidFill>
                  </a:tcPr>
                </a:tc>
                <a:tc>
                  <a:txBody>
                    <a:bodyPr/>
                    <a:lstStyle/>
                    <a:p>
                      <a:pPr marL="0" lvl="0" indent="0" algn="ctr" rtl="0">
                        <a:lnSpc>
                          <a:spcPct val="115000"/>
                        </a:lnSpc>
                        <a:spcBef>
                          <a:spcPts val="0"/>
                        </a:spcBef>
                        <a:spcAft>
                          <a:spcPts val="0"/>
                        </a:spcAft>
                        <a:buNone/>
                      </a:pPr>
                      <a:r>
                        <a:rPr lang="en" sz="1000" b="1">
                          <a:solidFill>
                            <a:schemeClr val="dk1"/>
                          </a:solidFill>
                          <a:latin typeface="Nunito"/>
                          <a:ea typeface="Nunito"/>
                          <a:cs typeface="Nunito"/>
                          <a:sym typeface="Nunito"/>
                        </a:rPr>
                        <a:t>2.601</a:t>
                      </a:r>
                      <a:endParaRPr sz="1000" b="1">
                        <a:solidFill>
                          <a:schemeClr val="dk1"/>
                        </a:solidFill>
                        <a:latin typeface="Nunito"/>
                        <a:ea typeface="Nunito"/>
                        <a:cs typeface="Nunito"/>
                        <a:sym typeface="Nunito"/>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06666"/>
                    </a:solidFill>
                  </a:tcPr>
                </a:tc>
                <a:extLst>
                  <a:ext uri="{0D108BD9-81ED-4DB2-BD59-A6C34878D82A}">
                    <a16:rowId xmlns:a16="http://schemas.microsoft.com/office/drawing/2014/main" val="10005"/>
                  </a:ext>
                </a:extLst>
              </a:tr>
            </a:tbl>
          </a:graphicData>
        </a:graphic>
      </p:graphicFrame>
      <p:sp>
        <p:nvSpPr>
          <p:cNvPr id="1029" name="Google Shape;1029;p86"/>
          <p:cNvSpPr txBox="1">
            <a:spLocks noGrp="1"/>
          </p:cNvSpPr>
          <p:nvPr>
            <p:ph type="title"/>
          </p:nvPr>
        </p:nvSpPr>
        <p:spPr>
          <a:xfrm>
            <a:off x="311700" y="200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Trade 3 - Lunar Data</a:t>
            </a:r>
            <a:endParaRPr/>
          </a:p>
        </p:txBody>
      </p:sp>
      <p:sp>
        <p:nvSpPr>
          <p:cNvPr id="1030" name="Google Shape;1030;p86"/>
          <p:cNvSpPr txBox="1">
            <a:spLocks noGrp="1"/>
          </p:cNvSpPr>
          <p:nvPr>
            <p:ph type="title"/>
          </p:nvPr>
        </p:nvSpPr>
        <p:spPr>
          <a:xfrm>
            <a:off x="464100" y="572300"/>
            <a:ext cx="4107900" cy="43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620"/>
              <a:t>FULL TRADE MATRIX </a:t>
            </a:r>
            <a:endParaRPr sz="1620"/>
          </a:p>
        </p:txBody>
      </p:sp>
      <p:sp>
        <p:nvSpPr>
          <p:cNvPr id="1031" name="Google Shape;1031;p86"/>
          <p:cNvSpPr txBox="1"/>
          <p:nvPr/>
        </p:nvSpPr>
        <p:spPr>
          <a:xfrm>
            <a:off x="7094825" y="2752650"/>
            <a:ext cx="23016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dk1"/>
                </a:solidFill>
                <a:latin typeface="Nunito"/>
                <a:ea typeface="Nunito"/>
                <a:cs typeface="Nunito"/>
                <a:sym typeface="Nunito"/>
              </a:rPr>
              <a:t>*WT = Weighted Total Score</a:t>
            </a:r>
            <a:endParaRPr sz="1100">
              <a:latin typeface="Nunito"/>
              <a:ea typeface="Nunito"/>
              <a:cs typeface="Nunito"/>
              <a:sym typeface="Nunito"/>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Full Modeling &amp; Prototyping Procedure </a:t>
            </a:r>
            <a:endParaRPr/>
          </a:p>
        </p:txBody>
      </p:sp>
      <p:sp>
        <p:nvSpPr>
          <p:cNvPr id="1037" name="Google Shape;1037;p87"/>
          <p:cNvSpPr txBox="1">
            <a:spLocks noGrp="1"/>
          </p:cNvSpPr>
          <p:nvPr>
            <p:ph type="body" idx="1"/>
          </p:nvPr>
        </p:nvSpPr>
        <p:spPr>
          <a:xfrm>
            <a:off x="311700" y="1152475"/>
            <a:ext cx="8520600" cy="3915000"/>
          </a:xfrm>
          <a:prstGeom prst="rect">
            <a:avLst/>
          </a:prstGeom>
        </p:spPr>
        <p:txBody>
          <a:bodyPr spcFirstLastPara="1" wrap="square" lIns="91425" tIns="91425" rIns="91425" bIns="91425" anchor="t" anchorCtr="0">
            <a:noAutofit/>
          </a:bodyPr>
          <a:lstStyle/>
          <a:p>
            <a:pPr marL="457200" lvl="0" indent="-323532" algn="l" rtl="0">
              <a:lnSpc>
                <a:spcPct val="95000"/>
              </a:lnSpc>
              <a:spcBef>
                <a:spcPts val="0"/>
              </a:spcBef>
              <a:spcAft>
                <a:spcPts val="0"/>
              </a:spcAft>
              <a:buSzPts val="1495"/>
              <a:buAutoNum type="romanUcPeriod"/>
            </a:pPr>
            <a:r>
              <a:rPr lang="en" sz="1495"/>
              <a:t>Decision to develop HR object</a:t>
            </a:r>
            <a:endParaRPr sz="1495"/>
          </a:p>
          <a:p>
            <a:pPr marL="914400" lvl="1" indent="-303847" algn="l" rtl="0">
              <a:lnSpc>
                <a:spcPct val="95000"/>
              </a:lnSpc>
              <a:spcBef>
                <a:spcPts val="0"/>
              </a:spcBef>
              <a:spcAft>
                <a:spcPts val="0"/>
              </a:spcAft>
              <a:buSzPts val="1185"/>
              <a:buAutoNum type="alphaUcPeriod"/>
            </a:pPr>
            <a:r>
              <a:rPr lang="en" sz="1185"/>
              <a:t>From physical object trade study </a:t>
            </a:r>
            <a:endParaRPr sz="1185"/>
          </a:p>
          <a:p>
            <a:pPr marL="457200" lvl="0" indent="-323532" algn="l" rtl="0">
              <a:lnSpc>
                <a:spcPct val="95000"/>
              </a:lnSpc>
              <a:spcBef>
                <a:spcPts val="0"/>
              </a:spcBef>
              <a:spcAft>
                <a:spcPts val="0"/>
              </a:spcAft>
              <a:buSzPts val="1495"/>
              <a:buAutoNum type="romanUcPeriod"/>
            </a:pPr>
            <a:r>
              <a:rPr lang="en" sz="1495"/>
              <a:t>Design </a:t>
            </a:r>
            <a:endParaRPr sz="1495"/>
          </a:p>
          <a:p>
            <a:pPr marL="914400" lvl="1" indent="-303847" algn="l" rtl="0">
              <a:lnSpc>
                <a:spcPct val="95000"/>
              </a:lnSpc>
              <a:spcBef>
                <a:spcPts val="0"/>
              </a:spcBef>
              <a:spcAft>
                <a:spcPts val="0"/>
              </a:spcAft>
              <a:buSzPts val="1185"/>
              <a:buAutoNum type="alphaUcPeriod"/>
            </a:pPr>
            <a:r>
              <a:rPr lang="en" sz="1185"/>
              <a:t>Initial Concept </a:t>
            </a:r>
            <a:endParaRPr sz="1185"/>
          </a:p>
          <a:p>
            <a:pPr marL="1371600" lvl="2" indent="-303847" algn="l" rtl="0">
              <a:lnSpc>
                <a:spcPct val="95000"/>
              </a:lnSpc>
              <a:spcBef>
                <a:spcPts val="0"/>
              </a:spcBef>
              <a:spcAft>
                <a:spcPts val="0"/>
              </a:spcAft>
              <a:buSzPts val="1185"/>
              <a:buAutoNum type="arabicPeriod"/>
            </a:pPr>
            <a:r>
              <a:rPr lang="en" sz="1185"/>
              <a:t>Manufacturing Decision</a:t>
            </a:r>
            <a:endParaRPr sz="1185"/>
          </a:p>
          <a:p>
            <a:pPr marL="1828800" lvl="3" indent="-303847" algn="l" rtl="0">
              <a:lnSpc>
                <a:spcPct val="95000"/>
              </a:lnSpc>
              <a:spcBef>
                <a:spcPts val="0"/>
              </a:spcBef>
              <a:spcAft>
                <a:spcPts val="0"/>
              </a:spcAft>
              <a:buSzPts val="1185"/>
              <a:buAutoNum type="alphaLcParenR"/>
            </a:pPr>
            <a:r>
              <a:rPr lang="en" sz="1185"/>
              <a:t>COTS - purchase and conduct necessary aftermarket modifications</a:t>
            </a:r>
            <a:endParaRPr sz="1185"/>
          </a:p>
          <a:p>
            <a:pPr marL="1828800" lvl="3" indent="-303847" algn="l" rtl="0">
              <a:lnSpc>
                <a:spcPct val="95000"/>
              </a:lnSpc>
              <a:spcBef>
                <a:spcPts val="0"/>
              </a:spcBef>
              <a:spcAft>
                <a:spcPts val="0"/>
              </a:spcAft>
              <a:buSzPts val="1185"/>
              <a:buAutoNum type="alphaLcParenR"/>
            </a:pPr>
            <a:r>
              <a:rPr lang="en" sz="1185"/>
              <a:t>3D Printing - Utilize Fusion 360/Blender to model or open source models (Ex: Thingiverse)</a:t>
            </a:r>
            <a:endParaRPr sz="1185"/>
          </a:p>
          <a:p>
            <a:pPr marL="1828800" lvl="3" indent="-303847" algn="l" rtl="0">
              <a:lnSpc>
                <a:spcPct val="95000"/>
              </a:lnSpc>
              <a:spcBef>
                <a:spcPts val="0"/>
              </a:spcBef>
              <a:spcAft>
                <a:spcPts val="0"/>
              </a:spcAft>
              <a:buSzPts val="1185"/>
              <a:buAutoNum type="alphaLcParenR"/>
            </a:pPr>
            <a:r>
              <a:rPr lang="en" sz="1185"/>
              <a:t>General Manufacturing - Develop technical drawings and plans</a:t>
            </a:r>
            <a:endParaRPr sz="1185"/>
          </a:p>
          <a:p>
            <a:pPr marL="1371600" lvl="2" indent="-303847" algn="l" rtl="0">
              <a:lnSpc>
                <a:spcPct val="95000"/>
              </a:lnSpc>
              <a:spcBef>
                <a:spcPts val="0"/>
              </a:spcBef>
              <a:spcAft>
                <a:spcPts val="0"/>
              </a:spcAft>
              <a:buSzPts val="1185"/>
              <a:buAutoNum type="arabicPeriod"/>
            </a:pPr>
            <a:r>
              <a:rPr lang="en" sz="1185"/>
              <a:t>Virtual Model Development</a:t>
            </a:r>
            <a:endParaRPr sz="1185"/>
          </a:p>
          <a:p>
            <a:pPr marL="1828800" lvl="3" indent="-303847" algn="l" rtl="0">
              <a:lnSpc>
                <a:spcPct val="95000"/>
              </a:lnSpc>
              <a:spcBef>
                <a:spcPts val="0"/>
              </a:spcBef>
              <a:spcAft>
                <a:spcPts val="0"/>
              </a:spcAft>
              <a:buSzPts val="1185"/>
              <a:buAutoNum type="alphaLcParenR"/>
            </a:pPr>
            <a:r>
              <a:rPr lang="en" sz="1185"/>
              <a:t>Create separate virtual model or enhance existing manufacturing model</a:t>
            </a:r>
            <a:endParaRPr sz="1185"/>
          </a:p>
          <a:p>
            <a:pPr marL="457200" lvl="0" indent="-323532" algn="l" rtl="0">
              <a:lnSpc>
                <a:spcPct val="95000"/>
              </a:lnSpc>
              <a:spcBef>
                <a:spcPts val="0"/>
              </a:spcBef>
              <a:spcAft>
                <a:spcPts val="0"/>
              </a:spcAft>
              <a:buSzPts val="1495"/>
              <a:buAutoNum type="romanUcPeriod"/>
            </a:pPr>
            <a:r>
              <a:rPr lang="en" sz="1495"/>
              <a:t>Prototype/Model Construction </a:t>
            </a:r>
            <a:endParaRPr sz="1495"/>
          </a:p>
          <a:p>
            <a:pPr marL="914400" lvl="1" indent="-303847" algn="l" rtl="0">
              <a:lnSpc>
                <a:spcPct val="95000"/>
              </a:lnSpc>
              <a:spcBef>
                <a:spcPts val="0"/>
              </a:spcBef>
              <a:spcAft>
                <a:spcPts val="0"/>
              </a:spcAft>
              <a:buSzPts val="1185"/>
              <a:buAutoNum type="alphaUcPeriod"/>
            </a:pPr>
            <a:r>
              <a:rPr lang="en" sz="1185"/>
              <a:t>Account for lunar weight differences</a:t>
            </a:r>
            <a:endParaRPr sz="1185"/>
          </a:p>
          <a:p>
            <a:pPr marL="914400" lvl="1" indent="-303847" algn="l" rtl="0">
              <a:lnSpc>
                <a:spcPct val="95000"/>
              </a:lnSpc>
              <a:spcBef>
                <a:spcPts val="0"/>
              </a:spcBef>
              <a:spcAft>
                <a:spcPts val="0"/>
              </a:spcAft>
              <a:buSzPts val="1185"/>
              <a:buAutoNum type="alphaUcPeriod"/>
            </a:pPr>
            <a:r>
              <a:rPr lang="en" sz="1185"/>
              <a:t>Verify physical sensor integration with object is viable</a:t>
            </a:r>
            <a:endParaRPr sz="1185"/>
          </a:p>
          <a:p>
            <a:pPr marL="457200" lvl="0" indent="-323532" algn="l" rtl="0">
              <a:lnSpc>
                <a:spcPct val="95000"/>
              </a:lnSpc>
              <a:spcBef>
                <a:spcPts val="0"/>
              </a:spcBef>
              <a:spcAft>
                <a:spcPts val="0"/>
              </a:spcAft>
              <a:buSzPts val="1495"/>
              <a:buAutoNum type="romanUcPeriod"/>
            </a:pPr>
            <a:r>
              <a:rPr lang="en" sz="1495"/>
              <a:t>Quality Control</a:t>
            </a:r>
            <a:endParaRPr sz="1495"/>
          </a:p>
          <a:p>
            <a:pPr marL="914400" lvl="1" indent="-303847" algn="l" rtl="0">
              <a:lnSpc>
                <a:spcPct val="95000"/>
              </a:lnSpc>
              <a:spcBef>
                <a:spcPts val="0"/>
              </a:spcBef>
              <a:spcAft>
                <a:spcPts val="0"/>
              </a:spcAft>
              <a:buSzPts val="1185"/>
              <a:buAutoNum type="alphaUcPeriod"/>
            </a:pPr>
            <a:r>
              <a:rPr lang="en" sz="1185"/>
              <a:t>Independently verify objects meet expectations/requirements </a:t>
            </a:r>
            <a:endParaRPr sz="1185"/>
          </a:p>
          <a:p>
            <a:pPr marL="457200" lvl="0" indent="-323532" algn="l" rtl="0">
              <a:lnSpc>
                <a:spcPct val="95000"/>
              </a:lnSpc>
              <a:spcBef>
                <a:spcPts val="0"/>
              </a:spcBef>
              <a:spcAft>
                <a:spcPts val="0"/>
              </a:spcAft>
              <a:buSzPts val="1495"/>
              <a:buAutoNum type="romanUcPeriod"/>
            </a:pPr>
            <a:r>
              <a:rPr lang="en" sz="1495"/>
              <a:t>Model &amp; Virtual Integration</a:t>
            </a:r>
            <a:endParaRPr sz="1495"/>
          </a:p>
          <a:p>
            <a:pPr marL="914400" lvl="1" indent="-303847" algn="l" rtl="0">
              <a:lnSpc>
                <a:spcPct val="95000"/>
              </a:lnSpc>
              <a:spcBef>
                <a:spcPts val="0"/>
              </a:spcBef>
              <a:spcAft>
                <a:spcPts val="0"/>
              </a:spcAft>
              <a:buSzPts val="1185"/>
              <a:buAutoNum type="alphaUcPeriod"/>
            </a:pPr>
            <a:r>
              <a:rPr lang="en" sz="1185"/>
              <a:t>Combine motion tracking and VR hardware with physical object </a:t>
            </a:r>
            <a:endParaRPr sz="1185"/>
          </a:p>
          <a:p>
            <a:pPr marL="914400" lvl="1" indent="-303847" algn="l" rtl="0">
              <a:lnSpc>
                <a:spcPct val="95000"/>
              </a:lnSpc>
              <a:spcBef>
                <a:spcPts val="0"/>
              </a:spcBef>
              <a:spcAft>
                <a:spcPts val="0"/>
              </a:spcAft>
              <a:buSzPts val="1185"/>
              <a:buAutoNum type="alphaUcPeriod"/>
            </a:pPr>
            <a:r>
              <a:rPr lang="en" sz="1185"/>
              <a:t>Develop object specific motion tracking software</a:t>
            </a:r>
            <a:endParaRPr sz="1185"/>
          </a:p>
        </p:txBody>
      </p:sp>
      <p:sp>
        <p:nvSpPr>
          <p:cNvPr id="1038" name="Google Shape;1038;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body" idx="1"/>
          </p:nvPr>
        </p:nvSpPr>
        <p:spPr>
          <a:xfrm>
            <a:off x="311700" y="1152475"/>
            <a:ext cx="4384500" cy="34164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VR systems have been successfully applied to training exercises across many fields:</a:t>
            </a:r>
            <a:endParaRPr/>
          </a:p>
          <a:p>
            <a:pPr marL="914400" lvl="1" indent="-317500" algn="l" rtl="0">
              <a:spcBef>
                <a:spcPts val="0"/>
              </a:spcBef>
              <a:spcAft>
                <a:spcPts val="0"/>
              </a:spcAft>
              <a:buSzPts val="1400"/>
              <a:buChar char="○"/>
            </a:pPr>
            <a:r>
              <a:rPr lang="en"/>
              <a:t>Aviation Training/Maintenance⁴</a:t>
            </a:r>
            <a:endParaRPr/>
          </a:p>
          <a:p>
            <a:pPr marL="914400" lvl="1" indent="-317500" algn="l" rtl="0">
              <a:spcBef>
                <a:spcPts val="0"/>
              </a:spcBef>
              <a:spcAft>
                <a:spcPts val="0"/>
              </a:spcAft>
              <a:buSzPts val="1400"/>
              <a:buChar char="○"/>
            </a:pPr>
            <a:r>
              <a:rPr lang="en"/>
              <a:t>Surgical/Medical Training⁵ </a:t>
            </a:r>
            <a:endParaRPr/>
          </a:p>
          <a:p>
            <a:pPr marL="457200" lvl="0" indent="-342900" algn="l" rtl="0">
              <a:spcBef>
                <a:spcPts val="0"/>
              </a:spcBef>
              <a:spcAft>
                <a:spcPts val="0"/>
              </a:spcAft>
              <a:buSzPts val="1800"/>
              <a:buChar char="●"/>
            </a:pPr>
            <a:r>
              <a:rPr lang="en"/>
              <a:t>This technology allows for:</a:t>
            </a:r>
            <a:endParaRPr/>
          </a:p>
          <a:p>
            <a:pPr marL="914400" lvl="1" indent="-317500" algn="l" rtl="0">
              <a:spcBef>
                <a:spcPts val="0"/>
              </a:spcBef>
              <a:spcAft>
                <a:spcPts val="0"/>
              </a:spcAft>
              <a:buSzPts val="1400"/>
              <a:buChar char="○"/>
            </a:pPr>
            <a:r>
              <a:rPr lang="en"/>
              <a:t>Complicated visual environments</a:t>
            </a:r>
            <a:endParaRPr/>
          </a:p>
          <a:p>
            <a:pPr marL="914400" lvl="1" indent="-317500" algn="l" rtl="0">
              <a:spcBef>
                <a:spcPts val="0"/>
              </a:spcBef>
              <a:spcAft>
                <a:spcPts val="0"/>
              </a:spcAft>
              <a:buSzPts val="1400"/>
              <a:buChar char="○"/>
            </a:pPr>
            <a:r>
              <a:rPr lang="en"/>
              <a:t>Flexibility</a:t>
            </a:r>
            <a:endParaRPr/>
          </a:p>
          <a:p>
            <a:pPr marL="914400" lvl="1" indent="-317500" algn="l" rtl="0">
              <a:spcBef>
                <a:spcPts val="0"/>
              </a:spcBef>
              <a:spcAft>
                <a:spcPts val="0"/>
              </a:spcAft>
              <a:buSzPts val="1400"/>
              <a:buChar char="○"/>
            </a:pPr>
            <a:r>
              <a:rPr lang="en"/>
              <a:t>Immersiveness</a:t>
            </a:r>
            <a:endParaRPr/>
          </a:p>
          <a:p>
            <a:pPr marL="914400" lvl="1" indent="-317500" algn="l" rtl="0">
              <a:spcBef>
                <a:spcPts val="0"/>
              </a:spcBef>
              <a:spcAft>
                <a:spcPts val="0"/>
              </a:spcAft>
              <a:buSzPts val="1400"/>
              <a:buChar char="○"/>
            </a:pPr>
            <a:r>
              <a:rPr lang="en"/>
              <a:t>Simulated gravity in an altered way </a:t>
            </a:r>
            <a:endParaRPr/>
          </a:p>
          <a:p>
            <a:pPr marL="0" lvl="0" indent="0" algn="l" rtl="0">
              <a:spcBef>
                <a:spcPts val="1200"/>
              </a:spcBef>
              <a:spcAft>
                <a:spcPts val="1200"/>
              </a:spcAft>
              <a:buNone/>
            </a:pPr>
            <a:r>
              <a:rPr lang="en"/>
              <a:t>…all at a much lower cost than other operational training methods</a:t>
            </a:r>
            <a:endParaRPr/>
          </a:p>
        </p:txBody>
      </p:sp>
      <p:sp>
        <p:nvSpPr>
          <p:cNvPr id="194" name="Google Shape;194;p31"/>
          <p:cNvSpPr txBox="1"/>
          <p:nvPr/>
        </p:nvSpPr>
        <p:spPr>
          <a:xfrm>
            <a:off x="4934400" y="4642500"/>
            <a:ext cx="42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95" name="Google Shape;195;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87188" y="164850"/>
            <a:ext cx="3504026" cy="2255026"/>
          </a:xfrm>
          <a:prstGeom prst="rect">
            <a:avLst/>
          </a:prstGeom>
          <a:noFill/>
          <a:ln>
            <a:noFill/>
          </a:ln>
        </p:spPr>
      </p:pic>
      <p:pic>
        <p:nvPicPr>
          <p:cNvPr id="196" name="Google Shape;196;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287187" y="2468450"/>
            <a:ext cx="3504024" cy="2327240"/>
          </a:xfrm>
          <a:prstGeom prst="rect">
            <a:avLst/>
          </a:prstGeom>
          <a:noFill/>
          <a:ln>
            <a:noFill/>
          </a:ln>
        </p:spPr>
      </p:pic>
      <p:sp>
        <p:nvSpPr>
          <p:cNvPr id="197" name="Google Shape;19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7</a:t>
            </a:fld>
            <a:endParaRPr>
              <a:latin typeface="Nunito"/>
              <a:ea typeface="Nunito"/>
              <a:cs typeface="Nunito"/>
              <a:sym typeface="Nunito"/>
            </a:endParaRPr>
          </a:p>
        </p:txBody>
      </p:sp>
      <p:pic>
        <p:nvPicPr>
          <p:cNvPr id="198" name="Google Shape;198;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199" name="Google Shape;199;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200" name="Google Shape;20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 VR</a:t>
            </a:r>
            <a:endParaRPr/>
          </a:p>
        </p:txBody>
      </p:sp>
      <p:sp>
        <p:nvSpPr>
          <p:cNvPr id="201" name="Google Shape;201;p31"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202" name="Google Shape;202;p31"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203" name="Google Shape;203;p31"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204" name="Google Shape;204;p31"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Definition - Objective </a:t>
            </a:r>
            <a:endParaRPr/>
          </a:p>
        </p:txBody>
      </p:sp>
      <p:sp>
        <p:nvSpPr>
          <p:cNvPr id="210" name="Google Shape;210;p32"/>
          <p:cNvSpPr txBox="1">
            <a:spLocks noGrp="1"/>
          </p:cNvSpPr>
          <p:nvPr>
            <p:ph type="body" idx="1"/>
          </p:nvPr>
        </p:nvSpPr>
        <p:spPr>
          <a:xfrm>
            <a:off x="385950" y="1080450"/>
            <a:ext cx="8372100" cy="1491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To develop a </a:t>
            </a:r>
            <a:r>
              <a:rPr lang="en" b="1">
                <a:solidFill>
                  <a:srgbClr val="0077BB"/>
                </a:solidFill>
              </a:rPr>
              <a:t>virtual reality lunar surface environment</a:t>
            </a:r>
            <a:r>
              <a:rPr lang="en"/>
              <a:t> incorporating </a:t>
            </a:r>
            <a:r>
              <a:rPr lang="en" b="1">
                <a:solidFill>
                  <a:srgbClr val="0077BB"/>
                </a:solidFill>
              </a:rPr>
              <a:t>hybrid reality interactions</a:t>
            </a:r>
            <a:r>
              <a:rPr lang="en" b="1"/>
              <a:t> </a:t>
            </a:r>
            <a:r>
              <a:rPr lang="en"/>
              <a:t>and </a:t>
            </a:r>
            <a:r>
              <a:rPr lang="en" b="1">
                <a:solidFill>
                  <a:srgbClr val="0077BB"/>
                </a:solidFill>
              </a:rPr>
              <a:t>embedded environmental constraints</a:t>
            </a:r>
            <a:r>
              <a:rPr lang="en"/>
              <a:t> specifically focused on the </a:t>
            </a:r>
            <a:r>
              <a:rPr lang="en" b="1">
                <a:solidFill>
                  <a:srgbClr val="0077BB"/>
                </a:solidFill>
              </a:rPr>
              <a:t>lunar south polar region</a:t>
            </a:r>
            <a:r>
              <a:rPr lang="en"/>
              <a:t>.</a:t>
            </a:r>
            <a:endParaRPr/>
          </a:p>
        </p:txBody>
      </p:sp>
      <p:pic>
        <p:nvPicPr>
          <p:cNvPr id="211" name="Google Shape;211;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996250" y="2330350"/>
            <a:ext cx="3292074" cy="2065224"/>
          </a:xfrm>
          <a:prstGeom prst="rect">
            <a:avLst/>
          </a:prstGeom>
          <a:noFill/>
          <a:ln>
            <a:noFill/>
          </a:ln>
        </p:spPr>
      </p:pic>
      <p:pic>
        <p:nvPicPr>
          <p:cNvPr id="212" name="Google Shape;212;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77700" y="2330338"/>
            <a:ext cx="2454601" cy="2065226"/>
          </a:xfrm>
          <a:prstGeom prst="rect">
            <a:avLst/>
          </a:prstGeom>
          <a:noFill/>
          <a:ln>
            <a:noFill/>
          </a:ln>
        </p:spPr>
      </p:pic>
      <p:pic>
        <p:nvPicPr>
          <p:cNvPr id="213" name="Google Shape;213;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2250" y="2330350"/>
            <a:ext cx="2644634" cy="2065225"/>
          </a:xfrm>
          <a:prstGeom prst="rect">
            <a:avLst/>
          </a:prstGeom>
          <a:noFill/>
          <a:ln>
            <a:noFill/>
          </a:ln>
        </p:spPr>
      </p:pic>
      <p:sp>
        <p:nvSpPr>
          <p:cNvPr id="214" name="Google Shape;214;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Nunito"/>
                <a:ea typeface="Nunito"/>
                <a:cs typeface="Nunito"/>
                <a:sym typeface="Nunito"/>
              </a:rPr>
              <a:t>8</a:t>
            </a:fld>
            <a:endParaRPr>
              <a:latin typeface="Nunito"/>
              <a:ea typeface="Nunito"/>
              <a:cs typeface="Nunito"/>
              <a:sym typeface="Nunito"/>
            </a:endParaRPr>
          </a:p>
        </p:txBody>
      </p:sp>
      <p:pic>
        <p:nvPicPr>
          <p:cNvPr id="215" name="Google Shape;215;p3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16" name="Google Shape;216;p3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217" name="Google Shape;217;p32"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218" name="Google Shape;218;p32"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219" name="Google Shape;219;p32"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220" name="Google Shape;220;p32"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Specific Mission Objectives</a:t>
            </a:r>
            <a:endParaRPr/>
          </a:p>
        </p:txBody>
      </p:sp>
      <p:sp>
        <p:nvSpPr>
          <p:cNvPr id="226" name="Google Shape;22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227" name="Google Shape;227;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8475" y="4853774"/>
            <a:ext cx="738804" cy="275100"/>
          </a:xfrm>
          <a:prstGeom prst="rect">
            <a:avLst/>
          </a:prstGeom>
          <a:noFill/>
          <a:ln>
            <a:noFill/>
          </a:ln>
        </p:spPr>
      </p:pic>
      <p:pic>
        <p:nvPicPr>
          <p:cNvPr id="228" name="Google Shape;228;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767838" y="4868553"/>
            <a:ext cx="1203600" cy="245534"/>
          </a:xfrm>
          <a:prstGeom prst="rect">
            <a:avLst/>
          </a:prstGeom>
          <a:noFill/>
          <a:ln>
            <a:noFill/>
          </a:ln>
        </p:spPr>
      </p:pic>
      <p:sp>
        <p:nvSpPr>
          <p:cNvPr id="229" name="Google Shape;229;p33"/>
          <p:cNvSpPr txBox="1"/>
          <p:nvPr/>
        </p:nvSpPr>
        <p:spPr>
          <a:xfrm>
            <a:off x="428800" y="1017725"/>
            <a:ext cx="4233600" cy="227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chemeClr val="dk2"/>
                </a:solidFill>
                <a:latin typeface="Nunito"/>
                <a:ea typeface="Nunito"/>
                <a:cs typeface="Nunito"/>
                <a:sym typeface="Nunito"/>
              </a:rPr>
              <a:t>Level I:</a:t>
            </a:r>
            <a:endParaRPr sz="1700" b="1" u="sng">
              <a:solidFill>
                <a:schemeClr val="dk2"/>
              </a:solidFill>
              <a:latin typeface="Nunito"/>
              <a:ea typeface="Nunito"/>
              <a:cs typeface="Nunito"/>
              <a:sym typeface="Nunito"/>
            </a:endParaRPr>
          </a:p>
          <a:p>
            <a:pPr marL="0" lvl="0" indent="0" algn="l" rtl="0">
              <a:spcBef>
                <a:spcPts val="0"/>
              </a:spcBef>
              <a:spcAft>
                <a:spcPts val="0"/>
              </a:spcAft>
              <a:buNone/>
            </a:pPr>
            <a:endParaRPr sz="1700" u="sng">
              <a:solidFill>
                <a:schemeClr val="dk2"/>
              </a:solidFill>
              <a:latin typeface="Nunito"/>
              <a:ea typeface="Nunito"/>
              <a:cs typeface="Nunito"/>
              <a:sym typeface="Nunito"/>
            </a:endParaRPr>
          </a:p>
          <a:p>
            <a:pPr marL="0" lvl="0" indent="0" algn="l" rtl="0">
              <a:spcBef>
                <a:spcPts val="0"/>
              </a:spcBef>
              <a:spcAft>
                <a:spcPts val="0"/>
              </a:spcAft>
              <a:buNone/>
            </a:pPr>
            <a:r>
              <a:rPr lang="en" sz="1700" u="sng">
                <a:solidFill>
                  <a:schemeClr val="dk2"/>
                </a:solidFill>
                <a:latin typeface="Nunito"/>
                <a:ea typeface="Nunito"/>
                <a:cs typeface="Nunito"/>
                <a:sym typeface="Nunito"/>
              </a:rPr>
              <a:t>VR Environment</a:t>
            </a:r>
            <a:endParaRPr sz="1700" u="sng">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Provide a </a:t>
            </a:r>
            <a:r>
              <a:rPr lang="en" sz="1700" b="1">
                <a:solidFill>
                  <a:srgbClr val="0077BB"/>
                </a:solidFill>
                <a:latin typeface="Nunito"/>
                <a:ea typeface="Nunito"/>
                <a:cs typeface="Nunito"/>
                <a:sym typeface="Nunito"/>
              </a:rPr>
              <a:t>realistic virtual representation</a:t>
            </a:r>
            <a:r>
              <a:rPr lang="en" sz="1700">
                <a:solidFill>
                  <a:schemeClr val="dk2"/>
                </a:solidFill>
                <a:latin typeface="Nunito"/>
                <a:ea typeface="Nunito"/>
                <a:cs typeface="Nunito"/>
                <a:sym typeface="Nunito"/>
              </a:rPr>
              <a:t> of the lunar surface</a:t>
            </a:r>
            <a:endParaRPr sz="1700">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Model </a:t>
            </a:r>
            <a:r>
              <a:rPr lang="en" sz="1700" b="1">
                <a:solidFill>
                  <a:srgbClr val="0077BB"/>
                </a:solidFill>
                <a:latin typeface="Nunito"/>
                <a:ea typeface="Nunito"/>
                <a:cs typeface="Nunito"/>
                <a:sym typeface="Nunito"/>
              </a:rPr>
              <a:t>high-fidelity VR objects </a:t>
            </a:r>
            <a:r>
              <a:rPr lang="en" sz="1700">
                <a:solidFill>
                  <a:schemeClr val="dk2"/>
                </a:solidFill>
                <a:latin typeface="Nunito"/>
                <a:ea typeface="Nunito"/>
                <a:cs typeface="Nunito"/>
                <a:sym typeface="Nunito"/>
              </a:rPr>
              <a:t>for physical objects</a:t>
            </a:r>
            <a:endParaRPr sz="1700">
              <a:solidFill>
                <a:schemeClr val="dk2"/>
              </a:solidFill>
              <a:latin typeface="Nunito"/>
              <a:ea typeface="Nunito"/>
              <a:cs typeface="Nunito"/>
              <a:sym typeface="Nunito"/>
            </a:endParaRPr>
          </a:p>
          <a:p>
            <a:pPr marL="0" lvl="0" indent="0" algn="l" rtl="0">
              <a:spcBef>
                <a:spcPts val="0"/>
              </a:spcBef>
              <a:spcAft>
                <a:spcPts val="0"/>
              </a:spcAft>
              <a:buNone/>
            </a:pPr>
            <a:endParaRPr sz="1700">
              <a:solidFill>
                <a:schemeClr val="dk2"/>
              </a:solidFill>
              <a:latin typeface="Nunito"/>
              <a:ea typeface="Nunito"/>
              <a:cs typeface="Nunito"/>
              <a:sym typeface="Nunito"/>
            </a:endParaRPr>
          </a:p>
        </p:txBody>
      </p:sp>
      <p:sp>
        <p:nvSpPr>
          <p:cNvPr id="230" name="Google Shape;230;p33" descr="Timeline background shape"/>
          <p:cNvSpPr/>
          <p:nvPr/>
        </p:nvSpPr>
        <p:spPr>
          <a:xfrm>
            <a:off x="4696300" y="4868550"/>
            <a:ext cx="19716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    IV: Modeling &amp; Prototyping</a:t>
            </a:r>
            <a:endParaRPr sz="1000" b="0" i="0" u="none" strike="noStrike" cap="none">
              <a:solidFill>
                <a:srgbClr val="000000"/>
              </a:solidFill>
              <a:latin typeface="Nunito"/>
              <a:ea typeface="Nunito"/>
              <a:cs typeface="Nunito"/>
              <a:sym typeface="Nunito"/>
            </a:endParaRPr>
          </a:p>
        </p:txBody>
      </p:sp>
      <p:sp>
        <p:nvSpPr>
          <p:cNvPr id="231" name="Google Shape;231;p33" descr="Timeline background shape"/>
          <p:cNvSpPr/>
          <p:nvPr/>
        </p:nvSpPr>
        <p:spPr>
          <a:xfrm>
            <a:off x="3123517"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III: Design Space </a:t>
            </a:r>
            <a:endParaRPr sz="1000" b="0" i="0" u="none" strike="noStrike" cap="none">
              <a:solidFill>
                <a:srgbClr val="000000"/>
              </a:solidFill>
              <a:latin typeface="Nunito"/>
              <a:ea typeface="Nunito"/>
              <a:cs typeface="Nunito"/>
              <a:sym typeface="Nunito"/>
            </a:endParaRPr>
          </a:p>
        </p:txBody>
      </p:sp>
      <p:sp>
        <p:nvSpPr>
          <p:cNvPr id="232" name="Google Shape;232;p33" descr="Timeline background shape"/>
          <p:cNvSpPr/>
          <p:nvPr/>
        </p:nvSpPr>
        <p:spPr>
          <a:xfrm>
            <a:off x="1572781" y="4868550"/>
            <a:ext cx="1783800" cy="275100"/>
          </a:xfrm>
          <a:prstGeom prst="homePlate">
            <a:avLst>
              <a:gd name="adj" fmla="val 50000"/>
            </a:avLst>
          </a:prstGeom>
          <a:solidFill>
            <a:schemeClr val="lt1"/>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a:latin typeface="Nunito"/>
                <a:ea typeface="Nunito"/>
                <a:cs typeface="Nunito"/>
                <a:sym typeface="Nunito"/>
              </a:rPr>
              <a:t>II: Trade Studies</a:t>
            </a:r>
            <a:endParaRPr sz="1000" b="0" i="0" u="none" strike="noStrike" cap="none">
              <a:solidFill>
                <a:srgbClr val="000000"/>
              </a:solidFill>
              <a:latin typeface="Nunito"/>
              <a:ea typeface="Nunito"/>
              <a:cs typeface="Nunito"/>
              <a:sym typeface="Nunito"/>
            </a:endParaRPr>
          </a:p>
        </p:txBody>
      </p:sp>
      <p:sp>
        <p:nvSpPr>
          <p:cNvPr id="233" name="Google Shape;233;p33" descr="Timeline background shape"/>
          <p:cNvSpPr/>
          <p:nvPr/>
        </p:nvSpPr>
        <p:spPr>
          <a:xfrm>
            <a:off x="0" y="4868550"/>
            <a:ext cx="1783800" cy="275100"/>
          </a:xfrm>
          <a:prstGeom prst="homePlate">
            <a:avLst>
              <a:gd name="adj" fmla="val 50000"/>
            </a:avLst>
          </a:prstGeom>
          <a:solidFill>
            <a:srgbClr val="0077BB"/>
          </a:solidFill>
          <a:ln w="19050" cap="flat" cmpd="sng">
            <a:solidFill>
              <a:srgbClr val="BBBBB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a:solidFill>
                  <a:schemeClr val="lt1"/>
                </a:solidFill>
                <a:latin typeface="Nunito"/>
                <a:ea typeface="Nunito"/>
                <a:cs typeface="Nunito"/>
                <a:sym typeface="Nunito"/>
              </a:rPr>
              <a:t>I</a:t>
            </a:r>
            <a:r>
              <a:rPr lang="en" sz="1000" b="1" i="0" u="none" strike="noStrike" cap="none">
                <a:solidFill>
                  <a:schemeClr val="lt1"/>
                </a:solidFill>
                <a:latin typeface="Nunito"/>
                <a:ea typeface="Nunito"/>
                <a:cs typeface="Nunito"/>
                <a:sym typeface="Nunito"/>
              </a:rPr>
              <a:t>: Project Overview  </a:t>
            </a:r>
            <a:endParaRPr sz="1000" b="1" i="0" u="none" strike="noStrike" cap="none">
              <a:solidFill>
                <a:schemeClr val="lt1"/>
              </a:solidFill>
              <a:latin typeface="Nunito"/>
              <a:ea typeface="Nunito"/>
              <a:cs typeface="Nunito"/>
              <a:sym typeface="Nunito"/>
            </a:endParaRPr>
          </a:p>
        </p:txBody>
      </p:sp>
      <p:sp>
        <p:nvSpPr>
          <p:cNvPr id="234" name="Google Shape;234;p33"/>
          <p:cNvSpPr txBox="1"/>
          <p:nvPr/>
        </p:nvSpPr>
        <p:spPr>
          <a:xfrm>
            <a:off x="4696300" y="1017725"/>
            <a:ext cx="4293900" cy="253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chemeClr val="dk2"/>
                </a:solidFill>
                <a:latin typeface="Nunito"/>
                <a:ea typeface="Nunito"/>
                <a:cs typeface="Nunito"/>
                <a:sym typeface="Nunito"/>
              </a:rPr>
              <a:t>Level II:</a:t>
            </a:r>
            <a:endParaRPr sz="1700" b="1" u="sng">
              <a:solidFill>
                <a:schemeClr val="dk2"/>
              </a:solidFill>
              <a:latin typeface="Nunito"/>
              <a:ea typeface="Nunito"/>
              <a:cs typeface="Nunito"/>
              <a:sym typeface="Nunito"/>
            </a:endParaRPr>
          </a:p>
          <a:p>
            <a:pPr marL="0" lvl="0" indent="0" algn="l" rtl="0">
              <a:spcBef>
                <a:spcPts val="0"/>
              </a:spcBef>
              <a:spcAft>
                <a:spcPts val="0"/>
              </a:spcAft>
              <a:buNone/>
            </a:pPr>
            <a:endParaRPr sz="1700" u="sng">
              <a:solidFill>
                <a:schemeClr val="dk2"/>
              </a:solidFill>
              <a:latin typeface="Nunito"/>
              <a:ea typeface="Nunito"/>
              <a:cs typeface="Nunito"/>
              <a:sym typeface="Nunito"/>
            </a:endParaRPr>
          </a:p>
          <a:p>
            <a:pPr marL="0" lvl="0" indent="0" algn="l" rtl="0">
              <a:spcBef>
                <a:spcPts val="0"/>
              </a:spcBef>
              <a:spcAft>
                <a:spcPts val="0"/>
              </a:spcAft>
              <a:buNone/>
            </a:pPr>
            <a:r>
              <a:rPr lang="en" sz="1700" u="sng">
                <a:solidFill>
                  <a:schemeClr val="dk2"/>
                </a:solidFill>
                <a:latin typeface="Nunito"/>
                <a:ea typeface="Nunito"/>
                <a:cs typeface="Nunito"/>
                <a:sym typeface="Nunito"/>
              </a:rPr>
              <a:t>VR Environment</a:t>
            </a:r>
            <a:endParaRPr sz="1700" u="sng">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Include </a:t>
            </a:r>
            <a:r>
              <a:rPr lang="en" sz="1700" b="1">
                <a:solidFill>
                  <a:srgbClr val="0077BB"/>
                </a:solidFill>
                <a:latin typeface="Nunito"/>
                <a:ea typeface="Nunito"/>
                <a:cs typeface="Nunito"/>
                <a:sym typeface="Nunito"/>
              </a:rPr>
              <a:t>accurate lighting &amp; topography</a:t>
            </a:r>
            <a:endParaRPr sz="1700">
              <a:solidFill>
                <a:srgbClr val="0077BB"/>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Create </a:t>
            </a:r>
            <a:r>
              <a:rPr lang="en" sz="1700" b="1">
                <a:solidFill>
                  <a:srgbClr val="0077BB"/>
                </a:solidFill>
                <a:latin typeface="Nunito"/>
                <a:ea typeface="Nunito"/>
                <a:cs typeface="Nunito"/>
                <a:sym typeface="Nunito"/>
              </a:rPr>
              <a:t>specific mission objectives</a:t>
            </a:r>
            <a:r>
              <a:rPr lang="en" sz="1700">
                <a:solidFill>
                  <a:schemeClr val="dk2"/>
                </a:solidFill>
                <a:latin typeface="Nunito"/>
                <a:ea typeface="Nunito"/>
                <a:cs typeface="Nunito"/>
                <a:sym typeface="Nunito"/>
              </a:rPr>
              <a:t> utilizing HR objects</a:t>
            </a:r>
            <a:endParaRPr sz="1700">
              <a:solidFill>
                <a:schemeClr val="dk2"/>
              </a:solidFill>
              <a:latin typeface="Nunito"/>
              <a:ea typeface="Nunito"/>
              <a:cs typeface="Nunito"/>
              <a:sym typeface="Nunito"/>
            </a:endParaRPr>
          </a:p>
          <a:p>
            <a:pPr marL="0" lvl="0" indent="0" algn="l" rtl="0">
              <a:spcBef>
                <a:spcPts val="0"/>
              </a:spcBef>
              <a:spcAft>
                <a:spcPts val="0"/>
              </a:spcAft>
              <a:buNone/>
            </a:pPr>
            <a:endParaRPr sz="1700">
              <a:solidFill>
                <a:schemeClr val="dk2"/>
              </a:solidFill>
              <a:latin typeface="Nunito"/>
              <a:ea typeface="Nunito"/>
              <a:cs typeface="Nunito"/>
              <a:sym typeface="Nunito"/>
            </a:endParaRPr>
          </a:p>
          <a:p>
            <a:pPr marL="0" lvl="0" indent="0" algn="l" rtl="0">
              <a:spcBef>
                <a:spcPts val="0"/>
              </a:spcBef>
              <a:spcAft>
                <a:spcPts val="0"/>
              </a:spcAft>
              <a:buNone/>
            </a:pPr>
            <a:endParaRPr sz="1700">
              <a:latin typeface="Nunito"/>
              <a:ea typeface="Nunito"/>
              <a:cs typeface="Nunito"/>
              <a:sym typeface="Nunito"/>
            </a:endParaRPr>
          </a:p>
        </p:txBody>
      </p:sp>
      <p:sp>
        <p:nvSpPr>
          <p:cNvPr id="235" name="Google Shape;235;p33"/>
          <p:cNvSpPr txBox="1"/>
          <p:nvPr/>
        </p:nvSpPr>
        <p:spPr>
          <a:xfrm>
            <a:off x="428800" y="3049100"/>
            <a:ext cx="40707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u="sng">
                <a:solidFill>
                  <a:schemeClr val="dk2"/>
                </a:solidFill>
                <a:latin typeface="Nunito"/>
                <a:ea typeface="Nunito"/>
                <a:cs typeface="Nunito"/>
                <a:sym typeface="Nunito"/>
              </a:rPr>
              <a:t>Hybrid Integration</a:t>
            </a:r>
            <a:endParaRPr sz="1700" u="sng">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Utilize </a:t>
            </a:r>
            <a:r>
              <a:rPr lang="en" sz="1700" b="1">
                <a:solidFill>
                  <a:srgbClr val="0077BB"/>
                </a:solidFill>
                <a:latin typeface="Nunito"/>
                <a:ea typeface="Nunito"/>
                <a:cs typeface="Nunito"/>
                <a:sym typeface="Nunito"/>
              </a:rPr>
              <a:t>object tracking</a:t>
            </a:r>
            <a:r>
              <a:rPr lang="en" sz="1700">
                <a:solidFill>
                  <a:schemeClr val="dk2"/>
                </a:solidFill>
                <a:latin typeface="Nunito"/>
                <a:ea typeface="Nunito"/>
                <a:cs typeface="Nunito"/>
                <a:sym typeface="Nunito"/>
              </a:rPr>
              <a:t> during simulation</a:t>
            </a:r>
            <a:endParaRPr sz="1700">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Represent physical interactions in the VR environment</a:t>
            </a:r>
            <a:endParaRPr sz="1700">
              <a:solidFill>
                <a:schemeClr val="dk2"/>
              </a:solidFill>
              <a:latin typeface="Nunito"/>
              <a:ea typeface="Nunito"/>
              <a:cs typeface="Nunito"/>
              <a:sym typeface="Nunito"/>
            </a:endParaRPr>
          </a:p>
        </p:txBody>
      </p:sp>
      <p:sp>
        <p:nvSpPr>
          <p:cNvPr id="236" name="Google Shape;236;p33"/>
          <p:cNvSpPr txBox="1"/>
          <p:nvPr/>
        </p:nvSpPr>
        <p:spPr>
          <a:xfrm>
            <a:off x="4696300" y="3049100"/>
            <a:ext cx="39996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u="sng">
                <a:solidFill>
                  <a:schemeClr val="dk2"/>
                </a:solidFill>
                <a:latin typeface="Nunito"/>
                <a:ea typeface="Nunito"/>
                <a:cs typeface="Nunito"/>
                <a:sym typeface="Nunito"/>
              </a:rPr>
              <a:t>Hybrid Integration</a:t>
            </a:r>
            <a:endParaRPr sz="1700" u="sng">
              <a:solidFill>
                <a:schemeClr val="dk2"/>
              </a:solidFill>
              <a:latin typeface="Nunito"/>
              <a:ea typeface="Nunito"/>
              <a:cs typeface="Nunito"/>
              <a:sym typeface="Nunito"/>
            </a:endParaRPr>
          </a:p>
          <a:p>
            <a:pPr marL="457200" lvl="0" indent="-336550" algn="l" rtl="0">
              <a:spcBef>
                <a:spcPts val="0"/>
              </a:spcBef>
              <a:spcAft>
                <a:spcPts val="0"/>
              </a:spcAft>
              <a:buClr>
                <a:schemeClr val="dk2"/>
              </a:buClr>
              <a:buSzPts val="1700"/>
              <a:buFont typeface="Nunito"/>
              <a:buChar char="●"/>
            </a:pPr>
            <a:r>
              <a:rPr lang="en" sz="1700">
                <a:solidFill>
                  <a:schemeClr val="dk2"/>
                </a:solidFill>
                <a:latin typeface="Nunito"/>
                <a:ea typeface="Nunito"/>
                <a:cs typeface="Nunito"/>
                <a:sym typeface="Nunito"/>
              </a:rPr>
              <a:t>Allow user to interact with the physical objects of individual objects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par>
                                <p:cTn id="8" presetID="10" presetClass="entr" presetSubtype="0" fill="hold" nodeType="withEffect">
                                  <p:stCondLst>
                                    <p:cond delay="0"/>
                                  </p:stCondLst>
                                  <p:childTnLst>
                                    <p:set>
                                      <p:cBhvr>
                                        <p:cTn id="9" dur="1" fill="hold">
                                          <p:stCondLst>
                                            <p:cond delay="0"/>
                                          </p:stCondLst>
                                        </p:cTn>
                                        <p:tgtEl>
                                          <p:spTgt spid="235"/>
                                        </p:tgtEl>
                                        <p:attrNameLst>
                                          <p:attrName>style.visibility</p:attrName>
                                        </p:attrNameLst>
                                      </p:cBhvr>
                                      <p:to>
                                        <p:strVal val="visible"/>
                                      </p:to>
                                    </p:set>
                                    <p:animEffect transition="in" filter="fade">
                                      <p:cBhvr>
                                        <p:cTn id="10" dur="1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7A8EE0-C997-44A4-B201-8CD2BF7D19E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7EF0FC7-B7F1-402F-8F95-7D8DF5457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fd839-170a-44a4-85e4-5aff044f8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1C09EA-E430-4EDB-9257-A51E098AFE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7272</Words>
  <Application>Microsoft Office PowerPoint</Application>
  <PresentationFormat>On-screen Show (16:9)</PresentationFormat>
  <Paragraphs>1782</Paragraphs>
  <Slides>62</Slides>
  <Notes>62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Orbitron</vt:lpstr>
      <vt:lpstr>Georgia</vt:lpstr>
      <vt:lpstr>Nunito</vt:lpstr>
      <vt:lpstr>Arial</vt:lpstr>
      <vt:lpstr>Lexend</vt:lpstr>
      <vt:lpstr>Simple Light</vt:lpstr>
      <vt:lpstr>Simple Dark</vt:lpstr>
      <vt:lpstr>CTHREEPIO Preliminary Design Review</vt:lpstr>
      <vt:lpstr>PowerPoint Presentation</vt:lpstr>
      <vt:lpstr>Outline</vt:lpstr>
      <vt:lpstr>Project Overview</vt:lpstr>
      <vt:lpstr>Nomenclature</vt:lpstr>
      <vt:lpstr>Background - Lunar/Astronaut Training</vt:lpstr>
      <vt:lpstr>Background - VR</vt:lpstr>
      <vt:lpstr>Project Definition - Objective </vt:lpstr>
      <vt:lpstr>Specific Mission Objectives</vt:lpstr>
      <vt:lpstr>Specific Mission Objectives</vt:lpstr>
      <vt:lpstr>High Level Functional Requirements</vt:lpstr>
      <vt:lpstr>PowerPoint Presentation</vt:lpstr>
      <vt:lpstr>PowerPoint Presentation</vt:lpstr>
      <vt:lpstr>Functional Block Diagram</vt:lpstr>
      <vt:lpstr>Critical Project Elements </vt:lpstr>
      <vt:lpstr>Critical Project Elements </vt:lpstr>
      <vt:lpstr>Trades Performed</vt:lpstr>
      <vt:lpstr>Trades Performed</vt:lpstr>
      <vt:lpstr>PowerPoint Presentation</vt:lpstr>
      <vt:lpstr>Trade Studies</vt:lpstr>
      <vt:lpstr>Trade 0 - Virtual Reality Display </vt:lpstr>
      <vt:lpstr>Trade 0 - Virtual Reality Display </vt:lpstr>
      <vt:lpstr>Trade 0 - Virtual Reality Display </vt:lpstr>
      <vt:lpstr>Trade 1 - VR Headset</vt:lpstr>
      <vt:lpstr>Trade 1 - VR Headset</vt:lpstr>
      <vt:lpstr>Trade 1 - VR Headset</vt:lpstr>
      <vt:lpstr>Trade 1 - VR Headset</vt:lpstr>
      <vt:lpstr>Trade 2 - Object Tracking </vt:lpstr>
      <vt:lpstr>Trade 2 - Object Tracking </vt:lpstr>
      <vt:lpstr>Trade 2 - Object Tracking </vt:lpstr>
      <vt:lpstr>Trade 3 - Lunar Data </vt:lpstr>
      <vt:lpstr>Trade 3 - Lunar Data </vt:lpstr>
      <vt:lpstr>Trade 3 - Lunar Data </vt:lpstr>
      <vt:lpstr>Current Design Space</vt:lpstr>
      <vt:lpstr>PowerPoint Presentation</vt:lpstr>
      <vt:lpstr>PowerPoint Presentation</vt:lpstr>
      <vt:lpstr>PowerPoint Presentation</vt:lpstr>
      <vt:lpstr>Modeling and Prototyping Plans</vt:lpstr>
      <vt:lpstr>Modeling &amp; Prototyping Procedure Illustration</vt:lpstr>
      <vt:lpstr>Prototyping/Modeling - Look Ahead </vt:lpstr>
      <vt:lpstr>Gantt Chart</vt:lpstr>
      <vt:lpstr>References </vt:lpstr>
      <vt:lpstr>Acknowledgements</vt:lpstr>
      <vt:lpstr>Questions</vt:lpstr>
      <vt:lpstr>Backup Slides</vt:lpstr>
      <vt:lpstr>Project Definition </vt:lpstr>
      <vt:lpstr>Critical Project Elements - Full </vt:lpstr>
      <vt:lpstr>Critical Project Elements - Full </vt:lpstr>
      <vt:lpstr>CTHREEPIO Requirements </vt:lpstr>
      <vt:lpstr>CTHREEPIO Requirements - Cont.</vt:lpstr>
      <vt:lpstr>CTHREEPIO Requirements - Cont.</vt:lpstr>
      <vt:lpstr>CTHREEPIO Requirements - Cont.</vt:lpstr>
      <vt:lpstr>CTHREEPIO Requirements - Cont.</vt:lpstr>
      <vt:lpstr>CTHREEPIO Requirements - Cont.</vt:lpstr>
      <vt:lpstr>Trade 0 - Virtual Reality Display</vt:lpstr>
      <vt:lpstr>Trade 1 - VR Headset</vt:lpstr>
      <vt:lpstr>Trade 1 - VR Headset</vt:lpstr>
      <vt:lpstr>Trade 2 - Scoring Techniques</vt:lpstr>
      <vt:lpstr>Trade 2 - Object Tracking</vt:lpstr>
      <vt:lpstr>Trade 3 - Scoring Techniques</vt:lpstr>
      <vt:lpstr>Trade 3 - Lunar Data</vt:lpstr>
      <vt:lpstr>Full Modeling &amp; Prototyping Procedure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CTHREEPIO Preliminary Design Review</dc:title>
  <cp:lastModifiedBy>Jeff Zehnder</cp:lastModifiedBy>
  <cp:revision>2</cp:revision>
  <dcterms:modified xsi:type="dcterms:W3CDTF">2023-03-10T00:02:39Z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