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1" r:id="rId4"/>
    <p:sldMasterId id="2147483682" r:id="rId5"/>
    <p:sldMasterId id="2147483683" r:id="rId6"/>
  </p:sldMasterIdLst>
  <p:notesMasterIdLst>
    <p:notesMasterId r:id="rId5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305"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9144000" cy="5143500" type="screen16x9"/>
  <p:notesSz cx="6858000" cy="9144000"/>
  <p:embeddedFontLst>
    <p:embeddedFont>
      <p:font typeface="Orbitron" panose="02000000000000000000" pitchFamily="50"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83A808C-C0E0-4BA4-9552-BDBF634BCC8A}">
  <a:tblStyle styleId="{583A808C-C0E0-4BA4-9552-BDBF634BCC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E571323-BDC1-4145-906D-EA24464AA4C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432"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1.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Parker (PM), James (SE), Ian (Software), Blake (Suspension), Zoe (Structures), Lauren (Electrical, CFO), Mia (Suspension+Safety)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Hello and welcome to the LunaSim PDR.</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5fe1ce58b1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5fe1ce58b1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5fe1ce58b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5fe1ce58b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5b6eda5c84_2_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5b6eda5c84_2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5fbb97d05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5fbb97d05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 (anthropometry’s the word) &lt;- Idk who put this here but i love it!! -Parker</a:t>
            </a:r>
            <a:endParaRPr/>
          </a:p>
          <a:p>
            <a:pPr marL="0" lvl="0" indent="0" algn="l" rtl="0">
              <a:spcBef>
                <a:spcPts val="0"/>
              </a:spcBef>
              <a:spcAft>
                <a:spcPts val="0"/>
              </a:spcAft>
              <a:buNone/>
            </a:pPr>
            <a:endParaRPr/>
          </a:p>
          <a:p>
            <a:pPr marL="0" lvl="0" indent="0" algn="l" rtl="0">
              <a:spcBef>
                <a:spcPts val="0"/>
              </a:spcBef>
              <a:spcAft>
                <a:spcPts val="0"/>
              </a:spcAft>
              <a:buNone/>
            </a:pPr>
            <a:r>
              <a:rPr lang="en"/>
              <a:t>With this mission in mind, we can now highlight some of our more limiting requirements. Primarily, the cost will be an immense limiting factor. In our research thus far, we’ve discovered that it would be extremely easy to exceed our budget on our structural system alone. Thus, we will be working closely with our customer to design the system with the best engineering practices on the affordable side of our budget. </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the offloader will need to be accessible to astronauts in the 5 to 95th percentile of body dimensions. Finally, as mentioned above, the system will need to allow 3 dimensional translational movement which has presented a complex engineering problem.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Structural Cost </a:t>
            </a:r>
            <a:endParaRPr/>
          </a:p>
          <a:p>
            <a:pPr marL="0" lvl="0" indent="0" algn="l" rtl="0">
              <a:spcBef>
                <a:spcPts val="0"/>
              </a:spcBef>
              <a:spcAft>
                <a:spcPts val="0"/>
              </a:spcAft>
              <a:buClr>
                <a:schemeClr val="dk1"/>
              </a:buClr>
              <a:buSzPts val="1100"/>
              <a:buFont typeface="Arial"/>
              <a:buNone/>
            </a:pPr>
            <a:r>
              <a:rPr lang="en"/>
              <a:t>Offloading System </a:t>
            </a:r>
            <a:endParaRPr/>
          </a:p>
          <a:p>
            <a:pPr marL="0" lvl="0" indent="0" algn="l" rtl="0">
              <a:spcBef>
                <a:spcPts val="0"/>
              </a:spcBef>
              <a:spcAft>
                <a:spcPts val="0"/>
              </a:spcAft>
              <a:buClr>
                <a:schemeClr val="dk1"/>
              </a:buClr>
              <a:buSzPts val="1100"/>
              <a:buFont typeface="Arial"/>
              <a:buNone/>
            </a:pPr>
            <a:r>
              <a:rPr lang="en"/>
              <a:t>User Harness Safety</a:t>
            </a:r>
            <a:endParaRPr/>
          </a:p>
          <a:p>
            <a:pPr marL="0" lvl="0" indent="0" algn="l" rtl="0">
              <a:spcBef>
                <a:spcPts val="0"/>
              </a:spcBef>
              <a:spcAft>
                <a:spcPts val="0"/>
              </a:spcAft>
              <a:buClr>
                <a:schemeClr val="dk1"/>
              </a:buClr>
              <a:buSzPts val="1100"/>
              <a:buFont typeface="Arial"/>
              <a:buNone/>
            </a:pPr>
            <a:r>
              <a:rPr lang="en"/>
              <a:t>Restriction of user by harness or structure</a:t>
            </a:r>
            <a:endParaRPr/>
          </a:p>
          <a:p>
            <a:pPr marL="0" lvl="0" indent="0" algn="l" rtl="0">
              <a:spcBef>
                <a:spcPts val="0"/>
              </a:spcBef>
              <a:spcAft>
                <a:spcPts val="0"/>
              </a:spcAft>
              <a:buClr>
                <a:schemeClr val="dk1"/>
              </a:buClr>
              <a:buSzPts val="1100"/>
              <a:buFont typeface="Arial"/>
              <a:buNone/>
            </a:pPr>
            <a:r>
              <a:rPr lang="en"/>
              <a:t>Suspension mechanism following user</a:t>
            </a:r>
            <a:endParaRPr/>
          </a:p>
          <a:p>
            <a:pPr marL="0" lvl="0" indent="0" algn="l" rtl="0">
              <a:spcBef>
                <a:spcPts val="0"/>
              </a:spcBef>
              <a:spcAft>
                <a:spcPts val="0"/>
              </a:spcAft>
              <a:buClr>
                <a:schemeClr val="dk1"/>
              </a:buClr>
              <a:buSzPts val="1100"/>
              <a:buFont typeface="Arial"/>
              <a:buNone/>
            </a:pPr>
            <a:r>
              <a:rPr lang="en"/>
              <a:t>Stability of structure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5fc6aa4b21_1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5fc6aa4b21_1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5acae0204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5acae0204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5fc6aa4b21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5fc6aa4b21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5acae02044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15acae0204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5fbb97d0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5fbb97d0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Blake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5fbb97d05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5fbb97d05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800">
                <a:solidFill>
                  <a:schemeClr val="dk1"/>
                </a:solidFill>
                <a:latin typeface="Times New Roman"/>
                <a:ea typeface="Times New Roman"/>
                <a:cs typeface="Times New Roman"/>
                <a:sym typeface="Times New Roman"/>
              </a:rPr>
              <a:t>Blake</a:t>
            </a:r>
            <a:endParaRPr sz="1800">
              <a:solidFill>
                <a:schemeClr val="dk1"/>
              </a:solidFill>
              <a:latin typeface="Times New Roman"/>
              <a:ea typeface="Times New Roman"/>
              <a:cs typeface="Times New Roman"/>
              <a:sym typeface="Times New Roman"/>
            </a:endParaRPr>
          </a:p>
          <a:p>
            <a:pPr marL="457200" lvl="0" indent="-342900" algn="l" rtl="0">
              <a:lnSpc>
                <a:spcPct val="115000"/>
              </a:lnSpc>
              <a:spcBef>
                <a:spcPts val="120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(9 ft maximum height 5 ft user - 1ft for User Attachment System and margin)</a:t>
            </a:r>
            <a:endParaRPr sz="1800">
              <a:solidFill>
                <a:schemeClr val="dk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(244 lb + 100 lb for User Attachment System)</a:t>
            </a:r>
            <a:endParaRPr sz="18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5b6eda5c8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5b6eda5c8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a:p>
            <a:pPr marL="0" lvl="0" indent="0" algn="l" rtl="0">
              <a:spcBef>
                <a:spcPts val="0"/>
              </a:spcBef>
              <a:spcAft>
                <a:spcPts val="0"/>
              </a:spcAft>
              <a:buNone/>
            </a:pPr>
            <a:endParaRPr/>
          </a:p>
          <a:p>
            <a:pPr marL="0" lvl="0" indent="0" algn="l" rtl="0">
              <a:spcBef>
                <a:spcPts val="0"/>
              </a:spcBef>
              <a:spcAft>
                <a:spcPts val="0"/>
              </a:spcAft>
              <a:buNone/>
            </a:pPr>
            <a:r>
              <a:rPr lang="en"/>
              <a:t>So before we dive in, I’d like to lay out a plan for where we’re going. First we’ll cover some of our high level project diagrams like our FBD and CONOPS which inform our requirements and dependencies. Then we will dive into our trade study space where we will discuss several of our primary design considerations in a weighted trade analysis. Finally, we will close off by discussing our current design space and future prototyping plans within this space.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5bf3a7c54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15bf3a7c54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Mia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After considering what options exist for gravity offloading, we conducted a trade as you can see here.  Our most crucial metrics are how much weight the system is capable of pulling, and how much power is required to do so.  This point ties directly into requirements L-zero 1 and L-zero 4 to ensure that the user’s weight is offloaded at lunar gravity continuously for one hour or more.  If the gravity offloading system cannot pull the full range of expected body weights, which is included in the level 3 requirements, the task at hand cannot be achieved.  Also, we must ensure that the gravity offloading system does not consume too much of the power budget to allow for software and other electrical components to fully function.  Looking specifically at the trade matrix values, both the static load with the small motor and the hydraulic system have the highest weight pulling capability according to initial research.  Subsequently, the pulley and static load paired with a small motor will draw the least amount of power, as indicated by the ‘fives’ in each of those cells.  Besides power, another constraint is cost.  Since this project is largely hardware-oriented, there must be enough budget left for the support structure, the rotation system, and all other components.  As shown in the table, the two trade options with a small motor are favorable in terms of cost.  After totaling the scores with the appropriately weighted metrics, the gravity offloading system that will best meet or exceed our requirements is the static load with the small motor.</a:t>
            </a:r>
            <a:endParaRPr/>
          </a:p>
          <a:p>
            <a:pPr marL="0" lvl="0" indent="0" algn="l" rtl="0">
              <a:spcBef>
                <a:spcPts val="0"/>
              </a:spcBef>
              <a:spcAft>
                <a:spcPts val="0"/>
              </a:spcAft>
              <a:buNone/>
            </a:pPr>
            <a:endParaRPr/>
          </a:p>
          <a:p>
            <a:pPr marL="0" lvl="0" indent="0" algn="l" rtl="0">
              <a:spcBef>
                <a:spcPts val="0"/>
              </a:spcBef>
              <a:spcAft>
                <a:spcPts val="0"/>
              </a:spcAft>
              <a:buNone/>
            </a:pPr>
            <a:r>
              <a:rPr lang="en"/>
              <a:t>Hey Mia, I’ll read your script during this presentation and give you the advice the TA’s have - Brennan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5bd9a0cc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5bd9a0cc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5fbb97d057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5fbb97d057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 Box:  (Mia)  In understanding the various mechanical components, the gantry structure will connect to the rotation system, which attaches to a harness on the user at their center of gravity.  We conducted a trade for the rotation system design and determined that a rigid structure in a “C-Clamp” shape that attaches to the user from behind will allow for the most user mobility. </a:t>
            </a:r>
            <a:r>
              <a:rPr lang="en" b="1" i="1"/>
              <a:t>Im not quite sure on that part of the script I typed above…feedback would be great; I don’t know if we should mention this other trade or if it will only confuse them…the more I wrote the more I thought they would just be confused.</a:t>
            </a:r>
            <a:endParaRPr b="1" i="1"/>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5fe5f1ebba_1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5fe5f1ebba_1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5fc6aa4b21_1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5fc6aa4b21_1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5acae0204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5acae0204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a:p>
            <a:pPr marL="0" lvl="0" indent="0" algn="l" rtl="0">
              <a:spcBef>
                <a:spcPts val="0"/>
              </a:spcBef>
              <a:spcAft>
                <a:spcPts val="0"/>
              </a:spcAft>
              <a:buNone/>
            </a:pPr>
            <a:endParaRPr/>
          </a:p>
          <a:p>
            <a:pPr marL="0" lvl="0" indent="0" algn="l" rtl="0">
              <a:spcBef>
                <a:spcPts val="0"/>
              </a:spcBef>
              <a:spcAft>
                <a:spcPts val="0"/>
              </a:spcAft>
              <a:buNone/>
            </a:pPr>
            <a:r>
              <a:rPr lang="en"/>
              <a:t>Suspension Prototypes: Suspension interface thingy (adjustability)</a:t>
            </a:r>
            <a:endParaRPr/>
          </a:p>
          <a:p>
            <a:pPr marL="0" lvl="0" indent="0" algn="l" rtl="0">
              <a:spcBef>
                <a:spcPts val="0"/>
              </a:spcBef>
              <a:spcAft>
                <a:spcPts val="0"/>
              </a:spcAft>
              <a:buNone/>
            </a:pPr>
            <a:endParaRPr/>
          </a:p>
          <a:p>
            <a:pPr marL="0" lvl="0" indent="0" algn="l" rtl="0">
              <a:spcBef>
                <a:spcPts val="0"/>
              </a:spcBef>
              <a:spcAft>
                <a:spcPts val="0"/>
              </a:spcAft>
              <a:buNone/>
            </a:pPr>
            <a:r>
              <a:rPr lang="en"/>
              <a:t>Small electronic prototype testing to test each individual component being used as well as system wide testing to make sure everything interfaces properly before implementing in the overall system</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5fc6aa4b21_1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5fc6aa4b21_1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5fbb97d057_2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5fbb97d057_2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a:p>
            <a:pPr marL="0" lvl="0" indent="0" algn="l" rtl="0">
              <a:spcBef>
                <a:spcPts val="0"/>
              </a:spcBef>
              <a:spcAft>
                <a:spcPts val="0"/>
              </a:spcAft>
              <a:buNone/>
            </a:pPr>
            <a:endParaRPr/>
          </a:p>
          <a:p>
            <a:pPr marL="0" lvl="0" indent="0" algn="l" rtl="0">
              <a:spcBef>
                <a:spcPts val="0"/>
              </a:spcBef>
              <a:spcAft>
                <a:spcPts val="0"/>
              </a:spcAft>
              <a:buNone/>
            </a:pPr>
            <a:r>
              <a:rPr lang="en"/>
              <a:t>INITIAL RUN: 17 minutes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5fa0a90ea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5fa0a90ea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5fa0a90ea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5fa0a90ea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extLst>
      <p:ext uri="{BB962C8B-B14F-4D97-AF65-F5344CB8AC3E}">
        <p14:creationId xmlns:p14="http://schemas.microsoft.com/office/powerpoint/2010/main" val="2007969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5fc6aa4b21_1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5fc6aa4b21_1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5bf3a7c540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5bf3a7c540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5fa0a90ea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5fa0a90ea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5fe5f1ebba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5fe5f1ebba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5fe5f1ebb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5fe5f1ebb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5fe1ce58b1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5fe1ce58b1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5f71eb7ae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5f71eb7ae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5fe1ce58b1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5fe1ce58b1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5fa0a90ead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5fa0a90ead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Mia</a:t>
            </a:r>
            <a:endParaRPr/>
          </a:p>
          <a:p>
            <a:pPr marL="0" lvl="0" indent="0" algn="l" rtl="0">
              <a:spcBef>
                <a:spcPts val="0"/>
              </a:spcBef>
              <a:spcAft>
                <a:spcPts val="0"/>
              </a:spcAft>
              <a:buClr>
                <a:schemeClr val="dk1"/>
              </a:buClr>
              <a:buSzPts val="1100"/>
              <a:buFont typeface="Arial"/>
              <a:buNone/>
            </a:pPr>
            <a:r>
              <a:rPr lang="en"/>
              <a:t>Key requirements, constraints, and interfaces that determined design metrics, risks, and</a:t>
            </a:r>
            <a:endParaRPr/>
          </a:p>
          <a:p>
            <a:pPr marL="0" lvl="0" indent="0" algn="l" rtl="0">
              <a:spcBef>
                <a:spcPts val="0"/>
              </a:spcBef>
              <a:spcAft>
                <a:spcPts val="0"/>
              </a:spcAft>
              <a:buNone/>
            </a:pPr>
            <a:r>
              <a:rPr lang="en"/>
              <a:t>Weightings</a:t>
            </a:r>
            <a:endParaRPr/>
          </a:p>
          <a:p>
            <a:pPr marL="0" lvl="0" indent="0" algn="l" rtl="0">
              <a:spcBef>
                <a:spcPts val="0"/>
              </a:spcBef>
              <a:spcAft>
                <a:spcPts val="0"/>
              </a:spcAft>
              <a:buNone/>
            </a:pPr>
            <a:r>
              <a:rPr lang="en"/>
              <a:t>A simple offloading system that allowed for rotational ability and comfort of a variety of users.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2.2 Design metrics, risks, engineering analyses, and weightings that feed into trade matrix</a:t>
            </a:r>
            <a:endParaRPr/>
          </a:p>
          <a:p>
            <a:pPr marL="0" lvl="0" indent="0" algn="l" rtl="0">
              <a:spcBef>
                <a:spcPts val="0"/>
              </a:spcBef>
              <a:spcAft>
                <a:spcPts val="0"/>
              </a:spcAft>
              <a:buClr>
                <a:schemeClr val="dk1"/>
              </a:buClr>
              <a:buSzPts val="1100"/>
              <a:buFont typeface="Arial"/>
              <a:buNone/>
            </a:pPr>
            <a:r>
              <a:rPr lang="en"/>
              <a:t>2.3 Design options considered and final trade matrix</a:t>
            </a:r>
            <a:endParaRPr/>
          </a:p>
          <a:p>
            <a:pPr marL="0" lvl="0" indent="0" algn="l" rtl="0">
              <a:spcBef>
                <a:spcPts val="0"/>
              </a:spcBef>
              <a:spcAft>
                <a:spcPts val="0"/>
              </a:spcAft>
              <a:buClr>
                <a:schemeClr val="dk1"/>
              </a:buClr>
              <a:buSzPts val="1100"/>
              <a:buFont typeface="Arial"/>
              <a:buNone/>
            </a:pPr>
            <a:r>
              <a:rPr lang="en"/>
              <a:t>2.4 Final selection and uncertainty around it</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5ccba663ac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15ccba663ac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Mia</a:t>
            </a:r>
            <a:endParaRPr/>
          </a:p>
          <a:p>
            <a:pPr marL="0" lvl="0" indent="0" algn="l" rtl="0">
              <a:spcBef>
                <a:spcPts val="0"/>
              </a:spcBef>
              <a:spcAft>
                <a:spcPts val="0"/>
              </a:spcAft>
              <a:buClr>
                <a:schemeClr val="dk1"/>
              </a:buClr>
              <a:buSzPts val="1100"/>
              <a:buFont typeface="Arial"/>
              <a:buNone/>
            </a:pPr>
            <a:r>
              <a:rPr lang="en"/>
              <a:t>Key requirements, constraints, and interfaces that determined design metrics, risks, and</a:t>
            </a:r>
            <a:endParaRPr/>
          </a:p>
          <a:p>
            <a:pPr marL="0" lvl="0" indent="0" algn="l" rtl="0">
              <a:spcBef>
                <a:spcPts val="0"/>
              </a:spcBef>
              <a:spcAft>
                <a:spcPts val="0"/>
              </a:spcAft>
              <a:buNone/>
            </a:pPr>
            <a:r>
              <a:rPr lang="en"/>
              <a:t>Weightings</a:t>
            </a:r>
            <a:endParaRPr/>
          </a:p>
          <a:p>
            <a:pPr marL="0" lvl="0" indent="0" algn="l" rtl="0">
              <a:spcBef>
                <a:spcPts val="0"/>
              </a:spcBef>
              <a:spcAft>
                <a:spcPts val="0"/>
              </a:spcAft>
              <a:buNone/>
            </a:pPr>
            <a:r>
              <a:rPr lang="en"/>
              <a:t>A simple offloading system that allowed for rotational ability and comfort of a variety of users.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2.2 Design metrics, risks, engineering analyses, and weightings that feed into trade matrix</a:t>
            </a:r>
            <a:endParaRPr/>
          </a:p>
          <a:p>
            <a:pPr marL="0" lvl="0" indent="0" algn="l" rtl="0">
              <a:spcBef>
                <a:spcPts val="0"/>
              </a:spcBef>
              <a:spcAft>
                <a:spcPts val="0"/>
              </a:spcAft>
              <a:buClr>
                <a:schemeClr val="dk1"/>
              </a:buClr>
              <a:buSzPts val="1100"/>
              <a:buFont typeface="Arial"/>
              <a:buNone/>
            </a:pPr>
            <a:r>
              <a:rPr lang="en"/>
              <a:t>2.3 Design options considered and final trade matrix</a:t>
            </a:r>
            <a:endParaRPr/>
          </a:p>
          <a:p>
            <a:pPr marL="0" lvl="0" indent="0" algn="l" rtl="0">
              <a:spcBef>
                <a:spcPts val="0"/>
              </a:spcBef>
              <a:spcAft>
                <a:spcPts val="0"/>
              </a:spcAft>
              <a:buClr>
                <a:schemeClr val="dk1"/>
              </a:buClr>
              <a:buSzPts val="1100"/>
              <a:buFont typeface="Arial"/>
              <a:buNone/>
            </a:pPr>
            <a:r>
              <a:rPr lang="en"/>
              <a:t>2.4 Final selection and uncertainty around it</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5fa0a90ead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15fa0a90ead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Mia</a:t>
            </a:r>
            <a:endParaRPr/>
          </a:p>
          <a:p>
            <a:pPr marL="0" lvl="0" indent="0" algn="l" rtl="0">
              <a:spcBef>
                <a:spcPts val="0"/>
              </a:spcBef>
              <a:spcAft>
                <a:spcPts val="0"/>
              </a:spcAft>
              <a:buClr>
                <a:schemeClr val="dk1"/>
              </a:buClr>
              <a:buSzPts val="1100"/>
              <a:buFont typeface="Arial"/>
              <a:buNone/>
            </a:pPr>
            <a:r>
              <a:rPr lang="en"/>
              <a:t>Key requirements, constraints, and interfaces that determined design metrics, risks, and</a:t>
            </a:r>
            <a:endParaRPr/>
          </a:p>
          <a:p>
            <a:pPr marL="0" lvl="0" indent="0" algn="l" rtl="0">
              <a:spcBef>
                <a:spcPts val="0"/>
              </a:spcBef>
              <a:spcAft>
                <a:spcPts val="0"/>
              </a:spcAft>
              <a:buNone/>
            </a:pPr>
            <a:r>
              <a:rPr lang="en"/>
              <a:t>Weightings</a:t>
            </a:r>
            <a:endParaRPr/>
          </a:p>
          <a:p>
            <a:pPr marL="0" lvl="0" indent="0" algn="l" rtl="0">
              <a:spcBef>
                <a:spcPts val="0"/>
              </a:spcBef>
              <a:spcAft>
                <a:spcPts val="0"/>
              </a:spcAft>
              <a:buNone/>
            </a:pPr>
            <a:r>
              <a:rPr lang="en"/>
              <a:t>A simple offloading system that allowed for rotational ability and comfort of a variety of users.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2.2 Design metrics, risks, engineering analyses, and weightings that feed into trade matrix</a:t>
            </a:r>
            <a:endParaRPr/>
          </a:p>
          <a:p>
            <a:pPr marL="0" lvl="0" indent="0" algn="l" rtl="0">
              <a:spcBef>
                <a:spcPts val="0"/>
              </a:spcBef>
              <a:spcAft>
                <a:spcPts val="0"/>
              </a:spcAft>
              <a:buClr>
                <a:schemeClr val="dk1"/>
              </a:buClr>
              <a:buSzPts val="1100"/>
              <a:buFont typeface="Arial"/>
              <a:buNone/>
            </a:pPr>
            <a:r>
              <a:rPr lang="en"/>
              <a:t>2.3 Design options considered and final trade matrix</a:t>
            </a:r>
            <a:endParaRPr/>
          </a:p>
          <a:p>
            <a:pPr marL="0" lvl="0" indent="0" algn="l" rtl="0">
              <a:spcBef>
                <a:spcPts val="0"/>
              </a:spcBef>
              <a:spcAft>
                <a:spcPts val="0"/>
              </a:spcAft>
              <a:buClr>
                <a:schemeClr val="dk1"/>
              </a:buClr>
              <a:buSzPts val="1100"/>
              <a:buFont typeface="Arial"/>
              <a:buNone/>
            </a:pPr>
            <a:r>
              <a:rPr lang="en"/>
              <a:t>2.4 Final selection and uncertainty around it</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fc6aa4b2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fc6aa4b2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5fe5f1ebba_8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5fe5f1ebba_8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5fe5f1ebba_8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5fe5f1ebba_8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Mia</a:t>
            </a:r>
            <a:endParaRPr/>
          </a:p>
          <a:p>
            <a:pPr marL="0" lvl="0" indent="0" algn="l" rtl="0">
              <a:spcBef>
                <a:spcPts val="0"/>
              </a:spcBef>
              <a:spcAft>
                <a:spcPts val="0"/>
              </a:spcAft>
              <a:buClr>
                <a:schemeClr val="dk1"/>
              </a:buClr>
              <a:buSzPts val="1100"/>
              <a:buFont typeface="Arial"/>
              <a:buNone/>
            </a:pPr>
            <a:r>
              <a:rPr lang="en"/>
              <a:t>Key requirements, constraints, and interfaces that determined design metrics, risks, and</a:t>
            </a:r>
            <a:endParaRPr/>
          </a:p>
          <a:p>
            <a:pPr marL="0" lvl="0" indent="0" algn="l" rtl="0">
              <a:spcBef>
                <a:spcPts val="0"/>
              </a:spcBef>
              <a:spcAft>
                <a:spcPts val="0"/>
              </a:spcAft>
              <a:buNone/>
            </a:pPr>
            <a:r>
              <a:rPr lang="en"/>
              <a:t>Weightings</a:t>
            </a:r>
            <a:endParaRPr/>
          </a:p>
          <a:p>
            <a:pPr marL="0" lvl="0" indent="0" algn="l" rtl="0">
              <a:spcBef>
                <a:spcPts val="0"/>
              </a:spcBef>
              <a:spcAft>
                <a:spcPts val="0"/>
              </a:spcAft>
              <a:buNone/>
            </a:pPr>
            <a:r>
              <a:rPr lang="en"/>
              <a:t>A simple offloading system that allowed for rotational ability and comfort of a variety of users.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2.2 Design metrics, risks, engineering analyses, and weightings that feed into trade matrix</a:t>
            </a:r>
            <a:endParaRPr/>
          </a:p>
          <a:p>
            <a:pPr marL="0" lvl="0" indent="0" algn="l" rtl="0">
              <a:spcBef>
                <a:spcPts val="0"/>
              </a:spcBef>
              <a:spcAft>
                <a:spcPts val="0"/>
              </a:spcAft>
              <a:buClr>
                <a:schemeClr val="dk1"/>
              </a:buClr>
              <a:buSzPts val="1100"/>
              <a:buFont typeface="Arial"/>
              <a:buNone/>
            </a:pPr>
            <a:r>
              <a:rPr lang="en"/>
              <a:t>2.3 Design options considered and final trade matrix</a:t>
            </a:r>
            <a:endParaRPr/>
          </a:p>
          <a:p>
            <a:pPr marL="0" lvl="0" indent="0" algn="l" rtl="0">
              <a:spcBef>
                <a:spcPts val="0"/>
              </a:spcBef>
              <a:spcAft>
                <a:spcPts val="0"/>
              </a:spcAft>
              <a:buClr>
                <a:schemeClr val="dk1"/>
              </a:buClr>
              <a:buSzPts val="1100"/>
              <a:buFont typeface="Arial"/>
              <a:buNone/>
            </a:pPr>
            <a:r>
              <a:rPr lang="en"/>
              <a:t>2.4 Final selection and uncertainty around it</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5ccba663ac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15ccba663a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5fe5f1ebba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15fe5f1ebb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5acae02044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5acae0204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Ian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5fe5f1ebba_5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5fe5f1ebba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594aa4f29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594aa4f29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594aa4f29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594aa4f29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594aa4f29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1594aa4f29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5ccba663ac_1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15ccba663ac_1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Remove 7-8 and 5?</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fc6aa4b21_1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fc6aa4b21_1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1594aa4f29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1594aa4f29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5acae02044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5acae02044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The Vomit Comet and NBL are impractical for a university laboratory with a limited budget. They also have safety and integration concerns that can’t be reasonably addressed within our scope. Thus, we are following an ARGOS style design, with modifications made to match our scope.</a:t>
            </a:r>
            <a:endParaRPr sz="14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5acae0204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5acae0204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a:p>
            <a:pPr marL="0" lvl="0" indent="0" algn="l" rtl="0">
              <a:spcBef>
                <a:spcPts val="0"/>
              </a:spcBef>
              <a:spcAft>
                <a:spcPts val="0"/>
              </a:spcAft>
              <a:buNone/>
            </a:pPr>
            <a:endParaRPr/>
          </a:p>
          <a:p>
            <a:pPr marL="0" lvl="0" indent="0" algn="l" rtl="0">
              <a:spcBef>
                <a:spcPts val="0"/>
              </a:spcBef>
              <a:spcAft>
                <a:spcPts val="0"/>
              </a:spcAft>
              <a:buNone/>
            </a:pPr>
            <a:r>
              <a:rPr lang="en"/>
              <a:t>This year, our project is partnering working with Dr. Anderson to design and fabricate a gravity offloader that can be utilized in astronaut training environments. Currently, astronauts training practices are limited within our earth environment as they do not accurately represent the weakened gravity environment in which their actual missions will take place. Therefore, our team serves as a subset of a greater project attempting to create the most realistic lunar environment possible here on earth through the integration of our gravity offloader and a VR Hybrid reality landscape. </a:t>
            </a:r>
            <a:r>
              <a:rPr lang="en" b="1"/>
              <a:t>For our subteam to be successful</a:t>
            </a:r>
            <a:r>
              <a:rPr lang="en"/>
              <a:t>, we must create a vertical gravity offloader that permits 3 dimensional movement at an affordable cost with minimal advanced manufacturing techniques. I’ll go ahead and pass it off to James to cover the requirements in more detail as well as the mission conops.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5fe1ce58b1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5fe1ce58b1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5fe1ce58b1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5fe1ce58b1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James</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Times New Roman"/>
              <a:buNone/>
              <a:defRPr sz="5200">
                <a:latin typeface="Times New Roman"/>
                <a:ea typeface="Times New Roman"/>
                <a:cs typeface="Times New Roman"/>
                <a:sym typeface="Times New Roman"/>
              </a:defRPr>
            </a:lvl1pPr>
            <a:lvl2pPr lvl="1" algn="ctr">
              <a:spcBef>
                <a:spcPts val="0"/>
              </a:spcBef>
              <a:spcAft>
                <a:spcPts val="0"/>
              </a:spcAft>
              <a:buSzPts val="5200"/>
              <a:buFont typeface="Times New Roman"/>
              <a:buNone/>
              <a:defRPr sz="5200">
                <a:latin typeface="Times New Roman"/>
                <a:ea typeface="Times New Roman"/>
                <a:cs typeface="Times New Roman"/>
                <a:sym typeface="Times New Roman"/>
              </a:defRPr>
            </a:lvl2pPr>
            <a:lvl3pPr lvl="2" algn="ctr">
              <a:spcBef>
                <a:spcPts val="0"/>
              </a:spcBef>
              <a:spcAft>
                <a:spcPts val="0"/>
              </a:spcAft>
              <a:buSzPts val="5200"/>
              <a:buFont typeface="Times New Roman"/>
              <a:buNone/>
              <a:defRPr sz="5200">
                <a:latin typeface="Times New Roman"/>
                <a:ea typeface="Times New Roman"/>
                <a:cs typeface="Times New Roman"/>
                <a:sym typeface="Times New Roman"/>
              </a:defRPr>
            </a:lvl3pPr>
            <a:lvl4pPr lvl="3" algn="ctr">
              <a:spcBef>
                <a:spcPts val="0"/>
              </a:spcBef>
              <a:spcAft>
                <a:spcPts val="0"/>
              </a:spcAft>
              <a:buSzPts val="5200"/>
              <a:buFont typeface="Times New Roman"/>
              <a:buNone/>
              <a:defRPr sz="5200">
                <a:latin typeface="Times New Roman"/>
                <a:ea typeface="Times New Roman"/>
                <a:cs typeface="Times New Roman"/>
                <a:sym typeface="Times New Roman"/>
              </a:defRPr>
            </a:lvl4pPr>
            <a:lvl5pPr lvl="4" algn="ctr">
              <a:spcBef>
                <a:spcPts val="0"/>
              </a:spcBef>
              <a:spcAft>
                <a:spcPts val="0"/>
              </a:spcAft>
              <a:buSzPts val="5200"/>
              <a:buFont typeface="Times New Roman"/>
              <a:buNone/>
              <a:defRPr sz="5200">
                <a:latin typeface="Times New Roman"/>
                <a:ea typeface="Times New Roman"/>
                <a:cs typeface="Times New Roman"/>
                <a:sym typeface="Times New Roman"/>
              </a:defRPr>
            </a:lvl5pPr>
            <a:lvl6pPr lvl="5" algn="ctr">
              <a:spcBef>
                <a:spcPts val="0"/>
              </a:spcBef>
              <a:spcAft>
                <a:spcPts val="0"/>
              </a:spcAft>
              <a:buSzPts val="5200"/>
              <a:buFont typeface="Times New Roman"/>
              <a:buNone/>
              <a:defRPr sz="5200">
                <a:latin typeface="Times New Roman"/>
                <a:ea typeface="Times New Roman"/>
                <a:cs typeface="Times New Roman"/>
                <a:sym typeface="Times New Roman"/>
              </a:defRPr>
            </a:lvl6pPr>
            <a:lvl7pPr lvl="6" algn="ctr">
              <a:spcBef>
                <a:spcPts val="0"/>
              </a:spcBef>
              <a:spcAft>
                <a:spcPts val="0"/>
              </a:spcAft>
              <a:buSzPts val="5200"/>
              <a:buFont typeface="Times New Roman"/>
              <a:buNone/>
              <a:defRPr sz="5200">
                <a:latin typeface="Times New Roman"/>
                <a:ea typeface="Times New Roman"/>
                <a:cs typeface="Times New Roman"/>
                <a:sym typeface="Times New Roman"/>
              </a:defRPr>
            </a:lvl7pPr>
            <a:lvl8pPr lvl="7" algn="ctr">
              <a:spcBef>
                <a:spcPts val="0"/>
              </a:spcBef>
              <a:spcAft>
                <a:spcPts val="0"/>
              </a:spcAft>
              <a:buSzPts val="5200"/>
              <a:buFont typeface="Times New Roman"/>
              <a:buNone/>
              <a:defRPr sz="5200">
                <a:latin typeface="Times New Roman"/>
                <a:ea typeface="Times New Roman"/>
                <a:cs typeface="Times New Roman"/>
                <a:sym typeface="Times New Roman"/>
              </a:defRPr>
            </a:lvl8pPr>
            <a:lvl9pPr lvl="8" algn="ctr">
              <a:spcBef>
                <a:spcPts val="0"/>
              </a:spcBef>
              <a:spcAft>
                <a:spcPts val="0"/>
              </a:spcAft>
              <a:buSzPts val="5200"/>
              <a:buFont typeface="Times New Roman"/>
              <a:buNone/>
              <a:defRPr sz="5200">
                <a:latin typeface="Times New Roman"/>
                <a:ea typeface="Times New Roman"/>
                <a:cs typeface="Times New Roman"/>
                <a:sym typeface="Times New Roman"/>
              </a:defRPr>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1pPr>
            <a:lvl2pPr lvl="1"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2pPr>
            <a:lvl3pPr lvl="2"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3pPr>
            <a:lvl4pPr lvl="3"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4pPr>
            <a:lvl5pPr lvl="4"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5pPr>
            <a:lvl6pPr lvl="5"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6pPr>
            <a:lvl7pPr lvl="6"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7pPr>
            <a:lvl8pPr lvl="7"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8pPr>
            <a:lvl9pPr lvl="8"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9pPr>
          </a:lstStyle>
          <a:p>
            <a:endParaRPr/>
          </a:p>
        </p:txBody>
      </p:sp>
      <p:sp>
        <p:nvSpPr>
          <p:cNvPr id="16" name="Google Shape;16;p2"/>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18" name="Google Shape;18;p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sp>
        <p:nvSpPr>
          <p:cNvPr id="67" name="Google Shape;6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Font typeface="Arial"/>
              <a:buNone/>
              <a:defRPr sz="12000">
                <a:latin typeface="Arial"/>
                <a:ea typeface="Arial"/>
                <a:cs typeface="Arial"/>
                <a:sym typeface="Arial"/>
              </a:defRPr>
            </a:lvl2pPr>
            <a:lvl3pPr lvl="2" algn="ctr">
              <a:spcBef>
                <a:spcPts val="0"/>
              </a:spcBef>
              <a:spcAft>
                <a:spcPts val="0"/>
              </a:spcAft>
              <a:buSzPts val="12000"/>
              <a:buFont typeface="Arial"/>
              <a:buNone/>
              <a:defRPr sz="12000">
                <a:latin typeface="Arial"/>
                <a:ea typeface="Arial"/>
                <a:cs typeface="Arial"/>
                <a:sym typeface="Arial"/>
              </a:defRPr>
            </a:lvl3pPr>
            <a:lvl4pPr lvl="3" algn="ctr">
              <a:spcBef>
                <a:spcPts val="0"/>
              </a:spcBef>
              <a:spcAft>
                <a:spcPts val="0"/>
              </a:spcAft>
              <a:buSzPts val="12000"/>
              <a:buFont typeface="Arial"/>
              <a:buNone/>
              <a:defRPr sz="12000">
                <a:latin typeface="Arial"/>
                <a:ea typeface="Arial"/>
                <a:cs typeface="Arial"/>
                <a:sym typeface="Arial"/>
              </a:defRPr>
            </a:lvl4pPr>
            <a:lvl5pPr lvl="4" algn="ctr">
              <a:spcBef>
                <a:spcPts val="0"/>
              </a:spcBef>
              <a:spcAft>
                <a:spcPts val="0"/>
              </a:spcAft>
              <a:buSzPts val="12000"/>
              <a:buFont typeface="Arial"/>
              <a:buNone/>
              <a:defRPr sz="12000">
                <a:latin typeface="Arial"/>
                <a:ea typeface="Arial"/>
                <a:cs typeface="Arial"/>
                <a:sym typeface="Arial"/>
              </a:defRPr>
            </a:lvl5pPr>
            <a:lvl6pPr lvl="5" algn="ctr">
              <a:spcBef>
                <a:spcPts val="0"/>
              </a:spcBef>
              <a:spcAft>
                <a:spcPts val="0"/>
              </a:spcAft>
              <a:buSzPts val="12000"/>
              <a:buFont typeface="Arial"/>
              <a:buNone/>
              <a:defRPr sz="12000">
                <a:latin typeface="Arial"/>
                <a:ea typeface="Arial"/>
                <a:cs typeface="Arial"/>
                <a:sym typeface="Arial"/>
              </a:defRPr>
            </a:lvl6pPr>
            <a:lvl7pPr lvl="6" algn="ctr">
              <a:spcBef>
                <a:spcPts val="0"/>
              </a:spcBef>
              <a:spcAft>
                <a:spcPts val="0"/>
              </a:spcAft>
              <a:buSzPts val="12000"/>
              <a:buFont typeface="Arial"/>
              <a:buNone/>
              <a:defRPr sz="12000">
                <a:latin typeface="Arial"/>
                <a:ea typeface="Arial"/>
                <a:cs typeface="Arial"/>
                <a:sym typeface="Arial"/>
              </a:defRPr>
            </a:lvl7pPr>
            <a:lvl8pPr lvl="7" algn="ctr">
              <a:spcBef>
                <a:spcPts val="0"/>
              </a:spcBef>
              <a:spcAft>
                <a:spcPts val="0"/>
              </a:spcAft>
              <a:buSzPts val="12000"/>
              <a:buFont typeface="Arial"/>
              <a:buNone/>
              <a:defRPr sz="12000">
                <a:latin typeface="Arial"/>
                <a:ea typeface="Arial"/>
                <a:cs typeface="Arial"/>
                <a:sym typeface="Arial"/>
              </a:defRPr>
            </a:lvl8pPr>
            <a:lvl9pPr lvl="8" algn="ctr">
              <a:spcBef>
                <a:spcPts val="0"/>
              </a:spcBef>
              <a:spcAft>
                <a:spcPts val="0"/>
              </a:spcAft>
              <a:buSzPts val="12000"/>
              <a:buFont typeface="Arial"/>
              <a:buNone/>
              <a:defRPr sz="12000">
                <a:latin typeface="Arial"/>
                <a:ea typeface="Arial"/>
                <a:cs typeface="Arial"/>
                <a:sym typeface="Arial"/>
              </a:defRPr>
            </a:lvl9pPr>
          </a:lstStyle>
          <a:p>
            <a:r>
              <a:t>xx%</a:t>
            </a:r>
          </a:p>
        </p:txBody>
      </p:sp>
      <p:sp>
        <p:nvSpPr>
          <p:cNvPr id="68" name="Google Shape;6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9" name="Google Shape;69;p11"/>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11"/>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71" name="Google Shape;71;p1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2"/>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4" name="Google Shape;74;p1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75" name="Google Shape;75;p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2" name="Google Shape;82;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3" name="Google Shape;8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 name="Google Shape;8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0" name="Google Shape;9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4" name="Google Shape;94;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5" name="Google Shape;9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1" name="Google Shape;101;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2" name="Google Shape;10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5" name="Google Shape;10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6"/>
        <p:cNvGrpSpPr/>
        <p:nvPr/>
      </p:nvGrpSpPr>
      <p:grpSpPr>
        <a:xfrm>
          <a:off x="0" y="0"/>
          <a:ext cx="0" cy="0"/>
          <a:chOff x="0" y="0"/>
          <a:chExt cx="0" cy="0"/>
        </a:xfrm>
      </p:grpSpPr>
      <p:sp>
        <p:nvSpPr>
          <p:cNvPr id="107" name="Google Shape;107;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9" name="Google Shape;109;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 name="Google Shape;110;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111" name="Google Shape;11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Font typeface="Times New Roman"/>
              <a:buNone/>
              <a:defRPr sz="3600">
                <a:latin typeface="Times New Roman"/>
                <a:ea typeface="Times New Roman"/>
                <a:cs typeface="Times New Roman"/>
                <a:sym typeface="Times New Roman"/>
              </a:defRPr>
            </a:lvl2pPr>
            <a:lvl3pPr lvl="2" algn="ctr">
              <a:spcBef>
                <a:spcPts val="0"/>
              </a:spcBef>
              <a:spcAft>
                <a:spcPts val="0"/>
              </a:spcAft>
              <a:buSzPts val="3600"/>
              <a:buFont typeface="Times New Roman"/>
              <a:buNone/>
              <a:defRPr sz="3600">
                <a:latin typeface="Times New Roman"/>
                <a:ea typeface="Times New Roman"/>
                <a:cs typeface="Times New Roman"/>
                <a:sym typeface="Times New Roman"/>
              </a:defRPr>
            </a:lvl3pPr>
            <a:lvl4pPr lvl="3" algn="ctr">
              <a:spcBef>
                <a:spcPts val="0"/>
              </a:spcBef>
              <a:spcAft>
                <a:spcPts val="0"/>
              </a:spcAft>
              <a:buSzPts val="3600"/>
              <a:buFont typeface="Times New Roman"/>
              <a:buNone/>
              <a:defRPr sz="3600">
                <a:latin typeface="Times New Roman"/>
                <a:ea typeface="Times New Roman"/>
                <a:cs typeface="Times New Roman"/>
                <a:sym typeface="Times New Roman"/>
              </a:defRPr>
            </a:lvl4pPr>
            <a:lvl5pPr lvl="4" algn="ctr">
              <a:spcBef>
                <a:spcPts val="0"/>
              </a:spcBef>
              <a:spcAft>
                <a:spcPts val="0"/>
              </a:spcAft>
              <a:buSzPts val="3600"/>
              <a:buFont typeface="Times New Roman"/>
              <a:buNone/>
              <a:defRPr sz="3600">
                <a:latin typeface="Times New Roman"/>
                <a:ea typeface="Times New Roman"/>
                <a:cs typeface="Times New Roman"/>
                <a:sym typeface="Times New Roman"/>
              </a:defRPr>
            </a:lvl5pPr>
            <a:lvl6pPr lvl="5" algn="ctr">
              <a:spcBef>
                <a:spcPts val="0"/>
              </a:spcBef>
              <a:spcAft>
                <a:spcPts val="0"/>
              </a:spcAft>
              <a:buSzPts val="3600"/>
              <a:buFont typeface="Times New Roman"/>
              <a:buNone/>
              <a:defRPr sz="3600">
                <a:latin typeface="Times New Roman"/>
                <a:ea typeface="Times New Roman"/>
                <a:cs typeface="Times New Roman"/>
                <a:sym typeface="Times New Roman"/>
              </a:defRPr>
            </a:lvl6pPr>
            <a:lvl7pPr lvl="6" algn="ctr">
              <a:spcBef>
                <a:spcPts val="0"/>
              </a:spcBef>
              <a:spcAft>
                <a:spcPts val="0"/>
              </a:spcAft>
              <a:buSzPts val="3600"/>
              <a:buFont typeface="Times New Roman"/>
              <a:buNone/>
              <a:defRPr sz="3600">
                <a:latin typeface="Times New Roman"/>
                <a:ea typeface="Times New Roman"/>
                <a:cs typeface="Times New Roman"/>
                <a:sym typeface="Times New Roman"/>
              </a:defRPr>
            </a:lvl7pPr>
            <a:lvl8pPr lvl="7" algn="ctr">
              <a:spcBef>
                <a:spcPts val="0"/>
              </a:spcBef>
              <a:spcAft>
                <a:spcPts val="0"/>
              </a:spcAft>
              <a:buSzPts val="3600"/>
              <a:buFont typeface="Times New Roman"/>
              <a:buNone/>
              <a:defRPr sz="3600">
                <a:latin typeface="Times New Roman"/>
                <a:ea typeface="Times New Roman"/>
                <a:cs typeface="Times New Roman"/>
                <a:sym typeface="Times New Roman"/>
              </a:defRPr>
            </a:lvl8pPr>
            <a:lvl9pPr lvl="8" algn="ctr">
              <a:spcBef>
                <a:spcPts val="0"/>
              </a:spcBef>
              <a:spcAft>
                <a:spcPts val="0"/>
              </a:spcAft>
              <a:buSzPts val="3600"/>
              <a:buFont typeface="Times New Roman"/>
              <a:buNone/>
              <a:defRPr sz="3600">
                <a:latin typeface="Times New Roman"/>
                <a:ea typeface="Times New Roman"/>
                <a:cs typeface="Times New Roman"/>
                <a:sym typeface="Times New Roman"/>
              </a:defRPr>
            </a:lvl9pPr>
          </a:lstStyle>
          <a:p>
            <a:endParaRPr/>
          </a:p>
        </p:txBody>
      </p:sp>
      <p:sp>
        <p:nvSpPr>
          <p:cNvPr id="21" name="Google Shape;21;p3"/>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2" name="Google Shape;22;p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23" name="Google Shape;23;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2"/>
        <p:cNvGrpSpPr/>
        <p:nvPr/>
      </p:nvGrpSpPr>
      <p:grpSpPr>
        <a:xfrm>
          <a:off x="0" y="0"/>
          <a:ext cx="0" cy="0"/>
          <a:chOff x="0" y="0"/>
          <a:chExt cx="0" cy="0"/>
        </a:xfrm>
      </p:grpSpPr>
      <p:sp>
        <p:nvSpPr>
          <p:cNvPr id="113" name="Google Shape;113;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14" name="Google Shape;1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5"/>
        <p:cNvGrpSpPr/>
        <p:nvPr/>
      </p:nvGrpSpPr>
      <p:grpSpPr>
        <a:xfrm>
          <a:off x="0" y="0"/>
          <a:ext cx="0" cy="0"/>
          <a:chOff x="0" y="0"/>
          <a:chExt cx="0" cy="0"/>
        </a:xfrm>
      </p:grpSpPr>
      <p:sp>
        <p:nvSpPr>
          <p:cNvPr id="116" name="Google Shape;116;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7" name="Google Shape;117;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18" name="Google Shape;11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5"/>
        <p:cNvGrpSpPr/>
        <p:nvPr/>
      </p:nvGrpSpPr>
      <p:grpSpPr>
        <a:xfrm>
          <a:off x="0" y="0"/>
          <a:ext cx="0" cy="0"/>
          <a:chOff x="0" y="0"/>
          <a:chExt cx="0" cy="0"/>
        </a:xfrm>
      </p:grpSpPr>
      <p:sp>
        <p:nvSpPr>
          <p:cNvPr id="126" name="Google Shape;126;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7" name="Google Shape;127;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8" name="Google Shape;12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1" name="Google Shape;13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4" name="Google Shape;13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5" name="Google Shape;13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9" name="Google Shape;139;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0" name="Google Shape;14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6" name="Google Shape;146;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7" name="Google Shape;14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0" name="Google Shape;15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Font typeface="Arial"/>
              <a:buNone/>
              <a:defRPr>
                <a:latin typeface="Arial"/>
                <a:ea typeface="Arial"/>
                <a:cs typeface="Arial"/>
                <a:sym typeface="Arial"/>
              </a:defRPr>
            </a:lvl2pPr>
            <a:lvl3pPr lvl="2">
              <a:spcBef>
                <a:spcPts val="0"/>
              </a:spcBef>
              <a:spcAft>
                <a:spcPts val="0"/>
              </a:spcAft>
              <a:buSzPts val="2800"/>
              <a:buFont typeface="Arial"/>
              <a:buNone/>
              <a:defRPr>
                <a:latin typeface="Arial"/>
                <a:ea typeface="Arial"/>
                <a:cs typeface="Arial"/>
                <a:sym typeface="Arial"/>
              </a:defRPr>
            </a:lvl3pPr>
            <a:lvl4pPr lvl="3">
              <a:spcBef>
                <a:spcPts val="0"/>
              </a:spcBef>
              <a:spcAft>
                <a:spcPts val="0"/>
              </a:spcAft>
              <a:buSzPts val="2800"/>
              <a:buFont typeface="Arial"/>
              <a:buNone/>
              <a:defRPr>
                <a:latin typeface="Arial"/>
                <a:ea typeface="Arial"/>
                <a:cs typeface="Arial"/>
                <a:sym typeface="Arial"/>
              </a:defRPr>
            </a:lvl4pPr>
            <a:lvl5pPr lvl="4">
              <a:spcBef>
                <a:spcPts val="0"/>
              </a:spcBef>
              <a:spcAft>
                <a:spcPts val="0"/>
              </a:spcAft>
              <a:buSzPts val="2800"/>
              <a:buFont typeface="Arial"/>
              <a:buNone/>
              <a:defRPr>
                <a:latin typeface="Arial"/>
                <a:ea typeface="Arial"/>
                <a:cs typeface="Arial"/>
                <a:sym typeface="Arial"/>
              </a:defRPr>
            </a:lvl5pPr>
            <a:lvl6pPr lvl="5">
              <a:spcBef>
                <a:spcPts val="0"/>
              </a:spcBef>
              <a:spcAft>
                <a:spcPts val="0"/>
              </a:spcAft>
              <a:buSzPts val="2800"/>
              <a:buFont typeface="Arial"/>
              <a:buNone/>
              <a:defRPr>
                <a:latin typeface="Arial"/>
                <a:ea typeface="Arial"/>
                <a:cs typeface="Arial"/>
                <a:sym typeface="Arial"/>
              </a:defRPr>
            </a:lvl6pPr>
            <a:lvl7pPr lvl="6">
              <a:spcBef>
                <a:spcPts val="0"/>
              </a:spcBef>
              <a:spcAft>
                <a:spcPts val="0"/>
              </a:spcAft>
              <a:buSzPts val="2800"/>
              <a:buFont typeface="Arial"/>
              <a:buNone/>
              <a:defRPr>
                <a:latin typeface="Arial"/>
                <a:ea typeface="Arial"/>
                <a:cs typeface="Arial"/>
                <a:sym typeface="Arial"/>
              </a:defRPr>
            </a:lvl7pPr>
            <a:lvl8pPr lvl="7">
              <a:spcBef>
                <a:spcPts val="0"/>
              </a:spcBef>
              <a:spcAft>
                <a:spcPts val="0"/>
              </a:spcAft>
              <a:buSzPts val="2800"/>
              <a:buFont typeface="Arial"/>
              <a:buNone/>
              <a:defRPr>
                <a:latin typeface="Arial"/>
                <a:ea typeface="Arial"/>
                <a:cs typeface="Arial"/>
                <a:sym typeface="Arial"/>
              </a:defRPr>
            </a:lvl8pPr>
            <a:lvl9pPr lvl="8">
              <a:spcBef>
                <a:spcPts val="0"/>
              </a:spcBef>
              <a:spcAft>
                <a:spcPts val="0"/>
              </a:spcAft>
              <a:buSzPts val="2800"/>
              <a:buFont typeface="Arial"/>
              <a:buNone/>
              <a:defRPr>
                <a:latin typeface="Arial"/>
                <a:ea typeface="Arial"/>
                <a:cs typeface="Arial"/>
                <a:sym typeface="Arial"/>
              </a:defRPr>
            </a:lvl9pPr>
          </a:lstStyle>
          <a:p>
            <a:endParaRPr/>
          </a:p>
        </p:txBody>
      </p:sp>
      <p:sp>
        <p:nvSpPr>
          <p:cNvPr id="26" name="Google Shape;26;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
        <p:nvSpPr>
          <p:cNvPr id="27" name="Google Shape;27;p4"/>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8" name="Google Shape;28;p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29" name="Google Shape;29;p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1"/>
        <p:cNvGrpSpPr/>
        <p:nvPr/>
      </p:nvGrpSpPr>
      <p:grpSpPr>
        <a:xfrm>
          <a:off x="0" y="0"/>
          <a:ext cx="0" cy="0"/>
          <a:chOff x="0" y="0"/>
          <a:chExt cx="0" cy="0"/>
        </a:xfrm>
      </p:grpSpPr>
      <p:sp>
        <p:nvSpPr>
          <p:cNvPr id="152" name="Google Shape;152;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4" name="Google Shape;154;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5" name="Google Shape;155;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6" name="Google Shape;15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7"/>
        <p:cNvGrpSpPr/>
        <p:nvPr/>
      </p:nvGrpSpPr>
      <p:grpSpPr>
        <a:xfrm>
          <a:off x="0" y="0"/>
          <a:ext cx="0" cy="0"/>
          <a:chOff x="0" y="0"/>
          <a:chExt cx="0" cy="0"/>
        </a:xfrm>
      </p:grpSpPr>
      <p:sp>
        <p:nvSpPr>
          <p:cNvPr id="158" name="Google Shape;158;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59" name="Google Shape;15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0"/>
        <p:cNvGrpSpPr/>
        <p:nvPr/>
      </p:nvGrpSpPr>
      <p:grpSpPr>
        <a:xfrm>
          <a:off x="0" y="0"/>
          <a:ext cx="0" cy="0"/>
          <a:chOff x="0" y="0"/>
          <a:chExt cx="0" cy="0"/>
        </a:xfrm>
      </p:grpSpPr>
      <p:sp>
        <p:nvSpPr>
          <p:cNvPr id="161" name="Google Shape;161;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63" name="Google Shape;16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
        <p:cNvGrpSpPr/>
        <p:nvPr/>
      </p:nvGrpSpPr>
      <p:grpSpPr>
        <a:xfrm>
          <a:off x="0" y="0"/>
          <a:ext cx="0" cy="0"/>
          <a:chOff x="0" y="0"/>
          <a:chExt cx="0" cy="0"/>
        </a:xfrm>
      </p:grpSpPr>
      <p:sp>
        <p:nvSpPr>
          <p:cNvPr id="165" name="Google Shape;16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Font typeface="Times New Roman"/>
              <a:buNone/>
              <a:defRPr>
                <a:latin typeface="Times New Roman"/>
                <a:ea typeface="Times New Roman"/>
                <a:cs typeface="Times New Roman"/>
                <a:sym typeface="Times New Roman"/>
              </a:defRPr>
            </a:lvl2pPr>
            <a:lvl3pPr lvl="2">
              <a:spcBef>
                <a:spcPts val="0"/>
              </a:spcBef>
              <a:spcAft>
                <a:spcPts val="0"/>
              </a:spcAft>
              <a:buSzPts val="2800"/>
              <a:buFont typeface="Times New Roman"/>
              <a:buNone/>
              <a:defRPr>
                <a:latin typeface="Times New Roman"/>
                <a:ea typeface="Times New Roman"/>
                <a:cs typeface="Times New Roman"/>
                <a:sym typeface="Times New Roman"/>
              </a:defRPr>
            </a:lvl3pPr>
            <a:lvl4pPr lvl="3">
              <a:spcBef>
                <a:spcPts val="0"/>
              </a:spcBef>
              <a:spcAft>
                <a:spcPts val="0"/>
              </a:spcAft>
              <a:buSzPts val="2800"/>
              <a:buFont typeface="Times New Roman"/>
              <a:buNone/>
              <a:defRPr>
                <a:latin typeface="Times New Roman"/>
                <a:ea typeface="Times New Roman"/>
                <a:cs typeface="Times New Roman"/>
                <a:sym typeface="Times New Roman"/>
              </a:defRPr>
            </a:lvl4pPr>
            <a:lvl5pPr lvl="4">
              <a:spcBef>
                <a:spcPts val="0"/>
              </a:spcBef>
              <a:spcAft>
                <a:spcPts val="0"/>
              </a:spcAft>
              <a:buSzPts val="2800"/>
              <a:buFont typeface="Times New Roman"/>
              <a:buNone/>
              <a:defRPr>
                <a:latin typeface="Times New Roman"/>
                <a:ea typeface="Times New Roman"/>
                <a:cs typeface="Times New Roman"/>
                <a:sym typeface="Times New Roman"/>
              </a:defRPr>
            </a:lvl5pPr>
            <a:lvl6pPr lvl="5">
              <a:spcBef>
                <a:spcPts val="0"/>
              </a:spcBef>
              <a:spcAft>
                <a:spcPts val="0"/>
              </a:spcAft>
              <a:buSzPts val="2800"/>
              <a:buFont typeface="Times New Roman"/>
              <a:buNone/>
              <a:defRPr>
                <a:latin typeface="Times New Roman"/>
                <a:ea typeface="Times New Roman"/>
                <a:cs typeface="Times New Roman"/>
                <a:sym typeface="Times New Roman"/>
              </a:defRPr>
            </a:lvl6pPr>
            <a:lvl7pPr lvl="6">
              <a:spcBef>
                <a:spcPts val="0"/>
              </a:spcBef>
              <a:spcAft>
                <a:spcPts val="0"/>
              </a:spcAft>
              <a:buSzPts val="2800"/>
              <a:buFont typeface="Times New Roman"/>
              <a:buNone/>
              <a:defRPr>
                <a:latin typeface="Times New Roman"/>
                <a:ea typeface="Times New Roman"/>
                <a:cs typeface="Times New Roman"/>
                <a:sym typeface="Times New Roman"/>
              </a:defRPr>
            </a:lvl7pPr>
            <a:lvl8pPr lvl="7">
              <a:spcBef>
                <a:spcPts val="0"/>
              </a:spcBef>
              <a:spcAft>
                <a:spcPts val="0"/>
              </a:spcAft>
              <a:buSzPts val="2800"/>
              <a:buFont typeface="Times New Roman"/>
              <a:buNone/>
              <a:defRPr>
                <a:latin typeface="Times New Roman"/>
                <a:ea typeface="Times New Roman"/>
                <a:cs typeface="Times New Roman"/>
                <a:sym typeface="Times New Roman"/>
              </a:defRPr>
            </a:lvl8pPr>
            <a:lvl9pPr lvl="8">
              <a:spcBef>
                <a:spcPts val="0"/>
              </a:spcBef>
              <a:spcAft>
                <a:spcPts val="0"/>
              </a:spcAft>
              <a:buSzPts val="2800"/>
              <a:buFont typeface="Times New Roman"/>
              <a:buNone/>
              <a:defRPr>
                <a:latin typeface="Times New Roman"/>
                <a:ea typeface="Times New Roman"/>
                <a:cs typeface="Times New Roman"/>
                <a:sym typeface="Times New Roman"/>
              </a:defRPr>
            </a:lvl9pPr>
          </a:lstStyle>
          <a:p>
            <a:endParaRPr/>
          </a:p>
        </p:txBody>
      </p:sp>
      <p:sp>
        <p:nvSpPr>
          <p:cNvPr id="32" name="Google Shape;3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
        <p:nvSpPr>
          <p:cNvPr id="33" name="Google Shape;3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
        <p:nvSpPr>
          <p:cNvPr id="34" name="Google Shape;34;p5"/>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5" name="Google Shape;35;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36" name="Google Shape;36;p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Font typeface="Times New Roman"/>
              <a:buNone/>
              <a:defRPr>
                <a:latin typeface="Times New Roman"/>
                <a:ea typeface="Times New Roman"/>
                <a:cs typeface="Times New Roman"/>
                <a:sym typeface="Times New Roman"/>
              </a:defRPr>
            </a:lvl2pPr>
            <a:lvl3pPr lvl="2">
              <a:spcBef>
                <a:spcPts val="0"/>
              </a:spcBef>
              <a:spcAft>
                <a:spcPts val="0"/>
              </a:spcAft>
              <a:buSzPts val="2800"/>
              <a:buFont typeface="Times New Roman"/>
              <a:buNone/>
              <a:defRPr>
                <a:latin typeface="Times New Roman"/>
                <a:ea typeface="Times New Roman"/>
                <a:cs typeface="Times New Roman"/>
                <a:sym typeface="Times New Roman"/>
              </a:defRPr>
            </a:lvl3pPr>
            <a:lvl4pPr lvl="3">
              <a:spcBef>
                <a:spcPts val="0"/>
              </a:spcBef>
              <a:spcAft>
                <a:spcPts val="0"/>
              </a:spcAft>
              <a:buSzPts val="2800"/>
              <a:buFont typeface="Times New Roman"/>
              <a:buNone/>
              <a:defRPr>
                <a:latin typeface="Times New Roman"/>
                <a:ea typeface="Times New Roman"/>
                <a:cs typeface="Times New Roman"/>
                <a:sym typeface="Times New Roman"/>
              </a:defRPr>
            </a:lvl4pPr>
            <a:lvl5pPr lvl="4">
              <a:spcBef>
                <a:spcPts val="0"/>
              </a:spcBef>
              <a:spcAft>
                <a:spcPts val="0"/>
              </a:spcAft>
              <a:buSzPts val="2800"/>
              <a:buFont typeface="Times New Roman"/>
              <a:buNone/>
              <a:defRPr>
                <a:latin typeface="Times New Roman"/>
                <a:ea typeface="Times New Roman"/>
                <a:cs typeface="Times New Roman"/>
                <a:sym typeface="Times New Roman"/>
              </a:defRPr>
            </a:lvl5pPr>
            <a:lvl6pPr lvl="5">
              <a:spcBef>
                <a:spcPts val="0"/>
              </a:spcBef>
              <a:spcAft>
                <a:spcPts val="0"/>
              </a:spcAft>
              <a:buSzPts val="2800"/>
              <a:buFont typeface="Times New Roman"/>
              <a:buNone/>
              <a:defRPr>
                <a:latin typeface="Times New Roman"/>
                <a:ea typeface="Times New Roman"/>
                <a:cs typeface="Times New Roman"/>
                <a:sym typeface="Times New Roman"/>
              </a:defRPr>
            </a:lvl6pPr>
            <a:lvl7pPr lvl="6">
              <a:spcBef>
                <a:spcPts val="0"/>
              </a:spcBef>
              <a:spcAft>
                <a:spcPts val="0"/>
              </a:spcAft>
              <a:buSzPts val="2800"/>
              <a:buFont typeface="Times New Roman"/>
              <a:buNone/>
              <a:defRPr>
                <a:latin typeface="Times New Roman"/>
                <a:ea typeface="Times New Roman"/>
                <a:cs typeface="Times New Roman"/>
                <a:sym typeface="Times New Roman"/>
              </a:defRPr>
            </a:lvl7pPr>
            <a:lvl8pPr lvl="7">
              <a:spcBef>
                <a:spcPts val="0"/>
              </a:spcBef>
              <a:spcAft>
                <a:spcPts val="0"/>
              </a:spcAft>
              <a:buSzPts val="2800"/>
              <a:buFont typeface="Times New Roman"/>
              <a:buNone/>
              <a:defRPr>
                <a:latin typeface="Times New Roman"/>
                <a:ea typeface="Times New Roman"/>
                <a:cs typeface="Times New Roman"/>
                <a:sym typeface="Times New Roman"/>
              </a:defRPr>
            </a:lvl8pPr>
            <a:lvl9pPr lvl="8">
              <a:spcBef>
                <a:spcPts val="0"/>
              </a:spcBef>
              <a:spcAft>
                <a:spcPts val="0"/>
              </a:spcAft>
              <a:buSzPts val="2800"/>
              <a:buFont typeface="Times New Roman"/>
              <a:buNone/>
              <a:defRPr>
                <a:latin typeface="Times New Roman"/>
                <a:ea typeface="Times New Roman"/>
                <a:cs typeface="Times New Roman"/>
                <a:sym typeface="Times New Roman"/>
              </a:defRPr>
            </a:lvl9pPr>
          </a:lstStyle>
          <a:p>
            <a:endParaRPr/>
          </a:p>
        </p:txBody>
      </p:sp>
      <p:sp>
        <p:nvSpPr>
          <p:cNvPr id="39" name="Google Shape;39;p6"/>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0" name="Google Shape;40;p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41" name="Google Shape;41;p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Font typeface="Arial"/>
              <a:buNone/>
              <a:defRPr sz="2400">
                <a:latin typeface="Arial"/>
                <a:ea typeface="Arial"/>
                <a:cs typeface="Arial"/>
                <a:sym typeface="Arial"/>
              </a:defRPr>
            </a:lvl2pPr>
            <a:lvl3pPr lvl="2">
              <a:spcBef>
                <a:spcPts val="0"/>
              </a:spcBef>
              <a:spcAft>
                <a:spcPts val="0"/>
              </a:spcAft>
              <a:buSzPts val="2400"/>
              <a:buFont typeface="Arial"/>
              <a:buNone/>
              <a:defRPr sz="2400">
                <a:latin typeface="Arial"/>
                <a:ea typeface="Arial"/>
                <a:cs typeface="Arial"/>
                <a:sym typeface="Arial"/>
              </a:defRPr>
            </a:lvl3pPr>
            <a:lvl4pPr lvl="3">
              <a:spcBef>
                <a:spcPts val="0"/>
              </a:spcBef>
              <a:spcAft>
                <a:spcPts val="0"/>
              </a:spcAft>
              <a:buSzPts val="2400"/>
              <a:buFont typeface="Arial"/>
              <a:buNone/>
              <a:defRPr sz="2400">
                <a:latin typeface="Arial"/>
                <a:ea typeface="Arial"/>
                <a:cs typeface="Arial"/>
                <a:sym typeface="Arial"/>
              </a:defRPr>
            </a:lvl4pPr>
            <a:lvl5pPr lvl="4">
              <a:spcBef>
                <a:spcPts val="0"/>
              </a:spcBef>
              <a:spcAft>
                <a:spcPts val="0"/>
              </a:spcAft>
              <a:buSzPts val="2400"/>
              <a:buFont typeface="Arial"/>
              <a:buNone/>
              <a:defRPr sz="2400">
                <a:latin typeface="Arial"/>
                <a:ea typeface="Arial"/>
                <a:cs typeface="Arial"/>
                <a:sym typeface="Arial"/>
              </a:defRPr>
            </a:lvl5pPr>
            <a:lvl6pPr lvl="5">
              <a:spcBef>
                <a:spcPts val="0"/>
              </a:spcBef>
              <a:spcAft>
                <a:spcPts val="0"/>
              </a:spcAft>
              <a:buSzPts val="2400"/>
              <a:buFont typeface="Arial"/>
              <a:buNone/>
              <a:defRPr sz="2400">
                <a:latin typeface="Arial"/>
                <a:ea typeface="Arial"/>
                <a:cs typeface="Arial"/>
                <a:sym typeface="Arial"/>
              </a:defRPr>
            </a:lvl6pPr>
            <a:lvl7pPr lvl="6">
              <a:spcBef>
                <a:spcPts val="0"/>
              </a:spcBef>
              <a:spcAft>
                <a:spcPts val="0"/>
              </a:spcAft>
              <a:buSzPts val="2400"/>
              <a:buFont typeface="Arial"/>
              <a:buNone/>
              <a:defRPr sz="2400">
                <a:latin typeface="Arial"/>
                <a:ea typeface="Arial"/>
                <a:cs typeface="Arial"/>
                <a:sym typeface="Arial"/>
              </a:defRPr>
            </a:lvl7pPr>
            <a:lvl8pPr lvl="7">
              <a:spcBef>
                <a:spcPts val="0"/>
              </a:spcBef>
              <a:spcAft>
                <a:spcPts val="0"/>
              </a:spcAft>
              <a:buSzPts val="2400"/>
              <a:buFont typeface="Arial"/>
              <a:buNone/>
              <a:defRPr sz="2400">
                <a:latin typeface="Arial"/>
                <a:ea typeface="Arial"/>
                <a:cs typeface="Arial"/>
                <a:sym typeface="Arial"/>
              </a:defRPr>
            </a:lvl8pPr>
            <a:lvl9pPr lvl="8">
              <a:spcBef>
                <a:spcPts val="0"/>
              </a:spcBef>
              <a:spcAft>
                <a:spcPts val="0"/>
              </a:spcAft>
              <a:buSzPts val="2400"/>
              <a:buFont typeface="Arial"/>
              <a:buNone/>
              <a:defRPr sz="2400">
                <a:latin typeface="Arial"/>
                <a:ea typeface="Arial"/>
                <a:cs typeface="Arial"/>
                <a:sym typeface="Arial"/>
              </a:defRPr>
            </a:lvl9pPr>
          </a:lstStyle>
          <a:p>
            <a:endParaRPr/>
          </a:p>
        </p:txBody>
      </p:sp>
      <p:sp>
        <p:nvSpPr>
          <p:cNvPr id="44" name="Google Shape;4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 name="Google Shape;45;p7"/>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6" name="Google Shape;46;p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47" name="Google Shape;47;p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Font typeface="Times New Roman"/>
              <a:buNone/>
              <a:defRPr sz="4800">
                <a:latin typeface="Times New Roman"/>
                <a:ea typeface="Times New Roman"/>
                <a:cs typeface="Times New Roman"/>
                <a:sym typeface="Times New Roman"/>
              </a:defRPr>
            </a:lvl2pPr>
            <a:lvl3pPr lvl="2">
              <a:spcBef>
                <a:spcPts val="0"/>
              </a:spcBef>
              <a:spcAft>
                <a:spcPts val="0"/>
              </a:spcAft>
              <a:buSzPts val="4800"/>
              <a:buFont typeface="Times New Roman"/>
              <a:buNone/>
              <a:defRPr sz="4800">
                <a:latin typeface="Times New Roman"/>
                <a:ea typeface="Times New Roman"/>
                <a:cs typeface="Times New Roman"/>
                <a:sym typeface="Times New Roman"/>
              </a:defRPr>
            </a:lvl3pPr>
            <a:lvl4pPr lvl="3">
              <a:spcBef>
                <a:spcPts val="0"/>
              </a:spcBef>
              <a:spcAft>
                <a:spcPts val="0"/>
              </a:spcAft>
              <a:buSzPts val="4800"/>
              <a:buFont typeface="Times New Roman"/>
              <a:buNone/>
              <a:defRPr sz="4800">
                <a:latin typeface="Times New Roman"/>
                <a:ea typeface="Times New Roman"/>
                <a:cs typeface="Times New Roman"/>
                <a:sym typeface="Times New Roman"/>
              </a:defRPr>
            </a:lvl4pPr>
            <a:lvl5pPr lvl="4">
              <a:spcBef>
                <a:spcPts val="0"/>
              </a:spcBef>
              <a:spcAft>
                <a:spcPts val="0"/>
              </a:spcAft>
              <a:buSzPts val="4800"/>
              <a:buFont typeface="Times New Roman"/>
              <a:buNone/>
              <a:defRPr sz="4800">
                <a:latin typeface="Times New Roman"/>
                <a:ea typeface="Times New Roman"/>
                <a:cs typeface="Times New Roman"/>
                <a:sym typeface="Times New Roman"/>
              </a:defRPr>
            </a:lvl5pPr>
            <a:lvl6pPr lvl="5">
              <a:spcBef>
                <a:spcPts val="0"/>
              </a:spcBef>
              <a:spcAft>
                <a:spcPts val="0"/>
              </a:spcAft>
              <a:buSzPts val="4800"/>
              <a:buFont typeface="Times New Roman"/>
              <a:buNone/>
              <a:defRPr sz="4800">
                <a:latin typeface="Times New Roman"/>
                <a:ea typeface="Times New Roman"/>
                <a:cs typeface="Times New Roman"/>
                <a:sym typeface="Times New Roman"/>
              </a:defRPr>
            </a:lvl6pPr>
            <a:lvl7pPr lvl="6">
              <a:spcBef>
                <a:spcPts val="0"/>
              </a:spcBef>
              <a:spcAft>
                <a:spcPts val="0"/>
              </a:spcAft>
              <a:buSzPts val="4800"/>
              <a:buFont typeface="Times New Roman"/>
              <a:buNone/>
              <a:defRPr sz="4800">
                <a:latin typeface="Times New Roman"/>
                <a:ea typeface="Times New Roman"/>
                <a:cs typeface="Times New Roman"/>
                <a:sym typeface="Times New Roman"/>
              </a:defRPr>
            </a:lvl7pPr>
            <a:lvl8pPr lvl="7">
              <a:spcBef>
                <a:spcPts val="0"/>
              </a:spcBef>
              <a:spcAft>
                <a:spcPts val="0"/>
              </a:spcAft>
              <a:buSzPts val="4800"/>
              <a:buFont typeface="Times New Roman"/>
              <a:buNone/>
              <a:defRPr sz="4800">
                <a:latin typeface="Times New Roman"/>
                <a:ea typeface="Times New Roman"/>
                <a:cs typeface="Times New Roman"/>
                <a:sym typeface="Times New Roman"/>
              </a:defRPr>
            </a:lvl8pPr>
            <a:lvl9pPr lvl="8">
              <a:spcBef>
                <a:spcPts val="0"/>
              </a:spcBef>
              <a:spcAft>
                <a:spcPts val="0"/>
              </a:spcAft>
              <a:buSzPts val="4800"/>
              <a:buFont typeface="Times New Roman"/>
              <a:buNone/>
              <a:defRPr sz="4800">
                <a:latin typeface="Times New Roman"/>
                <a:ea typeface="Times New Roman"/>
                <a:cs typeface="Times New Roman"/>
                <a:sym typeface="Times New Roman"/>
              </a:defRPr>
            </a:lvl9pPr>
          </a:lstStyle>
          <a:p>
            <a:endParaRPr/>
          </a:p>
        </p:txBody>
      </p:sp>
      <p:sp>
        <p:nvSpPr>
          <p:cNvPr id="50" name="Google Shape;50;p8"/>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1" name="Google Shape;51;p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52" name="Google Shape;52;p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p:nvPr/>
        </p:nvSpPr>
        <p:spPr>
          <a:xfrm>
            <a:off x="4572000" y="-125"/>
            <a:ext cx="4572000" cy="465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Font typeface="Arial"/>
              <a:buNone/>
              <a:defRPr sz="4200">
                <a:latin typeface="Arial"/>
                <a:ea typeface="Arial"/>
                <a:cs typeface="Arial"/>
                <a:sym typeface="Arial"/>
              </a:defRPr>
            </a:lvl2pPr>
            <a:lvl3pPr lvl="2" algn="ctr">
              <a:spcBef>
                <a:spcPts val="0"/>
              </a:spcBef>
              <a:spcAft>
                <a:spcPts val="0"/>
              </a:spcAft>
              <a:buSzPts val="4200"/>
              <a:buFont typeface="Arial"/>
              <a:buNone/>
              <a:defRPr sz="4200">
                <a:latin typeface="Arial"/>
                <a:ea typeface="Arial"/>
                <a:cs typeface="Arial"/>
                <a:sym typeface="Arial"/>
              </a:defRPr>
            </a:lvl3pPr>
            <a:lvl4pPr lvl="3" algn="ctr">
              <a:spcBef>
                <a:spcPts val="0"/>
              </a:spcBef>
              <a:spcAft>
                <a:spcPts val="0"/>
              </a:spcAft>
              <a:buSzPts val="4200"/>
              <a:buFont typeface="Arial"/>
              <a:buNone/>
              <a:defRPr sz="4200">
                <a:latin typeface="Arial"/>
                <a:ea typeface="Arial"/>
                <a:cs typeface="Arial"/>
                <a:sym typeface="Arial"/>
              </a:defRPr>
            </a:lvl4pPr>
            <a:lvl5pPr lvl="4" algn="ctr">
              <a:spcBef>
                <a:spcPts val="0"/>
              </a:spcBef>
              <a:spcAft>
                <a:spcPts val="0"/>
              </a:spcAft>
              <a:buSzPts val="4200"/>
              <a:buFont typeface="Arial"/>
              <a:buNone/>
              <a:defRPr sz="4200">
                <a:latin typeface="Arial"/>
                <a:ea typeface="Arial"/>
                <a:cs typeface="Arial"/>
                <a:sym typeface="Arial"/>
              </a:defRPr>
            </a:lvl5pPr>
            <a:lvl6pPr lvl="5" algn="ctr">
              <a:spcBef>
                <a:spcPts val="0"/>
              </a:spcBef>
              <a:spcAft>
                <a:spcPts val="0"/>
              </a:spcAft>
              <a:buSzPts val="4200"/>
              <a:buFont typeface="Arial"/>
              <a:buNone/>
              <a:defRPr sz="4200">
                <a:latin typeface="Arial"/>
                <a:ea typeface="Arial"/>
                <a:cs typeface="Arial"/>
                <a:sym typeface="Arial"/>
              </a:defRPr>
            </a:lvl6pPr>
            <a:lvl7pPr lvl="6" algn="ctr">
              <a:spcBef>
                <a:spcPts val="0"/>
              </a:spcBef>
              <a:spcAft>
                <a:spcPts val="0"/>
              </a:spcAft>
              <a:buSzPts val="4200"/>
              <a:buFont typeface="Arial"/>
              <a:buNone/>
              <a:defRPr sz="4200">
                <a:latin typeface="Arial"/>
                <a:ea typeface="Arial"/>
                <a:cs typeface="Arial"/>
                <a:sym typeface="Arial"/>
              </a:defRPr>
            </a:lvl7pPr>
            <a:lvl8pPr lvl="7" algn="ctr">
              <a:spcBef>
                <a:spcPts val="0"/>
              </a:spcBef>
              <a:spcAft>
                <a:spcPts val="0"/>
              </a:spcAft>
              <a:buSzPts val="4200"/>
              <a:buFont typeface="Arial"/>
              <a:buNone/>
              <a:defRPr sz="4200">
                <a:latin typeface="Arial"/>
                <a:ea typeface="Arial"/>
                <a:cs typeface="Arial"/>
                <a:sym typeface="Arial"/>
              </a:defRPr>
            </a:lvl8pPr>
            <a:lvl9pPr lvl="8" algn="ctr">
              <a:spcBef>
                <a:spcPts val="0"/>
              </a:spcBef>
              <a:spcAft>
                <a:spcPts val="0"/>
              </a:spcAft>
              <a:buSzPts val="4200"/>
              <a:buFont typeface="Arial"/>
              <a:buNone/>
              <a:defRPr sz="4200">
                <a:latin typeface="Arial"/>
                <a:ea typeface="Arial"/>
                <a:cs typeface="Arial"/>
                <a:sym typeface="Arial"/>
              </a:defRPr>
            </a:lvl9pPr>
          </a:lstStyle>
          <a:p>
            <a:endParaRPr/>
          </a:p>
        </p:txBody>
      </p:sp>
      <p:sp>
        <p:nvSpPr>
          <p:cNvPr id="56" name="Google Shape;5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58" name="Google Shape;58;p9"/>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9" name="Google Shape;59;p9"/>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60" name="Google Shape;60;p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1700" y="4162300"/>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3" name="Google Shape;63;p10"/>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1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65" name="Google Shape;65;p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2pPr>
            <a:lvl3pPr lvl="2">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3pPr>
            <a:lvl4pPr lvl="3">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4pPr>
            <a:lvl5pPr lvl="4">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5pPr>
            <a:lvl6pPr lvl="5">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6pPr>
            <a:lvl7pPr lvl="6">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7pPr>
            <a:lvl8pPr lvl="7">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8pPr>
            <a:lvl9pPr lvl="8">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 name="Google Shape;8;p1"/>
          <p:cNvSpPr txBox="1">
            <a:spLocks noGrp="1"/>
          </p:cNvSpPr>
          <p:nvPr>
            <p:ph type="sldNum" idx="12"/>
          </p:nvPr>
        </p:nvSpPr>
        <p:spPr>
          <a:xfrm>
            <a:off x="8514699" y="4842225"/>
            <a:ext cx="629400" cy="400200"/>
          </a:xfrm>
          <a:prstGeom prst="rect">
            <a:avLst/>
          </a:prstGeom>
          <a:noFill/>
          <a:ln>
            <a:noFill/>
          </a:ln>
        </p:spPr>
        <p:txBody>
          <a:bodyPr spcFirstLastPara="1" wrap="square" lIns="91425" tIns="91425" rIns="91425" bIns="91425" anchor="ctr" anchorCtr="0">
            <a:noAutofit/>
          </a:bodyPr>
          <a:lstStyle>
            <a:lvl1pPr lvl="0" algn="r">
              <a:buNone/>
              <a:defRPr sz="1500" b="1">
                <a:solidFill>
                  <a:schemeClr val="dk1"/>
                </a:solidFill>
              </a:defRPr>
            </a:lvl1pPr>
            <a:lvl2pPr lvl="1" algn="r">
              <a:buNone/>
              <a:defRPr sz="1500" b="1">
                <a:solidFill>
                  <a:schemeClr val="dk1"/>
                </a:solidFill>
              </a:defRPr>
            </a:lvl2pPr>
            <a:lvl3pPr lvl="2" algn="r">
              <a:buNone/>
              <a:defRPr sz="1500" b="1">
                <a:solidFill>
                  <a:schemeClr val="dk1"/>
                </a:solidFill>
              </a:defRPr>
            </a:lvl3pPr>
            <a:lvl4pPr lvl="3" algn="r">
              <a:buNone/>
              <a:defRPr sz="1500" b="1">
                <a:solidFill>
                  <a:schemeClr val="dk1"/>
                </a:solidFill>
              </a:defRPr>
            </a:lvl4pPr>
            <a:lvl5pPr lvl="4" algn="r">
              <a:buNone/>
              <a:defRPr sz="1500" b="1">
                <a:solidFill>
                  <a:schemeClr val="dk1"/>
                </a:solidFill>
              </a:defRPr>
            </a:lvl5pPr>
            <a:lvl6pPr lvl="5" algn="r">
              <a:buNone/>
              <a:defRPr sz="1500" b="1">
                <a:solidFill>
                  <a:schemeClr val="dk1"/>
                </a:solidFill>
              </a:defRPr>
            </a:lvl6pPr>
            <a:lvl7pPr lvl="6" algn="r">
              <a:buNone/>
              <a:defRPr sz="1500" b="1">
                <a:solidFill>
                  <a:schemeClr val="dk1"/>
                </a:solidFill>
              </a:defRPr>
            </a:lvl7pPr>
            <a:lvl8pPr lvl="7" algn="r">
              <a:buNone/>
              <a:defRPr sz="1500" b="1">
                <a:solidFill>
                  <a:schemeClr val="dk1"/>
                </a:solidFill>
              </a:defRPr>
            </a:lvl8pPr>
            <a:lvl9pPr lvl="8" algn="r">
              <a:buNone/>
              <a:defRPr sz="1500" b="1">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816175" y="4604050"/>
            <a:ext cx="358450" cy="345901"/>
          </a:xfrm>
          <a:prstGeom prst="rect">
            <a:avLst/>
          </a:prstGeom>
          <a:noFill/>
          <a:ln>
            <a:noFill/>
          </a:ln>
        </p:spPr>
      </p:pic>
      <p:pic>
        <p:nvPicPr>
          <p:cNvPr id="10" name="Google Shape;10;p1"/>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7512462" y="4705183"/>
            <a:ext cx="854538" cy="143630"/>
          </a:xfrm>
          <a:prstGeom prst="rect">
            <a:avLst/>
          </a:prstGeom>
          <a:noFill/>
          <a:ln>
            <a:noFill/>
          </a:ln>
        </p:spPr>
      </p:pic>
      <p:sp>
        <p:nvSpPr>
          <p:cNvPr id="11" name="Google Shape;11;p1"/>
          <p:cNvSpPr txBox="1"/>
          <p:nvPr/>
        </p:nvSpPr>
        <p:spPr>
          <a:xfrm>
            <a:off x="4257300" y="4743300"/>
            <a:ext cx="629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PDR</a:t>
            </a:r>
            <a:endParaRPr/>
          </a:p>
        </p:txBody>
      </p:sp>
      <p:sp>
        <p:nvSpPr>
          <p:cNvPr id="12" name="Google Shape;12;p1"/>
          <p:cNvSpPr/>
          <p:nvPr/>
        </p:nvSpPr>
        <p:spPr>
          <a:xfrm>
            <a:off x="1319088" y="4734100"/>
            <a:ext cx="6048900" cy="85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8" name="Google Shape;78;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79" name="Google Shape;79;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BFBFBF"/>
            </a:gs>
            <a:gs pos="19000">
              <a:srgbClr val="4285F4">
                <a:alpha val="24313"/>
              </a:srgbClr>
            </a:gs>
            <a:gs pos="49000">
              <a:srgbClr val="0097A7">
                <a:alpha val="27843"/>
              </a:srgbClr>
            </a:gs>
            <a:gs pos="80000">
              <a:srgbClr val="4285F4">
                <a:alpha val="24313"/>
              </a:srgbClr>
            </a:gs>
            <a:gs pos="100000">
              <a:srgbClr val="737373"/>
            </a:gs>
          </a:gsLst>
          <a:lin ang="5400012" scaled="0"/>
        </a:gradFill>
        <a:effectLst/>
      </p:bgPr>
    </p:bg>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23" name="Google Shape;123;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4" name="Google Shape;12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gif"/><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7600" y="2"/>
            <a:ext cx="10742229" cy="5143500"/>
          </a:xfrm>
          <a:prstGeom prst="rect">
            <a:avLst/>
          </a:prstGeom>
          <a:noFill/>
          <a:ln>
            <a:noFill/>
          </a:ln>
        </p:spPr>
      </p:pic>
      <p:sp>
        <p:nvSpPr>
          <p:cNvPr id="171" name="Google Shape;171;p37"/>
          <p:cNvSpPr txBox="1"/>
          <p:nvPr/>
        </p:nvSpPr>
        <p:spPr>
          <a:xfrm>
            <a:off x="1490850" y="3119375"/>
            <a:ext cx="6162300" cy="1262100"/>
          </a:xfrm>
          <a:prstGeom prst="rect">
            <a:avLst/>
          </a:prstGeom>
          <a:solidFill>
            <a:srgbClr val="000000">
              <a:alpha val="4583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Presenters: Parker Randolph, James Perkins, Ian Wong, Blake Wilson, </a:t>
            </a:r>
            <a:endParaRPr>
              <a:solidFill>
                <a:schemeClr val="lt1"/>
              </a:solidFill>
            </a:endParaRPr>
          </a:p>
          <a:p>
            <a:pPr marL="0" lvl="0" indent="0" algn="ctr" rtl="0">
              <a:spcBef>
                <a:spcPts val="0"/>
              </a:spcBef>
              <a:spcAft>
                <a:spcPts val="0"/>
              </a:spcAft>
              <a:buNone/>
            </a:pPr>
            <a:r>
              <a:rPr lang="en">
                <a:solidFill>
                  <a:schemeClr val="lt1"/>
                </a:solidFill>
              </a:rPr>
              <a:t>Zoe Bloomfield, Lauren Daniels, Mia Lawrence</a:t>
            </a:r>
            <a:endParaRPr>
              <a:solidFill>
                <a:schemeClr val="lt1"/>
              </a:solidFill>
            </a:endParaRPr>
          </a:p>
          <a:p>
            <a:pPr marL="0" lvl="0" indent="0" algn="ctr" rtl="0">
              <a:spcBef>
                <a:spcPts val="0"/>
              </a:spcBef>
              <a:spcAft>
                <a:spcPts val="0"/>
              </a:spcAft>
              <a:buNone/>
            </a:pPr>
            <a:endParaRPr>
              <a:solidFill>
                <a:schemeClr val="lt1"/>
              </a:solidFill>
            </a:endParaRPr>
          </a:p>
          <a:p>
            <a:pPr marL="0" lvl="0" indent="0" algn="ctr" rtl="0">
              <a:spcBef>
                <a:spcPts val="0"/>
              </a:spcBef>
              <a:spcAft>
                <a:spcPts val="0"/>
              </a:spcAft>
              <a:buNone/>
            </a:pPr>
            <a:r>
              <a:rPr lang="en">
                <a:solidFill>
                  <a:schemeClr val="lt1"/>
                </a:solidFill>
              </a:rPr>
              <a:t>Academic Advisor: Dr. Anderson</a:t>
            </a:r>
            <a:endParaRPr>
              <a:solidFill>
                <a:schemeClr val="lt1"/>
              </a:solidFill>
            </a:endParaRPr>
          </a:p>
          <a:p>
            <a:pPr marL="0" lvl="0" indent="0" algn="ctr" rtl="0">
              <a:spcBef>
                <a:spcPts val="0"/>
              </a:spcBef>
              <a:spcAft>
                <a:spcPts val="0"/>
              </a:spcAft>
              <a:buNone/>
            </a:pPr>
            <a:r>
              <a:rPr lang="en">
                <a:solidFill>
                  <a:schemeClr val="lt1"/>
                </a:solidFill>
              </a:rPr>
              <a:t>Sponsor: EchoStar &amp; Blue Origin</a:t>
            </a:r>
            <a:endParaRPr sz="1200">
              <a:solidFill>
                <a:schemeClr val="lt1"/>
              </a:solidFill>
            </a:endParaRPr>
          </a:p>
        </p:txBody>
      </p:sp>
      <p:sp>
        <p:nvSpPr>
          <p:cNvPr id="172" name="Google Shape;172;p37"/>
          <p:cNvSpPr txBox="1">
            <a:spLocks noGrp="1"/>
          </p:cNvSpPr>
          <p:nvPr>
            <p:ph type="ctrTitle"/>
          </p:nvPr>
        </p:nvSpPr>
        <p:spPr>
          <a:xfrm>
            <a:off x="311708" y="363575"/>
            <a:ext cx="8520600" cy="2052600"/>
          </a:xfrm>
          <a:prstGeom prst="rect">
            <a:avLst/>
          </a:prstGeom>
          <a:solidFill>
            <a:srgbClr val="000000">
              <a:alpha val="45830"/>
            </a:srgbClr>
          </a:solidFill>
        </p:spPr>
        <p:txBody>
          <a:bodyPr spcFirstLastPara="1" wrap="square" lIns="91425" tIns="91425" rIns="91425" bIns="91425" anchor="b" anchorCtr="0">
            <a:normAutofit/>
          </a:bodyPr>
          <a:lstStyle/>
          <a:p>
            <a:pPr marL="0" lvl="0" indent="0" algn="ctr" rtl="0">
              <a:spcBef>
                <a:spcPts val="0"/>
              </a:spcBef>
              <a:spcAft>
                <a:spcPts val="0"/>
              </a:spcAft>
              <a:buNone/>
            </a:pPr>
            <a:r>
              <a:rPr lang="en" sz="4600" i="1">
                <a:solidFill>
                  <a:schemeClr val="lt1"/>
                </a:solidFill>
                <a:latin typeface="Orbitron"/>
                <a:ea typeface="Orbitron"/>
                <a:cs typeface="Orbitron"/>
                <a:sym typeface="Orbitron"/>
              </a:rPr>
              <a:t>LunaSim</a:t>
            </a:r>
            <a:endParaRPr sz="4600" i="1">
              <a:solidFill>
                <a:schemeClr val="lt1"/>
              </a:solidFill>
              <a:latin typeface="Orbitron"/>
              <a:ea typeface="Orbitron"/>
              <a:cs typeface="Orbitron"/>
              <a:sym typeface="Orbitron"/>
            </a:endParaRPr>
          </a:p>
          <a:p>
            <a:pPr marL="0" lvl="0" indent="0" algn="ctr" rtl="0">
              <a:spcBef>
                <a:spcPts val="0"/>
              </a:spcBef>
              <a:spcAft>
                <a:spcPts val="0"/>
              </a:spcAft>
              <a:buNone/>
            </a:pPr>
            <a:r>
              <a:rPr lang="en" sz="4600">
                <a:solidFill>
                  <a:schemeClr val="lt1"/>
                </a:solidFill>
                <a:latin typeface="Arial"/>
                <a:ea typeface="Arial"/>
                <a:cs typeface="Arial"/>
                <a:sym typeface="Arial"/>
              </a:rPr>
              <a:t>Preliminary Design Review</a:t>
            </a:r>
            <a:endParaRPr sz="4600">
              <a:solidFill>
                <a:schemeClr val="lt1"/>
              </a:solidFill>
              <a:latin typeface="Arial"/>
              <a:ea typeface="Arial"/>
              <a:cs typeface="Arial"/>
              <a:sym typeface="Arial"/>
            </a:endParaRPr>
          </a:p>
        </p:txBody>
      </p:sp>
      <p:sp>
        <p:nvSpPr>
          <p:cNvPr id="173" name="Google Shape;173;p37"/>
          <p:cNvSpPr txBox="1">
            <a:spLocks noGrp="1"/>
          </p:cNvSpPr>
          <p:nvPr>
            <p:ph type="subTitle" idx="1"/>
          </p:nvPr>
        </p:nvSpPr>
        <p:spPr>
          <a:xfrm>
            <a:off x="2851200" y="2490575"/>
            <a:ext cx="3441600" cy="554400"/>
          </a:xfrm>
          <a:prstGeom prst="rect">
            <a:avLst/>
          </a:prstGeom>
          <a:solidFill>
            <a:srgbClr val="000000">
              <a:alpha val="45830"/>
            </a:srgbClr>
          </a:solidFill>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1740">
                <a:solidFill>
                  <a:schemeClr val="lt1"/>
                </a:solidFill>
                <a:latin typeface="Arial"/>
                <a:ea typeface="Arial"/>
                <a:cs typeface="Arial"/>
                <a:sym typeface="Arial"/>
              </a:rPr>
              <a:t>University of Colorado Boulder</a:t>
            </a:r>
            <a:endParaRPr sz="1740">
              <a:solidFill>
                <a:schemeClr val="lt1"/>
              </a:solidFill>
              <a:latin typeface="Arial"/>
              <a:ea typeface="Arial"/>
              <a:cs typeface="Arial"/>
              <a:sym typeface="Arial"/>
            </a:endParaRPr>
          </a:p>
          <a:p>
            <a:pPr marL="0" lvl="0" indent="0" algn="ctr" rtl="0">
              <a:lnSpc>
                <a:spcPct val="80000"/>
              </a:lnSpc>
              <a:spcBef>
                <a:spcPts val="0"/>
              </a:spcBef>
              <a:spcAft>
                <a:spcPts val="0"/>
              </a:spcAft>
              <a:buSzPts val="605"/>
              <a:buNone/>
            </a:pPr>
            <a:r>
              <a:rPr lang="en" sz="1740">
                <a:solidFill>
                  <a:schemeClr val="lt1"/>
                </a:solidFill>
                <a:latin typeface="Arial"/>
                <a:ea typeface="Arial"/>
                <a:cs typeface="Arial"/>
                <a:sym typeface="Arial"/>
              </a:rPr>
              <a:t>October 5th, 2022</a:t>
            </a:r>
            <a:endParaRPr sz="174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46"/>
          <p:cNvSpPr/>
          <p:nvPr/>
        </p:nvSpPr>
        <p:spPr>
          <a:xfrm>
            <a:off x="518475" y="101557"/>
            <a:ext cx="6936000" cy="3924600"/>
          </a:xfrm>
          <a:prstGeom prst="rect">
            <a:avLst/>
          </a:prstGeom>
          <a:solidFill>
            <a:srgbClr val="D9EAD3">
              <a:alpha val="48210"/>
            </a:srgbClr>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6"/>
          <p:cNvSpPr/>
          <p:nvPr/>
        </p:nvSpPr>
        <p:spPr>
          <a:xfrm>
            <a:off x="1651600" y="980200"/>
            <a:ext cx="1911900" cy="926400"/>
          </a:xfrm>
          <a:prstGeom prst="rect">
            <a:avLst/>
          </a:prstGeom>
          <a:solidFill>
            <a:srgbClr val="F4CCCC">
              <a:alpha val="50000"/>
            </a:srgbClr>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6"/>
          <p:cNvSpPr/>
          <p:nvPr/>
        </p:nvSpPr>
        <p:spPr>
          <a:xfrm>
            <a:off x="518475" y="4106100"/>
            <a:ext cx="1911900" cy="926400"/>
          </a:xfrm>
          <a:prstGeom prst="rect">
            <a:avLst/>
          </a:prstGeom>
          <a:solidFill>
            <a:srgbClr val="C9DAF8">
              <a:alpha val="52980"/>
            </a:srgbClr>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6"/>
          <p:cNvSpPr/>
          <p:nvPr/>
        </p:nvSpPr>
        <p:spPr>
          <a:xfrm>
            <a:off x="3536325" y="950400"/>
            <a:ext cx="3918300" cy="4077000"/>
          </a:xfrm>
          <a:prstGeom prst="rect">
            <a:avLst/>
          </a:prstGeom>
          <a:solidFill>
            <a:srgbClr val="D9D2E9">
              <a:alpha val="49400"/>
            </a:srgbClr>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6"/>
          <p:cNvSpPr/>
          <p:nvPr/>
        </p:nvSpPr>
        <p:spPr>
          <a:xfrm>
            <a:off x="7676050" y="483437"/>
            <a:ext cx="927900" cy="2838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Personnel</a:t>
            </a:r>
            <a:endParaRPr sz="1200"/>
          </a:p>
        </p:txBody>
      </p:sp>
      <p:sp>
        <p:nvSpPr>
          <p:cNvPr id="316" name="Google Shape;316;p46"/>
          <p:cNvSpPr/>
          <p:nvPr/>
        </p:nvSpPr>
        <p:spPr>
          <a:xfrm>
            <a:off x="3542400" y="105211"/>
            <a:ext cx="2059800" cy="4976700"/>
          </a:xfrm>
          <a:prstGeom prst="rect">
            <a:avLst/>
          </a:prstGeom>
          <a:solidFill>
            <a:srgbClr val="FFF2CC">
              <a:alpha val="51790"/>
            </a:srgbClr>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6"/>
          <p:cNvSpPr/>
          <p:nvPr/>
        </p:nvSpPr>
        <p:spPr>
          <a:xfrm>
            <a:off x="641950" y="3167885"/>
            <a:ext cx="1650900" cy="670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Control Hardware</a:t>
            </a:r>
            <a:endParaRPr/>
          </a:p>
        </p:txBody>
      </p:sp>
      <p:sp>
        <p:nvSpPr>
          <p:cNvPr id="318" name="Google Shape;318;p46"/>
          <p:cNvSpPr/>
          <p:nvPr/>
        </p:nvSpPr>
        <p:spPr>
          <a:xfrm>
            <a:off x="1782100" y="1107988"/>
            <a:ext cx="1650900" cy="6708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Electrical Power System</a:t>
            </a:r>
            <a:endParaRPr/>
          </a:p>
        </p:txBody>
      </p:sp>
      <p:sp>
        <p:nvSpPr>
          <p:cNvPr id="319" name="Google Shape;319;p46"/>
          <p:cNvSpPr/>
          <p:nvPr/>
        </p:nvSpPr>
        <p:spPr>
          <a:xfrm>
            <a:off x="642188" y="4244010"/>
            <a:ext cx="1650900" cy="670800"/>
          </a:xfrm>
          <a:prstGeom prst="roundRect">
            <a:avLst>
              <a:gd name="adj" fmla="val 16667"/>
            </a:avLst>
          </a:prstGeom>
          <a:solidFill>
            <a:srgbClr val="A4C2F4"/>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Sensors</a:t>
            </a:r>
            <a:endParaRPr/>
          </a:p>
        </p:txBody>
      </p:sp>
      <p:sp>
        <p:nvSpPr>
          <p:cNvPr id="320" name="Google Shape;320;p46"/>
          <p:cNvSpPr/>
          <p:nvPr/>
        </p:nvSpPr>
        <p:spPr>
          <a:xfrm>
            <a:off x="3746838" y="3167872"/>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User Attachment</a:t>
            </a:r>
            <a:endParaRPr/>
          </a:p>
        </p:txBody>
      </p:sp>
      <p:sp>
        <p:nvSpPr>
          <p:cNvPr id="321" name="Google Shape;321;p46"/>
          <p:cNvSpPr/>
          <p:nvPr/>
        </p:nvSpPr>
        <p:spPr>
          <a:xfrm>
            <a:off x="3746550" y="1107997"/>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Supporting Structure</a:t>
            </a:r>
            <a:endParaRPr/>
          </a:p>
        </p:txBody>
      </p:sp>
      <p:sp>
        <p:nvSpPr>
          <p:cNvPr id="322" name="Google Shape;322;p46"/>
          <p:cNvSpPr/>
          <p:nvPr/>
        </p:nvSpPr>
        <p:spPr>
          <a:xfrm>
            <a:off x="5699438" y="4243710"/>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Environment Simulation</a:t>
            </a:r>
            <a:endParaRPr/>
          </a:p>
        </p:txBody>
      </p:sp>
      <p:sp>
        <p:nvSpPr>
          <p:cNvPr id="323" name="Google Shape;323;p46"/>
          <p:cNvSpPr/>
          <p:nvPr/>
        </p:nvSpPr>
        <p:spPr>
          <a:xfrm>
            <a:off x="642500" y="161735"/>
            <a:ext cx="1650900" cy="670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Control Software</a:t>
            </a:r>
            <a:endParaRPr/>
          </a:p>
        </p:txBody>
      </p:sp>
      <p:sp>
        <p:nvSpPr>
          <p:cNvPr id="324" name="Google Shape;324;p46"/>
          <p:cNvSpPr/>
          <p:nvPr/>
        </p:nvSpPr>
        <p:spPr>
          <a:xfrm>
            <a:off x="3746538" y="4243710"/>
            <a:ext cx="1650900" cy="6708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User</a:t>
            </a:r>
            <a:endParaRPr/>
          </a:p>
        </p:txBody>
      </p:sp>
      <p:sp>
        <p:nvSpPr>
          <p:cNvPr id="325" name="Google Shape;325;p46"/>
          <p:cNvSpPr/>
          <p:nvPr/>
        </p:nvSpPr>
        <p:spPr>
          <a:xfrm>
            <a:off x="3746538" y="161735"/>
            <a:ext cx="1650900" cy="6708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System Operator</a:t>
            </a:r>
            <a:endParaRPr/>
          </a:p>
        </p:txBody>
      </p:sp>
      <p:sp>
        <p:nvSpPr>
          <p:cNvPr id="326" name="Google Shape;326;p46"/>
          <p:cNvSpPr/>
          <p:nvPr/>
        </p:nvSpPr>
        <p:spPr>
          <a:xfrm>
            <a:off x="5699450" y="2139997"/>
            <a:ext cx="1650900" cy="670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Emergency Stop</a:t>
            </a:r>
            <a:endParaRPr/>
          </a:p>
        </p:txBody>
      </p:sp>
      <p:sp>
        <p:nvSpPr>
          <p:cNvPr id="327" name="Google Shape;327;p46"/>
          <p:cNvSpPr/>
          <p:nvPr/>
        </p:nvSpPr>
        <p:spPr>
          <a:xfrm>
            <a:off x="3746538" y="2137947"/>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Movement System</a:t>
            </a:r>
            <a:endParaRPr/>
          </a:p>
        </p:txBody>
      </p:sp>
      <p:sp>
        <p:nvSpPr>
          <p:cNvPr id="328" name="Google Shape;328;p46"/>
          <p:cNvSpPr/>
          <p:nvPr/>
        </p:nvSpPr>
        <p:spPr>
          <a:xfrm>
            <a:off x="7673200" y="1752818"/>
            <a:ext cx="685200" cy="2838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Power</a:t>
            </a:r>
            <a:endParaRPr sz="1200"/>
          </a:p>
        </p:txBody>
      </p:sp>
      <p:sp>
        <p:nvSpPr>
          <p:cNvPr id="329" name="Google Shape;329;p46"/>
          <p:cNvSpPr/>
          <p:nvPr/>
        </p:nvSpPr>
        <p:spPr>
          <a:xfrm>
            <a:off x="7673200" y="1435468"/>
            <a:ext cx="685200" cy="283800"/>
          </a:xfrm>
          <a:prstGeom prst="roundRect">
            <a:avLst>
              <a:gd name="adj" fmla="val 16667"/>
            </a:avLst>
          </a:prstGeom>
          <a:solidFill>
            <a:srgbClr val="A4C2F4"/>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Data</a:t>
            </a:r>
            <a:endParaRPr sz="1200"/>
          </a:p>
        </p:txBody>
      </p:sp>
      <p:sp>
        <p:nvSpPr>
          <p:cNvPr id="330" name="Google Shape;330;p46"/>
          <p:cNvSpPr/>
          <p:nvPr/>
        </p:nvSpPr>
        <p:spPr>
          <a:xfrm>
            <a:off x="7676050" y="1118113"/>
            <a:ext cx="777000" cy="283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Control</a:t>
            </a:r>
            <a:endParaRPr sz="1200"/>
          </a:p>
        </p:txBody>
      </p:sp>
      <p:sp>
        <p:nvSpPr>
          <p:cNvPr id="331" name="Google Shape;331;p46"/>
          <p:cNvSpPr/>
          <p:nvPr/>
        </p:nvSpPr>
        <p:spPr>
          <a:xfrm>
            <a:off x="7673200" y="800775"/>
            <a:ext cx="1409400" cy="283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Physical interface</a:t>
            </a:r>
            <a:endParaRPr sz="1200"/>
          </a:p>
        </p:txBody>
      </p:sp>
      <p:sp>
        <p:nvSpPr>
          <p:cNvPr id="332" name="Google Shape;332;p46"/>
          <p:cNvSpPr txBox="1"/>
          <p:nvPr/>
        </p:nvSpPr>
        <p:spPr>
          <a:xfrm>
            <a:off x="7498250" y="166900"/>
            <a:ext cx="1240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u="sng">
                <a:solidFill>
                  <a:srgbClr val="EFEFEF"/>
                </a:solidFill>
              </a:rPr>
              <a:t>Category</a:t>
            </a:r>
            <a:endParaRPr sz="1100" u="sng">
              <a:solidFill>
                <a:srgbClr val="EFEFEF"/>
              </a:solidFill>
            </a:endParaRPr>
          </a:p>
        </p:txBody>
      </p:sp>
      <p:sp>
        <p:nvSpPr>
          <p:cNvPr id="333" name="Google Shape;333;p46"/>
          <p:cNvSpPr txBox="1"/>
          <p:nvPr/>
        </p:nvSpPr>
        <p:spPr>
          <a:xfrm>
            <a:off x="7498250" y="4370825"/>
            <a:ext cx="1590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i="1">
                <a:solidFill>
                  <a:srgbClr val="FFFFFF"/>
                </a:solidFill>
                <a:latin typeface="Orbitron"/>
                <a:ea typeface="Orbitron"/>
                <a:cs typeface="Orbitron"/>
                <a:sym typeface="Orbitron"/>
              </a:rPr>
              <a:t>FBD</a:t>
            </a:r>
            <a:endParaRPr sz="3500" i="1">
              <a:solidFill>
                <a:srgbClr val="FFFFFF"/>
              </a:solidFill>
              <a:latin typeface="Orbitron"/>
              <a:ea typeface="Orbitron"/>
              <a:cs typeface="Orbitron"/>
              <a:sym typeface="Orbitron"/>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par>
                                <p:cTn id="8" presetID="10" presetClass="entr" presetSubtype="0"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Effect transition="in" filter="fade">
                                      <p:cBhvr>
                                        <p:cTn id="10" dur="500"/>
                                        <p:tgtEl>
                                          <p:spTgt spid="315"/>
                                        </p:tgtEl>
                                      </p:cBhvr>
                                    </p:animEffect>
                                  </p:childTnLst>
                                </p:cTn>
                              </p:par>
                              <p:par>
                                <p:cTn id="11" presetID="10" presetClass="entr" presetSubtype="0" fill="hold" nodeType="withEffect">
                                  <p:stCondLst>
                                    <p:cond delay="0"/>
                                  </p:stCondLst>
                                  <p:childTnLst>
                                    <p:set>
                                      <p:cBhvr>
                                        <p:cTn id="12" dur="1" fill="hold">
                                          <p:stCondLst>
                                            <p:cond delay="0"/>
                                          </p:stCondLst>
                                        </p:cTn>
                                        <p:tgtEl>
                                          <p:spTgt spid="325"/>
                                        </p:tgtEl>
                                        <p:attrNameLst>
                                          <p:attrName>style.visibility</p:attrName>
                                        </p:attrNameLst>
                                      </p:cBhvr>
                                      <p:to>
                                        <p:strVal val="visible"/>
                                      </p:to>
                                    </p:set>
                                    <p:animEffect transition="in" filter="fade">
                                      <p:cBhvr>
                                        <p:cTn id="13" dur="500"/>
                                        <p:tgtEl>
                                          <p:spTgt spid="325"/>
                                        </p:tgtEl>
                                      </p:cBhvr>
                                    </p:animEffect>
                                  </p:childTnLst>
                                </p:cTn>
                              </p:par>
                              <p:par>
                                <p:cTn id="14" presetID="10" presetClass="entr" presetSubtype="0" fill="hold" nodeType="withEffect">
                                  <p:stCondLst>
                                    <p:cond delay="0"/>
                                  </p:stCondLst>
                                  <p:childTnLst>
                                    <p:set>
                                      <p:cBhvr>
                                        <p:cTn id="15" dur="1" fill="hold">
                                          <p:stCondLst>
                                            <p:cond delay="0"/>
                                          </p:stCondLst>
                                        </p:cTn>
                                        <p:tgtEl>
                                          <p:spTgt spid="324"/>
                                        </p:tgtEl>
                                        <p:attrNameLst>
                                          <p:attrName>style.visibility</p:attrName>
                                        </p:attrNameLst>
                                      </p:cBhvr>
                                      <p:to>
                                        <p:strVal val="visible"/>
                                      </p:to>
                                    </p:set>
                                    <p:animEffect transition="in" filter="fade">
                                      <p:cBhvr>
                                        <p:cTn id="16" dur="500"/>
                                        <p:tgtEl>
                                          <p:spTgt spid="3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16"/>
                                        </p:tgtEl>
                                      </p:cBhvr>
                                    </p:animEffect>
                                    <p:set>
                                      <p:cBhvr>
                                        <p:cTn id="21" dur="1" fill="hold">
                                          <p:stCondLst>
                                            <p:cond delay="500"/>
                                          </p:stCondLst>
                                        </p:cTn>
                                        <p:tgtEl>
                                          <p:spTgt spid="31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20"/>
                                        </p:tgtEl>
                                        <p:attrNameLst>
                                          <p:attrName>style.visibility</p:attrName>
                                        </p:attrNameLst>
                                      </p:cBhvr>
                                      <p:to>
                                        <p:strVal val="visible"/>
                                      </p:to>
                                    </p:set>
                                    <p:animEffect transition="in" filter="fade">
                                      <p:cBhvr>
                                        <p:cTn id="25" dur="500"/>
                                        <p:tgtEl>
                                          <p:spTgt spid="320"/>
                                        </p:tgtEl>
                                      </p:cBhvr>
                                    </p:animEffect>
                                  </p:childTnLst>
                                </p:cTn>
                              </p:par>
                              <p:par>
                                <p:cTn id="26" presetID="10" presetClass="entr" presetSubtype="0" fill="hold" nodeType="withEffect">
                                  <p:stCondLst>
                                    <p:cond delay="0"/>
                                  </p:stCondLst>
                                  <p:childTnLst>
                                    <p:set>
                                      <p:cBhvr>
                                        <p:cTn id="27" dur="1" fill="hold">
                                          <p:stCondLst>
                                            <p:cond delay="0"/>
                                          </p:stCondLst>
                                        </p:cTn>
                                        <p:tgtEl>
                                          <p:spTgt spid="321"/>
                                        </p:tgtEl>
                                        <p:attrNameLst>
                                          <p:attrName>style.visibility</p:attrName>
                                        </p:attrNameLst>
                                      </p:cBhvr>
                                      <p:to>
                                        <p:strVal val="visible"/>
                                      </p:to>
                                    </p:set>
                                    <p:animEffect transition="in" filter="fade">
                                      <p:cBhvr>
                                        <p:cTn id="28" dur="500"/>
                                        <p:tgtEl>
                                          <p:spTgt spid="321"/>
                                        </p:tgtEl>
                                      </p:cBhvr>
                                    </p:animEffect>
                                  </p:childTnLst>
                                </p:cTn>
                              </p:par>
                              <p:par>
                                <p:cTn id="29" presetID="10" presetClass="entr" presetSubtype="0" fill="hold" nodeType="withEffect">
                                  <p:stCondLst>
                                    <p:cond delay="0"/>
                                  </p:stCondLst>
                                  <p:childTnLst>
                                    <p:set>
                                      <p:cBhvr>
                                        <p:cTn id="30" dur="1" fill="hold">
                                          <p:stCondLst>
                                            <p:cond delay="0"/>
                                          </p:stCondLst>
                                        </p:cTn>
                                        <p:tgtEl>
                                          <p:spTgt spid="327"/>
                                        </p:tgtEl>
                                        <p:attrNameLst>
                                          <p:attrName>style.visibility</p:attrName>
                                        </p:attrNameLst>
                                      </p:cBhvr>
                                      <p:to>
                                        <p:strVal val="visible"/>
                                      </p:to>
                                    </p:set>
                                    <p:animEffect transition="in" filter="fade">
                                      <p:cBhvr>
                                        <p:cTn id="31" dur="500"/>
                                        <p:tgtEl>
                                          <p:spTgt spid="327"/>
                                        </p:tgtEl>
                                      </p:cBhvr>
                                    </p:animEffect>
                                  </p:childTnLst>
                                </p:cTn>
                              </p:par>
                              <p:par>
                                <p:cTn id="32" presetID="10" presetClass="entr" presetSubtype="0" fill="hold" nodeType="withEffect">
                                  <p:stCondLst>
                                    <p:cond delay="0"/>
                                  </p:stCondLst>
                                  <p:childTnLst>
                                    <p:set>
                                      <p:cBhvr>
                                        <p:cTn id="33" dur="1" fill="hold">
                                          <p:stCondLst>
                                            <p:cond delay="0"/>
                                          </p:stCondLst>
                                        </p:cTn>
                                        <p:tgtEl>
                                          <p:spTgt spid="322"/>
                                        </p:tgtEl>
                                        <p:attrNameLst>
                                          <p:attrName>style.visibility</p:attrName>
                                        </p:attrNameLst>
                                      </p:cBhvr>
                                      <p:to>
                                        <p:strVal val="visible"/>
                                      </p:to>
                                    </p:set>
                                    <p:animEffect transition="in" filter="fade">
                                      <p:cBhvr>
                                        <p:cTn id="34" dur="500"/>
                                        <p:tgtEl>
                                          <p:spTgt spid="322"/>
                                        </p:tgtEl>
                                      </p:cBhvr>
                                    </p:animEffect>
                                  </p:childTnLst>
                                </p:cTn>
                              </p:par>
                              <p:par>
                                <p:cTn id="35" presetID="10" presetClass="entr" presetSubtype="0" fill="hold" nodeType="withEffect">
                                  <p:stCondLst>
                                    <p:cond delay="0"/>
                                  </p:stCondLst>
                                  <p:childTnLst>
                                    <p:set>
                                      <p:cBhvr>
                                        <p:cTn id="36" dur="1" fill="hold">
                                          <p:stCondLst>
                                            <p:cond delay="0"/>
                                          </p:stCondLst>
                                        </p:cTn>
                                        <p:tgtEl>
                                          <p:spTgt spid="331"/>
                                        </p:tgtEl>
                                        <p:attrNameLst>
                                          <p:attrName>style.visibility</p:attrName>
                                        </p:attrNameLst>
                                      </p:cBhvr>
                                      <p:to>
                                        <p:strVal val="visible"/>
                                      </p:to>
                                    </p:set>
                                    <p:animEffect transition="in" filter="fade">
                                      <p:cBhvr>
                                        <p:cTn id="37" dur="500"/>
                                        <p:tgtEl>
                                          <p:spTgt spid="331"/>
                                        </p:tgtEl>
                                      </p:cBhvr>
                                    </p:animEffect>
                                  </p:childTnLst>
                                </p:cTn>
                              </p:par>
                              <p:par>
                                <p:cTn id="38" presetID="10" presetClass="entr" presetSubtype="0" fill="hold" nodeType="withEffect">
                                  <p:stCondLst>
                                    <p:cond delay="0"/>
                                  </p:stCondLst>
                                  <p:childTnLst>
                                    <p:set>
                                      <p:cBhvr>
                                        <p:cTn id="39" dur="1" fill="hold">
                                          <p:stCondLst>
                                            <p:cond delay="0"/>
                                          </p:stCondLst>
                                        </p:cTn>
                                        <p:tgtEl>
                                          <p:spTgt spid="314"/>
                                        </p:tgtEl>
                                        <p:attrNameLst>
                                          <p:attrName>style.visibility</p:attrName>
                                        </p:attrNameLst>
                                      </p:cBhvr>
                                      <p:to>
                                        <p:strVal val="visible"/>
                                      </p:to>
                                    </p:set>
                                    <p:animEffect transition="in" filter="fade">
                                      <p:cBhvr>
                                        <p:cTn id="40" dur="500"/>
                                        <p:tgtEl>
                                          <p:spTgt spid="3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14"/>
                                        </p:tgtEl>
                                      </p:cBhvr>
                                    </p:animEffect>
                                    <p:set>
                                      <p:cBhvr>
                                        <p:cTn id="45" dur="1" fill="hold">
                                          <p:stCondLst>
                                            <p:cond delay="500"/>
                                          </p:stCondLst>
                                        </p:cTn>
                                        <p:tgtEl>
                                          <p:spTgt spid="314"/>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317"/>
                                        </p:tgtEl>
                                        <p:attrNameLst>
                                          <p:attrName>style.visibility</p:attrName>
                                        </p:attrNameLst>
                                      </p:cBhvr>
                                      <p:to>
                                        <p:strVal val="visible"/>
                                      </p:to>
                                    </p:set>
                                    <p:animEffect transition="in" filter="fade">
                                      <p:cBhvr>
                                        <p:cTn id="49" dur="500"/>
                                        <p:tgtEl>
                                          <p:spTgt spid="317"/>
                                        </p:tgtEl>
                                      </p:cBhvr>
                                    </p:animEffect>
                                  </p:childTnLst>
                                </p:cTn>
                              </p:par>
                              <p:par>
                                <p:cTn id="50" presetID="10" presetClass="entr" presetSubtype="0" fill="hold" nodeType="withEffect">
                                  <p:stCondLst>
                                    <p:cond delay="0"/>
                                  </p:stCondLst>
                                  <p:childTnLst>
                                    <p:set>
                                      <p:cBhvr>
                                        <p:cTn id="51" dur="1" fill="hold">
                                          <p:stCondLst>
                                            <p:cond delay="0"/>
                                          </p:stCondLst>
                                        </p:cTn>
                                        <p:tgtEl>
                                          <p:spTgt spid="330"/>
                                        </p:tgtEl>
                                        <p:attrNameLst>
                                          <p:attrName>style.visibility</p:attrName>
                                        </p:attrNameLst>
                                      </p:cBhvr>
                                      <p:to>
                                        <p:strVal val="visible"/>
                                      </p:to>
                                    </p:set>
                                    <p:animEffect transition="in" filter="fade">
                                      <p:cBhvr>
                                        <p:cTn id="52" dur="500"/>
                                        <p:tgtEl>
                                          <p:spTgt spid="330"/>
                                        </p:tgtEl>
                                      </p:cBhvr>
                                    </p:animEffect>
                                  </p:childTnLst>
                                </p:cTn>
                              </p:par>
                              <p:par>
                                <p:cTn id="53" presetID="10" presetClass="entr" presetSubtype="0" fill="hold" nodeType="withEffect">
                                  <p:stCondLst>
                                    <p:cond delay="0"/>
                                  </p:stCondLst>
                                  <p:childTnLst>
                                    <p:set>
                                      <p:cBhvr>
                                        <p:cTn id="54" dur="1" fill="hold">
                                          <p:stCondLst>
                                            <p:cond delay="0"/>
                                          </p:stCondLst>
                                        </p:cTn>
                                        <p:tgtEl>
                                          <p:spTgt spid="323"/>
                                        </p:tgtEl>
                                        <p:attrNameLst>
                                          <p:attrName>style.visibility</p:attrName>
                                        </p:attrNameLst>
                                      </p:cBhvr>
                                      <p:to>
                                        <p:strVal val="visible"/>
                                      </p:to>
                                    </p:set>
                                    <p:animEffect transition="in" filter="fade">
                                      <p:cBhvr>
                                        <p:cTn id="55" dur="500"/>
                                        <p:tgtEl>
                                          <p:spTgt spid="323"/>
                                        </p:tgtEl>
                                      </p:cBhvr>
                                    </p:animEffect>
                                  </p:childTnLst>
                                </p:cTn>
                              </p:par>
                              <p:par>
                                <p:cTn id="56" presetID="10" presetClass="entr" presetSubtype="0" fill="hold" nodeType="withEffect">
                                  <p:stCondLst>
                                    <p:cond delay="0"/>
                                  </p:stCondLst>
                                  <p:childTnLst>
                                    <p:set>
                                      <p:cBhvr>
                                        <p:cTn id="57" dur="1" fill="hold">
                                          <p:stCondLst>
                                            <p:cond delay="0"/>
                                          </p:stCondLst>
                                        </p:cTn>
                                        <p:tgtEl>
                                          <p:spTgt spid="326"/>
                                        </p:tgtEl>
                                        <p:attrNameLst>
                                          <p:attrName>style.visibility</p:attrName>
                                        </p:attrNameLst>
                                      </p:cBhvr>
                                      <p:to>
                                        <p:strVal val="visible"/>
                                      </p:to>
                                    </p:set>
                                    <p:animEffect transition="in" filter="fade">
                                      <p:cBhvr>
                                        <p:cTn id="58" dur="500"/>
                                        <p:tgtEl>
                                          <p:spTgt spid="326"/>
                                        </p:tgtEl>
                                      </p:cBhvr>
                                    </p:animEffect>
                                  </p:childTnLst>
                                </p:cTn>
                              </p:par>
                              <p:par>
                                <p:cTn id="59" presetID="10" presetClass="entr" presetSubtype="0" fill="hold" nodeType="withEffect">
                                  <p:stCondLst>
                                    <p:cond delay="0"/>
                                  </p:stCondLst>
                                  <p:childTnLst>
                                    <p:set>
                                      <p:cBhvr>
                                        <p:cTn id="60" dur="1" fill="hold">
                                          <p:stCondLst>
                                            <p:cond delay="0"/>
                                          </p:stCondLst>
                                        </p:cTn>
                                        <p:tgtEl>
                                          <p:spTgt spid="311"/>
                                        </p:tgtEl>
                                        <p:attrNameLst>
                                          <p:attrName>style.visibility</p:attrName>
                                        </p:attrNameLst>
                                      </p:cBhvr>
                                      <p:to>
                                        <p:strVal val="visible"/>
                                      </p:to>
                                    </p:set>
                                    <p:animEffect transition="in" filter="fade">
                                      <p:cBhvr>
                                        <p:cTn id="61" dur="500"/>
                                        <p:tgtEl>
                                          <p:spTgt spid="3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11"/>
                                        </p:tgtEl>
                                      </p:cBhvr>
                                    </p:animEffect>
                                    <p:set>
                                      <p:cBhvr>
                                        <p:cTn id="66" dur="1" fill="hold">
                                          <p:stCondLst>
                                            <p:cond delay="500"/>
                                          </p:stCondLst>
                                        </p:cTn>
                                        <p:tgtEl>
                                          <p:spTgt spid="311"/>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13"/>
                                        </p:tgtEl>
                                        <p:attrNameLst>
                                          <p:attrName>style.visibility</p:attrName>
                                        </p:attrNameLst>
                                      </p:cBhvr>
                                      <p:to>
                                        <p:strVal val="visible"/>
                                      </p:to>
                                    </p:set>
                                    <p:animEffect transition="in" filter="fade">
                                      <p:cBhvr>
                                        <p:cTn id="70" dur="500"/>
                                        <p:tgtEl>
                                          <p:spTgt spid="313"/>
                                        </p:tgtEl>
                                      </p:cBhvr>
                                    </p:animEffect>
                                  </p:childTnLst>
                                </p:cTn>
                              </p:par>
                              <p:par>
                                <p:cTn id="71" presetID="10" presetClass="entr" presetSubtype="0" fill="hold" nodeType="withEffect">
                                  <p:stCondLst>
                                    <p:cond delay="0"/>
                                  </p:stCondLst>
                                  <p:childTnLst>
                                    <p:set>
                                      <p:cBhvr>
                                        <p:cTn id="72" dur="1" fill="hold">
                                          <p:stCondLst>
                                            <p:cond delay="0"/>
                                          </p:stCondLst>
                                        </p:cTn>
                                        <p:tgtEl>
                                          <p:spTgt spid="319"/>
                                        </p:tgtEl>
                                        <p:attrNameLst>
                                          <p:attrName>style.visibility</p:attrName>
                                        </p:attrNameLst>
                                      </p:cBhvr>
                                      <p:to>
                                        <p:strVal val="visible"/>
                                      </p:to>
                                    </p:set>
                                    <p:animEffect transition="in" filter="fade">
                                      <p:cBhvr>
                                        <p:cTn id="73" dur="500"/>
                                        <p:tgtEl>
                                          <p:spTgt spid="319"/>
                                        </p:tgtEl>
                                      </p:cBhvr>
                                    </p:animEffect>
                                  </p:childTnLst>
                                </p:cTn>
                              </p:par>
                              <p:par>
                                <p:cTn id="74" presetID="10" presetClass="entr" presetSubtype="0" fill="hold" nodeType="withEffect">
                                  <p:stCondLst>
                                    <p:cond delay="0"/>
                                  </p:stCondLst>
                                  <p:childTnLst>
                                    <p:set>
                                      <p:cBhvr>
                                        <p:cTn id="75" dur="1" fill="hold">
                                          <p:stCondLst>
                                            <p:cond delay="0"/>
                                          </p:stCondLst>
                                        </p:cTn>
                                        <p:tgtEl>
                                          <p:spTgt spid="329"/>
                                        </p:tgtEl>
                                        <p:attrNameLst>
                                          <p:attrName>style.visibility</p:attrName>
                                        </p:attrNameLst>
                                      </p:cBhvr>
                                      <p:to>
                                        <p:strVal val="visible"/>
                                      </p:to>
                                    </p:set>
                                    <p:animEffect transition="in" filter="fade">
                                      <p:cBhvr>
                                        <p:cTn id="76" dur="500"/>
                                        <p:tgtEl>
                                          <p:spTgt spid="3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313"/>
                                        </p:tgtEl>
                                      </p:cBhvr>
                                    </p:animEffect>
                                    <p:set>
                                      <p:cBhvr>
                                        <p:cTn id="81" dur="1" fill="hold">
                                          <p:stCondLst>
                                            <p:cond delay="500"/>
                                          </p:stCondLst>
                                        </p:cTn>
                                        <p:tgtEl>
                                          <p:spTgt spid="313"/>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312"/>
                                        </p:tgtEl>
                                        <p:attrNameLst>
                                          <p:attrName>style.visibility</p:attrName>
                                        </p:attrNameLst>
                                      </p:cBhvr>
                                      <p:to>
                                        <p:strVal val="visible"/>
                                      </p:to>
                                    </p:set>
                                    <p:animEffect transition="in" filter="fade">
                                      <p:cBhvr>
                                        <p:cTn id="85" dur="500"/>
                                        <p:tgtEl>
                                          <p:spTgt spid="312"/>
                                        </p:tgtEl>
                                      </p:cBhvr>
                                    </p:animEffect>
                                  </p:childTnLst>
                                </p:cTn>
                              </p:par>
                              <p:par>
                                <p:cTn id="86" presetID="10" presetClass="entr" presetSubtype="0" fill="hold" nodeType="withEffect">
                                  <p:stCondLst>
                                    <p:cond delay="0"/>
                                  </p:stCondLst>
                                  <p:childTnLst>
                                    <p:set>
                                      <p:cBhvr>
                                        <p:cTn id="87" dur="1" fill="hold">
                                          <p:stCondLst>
                                            <p:cond delay="0"/>
                                          </p:stCondLst>
                                        </p:cTn>
                                        <p:tgtEl>
                                          <p:spTgt spid="318"/>
                                        </p:tgtEl>
                                        <p:attrNameLst>
                                          <p:attrName>style.visibility</p:attrName>
                                        </p:attrNameLst>
                                      </p:cBhvr>
                                      <p:to>
                                        <p:strVal val="visible"/>
                                      </p:to>
                                    </p:set>
                                    <p:animEffect transition="in" filter="fade">
                                      <p:cBhvr>
                                        <p:cTn id="88" dur="500"/>
                                        <p:tgtEl>
                                          <p:spTgt spid="318"/>
                                        </p:tgtEl>
                                      </p:cBhvr>
                                    </p:animEffect>
                                  </p:childTnLst>
                                </p:cTn>
                              </p:par>
                              <p:par>
                                <p:cTn id="89" presetID="10" presetClass="entr" presetSubtype="0" fill="hold" nodeType="withEffect">
                                  <p:stCondLst>
                                    <p:cond delay="0"/>
                                  </p:stCondLst>
                                  <p:childTnLst>
                                    <p:set>
                                      <p:cBhvr>
                                        <p:cTn id="90" dur="1" fill="hold">
                                          <p:stCondLst>
                                            <p:cond delay="0"/>
                                          </p:stCondLst>
                                        </p:cTn>
                                        <p:tgtEl>
                                          <p:spTgt spid="328"/>
                                        </p:tgtEl>
                                        <p:attrNameLst>
                                          <p:attrName>style.visibility</p:attrName>
                                        </p:attrNameLst>
                                      </p:cBhvr>
                                      <p:to>
                                        <p:strVal val="visible"/>
                                      </p:to>
                                    </p:set>
                                    <p:animEffect transition="in" filter="fade">
                                      <p:cBhvr>
                                        <p:cTn id="91"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cxnSp>
        <p:nvCxnSpPr>
          <p:cNvPr id="338" name="Google Shape;338;p47"/>
          <p:cNvCxnSpPr/>
          <p:nvPr/>
        </p:nvCxnSpPr>
        <p:spPr>
          <a:xfrm rot="-8100000" flipH="1">
            <a:off x="5439244" y="2510029"/>
            <a:ext cx="219345" cy="219345"/>
          </a:xfrm>
          <a:prstGeom prst="straightConnector1">
            <a:avLst/>
          </a:prstGeom>
          <a:noFill/>
          <a:ln w="19050" cap="flat" cmpd="sng">
            <a:solidFill>
              <a:srgbClr val="674EA7"/>
            </a:solidFill>
            <a:prstDash val="solid"/>
            <a:round/>
            <a:headEnd type="triangle" w="med" len="med"/>
            <a:tailEnd type="none" w="med" len="med"/>
          </a:ln>
        </p:spPr>
      </p:cxnSp>
      <p:sp>
        <p:nvSpPr>
          <p:cNvPr id="339" name="Google Shape;339;p47"/>
          <p:cNvSpPr/>
          <p:nvPr/>
        </p:nvSpPr>
        <p:spPr>
          <a:xfrm>
            <a:off x="641950" y="3167885"/>
            <a:ext cx="1650900" cy="670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Control Hardware</a:t>
            </a:r>
            <a:endParaRPr/>
          </a:p>
        </p:txBody>
      </p:sp>
      <p:sp>
        <p:nvSpPr>
          <p:cNvPr id="340" name="Google Shape;340;p47"/>
          <p:cNvSpPr/>
          <p:nvPr/>
        </p:nvSpPr>
        <p:spPr>
          <a:xfrm>
            <a:off x="1782100" y="1107988"/>
            <a:ext cx="1650900" cy="6708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Electrical Power System</a:t>
            </a:r>
            <a:endParaRPr/>
          </a:p>
        </p:txBody>
      </p:sp>
      <p:sp>
        <p:nvSpPr>
          <p:cNvPr id="341" name="Google Shape;341;p47"/>
          <p:cNvSpPr/>
          <p:nvPr/>
        </p:nvSpPr>
        <p:spPr>
          <a:xfrm>
            <a:off x="642188" y="4244010"/>
            <a:ext cx="1650900" cy="670800"/>
          </a:xfrm>
          <a:prstGeom prst="roundRect">
            <a:avLst>
              <a:gd name="adj" fmla="val 16667"/>
            </a:avLst>
          </a:prstGeom>
          <a:solidFill>
            <a:srgbClr val="A4C2F4"/>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Sensors</a:t>
            </a:r>
            <a:endParaRPr/>
          </a:p>
        </p:txBody>
      </p:sp>
      <p:sp>
        <p:nvSpPr>
          <p:cNvPr id="342" name="Google Shape;342;p47"/>
          <p:cNvSpPr/>
          <p:nvPr/>
        </p:nvSpPr>
        <p:spPr>
          <a:xfrm>
            <a:off x="3746838" y="3167872"/>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User Attachment</a:t>
            </a:r>
            <a:endParaRPr/>
          </a:p>
        </p:txBody>
      </p:sp>
      <p:sp>
        <p:nvSpPr>
          <p:cNvPr id="343" name="Google Shape;343;p47"/>
          <p:cNvSpPr/>
          <p:nvPr/>
        </p:nvSpPr>
        <p:spPr>
          <a:xfrm>
            <a:off x="3746550" y="1107997"/>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Supporting Structure</a:t>
            </a:r>
            <a:endParaRPr/>
          </a:p>
        </p:txBody>
      </p:sp>
      <p:sp>
        <p:nvSpPr>
          <p:cNvPr id="344" name="Google Shape;344;p47"/>
          <p:cNvSpPr/>
          <p:nvPr/>
        </p:nvSpPr>
        <p:spPr>
          <a:xfrm>
            <a:off x="5699438" y="4243710"/>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Environment Simulation</a:t>
            </a:r>
            <a:endParaRPr/>
          </a:p>
        </p:txBody>
      </p:sp>
      <p:sp>
        <p:nvSpPr>
          <p:cNvPr id="345" name="Google Shape;345;p47"/>
          <p:cNvSpPr/>
          <p:nvPr/>
        </p:nvSpPr>
        <p:spPr>
          <a:xfrm>
            <a:off x="642500" y="161735"/>
            <a:ext cx="1650900" cy="670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Control Software</a:t>
            </a:r>
            <a:endParaRPr/>
          </a:p>
        </p:txBody>
      </p:sp>
      <p:sp>
        <p:nvSpPr>
          <p:cNvPr id="346" name="Google Shape;346;p47"/>
          <p:cNvSpPr/>
          <p:nvPr/>
        </p:nvSpPr>
        <p:spPr>
          <a:xfrm>
            <a:off x="3746538" y="4243710"/>
            <a:ext cx="1650900" cy="6708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User</a:t>
            </a:r>
            <a:endParaRPr/>
          </a:p>
        </p:txBody>
      </p:sp>
      <p:sp>
        <p:nvSpPr>
          <p:cNvPr id="347" name="Google Shape;347;p47"/>
          <p:cNvSpPr/>
          <p:nvPr/>
        </p:nvSpPr>
        <p:spPr>
          <a:xfrm>
            <a:off x="3746538" y="161735"/>
            <a:ext cx="1650900" cy="6708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System Operator</a:t>
            </a:r>
            <a:endParaRPr/>
          </a:p>
        </p:txBody>
      </p:sp>
      <p:sp>
        <p:nvSpPr>
          <p:cNvPr id="348" name="Google Shape;348;p47"/>
          <p:cNvSpPr/>
          <p:nvPr/>
        </p:nvSpPr>
        <p:spPr>
          <a:xfrm>
            <a:off x="5699450" y="2139997"/>
            <a:ext cx="1650900" cy="670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Emergency Stop</a:t>
            </a:r>
            <a:endParaRPr/>
          </a:p>
        </p:txBody>
      </p:sp>
      <p:sp>
        <p:nvSpPr>
          <p:cNvPr id="349" name="Google Shape;349;p47"/>
          <p:cNvSpPr/>
          <p:nvPr/>
        </p:nvSpPr>
        <p:spPr>
          <a:xfrm>
            <a:off x="3746538" y="2137947"/>
            <a:ext cx="1650900" cy="670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Movement System</a:t>
            </a:r>
            <a:endParaRPr/>
          </a:p>
        </p:txBody>
      </p:sp>
      <p:cxnSp>
        <p:nvCxnSpPr>
          <p:cNvPr id="350" name="Google Shape;350;p47"/>
          <p:cNvCxnSpPr>
            <a:stCxn id="342" idx="2"/>
            <a:endCxn id="346" idx="0"/>
          </p:cNvCxnSpPr>
          <p:nvPr/>
        </p:nvCxnSpPr>
        <p:spPr>
          <a:xfrm rot="-5400000" flipH="1">
            <a:off x="4370088" y="4040872"/>
            <a:ext cx="405000" cy="600"/>
          </a:xfrm>
          <a:prstGeom prst="bentConnector3">
            <a:avLst>
              <a:gd name="adj1" fmla="val 50005"/>
            </a:avLst>
          </a:prstGeom>
          <a:noFill/>
          <a:ln w="19050" cap="flat" cmpd="sng">
            <a:solidFill>
              <a:srgbClr val="674EA7"/>
            </a:solidFill>
            <a:prstDash val="solid"/>
            <a:round/>
            <a:headEnd type="none" w="med" len="med"/>
            <a:tailEnd type="triangle" w="med" len="med"/>
          </a:ln>
        </p:spPr>
      </p:cxnSp>
      <p:cxnSp>
        <p:nvCxnSpPr>
          <p:cNvPr id="351" name="Google Shape;351;p47"/>
          <p:cNvCxnSpPr>
            <a:stCxn id="344" idx="1"/>
            <a:endCxn id="346" idx="3"/>
          </p:cNvCxnSpPr>
          <p:nvPr/>
        </p:nvCxnSpPr>
        <p:spPr>
          <a:xfrm flipH="1">
            <a:off x="5397338" y="4579110"/>
            <a:ext cx="302100" cy="600"/>
          </a:xfrm>
          <a:prstGeom prst="bentConnector3">
            <a:avLst>
              <a:gd name="adj1" fmla="val 49983"/>
            </a:avLst>
          </a:prstGeom>
          <a:noFill/>
          <a:ln w="19050" cap="flat" cmpd="sng">
            <a:solidFill>
              <a:srgbClr val="674EA7"/>
            </a:solidFill>
            <a:prstDash val="solid"/>
            <a:round/>
            <a:headEnd type="none" w="med" len="med"/>
            <a:tailEnd type="triangle" w="med" len="med"/>
          </a:ln>
        </p:spPr>
      </p:cxnSp>
      <p:cxnSp>
        <p:nvCxnSpPr>
          <p:cNvPr id="352" name="Google Shape;352;p47"/>
          <p:cNvCxnSpPr>
            <a:stCxn id="347" idx="3"/>
            <a:endCxn id="348" idx="0"/>
          </p:cNvCxnSpPr>
          <p:nvPr/>
        </p:nvCxnSpPr>
        <p:spPr>
          <a:xfrm>
            <a:off x="5397438" y="497135"/>
            <a:ext cx="1127400" cy="1642800"/>
          </a:xfrm>
          <a:prstGeom prst="bentConnector2">
            <a:avLst/>
          </a:prstGeom>
          <a:noFill/>
          <a:ln w="19050" cap="flat" cmpd="sng">
            <a:solidFill>
              <a:srgbClr val="6AA84F"/>
            </a:solidFill>
            <a:prstDash val="solid"/>
            <a:round/>
            <a:headEnd type="none" w="med" len="med"/>
            <a:tailEnd type="triangle" w="med" len="med"/>
          </a:ln>
        </p:spPr>
      </p:cxnSp>
      <p:cxnSp>
        <p:nvCxnSpPr>
          <p:cNvPr id="353" name="Google Shape;353;p47"/>
          <p:cNvCxnSpPr>
            <a:stCxn id="342" idx="1"/>
          </p:cNvCxnSpPr>
          <p:nvPr/>
        </p:nvCxnSpPr>
        <p:spPr>
          <a:xfrm flipH="1">
            <a:off x="2299038" y="3503272"/>
            <a:ext cx="1447800" cy="1280100"/>
          </a:xfrm>
          <a:prstGeom prst="bentConnector3">
            <a:avLst>
              <a:gd name="adj1" fmla="val 26695"/>
            </a:avLst>
          </a:prstGeom>
          <a:noFill/>
          <a:ln w="19050" cap="flat" cmpd="sng">
            <a:solidFill>
              <a:srgbClr val="3D85C6"/>
            </a:solidFill>
            <a:prstDash val="solid"/>
            <a:round/>
            <a:headEnd type="none" w="med" len="med"/>
            <a:tailEnd type="triangle" w="med" len="med"/>
          </a:ln>
        </p:spPr>
      </p:cxnSp>
      <p:cxnSp>
        <p:nvCxnSpPr>
          <p:cNvPr id="354" name="Google Shape;354;p47"/>
          <p:cNvCxnSpPr>
            <a:stCxn id="349" idx="2"/>
            <a:endCxn id="342" idx="0"/>
          </p:cNvCxnSpPr>
          <p:nvPr/>
        </p:nvCxnSpPr>
        <p:spPr>
          <a:xfrm rot="-5400000" flipH="1">
            <a:off x="4392738" y="2987997"/>
            <a:ext cx="359100" cy="600"/>
          </a:xfrm>
          <a:prstGeom prst="bentConnector3">
            <a:avLst>
              <a:gd name="adj1" fmla="val 50003"/>
            </a:avLst>
          </a:prstGeom>
          <a:noFill/>
          <a:ln w="19050" cap="flat" cmpd="sng">
            <a:solidFill>
              <a:srgbClr val="674EA7"/>
            </a:solidFill>
            <a:prstDash val="solid"/>
            <a:round/>
            <a:headEnd type="none" w="med" len="med"/>
            <a:tailEnd type="triangle" w="med" len="med"/>
          </a:ln>
        </p:spPr>
      </p:cxnSp>
      <p:cxnSp>
        <p:nvCxnSpPr>
          <p:cNvPr id="355" name="Google Shape;355;p47"/>
          <p:cNvCxnSpPr>
            <a:stCxn id="340" idx="3"/>
          </p:cNvCxnSpPr>
          <p:nvPr/>
        </p:nvCxnSpPr>
        <p:spPr>
          <a:xfrm>
            <a:off x="3433000" y="1443388"/>
            <a:ext cx="106800" cy="814500"/>
          </a:xfrm>
          <a:prstGeom prst="bentConnector2">
            <a:avLst/>
          </a:prstGeom>
          <a:noFill/>
          <a:ln w="19050" cap="flat" cmpd="sng">
            <a:solidFill>
              <a:srgbClr val="CC0000"/>
            </a:solidFill>
            <a:prstDash val="solid"/>
            <a:round/>
            <a:headEnd type="none" w="med" len="med"/>
            <a:tailEnd type="none" w="med" len="med"/>
          </a:ln>
        </p:spPr>
      </p:cxnSp>
      <p:cxnSp>
        <p:nvCxnSpPr>
          <p:cNvPr id="356" name="Google Shape;356;p47"/>
          <p:cNvCxnSpPr>
            <a:stCxn id="339" idx="3"/>
            <a:endCxn id="349" idx="1"/>
          </p:cNvCxnSpPr>
          <p:nvPr/>
        </p:nvCxnSpPr>
        <p:spPr>
          <a:xfrm rot="10800000" flipH="1">
            <a:off x="2292850" y="2473385"/>
            <a:ext cx="1453800" cy="1029900"/>
          </a:xfrm>
          <a:prstGeom prst="bentConnector3">
            <a:avLst>
              <a:gd name="adj1" fmla="val 35366"/>
            </a:avLst>
          </a:prstGeom>
          <a:noFill/>
          <a:ln w="19050" cap="flat" cmpd="sng">
            <a:solidFill>
              <a:srgbClr val="6AA84F"/>
            </a:solidFill>
            <a:prstDash val="solid"/>
            <a:round/>
            <a:headEnd type="none" w="med" len="med"/>
            <a:tailEnd type="triangle" w="med" len="med"/>
          </a:ln>
        </p:spPr>
      </p:cxnSp>
      <p:cxnSp>
        <p:nvCxnSpPr>
          <p:cNvPr id="357" name="Google Shape;357;p47"/>
          <p:cNvCxnSpPr>
            <a:stCxn id="345" idx="2"/>
            <a:endCxn id="339" idx="0"/>
          </p:cNvCxnSpPr>
          <p:nvPr/>
        </p:nvCxnSpPr>
        <p:spPr>
          <a:xfrm rot="5400000">
            <a:off x="299900" y="1999985"/>
            <a:ext cx="2335500" cy="600"/>
          </a:xfrm>
          <a:prstGeom prst="bentConnector3">
            <a:avLst>
              <a:gd name="adj1" fmla="val 49997"/>
            </a:avLst>
          </a:prstGeom>
          <a:noFill/>
          <a:ln w="19050" cap="flat" cmpd="sng">
            <a:solidFill>
              <a:srgbClr val="6AA84F"/>
            </a:solidFill>
            <a:prstDash val="solid"/>
            <a:round/>
            <a:headEnd type="none" w="med" len="med"/>
            <a:tailEnd type="triangle" w="med" len="med"/>
          </a:ln>
        </p:spPr>
      </p:cxnSp>
      <p:cxnSp>
        <p:nvCxnSpPr>
          <p:cNvPr id="358" name="Google Shape;358;p47"/>
          <p:cNvCxnSpPr>
            <a:stCxn id="343" idx="2"/>
            <a:endCxn id="349" idx="0"/>
          </p:cNvCxnSpPr>
          <p:nvPr/>
        </p:nvCxnSpPr>
        <p:spPr>
          <a:xfrm rot="-5400000" flipH="1">
            <a:off x="4392750" y="1958047"/>
            <a:ext cx="359100" cy="600"/>
          </a:xfrm>
          <a:prstGeom prst="bentConnector3">
            <a:avLst>
              <a:gd name="adj1" fmla="val 50007"/>
            </a:avLst>
          </a:prstGeom>
          <a:noFill/>
          <a:ln w="19050" cap="flat" cmpd="sng">
            <a:solidFill>
              <a:srgbClr val="674EA7"/>
            </a:solidFill>
            <a:prstDash val="solid"/>
            <a:round/>
            <a:headEnd type="none" w="med" len="med"/>
            <a:tailEnd type="triangle" w="med" len="med"/>
          </a:ln>
        </p:spPr>
      </p:cxnSp>
      <p:cxnSp>
        <p:nvCxnSpPr>
          <p:cNvPr id="359" name="Google Shape;359;p47"/>
          <p:cNvCxnSpPr/>
          <p:nvPr/>
        </p:nvCxnSpPr>
        <p:spPr>
          <a:xfrm rot="-5400000" flipH="1">
            <a:off x="1655225" y="4048282"/>
            <a:ext cx="417300" cy="600"/>
          </a:xfrm>
          <a:prstGeom prst="bentConnector3">
            <a:avLst>
              <a:gd name="adj1" fmla="val 50000"/>
            </a:avLst>
          </a:prstGeom>
          <a:noFill/>
          <a:ln w="19050" cap="flat" cmpd="sng">
            <a:solidFill>
              <a:srgbClr val="CC0000"/>
            </a:solidFill>
            <a:prstDash val="solid"/>
            <a:round/>
            <a:headEnd type="none" w="med" len="med"/>
            <a:tailEnd type="triangle" w="med" len="med"/>
          </a:ln>
        </p:spPr>
      </p:cxnSp>
      <p:cxnSp>
        <p:nvCxnSpPr>
          <p:cNvPr id="360" name="Google Shape;360;p47"/>
          <p:cNvCxnSpPr>
            <a:endCxn id="341" idx="3"/>
          </p:cNvCxnSpPr>
          <p:nvPr/>
        </p:nvCxnSpPr>
        <p:spPr>
          <a:xfrm rot="5400000">
            <a:off x="1726238" y="3235560"/>
            <a:ext cx="1910700" cy="777000"/>
          </a:xfrm>
          <a:prstGeom prst="bentConnector2">
            <a:avLst/>
          </a:prstGeom>
          <a:noFill/>
          <a:ln w="19050" cap="flat" cmpd="sng">
            <a:solidFill>
              <a:srgbClr val="3D85C6"/>
            </a:solidFill>
            <a:prstDash val="solid"/>
            <a:round/>
            <a:headEnd type="none" w="med" len="med"/>
            <a:tailEnd type="triangle" w="med" len="med"/>
          </a:ln>
        </p:spPr>
      </p:cxnSp>
      <p:cxnSp>
        <p:nvCxnSpPr>
          <p:cNvPr id="361" name="Google Shape;361;p47"/>
          <p:cNvCxnSpPr/>
          <p:nvPr/>
        </p:nvCxnSpPr>
        <p:spPr>
          <a:xfrm rot="2700000">
            <a:off x="1365577" y="1977107"/>
            <a:ext cx="996596" cy="996596"/>
          </a:xfrm>
          <a:prstGeom prst="straightConnector1">
            <a:avLst/>
          </a:prstGeom>
          <a:noFill/>
          <a:ln w="19050" cap="flat" cmpd="sng">
            <a:solidFill>
              <a:srgbClr val="CC0000"/>
            </a:solidFill>
            <a:prstDash val="solid"/>
            <a:round/>
            <a:headEnd type="none" w="med" len="med"/>
            <a:tailEnd type="triangle" w="med" len="med"/>
          </a:ln>
        </p:spPr>
      </p:cxnSp>
      <p:cxnSp>
        <p:nvCxnSpPr>
          <p:cNvPr id="362" name="Google Shape;362;p47"/>
          <p:cNvCxnSpPr/>
          <p:nvPr/>
        </p:nvCxnSpPr>
        <p:spPr>
          <a:xfrm rot="-2700000">
            <a:off x="3570105" y="2174566"/>
            <a:ext cx="146371" cy="146371"/>
          </a:xfrm>
          <a:prstGeom prst="straightConnector1">
            <a:avLst/>
          </a:prstGeom>
          <a:noFill/>
          <a:ln w="19050" cap="flat" cmpd="sng">
            <a:solidFill>
              <a:srgbClr val="CC0000"/>
            </a:solidFill>
            <a:prstDash val="solid"/>
            <a:round/>
            <a:headEnd type="none" w="med" len="med"/>
            <a:tailEnd type="triangle" w="med" len="med"/>
          </a:ln>
        </p:spPr>
      </p:cxnSp>
      <p:cxnSp>
        <p:nvCxnSpPr>
          <p:cNvPr id="363" name="Google Shape;363;p47"/>
          <p:cNvCxnSpPr/>
          <p:nvPr/>
        </p:nvCxnSpPr>
        <p:spPr>
          <a:xfrm rot="-2700000">
            <a:off x="3170436" y="2432996"/>
            <a:ext cx="484510" cy="484510"/>
          </a:xfrm>
          <a:prstGeom prst="straightConnector1">
            <a:avLst/>
          </a:prstGeom>
          <a:noFill/>
          <a:ln w="19050" cap="flat" cmpd="sng">
            <a:solidFill>
              <a:srgbClr val="3C78D8"/>
            </a:solidFill>
            <a:prstDash val="solid"/>
            <a:round/>
            <a:headEnd type="none" w="med" len="med"/>
            <a:tailEnd type="none" w="med" len="med"/>
          </a:ln>
        </p:spPr>
      </p:cxnSp>
      <p:cxnSp>
        <p:nvCxnSpPr>
          <p:cNvPr id="364" name="Google Shape;364;p47"/>
          <p:cNvCxnSpPr/>
          <p:nvPr/>
        </p:nvCxnSpPr>
        <p:spPr>
          <a:xfrm rot="8100000" flipH="1">
            <a:off x="244014" y="1170024"/>
            <a:ext cx="1655054" cy="1655054"/>
          </a:xfrm>
          <a:prstGeom prst="straightConnector1">
            <a:avLst/>
          </a:prstGeom>
          <a:noFill/>
          <a:ln w="19050" cap="flat" cmpd="sng">
            <a:solidFill>
              <a:srgbClr val="3C78D8"/>
            </a:solidFill>
            <a:prstDash val="solid"/>
            <a:round/>
            <a:headEnd type="none" w="med" len="med"/>
            <a:tailEnd type="triangle" w="med" len="med"/>
          </a:ln>
        </p:spPr>
      </p:cxnSp>
      <p:cxnSp>
        <p:nvCxnSpPr>
          <p:cNvPr id="365" name="Google Shape;365;p47"/>
          <p:cNvCxnSpPr/>
          <p:nvPr/>
        </p:nvCxnSpPr>
        <p:spPr>
          <a:xfrm rot="8100000" flipH="1">
            <a:off x="931862" y="3896747"/>
            <a:ext cx="283408" cy="283408"/>
          </a:xfrm>
          <a:prstGeom prst="straightConnector1">
            <a:avLst/>
          </a:prstGeom>
          <a:noFill/>
          <a:ln w="19050" cap="flat" cmpd="sng">
            <a:solidFill>
              <a:srgbClr val="3C78D8"/>
            </a:solidFill>
            <a:prstDash val="solid"/>
            <a:round/>
            <a:headEnd type="none" w="med" len="med"/>
            <a:tailEnd type="triangle" w="med" len="med"/>
          </a:ln>
        </p:spPr>
      </p:cxnSp>
      <p:cxnSp>
        <p:nvCxnSpPr>
          <p:cNvPr id="366" name="Google Shape;366;p47"/>
          <p:cNvCxnSpPr/>
          <p:nvPr/>
        </p:nvCxnSpPr>
        <p:spPr>
          <a:xfrm rot="-8100000" flipH="1">
            <a:off x="2504924" y="-172640"/>
            <a:ext cx="1033083" cy="1033083"/>
          </a:xfrm>
          <a:prstGeom prst="straightConnector1">
            <a:avLst/>
          </a:prstGeom>
          <a:noFill/>
          <a:ln w="19050" cap="flat" cmpd="sng">
            <a:solidFill>
              <a:srgbClr val="3C78D8"/>
            </a:solidFill>
            <a:prstDash val="solid"/>
            <a:round/>
            <a:headEnd type="none" w="med" len="med"/>
            <a:tailEnd type="triangle" w="med" len="med"/>
          </a:ln>
        </p:spPr>
      </p:cxnSp>
      <p:cxnSp>
        <p:nvCxnSpPr>
          <p:cNvPr id="367" name="Google Shape;367;p47"/>
          <p:cNvCxnSpPr/>
          <p:nvPr/>
        </p:nvCxnSpPr>
        <p:spPr>
          <a:xfrm rot="-8100000" flipH="1">
            <a:off x="2504924" y="141685"/>
            <a:ext cx="1033083" cy="1033083"/>
          </a:xfrm>
          <a:prstGeom prst="straightConnector1">
            <a:avLst/>
          </a:prstGeom>
          <a:noFill/>
          <a:ln w="19050" cap="flat" cmpd="sng">
            <a:solidFill>
              <a:srgbClr val="6AA84F"/>
            </a:solidFill>
            <a:prstDash val="solid"/>
            <a:round/>
            <a:headEnd type="triangle" w="med" len="med"/>
            <a:tailEnd type="none" w="med" len="med"/>
          </a:ln>
        </p:spPr>
      </p:cxnSp>
      <p:sp>
        <p:nvSpPr>
          <p:cNvPr id="368" name="Google Shape;368;p47"/>
          <p:cNvSpPr/>
          <p:nvPr/>
        </p:nvSpPr>
        <p:spPr>
          <a:xfrm>
            <a:off x="7673200" y="479093"/>
            <a:ext cx="685200" cy="2838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Power</a:t>
            </a:r>
            <a:endParaRPr sz="1200"/>
          </a:p>
        </p:txBody>
      </p:sp>
      <p:sp>
        <p:nvSpPr>
          <p:cNvPr id="369" name="Google Shape;369;p47"/>
          <p:cNvSpPr/>
          <p:nvPr/>
        </p:nvSpPr>
        <p:spPr>
          <a:xfrm>
            <a:off x="7673200" y="789518"/>
            <a:ext cx="685200" cy="283800"/>
          </a:xfrm>
          <a:prstGeom prst="roundRect">
            <a:avLst>
              <a:gd name="adj" fmla="val 16667"/>
            </a:avLst>
          </a:prstGeom>
          <a:solidFill>
            <a:srgbClr val="A4C2F4"/>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Data</a:t>
            </a:r>
            <a:endParaRPr sz="1200"/>
          </a:p>
        </p:txBody>
      </p:sp>
      <p:sp>
        <p:nvSpPr>
          <p:cNvPr id="370" name="Google Shape;370;p47"/>
          <p:cNvSpPr/>
          <p:nvPr/>
        </p:nvSpPr>
        <p:spPr>
          <a:xfrm>
            <a:off x="7673200" y="1099950"/>
            <a:ext cx="777000" cy="283800"/>
          </a:xfrm>
          <a:prstGeom prst="roundRect">
            <a:avLst>
              <a:gd name="adj" fmla="val 16667"/>
            </a:avLst>
          </a:prstGeom>
          <a:solidFill>
            <a:srgbClr val="B6D7A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Control</a:t>
            </a:r>
            <a:endParaRPr sz="1200"/>
          </a:p>
        </p:txBody>
      </p:sp>
      <p:sp>
        <p:nvSpPr>
          <p:cNvPr id="371" name="Google Shape;371;p47"/>
          <p:cNvSpPr/>
          <p:nvPr/>
        </p:nvSpPr>
        <p:spPr>
          <a:xfrm>
            <a:off x="7673200" y="1410375"/>
            <a:ext cx="1409400" cy="283800"/>
          </a:xfrm>
          <a:prstGeom prst="roundRect">
            <a:avLst>
              <a:gd name="adj" fmla="val 16667"/>
            </a:avLst>
          </a:prstGeom>
          <a:solidFill>
            <a:srgbClr val="B4A7D6"/>
          </a:solidFill>
          <a:ln w="952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Physical interface</a:t>
            </a:r>
            <a:endParaRPr sz="1200"/>
          </a:p>
        </p:txBody>
      </p:sp>
      <p:sp>
        <p:nvSpPr>
          <p:cNvPr id="372" name="Google Shape;372;p47"/>
          <p:cNvSpPr/>
          <p:nvPr/>
        </p:nvSpPr>
        <p:spPr>
          <a:xfrm>
            <a:off x="7676050" y="1720800"/>
            <a:ext cx="777000" cy="2838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Person</a:t>
            </a:r>
            <a:endParaRPr sz="1200"/>
          </a:p>
        </p:txBody>
      </p:sp>
      <p:grpSp>
        <p:nvGrpSpPr>
          <p:cNvPr id="373" name="Google Shape;373;p47"/>
          <p:cNvGrpSpPr/>
          <p:nvPr/>
        </p:nvGrpSpPr>
        <p:grpSpPr>
          <a:xfrm>
            <a:off x="6642413" y="166900"/>
            <a:ext cx="913213" cy="1461253"/>
            <a:chOff x="6642413" y="166900"/>
            <a:chExt cx="913213" cy="1461253"/>
          </a:xfrm>
        </p:grpSpPr>
        <p:cxnSp>
          <p:nvCxnSpPr>
            <p:cNvPr id="374" name="Google Shape;374;p47"/>
            <p:cNvCxnSpPr/>
            <p:nvPr/>
          </p:nvCxnSpPr>
          <p:spPr>
            <a:xfrm flipH="1">
              <a:off x="6642413" y="604541"/>
              <a:ext cx="913200" cy="90300"/>
            </a:xfrm>
            <a:prstGeom prst="bentConnector3">
              <a:avLst>
                <a:gd name="adj1" fmla="val 50003"/>
              </a:avLst>
            </a:prstGeom>
            <a:noFill/>
            <a:ln w="19050" cap="flat" cmpd="sng">
              <a:solidFill>
                <a:srgbClr val="CC0000"/>
              </a:solidFill>
              <a:prstDash val="solid"/>
              <a:round/>
              <a:headEnd type="none" w="med" len="med"/>
              <a:tailEnd type="triangle" w="med" len="med"/>
            </a:ln>
          </p:spPr>
        </p:cxnSp>
        <p:cxnSp>
          <p:nvCxnSpPr>
            <p:cNvPr id="375" name="Google Shape;375;p47"/>
            <p:cNvCxnSpPr/>
            <p:nvPr/>
          </p:nvCxnSpPr>
          <p:spPr>
            <a:xfrm flipH="1">
              <a:off x="6642413" y="905389"/>
              <a:ext cx="913200" cy="90300"/>
            </a:xfrm>
            <a:prstGeom prst="bentConnector3">
              <a:avLst>
                <a:gd name="adj1" fmla="val 50003"/>
              </a:avLst>
            </a:prstGeom>
            <a:noFill/>
            <a:ln w="19050" cap="flat" cmpd="sng">
              <a:solidFill>
                <a:srgbClr val="3C78D8"/>
              </a:solidFill>
              <a:prstDash val="solid"/>
              <a:round/>
              <a:headEnd type="none" w="med" len="med"/>
              <a:tailEnd type="triangle" w="med" len="med"/>
            </a:ln>
          </p:spPr>
        </p:cxnSp>
        <p:cxnSp>
          <p:nvCxnSpPr>
            <p:cNvPr id="376" name="Google Shape;376;p47"/>
            <p:cNvCxnSpPr/>
            <p:nvPr/>
          </p:nvCxnSpPr>
          <p:spPr>
            <a:xfrm flipH="1">
              <a:off x="6642413" y="1537853"/>
              <a:ext cx="913200" cy="90300"/>
            </a:xfrm>
            <a:prstGeom prst="bentConnector3">
              <a:avLst>
                <a:gd name="adj1" fmla="val 50003"/>
              </a:avLst>
            </a:prstGeom>
            <a:noFill/>
            <a:ln w="19050" cap="flat" cmpd="sng">
              <a:solidFill>
                <a:srgbClr val="674EA7"/>
              </a:solidFill>
              <a:prstDash val="solid"/>
              <a:round/>
              <a:headEnd type="none" w="med" len="med"/>
              <a:tailEnd type="triangle" w="med" len="med"/>
            </a:ln>
          </p:spPr>
        </p:cxnSp>
        <p:cxnSp>
          <p:nvCxnSpPr>
            <p:cNvPr id="377" name="Google Shape;377;p47"/>
            <p:cNvCxnSpPr/>
            <p:nvPr/>
          </p:nvCxnSpPr>
          <p:spPr>
            <a:xfrm flipH="1">
              <a:off x="6642413" y="1231170"/>
              <a:ext cx="913200" cy="90300"/>
            </a:xfrm>
            <a:prstGeom prst="bentConnector3">
              <a:avLst>
                <a:gd name="adj1" fmla="val 50003"/>
              </a:avLst>
            </a:prstGeom>
            <a:noFill/>
            <a:ln w="19050" cap="flat" cmpd="sng">
              <a:solidFill>
                <a:srgbClr val="6AA84F"/>
              </a:solidFill>
              <a:prstDash val="solid"/>
              <a:round/>
              <a:headEnd type="none" w="med" len="med"/>
              <a:tailEnd type="triangle" w="med" len="med"/>
            </a:ln>
          </p:spPr>
        </p:cxnSp>
        <p:sp>
          <p:nvSpPr>
            <p:cNvPr id="378" name="Google Shape;378;p47"/>
            <p:cNvSpPr txBox="1"/>
            <p:nvPr/>
          </p:nvSpPr>
          <p:spPr>
            <a:xfrm>
              <a:off x="6642425" y="166900"/>
              <a:ext cx="913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u="sng">
                  <a:solidFill>
                    <a:srgbClr val="EFEFEF"/>
                  </a:solidFill>
                </a:rPr>
                <a:t>Connection</a:t>
              </a:r>
              <a:endParaRPr sz="1100" u="sng">
                <a:solidFill>
                  <a:srgbClr val="EFEFEF"/>
                </a:solidFill>
              </a:endParaRPr>
            </a:p>
          </p:txBody>
        </p:sp>
      </p:grpSp>
      <p:sp>
        <p:nvSpPr>
          <p:cNvPr id="379" name="Google Shape;379;p47"/>
          <p:cNvSpPr txBox="1"/>
          <p:nvPr/>
        </p:nvSpPr>
        <p:spPr>
          <a:xfrm>
            <a:off x="7498250" y="166900"/>
            <a:ext cx="1240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u="sng">
                <a:solidFill>
                  <a:srgbClr val="EFEFEF"/>
                </a:solidFill>
              </a:rPr>
              <a:t>Category</a:t>
            </a:r>
            <a:endParaRPr sz="1100" u="sng">
              <a:solidFill>
                <a:srgbClr val="EFEFEF"/>
              </a:solidFill>
            </a:endParaRPr>
          </a:p>
        </p:txBody>
      </p:sp>
      <p:cxnSp>
        <p:nvCxnSpPr>
          <p:cNvPr id="380" name="Google Shape;380;p47"/>
          <p:cNvCxnSpPr/>
          <p:nvPr/>
        </p:nvCxnSpPr>
        <p:spPr>
          <a:xfrm rot="-8100000" flipH="1">
            <a:off x="5439244" y="2177779"/>
            <a:ext cx="219345" cy="219345"/>
          </a:xfrm>
          <a:prstGeom prst="straightConnector1">
            <a:avLst/>
          </a:prstGeom>
          <a:noFill/>
          <a:ln w="19050" cap="flat" cmpd="sng">
            <a:solidFill>
              <a:srgbClr val="6AA84F"/>
            </a:solidFill>
            <a:prstDash val="solid"/>
            <a:round/>
            <a:headEnd type="triangle" w="med" len="med"/>
            <a:tailEnd type="none" w="med" len="med"/>
          </a:ln>
        </p:spPr>
      </p:cxnSp>
      <p:cxnSp>
        <p:nvCxnSpPr>
          <p:cNvPr id="381" name="Google Shape;381;p47"/>
          <p:cNvCxnSpPr>
            <a:endCxn id="348" idx="2"/>
          </p:cNvCxnSpPr>
          <p:nvPr/>
        </p:nvCxnSpPr>
        <p:spPr>
          <a:xfrm rot="10800000" flipH="1">
            <a:off x="5051900" y="2810797"/>
            <a:ext cx="1473000" cy="1238400"/>
          </a:xfrm>
          <a:prstGeom prst="bentConnector2">
            <a:avLst/>
          </a:prstGeom>
          <a:noFill/>
          <a:ln w="19050" cap="flat" cmpd="sng">
            <a:solidFill>
              <a:srgbClr val="6AA84F"/>
            </a:solidFill>
            <a:prstDash val="solid"/>
            <a:round/>
            <a:headEnd type="none" w="med" len="med"/>
            <a:tailEnd type="triangle" w="med" len="med"/>
          </a:ln>
        </p:spPr>
      </p:cxnSp>
      <p:cxnSp>
        <p:nvCxnSpPr>
          <p:cNvPr id="382" name="Google Shape;382;p47"/>
          <p:cNvCxnSpPr/>
          <p:nvPr/>
        </p:nvCxnSpPr>
        <p:spPr>
          <a:xfrm rot="2700000">
            <a:off x="4991447" y="4077594"/>
            <a:ext cx="137037" cy="137037"/>
          </a:xfrm>
          <a:prstGeom prst="straightConnector1">
            <a:avLst/>
          </a:prstGeom>
          <a:noFill/>
          <a:ln w="19050" cap="flat" cmpd="sng">
            <a:solidFill>
              <a:srgbClr val="6AA84F"/>
            </a:solidFill>
            <a:prstDash val="solid"/>
            <a:round/>
            <a:headEnd type="none" w="med" len="med"/>
            <a:tailEnd type="none" w="med" len="med"/>
          </a:ln>
        </p:spPr>
      </p:cxnSp>
      <p:sp>
        <p:nvSpPr>
          <p:cNvPr id="383" name="Google Shape;383;p47"/>
          <p:cNvSpPr/>
          <p:nvPr/>
        </p:nvSpPr>
        <p:spPr>
          <a:xfrm>
            <a:off x="7676050" y="1720800"/>
            <a:ext cx="927900" cy="2838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Personnel</a:t>
            </a:r>
            <a:endParaRPr sz="1200"/>
          </a:p>
        </p:txBody>
      </p:sp>
      <p:sp>
        <p:nvSpPr>
          <p:cNvPr id="384" name="Google Shape;384;p47"/>
          <p:cNvSpPr txBox="1"/>
          <p:nvPr/>
        </p:nvSpPr>
        <p:spPr>
          <a:xfrm>
            <a:off x="7498250" y="4370825"/>
            <a:ext cx="15903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i="1">
                <a:solidFill>
                  <a:srgbClr val="FFFFFF"/>
                </a:solidFill>
                <a:latin typeface="Orbitron"/>
                <a:ea typeface="Orbitron"/>
                <a:cs typeface="Orbitron"/>
                <a:sym typeface="Orbitron"/>
              </a:rPr>
              <a:t>FBD</a:t>
            </a:r>
            <a:endParaRPr sz="3500" i="1">
              <a:solidFill>
                <a:srgbClr val="FFFFFF"/>
              </a:solidFill>
              <a:latin typeface="Orbitron"/>
              <a:ea typeface="Orbitron"/>
              <a:cs typeface="Orbitron"/>
              <a:sym typeface="Orbitron"/>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a:t>
            </a:r>
            <a:endParaRPr/>
          </a:p>
        </p:txBody>
      </p:sp>
      <p:sp>
        <p:nvSpPr>
          <p:cNvPr id="390" name="Google Shape;390;p48"/>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cxnSp>
        <p:nvCxnSpPr>
          <p:cNvPr id="391" name="Google Shape;391;p48"/>
          <p:cNvCxnSpPr/>
          <p:nvPr/>
        </p:nvCxnSpPr>
        <p:spPr>
          <a:xfrm>
            <a:off x="1328750" y="4779175"/>
            <a:ext cx="2552400" cy="0"/>
          </a:xfrm>
          <a:prstGeom prst="straightConnector1">
            <a:avLst/>
          </a:prstGeom>
          <a:noFill/>
          <a:ln w="76200" cap="flat" cmpd="sng">
            <a:solidFill>
              <a:srgbClr val="000000"/>
            </a:solidFill>
            <a:prstDash val="solid"/>
            <a:round/>
            <a:headEnd type="none" w="med" len="med"/>
            <a:tailEnd type="none" w="med" len="med"/>
          </a:ln>
        </p:spPr>
      </p:cxnSp>
      <p:pic>
        <p:nvPicPr>
          <p:cNvPr id="392" name="Google Shape;392;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5088" y="1017724"/>
            <a:ext cx="7653826" cy="3440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9"/>
          <p:cNvSpPr/>
          <p:nvPr/>
        </p:nvSpPr>
        <p:spPr>
          <a:xfrm>
            <a:off x="6403299" y="1189775"/>
            <a:ext cx="2740800" cy="669000"/>
          </a:xfrm>
          <a:prstGeom prst="chevron">
            <a:avLst>
              <a:gd name="adj" fmla="val 50000"/>
            </a:avLst>
          </a:prstGeom>
          <a:solidFill>
            <a:srgbClr val="59595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Cost</a:t>
            </a:r>
            <a:endParaRPr b="1">
              <a:solidFill>
                <a:srgbClr val="FFFFFF"/>
              </a:solidFill>
            </a:endParaRPr>
          </a:p>
        </p:txBody>
      </p:sp>
      <p:sp>
        <p:nvSpPr>
          <p:cNvPr id="398" name="Google Shape;398;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399" name="Google Shape;399;p49"/>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400" name="Google Shape;400;p49"/>
          <p:cNvSpPr/>
          <p:nvPr/>
        </p:nvSpPr>
        <p:spPr>
          <a:xfrm>
            <a:off x="2098075" y="1189775"/>
            <a:ext cx="2694600" cy="669000"/>
          </a:xfrm>
          <a:prstGeom prst="chevron">
            <a:avLst>
              <a:gd name="adj" fmla="val 50000"/>
            </a:avLst>
          </a:prstGeom>
          <a:solidFill>
            <a:srgbClr val="41414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Usable Volume</a:t>
            </a:r>
            <a:endParaRPr b="1">
              <a:solidFill>
                <a:srgbClr val="FFFFFF"/>
              </a:solidFill>
            </a:endParaRPr>
          </a:p>
        </p:txBody>
      </p:sp>
      <p:sp>
        <p:nvSpPr>
          <p:cNvPr id="401" name="Google Shape;401;p49"/>
          <p:cNvSpPr/>
          <p:nvPr/>
        </p:nvSpPr>
        <p:spPr>
          <a:xfrm>
            <a:off x="4384993" y="1189775"/>
            <a:ext cx="2445300" cy="669000"/>
          </a:xfrm>
          <a:prstGeom prst="chevron">
            <a:avLst>
              <a:gd name="adj" fmla="val 50000"/>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User Safety</a:t>
            </a:r>
            <a:endParaRPr b="1">
              <a:solidFill>
                <a:srgbClr val="FFFFFF"/>
              </a:solidFill>
            </a:endParaRPr>
          </a:p>
        </p:txBody>
      </p:sp>
      <p:sp>
        <p:nvSpPr>
          <p:cNvPr id="402" name="Google Shape;402;p49"/>
          <p:cNvSpPr/>
          <p:nvPr/>
        </p:nvSpPr>
        <p:spPr>
          <a:xfrm>
            <a:off x="0" y="1190000"/>
            <a:ext cx="2445300" cy="669000"/>
          </a:xfrm>
          <a:prstGeom prst="homePlate">
            <a:avLst>
              <a:gd name="adj" fmla="val 50000"/>
            </a:avLst>
          </a:prstGeom>
          <a:solidFill>
            <a:srgbClr val="2F2F2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Gravity Offloading</a:t>
            </a:r>
            <a:endParaRPr b="1">
              <a:solidFill>
                <a:srgbClr val="FFFFFF"/>
              </a:solidFill>
            </a:endParaRPr>
          </a:p>
        </p:txBody>
      </p:sp>
      <p:pic>
        <p:nvPicPr>
          <p:cNvPr id="403" name="Google Shape;403;p49"/>
          <p:cNvPicPr preferRelativeResize="0"/>
          <p:nvPr/>
        </p:nvPicPr>
        <p:blipFill rotWithShape="1">
          <a:blip r:embed="rId3" cstate="email">
            <a:alphaModFix/>
            <a:extLst>
              <a:ext uri="{28A0092B-C50C-407E-A947-70E740481C1C}">
                <a14:useLocalDpi xmlns:a14="http://schemas.microsoft.com/office/drawing/2010/main"/>
              </a:ext>
            </a:extLst>
          </a:blip>
          <a:srcRect l="2902" r="1293" b="980"/>
          <a:stretch/>
        </p:blipFill>
        <p:spPr>
          <a:xfrm>
            <a:off x="4986125" y="1996850"/>
            <a:ext cx="1261872" cy="2350008"/>
          </a:xfrm>
          <a:prstGeom prst="rect">
            <a:avLst/>
          </a:prstGeom>
          <a:noFill/>
          <a:ln>
            <a:noFill/>
          </a:ln>
        </p:spPr>
      </p:pic>
      <p:pic>
        <p:nvPicPr>
          <p:cNvPr id="404" name="Google Shape;404;p4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52189" y="2095525"/>
            <a:ext cx="1243027" cy="1814349"/>
          </a:xfrm>
          <a:prstGeom prst="rect">
            <a:avLst/>
          </a:prstGeom>
          <a:noFill/>
          <a:ln>
            <a:noFill/>
          </a:ln>
        </p:spPr>
      </p:pic>
      <p:cxnSp>
        <p:nvCxnSpPr>
          <p:cNvPr id="405" name="Google Shape;405;p49"/>
          <p:cNvCxnSpPr/>
          <p:nvPr/>
        </p:nvCxnSpPr>
        <p:spPr>
          <a:xfrm>
            <a:off x="1328750" y="4779175"/>
            <a:ext cx="2791200" cy="0"/>
          </a:xfrm>
          <a:prstGeom prst="straightConnector1">
            <a:avLst/>
          </a:prstGeom>
          <a:noFill/>
          <a:ln w="76200" cap="flat" cmpd="sng">
            <a:solidFill>
              <a:srgbClr val="000000"/>
            </a:solidFill>
            <a:prstDash val="solid"/>
            <a:round/>
            <a:headEnd type="none" w="med" len="med"/>
            <a:tailEnd type="none" w="med" len="med"/>
          </a:ln>
        </p:spPr>
      </p:cxnSp>
      <p:pic>
        <p:nvPicPr>
          <p:cNvPr id="406" name="Google Shape;406;p4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18200" y="2095525"/>
            <a:ext cx="2008900" cy="1927217"/>
          </a:xfrm>
          <a:prstGeom prst="rect">
            <a:avLst/>
          </a:prstGeom>
          <a:noFill/>
          <a:ln>
            <a:noFill/>
          </a:ln>
        </p:spPr>
      </p:pic>
      <p:sp>
        <p:nvSpPr>
          <p:cNvPr id="407" name="Google Shape;407;p49"/>
          <p:cNvSpPr/>
          <p:nvPr/>
        </p:nvSpPr>
        <p:spPr>
          <a:xfrm>
            <a:off x="957600" y="3133975"/>
            <a:ext cx="5658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8" name="Google Shape;408;p4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561913" y="2312563"/>
            <a:ext cx="1766925" cy="1766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2"/>
                                        </p:tgtEl>
                                        <p:attrNameLst>
                                          <p:attrName>style.visibility</p:attrName>
                                        </p:attrNameLst>
                                      </p:cBhvr>
                                      <p:to>
                                        <p:strVal val="visible"/>
                                      </p:to>
                                    </p:set>
                                    <p:anim calcmode="lin" valueType="num">
                                      <p:cBhvr additive="base">
                                        <p:cTn id="7" dur="500"/>
                                        <p:tgtEl>
                                          <p:spTgt spid="40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6"/>
                                        </p:tgtEl>
                                        <p:attrNameLst>
                                          <p:attrName>style.visibility</p:attrName>
                                        </p:attrNameLst>
                                      </p:cBhvr>
                                      <p:to>
                                        <p:strVal val="visible"/>
                                      </p:to>
                                    </p:set>
                                    <p:animEffect transition="in" filter="fade">
                                      <p:cBhvr>
                                        <p:cTn id="11" dur="500"/>
                                        <p:tgtEl>
                                          <p:spTgt spid="40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00"/>
                                        </p:tgtEl>
                                        <p:attrNameLst>
                                          <p:attrName>style.visibility</p:attrName>
                                        </p:attrNameLst>
                                      </p:cBhvr>
                                      <p:to>
                                        <p:strVal val="visible"/>
                                      </p:to>
                                    </p:set>
                                    <p:anim calcmode="lin" valueType="num">
                                      <p:cBhvr additive="base">
                                        <p:cTn id="16" dur="500"/>
                                        <p:tgtEl>
                                          <p:spTgt spid="400"/>
                                        </p:tgtEl>
                                        <p:attrNameLst>
                                          <p:attrName>ppt_x</p:attrName>
                                        </p:attrNameLst>
                                      </p:cBhvr>
                                      <p:tavLst>
                                        <p:tav tm="0">
                                          <p:val>
                                            <p:strVal val="#ppt_x-1"/>
                                          </p:val>
                                        </p:tav>
                                        <p:tav tm="100000">
                                          <p:val>
                                            <p:strVal val="#ppt_x"/>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08"/>
                                        </p:tgtEl>
                                        <p:attrNameLst>
                                          <p:attrName>style.visibility</p:attrName>
                                        </p:attrNameLst>
                                      </p:cBhvr>
                                      <p:to>
                                        <p:strVal val="visible"/>
                                      </p:to>
                                    </p:set>
                                    <p:animEffect transition="in" filter="fade">
                                      <p:cBhvr>
                                        <p:cTn id="20" dur="500"/>
                                        <p:tgtEl>
                                          <p:spTgt spid="40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01"/>
                                        </p:tgtEl>
                                        <p:attrNameLst>
                                          <p:attrName>style.visibility</p:attrName>
                                        </p:attrNameLst>
                                      </p:cBhvr>
                                      <p:to>
                                        <p:strVal val="visible"/>
                                      </p:to>
                                    </p:set>
                                    <p:anim calcmode="lin" valueType="num">
                                      <p:cBhvr additive="base">
                                        <p:cTn id="25" dur="500"/>
                                        <p:tgtEl>
                                          <p:spTgt spid="401"/>
                                        </p:tgtEl>
                                        <p:attrNameLst>
                                          <p:attrName>ppt_x</p:attrName>
                                        </p:attrNameLst>
                                      </p:cBhvr>
                                      <p:tavLst>
                                        <p:tav tm="0">
                                          <p:val>
                                            <p:strVal val="#ppt_x-1"/>
                                          </p:val>
                                        </p:tav>
                                        <p:tav tm="100000">
                                          <p:val>
                                            <p:strVal val="#ppt_x"/>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03"/>
                                        </p:tgtEl>
                                        <p:attrNameLst>
                                          <p:attrName>style.visibility</p:attrName>
                                        </p:attrNameLst>
                                      </p:cBhvr>
                                      <p:to>
                                        <p:strVal val="visible"/>
                                      </p:to>
                                    </p:set>
                                    <p:animEffect transition="in" filter="fade">
                                      <p:cBhvr>
                                        <p:cTn id="29" dur="500"/>
                                        <p:tgtEl>
                                          <p:spTgt spid="40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97"/>
                                        </p:tgtEl>
                                        <p:attrNameLst>
                                          <p:attrName>style.visibility</p:attrName>
                                        </p:attrNameLst>
                                      </p:cBhvr>
                                      <p:to>
                                        <p:strVal val="visible"/>
                                      </p:to>
                                    </p:set>
                                    <p:anim calcmode="lin" valueType="num">
                                      <p:cBhvr additive="base">
                                        <p:cTn id="34" dur="500"/>
                                        <p:tgtEl>
                                          <p:spTgt spid="397"/>
                                        </p:tgtEl>
                                        <p:attrNameLst>
                                          <p:attrName>ppt_x</p:attrName>
                                        </p:attrNameLst>
                                      </p:cBhvr>
                                      <p:tavLst>
                                        <p:tav tm="0">
                                          <p:val>
                                            <p:strVal val="#ppt_x-1"/>
                                          </p:val>
                                        </p:tav>
                                        <p:tav tm="100000">
                                          <p:val>
                                            <p:strVal val="#ppt_x"/>
                                          </p:val>
                                        </p:tav>
                                      </p:tavLst>
                                    </p:anim>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04"/>
                                        </p:tgtEl>
                                        <p:attrNameLst>
                                          <p:attrName>style.visibility</p:attrName>
                                        </p:attrNameLst>
                                      </p:cBhvr>
                                      <p:to>
                                        <p:strVal val="visible"/>
                                      </p:to>
                                    </p:set>
                                    <p:animEffect transition="in" filter="fade">
                                      <p:cBhvr>
                                        <p:cTn id="38"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0"/>
          <p:cNvSpPr txBox="1">
            <a:spLocks noGrp="1"/>
          </p:cNvSpPr>
          <p:nvPr>
            <p:ph type="title"/>
          </p:nvPr>
        </p:nvSpPr>
        <p:spPr>
          <a:xfrm>
            <a:off x="524725" y="450150"/>
            <a:ext cx="330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Trade Studies</a:t>
            </a:r>
            <a:endParaRPr/>
          </a:p>
        </p:txBody>
      </p:sp>
      <p:sp>
        <p:nvSpPr>
          <p:cNvPr id="414" name="Google Shape;414;p50"/>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cxnSp>
        <p:nvCxnSpPr>
          <p:cNvPr id="415" name="Google Shape;415;p50"/>
          <p:cNvCxnSpPr/>
          <p:nvPr/>
        </p:nvCxnSpPr>
        <p:spPr>
          <a:xfrm>
            <a:off x="1328750" y="4779175"/>
            <a:ext cx="3030000" cy="0"/>
          </a:xfrm>
          <a:prstGeom prst="straightConnector1">
            <a:avLst/>
          </a:prstGeom>
          <a:noFill/>
          <a:ln w="76200" cap="flat" cmpd="sng">
            <a:solidFill>
              <a:srgbClr val="000000"/>
            </a:solidFill>
            <a:prstDash val="solid"/>
            <a:round/>
            <a:headEnd type="none" w="med" len="med"/>
            <a:tailEnd type="none" w="med" len="med"/>
          </a:ln>
        </p:spPr>
      </p:cxnSp>
      <p:pic>
        <p:nvPicPr>
          <p:cNvPr id="416" name="Google Shape;416;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494625" y="1023800"/>
            <a:ext cx="5567449" cy="28455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1"/>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Trades</a:t>
            </a:r>
            <a:endParaRPr/>
          </a:p>
        </p:txBody>
      </p:sp>
      <p:sp>
        <p:nvSpPr>
          <p:cNvPr id="422" name="Google Shape;422;p51"/>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graphicFrame>
        <p:nvGraphicFramePr>
          <p:cNvPr id="423" name="Google Shape;423;p51"/>
          <p:cNvGraphicFramePr/>
          <p:nvPr/>
        </p:nvGraphicFramePr>
        <p:xfrm>
          <a:off x="1540450" y="605592"/>
          <a:ext cx="6673500" cy="3881280"/>
        </p:xfrm>
        <a:graphic>
          <a:graphicData uri="http://schemas.openxmlformats.org/drawingml/2006/table">
            <a:tbl>
              <a:tblPr>
                <a:noFill/>
                <a:tableStyleId>{583A808C-C0E0-4BA4-9552-BDBF634BCC8A}</a:tableStyleId>
              </a:tblPr>
              <a:tblGrid>
                <a:gridCol w="2224500">
                  <a:extLst>
                    <a:ext uri="{9D8B030D-6E8A-4147-A177-3AD203B41FA5}">
                      <a16:colId xmlns:a16="http://schemas.microsoft.com/office/drawing/2014/main" val="20000"/>
                    </a:ext>
                  </a:extLst>
                </a:gridCol>
                <a:gridCol w="2224500">
                  <a:extLst>
                    <a:ext uri="{9D8B030D-6E8A-4147-A177-3AD203B41FA5}">
                      <a16:colId xmlns:a16="http://schemas.microsoft.com/office/drawing/2014/main" val="20001"/>
                    </a:ext>
                  </a:extLst>
                </a:gridCol>
                <a:gridCol w="2224500">
                  <a:extLst>
                    <a:ext uri="{9D8B030D-6E8A-4147-A177-3AD203B41FA5}">
                      <a16:colId xmlns:a16="http://schemas.microsoft.com/office/drawing/2014/main" val="20002"/>
                    </a:ext>
                  </a:extLst>
                </a:gridCol>
              </a:tblGrid>
              <a:tr h="518775">
                <a:tc>
                  <a:txBody>
                    <a:bodyPr/>
                    <a:lstStyle/>
                    <a:p>
                      <a:pPr marL="0" lvl="0" indent="0" algn="ctr" rtl="0">
                        <a:spcBef>
                          <a:spcPts val="0"/>
                        </a:spcBef>
                        <a:spcAft>
                          <a:spcPts val="0"/>
                        </a:spcAft>
                        <a:buNone/>
                      </a:pPr>
                      <a:r>
                        <a:rPr lang="en" b="1"/>
                        <a:t>Trade</a:t>
                      </a:r>
                      <a:endParaRPr b="1"/>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t>Independent/Dependent</a:t>
                      </a:r>
                      <a:endParaRPr b="1"/>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t>Dependent On</a:t>
                      </a:r>
                      <a:endParaRPr b="1"/>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63050">
                <a:tc>
                  <a:txBody>
                    <a:bodyPr/>
                    <a:lstStyle/>
                    <a:p>
                      <a:pPr marL="0" lvl="0" indent="0" algn="l" rtl="0">
                        <a:spcBef>
                          <a:spcPts val="0"/>
                        </a:spcBef>
                        <a:spcAft>
                          <a:spcPts val="0"/>
                        </a:spcAft>
                        <a:buNone/>
                      </a:pPr>
                      <a:r>
                        <a:rPr lang="en"/>
                        <a:t>(1) Type of Structure</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tc>
                  <a:txBody>
                    <a:bodyPr/>
                    <a:lstStyle/>
                    <a:p>
                      <a:pPr marL="0" lvl="0" indent="0" algn="l" rtl="0">
                        <a:spcBef>
                          <a:spcPts val="0"/>
                        </a:spcBef>
                        <a:spcAft>
                          <a:spcPts val="0"/>
                        </a:spcAft>
                        <a:buNone/>
                      </a:pPr>
                      <a:r>
                        <a:rPr lang="en"/>
                        <a:t>Independent</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tc>
                  <a:txBody>
                    <a:bodyPr/>
                    <a:lstStyle/>
                    <a:p>
                      <a:pPr marL="0" lvl="0" indent="0" algn="ctr" rtl="0">
                        <a:spcBef>
                          <a:spcPts val="0"/>
                        </a:spcBef>
                        <a:spcAft>
                          <a:spcPts val="0"/>
                        </a:spcAft>
                        <a:buNone/>
                      </a:pPr>
                      <a:r>
                        <a:rPr lang="en"/>
                        <a:t>-</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extLst>
                  <a:ext uri="{0D108BD9-81ED-4DB2-BD59-A6C34878D82A}">
                    <a16:rowId xmlns:a16="http://schemas.microsoft.com/office/drawing/2014/main" val="10001"/>
                  </a:ext>
                </a:extLst>
              </a:tr>
              <a:tr h="395550">
                <a:tc>
                  <a:txBody>
                    <a:bodyPr/>
                    <a:lstStyle/>
                    <a:p>
                      <a:pPr marL="0" lvl="0" indent="0" algn="l" rtl="0">
                        <a:spcBef>
                          <a:spcPts val="0"/>
                        </a:spcBef>
                        <a:spcAft>
                          <a:spcPts val="0"/>
                        </a:spcAft>
                        <a:buNone/>
                      </a:pPr>
                      <a:r>
                        <a:rPr lang="en"/>
                        <a:t>(2) Z-Translation System</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tc>
                  <a:txBody>
                    <a:bodyPr/>
                    <a:lstStyle/>
                    <a:p>
                      <a:pPr marL="0" lvl="0" indent="0" algn="l" rtl="0">
                        <a:spcBef>
                          <a:spcPts val="0"/>
                        </a:spcBef>
                        <a:spcAft>
                          <a:spcPts val="0"/>
                        </a:spcAft>
                        <a:buNone/>
                      </a:pPr>
                      <a:r>
                        <a:rPr lang="en"/>
                        <a:t>Dependent</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tc>
                  <a:txBody>
                    <a:bodyPr/>
                    <a:lstStyle/>
                    <a:p>
                      <a:pPr marL="0" lvl="0" indent="0" algn="l" rtl="0">
                        <a:spcBef>
                          <a:spcPts val="0"/>
                        </a:spcBef>
                        <a:spcAft>
                          <a:spcPts val="0"/>
                        </a:spcAft>
                        <a:buNone/>
                      </a:pPr>
                      <a:r>
                        <a:rPr lang="en">
                          <a:solidFill>
                            <a:schemeClr val="dk1"/>
                          </a:solidFill>
                        </a:rPr>
                        <a:t>(1) Structure</a:t>
                      </a:r>
                      <a:endParaRPr>
                        <a:solidFill>
                          <a:schemeClr val="dk1"/>
                        </a:solidFil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extLst>
                  <a:ext uri="{0D108BD9-81ED-4DB2-BD59-A6C34878D82A}">
                    <a16:rowId xmlns:a16="http://schemas.microsoft.com/office/drawing/2014/main" val="10002"/>
                  </a:ext>
                </a:extLst>
              </a:tr>
              <a:tr h="363050">
                <a:tc>
                  <a:txBody>
                    <a:bodyPr/>
                    <a:lstStyle/>
                    <a:p>
                      <a:pPr marL="0" lvl="0" indent="0" algn="l" rtl="0">
                        <a:spcBef>
                          <a:spcPts val="0"/>
                        </a:spcBef>
                        <a:spcAft>
                          <a:spcPts val="0"/>
                        </a:spcAft>
                        <a:buNone/>
                      </a:pPr>
                      <a:r>
                        <a:rPr lang="en"/>
                        <a:t>(3) Software Platform</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tc>
                  <a:txBody>
                    <a:bodyPr/>
                    <a:lstStyle/>
                    <a:p>
                      <a:pPr marL="0" lvl="0" indent="0" algn="l" rtl="0">
                        <a:spcBef>
                          <a:spcPts val="0"/>
                        </a:spcBef>
                        <a:spcAft>
                          <a:spcPts val="0"/>
                        </a:spcAft>
                        <a:buNone/>
                      </a:pPr>
                      <a:r>
                        <a:rPr lang="en"/>
                        <a:t>Independent</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tc>
                  <a:txBody>
                    <a:bodyPr/>
                    <a:lstStyle/>
                    <a:p>
                      <a:pPr marL="0" lvl="0" indent="0" algn="ctr" rtl="0">
                        <a:spcBef>
                          <a:spcPts val="0"/>
                        </a:spcBef>
                        <a:spcAft>
                          <a:spcPts val="0"/>
                        </a:spcAft>
                        <a:buNone/>
                      </a:pPr>
                      <a:r>
                        <a:rPr lang="en"/>
                        <a:t>-</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B7E1CD"/>
                    </a:solidFill>
                  </a:tcPr>
                </a:tc>
                <a:extLst>
                  <a:ext uri="{0D108BD9-81ED-4DB2-BD59-A6C34878D82A}">
                    <a16:rowId xmlns:a16="http://schemas.microsoft.com/office/drawing/2014/main" val="10003"/>
                  </a:ext>
                </a:extLst>
              </a:tr>
              <a:tr h="558525">
                <a:tc>
                  <a:txBody>
                    <a:bodyPr/>
                    <a:lstStyle/>
                    <a:p>
                      <a:pPr marL="0" lvl="0" indent="0" algn="l" rtl="0">
                        <a:spcBef>
                          <a:spcPts val="0"/>
                        </a:spcBef>
                        <a:spcAft>
                          <a:spcPts val="0"/>
                        </a:spcAft>
                        <a:buNone/>
                      </a:pPr>
                      <a:r>
                        <a:rPr lang="en"/>
                        <a:t>(4) Ceiling vs. Floor Structure</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Independent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58525">
                <a:tc>
                  <a:txBody>
                    <a:bodyPr/>
                    <a:lstStyle/>
                    <a:p>
                      <a:pPr marL="0" lvl="0" indent="0" algn="l" rtl="0">
                        <a:spcBef>
                          <a:spcPts val="0"/>
                        </a:spcBef>
                        <a:spcAft>
                          <a:spcPts val="0"/>
                        </a:spcAft>
                        <a:buNone/>
                      </a:pPr>
                      <a:r>
                        <a:rPr lang="en"/>
                        <a:t>(5) Rotation System</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Dependent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(2) Z-Translation System</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63050">
                <a:tc>
                  <a:txBody>
                    <a:bodyPr/>
                    <a:lstStyle/>
                    <a:p>
                      <a:pPr marL="0" lvl="0" indent="0" algn="l" rtl="0">
                        <a:spcBef>
                          <a:spcPts val="0"/>
                        </a:spcBef>
                        <a:spcAft>
                          <a:spcPts val="0"/>
                        </a:spcAft>
                        <a:buNone/>
                      </a:pPr>
                      <a:r>
                        <a:rPr lang="en"/>
                        <a:t>(6) User Interface</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Independent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a:t>
                      </a:r>
                      <a:endParaRPr>
                        <a:solidFill>
                          <a:schemeClr val="dk1"/>
                        </a:solidFill>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58525">
                <a:tc>
                  <a:txBody>
                    <a:bodyPr/>
                    <a:lstStyle/>
                    <a:p>
                      <a:pPr marL="0" lvl="0" indent="0" algn="l" rtl="0">
                        <a:spcBef>
                          <a:spcPts val="0"/>
                        </a:spcBef>
                        <a:spcAft>
                          <a:spcPts val="0"/>
                        </a:spcAft>
                        <a:buNone/>
                      </a:pPr>
                      <a:r>
                        <a:rPr lang="en"/>
                        <a:t>(7) Programming Languages</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Dependent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(3) Software Platform</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cxnSp>
        <p:nvCxnSpPr>
          <p:cNvPr id="424" name="Google Shape;424;p51"/>
          <p:cNvCxnSpPr/>
          <p:nvPr/>
        </p:nvCxnSpPr>
        <p:spPr>
          <a:xfrm>
            <a:off x="1328750" y="4779175"/>
            <a:ext cx="3251700" cy="0"/>
          </a:xfrm>
          <a:prstGeom prst="straightConnector1">
            <a:avLst/>
          </a:prstGeom>
          <a:noFill/>
          <a:ln w="76200" cap="flat" cmpd="sng">
            <a:solidFill>
              <a:srgbClr val="000000"/>
            </a:solidFill>
            <a:prstDash val="solid"/>
            <a:round/>
            <a:headEnd type="none" w="med" len="med"/>
            <a:tailEnd type="none" w="med" len="med"/>
          </a:ln>
        </p:spPr>
      </p:cxnSp>
      <p:sp>
        <p:nvSpPr>
          <p:cNvPr id="425" name="Google Shape;425;p51"/>
          <p:cNvSpPr/>
          <p:nvPr/>
        </p:nvSpPr>
        <p:spPr>
          <a:xfrm>
            <a:off x="311700" y="3740200"/>
            <a:ext cx="137100" cy="137100"/>
          </a:xfrm>
          <a:prstGeom prst="rect">
            <a:avLst/>
          </a:prstGeom>
          <a:solidFill>
            <a:srgbClr val="B7E1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1"/>
          <p:cNvSpPr/>
          <p:nvPr/>
        </p:nvSpPr>
        <p:spPr>
          <a:xfrm>
            <a:off x="311700" y="4010475"/>
            <a:ext cx="137100" cy="13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1"/>
          <p:cNvSpPr txBox="1"/>
          <p:nvPr/>
        </p:nvSpPr>
        <p:spPr>
          <a:xfrm>
            <a:off x="448800" y="3624100"/>
            <a:ext cx="86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Covered</a:t>
            </a:r>
            <a:endParaRPr sz="1200" b="1"/>
          </a:p>
        </p:txBody>
      </p:sp>
      <p:sp>
        <p:nvSpPr>
          <p:cNvPr id="428" name="Google Shape;428;p51"/>
          <p:cNvSpPr txBox="1"/>
          <p:nvPr/>
        </p:nvSpPr>
        <p:spPr>
          <a:xfrm>
            <a:off x="448800" y="3894375"/>
            <a:ext cx="1029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Appendix</a:t>
            </a:r>
            <a:endParaRPr sz="12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2"/>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434" name="Google Shape;434;p52"/>
          <p:cNvSpPr txBox="1">
            <a:spLocks noGrp="1"/>
          </p:cNvSpPr>
          <p:nvPr>
            <p:ph type="title"/>
          </p:nvPr>
        </p:nvSpPr>
        <p:spPr>
          <a:xfrm>
            <a:off x="311700" y="42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1:  Type of Structure - Design Options</a:t>
            </a:r>
            <a:endParaRPr/>
          </a:p>
        </p:txBody>
      </p:sp>
      <p:sp>
        <p:nvSpPr>
          <p:cNvPr id="435" name="Google Shape;435;p52"/>
          <p:cNvSpPr/>
          <p:nvPr/>
        </p:nvSpPr>
        <p:spPr>
          <a:xfrm>
            <a:off x="1247609" y="1530508"/>
            <a:ext cx="73500" cy="1088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2"/>
          <p:cNvSpPr/>
          <p:nvPr/>
        </p:nvSpPr>
        <p:spPr>
          <a:xfrm>
            <a:off x="1646800" y="1115660"/>
            <a:ext cx="73500" cy="1088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2"/>
          <p:cNvSpPr/>
          <p:nvPr/>
        </p:nvSpPr>
        <p:spPr>
          <a:xfrm>
            <a:off x="2848805" y="1115660"/>
            <a:ext cx="73500" cy="1088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2"/>
          <p:cNvSpPr/>
          <p:nvPr/>
        </p:nvSpPr>
        <p:spPr>
          <a:xfrm>
            <a:off x="2581417" y="1530508"/>
            <a:ext cx="73500" cy="1088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2"/>
          <p:cNvSpPr/>
          <p:nvPr/>
        </p:nvSpPr>
        <p:spPr>
          <a:xfrm rot="2434513">
            <a:off x="1439238" y="1019845"/>
            <a:ext cx="71489" cy="64186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2"/>
          <p:cNvSpPr/>
          <p:nvPr/>
        </p:nvSpPr>
        <p:spPr>
          <a:xfrm rot="5400000">
            <a:off x="2258201" y="501375"/>
            <a:ext cx="69300" cy="12375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2"/>
          <p:cNvSpPr/>
          <p:nvPr/>
        </p:nvSpPr>
        <p:spPr>
          <a:xfrm rot="5400000">
            <a:off x="1925808" y="925408"/>
            <a:ext cx="69300" cy="12795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2"/>
          <p:cNvSpPr/>
          <p:nvPr/>
        </p:nvSpPr>
        <p:spPr>
          <a:xfrm rot="1804115">
            <a:off x="2719947" y="1119382"/>
            <a:ext cx="72450" cy="531187"/>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2"/>
          <p:cNvSpPr/>
          <p:nvPr/>
        </p:nvSpPr>
        <p:spPr>
          <a:xfrm rot="1702900">
            <a:off x="2124230" y="1047698"/>
            <a:ext cx="71948" cy="546658"/>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2"/>
          <p:cNvSpPr/>
          <p:nvPr/>
        </p:nvSpPr>
        <p:spPr>
          <a:xfrm rot="-9265426">
            <a:off x="2090493" y="1271944"/>
            <a:ext cx="124389" cy="117565"/>
          </a:xfrm>
          <a:prstGeom prst="rect">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2"/>
          <p:cNvSpPr/>
          <p:nvPr/>
        </p:nvSpPr>
        <p:spPr>
          <a:xfrm rot="10800000">
            <a:off x="1973495" y="1507410"/>
            <a:ext cx="125400" cy="115800"/>
          </a:xfrm>
          <a:prstGeom prst="rect">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2"/>
          <p:cNvSpPr/>
          <p:nvPr/>
        </p:nvSpPr>
        <p:spPr>
          <a:xfrm rot="10800000">
            <a:off x="2223605" y="1062327"/>
            <a:ext cx="125400" cy="115800"/>
          </a:xfrm>
          <a:prstGeom prst="rect">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2"/>
          <p:cNvSpPr/>
          <p:nvPr/>
        </p:nvSpPr>
        <p:spPr>
          <a:xfrm>
            <a:off x="1830533" y="1625165"/>
            <a:ext cx="411300" cy="69300"/>
          </a:xfrm>
          <a:prstGeom prst="leftRightArrow">
            <a:avLst>
              <a:gd name="adj1" fmla="val 50000"/>
              <a:gd name="adj2" fmla="val 50000"/>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2"/>
          <p:cNvSpPr/>
          <p:nvPr/>
        </p:nvSpPr>
        <p:spPr>
          <a:xfrm>
            <a:off x="2087417" y="967438"/>
            <a:ext cx="411300" cy="69300"/>
          </a:xfrm>
          <a:prstGeom prst="leftRightArrow">
            <a:avLst>
              <a:gd name="adj1" fmla="val 50000"/>
              <a:gd name="adj2" fmla="val 50000"/>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2"/>
          <p:cNvSpPr/>
          <p:nvPr/>
        </p:nvSpPr>
        <p:spPr>
          <a:xfrm rot="-3474776">
            <a:off x="1902499" y="1247623"/>
            <a:ext cx="267692" cy="72151"/>
          </a:xfrm>
          <a:prstGeom prst="leftRightArrow">
            <a:avLst>
              <a:gd name="adj1" fmla="val 50000"/>
              <a:gd name="adj2" fmla="val 50000"/>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2"/>
          <p:cNvSpPr/>
          <p:nvPr/>
        </p:nvSpPr>
        <p:spPr>
          <a:xfrm>
            <a:off x="5798863" y="1021976"/>
            <a:ext cx="1496400" cy="1490400"/>
          </a:xfrm>
          <a:prstGeom prst="donut">
            <a:avLst>
              <a:gd name="adj" fmla="val 409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2"/>
          <p:cNvSpPr/>
          <p:nvPr/>
        </p:nvSpPr>
        <p:spPr>
          <a:xfrm>
            <a:off x="6341481" y="1221271"/>
            <a:ext cx="60000" cy="10923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2"/>
          <p:cNvSpPr/>
          <p:nvPr/>
        </p:nvSpPr>
        <p:spPr>
          <a:xfrm>
            <a:off x="6692653" y="1221271"/>
            <a:ext cx="60000" cy="10923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2"/>
          <p:cNvSpPr/>
          <p:nvPr/>
        </p:nvSpPr>
        <p:spPr>
          <a:xfrm rot="5400000">
            <a:off x="6516626" y="2020133"/>
            <a:ext cx="61200" cy="6477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2"/>
          <p:cNvSpPr/>
          <p:nvPr/>
        </p:nvSpPr>
        <p:spPr>
          <a:xfrm rot="5400000">
            <a:off x="6516626" y="866983"/>
            <a:ext cx="61200" cy="6477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2"/>
          <p:cNvSpPr/>
          <p:nvPr/>
        </p:nvSpPr>
        <p:spPr>
          <a:xfrm rot="1599011">
            <a:off x="6845079" y="1056724"/>
            <a:ext cx="90293" cy="151759"/>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2"/>
          <p:cNvSpPr/>
          <p:nvPr/>
        </p:nvSpPr>
        <p:spPr>
          <a:xfrm rot="1599011">
            <a:off x="6178822" y="2298297"/>
            <a:ext cx="90293" cy="151759"/>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2"/>
          <p:cNvSpPr/>
          <p:nvPr/>
        </p:nvSpPr>
        <p:spPr>
          <a:xfrm rot="9412630">
            <a:off x="6845524" y="2298181"/>
            <a:ext cx="89380" cy="151920"/>
          </a:xfrm>
          <a:prstGeom prst="rect">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2"/>
          <p:cNvSpPr/>
          <p:nvPr/>
        </p:nvSpPr>
        <p:spPr>
          <a:xfrm rot="9412630">
            <a:off x="6179267" y="1086513"/>
            <a:ext cx="89380" cy="151920"/>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2"/>
          <p:cNvSpPr/>
          <p:nvPr/>
        </p:nvSpPr>
        <p:spPr>
          <a:xfrm rot="10800000">
            <a:off x="6677793" y="1658118"/>
            <a:ext cx="89400" cy="152700"/>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2"/>
          <p:cNvSpPr/>
          <p:nvPr/>
        </p:nvSpPr>
        <p:spPr>
          <a:xfrm rot="10800000">
            <a:off x="6326621" y="1658118"/>
            <a:ext cx="89400" cy="152700"/>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1" name="Google Shape;461;p52"/>
          <p:cNvCxnSpPr/>
          <p:nvPr/>
        </p:nvCxnSpPr>
        <p:spPr>
          <a:xfrm>
            <a:off x="6930958" y="1070210"/>
            <a:ext cx="643200" cy="451200"/>
          </a:xfrm>
          <a:prstGeom prst="straightConnector1">
            <a:avLst/>
          </a:prstGeom>
          <a:noFill/>
          <a:ln w="9525" cap="flat" cmpd="sng">
            <a:solidFill>
              <a:srgbClr val="595959"/>
            </a:solidFill>
            <a:prstDash val="solid"/>
            <a:round/>
            <a:headEnd type="none" w="med" len="med"/>
            <a:tailEnd type="none" w="med" len="med"/>
          </a:ln>
        </p:spPr>
      </p:cxnSp>
      <p:cxnSp>
        <p:nvCxnSpPr>
          <p:cNvPr id="462" name="Google Shape;462;p52"/>
          <p:cNvCxnSpPr/>
          <p:nvPr/>
        </p:nvCxnSpPr>
        <p:spPr>
          <a:xfrm>
            <a:off x="6193169" y="1119760"/>
            <a:ext cx="1393500" cy="407700"/>
          </a:xfrm>
          <a:prstGeom prst="straightConnector1">
            <a:avLst/>
          </a:prstGeom>
          <a:noFill/>
          <a:ln w="9525" cap="flat" cmpd="sng">
            <a:solidFill>
              <a:srgbClr val="595959"/>
            </a:solidFill>
            <a:prstDash val="solid"/>
            <a:round/>
            <a:headEnd type="none" w="med" len="med"/>
            <a:tailEnd type="none" w="med" len="med"/>
          </a:ln>
        </p:spPr>
      </p:cxnSp>
      <p:cxnSp>
        <p:nvCxnSpPr>
          <p:cNvPr id="463" name="Google Shape;463;p52"/>
          <p:cNvCxnSpPr/>
          <p:nvPr/>
        </p:nvCxnSpPr>
        <p:spPr>
          <a:xfrm rot="10800000" flipH="1">
            <a:off x="6247439" y="1521277"/>
            <a:ext cx="1344900" cy="825300"/>
          </a:xfrm>
          <a:prstGeom prst="straightConnector1">
            <a:avLst/>
          </a:prstGeom>
          <a:noFill/>
          <a:ln w="9525" cap="flat" cmpd="sng">
            <a:solidFill>
              <a:srgbClr val="595959"/>
            </a:solidFill>
            <a:prstDash val="solid"/>
            <a:round/>
            <a:headEnd type="none" w="med" len="med"/>
            <a:tailEnd type="none" w="med" len="med"/>
          </a:ln>
        </p:spPr>
      </p:cxnSp>
      <p:cxnSp>
        <p:nvCxnSpPr>
          <p:cNvPr id="464" name="Google Shape;464;p52"/>
          <p:cNvCxnSpPr/>
          <p:nvPr/>
        </p:nvCxnSpPr>
        <p:spPr>
          <a:xfrm rot="10800000" flipH="1">
            <a:off x="6900182" y="1521277"/>
            <a:ext cx="699000" cy="825300"/>
          </a:xfrm>
          <a:prstGeom prst="straightConnector1">
            <a:avLst/>
          </a:prstGeom>
          <a:noFill/>
          <a:ln w="9525" cap="flat" cmpd="sng">
            <a:solidFill>
              <a:srgbClr val="595959"/>
            </a:solidFill>
            <a:prstDash val="solid"/>
            <a:round/>
            <a:headEnd type="none" w="med" len="med"/>
            <a:tailEnd type="none" w="med" len="med"/>
          </a:ln>
        </p:spPr>
      </p:cxnSp>
      <p:cxnSp>
        <p:nvCxnSpPr>
          <p:cNvPr id="465" name="Google Shape;465;p52"/>
          <p:cNvCxnSpPr/>
          <p:nvPr/>
        </p:nvCxnSpPr>
        <p:spPr>
          <a:xfrm rot="10800000" flipH="1">
            <a:off x="5637708" y="1748747"/>
            <a:ext cx="704100" cy="161400"/>
          </a:xfrm>
          <a:prstGeom prst="straightConnector1">
            <a:avLst/>
          </a:prstGeom>
          <a:noFill/>
          <a:ln w="9525" cap="flat" cmpd="sng">
            <a:solidFill>
              <a:srgbClr val="595959"/>
            </a:solidFill>
            <a:prstDash val="solid"/>
            <a:round/>
            <a:headEnd type="none" w="med" len="med"/>
            <a:tailEnd type="none" w="med" len="med"/>
          </a:ln>
        </p:spPr>
      </p:cxnSp>
      <p:cxnSp>
        <p:nvCxnSpPr>
          <p:cNvPr id="466" name="Google Shape;466;p52"/>
          <p:cNvCxnSpPr/>
          <p:nvPr/>
        </p:nvCxnSpPr>
        <p:spPr>
          <a:xfrm rot="10800000" flipH="1">
            <a:off x="5619086" y="1761947"/>
            <a:ext cx="1065900" cy="148200"/>
          </a:xfrm>
          <a:prstGeom prst="straightConnector1">
            <a:avLst/>
          </a:prstGeom>
          <a:noFill/>
          <a:ln w="9525" cap="flat" cmpd="sng">
            <a:solidFill>
              <a:srgbClr val="595959"/>
            </a:solidFill>
            <a:prstDash val="solid"/>
            <a:round/>
            <a:headEnd type="none" w="med" len="med"/>
            <a:tailEnd type="none" w="med" len="med"/>
          </a:ln>
        </p:spPr>
      </p:cxnSp>
      <p:pic>
        <p:nvPicPr>
          <p:cNvPr id="467" name="Google Shape;467;p52"/>
          <p:cNvPicPr preferRelativeResize="0"/>
          <p:nvPr/>
        </p:nvPicPr>
        <p:blipFill>
          <a:blip r:embed="rId3">
            <a:alphaModFix/>
          </a:blip>
          <a:stretch>
            <a:fillRect/>
          </a:stretch>
        </p:blipFill>
        <p:spPr>
          <a:xfrm>
            <a:off x="4963550" y="1568597"/>
            <a:ext cx="647902" cy="730716"/>
          </a:xfrm>
          <a:prstGeom prst="rect">
            <a:avLst/>
          </a:prstGeom>
          <a:noFill/>
          <a:ln>
            <a:noFill/>
          </a:ln>
        </p:spPr>
      </p:pic>
      <p:pic>
        <p:nvPicPr>
          <p:cNvPr id="468" name="Google Shape;468;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583847" y="1228578"/>
            <a:ext cx="647903" cy="842055"/>
          </a:xfrm>
          <a:prstGeom prst="rect">
            <a:avLst/>
          </a:prstGeom>
          <a:noFill/>
          <a:ln>
            <a:noFill/>
          </a:ln>
        </p:spPr>
      </p:pic>
      <p:pic>
        <p:nvPicPr>
          <p:cNvPr id="469" name="Google Shape;469;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90600" y="3020925"/>
            <a:ext cx="1274513" cy="1429115"/>
          </a:xfrm>
          <a:prstGeom prst="rect">
            <a:avLst/>
          </a:prstGeom>
          <a:noFill/>
          <a:ln>
            <a:noFill/>
          </a:ln>
        </p:spPr>
      </p:pic>
      <p:pic>
        <p:nvPicPr>
          <p:cNvPr id="470" name="Google Shape;470;p5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01162" y="3031732"/>
            <a:ext cx="2345890" cy="1479592"/>
          </a:xfrm>
          <a:prstGeom prst="rect">
            <a:avLst/>
          </a:prstGeom>
          <a:noFill/>
          <a:ln>
            <a:noFill/>
          </a:ln>
        </p:spPr>
      </p:pic>
      <p:sp>
        <p:nvSpPr>
          <p:cNvPr id="471" name="Google Shape;471;p52"/>
          <p:cNvSpPr/>
          <p:nvPr/>
        </p:nvSpPr>
        <p:spPr>
          <a:xfrm>
            <a:off x="5522886" y="3525729"/>
            <a:ext cx="76800" cy="11673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2"/>
          <p:cNvSpPr/>
          <p:nvPr/>
        </p:nvSpPr>
        <p:spPr>
          <a:xfrm>
            <a:off x="5963473" y="3048209"/>
            <a:ext cx="76800" cy="11673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2"/>
          <p:cNvSpPr/>
          <p:nvPr/>
        </p:nvSpPr>
        <p:spPr>
          <a:xfrm>
            <a:off x="7198575" y="3080659"/>
            <a:ext cx="76800" cy="11673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2"/>
          <p:cNvSpPr/>
          <p:nvPr/>
        </p:nvSpPr>
        <p:spPr>
          <a:xfrm>
            <a:off x="6941572" y="3493279"/>
            <a:ext cx="76800" cy="11673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2"/>
          <p:cNvSpPr/>
          <p:nvPr/>
        </p:nvSpPr>
        <p:spPr>
          <a:xfrm rot="2460988">
            <a:off x="5745694" y="2949291"/>
            <a:ext cx="76340" cy="68027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2"/>
          <p:cNvSpPr/>
          <p:nvPr/>
        </p:nvSpPr>
        <p:spPr>
          <a:xfrm rot="5400000">
            <a:off x="6602518" y="2405325"/>
            <a:ext cx="74100" cy="1295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2"/>
          <p:cNvSpPr/>
          <p:nvPr/>
        </p:nvSpPr>
        <p:spPr>
          <a:xfrm rot="5400000">
            <a:off x="6254438" y="2860579"/>
            <a:ext cx="74100" cy="133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2"/>
          <p:cNvSpPr/>
          <p:nvPr/>
        </p:nvSpPr>
        <p:spPr>
          <a:xfrm rot="1832084">
            <a:off x="7086473" y="3053989"/>
            <a:ext cx="75582" cy="56588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9" name="Google Shape;479;p52"/>
          <p:cNvCxnSpPr/>
          <p:nvPr/>
        </p:nvCxnSpPr>
        <p:spPr>
          <a:xfrm>
            <a:off x="5992546" y="3069596"/>
            <a:ext cx="392100" cy="639600"/>
          </a:xfrm>
          <a:prstGeom prst="straightConnector1">
            <a:avLst/>
          </a:prstGeom>
          <a:noFill/>
          <a:ln w="19050" cap="flat" cmpd="sng">
            <a:solidFill>
              <a:srgbClr val="4285F4"/>
            </a:solidFill>
            <a:prstDash val="solid"/>
            <a:round/>
            <a:headEnd type="none" w="med" len="med"/>
            <a:tailEnd type="none" w="med" len="med"/>
          </a:ln>
        </p:spPr>
      </p:cxnSp>
      <p:cxnSp>
        <p:nvCxnSpPr>
          <p:cNvPr id="480" name="Google Shape;480;p52"/>
          <p:cNvCxnSpPr/>
          <p:nvPr/>
        </p:nvCxnSpPr>
        <p:spPr>
          <a:xfrm>
            <a:off x="5587690" y="3517803"/>
            <a:ext cx="801600" cy="191100"/>
          </a:xfrm>
          <a:prstGeom prst="straightConnector1">
            <a:avLst/>
          </a:prstGeom>
          <a:noFill/>
          <a:ln w="19050" cap="flat" cmpd="sng">
            <a:solidFill>
              <a:srgbClr val="4285F4"/>
            </a:solidFill>
            <a:prstDash val="solid"/>
            <a:round/>
            <a:headEnd type="none" w="med" len="med"/>
            <a:tailEnd type="none" w="med" len="med"/>
          </a:ln>
        </p:spPr>
      </p:cxnSp>
      <p:cxnSp>
        <p:nvCxnSpPr>
          <p:cNvPr id="481" name="Google Shape;481;p52"/>
          <p:cNvCxnSpPr/>
          <p:nvPr/>
        </p:nvCxnSpPr>
        <p:spPr>
          <a:xfrm flipH="1">
            <a:off x="6367904" y="3069596"/>
            <a:ext cx="853500" cy="639600"/>
          </a:xfrm>
          <a:prstGeom prst="straightConnector1">
            <a:avLst/>
          </a:prstGeom>
          <a:noFill/>
          <a:ln w="19050" cap="flat" cmpd="sng">
            <a:solidFill>
              <a:srgbClr val="4285F4"/>
            </a:solidFill>
            <a:prstDash val="solid"/>
            <a:round/>
            <a:headEnd type="none" w="med" len="med"/>
            <a:tailEnd type="none" w="med" len="med"/>
          </a:ln>
        </p:spPr>
      </p:cxnSp>
      <p:cxnSp>
        <p:nvCxnSpPr>
          <p:cNvPr id="482" name="Google Shape;482;p52"/>
          <p:cNvCxnSpPr/>
          <p:nvPr/>
        </p:nvCxnSpPr>
        <p:spPr>
          <a:xfrm flipH="1">
            <a:off x="6384315" y="3517803"/>
            <a:ext cx="603900" cy="185100"/>
          </a:xfrm>
          <a:prstGeom prst="straightConnector1">
            <a:avLst/>
          </a:prstGeom>
          <a:noFill/>
          <a:ln w="19050" cap="flat" cmpd="sng">
            <a:solidFill>
              <a:srgbClr val="4285F4"/>
            </a:solidFill>
            <a:prstDash val="solid"/>
            <a:round/>
            <a:headEnd type="none" w="med" len="med"/>
            <a:tailEnd type="none" w="med" len="med"/>
          </a:ln>
        </p:spPr>
      </p:cxnSp>
      <p:sp>
        <p:nvSpPr>
          <p:cNvPr id="483" name="Google Shape;483;p52"/>
          <p:cNvSpPr/>
          <p:nvPr/>
        </p:nvSpPr>
        <p:spPr>
          <a:xfrm rot="5400000">
            <a:off x="6250093" y="2804171"/>
            <a:ext cx="74100" cy="14523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2"/>
          <p:cNvSpPr txBox="1"/>
          <p:nvPr/>
        </p:nvSpPr>
        <p:spPr>
          <a:xfrm>
            <a:off x="5616350" y="559325"/>
            <a:ext cx="2723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a:t>(2) Circular Gantry</a:t>
            </a:r>
            <a:endParaRPr sz="1600" u="sng"/>
          </a:p>
        </p:txBody>
      </p:sp>
      <p:sp>
        <p:nvSpPr>
          <p:cNvPr id="485" name="Google Shape;485;p52"/>
          <p:cNvSpPr txBox="1"/>
          <p:nvPr/>
        </p:nvSpPr>
        <p:spPr>
          <a:xfrm>
            <a:off x="490600" y="576425"/>
            <a:ext cx="3559800" cy="431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600" b="1" u="sng"/>
              <a:t>(1) 2 Axis Staged Gantry </a:t>
            </a:r>
            <a:endParaRPr sz="1600" u="sng"/>
          </a:p>
        </p:txBody>
      </p:sp>
      <p:sp>
        <p:nvSpPr>
          <p:cNvPr id="486" name="Google Shape;486;p52"/>
          <p:cNvSpPr txBox="1"/>
          <p:nvPr/>
        </p:nvSpPr>
        <p:spPr>
          <a:xfrm>
            <a:off x="5616350" y="2650075"/>
            <a:ext cx="2206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a:t>(4) Skycam Tethers</a:t>
            </a:r>
            <a:endParaRPr sz="1600" u="sng"/>
          </a:p>
        </p:txBody>
      </p:sp>
      <p:sp>
        <p:nvSpPr>
          <p:cNvPr id="487" name="Google Shape;487;p52"/>
          <p:cNvSpPr txBox="1"/>
          <p:nvPr/>
        </p:nvSpPr>
        <p:spPr>
          <a:xfrm>
            <a:off x="1223938" y="2650063"/>
            <a:ext cx="2723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a:t>(3) Mobile Walker</a:t>
            </a:r>
            <a:endParaRPr sz="1600" u="sng"/>
          </a:p>
        </p:txBody>
      </p:sp>
      <p:cxnSp>
        <p:nvCxnSpPr>
          <p:cNvPr id="488" name="Google Shape;488;p52"/>
          <p:cNvCxnSpPr/>
          <p:nvPr/>
        </p:nvCxnSpPr>
        <p:spPr>
          <a:xfrm flipH="1">
            <a:off x="4500525" y="589350"/>
            <a:ext cx="42900" cy="401850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52"/>
          <p:cNvCxnSpPr/>
          <p:nvPr/>
        </p:nvCxnSpPr>
        <p:spPr>
          <a:xfrm>
            <a:off x="414300" y="2675950"/>
            <a:ext cx="8315400" cy="1050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52"/>
          <p:cNvCxnSpPr/>
          <p:nvPr/>
        </p:nvCxnSpPr>
        <p:spPr>
          <a:xfrm>
            <a:off x="1328750" y="4779175"/>
            <a:ext cx="3268200" cy="0"/>
          </a:xfrm>
          <a:prstGeom prst="straightConnector1">
            <a:avLst/>
          </a:prstGeom>
          <a:noFill/>
          <a:ln w="76200" cap="flat" cmpd="sng">
            <a:solidFill>
              <a:srgbClr val="000000"/>
            </a:solidFill>
            <a:prstDash val="solid"/>
            <a:round/>
            <a:headEnd type="none" w="med" len="med"/>
            <a:tailEnd type="none" w="med" len="med"/>
          </a:ln>
        </p:spPr>
      </p:cxnSp>
      <p:cxnSp>
        <p:nvCxnSpPr>
          <p:cNvPr id="491" name="Google Shape;491;p52"/>
          <p:cNvCxnSpPr/>
          <p:nvPr/>
        </p:nvCxnSpPr>
        <p:spPr>
          <a:xfrm>
            <a:off x="1328750" y="4779175"/>
            <a:ext cx="3482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1:  Type of Structure - Trade Matrix</a:t>
            </a:r>
            <a:endParaRPr/>
          </a:p>
        </p:txBody>
      </p:sp>
      <p:sp>
        <p:nvSpPr>
          <p:cNvPr id="497" name="Google Shape;497;p53"/>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498" name="Google Shape;498;p53"/>
          <p:cNvSpPr txBox="1"/>
          <p:nvPr/>
        </p:nvSpPr>
        <p:spPr>
          <a:xfrm>
            <a:off x="6109200" y="1416649"/>
            <a:ext cx="27231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L0-1:</a:t>
            </a:r>
            <a:r>
              <a:rPr lang="en" sz="1300"/>
              <a:t> Gravity offloading</a:t>
            </a:r>
            <a:endParaRPr sz="1300"/>
          </a:p>
          <a:p>
            <a:pPr marL="457200" lvl="0" indent="-311150" algn="l" rtl="0">
              <a:spcBef>
                <a:spcPts val="0"/>
              </a:spcBef>
              <a:spcAft>
                <a:spcPts val="0"/>
              </a:spcAft>
              <a:buSzPts val="1300"/>
              <a:buFont typeface="Times New Roman"/>
              <a:buChar char="●"/>
            </a:pPr>
            <a:r>
              <a:rPr lang="en" sz="1300" b="1"/>
              <a:t>L0-2: </a:t>
            </a:r>
            <a:r>
              <a:rPr lang="en" sz="1300"/>
              <a:t>Free user motion</a:t>
            </a:r>
            <a:endParaRPr sz="1300"/>
          </a:p>
          <a:p>
            <a:pPr marL="457200" lvl="0" indent="-311150" algn="l" rtl="0">
              <a:spcBef>
                <a:spcPts val="0"/>
              </a:spcBef>
              <a:spcAft>
                <a:spcPts val="0"/>
              </a:spcAft>
              <a:buSzPts val="1300"/>
              <a:buFont typeface="Times New Roman"/>
              <a:buChar char="●"/>
            </a:pPr>
            <a:r>
              <a:rPr lang="en" sz="1300" b="1"/>
              <a:t>L0-7:</a:t>
            </a:r>
            <a:r>
              <a:rPr lang="en" sz="1300"/>
              <a:t> Remain within budget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Constraints:</a:t>
            </a:r>
            <a:endParaRPr sz="1300" b="1"/>
          </a:p>
          <a:p>
            <a:pPr marL="457200" lvl="0" indent="-311150" algn="l" rtl="0">
              <a:spcBef>
                <a:spcPts val="0"/>
              </a:spcBef>
              <a:spcAft>
                <a:spcPts val="0"/>
              </a:spcAft>
              <a:buSzPts val="1300"/>
              <a:buChar char="●"/>
            </a:pPr>
            <a:r>
              <a:rPr lang="en" sz="1300"/>
              <a:t>Cost</a:t>
            </a:r>
            <a:endParaRPr sz="1300"/>
          </a:p>
          <a:p>
            <a:pPr marL="457200" lvl="0" indent="-311150" algn="l" rtl="0">
              <a:spcBef>
                <a:spcPts val="0"/>
              </a:spcBef>
              <a:spcAft>
                <a:spcPts val="0"/>
              </a:spcAft>
              <a:buSzPts val="1300"/>
              <a:buChar char="●"/>
            </a:pPr>
            <a:r>
              <a:rPr lang="en" sz="1300"/>
              <a:t>User movement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b="1"/>
          </a:p>
          <a:p>
            <a:pPr marL="457200" lvl="0" indent="-311150" algn="l" rtl="0">
              <a:spcBef>
                <a:spcPts val="0"/>
              </a:spcBef>
              <a:spcAft>
                <a:spcPts val="0"/>
              </a:spcAft>
              <a:buSzPts val="1300"/>
              <a:buChar char="●"/>
            </a:pPr>
            <a:r>
              <a:rPr lang="en" sz="1300"/>
              <a:t>Electrical</a:t>
            </a:r>
            <a:endParaRPr sz="1300"/>
          </a:p>
          <a:p>
            <a:pPr marL="457200" lvl="0" indent="-311150" algn="l" rtl="0">
              <a:spcBef>
                <a:spcPts val="0"/>
              </a:spcBef>
              <a:spcAft>
                <a:spcPts val="0"/>
              </a:spcAft>
              <a:buSzPts val="1300"/>
              <a:buChar char="●"/>
            </a:pPr>
            <a:r>
              <a:rPr lang="en" sz="1300"/>
              <a:t>Rotation system</a:t>
            </a:r>
            <a:endParaRPr sz="1300"/>
          </a:p>
        </p:txBody>
      </p:sp>
      <p:cxnSp>
        <p:nvCxnSpPr>
          <p:cNvPr id="499" name="Google Shape;499;p53"/>
          <p:cNvCxnSpPr/>
          <p:nvPr/>
        </p:nvCxnSpPr>
        <p:spPr>
          <a:xfrm>
            <a:off x="1328750" y="4779175"/>
            <a:ext cx="37038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500" name="Google Shape;500;p53"/>
          <p:cNvGraphicFramePr/>
          <p:nvPr/>
        </p:nvGraphicFramePr>
        <p:xfrm>
          <a:off x="311700" y="1111775"/>
          <a:ext cx="5567625" cy="3298425"/>
        </p:xfrm>
        <a:graphic>
          <a:graphicData uri="http://schemas.openxmlformats.org/drawingml/2006/table">
            <a:tbl>
              <a:tblPr>
                <a:noFill/>
                <a:tableStyleId>{CE571323-BDC1-4145-906D-EA24464AA4CD}</a:tableStyleId>
              </a:tblPr>
              <a:tblGrid>
                <a:gridCol w="976025">
                  <a:extLst>
                    <a:ext uri="{9D8B030D-6E8A-4147-A177-3AD203B41FA5}">
                      <a16:colId xmlns:a16="http://schemas.microsoft.com/office/drawing/2014/main" val="20000"/>
                    </a:ext>
                  </a:extLst>
                </a:gridCol>
                <a:gridCol w="848725">
                  <a:extLst>
                    <a:ext uri="{9D8B030D-6E8A-4147-A177-3AD203B41FA5}">
                      <a16:colId xmlns:a16="http://schemas.microsoft.com/office/drawing/2014/main" val="20001"/>
                    </a:ext>
                  </a:extLst>
                </a:gridCol>
                <a:gridCol w="976025">
                  <a:extLst>
                    <a:ext uri="{9D8B030D-6E8A-4147-A177-3AD203B41FA5}">
                      <a16:colId xmlns:a16="http://schemas.microsoft.com/office/drawing/2014/main" val="20002"/>
                    </a:ext>
                  </a:extLst>
                </a:gridCol>
                <a:gridCol w="925125">
                  <a:extLst>
                    <a:ext uri="{9D8B030D-6E8A-4147-A177-3AD203B41FA5}">
                      <a16:colId xmlns:a16="http://schemas.microsoft.com/office/drawing/2014/main" val="20003"/>
                    </a:ext>
                  </a:extLst>
                </a:gridCol>
                <a:gridCol w="848725">
                  <a:extLst>
                    <a:ext uri="{9D8B030D-6E8A-4147-A177-3AD203B41FA5}">
                      <a16:colId xmlns:a16="http://schemas.microsoft.com/office/drawing/2014/main" val="20004"/>
                    </a:ext>
                  </a:extLst>
                </a:gridCol>
                <a:gridCol w="993000">
                  <a:extLst>
                    <a:ext uri="{9D8B030D-6E8A-4147-A177-3AD203B41FA5}">
                      <a16:colId xmlns:a16="http://schemas.microsoft.com/office/drawing/2014/main" val="20005"/>
                    </a:ext>
                  </a:extLst>
                </a:gridCol>
              </a:tblGrid>
              <a:tr h="428600">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Two Axis Gantry</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Circular Gantry</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Mobile Walker</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Skycam Tethers</a:t>
                      </a:r>
                      <a:endParaRPr sz="1000" b="1"/>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09975">
                <a:tc>
                  <a:txBody>
                    <a:bodyPr/>
                    <a:lstStyle/>
                    <a:p>
                      <a:pPr marL="0" lvl="0" indent="0" algn="l" rtl="0">
                        <a:lnSpc>
                          <a:spcPct val="115000"/>
                        </a:lnSpc>
                        <a:spcBef>
                          <a:spcPts val="0"/>
                        </a:spcBef>
                        <a:spcAft>
                          <a:spcPts val="0"/>
                        </a:spcAft>
                        <a:buNone/>
                      </a:pPr>
                      <a:r>
                        <a:rPr lang="en" sz="1000"/>
                        <a:t>User Movement</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0.30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997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0.25</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9975">
                <a:tc>
                  <a:txBody>
                    <a:bodyPr/>
                    <a:lstStyle/>
                    <a:p>
                      <a:pPr marL="0" lvl="0" indent="0" algn="l" rtl="0">
                        <a:lnSpc>
                          <a:spcPct val="115000"/>
                        </a:lnSpc>
                        <a:spcBef>
                          <a:spcPts val="0"/>
                        </a:spcBef>
                        <a:spcAft>
                          <a:spcPts val="0"/>
                        </a:spcAft>
                        <a:buNone/>
                      </a:pPr>
                      <a:r>
                        <a:rPr lang="en" sz="1000"/>
                        <a:t>Stability</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9975">
                <a:tc>
                  <a:txBody>
                    <a:bodyPr/>
                    <a:lstStyle/>
                    <a:p>
                      <a:pPr marL="0" lvl="0" indent="0" algn="l" rtl="0">
                        <a:lnSpc>
                          <a:spcPct val="115000"/>
                        </a:lnSpc>
                        <a:spcBef>
                          <a:spcPts val="0"/>
                        </a:spcBef>
                        <a:spcAft>
                          <a:spcPts val="0"/>
                        </a:spcAft>
                        <a:buNone/>
                      </a:pPr>
                      <a:r>
                        <a:rPr lang="en" sz="1000"/>
                        <a:t>Use of space</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9975">
                <a:tc>
                  <a:txBody>
                    <a:bodyPr/>
                    <a:lstStyle/>
                    <a:p>
                      <a:pPr marL="0" lvl="0" indent="0" algn="l" rtl="0">
                        <a:lnSpc>
                          <a:spcPct val="115000"/>
                        </a:lnSpc>
                        <a:spcBef>
                          <a:spcPts val="0"/>
                        </a:spcBef>
                        <a:spcAft>
                          <a:spcPts val="0"/>
                        </a:spcAft>
                        <a:buNone/>
                      </a:pPr>
                      <a:r>
                        <a:rPr lang="en" sz="1000"/>
                        <a:t>Complexity</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09975">
                <a:tc>
                  <a:txBody>
                    <a:bodyPr/>
                    <a:lstStyle/>
                    <a:p>
                      <a:pPr marL="0" lvl="0" indent="0" algn="l" rtl="0">
                        <a:lnSpc>
                          <a:spcPct val="115000"/>
                        </a:lnSpc>
                        <a:spcBef>
                          <a:spcPts val="0"/>
                        </a:spcBef>
                        <a:spcAft>
                          <a:spcPts val="0"/>
                        </a:spcAft>
                        <a:buNone/>
                      </a:pPr>
                      <a:r>
                        <a:rPr lang="en" sz="1000"/>
                        <a:t>Weight</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0.05</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09975">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4.10</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2.90</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000" b="1"/>
                        <a:t>3.40</a:t>
                      </a:r>
                      <a:endParaRPr sz="1000" b="1"/>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F6B86B"/>
                    </a:solidFill>
                  </a:tcPr>
                </a:tc>
                <a:tc>
                  <a:txBody>
                    <a:bodyPr/>
                    <a:lstStyle/>
                    <a:p>
                      <a:pPr marL="0" lvl="0" indent="0" algn="ctr" rtl="0">
                        <a:lnSpc>
                          <a:spcPct val="115000"/>
                        </a:lnSpc>
                        <a:spcBef>
                          <a:spcPts val="0"/>
                        </a:spcBef>
                        <a:spcAft>
                          <a:spcPts val="0"/>
                        </a:spcAft>
                        <a:buNone/>
                      </a:pPr>
                      <a:r>
                        <a:rPr lang="en" sz="1000" b="1"/>
                        <a:t>3.90</a:t>
                      </a:r>
                      <a:endParaRPr sz="1000" b="1"/>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A2C87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4"/>
          <p:cNvSpPr txBox="1">
            <a:spLocks noGrp="1"/>
          </p:cNvSpPr>
          <p:nvPr>
            <p:ph type="title"/>
          </p:nvPr>
        </p:nvSpPr>
        <p:spPr>
          <a:xfrm>
            <a:off x="311700" y="76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Primary Trade 2:  Z-Translation System - Sketches</a:t>
            </a:r>
            <a:endParaRPr/>
          </a:p>
          <a:p>
            <a:pPr marL="0" lvl="0" indent="0" algn="l" rtl="0">
              <a:spcBef>
                <a:spcPts val="0"/>
              </a:spcBef>
              <a:spcAft>
                <a:spcPts val="0"/>
              </a:spcAft>
              <a:buNone/>
            </a:pPr>
            <a:endParaRPr/>
          </a:p>
        </p:txBody>
      </p:sp>
      <p:sp>
        <p:nvSpPr>
          <p:cNvPr id="506" name="Google Shape;506;p54"/>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507" name="Google Shape;507;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1756" y="1001577"/>
            <a:ext cx="2911200" cy="1600854"/>
          </a:xfrm>
          <a:prstGeom prst="rect">
            <a:avLst/>
          </a:prstGeom>
          <a:noFill/>
          <a:ln w="28575" cap="flat" cmpd="sng">
            <a:solidFill>
              <a:schemeClr val="dk2"/>
            </a:solidFill>
            <a:prstDash val="solid"/>
            <a:round/>
            <a:headEnd type="none" w="sm" len="sm"/>
            <a:tailEnd type="none" w="sm" len="sm"/>
          </a:ln>
        </p:spPr>
      </p:pic>
      <p:pic>
        <p:nvPicPr>
          <p:cNvPr id="508" name="Google Shape;508;p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02112" y="3097699"/>
            <a:ext cx="2171863" cy="1429226"/>
          </a:xfrm>
          <a:prstGeom prst="rect">
            <a:avLst/>
          </a:prstGeom>
          <a:noFill/>
          <a:ln w="28575" cap="flat" cmpd="sng">
            <a:solidFill>
              <a:schemeClr val="dk2"/>
            </a:solidFill>
            <a:prstDash val="solid"/>
            <a:round/>
            <a:headEnd type="none" w="sm" len="sm"/>
            <a:tailEnd type="none" w="sm" len="sm"/>
          </a:ln>
        </p:spPr>
      </p:pic>
      <p:pic>
        <p:nvPicPr>
          <p:cNvPr id="509" name="Google Shape;509;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760087" y="1016907"/>
            <a:ext cx="3439595" cy="1600854"/>
          </a:xfrm>
          <a:prstGeom prst="rect">
            <a:avLst/>
          </a:prstGeom>
          <a:noFill/>
          <a:ln w="28575" cap="flat" cmpd="sng">
            <a:solidFill>
              <a:schemeClr val="dk2"/>
            </a:solidFill>
            <a:prstDash val="solid"/>
            <a:round/>
            <a:headEnd type="none" w="sm" len="sm"/>
            <a:tailEnd type="none" w="sm" len="sm"/>
          </a:ln>
        </p:spPr>
      </p:pic>
      <p:pic>
        <p:nvPicPr>
          <p:cNvPr id="510" name="Google Shape;510;p5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29886" y="3268728"/>
            <a:ext cx="3147518" cy="1307873"/>
          </a:xfrm>
          <a:prstGeom prst="rect">
            <a:avLst/>
          </a:prstGeom>
          <a:noFill/>
          <a:ln w="28575" cap="flat" cmpd="sng">
            <a:solidFill>
              <a:schemeClr val="dk2"/>
            </a:solidFill>
            <a:prstDash val="solid"/>
            <a:round/>
            <a:headEnd type="none" w="sm" len="sm"/>
            <a:tailEnd type="none" w="sm" len="sm"/>
          </a:ln>
        </p:spPr>
      </p:pic>
      <p:cxnSp>
        <p:nvCxnSpPr>
          <p:cNvPr id="511" name="Google Shape;511;p54"/>
          <p:cNvCxnSpPr/>
          <p:nvPr/>
        </p:nvCxnSpPr>
        <p:spPr>
          <a:xfrm flipH="1">
            <a:off x="4455490" y="806424"/>
            <a:ext cx="39900" cy="369990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54"/>
          <p:cNvCxnSpPr/>
          <p:nvPr/>
        </p:nvCxnSpPr>
        <p:spPr>
          <a:xfrm>
            <a:off x="657225" y="2700766"/>
            <a:ext cx="7756500" cy="960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54"/>
          <p:cNvCxnSpPr/>
          <p:nvPr/>
        </p:nvCxnSpPr>
        <p:spPr>
          <a:xfrm>
            <a:off x="1328750" y="4779175"/>
            <a:ext cx="3925800" cy="0"/>
          </a:xfrm>
          <a:prstGeom prst="straightConnector1">
            <a:avLst/>
          </a:prstGeom>
          <a:noFill/>
          <a:ln w="76200" cap="flat" cmpd="sng">
            <a:solidFill>
              <a:srgbClr val="000000"/>
            </a:solidFill>
            <a:prstDash val="solid"/>
            <a:round/>
            <a:headEnd type="none" w="med" len="med"/>
            <a:tailEnd type="none" w="med" len="med"/>
          </a:ln>
        </p:spPr>
      </p:cxnSp>
      <p:sp>
        <p:nvSpPr>
          <p:cNvPr id="514" name="Google Shape;514;p54"/>
          <p:cNvSpPr txBox="1"/>
          <p:nvPr/>
        </p:nvSpPr>
        <p:spPr>
          <a:xfrm>
            <a:off x="1108758" y="672525"/>
            <a:ext cx="3386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(1)  Pulley System + Small Motor</a:t>
            </a:r>
            <a:endParaRPr sz="1600" b="1"/>
          </a:p>
        </p:txBody>
      </p:sp>
      <p:sp>
        <p:nvSpPr>
          <p:cNvPr id="515" name="Google Shape;515;p54"/>
          <p:cNvSpPr txBox="1"/>
          <p:nvPr/>
        </p:nvSpPr>
        <p:spPr>
          <a:xfrm>
            <a:off x="5209869" y="672525"/>
            <a:ext cx="2540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(2) Large Torque Motor</a:t>
            </a:r>
            <a:endParaRPr sz="1600"/>
          </a:p>
        </p:txBody>
      </p:sp>
      <p:sp>
        <p:nvSpPr>
          <p:cNvPr id="516" name="Google Shape;516;p54"/>
          <p:cNvSpPr txBox="1"/>
          <p:nvPr/>
        </p:nvSpPr>
        <p:spPr>
          <a:xfrm>
            <a:off x="5012031" y="2645291"/>
            <a:ext cx="3731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(4) Hydraulic/Pneumatic System</a:t>
            </a:r>
            <a:endParaRPr sz="1600" b="1"/>
          </a:p>
          <a:p>
            <a:pPr marL="0" lvl="0" indent="0" algn="l" rtl="0">
              <a:spcBef>
                <a:spcPts val="0"/>
              </a:spcBef>
              <a:spcAft>
                <a:spcPts val="0"/>
              </a:spcAft>
              <a:buNone/>
            </a:pPr>
            <a:r>
              <a:rPr lang="en" sz="1600" b="1"/>
              <a:t>(5) Hydraulic/Pneumatic + Pulleys  </a:t>
            </a:r>
            <a:endParaRPr sz="1600"/>
          </a:p>
        </p:txBody>
      </p:sp>
      <p:sp>
        <p:nvSpPr>
          <p:cNvPr id="517" name="Google Shape;517;p54"/>
          <p:cNvSpPr txBox="1"/>
          <p:nvPr/>
        </p:nvSpPr>
        <p:spPr>
          <a:xfrm>
            <a:off x="1177734" y="2700766"/>
            <a:ext cx="30177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(3) Static Load + Small Motor</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Primary Trade 2:  Z-Translation System - Analysis </a:t>
            </a:r>
            <a:endParaRPr/>
          </a:p>
          <a:p>
            <a:pPr marL="0" lvl="0" indent="0" algn="l" rtl="0">
              <a:spcBef>
                <a:spcPts val="0"/>
              </a:spcBef>
              <a:spcAft>
                <a:spcPts val="0"/>
              </a:spcAft>
              <a:buNone/>
            </a:pPr>
            <a:endParaRPr/>
          </a:p>
        </p:txBody>
      </p:sp>
      <p:sp>
        <p:nvSpPr>
          <p:cNvPr id="523" name="Google Shape;523;p55"/>
          <p:cNvSpPr txBox="1">
            <a:spLocks noGrp="1"/>
          </p:cNvSpPr>
          <p:nvPr>
            <p:ph type="body" idx="1"/>
          </p:nvPr>
        </p:nvSpPr>
        <p:spPr>
          <a:xfrm>
            <a:off x="311700" y="1152475"/>
            <a:ext cx="40557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Bounding Conditions</a:t>
            </a:r>
            <a:endParaRPr/>
          </a:p>
          <a:p>
            <a:pPr marL="914400" lvl="1" indent="-317500" algn="l" rtl="0">
              <a:spcBef>
                <a:spcPts val="0"/>
              </a:spcBef>
              <a:spcAft>
                <a:spcPts val="0"/>
              </a:spcAft>
              <a:buSzPts val="1400"/>
              <a:buChar char="○"/>
            </a:pPr>
            <a:r>
              <a:rPr lang="en" b="1"/>
              <a:t>3 ft</a:t>
            </a:r>
            <a:r>
              <a:rPr lang="en"/>
              <a:t> maximum fall</a:t>
            </a:r>
            <a:endParaRPr/>
          </a:p>
          <a:p>
            <a:pPr marL="914400" lvl="1" indent="-317500" algn="l" rtl="0">
              <a:spcBef>
                <a:spcPts val="0"/>
              </a:spcBef>
              <a:spcAft>
                <a:spcPts val="0"/>
              </a:spcAft>
              <a:buSzPts val="1400"/>
              <a:buChar char="○"/>
            </a:pPr>
            <a:r>
              <a:rPr lang="en"/>
              <a:t>Max fall speed: </a:t>
            </a:r>
            <a:r>
              <a:rPr lang="en" b="1"/>
              <a:t>5.67 ft/s</a:t>
            </a:r>
            <a:endParaRPr b="1"/>
          </a:p>
          <a:p>
            <a:pPr marL="914400" lvl="1" indent="-317500" algn="l" rtl="0">
              <a:spcBef>
                <a:spcPts val="0"/>
              </a:spcBef>
              <a:spcAft>
                <a:spcPts val="0"/>
              </a:spcAft>
              <a:buSzPts val="1400"/>
              <a:buChar char="○"/>
            </a:pPr>
            <a:r>
              <a:rPr lang="en"/>
              <a:t>Max load: 350 lb * ⅚= </a:t>
            </a:r>
            <a:r>
              <a:rPr lang="en" b="1"/>
              <a:t>300 lb</a:t>
            </a:r>
            <a:r>
              <a:rPr lang="en"/>
              <a:t> </a:t>
            </a:r>
            <a:endParaRPr/>
          </a:p>
          <a:p>
            <a:pPr marL="914400" lvl="1" indent="-317500" algn="l" rtl="0">
              <a:spcBef>
                <a:spcPts val="0"/>
              </a:spcBef>
              <a:spcAft>
                <a:spcPts val="0"/>
              </a:spcAft>
              <a:buSzPts val="1400"/>
              <a:buChar char="○"/>
            </a:pPr>
            <a:r>
              <a:rPr lang="en"/>
              <a:t>FoS of </a:t>
            </a:r>
            <a:r>
              <a:rPr lang="en" b="1"/>
              <a:t>2 </a:t>
            </a:r>
            <a:r>
              <a:rPr lang="en"/>
              <a:t>(advisor)</a:t>
            </a:r>
            <a:endParaRPr/>
          </a:p>
          <a:p>
            <a:pPr marL="457200" lvl="0" indent="-342900" algn="l" rtl="0">
              <a:spcBef>
                <a:spcPts val="0"/>
              </a:spcBef>
              <a:spcAft>
                <a:spcPts val="0"/>
              </a:spcAft>
              <a:buSzPts val="1800"/>
              <a:buChar char="●"/>
            </a:pPr>
            <a:r>
              <a:rPr lang="en"/>
              <a:t>Result: ~</a:t>
            </a:r>
            <a:r>
              <a:rPr lang="en" b="1"/>
              <a:t>6.4 HP</a:t>
            </a:r>
            <a:r>
              <a:rPr lang="en"/>
              <a:t>/4740 W motor</a:t>
            </a:r>
            <a:endParaRPr/>
          </a:p>
        </p:txBody>
      </p:sp>
      <p:sp>
        <p:nvSpPr>
          <p:cNvPr id="524" name="Google Shape;524;p55"/>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525" name="Google Shape;525;p55"/>
          <p:cNvPicPr preferRelativeResize="0"/>
          <p:nvPr/>
        </p:nvPicPr>
        <p:blipFill rotWithShape="1">
          <a:blip r:embed="rId3" cstate="email">
            <a:alphaModFix/>
            <a:extLst>
              <a:ext uri="{28A0092B-C50C-407E-A947-70E740481C1C}">
                <a14:useLocalDpi xmlns:a14="http://schemas.microsoft.com/office/drawing/2010/main"/>
              </a:ext>
            </a:extLst>
          </a:blip>
          <a:srcRect t="2561" b="2552"/>
          <a:stretch/>
        </p:blipFill>
        <p:spPr>
          <a:xfrm>
            <a:off x="4000500" y="1073837"/>
            <a:ext cx="4764899" cy="3573676"/>
          </a:xfrm>
          <a:prstGeom prst="rect">
            <a:avLst/>
          </a:prstGeom>
          <a:noFill/>
          <a:ln>
            <a:noFill/>
          </a:ln>
        </p:spPr>
      </p:pic>
      <p:cxnSp>
        <p:nvCxnSpPr>
          <p:cNvPr id="526" name="Google Shape;526;p55"/>
          <p:cNvCxnSpPr/>
          <p:nvPr/>
        </p:nvCxnSpPr>
        <p:spPr>
          <a:xfrm>
            <a:off x="1328750" y="4779175"/>
            <a:ext cx="4164600" cy="0"/>
          </a:xfrm>
          <a:prstGeom prst="straightConnector1">
            <a:avLst/>
          </a:prstGeom>
          <a:noFill/>
          <a:ln w="76200" cap="flat" cmpd="sng">
            <a:solidFill>
              <a:srgbClr val="000000"/>
            </a:solidFill>
            <a:prstDash val="solid"/>
            <a:round/>
            <a:headEnd type="none" w="med" len="med"/>
            <a:tailEnd type="none" w="med" len="med"/>
          </a:ln>
        </p:spPr>
      </p:cxnSp>
      <p:pic>
        <p:nvPicPr>
          <p:cNvPr id="527" name="Google Shape;527;p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78150" y="2967700"/>
            <a:ext cx="2515075" cy="1414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a:t>Overview</a:t>
            </a:r>
            <a:endParaRPr sz="2720"/>
          </a:p>
        </p:txBody>
      </p:sp>
      <p:sp>
        <p:nvSpPr>
          <p:cNvPr id="179" name="Google Shape;179;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sz="2400"/>
              <a:t>Project Introduction (FBD &amp; CONOPS)</a:t>
            </a:r>
            <a:endParaRPr sz="2400"/>
          </a:p>
          <a:p>
            <a:pPr marL="457200" lvl="0" indent="-381000" algn="l" rtl="0">
              <a:spcBef>
                <a:spcPts val="0"/>
              </a:spcBef>
              <a:spcAft>
                <a:spcPts val="0"/>
              </a:spcAft>
              <a:buSzPts val="2400"/>
              <a:buChar char="●"/>
            </a:pPr>
            <a:r>
              <a:rPr lang="en" sz="2400"/>
              <a:t>Requirements and Dependencies</a:t>
            </a:r>
            <a:endParaRPr sz="2400"/>
          </a:p>
          <a:p>
            <a:pPr marL="457200" lvl="0" indent="-381000" algn="l" rtl="0">
              <a:spcBef>
                <a:spcPts val="0"/>
              </a:spcBef>
              <a:spcAft>
                <a:spcPts val="0"/>
              </a:spcAft>
              <a:buSzPts val="2400"/>
              <a:buChar char="●"/>
            </a:pPr>
            <a:r>
              <a:rPr lang="en" sz="2400"/>
              <a:t>Trade Studies</a:t>
            </a:r>
            <a:endParaRPr sz="2400"/>
          </a:p>
          <a:p>
            <a:pPr marL="457200" lvl="0" indent="-381000" algn="l" rtl="0">
              <a:spcBef>
                <a:spcPts val="0"/>
              </a:spcBef>
              <a:spcAft>
                <a:spcPts val="0"/>
              </a:spcAft>
              <a:buSzPts val="2400"/>
              <a:buChar char="●"/>
            </a:pPr>
            <a:r>
              <a:rPr lang="en" sz="2400"/>
              <a:t>Current Design Space</a:t>
            </a:r>
            <a:endParaRPr sz="2400"/>
          </a:p>
          <a:p>
            <a:pPr marL="457200" lvl="0" indent="-381000" algn="l" rtl="0">
              <a:spcBef>
                <a:spcPts val="0"/>
              </a:spcBef>
              <a:spcAft>
                <a:spcPts val="0"/>
              </a:spcAft>
              <a:buSzPts val="2400"/>
              <a:buChar char="●"/>
            </a:pPr>
            <a:r>
              <a:rPr lang="en" sz="2400"/>
              <a:t>Prototyping Plans</a:t>
            </a:r>
            <a:endParaRPr sz="2400"/>
          </a:p>
        </p:txBody>
      </p:sp>
      <p:sp>
        <p:nvSpPr>
          <p:cNvPr id="180" name="Google Shape;180;p38"/>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cxnSp>
        <p:nvCxnSpPr>
          <p:cNvPr id="181" name="Google Shape;181;p38"/>
          <p:cNvCxnSpPr/>
          <p:nvPr/>
        </p:nvCxnSpPr>
        <p:spPr>
          <a:xfrm>
            <a:off x="1319400" y="4779175"/>
            <a:ext cx="284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6"/>
          <p:cNvSpPr txBox="1">
            <a:spLocks noGrp="1"/>
          </p:cNvSpPr>
          <p:nvPr>
            <p:ph type="title"/>
          </p:nvPr>
        </p:nvSpPr>
        <p:spPr>
          <a:xfrm>
            <a:off x="233775" y="117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2:  Z-Translation System - Trade Matrix</a:t>
            </a:r>
            <a:endParaRPr/>
          </a:p>
        </p:txBody>
      </p:sp>
      <p:sp>
        <p:nvSpPr>
          <p:cNvPr id="533" name="Google Shape;533;p56"/>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graphicFrame>
        <p:nvGraphicFramePr>
          <p:cNvPr id="534" name="Google Shape;534;p56"/>
          <p:cNvGraphicFramePr/>
          <p:nvPr/>
        </p:nvGraphicFramePr>
        <p:xfrm>
          <a:off x="359275" y="938875"/>
          <a:ext cx="6556325" cy="3512460"/>
        </p:xfrm>
        <a:graphic>
          <a:graphicData uri="http://schemas.openxmlformats.org/drawingml/2006/table">
            <a:tbl>
              <a:tblPr>
                <a:noFill/>
                <a:tableStyleId>{CE571323-BDC1-4145-906D-EA24464AA4CD}</a:tableStyleId>
              </a:tblPr>
              <a:tblGrid>
                <a:gridCol w="1207050">
                  <a:extLst>
                    <a:ext uri="{9D8B030D-6E8A-4147-A177-3AD203B41FA5}">
                      <a16:colId xmlns:a16="http://schemas.microsoft.com/office/drawing/2014/main" val="20000"/>
                    </a:ext>
                  </a:extLst>
                </a:gridCol>
                <a:gridCol w="666150">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936625">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gridCol w="936625">
                  <a:extLst>
                    <a:ext uri="{9D8B030D-6E8A-4147-A177-3AD203B41FA5}">
                      <a16:colId xmlns:a16="http://schemas.microsoft.com/office/drawing/2014/main" val="20006"/>
                    </a:ext>
                  </a:extLst>
                </a:gridCol>
              </a:tblGrid>
              <a:tr h="535525">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Pulley System + Small Motor</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Large Torque Motor</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Static Load + Small Motor</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Hydraulic System</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Hydraulic + Reverse Pulley System</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42825">
                <a:tc>
                  <a:txBody>
                    <a:bodyPr/>
                    <a:lstStyle/>
                    <a:p>
                      <a:pPr marL="0" lvl="0" indent="0" algn="l" rtl="0">
                        <a:lnSpc>
                          <a:spcPct val="115000"/>
                        </a:lnSpc>
                        <a:spcBef>
                          <a:spcPts val="0"/>
                        </a:spcBef>
                        <a:spcAft>
                          <a:spcPts val="0"/>
                        </a:spcAft>
                        <a:buNone/>
                      </a:pPr>
                      <a:r>
                        <a:rPr lang="en" sz="1000"/>
                        <a:t>Weight Pulling Capability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9325">
                <a:tc>
                  <a:txBody>
                    <a:bodyPr/>
                    <a:lstStyle/>
                    <a:p>
                      <a:pPr marL="0" lvl="0" indent="0" algn="l" rtl="0">
                        <a:lnSpc>
                          <a:spcPct val="115000"/>
                        </a:lnSpc>
                        <a:spcBef>
                          <a:spcPts val="0"/>
                        </a:spcBef>
                        <a:spcAft>
                          <a:spcPts val="0"/>
                        </a:spcAft>
                        <a:buNone/>
                      </a:pPr>
                      <a:r>
                        <a:rPr lang="en" sz="1000"/>
                        <a:t>Electrical Requirements</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5525">
                <a:tc>
                  <a:txBody>
                    <a:bodyPr/>
                    <a:lstStyle/>
                    <a:p>
                      <a:pPr marL="0" lvl="0" indent="0" algn="l" rtl="0">
                        <a:lnSpc>
                          <a:spcPct val="115000"/>
                        </a:lnSpc>
                        <a:spcBef>
                          <a:spcPts val="0"/>
                        </a:spcBef>
                        <a:spcAft>
                          <a:spcPts val="0"/>
                        </a:spcAft>
                        <a:buNone/>
                      </a:pPr>
                      <a:r>
                        <a:rPr lang="en" sz="1000"/>
                        <a:t>Smooth Operation/Control Integration</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9325">
                <a:tc>
                  <a:txBody>
                    <a:bodyPr/>
                    <a:lstStyle/>
                    <a:p>
                      <a:pPr marL="0" lvl="0" indent="0" algn="l" rtl="0">
                        <a:lnSpc>
                          <a:spcPct val="115000"/>
                        </a:lnSpc>
                        <a:spcBef>
                          <a:spcPts val="0"/>
                        </a:spcBef>
                        <a:spcAft>
                          <a:spcPts val="0"/>
                        </a:spcAft>
                        <a:buNone/>
                      </a:pPr>
                      <a:r>
                        <a:rPr lang="en" sz="1000"/>
                        <a:t>Manufacturing Simplicity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12050">
                <a:tc>
                  <a:txBody>
                    <a:bodyPr/>
                    <a:lstStyle/>
                    <a:p>
                      <a:pPr marL="0" lvl="0" indent="0" algn="l" rtl="0">
                        <a:lnSpc>
                          <a:spcPct val="115000"/>
                        </a:lnSpc>
                        <a:spcBef>
                          <a:spcPts val="0"/>
                        </a:spcBef>
                        <a:spcAft>
                          <a:spcPts val="0"/>
                        </a:spcAft>
                        <a:buNone/>
                      </a:pPr>
                      <a:r>
                        <a:rPr lang="en" sz="1000"/>
                        <a:t>Reliability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69325">
                <a:tc>
                  <a:txBody>
                    <a:bodyPr/>
                    <a:lstStyle/>
                    <a:p>
                      <a:pPr marL="0" lvl="0" indent="0" algn="l" rtl="0">
                        <a:lnSpc>
                          <a:spcPct val="115000"/>
                        </a:lnSpc>
                        <a:spcBef>
                          <a:spcPts val="0"/>
                        </a:spcBef>
                        <a:spcAft>
                          <a:spcPts val="0"/>
                        </a:spcAft>
                        <a:buNone/>
                      </a:pPr>
                      <a:r>
                        <a:rPr lang="en" sz="1000"/>
                        <a:t>Space Requirements</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13550">
                <a:tc>
                  <a:txBody>
                    <a:bodyPr/>
                    <a:lstStyle/>
                    <a:p>
                      <a:pPr marL="0" lvl="0" indent="0" algn="l" rtl="0">
                        <a:lnSpc>
                          <a:spcPct val="115000"/>
                        </a:lnSpc>
                        <a:spcBef>
                          <a:spcPts val="0"/>
                        </a:spcBef>
                        <a:spcAft>
                          <a:spcPts val="0"/>
                        </a:spcAft>
                        <a:buNone/>
                      </a:pPr>
                      <a:r>
                        <a:rPr lang="en" sz="1000"/>
                        <a:t>Safety (Power Loss)</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0.05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312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0.05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21900">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4.00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AD16D"/>
                    </a:solidFill>
                  </a:tcPr>
                </a:tc>
                <a:tc>
                  <a:txBody>
                    <a:bodyPr/>
                    <a:lstStyle/>
                    <a:p>
                      <a:pPr marL="0" lvl="0" indent="0" algn="ctr" rtl="0">
                        <a:lnSpc>
                          <a:spcPct val="115000"/>
                        </a:lnSpc>
                        <a:spcBef>
                          <a:spcPts val="0"/>
                        </a:spcBef>
                        <a:spcAft>
                          <a:spcPts val="0"/>
                        </a:spcAft>
                        <a:buNone/>
                      </a:pPr>
                      <a:r>
                        <a:rPr lang="en" sz="1000" b="1"/>
                        <a:t>4.10</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AFCA77"/>
                    </a:solidFill>
                  </a:tcPr>
                </a:tc>
                <a:tc>
                  <a:txBody>
                    <a:bodyPr/>
                    <a:lstStyle/>
                    <a:p>
                      <a:pPr marL="0" lvl="0" indent="0" algn="ctr" rtl="0">
                        <a:lnSpc>
                          <a:spcPct val="115000"/>
                        </a:lnSpc>
                        <a:spcBef>
                          <a:spcPts val="0"/>
                        </a:spcBef>
                        <a:spcAft>
                          <a:spcPts val="0"/>
                        </a:spcAft>
                        <a:buNone/>
                      </a:pPr>
                      <a:r>
                        <a:rPr lang="en" sz="1000" b="1"/>
                        <a:t>4.35</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3.80</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ED267"/>
                    </a:solidFill>
                  </a:tcPr>
                </a:tc>
                <a:tc>
                  <a:txBody>
                    <a:bodyPr/>
                    <a:lstStyle/>
                    <a:p>
                      <a:pPr marL="0" lvl="0" indent="0" algn="ctr" rtl="0">
                        <a:lnSpc>
                          <a:spcPct val="115000"/>
                        </a:lnSpc>
                        <a:spcBef>
                          <a:spcPts val="0"/>
                        </a:spcBef>
                        <a:spcAft>
                          <a:spcPts val="0"/>
                        </a:spcAft>
                        <a:buNone/>
                      </a:pPr>
                      <a:r>
                        <a:rPr lang="en" sz="1000" b="1"/>
                        <a:t>3.40</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AC669"/>
                    </a:solidFill>
                  </a:tcPr>
                </a:tc>
                <a:extLst>
                  <a:ext uri="{0D108BD9-81ED-4DB2-BD59-A6C34878D82A}">
                    <a16:rowId xmlns:a16="http://schemas.microsoft.com/office/drawing/2014/main" val="10009"/>
                  </a:ext>
                </a:extLst>
              </a:tr>
            </a:tbl>
          </a:graphicData>
        </a:graphic>
      </p:graphicFrame>
      <p:sp>
        <p:nvSpPr>
          <p:cNvPr id="535" name="Google Shape;535;p56"/>
          <p:cNvSpPr txBox="1"/>
          <p:nvPr/>
        </p:nvSpPr>
        <p:spPr>
          <a:xfrm>
            <a:off x="7134125" y="1362150"/>
            <a:ext cx="1953900" cy="278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L0-1:</a:t>
            </a:r>
            <a:r>
              <a:rPr lang="en" sz="1300"/>
              <a:t> Gravity offloading</a:t>
            </a:r>
            <a:endParaRPr sz="1300"/>
          </a:p>
          <a:p>
            <a:pPr marL="457200" lvl="0" indent="-311150" algn="l" rtl="0">
              <a:spcBef>
                <a:spcPts val="0"/>
              </a:spcBef>
              <a:spcAft>
                <a:spcPts val="0"/>
              </a:spcAft>
              <a:buSzPts val="1300"/>
              <a:buFont typeface="Times New Roman"/>
              <a:buChar char="●"/>
            </a:pPr>
            <a:r>
              <a:rPr lang="en" sz="1300" b="1"/>
              <a:t>L0-4: </a:t>
            </a:r>
            <a:r>
              <a:rPr lang="en" sz="1300"/>
              <a:t>1-hour continuous use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Constraints:</a:t>
            </a:r>
            <a:endParaRPr sz="1300" b="1"/>
          </a:p>
          <a:p>
            <a:pPr marL="457200" lvl="0" indent="-311150" algn="l" rtl="0">
              <a:spcBef>
                <a:spcPts val="0"/>
              </a:spcBef>
              <a:spcAft>
                <a:spcPts val="0"/>
              </a:spcAft>
              <a:buSzPts val="1300"/>
              <a:buChar char="●"/>
            </a:pPr>
            <a:r>
              <a:rPr lang="en" sz="1300"/>
              <a:t>Power</a:t>
            </a:r>
            <a:endParaRPr sz="1300"/>
          </a:p>
          <a:p>
            <a:pPr marL="457200" lvl="0" indent="-311150" algn="l" rtl="0">
              <a:spcBef>
                <a:spcPts val="0"/>
              </a:spcBef>
              <a:spcAft>
                <a:spcPts val="0"/>
              </a:spcAft>
              <a:buSzPts val="1300"/>
              <a:buChar char="●"/>
            </a:pPr>
            <a:r>
              <a:rPr lang="en" sz="1300"/>
              <a:t>Cost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b="1"/>
          </a:p>
          <a:p>
            <a:pPr marL="457200" lvl="0" indent="-311150" algn="l" rtl="0">
              <a:spcBef>
                <a:spcPts val="0"/>
              </a:spcBef>
              <a:spcAft>
                <a:spcPts val="0"/>
              </a:spcAft>
              <a:buSzPts val="1300"/>
              <a:buChar char="●"/>
            </a:pPr>
            <a:r>
              <a:rPr lang="en" sz="1300"/>
              <a:t>Electrical</a:t>
            </a:r>
            <a:endParaRPr sz="1300"/>
          </a:p>
          <a:p>
            <a:pPr marL="457200" lvl="0" indent="-311150" algn="l" rtl="0">
              <a:spcBef>
                <a:spcPts val="0"/>
              </a:spcBef>
              <a:spcAft>
                <a:spcPts val="0"/>
              </a:spcAft>
              <a:buSzPts val="1300"/>
              <a:buChar char="●"/>
            </a:pPr>
            <a:r>
              <a:rPr lang="en" sz="1300"/>
              <a:t>Structural</a:t>
            </a:r>
            <a:endParaRPr sz="1300"/>
          </a:p>
        </p:txBody>
      </p:sp>
      <p:cxnSp>
        <p:nvCxnSpPr>
          <p:cNvPr id="536" name="Google Shape;536;p56"/>
          <p:cNvCxnSpPr/>
          <p:nvPr/>
        </p:nvCxnSpPr>
        <p:spPr>
          <a:xfrm>
            <a:off x="1328750" y="4779175"/>
            <a:ext cx="43776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3:  Software Platform - Trade Matrix</a:t>
            </a:r>
            <a:endParaRPr/>
          </a:p>
        </p:txBody>
      </p:sp>
      <p:sp>
        <p:nvSpPr>
          <p:cNvPr id="542" name="Google Shape;542;p57"/>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543" name="Google Shape;543;p57"/>
          <p:cNvSpPr txBox="1"/>
          <p:nvPr/>
        </p:nvSpPr>
        <p:spPr>
          <a:xfrm>
            <a:off x="6505650" y="1189400"/>
            <a:ext cx="25077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L0-1:</a:t>
            </a:r>
            <a:r>
              <a:rPr lang="en" sz="1300"/>
              <a:t> Gravity offloading</a:t>
            </a:r>
            <a:endParaRPr sz="1300"/>
          </a:p>
          <a:p>
            <a:pPr marL="457200" lvl="0" indent="-311150" algn="l" rtl="0">
              <a:spcBef>
                <a:spcPts val="0"/>
              </a:spcBef>
              <a:spcAft>
                <a:spcPts val="0"/>
              </a:spcAft>
              <a:buSzPts val="1300"/>
              <a:buFont typeface="Times New Roman"/>
              <a:buChar char="●"/>
            </a:pPr>
            <a:r>
              <a:rPr lang="en" sz="1300" b="1"/>
              <a:t>L0-3:</a:t>
            </a:r>
            <a:r>
              <a:rPr lang="en" sz="1300"/>
              <a:t> Training environment</a:t>
            </a:r>
            <a:endParaRPr sz="1300"/>
          </a:p>
          <a:p>
            <a:pPr marL="457200" lvl="0" indent="-311150" algn="l" rtl="0">
              <a:spcBef>
                <a:spcPts val="0"/>
              </a:spcBef>
              <a:spcAft>
                <a:spcPts val="0"/>
              </a:spcAft>
              <a:buSzPts val="1300"/>
              <a:buFont typeface="Times New Roman"/>
              <a:buChar char="●"/>
            </a:pPr>
            <a:r>
              <a:rPr lang="en" sz="1300" b="1"/>
              <a:t>L0-4:</a:t>
            </a:r>
            <a:r>
              <a:rPr lang="en" sz="1300"/>
              <a:t> 1-hour continuous use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Constraints:</a:t>
            </a:r>
            <a:endParaRPr sz="1300" b="1"/>
          </a:p>
          <a:p>
            <a:pPr marL="457200" lvl="0" indent="-311150" algn="l" rtl="0">
              <a:spcBef>
                <a:spcPts val="0"/>
              </a:spcBef>
              <a:spcAft>
                <a:spcPts val="0"/>
              </a:spcAft>
              <a:buSzPts val="1300"/>
              <a:buChar char="●"/>
            </a:pPr>
            <a:r>
              <a:rPr lang="en" sz="1300" i="1" u="sng"/>
              <a:t>Supply Chain</a:t>
            </a:r>
            <a:endParaRPr sz="1300" i="1" u="sng"/>
          </a:p>
          <a:p>
            <a:pPr marL="457200" lvl="0" indent="-311150" algn="l" rtl="0">
              <a:spcBef>
                <a:spcPts val="0"/>
              </a:spcBef>
              <a:spcAft>
                <a:spcPts val="0"/>
              </a:spcAft>
              <a:buSzPts val="1300"/>
              <a:buChar char="●"/>
            </a:pPr>
            <a:r>
              <a:rPr lang="en" sz="1300"/>
              <a:t>Processing Speed</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b="1"/>
          </a:p>
          <a:p>
            <a:pPr marL="457200" lvl="0" indent="-311150" algn="l" rtl="0">
              <a:spcBef>
                <a:spcPts val="0"/>
              </a:spcBef>
              <a:spcAft>
                <a:spcPts val="0"/>
              </a:spcAft>
              <a:buSzPts val="1300"/>
              <a:buChar char="●"/>
            </a:pPr>
            <a:r>
              <a:rPr lang="en" sz="1300"/>
              <a:t>User-interface</a:t>
            </a:r>
            <a:endParaRPr sz="1300"/>
          </a:p>
          <a:p>
            <a:pPr marL="457200" lvl="0" indent="-311150" algn="l" rtl="0">
              <a:spcBef>
                <a:spcPts val="0"/>
              </a:spcBef>
              <a:spcAft>
                <a:spcPts val="0"/>
              </a:spcAft>
              <a:buSzPts val="1300"/>
              <a:buChar char="●"/>
            </a:pPr>
            <a:r>
              <a:rPr lang="en" sz="1300"/>
              <a:t>Gravity offloading system</a:t>
            </a:r>
            <a:endParaRPr sz="1300"/>
          </a:p>
        </p:txBody>
      </p:sp>
      <p:cxnSp>
        <p:nvCxnSpPr>
          <p:cNvPr id="544" name="Google Shape;544;p57"/>
          <p:cNvCxnSpPr/>
          <p:nvPr/>
        </p:nvCxnSpPr>
        <p:spPr>
          <a:xfrm>
            <a:off x="1328750" y="4779175"/>
            <a:ext cx="46080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545" name="Google Shape;545;p57"/>
          <p:cNvGraphicFramePr/>
          <p:nvPr/>
        </p:nvGraphicFramePr>
        <p:xfrm>
          <a:off x="311700" y="1189400"/>
          <a:ext cx="5948550" cy="2900671"/>
        </p:xfrm>
        <a:graphic>
          <a:graphicData uri="http://schemas.openxmlformats.org/drawingml/2006/table">
            <a:tbl>
              <a:tblPr>
                <a:noFill/>
                <a:tableStyleId>{CE571323-BDC1-4145-906D-EA24464AA4CD}</a:tableStyleId>
              </a:tblPr>
              <a:tblGrid>
                <a:gridCol w="1189850">
                  <a:extLst>
                    <a:ext uri="{9D8B030D-6E8A-4147-A177-3AD203B41FA5}">
                      <a16:colId xmlns:a16="http://schemas.microsoft.com/office/drawing/2014/main" val="20000"/>
                    </a:ext>
                  </a:extLst>
                </a:gridCol>
                <a:gridCol w="891375">
                  <a:extLst>
                    <a:ext uri="{9D8B030D-6E8A-4147-A177-3AD203B41FA5}">
                      <a16:colId xmlns:a16="http://schemas.microsoft.com/office/drawing/2014/main" val="20001"/>
                    </a:ext>
                  </a:extLst>
                </a:gridCol>
                <a:gridCol w="1083250">
                  <a:extLst>
                    <a:ext uri="{9D8B030D-6E8A-4147-A177-3AD203B41FA5}">
                      <a16:colId xmlns:a16="http://schemas.microsoft.com/office/drawing/2014/main" val="20002"/>
                    </a:ext>
                  </a:extLst>
                </a:gridCol>
                <a:gridCol w="1235850">
                  <a:extLst>
                    <a:ext uri="{9D8B030D-6E8A-4147-A177-3AD203B41FA5}">
                      <a16:colId xmlns:a16="http://schemas.microsoft.com/office/drawing/2014/main" val="20003"/>
                    </a:ext>
                  </a:extLst>
                </a:gridCol>
                <a:gridCol w="734550">
                  <a:extLst>
                    <a:ext uri="{9D8B030D-6E8A-4147-A177-3AD203B41FA5}">
                      <a16:colId xmlns:a16="http://schemas.microsoft.com/office/drawing/2014/main" val="20004"/>
                    </a:ext>
                  </a:extLst>
                </a:gridCol>
                <a:gridCol w="813675">
                  <a:extLst>
                    <a:ext uri="{9D8B030D-6E8A-4147-A177-3AD203B41FA5}">
                      <a16:colId xmlns:a16="http://schemas.microsoft.com/office/drawing/2014/main" val="20005"/>
                    </a:ext>
                  </a:extLst>
                </a:gridCol>
              </a:tblGrid>
              <a:tr h="587575">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Microcontroller</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Microprocessor</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Laptop</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FPGA</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17300">
                <a:tc>
                  <a:txBody>
                    <a:bodyPr/>
                    <a:lstStyle/>
                    <a:p>
                      <a:pPr marL="0" lvl="0" indent="0" algn="l" rtl="0">
                        <a:lnSpc>
                          <a:spcPct val="115000"/>
                        </a:lnSpc>
                        <a:spcBef>
                          <a:spcPts val="0"/>
                        </a:spcBef>
                        <a:spcAft>
                          <a:spcPts val="0"/>
                        </a:spcAft>
                        <a:buNone/>
                      </a:pPr>
                      <a:r>
                        <a:rPr lang="en" sz="1000"/>
                        <a:t>Reliability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0.30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8175">
                <a:tc>
                  <a:txBody>
                    <a:bodyPr/>
                    <a:lstStyle/>
                    <a:p>
                      <a:pPr marL="0" lvl="0" indent="0" algn="l" rtl="0">
                        <a:lnSpc>
                          <a:spcPct val="115000"/>
                        </a:lnSpc>
                        <a:spcBef>
                          <a:spcPts val="0"/>
                        </a:spcBef>
                        <a:spcAft>
                          <a:spcPts val="0"/>
                        </a:spcAft>
                        <a:buNone/>
                      </a:pPr>
                      <a:r>
                        <a:rPr lang="en" sz="1000"/>
                        <a:t>Capability to Run Software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5475">
                <a:tc>
                  <a:txBody>
                    <a:bodyPr/>
                    <a:lstStyle/>
                    <a:p>
                      <a:pPr marL="0" lvl="0" indent="0" algn="l" rtl="0">
                        <a:lnSpc>
                          <a:spcPct val="115000"/>
                        </a:lnSpc>
                        <a:spcBef>
                          <a:spcPts val="0"/>
                        </a:spcBef>
                        <a:spcAft>
                          <a:spcPts val="0"/>
                        </a:spcAft>
                        <a:buNone/>
                      </a:pPr>
                      <a:r>
                        <a:rPr lang="en" sz="1000"/>
                        <a:t>Power Consumption</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6375">
                <a:tc>
                  <a:txBody>
                    <a:bodyPr/>
                    <a:lstStyle/>
                    <a:p>
                      <a:pPr marL="0" lvl="0" indent="0" algn="l" rtl="0">
                        <a:lnSpc>
                          <a:spcPct val="115000"/>
                        </a:lnSpc>
                        <a:spcBef>
                          <a:spcPts val="0"/>
                        </a:spcBef>
                        <a:spcAft>
                          <a:spcPts val="0"/>
                        </a:spcAft>
                        <a:buNone/>
                      </a:pPr>
                      <a:r>
                        <a:rPr lang="en" sz="1000"/>
                        <a:t>Speed</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6375">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7300">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18350">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3.30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000" b="1"/>
                        <a:t>4.60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4.15</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000" b="1"/>
                        <a:t>4.50</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8AC97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cxnSp>
        <p:nvCxnSpPr>
          <p:cNvPr id="550" name="Google Shape;550;p58"/>
          <p:cNvCxnSpPr/>
          <p:nvPr/>
        </p:nvCxnSpPr>
        <p:spPr>
          <a:xfrm>
            <a:off x="3500550" y="1398725"/>
            <a:ext cx="3374700" cy="0"/>
          </a:xfrm>
          <a:prstGeom prst="straightConnector1">
            <a:avLst/>
          </a:prstGeom>
          <a:noFill/>
          <a:ln w="19050" cap="flat" cmpd="sng">
            <a:solidFill>
              <a:srgbClr val="CC0000"/>
            </a:solidFill>
            <a:prstDash val="solid"/>
            <a:round/>
            <a:headEnd type="none" w="med" len="med"/>
            <a:tailEnd type="none" w="med" len="med"/>
          </a:ln>
        </p:spPr>
      </p:cxnSp>
      <p:sp>
        <p:nvSpPr>
          <p:cNvPr id="551" name="Google Shape;551;p58"/>
          <p:cNvSpPr txBox="1">
            <a:spLocks noGrp="1"/>
          </p:cNvSpPr>
          <p:nvPr>
            <p:ph type="title"/>
          </p:nvPr>
        </p:nvSpPr>
        <p:spPr>
          <a:xfrm>
            <a:off x="307425" y="233475"/>
            <a:ext cx="3117000" cy="92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Design Space Trade Tree</a:t>
            </a:r>
            <a:endParaRPr/>
          </a:p>
        </p:txBody>
      </p:sp>
      <p:sp>
        <p:nvSpPr>
          <p:cNvPr id="552" name="Google Shape;552;p58"/>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553" name="Google Shape;553;p58"/>
          <p:cNvSpPr txBox="1"/>
          <p:nvPr/>
        </p:nvSpPr>
        <p:spPr>
          <a:xfrm>
            <a:off x="140400" y="2870550"/>
            <a:ext cx="947700" cy="5850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Structural Design</a:t>
            </a:r>
            <a:endParaRPr sz="1300"/>
          </a:p>
        </p:txBody>
      </p:sp>
      <p:sp>
        <p:nvSpPr>
          <p:cNvPr id="554" name="Google Shape;554;p58"/>
          <p:cNvSpPr txBox="1"/>
          <p:nvPr/>
        </p:nvSpPr>
        <p:spPr>
          <a:xfrm>
            <a:off x="1411550" y="2274575"/>
            <a:ext cx="947700" cy="5850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Above Head </a:t>
            </a:r>
            <a:endParaRPr sz="1300"/>
          </a:p>
        </p:txBody>
      </p:sp>
      <p:sp>
        <p:nvSpPr>
          <p:cNvPr id="555" name="Google Shape;555;p58"/>
          <p:cNvSpPr txBox="1"/>
          <p:nvPr/>
        </p:nvSpPr>
        <p:spPr>
          <a:xfrm>
            <a:off x="1411550" y="3646375"/>
            <a:ext cx="9477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Below User</a:t>
            </a:r>
            <a:endParaRPr sz="1300"/>
          </a:p>
        </p:txBody>
      </p:sp>
      <p:sp>
        <p:nvSpPr>
          <p:cNvPr id="556" name="Google Shape;556;p58"/>
          <p:cNvSpPr txBox="1"/>
          <p:nvPr/>
        </p:nvSpPr>
        <p:spPr>
          <a:xfrm>
            <a:off x="2693125" y="3754075"/>
            <a:ext cx="12768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Mobile Walker</a:t>
            </a:r>
            <a:endParaRPr sz="1300"/>
          </a:p>
        </p:txBody>
      </p:sp>
      <p:sp>
        <p:nvSpPr>
          <p:cNvPr id="557" name="Google Shape;557;p58"/>
          <p:cNvSpPr txBox="1"/>
          <p:nvPr/>
        </p:nvSpPr>
        <p:spPr>
          <a:xfrm>
            <a:off x="2620850" y="2907825"/>
            <a:ext cx="10647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Ceiling Mount</a:t>
            </a:r>
            <a:endParaRPr sz="1300"/>
          </a:p>
        </p:txBody>
      </p:sp>
      <p:sp>
        <p:nvSpPr>
          <p:cNvPr id="558" name="Google Shape;558;p58"/>
          <p:cNvSpPr txBox="1"/>
          <p:nvPr/>
        </p:nvSpPr>
        <p:spPr>
          <a:xfrm>
            <a:off x="2060450" y="1542475"/>
            <a:ext cx="1064700" cy="3849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Gantry</a:t>
            </a:r>
            <a:endParaRPr sz="1300"/>
          </a:p>
        </p:txBody>
      </p:sp>
      <p:sp>
        <p:nvSpPr>
          <p:cNvPr id="559" name="Google Shape;559;p58"/>
          <p:cNvSpPr txBox="1"/>
          <p:nvPr/>
        </p:nvSpPr>
        <p:spPr>
          <a:xfrm>
            <a:off x="4020163" y="2784825"/>
            <a:ext cx="1010700" cy="7851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Z Translation System</a:t>
            </a:r>
            <a:endParaRPr sz="1300"/>
          </a:p>
        </p:txBody>
      </p:sp>
      <p:sp>
        <p:nvSpPr>
          <p:cNvPr id="560" name="Google Shape;560;p58"/>
          <p:cNvSpPr txBox="1"/>
          <p:nvPr/>
        </p:nvSpPr>
        <p:spPr>
          <a:xfrm>
            <a:off x="5506800" y="1565200"/>
            <a:ext cx="12768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Block and Tackle</a:t>
            </a:r>
            <a:endParaRPr sz="1300"/>
          </a:p>
        </p:txBody>
      </p:sp>
      <p:sp>
        <p:nvSpPr>
          <p:cNvPr id="561" name="Google Shape;561;p58"/>
          <p:cNvSpPr txBox="1"/>
          <p:nvPr/>
        </p:nvSpPr>
        <p:spPr>
          <a:xfrm>
            <a:off x="5506800" y="2234600"/>
            <a:ext cx="12768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Hydraulics</a:t>
            </a:r>
            <a:endParaRPr sz="1300"/>
          </a:p>
        </p:txBody>
      </p:sp>
      <p:sp>
        <p:nvSpPr>
          <p:cNvPr id="562" name="Google Shape;562;p58"/>
          <p:cNvSpPr txBox="1"/>
          <p:nvPr/>
        </p:nvSpPr>
        <p:spPr>
          <a:xfrm>
            <a:off x="5506800" y="2688600"/>
            <a:ext cx="1276800" cy="3693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t>Weight + Motor</a:t>
            </a:r>
            <a:endParaRPr sz="1200"/>
          </a:p>
        </p:txBody>
      </p:sp>
      <p:sp>
        <p:nvSpPr>
          <p:cNvPr id="563" name="Google Shape;563;p58"/>
          <p:cNvSpPr txBox="1"/>
          <p:nvPr/>
        </p:nvSpPr>
        <p:spPr>
          <a:xfrm>
            <a:off x="5506800" y="3142600"/>
            <a:ext cx="12768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Large Motor</a:t>
            </a:r>
            <a:endParaRPr sz="1300"/>
          </a:p>
        </p:txBody>
      </p:sp>
      <p:sp>
        <p:nvSpPr>
          <p:cNvPr id="564" name="Google Shape;564;p58"/>
          <p:cNvSpPr txBox="1"/>
          <p:nvPr/>
        </p:nvSpPr>
        <p:spPr>
          <a:xfrm>
            <a:off x="4153800" y="3754375"/>
            <a:ext cx="12768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300">
                <a:solidFill>
                  <a:schemeClr val="dk1"/>
                </a:solidFill>
              </a:rPr>
              <a:t>Z Translation System</a:t>
            </a:r>
            <a:endParaRPr sz="1300"/>
          </a:p>
        </p:txBody>
      </p:sp>
      <p:sp>
        <p:nvSpPr>
          <p:cNvPr id="565" name="Google Shape;565;p58"/>
          <p:cNvSpPr txBox="1"/>
          <p:nvPr/>
        </p:nvSpPr>
        <p:spPr>
          <a:xfrm>
            <a:off x="5690650" y="3666650"/>
            <a:ext cx="12768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Hydraulics</a:t>
            </a:r>
            <a:endParaRPr sz="1300"/>
          </a:p>
        </p:txBody>
      </p:sp>
      <p:sp>
        <p:nvSpPr>
          <p:cNvPr id="566" name="Google Shape;566;p58"/>
          <p:cNvSpPr txBox="1"/>
          <p:nvPr/>
        </p:nvSpPr>
        <p:spPr>
          <a:xfrm>
            <a:off x="5690650" y="4115375"/>
            <a:ext cx="12768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Static Weight</a:t>
            </a:r>
            <a:endParaRPr sz="1300"/>
          </a:p>
        </p:txBody>
      </p:sp>
      <p:sp>
        <p:nvSpPr>
          <p:cNvPr id="567" name="Google Shape;567;p58"/>
          <p:cNvSpPr txBox="1"/>
          <p:nvPr/>
        </p:nvSpPr>
        <p:spPr>
          <a:xfrm>
            <a:off x="3639425" y="386175"/>
            <a:ext cx="1101300" cy="5850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User Attachment</a:t>
            </a:r>
            <a:endParaRPr sz="1300"/>
          </a:p>
        </p:txBody>
      </p:sp>
      <p:cxnSp>
        <p:nvCxnSpPr>
          <p:cNvPr id="568" name="Google Shape;568;p58"/>
          <p:cNvCxnSpPr>
            <a:stCxn id="553" idx="3"/>
            <a:endCxn id="554" idx="1"/>
          </p:cNvCxnSpPr>
          <p:nvPr/>
        </p:nvCxnSpPr>
        <p:spPr>
          <a:xfrm rot="10800000" flipH="1">
            <a:off x="1088100" y="2566950"/>
            <a:ext cx="323400" cy="596100"/>
          </a:xfrm>
          <a:prstGeom prst="bentConnector3">
            <a:avLst>
              <a:gd name="adj1" fmla="val 50008"/>
            </a:avLst>
          </a:prstGeom>
          <a:noFill/>
          <a:ln w="19050" cap="flat" cmpd="sng">
            <a:solidFill>
              <a:srgbClr val="A5C879"/>
            </a:solidFill>
            <a:prstDash val="solid"/>
            <a:round/>
            <a:headEnd type="none" w="med" len="med"/>
            <a:tailEnd type="stealth" w="med" len="med"/>
          </a:ln>
        </p:spPr>
      </p:cxnSp>
      <p:cxnSp>
        <p:nvCxnSpPr>
          <p:cNvPr id="569" name="Google Shape;569;p58"/>
          <p:cNvCxnSpPr>
            <a:stCxn id="553" idx="3"/>
            <a:endCxn id="555" idx="1"/>
          </p:cNvCxnSpPr>
          <p:nvPr/>
        </p:nvCxnSpPr>
        <p:spPr>
          <a:xfrm>
            <a:off x="1088100" y="3163050"/>
            <a:ext cx="323400" cy="775800"/>
          </a:xfrm>
          <a:prstGeom prst="bentConnector3">
            <a:avLst>
              <a:gd name="adj1" fmla="val 50008"/>
            </a:avLst>
          </a:prstGeom>
          <a:noFill/>
          <a:ln w="19050" cap="flat" cmpd="sng">
            <a:solidFill>
              <a:schemeClr val="dk2"/>
            </a:solidFill>
            <a:prstDash val="solid"/>
            <a:round/>
            <a:headEnd type="none" w="med" len="med"/>
            <a:tailEnd type="stealth" w="med" len="med"/>
          </a:ln>
        </p:spPr>
      </p:cxnSp>
      <p:sp>
        <p:nvSpPr>
          <p:cNvPr id="570" name="Google Shape;570;p58"/>
          <p:cNvSpPr txBox="1"/>
          <p:nvPr/>
        </p:nvSpPr>
        <p:spPr>
          <a:xfrm>
            <a:off x="5046363" y="181075"/>
            <a:ext cx="1010700" cy="3849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Harness</a:t>
            </a:r>
            <a:endParaRPr sz="1300"/>
          </a:p>
        </p:txBody>
      </p:sp>
      <p:cxnSp>
        <p:nvCxnSpPr>
          <p:cNvPr id="571" name="Google Shape;571;p58"/>
          <p:cNvCxnSpPr>
            <a:stCxn id="554" idx="0"/>
            <a:endCxn id="558" idx="1"/>
          </p:cNvCxnSpPr>
          <p:nvPr/>
        </p:nvCxnSpPr>
        <p:spPr>
          <a:xfrm rot="-5400000">
            <a:off x="1703150" y="1917125"/>
            <a:ext cx="539700" cy="175200"/>
          </a:xfrm>
          <a:prstGeom prst="bentConnector2">
            <a:avLst/>
          </a:prstGeom>
          <a:noFill/>
          <a:ln w="19050" cap="flat" cmpd="sng">
            <a:solidFill>
              <a:srgbClr val="A5C879"/>
            </a:solidFill>
            <a:prstDash val="solid"/>
            <a:round/>
            <a:headEnd type="none" w="med" len="med"/>
            <a:tailEnd type="stealth" w="med" len="med"/>
          </a:ln>
        </p:spPr>
      </p:cxnSp>
      <p:cxnSp>
        <p:nvCxnSpPr>
          <p:cNvPr id="572" name="Google Shape;572;p58"/>
          <p:cNvCxnSpPr>
            <a:stCxn id="554" idx="3"/>
            <a:endCxn id="557" idx="1"/>
          </p:cNvCxnSpPr>
          <p:nvPr/>
        </p:nvCxnSpPr>
        <p:spPr>
          <a:xfrm>
            <a:off x="2359250" y="2567075"/>
            <a:ext cx="261600" cy="633300"/>
          </a:xfrm>
          <a:prstGeom prst="bentConnector3">
            <a:avLst>
              <a:gd name="adj1" fmla="val 50000"/>
            </a:avLst>
          </a:prstGeom>
          <a:noFill/>
          <a:ln w="19050" cap="flat" cmpd="sng">
            <a:solidFill>
              <a:schemeClr val="dk2"/>
            </a:solidFill>
            <a:prstDash val="solid"/>
            <a:round/>
            <a:headEnd type="none" w="med" len="med"/>
            <a:tailEnd type="stealth" w="med" len="med"/>
          </a:ln>
        </p:spPr>
      </p:cxnSp>
      <p:cxnSp>
        <p:nvCxnSpPr>
          <p:cNvPr id="573" name="Google Shape;573;p58"/>
          <p:cNvCxnSpPr>
            <a:stCxn id="555" idx="3"/>
            <a:endCxn id="556" idx="1"/>
          </p:cNvCxnSpPr>
          <p:nvPr/>
        </p:nvCxnSpPr>
        <p:spPr>
          <a:xfrm>
            <a:off x="2359250" y="3938875"/>
            <a:ext cx="333900" cy="7800"/>
          </a:xfrm>
          <a:prstGeom prst="bentConnector3">
            <a:avLst>
              <a:gd name="adj1" fmla="val 49996"/>
            </a:avLst>
          </a:prstGeom>
          <a:noFill/>
          <a:ln w="19050" cap="flat" cmpd="sng">
            <a:solidFill>
              <a:schemeClr val="dk2"/>
            </a:solidFill>
            <a:prstDash val="solid"/>
            <a:round/>
            <a:headEnd type="none" w="med" len="med"/>
            <a:tailEnd type="stealth" w="med" len="med"/>
          </a:ln>
        </p:spPr>
      </p:cxnSp>
      <p:cxnSp>
        <p:nvCxnSpPr>
          <p:cNvPr id="574" name="Google Shape;574;p58"/>
          <p:cNvCxnSpPr>
            <a:stCxn id="557" idx="3"/>
            <a:endCxn id="559" idx="1"/>
          </p:cNvCxnSpPr>
          <p:nvPr/>
        </p:nvCxnSpPr>
        <p:spPr>
          <a:xfrm rot="10800000" flipH="1">
            <a:off x="3685550" y="3177525"/>
            <a:ext cx="334500" cy="22800"/>
          </a:xfrm>
          <a:prstGeom prst="bentConnector3">
            <a:avLst>
              <a:gd name="adj1" fmla="val 50017"/>
            </a:avLst>
          </a:prstGeom>
          <a:noFill/>
          <a:ln w="19050" cap="flat" cmpd="sng">
            <a:solidFill>
              <a:schemeClr val="dk2"/>
            </a:solidFill>
            <a:prstDash val="solid"/>
            <a:round/>
            <a:headEnd type="none" w="med" len="med"/>
            <a:tailEnd type="stealth" w="med" len="med"/>
          </a:ln>
        </p:spPr>
      </p:cxnSp>
      <p:sp>
        <p:nvSpPr>
          <p:cNvPr id="575" name="Google Shape;575;p58"/>
          <p:cNvSpPr txBox="1"/>
          <p:nvPr/>
        </p:nvSpPr>
        <p:spPr>
          <a:xfrm>
            <a:off x="5046363" y="625975"/>
            <a:ext cx="10107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Full Body Suit</a:t>
            </a:r>
            <a:endParaRPr sz="1300"/>
          </a:p>
        </p:txBody>
      </p:sp>
      <p:cxnSp>
        <p:nvCxnSpPr>
          <p:cNvPr id="576" name="Google Shape;576;p58"/>
          <p:cNvCxnSpPr>
            <a:stCxn id="556" idx="3"/>
            <a:endCxn id="564" idx="1"/>
          </p:cNvCxnSpPr>
          <p:nvPr/>
        </p:nvCxnSpPr>
        <p:spPr>
          <a:xfrm>
            <a:off x="3969925" y="3946525"/>
            <a:ext cx="183900" cy="100500"/>
          </a:xfrm>
          <a:prstGeom prst="bentConnector3">
            <a:avLst>
              <a:gd name="adj1" fmla="val 49993"/>
            </a:avLst>
          </a:prstGeom>
          <a:noFill/>
          <a:ln w="19050" cap="flat" cmpd="sng">
            <a:solidFill>
              <a:schemeClr val="dk2"/>
            </a:solidFill>
            <a:prstDash val="solid"/>
            <a:round/>
            <a:headEnd type="none" w="med" len="med"/>
            <a:tailEnd type="stealth" w="med" len="med"/>
          </a:ln>
        </p:spPr>
      </p:cxnSp>
      <p:sp>
        <p:nvSpPr>
          <p:cNvPr id="577" name="Google Shape;577;p58"/>
          <p:cNvSpPr txBox="1"/>
          <p:nvPr/>
        </p:nvSpPr>
        <p:spPr>
          <a:xfrm>
            <a:off x="6362725" y="336438"/>
            <a:ext cx="1276800" cy="5850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Rotation System</a:t>
            </a:r>
            <a:endParaRPr sz="1300"/>
          </a:p>
        </p:txBody>
      </p:sp>
      <p:cxnSp>
        <p:nvCxnSpPr>
          <p:cNvPr id="578" name="Google Shape;578;p58"/>
          <p:cNvCxnSpPr>
            <a:stCxn id="559" idx="3"/>
            <a:endCxn id="560" idx="1"/>
          </p:cNvCxnSpPr>
          <p:nvPr/>
        </p:nvCxnSpPr>
        <p:spPr>
          <a:xfrm rot="10800000" flipH="1">
            <a:off x="5030863" y="1857675"/>
            <a:ext cx="475800" cy="1319700"/>
          </a:xfrm>
          <a:prstGeom prst="bentConnector3">
            <a:avLst>
              <a:gd name="adj1" fmla="val 50014"/>
            </a:avLst>
          </a:prstGeom>
          <a:noFill/>
          <a:ln w="19050" cap="flat" cmpd="sng">
            <a:solidFill>
              <a:schemeClr val="dk2"/>
            </a:solidFill>
            <a:prstDash val="solid"/>
            <a:round/>
            <a:headEnd type="none" w="med" len="med"/>
            <a:tailEnd type="stealth" w="med" len="med"/>
          </a:ln>
        </p:spPr>
      </p:cxnSp>
      <p:cxnSp>
        <p:nvCxnSpPr>
          <p:cNvPr id="579" name="Google Shape;579;p58"/>
          <p:cNvCxnSpPr>
            <a:stCxn id="559" idx="3"/>
            <a:endCxn id="561" idx="1"/>
          </p:cNvCxnSpPr>
          <p:nvPr/>
        </p:nvCxnSpPr>
        <p:spPr>
          <a:xfrm rot="10800000" flipH="1">
            <a:off x="5030863" y="2427075"/>
            <a:ext cx="475800" cy="750300"/>
          </a:xfrm>
          <a:prstGeom prst="bentConnector3">
            <a:avLst>
              <a:gd name="adj1" fmla="val 50014"/>
            </a:avLst>
          </a:prstGeom>
          <a:noFill/>
          <a:ln w="19050" cap="flat" cmpd="sng">
            <a:solidFill>
              <a:schemeClr val="dk2"/>
            </a:solidFill>
            <a:prstDash val="solid"/>
            <a:round/>
            <a:headEnd type="none" w="med" len="med"/>
            <a:tailEnd type="stealth" w="med" len="med"/>
          </a:ln>
        </p:spPr>
      </p:cxnSp>
      <p:cxnSp>
        <p:nvCxnSpPr>
          <p:cNvPr id="580" name="Google Shape;580;p58"/>
          <p:cNvCxnSpPr>
            <a:stCxn id="559" idx="3"/>
            <a:endCxn id="563" idx="1"/>
          </p:cNvCxnSpPr>
          <p:nvPr/>
        </p:nvCxnSpPr>
        <p:spPr>
          <a:xfrm>
            <a:off x="5030863" y="3177375"/>
            <a:ext cx="475800" cy="157800"/>
          </a:xfrm>
          <a:prstGeom prst="bentConnector3">
            <a:avLst>
              <a:gd name="adj1" fmla="val 50014"/>
            </a:avLst>
          </a:prstGeom>
          <a:noFill/>
          <a:ln w="19050" cap="flat" cmpd="sng">
            <a:solidFill>
              <a:schemeClr val="dk2"/>
            </a:solidFill>
            <a:prstDash val="solid"/>
            <a:round/>
            <a:headEnd type="none" w="med" len="med"/>
            <a:tailEnd type="stealth" w="med" len="med"/>
          </a:ln>
        </p:spPr>
      </p:cxnSp>
      <p:cxnSp>
        <p:nvCxnSpPr>
          <p:cNvPr id="581" name="Google Shape;581;p58"/>
          <p:cNvCxnSpPr>
            <a:stCxn id="564" idx="3"/>
            <a:endCxn id="566" idx="1"/>
          </p:cNvCxnSpPr>
          <p:nvPr/>
        </p:nvCxnSpPr>
        <p:spPr>
          <a:xfrm>
            <a:off x="5430600" y="4046875"/>
            <a:ext cx="260100" cy="261000"/>
          </a:xfrm>
          <a:prstGeom prst="bentConnector3">
            <a:avLst>
              <a:gd name="adj1" fmla="val 49990"/>
            </a:avLst>
          </a:prstGeom>
          <a:noFill/>
          <a:ln w="19050" cap="flat" cmpd="sng">
            <a:solidFill>
              <a:schemeClr val="dk2"/>
            </a:solidFill>
            <a:prstDash val="solid"/>
            <a:round/>
            <a:headEnd type="none" w="med" len="med"/>
            <a:tailEnd type="stealth" w="med" len="med"/>
          </a:ln>
        </p:spPr>
      </p:cxnSp>
      <p:cxnSp>
        <p:nvCxnSpPr>
          <p:cNvPr id="582" name="Google Shape;582;p58"/>
          <p:cNvCxnSpPr>
            <a:stCxn id="564" idx="3"/>
            <a:endCxn id="565" idx="1"/>
          </p:cNvCxnSpPr>
          <p:nvPr/>
        </p:nvCxnSpPr>
        <p:spPr>
          <a:xfrm rot="10800000" flipH="1">
            <a:off x="5430600" y="3859075"/>
            <a:ext cx="260100" cy="187800"/>
          </a:xfrm>
          <a:prstGeom prst="bentConnector3">
            <a:avLst>
              <a:gd name="adj1" fmla="val 49990"/>
            </a:avLst>
          </a:prstGeom>
          <a:noFill/>
          <a:ln w="19050" cap="flat" cmpd="sng">
            <a:solidFill>
              <a:schemeClr val="dk2"/>
            </a:solidFill>
            <a:prstDash val="solid"/>
            <a:round/>
            <a:headEnd type="none" w="med" len="med"/>
            <a:tailEnd type="stealth" w="med" len="med"/>
          </a:ln>
        </p:spPr>
      </p:cxnSp>
      <p:cxnSp>
        <p:nvCxnSpPr>
          <p:cNvPr id="583" name="Google Shape;583;p58"/>
          <p:cNvCxnSpPr>
            <a:stCxn id="567" idx="3"/>
            <a:endCxn id="575" idx="1"/>
          </p:cNvCxnSpPr>
          <p:nvPr/>
        </p:nvCxnSpPr>
        <p:spPr>
          <a:xfrm>
            <a:off x="4740725" y="678675"/>
            <a:ext cx="305700" cy="239700"/>
          </a:xfrm>
          <a:prstGeom prst="bentConnector3">
            <a:avLst>
              <a:gd name="adj1" fmla="val 49990"/>
            </a:avLst>
          </a:prstGeom>
          <a:noFill/>
          <a:ln w="19050" cap="flat" cmpd="sng">
            <a:solidFill>
              <a:schemeClr val="dk2"/>
            </a:solidFill>
            <a:prstDash val="solid"/>
            <a:round/>
            <a:headEnd type="none" w="med" len="med"/>
            <a:tailEnd type="stealth" w="med" len="med"/>
          </a:ln>
        </p:spPr>
      </p:cxnSp>
      <p:cxnSp>
        <p:nvCxnSpPr>
          <p:cNvPr id="584" name="Google Shape;584;p58"/>
          <p:cNvCxnSpPr>
            <a:stCxn id="575" idx="3"/>
            <a:endCxn id="577" idx="1"/>
          </p:cNvCxnSpPr>
          <p:nvPr/>
        </p:nvCxnSpPr>
        <p:spPr>
          <a:xfrm rot="10800000" flipH="1">
            <a:off x="6057063" y="628975"/>
            <a:ext cx="305700" cy="289500"/>
          </a:xfrm>
          <a:prstGeom prst="bentConnector3">
            <a:avLst>
              <a:gd name="adj1" fmla="val 49994"/>
            </a:avLst>
          </a:prstGeom>
          <a:noFill/>
          <a:ln w="19050" cap="flat" cmpd="sng">
            <a:solidFill>
              <a:schemeClr val="dk2"/>
            </a:solidFill>
            <a:prstDash val="solid"/>
            <a:round/>
            <a:headEnd type="none" w="med" len="med"/>
            <a:tailEnd type="stealth" w="med" len="med"/>
          </a:ln>
        </p:spPr>
      </p:cxnSp>
      <p:sp>
        <p:nvSpPr>
          <p:cNvPr id="585" name="Google Shape;585;p58"/>
          <p:cNvSpPr txBox="1"/>
          <p:nvPr/>
        </p:nvSpPr>
        <p:spPr>
          <a:xfrm>
            <a:off x="8069050" y="1712325"/>
            <a:ext cx="900600" cy="3849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C-Clamp </a:t>
            </a:r>
            <a:endParaRPr sz="1300"/>
          </a:p>
        </p:txBody>
      </p:sp>
      <p:sp>
        <p:nvSpPr>
          <p:cNvPr id="586" name="Google Shape;586;p58"/>
          <p:cNvSpPr txBox="1"/>
          <p:nvPr/>
        </p:nvSpPr>
        <p:spPr>
          <a:xfrm>
            <a:off x="8069050" y="2234600"/>
            <a:ext cx="9006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Window</a:t>
            </a:r>
            <a:endParaRPr sz="1300"/>
          </a:p>
        </p:txBody>
      </p:sp>
      <p:cxnSp>
        <p:nvCxnSpPr>
          <p:cNvPr id="587" name="Google Shape;587;p58"/>
          <p:cNvCxnSpPr>
            <a:stCxn id="560" idx="3"/>
            <a:endCxn id="577" idx="2"/>
          </p:cNvCxnSpPr>
          <p:nvPr/>
        </p:nvCxnSpPr>
        <p:spPr>
          <a:xfrm rot="10800000" flipH="1">
            <a:off x="6783600" y="921400"/>
            <a:ext cx="217500" cy="936300"/>
          </a:xfrm>
          <a:prstGeom prst="bentConnector2">
            <a:avLst/>
          </a:prstGeom>
          <a:noFill/>
          <a:ln w="19050" cap="flat" cmpd="sng">
            <a:solidFill>
              <a:schemeClr val="dk2"/>
            </a:solidFill>
            <a:prstDash val="solid"/>
            <a:round/>
            <a:headEnd type="none" w="med" len="med"/>
            <a:tailEnd type="stealth" w="med" len="med"/>
          </a:ln>
        </p:spPr>
      </p:cxnSp>
      <p:cxnSp>
        <p:nvCxnSpPr>
          <p:cNvPr id="588" name="Google Shape;588;p58"/>
          <p:cNvCxnSpPr>
            <a:stCxn id="561" idx="3"/>
            <a:endCxn id="577" idx="2"/>
          </p:cNvCxnSpPr>
          <p:nvPr/>
        </p:nvCxnSpPr>
        <p:spPr>
          <a:xfrm rot="10800000" flipH="1">
            <a:off x="6783600" y="921350"/>
            <a:ext cx="217500" cy="1505700"/>
          </a:xfrm>
          <a:prstGeom prst="bentConnector2">
            <a:avLst/>
          </a:prstGeom>
          <a:noFill/>
          <a:ln w="19050" cap="flat" cmpd="sng">
            <a:solidFill>
              <a:schemeClr val="dk2"/>
            </a:solidFill>
            <a:prstDash val="solid"/>
            <a:round/>
            <a:headEnd type="none" w="med" len="med"/>
            <a:tailEnd type="stealth" w="med" len="med"/>
          </a:ln>
        </p:spPr>
      </p:cxnSp>
      <p:sp>
        <p:nvSpPr>
          <p:cNvPr id="589" name="Google Shape;589;p58"/>
          <p:cNvSpPr txBox="1"/>
          <p:nvPr/>
        </p:nvSpPr>
        <p:spPr>
          <a:xfrm>
            <a:off x="8069050" y="2707575"/>
            <a:ext cx="9006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Swing</a:t>
            </a:r>
            <a:endParaRPr sz="1300"/>
          </a:p>
        </p:txBody>
      </p:sp>
      <p:cxnSp>
        <p:nvCxnSpPr>
          <p:cNvPr id="590" name="Google Shape;590;p58"/>
          <p:cNvCxnSpPr>
            <a:stCxn id="563" idx="3"/>
            <a:endCxn id="577" idx="2"/>
          </p:cNvCxnSpPr>
          <p:nvPr/>
        </p:nvCxnSpPr>
        <p:spPr>
          <a:xfrm rot="10800000" flipH="1">
            <a:off x="6783600" y="921550"/>
            <a:ext cx="217500" cy="2413500"/>
          </a:xfrm>
          <a:prstGeom prst="bentConnector2">
            <a:avLst/>
          </a:prstGeom>
          <a:noFill/>
          <a:ln w="19050" cap="flat" cmpd="sng">
            <a:solidFill>
              <a:schemeClr val="dk2"/>
            </a:solidFill>
            <a:prstDash val="solid"/>
            <a:round/>
            <a:headEnd type="none" w="med" len="med"/>
            <a:tailEnd type="stealth" w="med" len="med"/>
          </a:ln>
        </p:spPr>
      </p:cxnSp>
      <p:cxnSp>
        <p:nvCxnSpPr>
          <p:cNvPr id="591" name="Google Shape;591;p58"/>
          <p:cNvCxnSpPr>
            <a:stCxn id="577" idx="3"/>
            <a:endCxn id="586" idx="1"/>
          </p:cNvCxnSpPr>
          <p:nvPr/>
        </p:nvCxnSpPr>
        <p:spPr>
          <a:xfrm>
            <a:off x="7639525" y="628938"/>
            <a:ext cx="429600" cy="1798200"/>
          </a:xfrm>
          <a:prstGeom prst="bentConnector3">
            <a:avLst>
              <a:gd name="adj1" fmla="val 49991"/>
            </a:avLst>
          </a:prstGeom>
          <a:noFill/>
          <a:ln w="19050" cap="flat" cmpd="sng">
            <a:solidFill>
              <a:schemeClr val="dk2"/>
            </a:solidFill>
            <a:prstDash val="solid"/>
            <a:round/>
            <a:headEnd type="none" w="med" len="med"/>
            <a:tailEnd type="stealth" w="med" len="med"/>
          </a:ln>
        </p:spPr>
      </p:cxnSp>
      <p:sp>
        <p:nvSpPr>
          <p:cNvPr id="592" name="Google Shape;592;p58"/>
          <p:cNvSpPr txBox="1"/>
          <p:nvPr/>
        </p:nvSpPr>
        <p:spPr>
          <a:xfrm>
            <a:off x="8069050" y="3180525"/>
            <a:ext cx="9006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t>Puppet</a:t>
            </a:r>
            <a:endParaRPr sz="1300"/>
          </a:p>
        </p:txBody>
      </p:sp>
      <p:cxnSp>
        <p:nvCxnSpPr>
          <p:cNvPr id="593" name="Google Shape;593;p58"/>
          <p:cNvCxnSpPr>
            <a:stCxn id="577" idx="3"/>
            <a:endCxn id="589" idx="1"/>
          </p:cNvCxnSpPr>
          <p:nvPr/>
        </p:nvCxnSpPr>
        <p:spPr>
          <a:xfrm>
            <a:off x="7639525" y="628938"/>
            <a:ext cx="429600" cy="2271000"/>
          </a:xfrm>
          <a:prstGeom prst="bentConnector3">
            <a:avLst>
              <a:gd name="adj1" fmla="val 49991"/>
            </a:avLst>
          </a:prstGeom>
          <a:noFill/>
          <a:ln w="19050" cap="flat" cmpd="sng">
            <a:solidFill>
              <a:schemeClr val="dk2"/>
            </a:solidFill>
            <a:prstDash val="solid"/>
            <a:round/>
            <a:headEnd type="none" w="med" len="med"/>
            <a:tailEnd type="stealth" w="med" len="med"/>
          </a:ln>
        </p:spPr>
      </p:cxnSp>
      <p:sp>
        <p:nvSpPr>
          <p:cNvPr id="594" name="Google Shape;594;p58"/>
          <p:cNvSpPr txBox="1"/>
          <p:nvPr/>
        </p:nvSpPr>
        <p:spPr>
          <a:xfrm>
            <a:off x="3428700" y="1539925"/>
            <a:ext cx="900600" cy="354000"/>
          </a:xfrm>
          <a:prstGeom prst="rect">
            <a:avLst/>
          </a:prstGeom>
          <a:noFill/>
          <a:ln w="9525" cap="flat" cmpd="sng">
            <a:solidFill>
              <a:srgbClr val="8AC9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Two Axis</a:t>
            </a:r>
            <a:endParaRPr sz="1100"/>
          </a:p>
        </p:txBody>
      </p:sp>
      <p:cxnSp>
        <p:nvCxnSpPr>
          <p:cNvPr id="595" name="Google Shape;595;p58"/>
          <p:cNvCxnSpPr>
            <a:stCxn id="577" idx="3"/>
            <a:endCxn id="592" idx="1"/>
          </p:cNvCxnSpPr>
          <p:nvPr/>
        </p:nvCxnSpPr>
        <p:spPr>
          <a:xfrm>
            <a:off x="7639525" y="628938"/>
            <a:ext cx="429600" cy="2744100"/>
          </a:xfrm>
          <a:prstGeom prst="bentConnector3">
            <a:avLst>
              <a:gd name="adj1" fmla="val 49991"/>
            </a:avLst>
          </a:prstGeom>
          <a:noFill/>
          <a:ln w="19050" cap="flat" cmpd="sng">
            <a:solidFill>
              <a:schemeClr val="dk2"/>
            </a:solidFill>
            <a:prstDash val="solid"/>
            <a:round/>
            <a:headEnd type="none" w="med" len="med"/>
            <a:tailEnd type="stealth" w="med" len="med"/>
          </a:ln>
        </p:spPr>
      </p:cxnSp>
      <p:sp>
        <p:nvSpPr>
          <p:cNvPr id="596" name="Google Shape;596;p58"/>
          <p:cNvSpPr txBox="1"/>
          <p:nvPr/>
        </p:nvSpPr>
        <p:spPr>
          <a:xfrm>
            <a:off x="3428688" y="1918875"/>
            <a:ext cx="900600"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Circular</a:t>
            </a:r>
            <a:endParaRPr sz="1100"/>
          </a:p>
        </p:txBody>
      </p:sp>
      <p:sp>
        <p:nvSpPr>
          <p:cNvPr id="597" name="Google Shape;597;p58"/>
          <p:cNvSpPr txBox="1"/>
          <p:nvPr/>
        </p:nvSpPr>
        <p:spPr>
          <a:xfrm>
            <a:off x="3428700" y="2297825"/>
            <a:ext cx="900600" cy="35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Skycam</a:t>
            </a:r>
            <a:endParaRPr sz="1100"/>
          </a:p>
        </p:txBody>
      </p:sp>
      <p:cxnSp>
        <p:nvCxnSpPr>
          <p:cNvPr id="598" name="Google Shape;598;p58"/>
          <p:cNvCxnSpPr>
            <a:stCxn id="558" idx="3"/>
            <a:endCxn id="596" idx="1"/>
          </p:cNvCxnSpPr>
          <p:nvPr/>
        </p:nvCxnSpPr>
        <p:spPr>
          <a:xfrm>
            <a:off x="3125150" y="1734925"/>
            <a:ext cx="303600" cy="360900"/>
          </a:xfrm>
          <a:prstGeom prst="bentConnector3">
            <a:avLst>
              <a:gd name="adj1" fmla="val 49990"/>
            </a:avLst>
          </a:prstGeom>
          <a:noFill/>
          <a:ln w="19050" cap="flat" cmpd="sng">
            <a:solidFill>
              <a:schemeClr val="dk2"/>
            </a:solidFill>
            <a:prstDash val="solid"/>
            <a:round/>
            <a:headEnd type="none" w="med" len="med"/>
            <a:tailEnd type="stealth" w="med" len="med"/>
          </a:ln>
        </p:spPr>
      </p:cxnSp>
      <p:cxnSp>
        <p:nvCxnSpPr>
          <p:cNvPr id="599" name="Google Shape;599;p58"/>
          <p:cNvCxnSpPr>
            <a:stCxn id="558" idx="3"/>
            <a:endCxn id="597" idx="1"/>
          </p:cNvCxnSpPr>
          <p:nvPr/>
        </p:nvCxnSpPr>
        <p:spPr>
          <a:xfrm>
            <a:off x="3125150" y="1734925"/>
            <a:ext cx="303600" cy="739800"/>
          </a:xfrm>
          <a:prstGeom prst="bentConnector3">
            <a:avLst>
              <a:gd name="adj1" fmla="val 49992"/>
            </a:avLst>
          </a:prstGeom>
          <a:noFill/>
          <a:ln w="19050" cap="flat" cmpd="sng">
            <a:solidFill>
              <a:schemeClr val="dk2"/>
            </a:solidFill>
            <a:prstDash val="solid"/>
            <a:round/>
            <a:headEnd type="none" w="med" len="med"/>
            <a:tailEnd type="stealth" w="med" len="med"/>
          </a:ln>
        </p:spPr>
      </p:cxnSp>
      <p:cxnSp>
        <p:nvCxnSpPr>
          <p:cNvPr id="600" name="Google Shape;600;p58"/>
          <p:cNvCxnSpPr>
            <a:stCxn id="577" idx="3"/>
            <a:endCxn id="585" idx="1"/>
          </p:cNvCxnSpPr>
          <p:nvPr/>
        </p:nvCxnSpPr>
        <p:spPr>
          <a:xfrm>
            <a:off x="7639525" y="628938"/>
            <a:ext cx="429600" cy="1275900"/>
          </a:xfrm>
          <a:prstGeom prst="bentConnector3">
            <a:avLst>
              <a:gd name="adj1" fmla="val 49991"/>
            </a:avLst>
          </a:prstGeom>
          <a:noFill/>
          <a:ln w="19050" cap="flat" cmpd="sng">
            <a:solidFill>
              <a:srgbClr val="A5C879"/>
            </a:solidFill>
            <a:prstDash val="solid"/>
            <a:round/>
            <a:headEnd type="none" w="med" len="med"/>
            <a:tailEnd type="stealth" w="med" len="med"/>
          </a:ln>
        </p:spPr>
      </p:cxnSp>
      <p:cxnSp>
        <p:nvCxnSpPr>
          <p:cNvPr id="601" name="Google Shape;601;p58"/>
          <p:cNvCxnSpPr>
            <a:stCxn id="570" idx="3"/>
            <a:endCxn id="577" idx="1"/>
          </p:cNvCxnSpPr>
          <p:nvPr/>
        </p:nvCxnSpPr>
        <p:spPr>
          <a:xfrm>
            <a:off x="6057063" y="373525"/>
            <a:ext cx="305700" cy="255300"/>
          </a:xfrm>
          <a:prstGeom prst="bentConnector3">
            <a:avLst>
              <a:gd name="adj1" fmla="val 49994"/>
            </a:avLst>
          </a:prstGeom>
          <a:noFill/>
          <a:ln w="19050" cap="flat" cmpd="sng">
            <a:solidFill>
              <a:srgbClr val="A5C879"/>
            </a:solidFill>
            <a:prstDash val="solid"/>
            <a:round/>
            <a:headEnd type="none" w="med" len="med"/>
            <a:tailEnd type="stealth" w="med" len="med"/>
          </a:ln>
        </p:spPr>
      </p:cxnSp>
      <p:cxnSp>
        <p:nvCxnSpPr>
          <p:cNvPr id="602" name="Google Shape;602;p58"/>
          <p:cNvCxnSpPr>
            <a:stCxn id="567" idx="3"/>
            <a:endCxn id="570" idx="1"/>
          </p:cNvCxnSpPr>
          <p:nvPr/>
        </p:nvCxnSpPr>
        <p:spPr>
          <a:xfrm rot="10800000" flipH="1">
            <a:off x="4740725" y="373575"/>
            <a:ext cx="305700" cy="305100"/>
          </a:xfrm>
          <a:prstGeom prst="bentConnector3">
            <a:avLst>
              <a:gd name="adj1" fmla="val 49990"/>
            </a:avLst>
          </a:prstGeom>
          <a:noFill/>
          <a:ln w="19050" cap="flat" cmpd="sng">
            <a:solidFill>
              <a:srgbClr val="A5C879"/>
            </a:solidFill>
            <a:prstDash val="solid"/>
            <a:round/>
            <a:headEnd type="none" w="med" len="med"/>
            <a:tailEnd type="stealth" w="med" len="med"/>
          </a:ln>
        </p:spPr>
      </p:cxnSp>
      <p:cxnSp>
        <p:nvCxnSpPr>
          <p:cNvPr id="603" name="Google Shape;603;p58"/>
          <p:cNvCxnSpPr>
            <a:stCxn id="558" idx="3"/>
            <a:endCxn id="594" idx="1"/>
          </p:cNvCxnSpPr>
          <p:nvPr/>
        </p:nvCxnSpPr>
        <p:spPr>
          <a:xfrm rot="10800000" flipH="1">
            <a:off x="3125150" y="1716925"/>
            <a:ext cx="303600" cy="18000"/>
          </a:xfrm>
          <a:prstGeom prst="bentConnector3">
            <a:avLst>
              <a:gd name="adj1" fmla="val 49992"/>
            </a:avLst>
          </a:prstGeom>
          <a:noFill/>
          <a:ln w="19050" cap="flat" cmpd="sng">
            <a:solidFill>
              <a:srgbClr val="A5C879"/>
            </a:solidFill>
            <a:prstDash val="solid"/>
            <a:round/>
            <a:headEnd type="none" w="med" len="med"/>
            <a:tailEnd type="stealth" w="med" len="med"/>
          </a:ln>
        </p:spPr>
      </p:cxnSp>
      <p:cxnSp>
        <p:nvCxnSpPr>
          <p:cNvPr id="604" name="Google Shape;604;p58"/>
          <p:cNvCxnSpPr>
            <a:stCxn id="596" idx="3"/>
            <a:endCxn id="559" idx="0"/>
          </p:cNvCxnSpPr>
          <p:nvPr/>
        </p:nvCxnSpPr>
        <p:spPr>
          <a:xfrm>
            <a:off x="4329288" y="2095875"/>
            <a:ext cx="196200" cy="689100"/>
          </a:xfrm>
          <a:prstGeom prst="bentConnector2">
            <a:avLst/>
          </a:prstGeom>
          <a:noFill/>
          <a:ln w="19050" cap="flat" cmpd="sng">
            <a:solidFill>
              <a:schemeClr val="dk2"/>
            </a:solidFill>
            <a:prstDash val="solid"/>
            <a:round/>
            <a:headEnd type="none" w="med" len="med"/>
            <a:tailEnd type="stealth" w="med" len="med"/>
          </a:ln>
        </p:spPr>
      </p:cxnSp>
      <p:cxnSp>
        <p:nvCxnSpPr>
          <p:cNvPr id="605" name="Google Shape;605;p58"/>
          <p:cNvCxnSpPr>
            <a:stCxn id="597" idx="3"/>
            <a:endCxn id="559" idx="0"/>
          </p:cNvCxnSpPr>
          <p:nvPr/>
        </p:nvCxnSpPr>
        <p:spPr>
          <a:xfrm>
            <a:off x="4329300" y="2474825"/>
            <a:ext cx="196200" cy="309900"/>
          </a:xfrm>
          <a:prstGeom prst="bentConnector2">
            <a:avLst/>
          </a:prstGeom>
          <a:noFill/>
          <a:ln w="19050" cap="flat" cmpd="sng">
            <a:solidFill>
              <a:schemeClr val="dk2"/>
            </a:solidFill>
            <a:prstDash val="solid"/>
            <a:round/>
            <a:headEnd type="none" w="med" len="med"/>
            <a:tailEnd type="stealth" w="med" len="med"/>
          </a:ln>
        </p:spPr>
      </p:cxnSp>
      <p:cxnSp>
        <p:nvCxnSpPr>
          <p:cNvPr id="606" name="Google Shape;606;p58"/>
          <p:cNvCxnSpPr>
            <a:stCxn id="594" idx="3"/>
            <a:endCxn id="559" idx="0"/>
          </p:cNvCxnSpPr>
          <p:nvPr/>
        </p:nvCxnSpPr>
        <p:spPr>
          <a:xfrm>
            <a:off x="4329300" y="1716925"/>
            <a:ext cx="196200" cy="1068000"/>
          </a:xfrm>
          <a:prstGeom prst="bentConnector2">
            <a:avLst/>
          </a:prstGeom>
          <a:noFill/>
          <a:ln w="19050" cap="flat" cmpd="sng">
            <a:solidFill>
              <a:srgbClr val="A5C879"/>
            </a:solidFill>
            <a:prstDash val="solid"/>
            <a:round/>
            <a:headEnd type="none" w="med" len="med"/>
            <a:tailEnd type="stealth" w="med" len="med"/>
          </a:ln>
        </p:spPr>
      </p:cxnSp>
      <p:cxnSp>
        <p:nvCxnSpPr>
          <p:cNvPr id="607" name="Google Shape;607;p58"/>
          <p:cNvCxnSpPr>
            <a:stCxn id="559" idx="3"/>
            <a:endCxn id="562" idx="1"/>
          </p:cNvCxnSpPr>
          <p:nvPr/>
        </p:nvCxnSpPr>
        <p:spPr>
          <a:xfrm rot="10800000" flipH="1">
            <a:off x="5030863" y="2873175"/>
            <a:ext cx="475800" cy="304200"/>
          </a:xfrm>
          <a:prstGeom prst="bentConnector3">
            <a:avLst>
              <a:gd name="adj1" fmla="val 50014"/>
            </a:avLst>
          </a:prstGeom>
          <a:noFill/>
          <a:ln w="19050" cap="flat" cmpd="sng">
            <a:solidFill>
              <a:srgbClr val="A5C879"/>
            </a:solidFill>
            <a:prstDash val="solid"/>
            <a:round/>
            <a:headEnd type="none" w="med" len="med"/>
            <a:tailEnd type="stealth" w="med" len="med"/>
          </a:ln>
        </p:spPr>
      </p:cxnSp>
      <p:cxnSp>
        <p:nvCxnSpPr>
          <p:cNvPr id="608" name="Google Shape;608;p58"/>
          <p:cNvCxnSpPr>
            <a:stCxn id="565" idx="3"/>
            <a:endCxn id="577" idx="2"/>
          </p:cNvCxnSpPr>
          <p:nvPr/>
        </p:nvCxnSpPr>
        <p:spPr>
          <a:xfrm rot="10800000" flipH="1">
            <a:off x="6967450" y="921500"/>
            <a:ext cx="33600" cy="2937600"/>
          </a:xfrm>
          <a:prstGeom prst="bentConnector2">
            <a:avLst/>
          </a:prstGeom>
          <a:noFill/>
          <a:ln w="19050" cap="flat" cmpd="sng">
            <a:solidFill>
              <a:schemeClr val="dk2"/>
            </a:solidFill>
            <a:prstDash val="solid"/>
            <a:round/>
            <a:headEnd type="none" w="med" len="med"/>
            <a:tailEnd type="stealth" w="med" len="med"/>
          </a:ln>
        </p:spPr>
      </p:cxnSp>
      <p:cxnSp>
        <p:nvCxnSpPr>
          <p:cNvPr id="609" name="Google Shape;609;p58"/>
          <p:cNvCxnSpPr>
            <a:stCxn id="566" idx="3"/>
            <a:endCxn id="577" idx="2"/>
          </p:cNvCxnSpPr>
          <p:nvPr/>
        </p:nvCxnSpPr>
        <p:spPr>
          <a:xfrm rot="10800000" flipH="1">
            <a:off x="6967450" y="921425"/>
            <a:ext cx="33600" cy="3386400"/>
          </a:xfrm>
          <a:prstGeom prst="bentConnector2">
            <a:avLst/>
          </a:prstGeom>
          <a:noFill/>
          <a:ln w="19050" cap="flat" cmpd="sng">
            <a:solidFill>
              <a:schemeClr val="dk2"/>
            </a:solidFill>
            <a:prstDash val="solid"/>
            <a:round/>
            <a:headEnd type="none" w="med" len="med"/>
            <a:tailEnd type="stealth" w="med" len="med"/>
          </a:ln>
        </p:spPr>
      </p:cxnSp>
      <p:cxnSp>
        <p:nvCxnSpPr>
          <p:cNvPr id="610" name="Google Shape;610;p58"/>
          <p:cNvCxnSpPr>
            <a:stCxn id="562" idx="3"/>
            <a:endCxn id="577" idx="2"/>
          </p:cNvCxnSpPr>
          <p:nvPr/>
        </p:nvCxnSpPr>
        <p:spPr>
          <a:xfrm rot="10800000" flipH="1">
            <a:off x="6783600" y="921450"/>
            <a:ext cx="217500" cy="1951800"/>
          </a:xfrm>
          <a:prstGeom prst="bentConnector2">
            <a:avLst/>
          </a:prstGeom>
          <a:noFill/>
          <a:ln w="19050" cap="flat" cmpd="sng">
            <a:solidFill>
              <a:srgbClr val="A5C879"/>
            </a:solidFill>
            <a:prstDash val="solid"/>
            <a:round/>
            <a:headEnd type="none" w="med" len="med"/>
            <a:tailEnd type="stealth" w="med" len="med"/>
          </a:ln>
        </p:spPr>
      </p:cxnSp>
      <p:cxnSp>
        <p:nvCxnSpPr>
          <p:cNvPr id="611" name="Google Shape;611;p58"/>
          <p:cNvCxnSpPr/>
          <p:nvPr/>
        </p:nvCxnSpPr>
        <p:spPr>
          <a:xfrm>
            <a:off x="3493150" y="103600"/>
            <a:ext cx="4259100" cy="0"/>
          </a:xfrm>
          <a:prstGeom prst="straightConnector1">
            <a:avLst/>
          </a:prstGeom>
          <a:noFill/>
          <a:ln w="19050" cap="flat" cmpd="sng">
            <a:solidFill>
              <a:srgbClr val="CC0000"/>
            </a:solidFill>
            <a:prstDash val="solid"/>
            <a:round/>
            <a:headEnd type="none" w="med" len="med"/>
            <a:tailEnd type="none" w="med" len="med"/>
          </a:ln>
        </p:spPr>
      </p:cxnSp>
      <p:cxnSp>
        <p:nvCxnSpPr>
          <p:cNvPr id="612" name="Google Shape;612;p58"/>
          <p:cNvCxnSpPr/>
          <p:nvPr/>
        </p:nvCxnSpPr>
        <p:spPr>
          <a:xfrm>
            <a:off x="3500550" y="107300"/>
            <a:ext cx="0" cy="1291500"/>
          </a:xfrm>
          <a:prstGeom prst="straightConnector1">
            <a:avLst/>
          </a:prstGeom>
          <a:noFill/>
          <a:ln w="19050" cap="flat" cmpd="sng">
            <a:solidFill>
              <a:srgbClr val="CC0000"/>
            </a:solidFill>
            <a:prstDash val="solid"/>
            <a:round/>
            <a:headEnd type="none" w="med" len="med"/>
            <a:tailEnd type="none" w="med" len="med"/>
          </a:ln>
        </p:spPr>
      </p:cxnSp>
      <p:cxnSp>
        <p:nvCxnSpPr>
          <p:cNvPr id="613" name="Google Shape;613;p58"/>
          <p:cNvCxnSpPr/>
          <p:nvPr/>
        </p:nvCxnSpPr>
        <p:spPr>
          <a:xfrm>
            <a:off x="7106550" y="1400575"/>
            <a:ext cx="645600" cy="0"/>
          </a:xfrm>
          <a:prstGeom prst="straightConnector1">
            <a:avLst/>
          </a:prstGeom>
          <a:noFill/>
          <a:ln w="19050" cap="flat" cmpd="sng">
            <a:solidFill>
              <a:srgbClr val="CC0000"/>
            </a:solidFill>
            <a:prstDash val="solid"/>
            <a:round/>
            <a:headEnd type="none" w="med" len="med"/>
            <a:tailEnd type="none" w="med" len="med"/>
          </a:ln>
        </p:spPr>
      </p:cxnSp>
      <p:cxnSp>
        <p:nvCxnSpPr>
          <p:cNvPr id="614" name="Google Shape;614;p58"/>
          <p:cNvCxnSpPr/>
          <p:nvPr/>
        </p:nvCxnSpPr>
        <p:spPr>
          <a:xfrm>
            <a:off x="57350" y="1500650"/>
            <a:ext cx="6836700" cy="0"/>
          </a:xfrm>
          <a:prstGeom prst="straightConnector1">
            <a:avLst/>
          </a:prstGeom>
          <a:noFill/>
          <a:ln w="19050" cap="flat" cmpd="sng">
            <a:solidFill>
              <a:schemeClr val="accent1"/>
            </a:solidFill>
            <a:prstDash val="solid"/>
            <a:round/>
            <a:headEnd type="none" w="med" len="med"/>
            <a:tailEnd type="none" w="med" len="med"/>
          </a:ln>
        </p:spPr>
      </p:cxnSp>
      <p:cxnSp>
        <p:nvCxnSpPr>
          <p:cNvPr id="615" name="Google Shape;615;p58"/>
          <p:cNvCxnSpPr/>
          <p:nvPr/>
        </p:nvCxnSpPr>
        <p:spPr>
          <a:xfrm>
            <a:off x="7744850" y="105450"/>
            <a:ext cx="0" cy="476700"/>
          </a:xfrm>
          <a:prstGeom prst="straightConnector1">
            <a:avLst/>
          </a:prstGeom>
          <a:noFill/>
          <a:ln w="19050" cap="flat" cmpd="sng">
            <a:solidFill>
              <a:srgbClr val="CC0000"/>
            </a:solidFill>
            <a:prstDash val="solid"/>
            <a:round/>
            <a:headEnd type="none" w="med" len="med"/>
            <a:tailEnd type="none" w="med" len="med"/>
          </a:ln>
        </p:spPr>
      </p:cxnSp>
      <p:cxnSp>
        <p:nvCxnSpPr>
          <p:cNvPr id="616" name="Google Shape;616;p58"/>
          <p:cNvCxnSpPr/>
          <p:nvPr/>
        </p:nvCxnSpPr>
        <p:spPr>
          <a:xfrm rot="10800000">
            <a:off x="7072600" y="1489350"/>
            <a:ext cx="0" cy="3084300"/>
          </a:xfrm>
          <a:prstGeom prst="straightConnector1">
            <a:avLst/>
          </a:prstGeom>
          <a:noFill/>
          <a:ln w="19050" cap="flat" cmpd="sng">
            <a:solidFill>
              <a:schemeClr val="accent1"/>
            </a:solidFill>
            <a:prstDash val="solid"/>
            <a:round/>
            <a:headEnd type="none" w="med" len="med"/>
            <a:tailEnd type="none" w="med" len="med"/>
          </a:ln>
        </p:spPr>
      </p:cxnSp>
      <p:cxnSp>
        <p:nvCxnSpPr>
          <p:cNvPr id="617" name="Google Shape;617;p58"/>
          <p:cNvCxnSpPr/>
          <p:nvPr/>
        </p:nvCxnSpPr>
        <p:spPr>
          <a:xfrm>
            <a:off x="7746700" y="706900"/>
            <a:ext cx="0" cy="695400"/>
          </a:xfrm>
          <a:prstGeom prst="straightConnector1">
            <a:avLst/>
          </a:prstGeom>
          <a:noFill/>
          <a:ln w="19050" cap="flat" cmpd="sng">
            <a:solidFill>
              <a:srgbClr val="CC0000"/>
            </a:solidFill>
            <a:prstDash val="solid"/>
            <a:round/>
            <a:headEnd type="none" w="med" len="med"/>
            <a:tailEnd type="none" w="med" len="med"/>
          </a:ln>
        </p:spPr>
      </p:cxnSp>
      <p:cxnSp>
        <p:nvCxnSpPr>
          <p:cNvPr id="618" name="Google Shape;618;p58"/>
          <p:cNvCxnSpPr/>
          <p:nvPr/>
        </p:nvCxnSpPr>
        <p:spPr>
          <a:xfrm>
            <a:off x="67250" y="1509150"/>
            <a:ext cx="0" cy="3060900"/>
          </a:xfrm>
          <a:prstGeom prst="straightConnector1">
            <a:avLst/>
          </a:prstGeom>
          <a:noFill/>
          <a:ln w="19050" cap="flat" cmpd="sng">
            <a:solidFill>
              <a:schemeClr val="accent1"/>
            </a:solidFill>
            <a:prstDash val="solid"/>
            <a:round/>
            <a:headEnd type="none" w="med" len="med"/>
            <a:tailEnd type="none" w="med" len="med"/>
          </a:ln>
        </p:spPr>
      </p:cxnSp>
      <p:cxnSp>
        <p:nvCxnSpPr>
          <p:cNvPr id="619" name="Google Shape;619;p58"/>
          <p:cNvCxnSpPr/>
          <p:nvPr/>
        </p:nvCxnSpPr>
        <p:spPr>
          <a:xfrm>
            <a:off x="67250" y="4564100"/>
            <a:ext cx="7014000" cy="17100"/>
          </a:xfrm>
          <a:prstGeom prst="straightConnector1">
            <a:avLst/>
          </a:prstGeom>
          <a:noFill/>
          <a:ln w="19050" cap="flat" cmpd="sng">
            <a:solidFill>
              <a:schemeClr val="accent1"/>
            </a:solidFill>
            <a:prstDash val="solid"/>
            <a:round/>
            <a:headEnd type="none" w="med" len="med"/>
            <a:tailEnd type="none" w="med" len="med"/>
          </a:ln>
        </p:spPr>
      </p:cxnSp>
      <p:cxnSp>
        <p:nvCxnSpPr>
          <p:cNvPr id="620" name="Google Shape;620;p58"/>
          <p:cNvCxnSpPr/>
          <p:nvPr/>
        </p:nvCxnSpPr>
        <p:spPr>
          <a:xfrm>
            <a:off x="1328750" y="4779175"/>
            <a:ext cx="48384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9"/>
          <p:cNvSpPr txBox="1">
            <a:spLocks noGrp="1"/>
          </p:cNvSpPr>
          <p:nvPr>
            <p:ph type="title"/>
          </p:nvPr>
        </p:nvSpPr>
        <p:spPr>
          <a:xfrm>
            <a:off x="385525" y="280950"/>
            <a:ext cx="306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Trades</a:t>
            </a:r>
            <a:endParaRPr/>
          </a:p>
        </p:txBody>
      </p:sp>
      <p:sp>
        <p:nvSpPr>
          <p:cNvPr id="626" name="Google Shape;626;p59"/>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627" name="Google Shape;627;p59"/>
          <p:cNvSpPr txBox="1"/>
          <p:nvPr/>
        </p:nvSpPr>
        <p:spPr>
          <a:xfrm>
            <a:off x="328125" y="968000"/>
            <a:ext cx="5175000" cy="33708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a:t>Sensors</a:t>
            </a:r>
            <a:endParaRPr sz="1500"/>
          </a:p>
          <a:p>
            <a:pPr marL="914400" lvl="1" indent="-323850" algn="l" rtl="0">
              <a:spcBef>
                <a:spcPts val="0"/>
              </a:spcBef>
              <a:spcAft>
                <a:spcPts val="0"/>
              </a:spcAft>
              <a:buSzPts val="1500"/>
              <a:buChar char="○"/>
            </a:pPr>
            <a:r>
              <a:rPr lang="en" sz="1500"/>
              <a:t>IMU/Accelerometer</a:t>
            </a:r>
            <a:endParaRPr sz="1500"/>
          </a:p>
          <a:p>
            <a:pPr marL="914400" lvl="1" indent="-323850" algn="l" rtl="0">
              <a:spcBef>
                <a:spcPts val="0"/>
              </a:spcBef>
              <a:spcAft>
                <a:spcPts val="0"/>
              </a:spcAft>
              <a:buSzPts val="1500"/>
              <a:buChar char="○"/>
            </a:pPr>
            <a:r>
              <a:rPr lang="en" sz="1500"/>
              <a:t>Position Sensor</a:t>
            </a:r>
            <a:endParaRPr sz="1500"/>
          </a:p>
          <a:p>
            <a:pPr marL="914400" lvl="1" indent="-323850" algn="l" rtl="0">
              <a:spcBef>
                <a:spcPts val="0"/>
              </a:spcBef>
              <a:spcAft>
                <a:spcPts val="0"/>
              </a:spcAft>
              <a:buSzPts val="1500"/>
              <a:buChar char="○"/>
            </a:pPr>
            <a:r>
              <a:rPr lang="en" sz="1500"/>
              <a:t>Force Sensors</a:t>
            </a:r>
            <a:endParaRPr sz="1500"/>
          </a:p>
          <a:p>
            <a:pPr marL="457200" lvl="0" indent="-323850" algn="l" rtl="0">
              <a:spcBef>
                <a:spcPts val="0"/>
              </a:spcBef>
              <a:spcAft>
                <a:spcPts val="0"/>
              </a:spcAft>
              <a:buSzPts val="1500"/>
              <a:buChar char="●"/>
            </a:pPr>
            <a:r>
              <a:rPr lang="en" sz="1500"/>
              <a:t>Structural Materials</a:t>
            </a:r>
            <a:endParaRPr sz="1500"/>
          </a:p>
          <a:p>
            <a:pPr marL="914400" lvl="1" indent="-323850" algn="l" rtl="0">
              <a:spcBef>
                <a:spcPts val="0"/>
              </a:spcBef>
              <a:spcAft>
                <a:spcPts val="0"/>
              </a:spcAft>
              <a:buSzPts val="1500"/>
              <a:buChar char="○"/>
            </a:pPr>
            <a:r>
              <a:rPr lang="en" sz="1500"/>
              <a:t>Material properties vs cost vs weight vs manufacturing</a:t>
            </a:r>
            <a:endParaRPr sz="1500"/>
          </a:p>
          <a:p>
            <a:pPr marL="457200" lvl="0" indent="-323850" algn="l" rtl="0">
              <a:spcBef>
                <a:spcPts val="0"/>
              </a:spcBef>
              <a:spcAft>
                <a:spcPts val="0"/>
              </a:spcAft>
              <a:buSzPts val="1500"/>
              <a:buChar char="●"/>
            </a:pPr>
            <a:r>
              <a:rPr lang="en" sz="1500"/>
              <a:t>Manufacturing Techniques</a:t>
            </a:r>
            <a:endParaRPr sz="1500"/>
          </a:p>
          <a:p>
            <a:pPr marL="457200" lvl="0" indent="-323850" algn="l" rtl="0">
              <a:spcBef>
                <a:spcPts val="0"/>
              </a:spcBef>
              <a:spcAft>
                <a:spcPts val="0"/>
              </a:spcAft>
              <a:buClr>
                <a:schemeClr val="dk1"/>
              </a:buClr>
              <a:buSzPts val="1500"/>
              <a:buChar char="●"/>
            </a:pPr>
            <a:r>
              <a:rPr lang="en" sz="1500">
                <a:solidFill>
                  <a:schemeClr val="dk1"/>
                </a:solidFill>
              </a:rPr>
              <a:t>Harness</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Construction</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Climbing</a:t>
            </a:r>
            <a:endParaRPr sz="1500">
              <a:solidFill>
                <a:schemeClr val="dk1"/>
              </a:solidFill>
            </a:endParaRPr>
          </a:p>
          <a:p>
            <a:pPr marL="914400" lvl="1" indent="-304800" algn="l" rtl="0">
              <a:spcBef>
                <a:spcPts val="0"/>
              </a:spcBef>
              <a:spcAft>
                <a:spcPts val="0"/>
              </a:spcAft>
              <a:buClr>
                <a:schemeClr val="dk1"/>
              </a:buClr>
              <a:buSzPts val="1200"/>
              <a:buChar char="○"/>
            </a:pPr>
            <a:r>
              <a:rPr lang="en" sz="1500">
                <a:solidFill>
                  <a:schemeClr val="dk1"/>
                </a:solidFill>
              </a:rPr>
              <a:t>Physical th</a:t>
            </a:r>
            <a:r>
              <a:rPr lang="en">
                <a:solidFill>
                  <a:schemeClr val="dk1"/>
                </a:solidFill>
              </a:rPr>
              <a:t>erapy</a:t>
            </a:r>
            <a:endParaRPr>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Custom</a:t>
            </a:r>
            <a:endParaRPr sz="1500"/>
          </a:p>
          <a:p>
            <a:pPr marL="0" lvl="0" indent="0" algn="l" rtl="0">
              <a:spcBef>
                <a:spcPts val="0"/>
              </a:spcBef>
              <a:spcAft>
                <a:spcPts val="0"/>
              </a:spcAft>
              <a:buNone/>
            </a:pPr>
            <a:endParaRPr sz="1200"/>
          </a:p>
        </p:txBody>
      </p:sp>
      <p:sp>
        <p:nvSpPr>
          <p:cNvPr id="628" name="Google Shape;628;p59"/>
          <p:cNvSpPr txBox="1"/>
          <p:nvPr/>
        </p:nvSpPr>
        <p:spPr>
          <a:xfrm>
            <a:off x="5628263" y="432000"/>
            <a:ext cx="2310300" cy="708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a:t>These will need prototyping/modeling</a:t>
            </a:r>
            <a:endParaRPr sz="1700"/>
          </a:p>
        </p:txBody>
      </p:sp>
      <p:pic>
        <p:nvPicPr>
          <p:cNvPr id="629" name="Google Shape;629;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60562" y="1226225"/>
            <a:ext cx="1730925" cy="877225"/>
          </a:xfrm>
          <a:prstGeom prst="rect">
            <a:avLst/>
          </a:prstGeom>
          <a:noFill/>
          <a:ln>
            <a:noFill/>
          </a:ln>
        </p:spPr>
      </p:pic>
      <p:pic>
        <p:nvPicPr>
          <p:cNvPr id="630" name="Google Shape;630;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17950" y="2189650"/>
            <a:ext cx="1730926" cy="2327424"/>
          </a:xfrm>
          <a:prstGeom prst="rect">
            <a:avLst/>
          </a:prstGeom>
          <a:noFill/>
          <a:ln>
            <a:noFill/>
          </a:ln>
        </p:spPr>
      </p:pic>
      <p:cxnSp>
        <p:nvCxnSpPr>
          <p:cNvPr id="631" name="Google Shape;631;p59"/>
          <p:cNvCxnSpPr/>
          <p:nvPr/>
        </p:nvCxnSpPr>
        <p:spPr>
          <a:xfrm>
            <a:off x="1328750" y="4779175"/>
            <a:ext cx="49614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10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Modeling &amp; Prototyping</a:t>
            </a:r>
            <a:endParaRPr/>
          </a:p>
        </p:txBody>
      </p:sp>
      <p:sp>
        <p:nvSpPr>
          <p:cNvPr id="637" name="Google Shape;637;p60"/>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cxnSp>
        <p:nvCxnSpPr>
          <p:cNvPr id="638" name="Google Shape;638;p60"/>
          <p:cNvCxnSpPr/>
          <p:nvPr/>
        </p:nvCxnSpPr>
        <p:spPr>
          <a:xfrm>
            <a:off x="1328750" y="4779175"/>
            <a:ext cx="5068800" cy="0"/>
          </a:xfrm>
          <a:prstGeom prst="straightConnector1">
            <a:avLst/>
          </a:prstGeom>
          <a:noFill/>
          <a:ln w="76200" cap="flat" cmpd="sng">
            <a:solidFill>
              <a:srgbClr val="000000"/>
            </a:solidFill>
            <a:prstDash val="solid"/>
            <a:round/>
            <a:headEnd type="none" w="med" len="med"/>
            <a:tailEnd type="none" w="med" len="med"/>
          </a:ln>
        </p:spPr>
      </p:cxnSp>
      <p:pic>
        <p:nvPicPr>
          <p:cNvPr id="639" name="Google Shape;639;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91400" y="1137875"/>
            <a:ext cx="5149324" cy="2808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Modeling and Prototyping Plans</a:t>
            </a:r>
            <a:endParaRPr/>
          </a:p>
        </p:txBody>
      </p:sp>
      <p:sp>
        <p:nvSpPr>
          <p:cNvPr id="645" name="Google Shape;645;p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61111"/>
              <a:buFont typeface="Arial"/>
              <a:buNone/>
            </a:pPr>
            <a:r>
              <a:rPr lang="en" b="1"/>
              <a:t>Structural Models:</a:t>
            </a:r>
            <a:r>
              <a:rPr lang="en"/>
              <a:t> </a:t>
            </a:r>
            <a:endParaRPr/>
          </a:p>
          <a:p>
            <a:pPr marL="457200" lvl="0" indent="-334327" algn="l" rtl="0">
              <a:spcBef>
                <a:spcPts val="1200"/>
              </a:spcBef>
              <a:spcAft>
                <a:spcPts val="0"/>
              </a:spcAft>
              <a:buSzPct val="100000"/>
              <a:buChar char="●"/>
            </a:pPr>
            <a:r>
              <a:rPr lang="en"/>
              <a:t>MATLAB code for structural analysis</a:t>
            </a:r>
            <a:endParaRPr/>
          </a:p>
          <a:p>
            <a:pPr marL="457200" lvl="0" indent="-334327" algn="l" rtl="0">
              <a:spcBef>
                <a:spcPts val="0"/>
              </a:spcBef>
              <a:spcAft>
                <a:spcPts val="0"/>
              </a:spcAft>
              <a:buSzPct val="100000"/>
              <a:buChar char="●"/>
            </a:pPr>
            <a:r>
              <a:rPr lang="en"/>
              <a:t>Vention for model design</a:t>
            </a:r>
            <a:endParaRPr/>
          </a:p>
          <a:p>
            <a:pPr marL="0" lvl="0" indent="0" algn="l" rtl="0">
              <a:spcBef>
                <a:spcPts val="1200"/>
              </a:spcBef>
              <a:spcAft>
                <a:spcPts val="0"/>
              </a:spcAft>
              <a:buClr>
                <a:schemeClr val="dk1"/>
              </a:buClr>
              <a:buSzPct val="61111"/>
              <a:buFont typeface="Arial"/>
              <a:buNone/>
            </a:pPr>
            <a:r>
              <a:rPr lang="en" b="1"/>
              <a:t>Suspension Models:</a:t>
            </a:r>
            <a:r>
              <a:rPr lang="en"/>
              <a:t> </a:t>
            </a:r>
            <a:endParaRPr/>
          </a:p>
          <a:p>
            <a:pPr marL="457200" lvl="0" indent="-334327" algn="l" rtl="0">
              <a:spcBef>
                <a:spcPts val="1200"/>
              </a:spcBef>
              <a:spcAft>
                <a:spcPts val="0"/>
              </a:spcAft>
              <a:buSzPct val="100000"/>
              <a:buChar char="●"/>
            </a:pPr>
            <a:r>
              <a:rPr lang="en"/>
              <a:t>FBD for gravity Z-translation system capabilities (analysis)</a:t>
            </a:r>
            <a:endParaRPr/>
          </a:p>
          <a:p>
            <a:pPr marL="0" lvl="0" indent="0" algn="l" rtl="0">
              <a:spcBef>
                <a:spcPts val="1200"/>
              </a:spcBef>
              <a:spcAft>
                <a:spcPts val="0"/>
              </a:spcAft>
              <a:buClr>
                <a:schemeClr val="dk1"/>
              </a:buClr>
              <a:buSzPct val="61111"/>
              <a:buFont typeface="Arial"/>
              <a:buNone/>
            </a:pPr>
            <a:r>
              <a:rPr lang="en" b="1"/>
              <a:t>Suspension Prototypes:</a:t>
            </a:r>
            <a:r>
              <a:rPr lang="en"/>
              <a:t> </a:t>
            </a:r>
            <a:endParaRPr/>
          </a:p>
          <a:p>
            <a:pPr marL="457200" lvl="0" indent="-334327" algn="l" rtl="0">
              <a:spcBef>
                <a:spcPts val="1200"/>
              </a:spcBef>
              <a:spcAft>
                <a:spcPts val="0"/>
              </a:spcAft>
              <a:buClr>
                <a:schemeClr val="dk1"/>
              </a:buClr>
              <a:buSzPct val="100000"/>
              <a:buChar char="●"/>
            </a:pPr>
            <a:r>
              <a:rPr lang="en">
                <a:solidFill>
                  <a:schemeClr val="dk1"/>
                </a:solidFill>
              </a:rPr>
              <a:t>Small scale prototype for Z-translation system to verify:</a:t>
            </a:r>
            <a:endParaRPr>
              <a:solidFill>
                <a:schemeClr val="dk1"/>
              </a:solidFill>
            </a:endParaRPr>
          </a:p>
          <a:p>
            <a:pPr marL="914400" lvl="1" indent="-322580" algn="l" rtl="0">
              <a:spcBef>
                <a:spcPts val="0"/>
              </a:spcBef>
              <a:spcAft>
                <a:spcPts val="0"/>
              </a:spcAft>
              <a:buClr>
                <a:schemeClr val="dk1"/>
              </a:buClr>
              <a:buSzPct val="100000"/>
              <a:buChar char="○"/>
            </a:pPr>
            <a:r>
              <a:rPr lang="en" sz="1600">
                <a:solidFill>
                  <a:schemeClr val="dk1"/>
                </a:solidFill>
              </a:rPr>
              <a:t>Motor power required</a:t>
            </a:r>
            <a:endParaRPr sz="1600">
              <a:solidFill>
                <a:schemeClr val="dk1"/>
              </a:solidFill>
            </a:endParaRPr>
          </a:p>
          <a:p>
            <a:pPr marL="914400" lvl="1" indent="-322580" algn="l" rtl="0">
              <a:spcBef>
                <a:spcPts val="0"/>
              </a:spcBef>
              <a:spcAft>
                <a:spcPts val="0"/>
              </a:spcAft>
              <a:buClr>
                <a:schemeClr val="dk1"/>
              </a:buClr>
              <a:buSzPct val="100000"/>
              <a:buChar char="○"/>
            </a:pPr>
            <a:r>
              <a:rPr lang="en" sz="1600">
                <a:solidFill>
                  <a:schemeClr val="dk1"/>
                </a:solidFill>
              </a:rPr>
              <a:t>Cable routing </a:t>
            </a:r>
            <a:endParaRPr sz="1500"/>
          </a:p>
          <a:p>
            <a:pPr marL="457200" lvl="0" indent="-334327" algn="l" rtl="0">
              <a:spcBef>
                <a:spcPts val="0"/>
              </a:spcBef>
              <a:spcAft>
                <a:spcPts val="0"/>
              </a:spcAft>
              <a:buSzPct val="100000"/>
              <a:buChar char="●"/>
            </a:pPr>
            <a:r>
              <a:rPr lang="en">
                <a:solidFill>
                  <a:schemeClr val="dk1"/>
                </a:solidFill>
              </a:rPr>
              <a:t>User attachment device adjustability (5th - 95th Percentile)</a:t>
            </a:r>
            <a:endParaRPr/>
          </a:p>
        </p:txBody>
      </p:sp>
      <p:sp>
        <p:nvSpPr>
          <p:cNvPr id="646" name="Google Shape;646;p61"/>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cxnSp>
        <p:nvCxnSpPr>
          <p:cNvPr id="647" name="Google Shape;647;p61"/>
          <p:cNvCxnSpPr/>
          <p:nvPr/>
        </p:nvCxnSpPr>
        <p:spPr>
          <a:xfrm>
            <a:off x="1328750" y="4779175"/>
            <a:ext cx="5307600" cy="0"/>
          </a:xfrm>
          <a:prstGeom prst="straightConnector1">
            <a:avLst/>
          </a:prstGeom>
          <a:noFill/>
          <a:ln w="76200" cap="flat" cmpd="sng">
            <a:solidFill>
              <a:srgbClr val="000000"/>
            </a:solidFill>
            <a:prstDash val="solid"/>
            <a:round/>
            <a:headEnd type="none" w="med" len="med"/>
            <a:tailEnd type="none" w="med" len="med"/>
          </a:ln>
        </p:spPr>
      </p:cxnSp>
      <p:pic>
        <p:nvPicPr>
          <p:cNvPr id="648" name="Google Shape;648;p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18100" y="2493849"/>
            <a:ext cx="2129725" cy="1418425"/>
          </a:xfrm>
          <a:prstGeom prst="rect">
            <a:avLst/>
          </a:prstGeom>
          <a:noFill/>
          <a:ln>
            <a:noFill/>
          </a:ln>
        </p:spPr>
      </p:pic>
      <p:sp>
        <p:nvSpPr>
          <p:cNvPr id="649" name="Google Shape;649;p61"/>
          <p:cNvSpPr txBox="1">
            <a:spLocks noGrp="1"/>
          </p:cNvSpPr>
          <p:nvPr>
            <p:ph type="body" idx="1"/>
          </p:nvPr>
        </p:nvSpPr>
        <p:spPr>
          <a:xfrm>
            <a:off x="5344125" y="1358400"/>
            <a:ext cx="3203700" cy="852900"/>
          </a:xfrm>
          <a:prstGeom prst="rect">
            <a:avLst/>
          </a:prstGeom>
          <a:ln w="19050" cap="flat" cmpd="sng">
            <a:solidFill>
              <a:srgbClr val="3D3D3D"/>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spcBef>
                <a:spcPts val="0"/>
              </a:spcBef>
              <a:spcAft>
                <a:spcPts val="1200"/>
              </a:spcAft>
              <a:buClr>
                <a:schemeClr val="dk1"/>
              </a:buClr>
              <a:buSzPct val="61111"/>
              <a:buFont typeface="Arial"/>
              <a:buNone/>
            </a:pPr>
            <a:r>
              <a:rPr lang="en">
                <a:solidFill>
                  <a:schemeClr val="dk1"/>
                </a:solidFill>
              </a:rPr>
              <a:t>Modeling/Prototyping will help narrow down close trades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Modeling and Prototyping Plans</a:t>
            </a:r>
            <a:endParaRPr/>
          </a:p>
        </p:txBody>
      </p:sp>
      <p:sp>
        <p:nvSpPr>
          <p:cNvPr id="655" name="Google Shape;655;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500" b="1">
                <a:solidFill>
                  <a:schemeClr val="dk1"/>
                </a:solidFill>
              </a:rPr>
              <a:t>Electrical Models:</a:t>
            </a:r>
            <a:r>
              <a:rPr lang="en" sz="1500">
                <a:solidFill>
                  <a:schemeClr val="dk1"/>
                </a:solidFill>
              </a:rPr>
              <a:t> </a:t>
            </a:r>
            <a:endParaRPr sz="1500">
              <a:solidFill>
                <a:schemeClr val="dk1"/>
              </a:solidFill>
            </a:endParaRPr>
          </a:p>
          <a:p>
            <a:pPr marL="457200" lvl="0" indent="-323850" algn="l" rtl="0">
              <a:spcBef>
                <a:spcPts val="1200"/>
              </a:spcBef>
              <a:spcAft>
                <a:spcPts val="0"/>
              </a:spcAft>
              <a:buClr>
                <a:schemeClr val="dk1"/>
              </a:buClr>
              <a:buSzPts val="1500"/>
              <a:buChar char="●"/>
            </a:pPr>
            <a:r>
              <a:rPr lang="en" sz="1500">
                <a:solidFill>
                  <a:schemeClr val="dk1"/>
                </a:solidFill>
              </a:rPr>
              <a:t>Circuit diagram to analyze power needs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Small prototyping testing</a:t>
            </a:r>
            <a:endParaRPr sz="15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Individual electronic component testing </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Electronic system testing </a:t>
            </a:r>
            <a:endParaRPr sz="1150">
              <a:solidFill>
                <a:schemeClr val="dk1"/>
              </a:solidFill>
            </a:endParaRPr>
          </a:p>
          <a:p>
            <a:pPr marL="0" lvl="0" indent="0" algn="l" rtl="0">
              <a:spcBef>
                <a:spcPts val="1200"/>
              </a:spcBef>
              <a:spcAft>
                <a:spcPts val="0"/>
              </a:spcAft>
              <a:buClr>
                <a:schemeClr val="dk1"/>
              </a:buClr>
              <a:buSzPts val="1100"/>
              <a:buFont typeface="Arial"/>
              <a:buNone/>
            </a:pPr>
            <a:r>
              <a:rPr lang="en" sz="1500" b="1">
                <a:solidFill>
                  <a:schemeClr val="dk1"/>
                </a:solidFill>
              </a:rPr>
              <a:t>Software Models:</a:t>
            </a:r>
            <a:r>
              <a:rPr lang="en">
                <a:solidFill>
                  <a:schemeClr val="dk1"/>
                </a:solidFill>
              </a:rPr>
              <a:t> </a:t>
            </a:r>
            <a:endParaRPr>
              <a:solidFill>
                <a:schemeClr val="dk1"/>
              </a:solidFill>
            </a:endParaRPr>
          </a:p>
          <a:p>
            <a:pPr marL="457200" lvl="0" indent="-323850" algn="l" rtl="0">
              <a:spcBef>
                <a:spcPts val="1200"/>
              </a:spcBef>
              <a:spcAft>
                <a:spcPts val="0"/>
              </a:spcAft>
              <a:buClr>
                <a:schemeClr val="dk1"/>
              </a:buClr>
              <a:buSzPts val="1500"/>
              <a:buChar char="●"/>
            </a:pPr>
            <a:r>
              <a:rPr lang="en" sz="1500">
                <a:solidFill>
                  <a:schemeClr val="dk1"/>
                </a:solidFill>
              </a:rPr>
              <a:t>Analyze equations of motion</a:t>
            </a:r>
            <a:endParaRPr sz="15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Translating the analysis into control laws and algorithms (code)</a:t>
            </a:r>
            <a:endParaRPr sz="1150"/>
          </a:p>
        </p:txBody>
      </p:sp>
      <p:sp>
        <p:nvSpPr>
          <p:cNvPr id="656" name="Google Shape;656;p62"/>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cxnSp>
        <p:nvCxnSpPr>
          <p:cNvPr id="657" name="Google Shape;657;p62"/>
          <p:cNvCxnSpPr/>
          <p:nvPr/>
        </p:nvCxnSpPr>
        <p:spPr>
          <a:xfrm>
            <a:off x="1328750" y="4779175"/>
            <a:ext cx="5546400" cy="0"/>
          </a:xfrm>
          <a:prstGeom prst="straightConnector1">
            <a:avLst/>
          </a:prstGeom>
          <a:noFill/>
          <a:ln w="76200" cap="flat" cmpd="sng">
            <a:solidFill>
              <a:srgbClr val="000000"/>
            </a:solidFill>
            <a:prstDash val="solid"/>
            <a:round/>
            <a:headEnd type="none" w="med" len="med"/>
            <a:tailEnd type="none" w="med" len="med"/>
          </a:ln>
        </p:spPr>
      </p:cxnSp>
      <p:sp>
        <p:nvSpPr>
          <p:cNvPr id="658" name="Google Shape;658;p62"/>
          <p:cNvSpPr txBox="1">
            <a:spLocks noGrp="1"/>
          </p:cNvSpPr>
          <p:nvPr>
            <p:ph type="body" idx="1"/>
          </p:nvPr>
        </p:nvSpPr>
        <p:spPr>
          <a:xfrm>
            <a:off x="5344125" y="1358400"/>
            <a:ext cx="3203700" cy="8529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spcBef>
                <a:spcPts val="0"/>
              </a:spcBef>
              <a:spcAft>
                <a:spcPts val="1200"/>
              </a:spcAft>
              <a:buClr>
                <a:schemeClr val="dk1"/>
              </a:buClr>
              <a:buSzPct val="61111"/>
              <a:buFont typeface="Arial"/>
              <a:buNone/>
            </a:pPr>
            <a:r>
              <a:rPr lang="en">
                <a:solidFill>
                  <a:schemeClr val="dk1"/>
                </a:solidFill>
              </a:rPr>
              <a:t>Modeling/Prototyping will help narrow down close trades</a:t>
            </a:r>
            <a:endParaRPr/>
          </a:p>
        </p:txBody>
      </p:sp>
      <p:pic>
        <p:nvPicPr>
          <p:cNvPr id="659" name="Google Shape;659;p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77400" y="2496225"/>
            <a:ext cx="3011576" cy="1665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665" name="Google Shape;665;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a:t>Dr. Anderson - CU Boulder Professor</a:t>
            </a:r>
            <a:endParaRPr sz="1900"/>
          </a:p>
          <a:p>
            <a:pPr marL="0" lvl="0" indent="0" algn="l" rtl="0">
              <a:spcBef>
                <a:spcPts val="1200"/>
              </a:spcBef>
              <a:spcAft>
                <a:spcPts val="0"/>
              </a:spcAft>
              <a:buNone/>
            </a:pPr>
            <a:r>
              <a:rPr lang="en" sz="1900"/>
              <a:t>Sandor Nemethy - VP, Mission Management at EchoStar</a:t>
            </a:r>
            <a:endParaRPr sz="1900"/>
          </a:p>
          <a:p>
            <a:pPr marL="0" lvl="0" indent="0" algn="l" rtl="0">
              <a:spcBef>
                <a:spcPts val="1200"/>
              </a:spcBef>
              <a:spcAft>
                <a:spcPts val="0"/>
              </a:spcAft>
              <a:buNone/>
            </a:pPr>
            <a:r>
              <a:rPr lang="en" sz="1900"/>
              <a:t>Dr. Wingate - </a:t>
            </a:r>
            <a:r>
              <a:rPr lang="en" sz="1900">
                <a:solidFill>
                  <a:schemeClr val="dk1"/>
                </a:solidFill>
              </a:rPr>
              <a:t>CU Boulder Professor</a:t>
            </a:r>
            <a:endParaRPr sz="1900">
              <a:solidFill>
                <a:schemeClr val="dk1"/>
              </a:solidFill>
            </a:endParaRPr>
          </a:p>
          <a:p>
            <a:pPr marL="0" lvl="0" indent="0" algn="l" rtl="0">
              <a:spcBef>
                <a:spcPts val="1200"/>
              </a:spcBef>
              <a:spcAft>
                <a:spcPts val="0"/>
              </a:spcAft>
              <a:buNone/>
            </a:pPr>
            <a:r>
              <a:rPr lang="en" sz="1900">
                <a:solidFill>
                  <a:schemeClr val="dk1"/>
                </a:solidFill>
              </a:rPr>
              <a:t>Dr. Muldrow - CU Boulder Professor</a:t>
            </a:r>
            <a:endParaRPr sz="1900">
              <a:solidFill>
                <a:schemeClr val="dk1"/>
              </a:solidFill>
            </a:endParaRPr>
          </a:p>
          <a:p>
            <a:pPr marL="0" lvl="0" indent="0" algn="l" rtl="0">
              <a:spcBef>
                <a:spcPts val="1200"/>
              </a:spcBef>
              <a:spcAft>
                <a:spcPts val="0"/>
              </a:spcAft>
              <a:buNone/>
            </a:pPr>
            <a:r>
              <a:rPr lang="en" sz="1900">
                <a:solidFill>
                  <a:schemeClr val="dk1"/>
                </a:solidFill>
              </a:rPr>
              <a:t>Jasmin Chadha - CU Boulder Masters Student &amp; TF</a:t>
            </a:r>
            <a:endParaRPr sz="1900">
              <a:solidFill>
                <a:schemeClr val="dk1"/>
              </a:solidFill>
            </a:endParaRPr>
          </a:p>
          <a:p>
            <a:pPr marL="0" lvl="0" indent="0" algn="l" rtl="0">
              <a:spcBef>
                <a:spcPts val="1200"/>
              </a:spcBef>
              <a:spcAft>
                <a:spcPts val="1200"/>
              </a:spcAft>
              <a:buNone/>
            </a:pPr>
            <a:r>
              <a:rPr lang="en" sz="1900">
                <a:solidFill>
                  <a:schemeClr val="dk1"/>
                </a:solidFill>
              </a:rPr>
              <a:t>TF Team - CU Boulder Senior Design</a:t>
            </a:r>
            <a:endParaRPr sz="1900">
              <a:solidFill>
                <a:schemeClr val="dk1"/>
              </a:solidFill>
            </a:endParaRPr>
          </a:p>
        </p:txBody>
      </p:sp>
      <p:sp>
        <p:nvSpPr>
          <p:cNvPr id="666" name="Google Shape;666;p63"/>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cxnSp>
        <p:nvCxnSpPr>
          <p:cNvPr id="667" name="Google Shape;667;p63"/>
          <p:cNvCxnSpPr/>
          <p:nvPr/>
        </p:nvCxnSpPr>
        <p:spPr>
          <a:xfrm>
            <a:off x="1328750" y="4779175"/>
            <a:ext cx="57426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4"/>
          <p:cNvSpPr txBox="1">
            <a:spLocks noGrp="1"/>
          </p:cNvSpPr>
          <p:nvPr>
            <p:ph type="title"/>
          </p:nvPr>
        </p:nvSpPr>
        <p:spPr>
          <a:xfrm>
            <a:off x="311700" y="20527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Thank you</a:t>
            </a:r>
            <a:endParaRPr dirty="0"/>
          </a:p>
        </p:txBody>
      </p:sp>
      <p:sp>
        <p:nvSpPr>
          <p:cNvPr id="673" name="Google Shape;673;p64"/>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cxnSp>
        <p:nvCxnSpPr>
          <p:cNvPr id="674" name="Google Shape;674;p64"/>
          <p:cNvCxnSpPr/>
          <p:nvPr/>
        </p:nvCxnSpPr>
        <p:spPr>
          <a:xfrm>
            <a:off x="1328750" y="4779175"/>
            <a:ext cx="60435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4"/>
          <p:cNvSpPr txBox="1">
            <a:spLocks noGrp="1"/>
          </p:cNvSpPr>
          <p:nvPr>
            <p:ph type="title"/>
          </p:nvPr>
        </p:nvSpPr>
        <p:spPr>
          <a:xfrm>
            <a:off x="311700" y="20527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Questions?</a:t>
            </a:r>
            <a:endParaRPr dirty="0"/>
          </a:p>
        </p:txBody>
      </p:sp>
      <p:sp>
        <p:nvSpPr>
          <p:cNvPr id="673" name="Google Shape;673;p64"/>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cxnSp>
        <p:nvCxnSpPr>
          <p:cNvPr id="674" name="Google Shape;674;p64"/>
          <p:cNvCxnSpPr/>
          <p:nvPr/>
        </p:nvCxnSpPr>
        <p:spPr>
          <a:xfrm>
            <a:off x="1328750" y="4779175"/>
            <a:ext cx="6043500" cy="0"/>
          </a:xfrm>
          <a:prstGeom prst="straightConnector1">
            <a:avLst/>
          </a:prstGeom>
          <a:noFill/>
          <a:ln w="7620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71024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Project Description</a:t>
            </a:r>
            <a:endParaRPr/>
          </a:p>
        </p:txBody>
      </p:sp>
      <p:sp>
        <p:nvSpPr>
          <p:cNvPr id="187" name="Google Shape;187;p39"/>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cxnSp>
        <p:nvCxnSpPr>
          <p:cNvPr id="188" name="Google Shape;188;p39"/>
          <p:cNvCxnSpPr/>
          <p:nvPr/>
        </p:nvCxnSpPr>
        <p:spPr>
          <a:xfrm>
            <a:off x="1312325" y="4779175"/>
            <a:ext cx="513300" cy="0"/>
          </a:xfrm>
          <a:prstGeom prst="straightConnector1">
            <a:avLst/>
          </a:prstGeom>
          <a:noFill/>
          <a:ln w="76200" cap="flat" cmpd="sng">
            <a:solidFill>
              <a:srgbClr val="000000"/>
            </a:solidFill>
            <a:prstDash val="solid"/>
            <a:round/>
            <a:headEnd type="none" w="med" len="med"/>
            <a:tailEnd type="none" w="med" len="med"/>
          </a:ln>
        </p:spPr>
      </p:cxnSp>
      <p:pic>
        <p:nvPicPr>
          <p:cNvPr id="189" name="Google Shape;189;p39"/>
          <p:cNvPicPr preferRelativeResize="0"/>
          <p:nvPr/>
        </p:nvPicPr>
        <p:blipFill>
          <a:blip r:embed="rId3">
            <a:alphaModFix/>
          </a:blip>
          <a:stretch>
            <a:fillRect/>
          </a:stretch>
        </p:blipFill>
        <p:spPr>
          <a:xfrm>
            <a:off x="5984275" y="1679525"/>
            <a:ext cx="2893725" cy="1632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Additional Slides</a:t>
            </a:r>
            <a:endParaRPr/>
          </a:p>
        </p:txBody>
      </p:sp>
      <p:sp>
        <p:nvSpPr>
          <p:cNvPr id="680" name="Google Shape;680;p65"/>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cxnSp>
        <p:nvCxnSpPr>
          <p:cNvPr id="681" name="Google Shape;681;p65"/>
          <p:cNvCxnSpPr/>
          <p:nvPr/>
        </p:nvCxnSpPr>
        <p:spPr>
          <a:xfrm>
            <a:off x="1328750" y="4779175"/>
            <a:ext cx="60435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1:  Type of Structure - Scale Definitions</a:t>
            </a:r>
            <a:endParaRPr/>
          </a:p>
        </p:txBody>
      </p:sp>
      <p:sp>
        <p:nvSpPr>
          <p:cNvPr id="687" name="Google Shape;687;p66"/>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cxnSp>
        <p:nvCxnSpPr>
          <p:cNvPr id="688" name="Google Shape;688;p66"/>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689" name="Google Shape;689;p66"/>
          <p:cNvGraphicFramePr/>
          <p:nvPr/>
        </p:nvGraphicFramePr>
        <p:xfrm>
          <a:off x="845300" y="1116325"/>
          <a:ext cx="7010400" cy="3119757"/>
        </p:xfrm>
        <a:graphic>
          <a:graphicData uri="http://schemas.openxmlformats.org/drawingml/2006/table">
            <a:tbl>
              <a:tblPr>
                <a:noFill/>
                <a:tableStyleId>{CE571323-BDC1-4145-906D-EA24464AA4CD}</a:tableStyleId>
              </a:tblPr>
              <a:tblGrid>
                <a:gridCol w="1304925">
                  <a:extLst>
                    <a:ext uri="{9D8B030D-6E8A-4147-A177-3AD203B41FA5}">
                      <a16:colId xmlns:a16="http://schemas.microsoft.com/office/drawing/2014/main" val="20000"/>
                    </a:ext>
                  </a:extLst>
                </a:gridCol>
                <a:gridCol w="1238250">
                  <a:extLst>
                    <a:ext uri="{9D8B030D-6E8A-4147-A177-3AD203B41FA5}">
                      <a16:colId xmlns:a16="http://schemas.microsoft.com/office/drawing/2014/main" val="20001"/>
                    </a:ext>
                  </a:extLst>
                </a:gridCol>
                <a:gridCol w="1247775">
                  <a:extLst>
                    <a:ext uri="{9D8B030D-6E8A-4147-A177-3AD203B41FA5}">
                      <a16:colId xmlns:a16="http://schemas.microsoft.com/office/drawing/2014/main" val="20002"/>
                    </a:ext>
                  </a:extLst>
                </a:gridCol>
                <a:gridCol w="1162050">
                  <a:extLst>
                    <a:ext uri="{9D8B030D-6E8A-4147-A177-3AD203B41FA5}">
                      <a16:colId xmlns:a16="http://schemas.microsoft.com/office/drawing/2014/main" val="20003"/>
                    </a:ext>
                  </a:extLst>
                </a:gridCol>
                <a:gridCol w="11049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tblGrid>
              <a:tr h="219075">
                <a:tc>
                  <a:txBody>
                    <a:bodyPr/>
                    <a:lstStyle/>
                    <a:p>
                      <a:pPr marL="0" lvl="0" indent="0" algn="l" rtl="0">
                        <a:lnSpc>
                          <a:spcPct val="115000"/>
                        </a:lnSpc>
                        <a:spcBef>
                          <a:spcPts val="0"/>
                        </a:spcBef>
                        <a:spcAft>
                          <a:spcPts val="0"/>
                        </a:spcAft>
                        <a:buNone/>
                      </a:pPr>
                      <a:r>
                        <a:rPr lang="en" sz="1000"/>
                        <a:t>Metric</a:t>
                      </a:r>
                      <a:endParaRPr sz="1000"/>
                    </a:p>
                  </a:txBody>
                  <a:tcPr marL="28575" marR="28575" marT="19050" marB="19050" anchor="b">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b">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04825">
                <a:tc>
                  <a:txBody>
                    <a:bodyPr/>
                    <a:lstStyle/>
                    <a:p>
                      <a:pPr marL="0" lvl="0" indent="0" algn="l" rtl="0">
                        <a:lnSpc>
                          <a:spcPct val="115000"/>
                        </a:lnSpc>
                        <a:spcBef>
                          <a:spcPts val="0"/>
                        </a:spcBef>
                        <a:spcAft>
                          <a:spcPts val="0"/>
                        </a:spcAft>
                        <a:buNone/>
                      </a:pPr>
                      <a:r>
                        <a:rPr lang="en" sz="1000"/>
                        <a:t>User movement</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Extreme difficulty moving for user</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Difficulty moving for user</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Hinders user</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Hinders user slightly</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Does not hinder user at all</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28450"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Over $4000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$3000-4000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$2000-$3000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$1000-$2000</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$0-$1000</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5300">
                <a:tc>
                  <a:txBody>
                    <a:bodyPr/>
                    <a:lstStyle/>
                    <a:p>
                      <a:pPr marL="0" lvl="0" indent="0" algn="l" rtl="0">
                        <a:lnSpc>
                          <a:spcPct val="115000"/>
                        </a:lnSpc>
                        <a:spcBef>
                          <a:spcPts val="0"/>
                        </a:spcBef>
                        <a:spcAft>
                          <a:spcPts val="0"/>
                        </a:spcAft>
                        <a:buNone/>
                      </a:pPr>
                      <a:r>
                        <a:rPr lang="en" sz="1000"/>
                        <a:t>Stability</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does not hold weight</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would bend under weight</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flexes or wobbles but is stable</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is mostly sound</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is completely sound</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95300">
                <a:tc>
                  <a:txBody>
                    <a:bodyPr/>
                    <a:lstStyle/>
                    <a:p>
                      <a:pPr marL="0" lvl="0" indent="0" algn="l" rtl="0">
                        <a:lnSpc>
                          <a:spcPct val="115000"/>
                        </a:lnSpc>
                        <a:spcBef>
                          <a:spcPts val="0"/>
                        </a:spcBef>
                        <a:spcAft>
                          <a:spcPts val="0"/>
                        </a:spcAft>
                        <a:buNone/>
                      </a:pPr>
                      <a:r>
                        <a:rPr lang="en" sz="1000"/>
                        <a:t>Use of space</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&lt;50% of design space or is stationary</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50-80% of design space</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&gt;80% of design space</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100% of design space</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Fully Mobile</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38175">
                <a:tc>
                  <a:txBody>
                    <a:bodyPr/>
                    <a:lstStyle/>
                    <a:p>
                      <a:pPr marL="0" lvl="0" indent="0" algn="l" rtl="0">
                        <a:lnSpc>
                          <a:spcPct val="115000"/>
                        </a:lnSpc>
                        <a:spcBef>
                          <a:spcPts val="0"/>
                        </a:spcBef>
                        <a:spcAft>
                          <a:spcPts val="0"/>
                        </a:spcAft>
                        <a:buNone/>
                      </a:pPr>
                      <a:r>
                        <a:rPr lang="en" sz="1000"/>
                        <a:t>Complexity</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Extremely intricate, difficult to machine parts, complete assembly</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Machined parts with intricate designs, complete assembly</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Machined parts, complete assembly</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Machined parts, little assembly</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Off the shelf parts, little assembly</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52425">
                <a:tc>
                  <a:txBody>
                    <a:bodyPr/>
                    <a:lstStyle/>
                    <a:p>
                      <a:pPr marL="0" lvl="0" indent="0" algn="l" rtl="0">
                        <a:lnSpc>
                          <a:spcPct val="115000"/>
                        </a:lnSpc>
                        <a:spcBef>
                          <a:spcPts val="0"/>
                        </a:spcBef>
                        <a:spcAft>
                          <a:spcPts val="0"/>
                        </a:spcAft>
                        <a:buNone/>
                      </a:pPr>
                      <a:r>
                        <a:rPr lang="en" sz="1000"/>
                        <a:t>Mass of Structure</a:t>
                      </a:r>
                      <a:endParaRPr sz="1000"/>
                    </a:p>
                  </a:txBody>
                  <a:tcPr marL="28575" marR="28575" marT="19050" marB="19050" anchor="ctr">
                    <a:lnL w="28450"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Greater than 2500 lbs</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1500-2500 lbs</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1000-1500 lbs</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500-1000 lbs</a:t>
                      </a:r>
                      <a:endParaRPr sz="1000"/>
                    </a:p>
                  </a:txBody>
                  <a:tcPr marL="28575" marR="28575" marT="19050" marB="19050" anchor="ctr">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0-500 lbs</a:t>
                      </a:r>
                      <a:endParaRPr sz="1000"/>
                    </a:p>
                  </a:txBody>
                  <a:tcPr marL="28575" marR="28575" marT="19050" marB="19050" anchor="ctr">
                    <a:lnL w="10575" cap="flat" cmpd="sng">
                      <a:solidFill>
                        <a:srgbClr val="000000"/>
                      </a:solidFill>
                      <a:prstDash val="solid"/>
                      <a:round/>
                      <a:headEnd type="none" w="sm" len="sm"/>
                      <a:tailEnd type="none" w="sm" len="sm"/>
                    </a:lnL>
                    <a:lnR w="28450"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284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7"/>
          <p:cNvSpPr txBox="1">
            <a:spLocks noGrp="1"/>
          </p:cNvSpPr>
          <p:nvPr>
            <p:ph type="title"/>
          </p:nvPr>
        </p:nvSpPr>
        <p:spPr>
          <a:xfrm>
            <a:off x="311700" y="47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2:  Z-Translation System - Scale Definitions</a:t>
            </a:r>
            <a:endParaRPr/>
          </a:p>
        </p:txBody>
      </p:sp>
      <p:sp>
        <p:nvSpPr>
          <p:cNvPr id="695" name="Google Shape;695;p67"/>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graphicFrame>
        <p:nvGraphicFramePr>
          <p:cNvPr id="696" name="Google Shape;696;p67"/>
          <p:cNvGraphicFramePr/>
          <p:nvPr/>
        </p:nvGraphicFramePr>
        <p:xfrm>
          <a:off x="0" y="618675"/>
          <a:ext cx="9144000" cy="4003720"/>
        </p:xfrm>
        <a:graphic>
          <a:graphicData uri="http://schemas.openxmlformats.org/drawingml/2006/table">
            <a:tbl>
              <a:tblPr>
                <a:noFill/>
                <a:tableStyleId>{CE571323-BDC1-4145-906D-EA24464AA4CD}</a:tableStyleId>
              </a:tblPr>
              <a:tblGrid>
                <a:gridCol w="1596875">
                  <a:extLst>
                    <a:ext uri="{9D8B030D-6E8A-4147-A177-3AD203B41FA5}">
                      <a16:colId xmlns:a16="http://schemas.microsoft.com/office/drawing/2014/main" val="20000"/>
                    </a:ext>
                  </a:extLst>
                </a:gridCol>
                <a:gridCol w="1596875">
                  <a:extLst>
                    <a:ext uri="{9D8B030D-6E8A-4147-A177-3AD203B41FA5}">
                      <a16:colId xmlns:a16="http://schemas.microsoft.com/office/drawing/2014/main" val="20001"/>
                    </a:ext>
                  </a:extLst>
                </a:gridCol>
                <a:gridCol w="1596875">
                  <a:extLst>
                    <a:ext uri="{9D8B030D-6E8A-4147-A177-3AD203B41FA5}">
                      <a16:colId xmlns:a16="http://schemas.microsoft.com/office/drawing/2014/main" val="20002"/>
                    </a:ext>
                  </a:extLst>
                </a:gridCol>
                <a:gridCol w="1596875">
                  <a:extLst>
                    <a:ext uri="{9D8B030D-6E8A-4147-A177-3AD203B41FA5}">
                      <a16:colId xmlns:a16="http://schemas.microsoft.com/office/drawing/2014/main" val="20003"/>
                    </a:ext>
                  </a:extLst>
                </a:gridCol>
                <a:gridCol w="1596875">
                  <a:extLst>
                    <a:ext uri="{9D8B030D-6E8A-4147-A177-3AD203B41FA5}">
                      <a16:colId xmlns:a16="http://schemas.microsoft.com/office/drawing/2014/main" val="20004"/>
                    </a:ext>
                  </a:extLst>
                </a:gridCol>
                <a:gridCol w="1159625">
                  <a:extLst>
                    <a:ext uri="{9D8B030D-6E8A-4147-A177-3AD203B41FA5}">
                      <a16:colId xmlns:a16="http://schemas.microsoft.com/office/drawing/2014/main" val="20005"/>
                    </a:ext>
                  </a:extLst>
                </a:gridCol>
              </a:tblGrid>
              <a:tr h="156725">
                <a:tc>
                  <a:txBody>
                    <a:bodyPr/>
                    <a:lstStyle/>
                    <a:p>
                      <a:pPr marL="0" lvl="0" indent="0" algn="l" rtl="0">
                        <a:lnSpc>
                          <a:spcPct val="115000"/>
                        </a:lnSpc>
                        <a:spcBef>
                          <a:spcPts val="0"/>
                        </a:spcBef>
                        <a:spcAft>
                          <a:spcPts val="0"/>
                        </a:spcAft>
                        <a:buNone/>
                      </a:pPr>
                      <a:r>
                        <a:rPr lang="en" sz="700"/>
                        <a:t>Metric</a:t>
                      </a:r>
                      <a:endParaRPr sz="7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1</a:t>
                      </a:r>
                      <a:endParaRPr sz="7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2</a:t>
                      </a:r>
                      <a:endParaRPr sz="7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3</a:t>
                      </a:r>
                      <a:endParaRPr sz="7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4</a:t>
                      </a:r>
                      <a:endParaRPr sz="7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5</a:t>
                      </a:r>
                      <a:endParaRPr sz="700" b="1"/>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40900">
                <a:tc>
                  <a:txBody>
                    <a:bodyPr/>
                    <a:lstStyle/>
                    <a:p>
                      <a:pPr marL="0" lvl="0" indent="0" algn="l" rtl="0">
                        <a:lnSpc>
                          <a:spcPct val="115000"/>
                        </a:lnSpc>
                        <a:spcBef>
                          <a:spcPts val="0"/>
                        </a:spcBef>
                        <a:spcAft>
                          <a:spcPts val="0"/>
                        </a:spcAft>
                        <a:buNone/>
                      </a:pPr>
                      <a:r>
                        <a:rPr lang="en" sz="700"/>
                        <a:t>Weight Pulling Capability</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meets &lt;75% of the designed load</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meets 75% of the designed load</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meets 100% of the designed load</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meets 150% of the designed load</a:t>
                      </a:r>
                      <a:endParaRPr sz="7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meets 200+% of the designed load</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58350">
                <a:tc>
                  <a:txBody>
                    <a:bodyPr/>
                    <a:lstStyle/>
                    <a:p>
                      <a:pPr marL="0" lvl="0" indent="0" algn="l" rtl="0">
                        <a:lnSpc>
                          <a:spcPct val="115000"/>
                        </a:lnSpc>
                        <a:spcBef>
                          <a:spcPts val="0"/>
                        </a:spcBef>
                        <a:spcAft>
                          <a:spcPts val="0"/>
                        </a:spcAft>
                        <a:buNone/>
                      </a:pPr>
                      <a:r>
                        <a:rPr lang="en" sz="700"/>
                        <a:t>Smooth Operation/Control Integration</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can only operate at predetermined fixed positions, and/or cannot generate tension quickly</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has significant delay between user movement and response, and/or cannot move cable quickly enough to properly simulate maximum movement speed.</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has minimal delay between user movement and system response, and/or can move cable at the maximum speed a user will experience.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responds very rapidly to input sensor data, and effectively manages cable under all movement conditions</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responds quick enough for any delay to be imperceivable, and effectively manages cable under all movement conditions</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0900">
                <a:tc>
                  <a:txBody>
                    <a:bodyPr/>
                    <a:lstStyle/>
                    <a:p>
                      <a:pPr marL="0" lvl="0" indent="0" algn="l" rtl="0">
                        <a:lnSpc>
                          <a:spcPct val="115000"/>
                        </a:lnSpc>
                        <a:spcBef>
                          <a:spcPts val="0"/>
                        </a:spcBef>
                        <a:spcAft>
                          <a:spcPts val="0"/>
                        </a:spcAft>
                        <a:buNone/>
                      </a:pPr>
                      <a:r>
                        <a:rPr lang="en" sz="700"/>
                        <a:t>Price</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costs more than $2000, and/or is highly expensive to repair</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costs more than $1000, and/or is very expensive to repair</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costs more than $500 and is moderately expensive to repair</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costs more than $250 and is easily repairable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has minimal initial and repair costs</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49625">
                <a:tc>
                  <a:txBody>
                    <a:bodyPr/>
                    <a:lstStyle/>
                    <a:p>
                      <a:pPr marL="0" lvl="0" indent="0" algn="l" rtl="0">
                        <a:lnSpc>
                          <a:spcPct val="115000"/>
                        </a:lnSpc>
                        <a:spcBef>
                          <a:spcPts val="0"/>
                        </a:spcBef>
                        <a:spcAft>
                          <a:spcPts val="0"/>
                        </a:spcAft>
                        <a:buNone/>
                      </a:pPr>
                      <a:r>
                        <a:rPr lang="en" sz="700"/>
                        <a:t>Manufacturing Simplicity</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requires manufacturing capability beyond the capability of Smead AES and costs more than budget would allow</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can be manufactured using entirely professional and in-house assistance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can be manufactured entirely within Smead AES capability, but requires significant research and training</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requires little assistance from manufacturing experts, and requires special equipment training</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can be constructed entirely by the team using Smead AES workshops</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6550">
                <a:tc>
                  <a:txBody>
                    <a:bodyPr/>
                    <a:lstStyle/>
                    <a:p>
                      <a:pPr marL="0" lvl="0" indent="0" algn="l" rtl="0">
                        <a:lnSpc>
                          <a:spcPct val="115000"/>
                        </a:lnSpc>
                        <a:spcBef>
                          <a:spcPts val="0"/>
                        </a:spcBef>
                        <a:spcAft>
                          <a:spcPts val="0"/>
                        </a:spcAft>
                        <a:buNone/>
                      </a:pPr>
                      <a:r>
                        <a:rPr lang="en" sz="700"/>
                        <a:t>Reliability</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≥9 points of failure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7-8 potential points of failure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5-6 potential points of failure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3-4 potential points of failure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1-2 potential points of failure</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45250">
                <a:tc>
                  <a:txBody>
                    <a:bodyPr/>
                    <a:lstStyle/>
                    <a:p>
                      <a:pPr marL="0" lvl="0" indent="0" algn="l" rtl="0">
                        <a:lnSpc>
                          <a:spcPct val="115000"/>
                        </a:lnSpc>
                        <a:spcBef>
                          <a:spcPts val="0"/>
                        </a:spcBef>
                        <a:spcAft>
                          <a:spcPts val="0"/>
                        </a:spcAft>
                        <a:buNone/>
                      </a:pPr>
                      <a:r>
                        <a:rPr lang="en" sz="700"/>
                        <a:t>Safety (power loss)</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jeopardizes user safety</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is unreliable and prone to breaking itself</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is safe to use only during nominal operation</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is safe to use during nominal operation, and can have emergency protocol built in</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is entirely safe to use, and will operate safely in the event of a power loss</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6550">
                <a:tc>
                  <a:txBody>
                    <a:bodyPr/>
                    <a:lstStyle/>
                    <a:p>
                      <a:pPr marL="0" lvl="0" indent="0" algn="l" rtl="0">
                        <a:lnSpc>
                          <a:spcPct val="115000"/>
                        </a:lnSpc>
                        <a:spcBef>
                          <a:spcPts val="0"/>
                        </a:spcBef>
                        <a:spcAft>
                          <a:spcPts val="0"/>
                        </a:spcAft>
                        <a:buNone/>
                      </a:pPr>
                      <a:r>
                        <a:rPr lang="en" sz="700"/>
                        <a:t>Electrical Requirements</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requires greater than 240 V to operate.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motor system can operate at 240 V</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can operate between 120-240 V</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motor system can operate at 120 V</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can operate on less than 120 V</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758350">
                <a:tc>
                  <a:txBody>
                    <a:bodyPr/>
                    <a:lstStyle/>
                    <a:p>
                      <a:pPr marL="0" lvl="0" indent="0" algn="l" rtl="0">
                        <a:lnSpc>
                          <a:spcPct val="115000"/>
                        </a:lnSpc>
                        <a:spcBef>
                          <a:spcPts val="0"/>
                        </a:spcBef>
                        <a:spcAft>
                          <a:spcPts val="0"/>
                        </a:spcAft>
                        <a:buNone/>
                      </a:pPr>
                      <a:r>
                        <a:rPr lang="en" sz="700"/>
                        <a:t>Space</a:t>
                      </a:r>
                      <a:endParaRPr sz="7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takes more space than the user has access to.</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impedes significantly on the space available to the user, or takes up significant space outside of the structure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limits the users space by no more than 1 ft in any direction, or has a moderate footprint outside of the structure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limits the users space by no more than 6 inches in any direction, or has a minimal footprint outside of the structure</a:t>
                      </a:r>
                      <a:endParaRPr sz="7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t>The system can be implemented in any space given, and take no space away from the user, and requires no space outside of the structure.</a:t>
                      </a:r>
                      <a:endParaRPr sz="7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cxnSp>
        <p:nvCxnSpPr>
          <p:cNvPr id="697" name="Google Shape;697;p67"/>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6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93525" y="838175"/>
            <a:ext cx="4956941" cy="3820975"/>
          </a:xfrm>
          <a:prstGeom prst="rect">
            <a:avLst/>
          </a:prstGeom>
          <a:noFill/>
          <a:ln>
            <a:noFill/>
          </a:ln>
        </p:spPr>
      </p:pic>
      <p:sp>
        <p:nvSpPr>
          <p:cNvPr id="703" name="Google Shape;703;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2: Rotation System Mass Model</a:t>
            </a:r>
            <a:endParaRPr/>
          </a:p>
        </p:txBody>
      </p:sp>
      <p:sp>
        <p:nvSpPr>
          <p:cNvPr id="704" name="Google Shape;704;p68"/>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705" name="Google Shape;705;p68"/>
          <p:cNvSpPr txBox="1"/>
          <p:nvPr/>
        </p:nvSpPr>
        <p:spPr>
          <a:xfrm>
            <a:off x="7474200" y="2171550"/>
            <a:ext cx="1358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Times New Roman"/>
                <a:ea typeface="Times New Roman"/>
                <a:cs typeface="Times New Roman"/>
                <a:sym typeface="Times New Roman"/>
              </a:rPr>
              <a:t>6 ft</a:t>
            </a:r>
            <a:endParaRPr sz="2400">
              <a:latin typeface="Times New Roman"/>
              <a:ea typeface="Times New Roman"/>
              <a:cs typeface="Times New Roman"/>
              <a:sym typeface="Times New Roman"/>
            </a:endParaRPr>
          </a:p>
        </p:txBody>
      </p:sp>
      <p:cxnSp>
        <p:nvCxnSpPr>
          <p:cNvPr id="706" name="Google Shape;706;p68"/>
          <p:cNvCxnSpPr/>
          <p:nvPr/>
        </p:nvCxnSpPr>
        <p:spPr>
          <a:xfrm rot="10800000" flipH="1">
            <a:off x="5854300" y="4306275"/>
            <a:ext cx="1150800" cy="326700"/>
          </a:xfrm>
          <a:prstGeom prst="straightConnector1">
            <a:avLst/>
          </a:prstGeom>
          <a:noFill/>
          <a:ln w="38100" cap="flat" cmpd="sng">
            <a:solidFill>
              <a:srgbClr val="FF0000"/>
            </a:solidFill>
            <a:prstDash val="solid"/>
            <a:round/>
            <a:headEnd type="none" w="med" len="med"/>
            <a:tailEnd type="none" w="med" len="med"/>
          </a:ln>
        </p:spPr>
      </p:cxnSp>
      <p:cxnSp>
        <p:nvCxnSpPr>
          <p:cNvPr id="707" name="Google Shape;707;p68"/>
          <p:cNvCxnSpPr/>
          <p:nvPr/>
        </p:nvCxnSpPr>
        <p:spPr>
          <a:xfrm rot="10800000">
            <a:off x="6976675" y="1308075"/>
            <a:ext cx="73800" cy="2998200"/>
          </a:xfrm>
          <a:prstGeom prst="straightConnector1">
            <a:avLst/>
          </a:prstGeom>
          <a:noFill/>
          <a:ln w="38100" cap="flat" cmpd="sng">
            <a:solidFill>
              <a:srgbClr val="FF0000"/>
            </a:solidFill>
            <a:prstDash val="solid"/>
            <a:round/>
            <a:headEnd type="none" w="med" len="med"/>
            <a:tailEnd type="none" w="med" len="med"/>
          </a:ln>
        </p:spPr>
      </p:cxnSp>
      <p:sp>
        <p:nvSpPr>
          <p:cNvPr id="708" name="Google Shape;708;p68"/>
          <p:cNvSpPr txBox="1"/>
          <p:nvPr/>
        </p:nvSpPr>
        <p:spPr>
          <a:xfrm>
            <a:off x="6736625" y="4230075"/>
            <a:ext cx="1358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Times New Roman"/>
                <a:ea typeface="Times New Roman"/>
                <a:cs typeface="Times New Roman"/>
                <a:sym typeface="Times New Roman"/>
              </a:rPr>
              <a:t>3 ft</a:t>
            </a:r>
            <a:endParaRPr sz="2400">
              <a:latin typeface="Times New Roman"/>
              <a:ea typeface="Times New Roman"/>
              <a:cs typeface="Times New Roman"/>
              <a:sym typeface="Times New Roman"/>
            </a:endParaRPr>
          </a:p>
        </p:txBody>
      </p:sp>
      <p:cxnSp>
        <p:nvCxnSpPr>
          <p:cNvPr id="709" name="Google Shape;709;p68"/>
          <p:cNvCxnSpPr>
            <a:stCxn id="705" idx="1"/>
          </p:cNvCxnSpPr>
          <p:nvPr/>
        </p:nvCxnSpPr>
        <p:spPr>
          <a:xfrm rot="10800000">
            <a:off x="7133100" y="2445000"/>
            <a:ext cx="341100" cy="3600"/>
          </a:xfrm>
          <a:prstGeom prst="straightConnector1">
            <a:avLst/>
          </a:prstGeom>
          <a:noFill/>
          <a:ln w="9525" cap="flat" cmpd="sng">
            <a:solidFill>
              <a:schemeClr val="dk2"/>
            </a:solidFill>
            <a:prstDash val="solid"/>
            <a:round/>
            <a:headEnd type="none" w="med" len="med"/>
            <a:tailEnd type="triangle" w="med" len="med"/>
          </a:ln>
        </p:spPr>
      </p:cxnSp>
      <p:sp>
        <p:nvSpPr>
          <p:cNvPr id="710" name="Google Shape;710;p68"/>
          <p:cNvSpPr txBox="1"/>
          <p:nvPr/>
        </p:nvSpPr>
        <p:spPr>
          <a:xfrm>
            <a:off x="108975" y="1465050"/>
            <a:ext cx="2312100" cy="523200"/>
          </a:xfrm>
          <a:prstGeom prst="rect">
            <a:avLst/>
          </a:prstGeom>
          <a:noFill/>
          <a:ln w="19050" cap="flat" cmpd="sng">
            <a:solidFill>
              <a:srgbClr val="B02C2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200">
                <a:latin typeface="Times New Roman"/>
                <a:ea typeface="Times New Roman"/>
                <a:cs typeface="Times New Roman"/>
                <a:sym typeface="Times New Roman"/>
              </a:rPr>
              <a:t>Mass: 93.635 lbs</a:t>
            </a:r>
            <a:endParaRPr sz="2200">
              <a:latin typeface="Times New Roman"/>
              <a:ea typeface="Times New Roman"/>
              <a:cs typeface="Times New Roman"/>
              <a:sym typeface="Times New Roman"/>
            </a:endParaRPr>
          </a:p>
        </p:txBody>
      </p:sp>
      <p:sp>
        <p:nvSpPr>
          <p:cNvPr id="711" name="Google Shape;711;p68"/>
          <p:cNvSpPr/>
          <p:nvPr/>
        </p:nvSpPr>
        <p:spPr>
          <a:xfrm>
            <a:off x="2478225" y="2322375"/>
            <a:ext cx="592200" cy="139800"/>
          </a:xfrm>
          <a:prstGeom prst="rect">
            <a:avLst/>
          </a:prstGeom>
          <a:no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2" name="Google Shape;712;p68"/>
          <p:cNvCxnSpPr>
            <a:stCxn id="711" idx="1"/>
            <a:endCxn id="710" idx="2"/>
          </p:cNvCxnSpPr>
          <p:nvPr/>
        </p:nvCxnSpPr>
        <p:spPr>
          <a:xfrm rot="10800000">
            <a:off x="1265025" y="1988175"/>
            <a:ext cx="1213200" cy="404100"/>
          </a:xfrm>
          <a:prstGeom prst="straightConnector1">
            <a:avLst/>
          </a:prstGeom>
          <a:noFill/>
          <a:ln w="19050" cap="flat" cmpd="sng">
            <a:solidFill>
              <a:srgbClr val="B02C20"/>
            </a:solidFill>
            <a:prstDash val="solid"/>
            <a:round/>
            <a:headEnd type="none" w="med" len="med"/>
            <a:tailEnd type="none" w="med" len="med"/>
          </a:ln>
        </p:spPr>
      </p:cxnSp>
      <p:cxnSp>
        <p:nvCxnSpPr>
          <p:cNvPr id="713" name="Google Shape;713;p68"/>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Primary Trade 3:  Software Platform - Scale Definitions</a:t>
            </a:r>
            <a:endParaRPr/>
          </a:p>
        </p:txBody>
      </p:sp>
      <p:sp>
        <p:nvSpPr>
          <p:cNvPr id="719" name="Google Shape;719;p69"/>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cxnSp>
        <p:nvCxnSpPr>
          <p:cNvPr id="720" name="Google Shape;720;p69"/>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721" name="Google Shape;721;p69"/>
          <p:cNvGraphicFramePr/>
          <p:nvPr/>
        </p:nvGraphicFramePr>
        <p:xfrm>
          <a:off x="791700" y="1017725"/>
          <a:ext cx="8040600" cy="3255100"/>
        </p:xfrm>
        <a:graphic>
          <a:graphicData uri="http://schemas.openxmlformats.org/drawingml/2006/table">
            <a:tbl>
              <a:tblPr>
                <a:noFill/>
                <a:tableStyleId>{CE571323-BDC1-4145-906D-EA24464AA4CD}</a:tableStyleId>
              </a:tblPr>
              <a:tblGrid>
                <a:gridCol w="1076375">
                  <a:extLst>
                    <a:ext uri="{9D8B030D-6E8A-4147-A177-3AD203B41FA5}">
                      <a16:colId xmlns:a16="http://schemas.microsoft.com/office/drawing/2014/main" val="20000"/>
                    </a:ext>
                  </a:extLst>
                </a:gridCol>
                <a:gridCol w="1431600">
                  <a:extLst>
                    <a:ext uri="{9D8B030D-6E8A-4147-A177-3AD203B41FA5}">
                      <a16:colId xmlns:a16="http://schemas.microsoft.com/office/drawing/2014/main" val="20001"/>
                    </a:ext>
                  </a:extLst>
                </a:gridCol>
                <a:gridCol w="1399300">
                  <a:extLst>
                    <a:ext uri="{9D8B030D-6E8A-4147-A177-3AD203B41FA5}">
                      <a16:colId xmlns:a16="http://schemas.microsoft.com/office/drawing/2014/main" val="20002"/>
                    </a:ext>
                  </a:extLst>
                </a:gridCol>
                <a:gridCol w="1399300">
                  <a:extLst>
                    <a:ext uri="{9D8B030D-6E8A-4147-A177-3AD203B41FA5}">
                      <a16:colId xmlns:a16="http://schemas.microsoft.com/office/drawing/2014/main" val="20003"/>
                    </a:ext>
                  </a:extLst>
                </a:gridCol>
                <a:gridCol w="1356250">
                  <a:extLst>
                    <a:ext uri="{9D8B030D-6E8A-4147-A177-3AD203B41FA5}">
                      <a16:colId xmlns:a16="http://schemas.microsoft.com/office/drawing/2014/main" val="20004"/>
                    </a:ext>
                  </a:extLst>
                </a:gridCol>
                <a:gridCol w="1377775">
                  <a:extLst>
                    <a:ext uri="{9D8B030D-6E8A-4147-A177-3AD203B41FA5}">
                      <a16:colId xmlns:a16="http://schemas.microsoft.com/office/drawing/2014/main" val="20005"/>
                    </a:ext>
                  </a:extLst>
                </a:gridCol>
              </a:tblGrid>
              <a:tr h="216075">
                <a:tc>
                  <a:txBody>
                    <a:bodyPr/>
                    <a:lstStyle/>
                    <a:p>
                      <a:pPr marL="0" lvl="0" indent="0" algn="l" rtl="0">
                        <a:lnSpc>
                          <a:spcPct val="115000"/>
                        </a:lnSpc>
                        <a:spcBef>
                          <a:spcPts val="0"/>
                        </a:spcBef>
                        <a:spcAft>
                          <a:spcPts val="0"/>
                        </a:spcAft>
                        <a:buNone/>
                      </a:pPr>
                      <a:r>
                        <a:rPr lang="en" sz="1000"/>
                        <a:t>Metric</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44875">
                <a:tc>
                  <a:txBody>
                    <a:bodyPr/>
                    <a:lstStyle/>
                    <a:p>
                      <a:pPr marL="0" lvl="0" indent="0" algn="l" rtl="0">
                        <a:lnSpc>
                          <a:spcPct val="115000"/>
                        </a:lnSpc>
                        <a:spcBef>
                          <a:spcPts val="0"/>
                        </a:spcBef>
                        <a:spcAft>
                          <a:spcPts val="0"/>
                        </a:spcAft>
                        <a:buNone/>
                      </a:pPr>
                      <a:r>
                        <a:rPr lang="en" sz="1000"/>
                        <a:t>Reliability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Platform is very  prone to breaking/creating obstacles</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Platform is prone to breaking/creating obstacles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Platform is fairly independent of possible obstacles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Platform is mostly independent of possible obstacles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Platform is completely independent of possible obstacles</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5775">
                <a:tc>
                  <a:txBody>
                    <a:bodyPr/>
                    <a:lstStyle/>
                    <a:p>
                      <a:pPr marL="0" lvl="0" indent="0" algn="l" rtl="0">
                        <a:lnSpc>
                          <a:spcPct val="115000"/>
                        </a:lnSpc>
                        <a:spcBef>
                          <a:spcPts val="0"/>
                        </a:spcBef>
                        <a:spcAft>
                          <a:spcPts val="0"/>
                        </a:spcAft>
                        <a:buNone/>
                      </a:pPr>
                      <a:r>
                        <a:rPr lang="en" sz="1000"/>
                        <a:t>Capability to Run Software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Cannot run any software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1-2 languages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3-4 languages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any language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any language and multiple Operating Softwares</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5775">
                <a:tc>
                  <a:txBody>
                    <a:bodyPr/>
                    <a:lstStyle/>
                    <a:p>
                      <a:pPr marL="0" lvl="0" indent="0" algn="l" rtl="0">
                        <a:lnSpc>
                          <a:spcPct val="115000"/>
                        </a:lnSpc>
                        <a:spcBef>
                          <a:spcPts val="0"/>
                        </a:spcBef>
                        <a:spcAft>
                          <a:spcPts val="0"/>
                        </a:spcAft>
                        <a:buNone/>
                      </a:pPr>
                      <a:r>
                        <a:rPr lang="en" sz="1000"/>
                        <a:t>Power Consumption</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&gt;100W</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&gt;50W</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&gt;5W</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&lt;5W</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97900">
                <a:tc>
                  <a:txBody>
                    <a:bodyPr/>
                    <a:lstStyle/>
                    <a:p>
                      <a:pPr marL="0" lvl="0" indent="0" algn="l" rtl="0">
                        <a:lnSpc>
                          <a:spcPct val="115000"/>
                        </a:lnSpc>
                        <a:spcBef>
                          <a:spcPts val="0"/>
                        </a:spcBef>
                        <a:spcAft>
                          <a:spcPts val="0"/>
                        </a:spcAft>
                        <a:buNone/>
                      </a:pPr>
                      <a:r>
                        <a:rPr lang="en" sz="1000"/>
                        <a:t>Speed</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&gt;100MHz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&lt;100MHz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&lt;500MHz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&lt;1GHz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&lt;1.3 GHz</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38100">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not knowledgeable at all in how to use platform</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slightly knowledgeable in how to use platform</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fairly knowledgeable in how to use platform</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very knowledgeable in how to use platform</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Team is extremely knowledgeable in how to use platform</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8707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2F2F2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&gt;$100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&lt;$100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&lt;$60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&lt;$30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Free/Would not have to pay money for</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1:  Ceiling vs. Floor Structure</a:t>
            </a:r>
            <a:endParaRPr/>
          </a:p>
        </p:txBody>
      </p:sp>
      <p:sp>
        <p:nvSpPr>
          <p:cNvPr id="727" name="Google Shape;727;p70"/>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graphicFrame>
        <p:nvGraphicFramePr>
          <p:cNvPr id="728" name="Google Shape;728;p70"/>
          <p:cNvGraphicFramePr/>
          <p:nvPr/>
        </p:nvGraphicFramePr>
        <p:xfrm>
          <a:off x="828600" y="1269663"/>
          <a:ext cx="4727525" cy="2604175"/>
        </p:xfrm>
        <a:graphic>
          <a:graphicData uri="http://schemas.openxmlformats.org/drawingml/2006/table">
            <a:tbl>
              <a:tblPr>
                <a:noFill/>
                <a:tableStyleId>{CE571323-BDC1-4145-906D-EA24464AA4CD}</a:tableStyleId>
              </a:tblPr>
              <a:tblGrid>
                <a:gridCol w="1141950">
                  <a:extLst>
                    <a:ext uri="{9D8B030D-6E8A-4147-A177-3AD203B41FA5}">
                      <a16:colId xmlns:a16="http://schemas.microsoft.com/office/drawing/2014/main" val="20000"/>
                    </a:ext>
                  </a:extLst>
                </a:gridCol>
                <a:gridCol w="1026225">
                  <a:extLst>
                    <a:ext uri="{9D8B030D-6E8A-4147-A177-3AD203B41FA5}">
                      <a16:colId xmlns:a16="http://schemas.microsoft.com/office/drawing/2014/main" val="20001"/>
                    </a:ext>
                  </a:extLst>
                </a:gridCol>
                <a:gridCol w="1199300">
                  <a:extLst>
                    <a:ext uri="{9D8B030D-6E8A-4147-A177-3AD203B41FA5}">
                      <a16:colId xmlns:a16="http://schemas.microsoft.com/office/drawing/2014/main" val="20002"/>
                    </a:ext>
                  </a:extLst>
                </a:gridCol>
                <a:gridCol w="1360050">
                  <a:extLst>
                    <a:ext uri="{9D8B030D-6E8A-4147-A177-3AD203B41FA5}">
                      <a16:colId xmlns:a16="http://schemas.microsoft.com/office/drawing/2014/main" val="20003"/>
                    </a:ext>
                  </a:extLst>
                </a:gridCol>
              </a:tblGrid>
              <a:tr h="369625">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Ceiling</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 sz="1000" b="1"/>
                        <a:t>Floor</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7BB8A"/>
                    </a:solidFill>
                  </a:tcPr>
                </a:tc>
                <a:extLst>
                  <a:ext uri="{0D108BD9-81ED-4DB2-BD59-A6C34878D82A}">
                    <a16:rowId xmlns:a16="http://schemas.microsoft.com/office/drawing/2014/main" val="10000"/>
                  </a:ext>
                </a:extLst>
              </a:tr>
              <a:tr h="369625">
                <a:tc>
                  <a:txBody>
                    <a:bodyPr/>
                    <a:lstStyle/>
                    <a:p>
                      <a:pPr marL="0" lvl="0" indent="0" algn="l" rtl="0">
                        <a:lnSpc>
                          <a:spcPct val="115000"/>
                        </a:lnSpc>
                        <a:spcBef>
                          <a:spcPts val="0"/>
                        </a:spcBef>
                        <a:spcAft>
                          <a:spcPts val="0"/>
                        </a:spcAft>
                        <a:buNone/>
                      </a:pPr>
                      <a:r>
                        <a:rPr lang="en" sz="1000"/>
                        <a:t>Approval</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0.30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1"/>
                  </a:ext>
                </a:extLst>
              </a:tr>
              <a:tr h="36962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2"/>
                  </a:ext>
                </a:extLst>
              </a:tr>
              <a:tr h="369625">
                <a:tc>
                  <a:txBody>
                    <a:bodyPr/>
                    <a:lstStyle/>
                    <a:p>
                      <a:pPr marL="0" lvl="0" indent="0" algn="l" rtl="0">
                        <a:lnSpc>
                          <a:spcPct val="115000"/>
                        </a:lnSpc>
                        <a:spcBef>
                          <a:spcPts val="0"/>
                        </a:spcBef>
                        <a:spcAft>
                          <a:spcPts val="0"/>
                        </a:spcAft>
                        <a:buNone/>
                      </a:pPr>
                      <a:r>
                        <a:rPr lang="en" sz="1000"/>
                        <a:t>Stability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3"/>
                  </a:ext>
                </a:extLst>
              </a:tr>
              <a:tr h="369625">
                <a:tc>
                  <a:txBody>
                    <a:bodyPr/>
                    <a:lstStyle/>
                    <a:p>
                      <a:pPr marL="0" lvl="0" indent="0" algn="l" rtl="0">
                        <a:lnSpc>
                          <a:spcPct val="115000"/>
                        </a:lnSpc>
                        <a:spcBef>
                          <a:spcPts val="0"/>
                        </a:spcBef>
                        <a:spcAft>
                          <a:spcPts val="0"/>
                        </a:spcAft>
                        <a:buNone/>
                      </a:pPr>
                      <a:r>
                        <a:rPr lang="en" sz="1000"/>
                        <a:t>Use of space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4.75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4"/>
                  </a:ext>
                </a:extLst>
              </a:tr>
              <a:tr h="369625">
                <a:tc>
                  <a:txBody>
                    <a:bodyPr/>
                    <a:lstStyle/>
                    <a:p>
                      <a:pPr marL="0" lvl="0" indent="0" algn="l" rtl="0">
                        <a:lnSpc>
                          <a:spcPct val="115000"/>
                        </a:lnSpc>
                        <a:spcBef>
                          <a:spcPts val="0"/>
                        </a:spcBef>
                        <a:spcAft>
                          <a:spcPts val="0"/>
                        </a:spcAft>
                        <a:buNone/>
                      </a:pPr>
                      <a:r>
                        <a:rPr lang="en" sz="1000"/>
                        <a:t>Complexity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5"/>
                  </a:ext>
                </a:extLst>
              </a:tr>
              <a:tr h="386425">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2.36</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000" b="1"/>
                        <a:t>4.00</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8BC89"/>
                    </a:solidFill>
                  </a:tcPr>
                </a:tc>
                <a:extLst>
                  <a:ext uri="{0D108BD9-81ED-4DB2-BD59-A6C34878D82A}">
                    <a16:rowId xmlns:a16="http://schemas.microsoft.com/office/drawing/2014/main" val="10006"/>
                  </a:ext>
                </a:extLst>
              </a:tr>
            </a:tbl>
          </a:graphicData>
        </a:graphic>
      </p:graphicFrame>
      <p:sp>
        <p:nvSpPr>
          <p:cNvPr id="729" name="Google Shape;729;p70"/>
          <p:cNvSpPr txBox="1"/>
          <p:nvPr/>
        </p:nvSpPr>
        <p:spPr>
          <a:xfrm>
            <a:off x="5893175" y="1269663"/>
            <a:ext cx="25311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L0-2:</a:t>
            </a:r>
            <a:r>
              <a:rPr lang="en" sz="1300"/>
              <a:t> Free user motion</a:t>
            </a:r>
            <a:endParaRPr sz="1300"/>
          </a:p>
          <a:p>
            <a:pPr marL="457200" lvl="0" indent="-311150" algn="l" rtl="0">
              <a:spcBef>
                <a:spcPts val="0"/>
              </a:spcBef>
              <a:spcAft>
                <a:spcPts val="0"/>
              </a:spcAft>
              <a:buSzPts val="1300"/>
              <a:buFont typeface="Times New Roman"/>
              <a:buChar char="●"/>
            </a:pPr>
            <a:r>
              <a:rPr lang="en" sz="1300" b="1"/>
              <a:t>L0-6: </a:t>
            </a:r>
            <a:r>
              <a:rPr lang="en" sz="1300"/>
              <a:t>Safety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Constraints:</a:t>
            </a:r>
            <a:endParaRPr sz="1300" b="1"/>
          </a:p>
          <a:p>
            <a:pPr marL="457200" lvl="0" indent="-311150" algn="l" rtl="0">
              <a:spcBef>
                <a:spcPts val="0"/>
              </a:spcBef>
              <a:spcAft>
                <a:spcPts val="0"/>
              </a:spcAft>
              <a:buSzPts val="1300"/>
              <a:buChar char="●"/>
            </a:pPr>
            <a:r>
              <a:rPr lang="en" sz="1300"/>
              <a:t>Schedule</a:t>
            </a:r>
            <a:endParaRPr sz="1300"/>
          </a:p>
          <a:p>
            <a:pPr marL="457200" lvl="0" indent="-311150" algn="l" rtl="0">
              <a:spcBef>
                <a:spcPts val="0"/>
              </a:spcBef>
              <a:spcAft>
                <a:spcPts val="0"/>
              </a:spcAft>
              <a:buSzPts val="1300"/>
              <a:buChar char="●"/>
            </a:pPr>
            <a:r>
              <a:rPr lang="en" sz="1300"/>
              <a:t>Cost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b="1"/>
          </a:p>
          <a:p>
            <a:pPr marL="457200" lvl="0" indent="-311150" algn="l" rtl="0">
              <a:spcBef>
                <a:spcPts val="0"/>
              </a:spcBef>
              <a:spcAft>
                <a:spcPts val="0"/>
              </a:spcAft>
              <a:buSzPts val="1300"/>
              <a:buChar char="●"/>
            </a:pPr>
            <a:r>
              <a:rPr lang="en" sz="1300"/>
              <a:t>Rotation system</a:t>
            </a:r>
            <a:endParaRPr sz="1300"/>
          </a:p>
          <a:p>
            <a:pPr marL="457200" lvl="0" indent="-311150" algn="l" rtl="0">
              <a:spcBef>
                <a:spcPts val="0"/>
              </a:spcBef>
              <a:spcAft>
                <a:spcPts val="0"/>
              </a:spcAft>
              <a:buSzPts val="1300"/>
              <a:buChar char="●"/>
            </a:pPr>
            <a:r>
              <a:rPr lang="en" sz="1300"/>
              <a:t>Gravity offloading system</a:t>
            </a:r>
            <a:endParaRPr sz="1300"/>
          </a:p>
          <a:p>
            <a:pPr marL="457200" lvl="0" indent="-311150" algn="l" rtl="0">
              <a:spcBef>
                <a:spcPts val="0"/>
              </a:spcBef>
              <a:spcAft>
                <a:spcPts val="0"/>
              </a:spcAft>
              <a:buSzPts val="1300"/>
              <a:buChar char="●"/>
            </a:pPr>
            <a:r>
              <a:rPr lang="en" sz="1300"/>
              <a:t>Electrical</a:t>
            </a:r>
            <a:endParaRPr sz="1300"/>
          </a:p>
        </p:txBody>
      </p:sp>
      <p:cxnSp>
        <p:nvCxnSpPr>
          <p:cNvPr id="730" name="Google Shape;730;p70"/>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1:  Ceiling vs. Floor Structure - Scale Definitions</a:t>
            </a:r>
            <a:endParaRPr/>
          </a:p>
        </p:txBody>
      </p:sp>
      <p:sp>
        <p:nvSpPr>
          <p:cNvPr id="736" name="Google Shape;736;p71"/>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graphicFrame>
        <p:nvGraphicFramePr>
          <p:cNvPr id="737" name="Google Shape;737;p71"/>
          <p:cNvGraphicFramePr/>
          <p:nvPr/>
        </p:nvGraphicFramePr>
        <p:xfrm>
          <a:off x="792913" y="1514550"/>
          <a:ext cx="7115175" cy="2818131"/>
        </p:xfrm>
        <a:graphic>
          <a:graphicData uri="http://schemas.openxmlformats.org/drawingml/2006/table">
            <a:tbl>
              <a:tblPr>
                <a:noFill/>
                <a:tableStyleId>{CE571323-BDC1-4145-906D-EA24464AA4CD}</a:tableStyleId>
              </a:tblPr>
              <a:tblGrid>
                <a:gridCol w="952500">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12382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219075">
                <a:tc>
                  <a:txBody>
                    <a:bodyPr/>
                    <a:lstStyle/>
                    <a:p>
                      <a:pPr marL="0" lvl="0" indent="0" algn="l" rtl="0">
                        <a:lnSpc>
                          <a:spcPct val="115000"/>
                        </a:lnSpc>
                        <a:spcBef>
                          <a:spcPts val="0"/>
                        </a:spcBef>
                        <a:spcAft>
                          <a:spcPts val="0"/>
                        </a:spcAft>
                        <a:buNone/>
                      </a:pPr>
                      <a:r>
                        <a:rPr lang="en" sz="1000"/>
                        <a:t>Metric</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14350">
                <a:tc>
                  <a:txBody>
                    <a:bodyPr/>
                    <a:lstStyle/>
                    <a:p>
                      <a:pPr marL="0" lvl="0" indent="0" algn="l" rtl="0">
                        <a:lnSpc>
                          <a:spcPct val="115000"/>
                        </a:lnSpc>
                        <a:spcBef>
                          <a:spcPts val="0"/>
                        </a:spcBef>
                        <a:spcAft>
                          <a:spcPts val="0"/>
                        </a:spcAft>
                        <a:buNone/>
                      </a:pPr>
                      <a:r>
                        <a:rPr lang="en" sz="1000"/>
                        <a:t>Approval</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Long approval waiting period, risky approval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long waiting period, normal approval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Average waiting, normal approval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short waiting period, normal approval</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short waiting period, good approval</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Over $4000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$3000-4000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$2000-$3000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$1000-$2000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$0-$1000</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en" sz="1000"/>
                        <a:t>Stability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does not hold weight</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would bend under weight</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flexes but is stable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is mostly sound</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Structure is completely sound</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4825">
                <a:tc>
                  <a:txBody>
                    <a:bodyPr/>
                    <a:lstStyle/>
                    <a:p>
                      <a:pPr marL="0" lvl="0" indent="0" algn="l" rtl="0">
                        <a:lnSpc>
                          <a:spcPct val="115000"/>
                        </a:lnSpc>
                        <a:spcBef>
                          <a:spcPts val="0"/>
                        </a:spcBef>
                        <a:spcAft>
                          <a:spcPts val="0"/>
                        </a:spcAft>
                        <a:buNone/>
                      </a:pPr>
                      <a:r>
                        <a:rPr lang="en" sz="1000"/>
                        <a:t>Use of space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&lt;50% of design space or is stationary</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50-80% of design space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&gt;80% of design space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Uses 100% of design space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Fully Mobile</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971550">
                <a:tc>
                  <a:txBody>
                    <a:bodyPr/>
                    <a:lstStyle/>
                    <a:p>
                      <a:pPr marL="0" lvl="0" indent="0" algn="l" rtl="0">
                        <a:lnSpc>
                          <a:spcPct val="115000"/>
                        </a:lnSpc>
                        <a:spcBef>
                          <a:spcPts val="0"/>
                        </a:spcBef>
                        <a:spcAft>
                          <a:spcPts val="0"/>
                        </a:spcAft>
                        <a:buNone/>
                      </a:pPr>
                      <a:r>
                        <a:rPr lang="en" sz="1000"/>
                        <a:t>Complexity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Assembly and installation too difficult for professionals, cannot be installed</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Difficult to assemble and install, needs professional approval and installation</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Average difficulty to assemble and install, needs professional approval, but team installation.</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Some installation worries in assembly, no approval and team installation</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No installation worries, no approval and team installation</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cxnSp>
        <p:nvCxnSpPr>
          <p:cNvPr id="738" name="Google Shape;738;p71"/>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2:  Rotation System - Sketches</a:t>
            </a:r>
            <a:endParaRPr/>
          </a:p>
        </p:txBody>
      </p:sp>
      <p:sp>
        <p:nvSpPr>
          <p:cNvPr id="744" name="Google Shape;744;p72"/>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745" name="Google Shape;745;p72"/>
          <p:cNvPicPr preferRelativeResize="0"/>
          <p:nvPr/>
        </p:nvPicPr>
        <p:blipFill>
          <a:blip r:embed="rId3">
            <a:alphaModFix/>
          </a:blip>
          <a:stretch>
            <a:fillRect/>
          </a:stretch>
        </p:blipFill>
        <p:spPr>
          <a:xfrm>
            <a:off x="152400" y="1170125"/>
            <a:ext cx="2295525" cy="2895600"/>
          </a:xfrm>
          <a:prstGeom prst="rect">
            <a:avLst/>
          </a:prstGeom>
          <a:noFill/>
          <a:ln>
            <a:noFill/>
          </a:ln>
        </p:spPr>
      </p:pic>
      <p:pic>
        <p:nvPicPr>
          <p:cNvPr id="746" name="Google Shape;746;p72"/>
          <p:cNvPicPr preferRelativeResize="0"/>
          <p:nvPr/>
        </p:nvPicPr>
        <p:blipFill>
          <a:blip r:embed="rId4">
            <a:alphaModFix/>
          </a:blip>
          <a:stretch>
            <a:fillRect/>
          </a:stretch>
        </p:blipFill>
        <p:spPr>
          <a:xfrm>
            <a:off x="2600325" y="1170125"/>
            <a:ext cx="1857375" cy="2686050"/>
          </a:xfrm>
          <a:prstGeom prst="rect">
            <a:avLst/>
          </a:prstGeom>
          <a:noFill/>
          <a:ln>
            <a:noFill/>
          </a:ln>
        </p:spPr>
      </p:pic>
      <p:pic>
        <p:nvPicPr>
          <p:cNvPr id="747" name="Google Shape;747;p72"/>
          <p:cNvPicPr preferRelativeResize="0"/>
          <p:nvPr/>
        </p:nvPicPr>
        <p:blipFill>
          <a:blip r:embed="rId5">
            <a:alphaModFix/>
          </a:blip>
          <a:stretch>
            <a:fillRect/>
          </a:stretch>
        </p:blipFill>
        <p:spPr>
          <a:xfrm>
            <a:off x="4610100" y="1170125"/>
            <a:ext cx="1838325" cy="2819400"/>
          </a:xfrm>
          <a:prstGeom prst="rect">
            <a:avLst/>
          </a:prstGeom>
          <a:noFill/>
          <a:ln>
            <a:noFill/>
          </a:ln>
        </p:spPr>
      </p:pic>
      <p:pic>
        <p:nvPicPr>
          <p:cNvPr id="748" name="Google Shape;748;p7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600825" y="1170125"/>
            <a:ext cx="2390775" cy="2505040"/>
          </a:xfrm>
          <a:prstGeom prst="rect">
            <a:avLst/>
          </a:prstGeom>
          <a:noFill/>
          <a:ln>
            <a:noFill/>
          </a:ln>
        </p:spPr>
      </p:pic>
      <p:cxnSp>
        <p:nvCxnSpPr>
          <p:cNvPr id="749" name="Google Shape;749;p72"/>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2:  Rotation System - Trade Matrix</a:t>
            </a:r>
            <a:endParaRPr/>
          </a:p>
        </p:txBody>
      </p:sp>
      <p:sp>
        <p:nvSpPr>
          <p:cNvPr id="755" name="Google Shape;755;p73"/>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graphicFrame>
        <p:nvGraphicFramePr>
          <p:cNvPr id="756" name="Google Shape;756;p73"/>
          <p:cNvGraphicFramePr/>
          <p:nvPr/>
        </p:nvGraphicFramePr>
        <p:xfrm>
          <a:off x="398275" y="1339350"/>
          <a:ext cx="6444050" cy="2676175"/>
        </p:xfrm>
        <a:graphic>
          <a:graphicData uri="http://schemas.openxmlformats.org/drawingml/2006/table">
            <a:tbl>
              <a:tblPr>
                <a:noFill/>
                <a:tableStyleId>{CE571323-BDC1-4145-906D-EA24464AA4CD}</a:tableStyleId>
              </a:tblPr>
              <a:tblGrid>
                <a:gridCol w="1319400">
                  <a:extLst>
                    <a:ext uri="{9D8B030D-6E8A-4147-A177-3AD203B41FA5}">
                      <a16:colId xmlns:a16="http://schemas.microsoft.com/office/drawing/2014/main" val="20000"/>
                    </a:ext>
                  </a:extLst>
                </a:gridCol>
                <a:gridCol w="833350">
                  <a:extLst>
                    <a:ext uri="{9D8B030D-6E8A-4147-A177-3AD203B41FA5}">
                      <a16:colId xmlns:a16="http://schemas.microsoft.com/office/drawing/2014/main" val="20001"/>
                    </a:ext>
                  </a:extLst>
                </a:gridCol>
                <a:gridCol w="1066525">
                  <a:extLst>
                    <a:ext uri="{9D8B030D-6E8A-4147-A177-3AD203B41FA5}">
                      <a16:colId xmlns:a16="http://schemas.microsoft.com/office/drawing/2014/main" val="20002"/>
                    </a:ext>
                  </a:extLst>
                </a:gridCol>
                <a:gridCol w="1086200">
                  <a:extLst>
                    <a:ext uri="{9D8B030D-6E8A-4147-A177-3AD203B41FA5}">
                      <a16:colId xmlns:a16="http://schemas.microsoft.com/office/drawing/2014/main" val="20003"/>
                    </a:ext>
                  </a:extLst>
                </a:gridCol>
                <a:gridCol w="1134425">
                  <a:extLst>
                    <a:ext uri="{9D8B030D-6E8A-4147-A177-3AD203B41FA5}">
                      <a16:colId xmlns:a16="http://schemas.microsoft.com/office/drawing/2014/main" val="20004"/>
                    </a:ext>
                  </a:extLst>
                </a:gridCol>
                <a:gridCol w="1004150">
                  <a:extLst>
                    <a:ext uri="{9D8B030D-6E8A-4147-A177-3AD203B41FA5}">
                      <a16:colId xmlns:a16="http://schemas.microsoft.com/office/drawing/2014/main" val="20005"/>
                    </a:ext>
                  </a:extLst>
                </a:gridCol>
              </a:tblGrid>
              <a:tr h="282350">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The Window</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The C-Clamp</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The Puppet</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The Swing</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70075">
                <a:tc>
                  <a:txBody>
                    <a:bodyPr/>
                    <a:lstStyle/>
                    <a:p>
                      <a:pPr marL="0" lvl="0" indent="0" algn="l" rtl="0">
                        <a:lnSpc>
                          <a:spcPct val="115000"/>
                        </a:lnSpc>
                        <a:spcBef>
                          <a:spcPts val="0"/>
                        </a:spcBef>
                        <a:spcAft>
                          <a:spcPts val="0"/>
                        </a:spcAft>
                        <a:buNone/>
                      </a:pPr>
                      <a:r>
                        <a:rPr lang="en" sz="1000"/>
                        <a:t>Range of Arm Motion</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0.20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70075">
                <a:tc>
                  <a:txBody>
                    <a:bodyPr/>
                    <a:lstStyle/>
                    <a:p>
                      <a:pPr marL="0" lvl="0" indent="0" algn="l" rtl="0">
                        <a:lnSpc>
                          <a:spcPct val="115000"/>
                        </a:lnSpc>
                        <a:spcBef>
                          <a:spcPts val="0"/>
                        </a:spcBef>
                        <a:spcAft>
                          <a:spcPts val="0"/>
                        </a:spcAft>
                        <a:buNone/>
                      </a:pPr>
                      <a:r>
                        <a:rPr lang="en" sz="1000"/>
                        <a:t>Z-Axis Rotation (yaw)</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0.20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70075">
                <a:tc>
                  <a:txBody>
                    <a:bodyPr/>
                    <a:lstStyle/>
                    <a:p>
                      <a:pPr marL="0" lvl="0" indent="0" algn="l" rtl="0">
                        <a:lnSpc>
                          <a:spcPct val="115000"/>
                        </a:lnSpc>
                        <a:spcBef>
                          <a:spcPts val="0"/>
                        </a:spcBef>
                        <a:spcAft>
                          <a:spcPts val="0"/>
                        </a:spcAft>
                        <a:buNone/>
                      </a:pPr>
                      <a:r>
                        <a:rPr lang="en" sz="1000"/>
                        <a:t>Y-Axis Rotation (pitch)</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70075">
                <a:tc>
                  <a:txBody>
                    <a:bodyPr/>
                    <a:lstStyle/>
                    <a:p>
                      <a:pPr marL="0" lvl="0" indent="0" algn="l" rtl="0">
                        <a:lnSpc>
                          <a:spcPct val="115000"/>
                        </a:lnSpc>
                        <a:spcBef>
                          <a:spcPts val="0"/>
                        </a:spcBef>
                        <a:spcAft>
                          <a:spcPts val="0"/>
                        </a:spcAft>
                        <a:buNone/>
                      </a:pPr>
                      <a:r>
                        <a:rPr lang="en" sz="1000"/>
                        <a:t>Control Simplicity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91025">
                <a:tc>
                  <a:txBody>
                    <a:bodyPr/>
                    <a:lstStyle/>
                    <a:p>
                      <a:pPr marL="0" lvl="0" indent="0" algn="l" rtl="0">
                        <a:lnSpc>
                          <a:spcPct val="115000"/>
                        </a:lnSpc>
                        <a:spcBef>
                          <a:spcPts val="0"/>
                        </a:spcBef>
                        <a:spcAft>
                          <a:spcPts val="0"/>
                        </a:spcAft>
                        <a:buNone/>
                      </a:pPr>
                      <a:r>
                        <a:rPr lang="en" sz="1000"/>
                        <a:t>Manufacturing Simplicity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0.12</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70075">
                <a:tc>
                  <a:txBody>
                    <a:bodyPr/>
                    <a:lstStyle/>
                    <a:p>
                      <a:pPr marL="0" lvl="0" indent="0" algn="l" rtl="0">
                        <a:lnSpc>
                          <a:spcPct val="115000"/>
                        </a:lnSpc>
                        <a:spcBef>
                          <a:spcPts val="0"/>
                        </a:spcBef>
                        <a:spcAft>
                          <a:spcPts val="0"/>
                        </a:spcAft>
                        <a:buNone/>
                      </a:pPr>
                      <a:r>
                        <a:rPr lang="en" sz="1000"/>
                        <a:t>Material 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70075">
                <a:tc>
                  <a:txBody>
                    <a:bodyPr/>
                    <a:lstStyle/>
                    <a:p>
                      <a:pPr marL="0" lvl="0" indent="0" algn="l" rtl="0">
                        <a:lnSpc>
                          <a:spcPct val="115000"/>
                        </a:lnSpc>
                        <a:spcBef>
                          <a:spcPts val="0"/>
                        </a:spcBef>
                        <a:spcAft>
                          <a:spcPts val="0"/>
                        </a:spcAft>
                        <a:buNone/>
                      </a:pPr>
                      <a:r>
                        <a:rPr lang="en" sz="1000"/>
                        <a:t>X-Axis Rotation (roll)</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t>0.08</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82350">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3.84</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5CD72"/>
                    </a:solidFill>
                  </a:tcPr>
                </a:tc>
                <a:tc>
                  <a:txBody>
                    <a:bodyPr/>
                    <a:lstStyle/>
                    <a:p>
                      <a:pPr marL="0" lvl="0" indent="0" algn="ctr" rtl="0">
                        <a:lnSpc>
                          <a:spcPct val="115000"/>
                        </a:lnSpc>
                        <a:spcBef>
                          <a:spcPts val="0"/>
                        </a:spcBef>
                        <a:spcAft>
                          <a:spcPts val="0"/>
                        </a:spcAft>
                        <a:buNone/>
                      </a:pPr>
                      <a:r>
                        <a:rPr lang="en" sz="1000" b="1"/>
                        <a:t>4.16</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1.95</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000" b="1"/>
                        <a:t>3.50</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CD68"/>
                    </a:solidFill>
                  </a:tcPr>
                </a:tc>
                <a:extLst>
                  <a:ext uri="{0D108BD9-81ED-4DB2-BD59-A6C34878D82A}">
                    <a16:rowId xmlns:a16="http://schemas.microsoft.com/office/drawing/2014/main" val="10008"/>
                  </a:ext>
                </a:extLst>
              </a:tr>
            </a:tbl>
          </a:graphicData>
        </a:graphic>
      </p:graphicFrame>
      <p:sp>
        <p:nvSpPr>
          <p:cNvPr id="757" name="Google Shape;757;p73"/>
          <p:cNvSpPr txBox="1"/>
          <p:nvPr/>
        </p:nvSpPr>
        <p:spPr>
          <a:xfrm>
            <a:off x="7109400" y="1177800"/>
            <a:ext cx="17229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L0-2: </a:t>
            </a:r>
            <a:r>
              <a:rPr lang="en" sz="1300"/>
              <a:t>Free user motion</a:t>
            </a:r>
            <a:endParaRPr sz="1300"/>
          </a:p>
          <a:p>
            <a:pPr marL="457200" lvl="0" indent="-311150" algn="l" rtl="0">
              <a:spcBef>
                <a:spcPts val="0"/>
              </a:spcBef>
              <a:spcAft>
                <a:spcPts val="0"/>
              </a:spcAft>
              <a:buSzPts val="1300"/>
              <a:buFont typeface="Times New Roman"/>
              <a:buChar char="●"/>
            </a:pPr>
            <a:r>
              <a:rPr lang="en" sz="1300" b="1"/>
              <a:t>L0-3: </a:t>
            </a:r>
            <a:r>
              <a:rPr lang="en" sz="1300"/>
              <a:t>Training environment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Constraints:</a:t>
            </a:r>
            <a:endParaRPr sz="1300"/>
          </a:p>
          <a:p>
            <a:pPr marL="457200" lvl="0" indent="-311150" algn="l" rtl="0">
              <a:spcBef>
                <a:spcPts val="0"/>
              </a:spcBef>
              <a:spcAft>
                <a:spcPts val="0"/>
              </a:spcAft>
              <a:buSzPts val="1300"/>
              <a:buChar char="●"/>
            </a:pPr>
            <a:r>
              <a:rPr lang="en" sz="1300"/>
              <a:t>Future HR integration</a:t>
            </a:r>
            <a:endParaRPr sz="1300"/>
          </a:p>
          <a:p>
            <a:pPr marL="457200" lvl="0" indent="-311150" algn="l" rtl="0">
              <a:spcBef>
                <a:spcPts val="0"/>
              </a:spcBef>
              <a:spcAft>
                <a:spcPts val="0"/>
              </a:spcAft>
              <a:buSzPts val="1300"/>
              <a:buChar char="●"/>
            </a:pPr>
            <a:r>
              <a:rPr lang="en" sz="1300"/>
              <a:t>Cost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b="1"/>
          </a:p>
          <a:p>
            <a:pPr marL="457200" lvl="0" indent="-311150" algn="l" rtl="0">
              <a:spcBef>
                <a:spcPts val="0"/>
              </a:spcBef>
              <a:spcAft>
                <a:spcPts val="0"/>
              </a:spcAft>
              <a:buSzPts val="1300"/>
              <a:buChar char="●"/>
            </a:pPr>
            <a:r>
              <a:rPr lang="en" sz="1300"/>
              <a:t>Structural</a:t>
            </a:r>
            <a:endParaRPr sz="1300"/>
          </a:p>
          <a:p>
            <a:pPr marL="457200" lvl="0" indent="-311150" algn="l" rtl="0">
              <a:spcBef>
                <a:spcPts val="0"/>
              </a:spcBef>
              <a:spcAft>
                <a:spcPts val="0"/>
              </a:spcAft>
              <a:buSzPts val="1300"/>
              <a:buChar char="●"/>
            </a:pPr>
            <a:r>
              <a:rPr lang="en" sz="1300"/>
              <a:t>Electrical</a:t>
            </a:r>
            <a:endParaRPr sz="1300"/>
          </a:p>
        </p:txBody>
      </p:sp>
      <p:cxnSp>
        <p:nvCxnSpPr>
          <p:cNvPr id="758" name="Google Shape;758;p73"/>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2:  Rotation System - Scale Definitions</a:t>
            </a:r>
            <a:endParaRPr/>
          </a:p>
        </p:txBody>
      </p:sp>
      <p:sp>
        <p:nvSpPr>
          <p:cNvPr id="764" name="Google Shape;764;p74"/>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765" name="Google Shape;765;p74"/>
          <p:cNvPicPr preferRelativeResize="0"/>
          <p:nvPr/>
        </p:nvPicPr>
        <p:blipFill rotWithShape="1">
          <a:blip r:embed="rId3" cstate="email">
            <a:alphaModFix/>
            <a:extLst>
              <a:ext uri="{28A0092B-C50C-407E-A947-70E740481C1C}">
                <a14:useLocalDpi xmlns:a14="http://schemas.microsoft.com/office/drawing/2010/main"/>
              </a:ext>
            </a:extLst>
          </a:blip>
          <a:srcRect t="5979"/>
          <a:stretch/>
        </p:blipFill>
        <p:spPr>
          <a:xfrm>
            <a:off x="403200" y="1285875"/>
            <a:ext cx="8281901" cy="3018625"/>
          </a:xfrm>
          <a:prstGeom prst="rect">
            <a:avLst/>
          </a:prstGeom>
          <a:noFill/>
          <a:ln>
            <a:noFill/>
          </a:ln>
        </p:spPr>
      </p:pic>
      <p:cxnSp>
        <p:nvCxnSpPr>
          <p:cNvPr id="766" name="Google Shape;766;p74"/>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311700" y="445025"/>
            <a:ext cx="2183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a:t>
            </a:r>
            <a:endParaRPr/>
          </a:p>
        </p:txBody>
      </p:sp>
      <p:sp>
        <p:nvSpPr>
          <p:cNvPr id="195" name="Google Shape;195;p40"/>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96" name="Google Shape;196;p40"/>
          <p:cNvSpPr txBox="1">
            <a:spLocks noGrp="1"/>
          </p:cNvSpPr>
          <p:nvPr>
            <p:ph type="body" idx="1"/>
          </p:nvPr>
        </p:nvSpPr>
        <p:spPr>
          <a:xfrm>
            <a:off x="311700" y="1152475"/>
            <a:ext cx="31140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NASA Artemis Mission: Humanity is soon going back to the moon, this time to stay</a:t>
            </a:r>
            <a:endParaRPr/>
          </a:p>
          <a:p>
            <a:pPr marL="457200" lvl="0" indent="-342900" algn="l" rtl="0">
              <a:spcBef>
                <a:spcPts val="0"/>
              </a:spcBef>
              <a:spcAft>
                <a:spcPts val="0"/>
              </a:spcAft>
              <a:buSzPts val="1800"/>
              <a:buChar char="●"/>
            </a:pPr>
            <a:r>
              <a:rPr lang="en"/>
              <a:t>New generation of untrained astronauts</a:t>
            </a:r>
            <a:endParaRPr/>
          </a:p>
          <a:p>
            <a:pPr marL="457200" lvl="0" indent="-342900" algn="l" rtl="0">
              <a:spcBef>
                <a:spcPts val="0"/>
              </a:spcBef>
              <a:spcAft>
                <a:spcPts val="0"/>
              </a:spcAft>
              <a:buSzPts val="1800"/>
              <a:buChar char="●"/>
            </a:pPr>
            <a:r>
              <a:rPr lang="en"/>
              <a:t>Gravity in particular is difficult to train for, and can cause serious safety concerns</a:t>
            </a:r>
            <a:endParaRPr/>
          </a:p>
        </p:txBody>
      </p:sp>
      <p:cxnSp>
        <p:nvCxnSpPr>
          <p:cNvPr id="197" name="Google Shape;197;p40"/>
          <p:cNvCxnSpPr/>
          <p:nvPr/>
        </p:nvCxnSpPr>
        <p:spPr>
          <a:xfrm>
            <a:off x="1312325" y="4779175"/>
            <a:ext cx="743400" cy="0"/>
          </a:xfrm>
          <a:prstGeom prst="straightConnector1">
            <a:avLst/>
          </a:prstGeom>
          <a:noFill/>
          <a:ln w="76200" cap="flat" cmpd="sng">
            <a:solidFill>
              <a:srgbClr val="000000"/>
            </a:solidFill>
            <a:prstDash val="solid"/>
            <a:round/>
            <a:headEnd type="none" w="med" len="med"/>
            <a:tailEnd type="none" w="med" len="med"/>
          </a:ln>
        </p:spPr>
      </p:cxnSp>
      <p:pic>
        <p:nvPicPr>
          <p:cNvPr id="198" name="Google Shape;198;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93062" y="41025"/>
            <a:ext cx="2183576" cy="1967650"/>
          </a:xfrm>
          <a:prstGeom prst="rect">
            <a:avLst/>
          </a:prstGeom>
          <a:noFill/>
          <a:ln>
            <a:noFill/>
          </a:ln>
        </p:spPr>
      </p:pic>
      <p:pic>
        <p:nvPicPr>
          <p:cNvPr id="199" name="Google Shape;199;p4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53275" y="2070325"/>
            <a:ext cx="2890826" cy="2150050"/>
          </a:xfrm>
          <a:prstGeom prst="rect">
            <a:avLst/>
          </a:prstGeom>
          <a:noFill/>
          <a:ln>
            <a:noFill/>
          </a:ln>
        </p:spPr>
      </p:pic>
      <p:pic>
        <p:nvPicPr>
          <p:cNvPr id="200" name="Google Shape;200;p4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474813" y="2070325"/>
            <a:ext cx="2827688" cy="2150050"/>
          </a:xfrm>
          <a:prstGeom prst="rect">
            <a:avLst/>
          </a:prstGeom>
          <a:noFill/>
          <a:ln>
            <a:noFill/>
          </a:ln>
        </p:spPr>
      </p:pic>
      <p:sp>
        <p:nvSpPr>
          <p:cNvPr id="201" name="Google Shape;201;p40"/>
          <p:cNvSpPr txBox="1"/>
          <p:nvPr/>
        </p:nvSpPr>
        <p:spPr>
          <a:xfrm>
            <a:off x="3425700" y="4220375"/>
            <a:ext cx="5718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t>Apollo astronauts experienced difficulties maneuvering in lunar gravity.</a:t>
            </a:r>
            <a:endParaRPr sz="13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Secondary Trade 3:  Microprocessor Boards - Trade Matrix</a:t>
            </a:r>
            <a:endParaRPr/>
          </a:p>
        </p:txBody>
      </p:sp>
      <p:sp>
        <p:nvSpPr>
          <p:cNvPr id="772" name="Google Shape;772;p75"/>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773" name="Google Shape;773;p75"/>
          <p:cNvSpPr txBox="1"/>
          <p:nvPr/>
        </p:nvSpPr>
        <p:spPr>
          <a:xfrm>
            <a:off x="6276900" y="1307250"/>
            <a:ext cx="2725800" cy="278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L0-1:</a:t>
            </a:r>
            <a:r>
              <a:rPr lang="en" sz="1300"/>
              <a:t> Gravity offloading</a:t>
            </a:r>
            <a:endParaRPr sz="1300"/>
          </a:p>
          <a:p>
            <a:pPr marL="457200" lvl="0" indent="-311150" algn="l" rtl="0">
              <a:spcBef>
                <a:spcPts val="0"/>
              </a:spcBef>
              <a:spcAft>
                <a:spcPts val="0"/>
              </a:spcAft>
              <a:buSzPts val="1300"/>
              <a:buFont typeface="Times New Roman"/>
              <a:buChar char="●"/>
            </a:pPr>
            <a:r>
              <a:rPr lang="en" sz="1300" b="1"/>
              <a:t>L0-3:</a:t>
            </a:r>
            <a:r>
              <a:rPr lang="en" sz="1300"/>
              <a:t> Training environment</a:t>
            </a:r>
            <a:endParaRPr sz="1300"/>
          </a:p>
          <a:p>
            <a:pPr marL="457200" lvl="0" indent="-311150" algn="l" rtl="0">
              <a:spcBef>
                <a:spcPts val="0"/>
              </a:spcBef>
              <a:spcAft>
                <a:spcPts val="0"/>
              </a:spcAft>
              <a:buSzPts val="1300"/>
              <a:buFont typeface="Times New Roman"/>
              <a:buChar char="●"/>
            </a:pPr>
            <a:r>
              <a:rPr lang="en" sz="1300" b="1"/>
              <a:t>L0-4:</a:t>
            </a:r>
            <a:r>
              <a:rPr lang="en" sz="1300"/>
              <a:t> 1-hour continuous use</a:t>
            </a:r>
            <a:endParaRPr sz="1300"/>
          </a:p>
          <a:p>
            <a:pPr marL="457200" lvl="0" indent="-311150" algn="l" rtl="0">
              <a:spcBef>
                <a:spcPts val="0"/>
              </a:spcBef>
              <a:spcAft>
                <a:spcPts val="0"/>
              </a:spcAft>
              <a:buSzPts val="1300"/>
              <a:buFont typeface="Times New Roman"/>
              <a:buChar char="●"/>
            </a:pPr>
            <a:r>
              <a:rPr lang="en" sz="1300" b="1"/>
              <a:t>L0-5: </a:t>
            </a:r>
            <a:r>
              <a:rPr lang="en" sz="1300"/>
              <a:t>HR Integration</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Constraints:</a:t>
            </a:r>
            <a:endParaRPr sz="1300" b="1"/>
          </a:p>
          <a:p>
            <a:pPr marL="457200" lvl="0" indent="-311150" algn="l" rtl="0">
              <a:spcBef>
                <a:spcPts val="0"/>
              </a:spcBef>
              <a:spcAft>
                <a:spcPts val="0"/>
              </a:spcAft>
              <a:buSzPts val="1300"/>
              <a:buChar char="●"/>
            </a:pPr>
            <a:r>
              <a:rPr lang="en" sz="1300"/>
              <a:t>Supply Chain</a:t>
            </a:r>
            <a:endParaRPr sz="1300"/>
          </a:p>
          <a:p>
            <a:pPr marL="457200" lvl="0" indent="-311150" algn="l" rtl="0">
              <a:spcBef>
                <a:spcPts val="0"/>
              </a:spcBef>
              <a:spcAft>
                <a:spcPts val="0"/>
              </a:spcAft>
              <a:buSzPts val="1300"/>
              <a:buChar char="●"/>
            </a:pPr>
            <a:r>
              <a:rPr lang="en" sz="1300"/>
              <a:t>Processing Speed</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b="1"/>
          </a:p>
          <a:p>
            <a:pPr marL="457200" lvl="0" indent="-311150" algn="l" rtl="0">
              <a:spcBef>
                <a:spcPts val="0"/>
              </a:spcBef>
              <a:spcAft>
                <a:spcPts val="0"/>
              </a:spcAft>
              <a:buSzPts val="1300"/>
              <a:buChar char="●"/>
            </a:pPr>
            <a:r>
              <a:rPr lang="en" sz="1300"/>
              <a:t>User-interface</a:t>
            </a:r>
            <a:endParaRPr sz="1300"/>
          </a:p>
          <a:p>
            <a:pPr marL="457200" lvl="0" indent="-311150" algn="l" rtl="0">
              <a:spcBef>
                <a:spcPts val="0"/>
              </a:spcBef>
              <a:spcAft>
                <a:spcPts val="0"/>
              </a:spcAft>
              <a:buSzPts val="1300"/>
              <a:buChar char="●"/>
            </a:pPr>
            <a:r>
              <a:rPr lang="en" sz="1300"/>
              <a:t>Gravity offloading system</a:t>
            </a:r>
            <a:endParaRPr sz="1300"/>
          </a:p>
        </p:txBody>
      </p:sp>
      <p:cxnSp>
        <p:nvCxnSpPr>
          <p:cNvPr id="774" name="Google Shape;774;p75"/>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775" name="Google Shape;775;p75"/>
          <p:cNvGraphicFramePr/>
          <p:nvPr/>
        </p:nvGraphicFramePr>
        <p:xfrm>
          <a:off x="305025" y="1165850"/>
          <a:ext cx="5862050" cy="3140448"/>
        </p:xfrm>
        <a:graphic>
          <a:graphicData uri="http://schemas.openxmlformats.org/drawingml/2006/table">
            <a:tbl>
              <a:tblPr>
                <a:noFill/>
                <a:tableStyleId>{CE571323-BDC1-4145-906D-EA24464AA4CD}</a:tableStyleId>
              </a:tblPr>
              <a:tblGrid>
                <a:gridCol w="871250">
                  <a:extLst>
                    <a:ext uri="{9D8B030D-6E8A-4147-A177-3AD203B41FA5}">
                      <a16:colId xmlns:a16="http://schemas.microsoft.com/office/drawing/2014/main" val="20000"/>
                    </a:ext>
                  </a:extLst>
                </a:gridCol>
                <a:gridCol w="665350">
                  <a:extLst>
                    <a:ext uri="{9D8B030D-6E8A-4147-A177-3AD203B41FA5}">
                      <a16:colId xmlns:a16="http://schemas.microsoft.com/office/drawing/2014/main" val="20001"/>
                    </a:ext>
                  </a:extLst>
                </a:gridCol>
                <a:gridCol w="735450">
                  <a:extLst>
                    <a:ext uri="{9D8B030D-6E8A-4147-A177-3AD203B41FA5}">
                      <a16:colId xmlns:a16="http://schemas.microsoft.com/office/drawing/2014/main" val="20002"/>
                    </a:ext>
                  </a:extLst>
                </a:gridCol>
                <a:gridCol w="779325">
                  <a:extLst>
                    <a:ext uri="{9D8B030D-6E8A-4147-A177-3AD203B41FA5}">
                      <a16:colId xmlns:a16="http://schemas.microsoft.com/office/drawing/2014/main" val="20003"/>
                    </a:ext>
                  </a:extLst>
                </a:gridCol>
                <a:gridCol w="965050">
                  <a:extLst>
                    <a:ext uri="{9D8B030D-6E8A-4147-A177-3AD203B41FA5}">
                      <a16:colId xmlns:a16="http://schemas.microsoft.com/office/drawing/2014/main" val="20004"/>
                    </a:ext>
                  </a:extLst>
                </a:gridCol>
                <a:gridCol w="1022700">
                  <a:extLst>
                    <a:ext uri="{9D8B030D-6E8A-4147-A177-3AD203B41FA5}">
                      <a16:colId xmlns:a16="http://schemas.microsoft.com/office/drawing/2014/main" val="20005"/>
                    </a:ext>
                  </a:extLst>
                </a:gridCol>
                <a:gridCol w="822925">
                  <a:extLst>
                    <a:ext uri="{9D8B030D-6E8A-4147-A177-3AD203B41FA5}">
                      <a16:colId xmlns:a16="http://schemas.microsoft.com/office/drawing/2014/main" val="20006"/>
                    </a:ext>
                  </a:extLst>
                </a:gridCol>
              </a:tblGrid>
              <a:tr h="485725">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Arduino Uno</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Raspberry Pi 4</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Xilinx Spartan 7 FPGA</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BeagleBone Black Industrial</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Teensy 4.1</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67150">
                <a:tc>
                  <a:txBody>
                    <a:bodyPr/>
                    <a:lstStyle/>
                    <a:p>
                      <a:pPr marL="0" lvl="0" indent="0" algn="l" rtl="0">
                        <a:lnSpc>
                          <a:spcPct val="115000"/>
                        </a:lnSpc>
                        <a:spcBef>
                          <a:spcPts val="0"/>
                        </a:spcBef>
                        <a:spcAft>
                          <a:spcPts val="0"/>
                        </a:spcAft>
                        <a:buNone/>
                      </a:pPr>
                      <a:r>
                        <a:rPr lang="en" sz="1000"/>
                        <a:t>Processing Speed</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67150">
                <a:tc>
                  <a:txBody>
                    <a:bodyPr/>
                    <a:lstStyle/>
                    <a:p>
                      <a:pPr marL="0" lvl="0" indent="0" algn="l" rtl="0">
                        <a:lnSpc>
                          <a:spcPct val="115000"/>
                        </a:lnSpc>
                        <a:spcBef>
                          <a:spcPts val="0"/>
                        </a:spcBef>
                        <a:spcAft>
                          <a:spcPts val="0"/>
                        </a:spcAft>
                        <a:buNone/>
                      </a:pPr>
                      <a:r>
                        <a:rPr lang="en" sz="1000"/>
                        <a:t>RAM</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85725">
                <a:tc>
                  <a:txBody>
                    <a:bodyPr/>
                    <a:lstStyle/>
                    <a:p>
                      <a:pPr marL="0" lvl="0" indent="0" algn="l" rtl="0">
                        <a:lnSpc>
                          <a:spcPct val="115000"/>
                        </a:lnSpc>
                        <a:spcBef>
                          <a:spcPts val="0"/>
                        </a:spcBef>
                        <a:spcAft>
                          <a:spcPts val="0"/>
                        </a:spcAft>
                        <a:buNone/>
                      </a:pPr>
                      <a:r>
                        <a:rPr lang="en" sz="1000"/>
                        <a:t>Compatabile Langauges</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67150">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67150">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85725">
                <a:tc>
                  <a:txBody>
                    <a:bodyPr/>
                    <a:lstStyle/>
                    <a:p>
                      <a:pPr marL="0" lvl="0" indent="0" algn="l" rtl="0">
                        <a:lnSpc>
                          <a:spcPct val="115000"/>
                        </a:lnSpc>
                        <a:spcBef>
                          <a:spcPts val="0"/>
                        </a:spcBef>
                        <a:spcAft>
                          <a:spcPts val="0"/>
                        </a:spcAft>
                        <a:buNone/>
                      </a:pPr>
                      <a:r>
                        <a:rPr lang="en" sz="1000"/>
                        <a:t>Supply Chain/</a:t>
                      </a:r>
                      <a:endParaRPr sz="1000"/>
                    </a:p>
                    <a:p>
                      <a:pPr marL="0" lvl="0" indent="0" algn="l" rtl="0">
                        <a:lnSpc>
                          <a:spcPct val="115000"/>
                        </a:lnSpc>
                        <a:spcBef>
                          <a:spcPts val="0"/>
                        </a:spcBef>
                        <a:spcAft>
                          <a:spcPts val="0"/>
                        </a:spcAft>
                        <a:buNone/>
                      </a:pPr>
                      <a:r>
                        <a:rPr lang="en" sz="1000"/>
                        <a:t>Availability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08125">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2.45</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3AB6D"/>
                    </a:solidFill>
                  </a:tcPr>
                </a:tc>
                <a:tc>
                  <a:txBody>
                    <a:bodyPr/>
                    <a:lstStyle/>
                    <a:p>
                      <a:pPr marL="0" lvl="0" indent="0" algn="ctr" rtl="0">
                        <a:lnSpc>
                          <a:spcPct val="115000"/>
                        </a:lnSpc>
                        <a:spcBef>
                          <a:spcPts val="0"/>
                        </a:spcBef>
                        <a:spcAft>
                          <a:spcPts val="0"/>
                        </a:spcAft>
                        <a:buNone/>
                      </a:pPr>
                      <a:r>
                        <a:rPr lang="en" sz="1000" b="1"/>
                        <a:t>4.35</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1.90</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000" b="1"/>
                        <a:t>3.70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A5C879"/>
                    </a:solidFill>
                  </a:tcPr>
                </a:tc>
                <a:tc>
                  <a:txBody>
                    <a:bodyPr/>
                    <a:lstStyle/>
                    <a:p>
                      <a:pPr marL="0" lvl="0" indent="0" algn="ctr" rtl="0">
                        <a:lnSpc>
                          <a:spcPct val="115000"/>
                        </a:lnSpc>
                        <a:spcBef>
                          <a:spcPts val="0"/>
                        </a:spcBef>
                        <a:spcAft>
                          <a:spcPts val="0"/>
                        </a:spcAft>
                        <a:buNone/>
                      </a:pPr>
                      <a:r>
                        <a:rPr lang="en" sz="1000" b="1"/>
                        <a:t>2.95</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D666"/>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3:  Microprocessor Boards - Scale Definitions</a:t>
            </a:r>
            <a:endParaRPr/>
          </a:p>
        </p:txBody>
      </p:sp>
      <p:sp>
        <p:nvSpPr>
          <p:cNvPr id="781" name="Google Shape;781;p76"/>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cxnSp>
        <p:nvCxnSpPr>
          <p:cNvPr id="782" name="Google Shape;782;p76"/>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783" name="Google Shape;783;p76"/>
          <p:cNvGraphicFramePr/>
          <p:nvPr/>
        </p:nvGraphicFramePr>
        <p:xfrm>
          <a:off x="311688" y="1521950"/>
          <a:ext cx="8520625" cy="2998400"/>
        </p:xfrm>
        <a:graphic>
          <a:graphicData uri="http://schemas.openxmlformats.org/drawingml/2006/table">
            <a:tbl>
              <a:tblPr>
                <a:noFill/>
                <a:tableStyleId>{CE571323-BDC1-4145-906D-EA24464AA4CD}</a:tableStyleId>
              </a:tblPr>
              <a:tblGrid>
                <a:gridCol w="1160675">
                  <a:extLst>
                    <a:ext uri="{9D8B030D-6E8A-4147-A177-3AD203B41FA5}">
                      <a16:colId xmlns:a16="http://schemas.microsoft.com/office/drawing/2014/main" val="20000"/>
                    </a:ext>
                  </a:extLst>
                </a:gridCol>
                <a:gridCol w="1497025">
                  <a:extLst>
                    <a:ext uri="{9D8B030D-6E8A-4147-A177-3AD203B41FA5}">
                      <a16:colId xmlns:a16="http://schemas.microsoft.com/office/drawing/2014/main" val="20001"/>
                    </a:ext>
                  </a:extLst>
                </a:gridCol>
                <a:gridCol w="1482850">
                  <a:extLst>
                    <a:ext uri="{9D8B030D-6E8A-4147-A177-3AD203B41FA5}">
                      <a16:colId xmlns:a16="http://schemas.microsoft.com/office/drawing/2014/main" val="20002"/>
                    </a:ext>
                  </a:extLst>
                </a:gridCol>
                <a:gridCol w="1482850">
                  <a:extLst>
                    <a:ext uri="{9D8B030D-6E8A-4147-A177-3AD203B41FA5}">
                      <a16:colId xmlns:a16="http://schemas.microsoft.com/office/drawing/2014/main" val="20003"/>
                    </a:ext>
                  </a:extLst>
                </a:gridCol>
                <a:gridCol w="1437200">
                  <a:extLst>
                    <a:ext uri="{9D8B030D-6E8A-4147-A177-3AD203B41FA5}">
                      <a16:colId xmlns:a16="http://schemas.microsoft.com/office/drawing/2014/main" val="20004"/>
                    </a:ext>
                  </a:extLst>
                </a:gridCol>
                <a:gridCol w="1460025">
                  <a:extLst>
                    <a:ext uri="{9D8B030D-6E8A-4147-A177-3AD203B41FA5}">
                      <a16:colId xmlns:a16="http://schemas.microsoft.com/office/drawing/2014/main" val="20005"/>
                    </a:ext>
                  </a:extLst>
                </a:gridCol>
              </a:tblGrid>
              <a:tr h="219075">
                <a:tc>
                  <a:txBody>
                    <a:bodyPr/>
                    <a:lstStyle/>
                    <a:p>
                      <a:pPr marL="0" lvl="0" indent="0" algn="l" rtl="0">
                        <a:lnSpc>
                          <a:spcPct val="115000"/>
                        </a:lnSpc>
                        <a:spcBef>
                          <a:spcPts val="0"/>
                        </a:spcBef>
                        <a:spcAft>
                          <a:spcPts val="0"/>
                        </a:spcAft>
                        <a:buNone/>
                      </a:pPr>
                      <a:r>
                        <a:rPr lang="en" sz="1000"/>
                        <a:t>Metric</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1</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2</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3</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4</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5</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05375">
                <a:tc>
                  <a:txBody>
                    <a:bodyPr/>
                    <a:lstStyle/>
                    <a:p>
                      <a:pPr marL="0" lvl="0" indent="0" algn="l" rtl="0">
                        <a:lnSpc>
                          <a:spcPct val="115000"/>
                        </a:lnSpc>
                        <a:spcBef>
                          <a:spcPts val="0"/>
                        </a:spcBef>
                        <a:spcAft>
                          <a:spcPts val="0"/>
                        </a:spcAft>
                        <a:buNone/>
                      </a:pPr>
                      <a:r>
                        <a:rPr lang="en" sz="1000"/>
                        <a:t>Processing Speed</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&gt;100MHz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&lt;100MHz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&lt;500MHz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&lt;1GHz</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&lt;1.3 GHz</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8525">
                <a:tc>
                  <a:txBody>
                    <a:bodyPr/>
                    <a:lstStyle/>
                    <a:p>
                      <a:pPr marL="0" lvl="0" indent="0" algn="l" rtl="0">
                        <a:lnSpc>
                          <a:spcPct val="115000"/>
                        </a:lnSpc>
                        <a:spcBef>
                          <a:spcPts val="0"/>
                        </a:spcBef>
                        <a:spcAft>
                          <a:spcPts val="0"/>
                        </a:spcAft>
                        <a:buNone/>
                      </a:pPr>
                      <a:r>
                        <a:rPr lang="en" sz="1000"/>
                        <a:t>RAM</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&lt;100 MB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&gt;100 MB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&gt;500 MB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&gt;1 GB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&gt;2 GB</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en" sz="1000"/>
                        <a:t>Compatible Languages</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Cannot run any Language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1-2 languages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3-4 languages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any language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Can run any language and multiple Operating Softwares</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4825">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not knowledgeable at all in how to use microprocessor</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slightly knowledgeable in how to use microprocessor</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fairly knowledgeable in how to use microprocessor</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very knowledgeable in how to use microprocessor</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Team is extremely knowledgeable in how to use </a:t>
                      </a:r>
                      <a:r>
                        <a:rPr lang="en" sz="1000">
                          <a:solidFill>
                            <a:schemeClr val="dk1"/>
                          </a:solidFill>
                        </a:rPr>
                        <a:t>microprocessor</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8027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&gt;$100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&lt;$100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&lt;$60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&lt;$30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Free/Would not have to pay money for</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32150">
                <a:tc>
                  <a:txBody>
                    <a:bodyPr/>
                    <a:lstStyle/>
                    <a:p>
                      <a:pPr marL="0" lvl="0" indent="0" algn="l" rtl="0">
                        <a:lnSpc>
                          <a:spcPct val="115000"/>
                        </a:lnSpc>
                        <a:spcBef>
                          <a:spcPts val="0"/>
                        </a:spcBef>
                        <a:spcAft>
                          <a:spcPts val="0"/>
                        </a:spcAft>
                        <a:buNone/>
                      </a:pPr>
                      <a:r>
                        <a:rPr lang="en" sz="1000"/>
                        <a:t>Supply Chain/Availability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Not available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Hard to come by</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Fairly easy to come by</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Very easy to come by</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Extremely easy to come by</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4:  Electrical and Software User Interface</a:t>
            </a:r>
            <a:endParaRPr/>
          </a:p>
        </p:txBody>
      </p:sp>
      <p:sp>
        <p:nvSpPr>
          <p:cNvPr id="789" name="Google Shape;789;p77"/>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graphicFrame>
        <p:nvGraphicFramePr>
          <p:cNvPr id="790" name="Google Shape;790;p77"/>
          <p:cNvGraphicFramePr/>
          <p:nvPr/>
        </p:nvGraphicFramePr>
        <p:xfrm>
          <a:off x="468425" y="1468625"/>
          <a:ext cx="5450025" cy="2695375"/>
        </p:xfrm>
        <a:graphic>
          <a:graphicData uri="http://schemas.openxmlformats.org/drawingml/2006/table">
            <a:tbl>
              <a:tblPr>
                <a:noFill/>
                <a:tableStyleId>{CE571323-BDC1-4145-906D-EA24464AA4CD}</a:tableStyleId>
              </a:tblPr>
              <a:tblGrid>
                <a:gridCol w="1355225">
                  <a:extLst>
                    <a:ext uri="{9D8B030D-6E8A-4147-A177-3AD203B41FA5}">
                      <a16:colId xmlns:a16="http://schemas.microsoft.com/office/drawing/2014/main" val="20000"/>
                    </a:ext>
                  </a:extLst>
                </a:gridCol>
                <a:gridCol w="860050">
                  <a:extLst>
                    <a:ext uri="{9D8B030D-6E8A-4147-A177-3AD203B41FA5}">
                      <a16:colId xmlns:a16="http://schemas.microsoft.com/office/drawing/2014/main" val="20001"/>
                    </a:ext>
                  </a:extLst>
                </a:gridCol>
                <a:gridCol w="1209275">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gridCol w="965025">
                  <a:extLst>
                    <a:ext uri="{9D8B030D-6E8A-4147-A177-3AD203B41FA5}">
                      <a16:colId xmlns:a16="http://schemas.microsoft.com/office/drawing/2014/main" val="20004"/>
                    </a:ext>
                  </a:extLst>
                </a:gridCol>
              </a:tblGrid>
              <a:tr h="560600">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Ground Station</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Touchscreen</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Physical Buttons</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extLst>
                  <a:ext uri="{0D108BD9-81ED-4DB2-BD59-A6C34878D82A}">
                    <a16:rowId xmlns:a16="http://schemas.microsoft.com/office/drawing/2014/main" val="10000"/>
                  </a:ext>
                </a:extLst>
              </a:tr>
              <a:tr h="353125">
                <a:tc>
                  <a:txBody>
                    <a:bodyPr/>
                    <a:lstStyle/>
                    <a:p>
                      <a:pPr marL="0" lvl="0" indent="0" algn="l" rtl="0">
                        <a:lnSpc>
                          <a:spcPct val="115000"/>
                        </a:lnSpc>
                        <a:spcBef>
                          <a:spcPts val="0"/>
                        </a:spcBef>
                        <a:spcAft>
                          <a:spcPts val="0"/>
                        </a:spcAft>
                        <a:buNone/>
                      </a:pPr>
                      <a:r>
                        <a:rPr lang="en" sz="1000"/>
                        <a:t>Complexity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0.40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1"/>
                  </a:ext>
                </a:extLst>
              </a:tr>
              <a:tr h="353125">
                <a:tc>
                  <a:txBody>
                    <a:bodyPr/>
                    <a:lstStyle/>
                    <a:p>
                      <a:pPr marL="0" lvl="0" indent="0" algn="l" rtl="0">
                        <a:lnSpc>
                          <a:spcPct val="115000"/>
                        </a:lnSpc>
                        <a:spcBef>
                          <a:spcPts val="0"/>
                        </a:spcBef>
                        <a:spcAft>
                          <a:spcPts val="0"/>
                        </a:spcAft>
                        <a:buNone/>
                      </a:pPr>
                      <a:r>
                        <a:rPr lang="en" sz="1000"/>
                        <a:t>Safety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0.30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2"/>
                  </a:ext>
                </a:extLst>
              </a:tr>
              <a:tr h="353125">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3"/>
                  </a:ext>
                </a:extLst>
              </a:tr>
              <a:tr h="353125">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4"/>
                  </a:ext>
                </a:extLst>
              </a:tr>
              <a:tr h="353125">
                <a:tc>
                  <a:txBody>
                    <a:bodyPr/>
                    <a:lstStyle/>
                    <a:p>
                      <a:pPr marL="0" lvl="0" indent="0" algn="l" rtl="0">
                        <a:lnSpc>
                          <a:spcPct val="115000"/>
                        </a:lnSpc>
                        <a:spcBef>
                          <a:spcPts val="0"/>
                        </a:spcBef>
                        <a:spcAft>
                          <a:spcPts val="0"/>
                        </a:spcAft>
                        <a:buNone/>
                      </a:pPr>
                      <a:r>
                        <a:rPr lang="en" sz="1000"/>
                        <a:t>Aesthetic</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B7E1CD"/>
                    </a:solidFill>
                  </a:tcPr>
                </a:tc>
                <a:extLst>
                  <a:ext uri="{0D108BD9-81ED-4DB2-BD59-A6C34878D82A}">
                    <a16:rowId xmlns:a16="http://schemas.microsoft.com/office/drawing/2014/main" val="10005"/>
                  </a:ext>
                </a:extLst>
              </a:tr>
              <a:tr h="369150">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3.10</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7C73"/>
                    </a:solidFill>
                  </a:tcPr>
                </a:tc>
                <a:tc>
                  <a:txBody>
                    <a:bodyPr/>
                    <a:lstStyle/>
                    <a:p>
                      <a:pPr marL="0" lvl="0" indent="0" algn="ctr" rtl="0">
                        <a:lnSpc>
                          <a:spcPct val="115000"/>
                        </a:lnSpc>
                        <a:spcBef>
                          <a:spcPts val="0"/>
                        </a:spcBef>
                        <a:spcAft>
                          <a:spcPts val="0"/>
                        </a:spcAft>
                        <a:buNone/>
                      </a:pPr>
                      <a:r>
                        <a:rPr lang="en" sz="1000" b="1"/>
                        <a:t>3.80</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D666"/>
                    </a:solidFill>
                  </a:tcPr>
                </a:tc>
                <a:tc>
                  <a:txBody>
                    <a:bodyPr/>
                    <a:lstStyle/>
                    <a:p>
                      <a:pPr marL="0" lvl="0" indent="0" algn="ctr" rtl="0">
                        <a:lnSpc>
                          <a:spcPct val="115000"/>
                        </a:lnSpc>
                        <a:spcBef>
                          <a:spcPts val="0"/>
                        </a:spcBef>
                        <a:spcAft>
                          <a:spcPts val="0"/>
                        </a:spcAft>
                        <a:buNone/>
                      </a:pPr>
                      <a:r>
                        <a:rPr lang="en" sz="1000" b="1"/>
                        <a:t>4.00</a:t>
                      </a:r>
                      <a:endParaRPr sz="1000" b="1"/>
                    </a:p>
                  </a:txBody>
                  <a:tcPr marL="28575" marR="28575" marT="19050" marB="1905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extLst>
                  <a:ext uri="{0D108BD9-81ED-4DB2-BD59-A6C34878D82A}">
                    <a16:rowId xmlns:a16="http://schemas.microsoft.com/office/drawing/2014/main" val="10006"/>
                  </a:ext>
                </a:extLst>
              </a:tr>
            </a:tbl>
          </a:graphicData>
        </a:graphic>
      </p:graphicFrame>
      <p:sp>
        <p:nvSpPr>
          <p:cNvPr id="791" name="Google Shape;791;p77"/>
          <p:cNvSpPr txBox="1"/>
          <p:nvPr/>
        </p:nvSpPr>
        <p:spPr>
          <a:xfrm>
            <a:off x="6331325" y="1605450"/>
            <a:ext cx="24138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L0-4:</a:t>
            </a:r>
            <a:r>
              <a:rPr lang="en" sz="1300"/>
              <a:t> continuous 1 hour use</a:t>
            </a:r>
            <a:endParaRPr sz="1300"/>
          </a:p>
          <a:p>
            <a:pPr marL="457200" lvl="0" indent="-311150" algn="l" rtl="0">
              <a:spcBef>
                <a:spcPts val="0"/>
              </a:spcBef>
              <a:spcAft>
                <a:spcPts val="0"/>
              </a:spcAft>
              <a:buSzPts val="1300"/>
              <a:buFont typeface="Times New Roman"/>
              <a:buChar char="●"/>
            </a:pPr>
            <a:r>
              <a:rPr lang="en" sz="1300" b="1"/>
              <a:t>L0-5:</a:t>
            </a:r>
            <a:r>
              <a:rPr lang="en" sz="1300"/>
              <a:t> HR Integration</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a:t>
            </a:r>
            <a:endParaRPr sz="1300"/>
          </a:p>
          <a:p>
            <a:pPr marL="457200" lvl="0" indent="-311150" algn="l" rtl="0">
              <a:spcBef>
                <a:spcPts val="0"/>
              </a:spcBef>
              <a:spcAft>
                <a:spcPts val="0"/>
              </a:spcAft>
              <a:buSzPts val="1300"/>
              <a:buChar char="●"/>
            </a:pPr>
            <a:r>
              <a:rPr lang="en" sz="1300"/>
              <a:t>Future HR integration</a:t>
            </a:r>
            <a:endParaRPr sz="1300"/>
          </a:p>
          <a:p>
            <a:pPr marL="457200" lvl="0" indent="-311150" algn="l" rtl="0">
              <a:spcBef>
                <a:spcPts val="0"/>
              </a:spcBef>
              <a:spcAft>
                <a:spcPts val="0"/>
              </a:spcAft>
              <a:buSzPts val="1300"/>
              <a:buChar char="●"/>
            </a:pPr>
            <a:r>
              <a:rPr lang="en" sz="1300"/>
              <a:t>Ease of use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a:p>
          <a:p>
            <a:pPr marL="457200" lvl="0" indent="-311150" algn="l" rtl="0">
              <a:spcBef>
                <a:spcPts val="0"/>
              </a:spcBef>
              <a:spcAft>
                <a:spcPts val="0"/>
              </a:spcAft>
              <a:buSzPts val="1300"/>
              <a:buChar char="●"/>
            </a:pPr>
            <a:r>
              <a:rPr lang="en" sz="1300"/>
              <a:t>Operator</a:t>
            </a:r>
            <a:endParaRPr sz="1300"/>
          </a:p>
          <a:p>
            <a:pPr marL="457200" lvl="0" indent="-311150" algn="l" rtl="0">
              <a:spcBef>
                <a:spcPts val="0"/>
              </a:spcBef>
              <a:spcAft>
                <a:spcPts val="0"/>
              </a:spcAft>
              <a:buSzPts val="1300"/>
              <a:buChar char="●"/>
            </a:pPr>
            <a:r>
              <a:rPr lang="en" sz="1300"/>
              <a:t>Software</a:t>
            </a:r>
            <a:endParaRPr sz="1300"/>
          </a:p>
        </p:txBody>
      </p:sp>
      <p:cxnSp>
        <p:nvCxnSpPr>
          <p:cNvPr id="792" name="Google Shape;792;p77"/>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4:  Electrical and Software User Interface - Scale Definitions</a:t>
            </a:r>
            <a:endParaRPr/>
          </a:p>
        </p:txBody>
      </p:sp>
      <p:sp>
        <p:nvSpPr>
          <p:cNvPr id="798" name="Google Shape;798;p78"/>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cxnSp>
        <p:nvCxnSpPr>
          <p:cNvPr id="799" name="Google Shape;799;p78"/>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800" name="Google Shape;800;p78"/>
          <p:cNvGraphicFramePr/>
          <p:nvPr/>
        </p:nvGraphicFramePr>
        <p:xfrm>
          <a:off x="792913" y="1514550"/>
          <a:ext cx="7115175" cy="2985258"/>
        </p:xfrm>
        <a:graphic>
          <a:graphicData uri="http://schemas.openxmlformats.org/drawingml/2006/table">
            <a:tbl>
              <a:tblPr>
                <a:noFill/>
                <a:tableStyleId>{CE571323-BDC1-4145-906D-EA24464AA4CD}</a:tableStyleId>
              </a:tblPr>
              <a:tblGrid>
                <a:gridCol w="952500">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12382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298125">
                <a:tc>
                  <a:txBody>
                    <a:bodyPr/>
                    <a:lstStyle/>
                    <a:p>
                      <a:pPr marL="0" lvl="0" indent="0" algn="l" rtl="0">
                        <a:lnSpc>
                          <a:spcPct val="115000"/>
                        </a:lnSpc>
                        <a:spcBef>
                          <a:spcPts val="0"/>
                        </a:spcBef>
                        <a:spcAft>
                          <a:spcPts val="0"/>
                        </a:spcAft>
                        <a:buNone/>
                      </a:pPr>
                      <a:r>
                        <a:rPr lang="en" sz="1000" b="1"/>
                        <a:t>Metric</a:t>
                      </a:r>
                      <a:endParaRPr sz="1000" b="1"/>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1</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2</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3</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4</a:t>
                      </a:r>
                      <a:endParaRPr sz="1000" b="1"/>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5</a:t>
                      </a:r>
                      <a:endParaRPr sz="1000" b="1"/>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59075">
                <a:tc>
                  <a:txBody>
                    <a:bodyPr/>
                    <a:lstStyle/>
                    <a:p>
                      <a:pPr marL="0" lvl="0" indent="0" algn="l" rtl="0">
                        <a:lnSpc>
                          <a:spcPct val="115000"/>
                        </a:lnSpc>
                        <a:spcBef>
                          <a:spcPts val="0"/>
                        </a:spcBef>
                        <a:spcAft>
                          <a:spcPts val="0"/>
                        </a:spcAft>
                        <a:buNone/>
                      </a:pPr>
                      <a:r>
                        <a:rPr lang="en" sz="1000"/>
                        <a:t>Complexity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Extremely complex</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Very complex</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Fairly complex</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Slightly complex</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Not complex at all</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6100">
                <a:tc>
                  <a:txBody>
                    <a:bodyPr/>
                    <a:lstStyle/>
                    <a:p>
                      <a:pPr marL="0" lvl="0" indent="0" algn="l" rtl="0">
                        <a:lnSpc>
                          <a:spcPct val="115000"/>
                        </a:lnSpc>
                        <a:spcBef>
                          <a:spcPts val="0"/>
                        </a:spcBef>
                        <a:spcAft>
                          <a:spcPts val="0"/>
                        </a:spcAft>
                        <a:buNone/>
                      </a:pPr>
                      <a:r>
                        <a:rPr lang="en" sz="1000"/>
                        <a:t>Safety</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Very slow response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Slightly slow response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Slightly quick response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Very quick response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Instantaneous response</a:t>
                      </a:r>
                      <a:endParaRPr/>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9600">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very difficult to understand</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fairly difficult to understand</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fairly easy to understand</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very easy to understand</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Interface is extremely easy to understand</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46150">
                <a:tc>
                  <a:txBody>
                    <a:bodyPr/>
                    <a:lstStyle/>
                    <a:p>
                      <a:pPr marL="0" lvl="0" indent="0" algn="l" rtl="0">
                        <a:lnSpc>
                          <a:spcPct val="115000"/>
                        </a:lnSpc>
                        <a:spcBef>
                          <a:spcPts val="0"/>
                        </a:spcBef>
                        <a:spcAft>
                          <a:spcPts val="0"/>
                        </a:spcAft>
                        <a:buNone/>
                      </a:pPr>
                      <a:r>
                        <a:rPr lang="en" sz="1000"/>
                        <a:t>Cost</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&gt;$100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&lt;$100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&lt;$60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&lt;$30</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Free/Would not have to pay money for</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41275">
                <a:tc>
                  <a:txBody>
                    <a:bodyPr/>
                    <a:lstStyle/>
                    <a:p>
                      <a:pPr marL="0" lvl="0" indent="0" algn="l" rtl="0">
                        <a:lnSpc>
                          <a:spcPct val="115000"/>
                        </a:lnSpc>
                        <a:spcBef>
                          <a:spcPts val="0"/>
                        </a:spcBef>
                        <a:spcAft>
                          <a:spcPts val="0"/>
                        </a:spcAft>
                        <a:buNone/>
                      </a:pPr>
                      <a:r>
                        <a:rPr lang="en" sz="1000"/>
                        <a:t>Aesthetic</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has very non-intuitive readability and lacks visual appeal.</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either very non-intuitive or lacks visual appeal.</a:t>
                      </a: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moderately intuitive and visually neutral.</a:t>
                      </a: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either extremely intuitive or very visually appealing.</a:t>
                      </a: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Interface is extremely intuitive and very visually appealing.</a:t>
                      </a:r>
                      <a:endParaRPr/>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5:  Coding Language</a:t>
            </a:r>
            <a:endParaRPr/>
          </a:p>
        </p:txBody>
      </p:sp>
      <p:sp>
        <p:nvSpPr>
          <p:cNvPr id="806" name="Google Shape;806;p79"/>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graphicFrame>
        <p:nvGraphicFramePr>
          <p:cNvPr id="807" name="Google Shape;807;p79"/>
          <p:cNvGraphicFramePr/>
          <p:nvPr/>
        </p:nvGraphicFramePr>
        <p:xfrm>
          <a:off x="413925" y="1371125"/>
          <a:ext cx="5711925" cy="2514225"/>
        </p:xfrm>
        <a:graphic>
          <a:graphicData uri="http://schemas.openxmlformats.org/drawingml/2006/table">
            <a:tbl>
              <a:tblPr>
                <a:noFill/>
                <a:tableStyleId>{CE571323-BDC1-4145-906D-EA24464AA4CD}</a:tableStyleId>
              </a:tblPr>
              <a:tblGrid>
                <a:gridCol w="1612125">
                  <a:extLst>
                    <a:ext uri="{9D8B030D-6E8A-4147-A177-3AD203B41FA5}">
                      <a16:colId xmlns:a16="http://schemas.microsoft.com/office/drawing/2014/main" val="20000"/>
                    </a:ext>
                  </a:extLst>
                </a:gridCol>
                <a:gridCol w="919875">
                  <a:extLst>
                    <a:ext uri="{9D8B030D-6E8A-4147-A177-3AD203B41FA5}">
                      <a16:colId xmlns:a16="http://schemas.microsoft.com/office/drawing/2014/main" val="20001"/>
                    </a:ext>
                  </a:extLst>
                </a:gridCol>
                <a:gridCol w="714625">
                  <a:extLst>
                    <a:ext uri="{9D8B030D-6E8A-4147-A177-3AD203B41FA5}">
                      <a16:colId xmlns:a16="http://schemas.microsoft.com/office/drawing/2014/main" val="20002"/>
                    </a:ext>
                  </a:extLst>
                </a:gridCol>
                <a:gridCol w="838225">
                  <a:extLst>
                    <a:ext uri="{9D8B030D-6E8A-4147-A177-3AD203B41FA5}">
                      <a16:colId xmlns:a16="http://schemas.microsoft.com/office/drawing/2014/main" val="20003"/>
                    </a:ext>
                  </a:extLst>
                </a:gridCol>
                <a:gridCol w="689900">
                  <a:extLst>
                    <a:ext uri="{9D8B030D-6E8A-4147-A177-3AD203B41FA5}">
                      <a16:colId xmlns:a16="http://schemas.microsoft.com/office/drawing/2014/main" val="20004"/>
                    </a:ext>
                  </a:extLst>
                </a:gridCol>
                <a:gridCol w="937175">
                  <a:extLst>
                    <a:ext uri="{9D8B030D-6E8A-4147-A177-3AD203B41FA5}">
                      <a16:colId xmlns:a16="http://schemas.microsoft.com/office/drawing/2014/main" val="20005"/>
                    </a:ext>
                  </a:extLst>
                </a:gridCol>
              </a:tblGrid>
              <a:tr h="370675">
                <a:tc>
                  <a:txBody>
                    <a:bodyPr/>
                    <a:lstStyle/>
                    <a:p>
                      <a:pPr marL="0" lvl="0" indent="0" algn="ctr" rtl="0">
                        <a:lnSpc>
                          <a:spcPct val="115000"/>
                        </a:lnSpc>
                        <a:spcBef>
                          <a:spcPts val="0"/>
                        </a:spcBef>
                        <a:spcAft>
                          <a:spcPts val="0"/>
                        </a:spcAft>
                        <a:buNone/>
                      </a:pPr>
                      <a:r>
                        <a:rPr lang="en" sz="1000" b="1"/>
                        <a:t>Metric</a:t>
                      </a:r>
                      <a:endParaRPr sz="1000" b="1"/>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Weight</a:t>
                      </a:r>
                      <a:endParaRPr sz="1000" b="1"/>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b="1"/>
                        <a:t>C++</a:t>
                      </a:r>
                      <a:endParaRPr sz="1000" b="1"/>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8AC979"/>
                    </a:solidFill>
                  </a:tcPr>
                </a:tc>
                <a:tc>
                  <a:txBody>
                    <a:bodyPr/>
                    <a:lstStyle/>
                    <a:p>
                      <a:pPr marL="0" lvl="0" indent="0" algn="ctr" rtl="0">
                        <a:lnSpc>
                          <a:spcPct val="115000"/>
                        </a:lnSpc>
                        <a:spcBef>
                          <a:spcPts val="0"/>
                        </a:spcBef>
                        <a:spcAft>
                          <a:spcPts val="0"/>
                        </a:spcAft>
                        <a:buNone/>
                      </a:pPr>
                      <a:r>
                        <a:rPr lang="en" sz="1000" b="1"/>
                        <a:t>Python</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8AC979"/>
                    </a:solidFill>
                  </a:tcPr>
                </a:tc>
                <a:tc>
                  <a:txBody>
                    <a:bodyPr/>
                    <a:lstStyle/>
                    <a:p>
                      <a:pPr marL="0" lvl="0" indent="0" algn="ctr" rtl="0">
                        <a:lnSpc>
                          <a:spcPct val="115000"/>
                        </a:lnSpc>
                        <a:spcBef>
                          <a:spcPts val="0"/>
                        </a:spcBef>
                        <a:spcAft>
                          <a:spcPts val="0"/>
                        </a:spcAft>
                        <a:buNone/>
                      </a:pPr>
                      <a:r>
                        <a:rPr lang="en" sz="1000" b="1"/>
                        <a:t>Matlab</a:t>
                      </a:r>
                      <a:endParaRPr sz="1000" b="1"/>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JavaScript</a:t>
                      </a:r>
                      <a:endParaRPr sz="1000" b="1"/>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54575">
                <a:tc>
                  <a:txBody>
                    <a:bodyPr/>
                    <a:lstStyle/>
                    <a:p>
                      <a:pPr marL="0" lvl="0" indent="0" algn="l" rtl="0">
                        <a:lnSpc>
                          <a:spcPct val="115000"/>
                        </a:lnSpc>
                        <a:spcBef>
                          <a:spcPts val="0"/>
                        </a:spcBef>
                        <a:spcAft>
                          <a:spcPts val="0"/>
                        </a:spcAft>
                        <a:buNone/>
                      </a:pPr>
                      <a:r>
                        <a:rPr lang="en" sz="1000"/>
                        <a:t>Speed</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0.30</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4575">
                <a:tc>
                  <a:txBody>
                    <a:bodyPr/>
                    <a:lstStyle/>
                    <a:p>
                      <a:pPr marL="0" lvl="0" indent="0" algn="l" rtl="0">
                        <a:lnSpc>
                          <a:spcPct val="115000"/>
                        </a:lnSpc>
                        <a:spcBef>
                          <a:spcPts val="0"/>
                        </a:spcBef>
                        <a:spcAft>
                          <a:spcPts val="0"/>
                        </a:spcAft>
                        <a:buNone/>
                      </a:pPr>
                      <a:r>
                        <a:rPr lang="en" sz="1000"/>
                        <a:t>Signal Processing</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0.30</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4575">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0.20</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4575">
                <a:tc>
                  <a:txBody>
                    <a:bodyPr/>
                    <a:lstStyle/>
                    <a:p>
                      <a:pPr marL="0" lvl="0" indent="0" algn="l" rtl="0">
                        <a:lnSpc>
                          <a:spcPct val="115000"/>
                        </a:lnSpc>
                        <a:spcBef>
                          <a:spcPts val="0"/>
                        </a:spcBef>
                        <a:spcAft>
                          <a:spcPts val="0"/>
                        </a:spcAft>
                        <a:buNone/>
                      </a:pPr>
                      <a:r>
                        <a:rPr lang="en" sz="1000"/>
                        <a:t>Memory Used for Code</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4575">
                <a:tc>
                  <a:txBody>
                    <a:bodyPr/>
                    <a:lstStyle/>
                    <a:p>
                      <a:pPr marL="0" lvl="0" indent="0" algn="l" rtl="0">
                        <a:lnSpc>
                          <a:spcPct val="115000"/>
                        </a:lnSpc>
                        <a:spcBef>
                          <a:spcPts val="0"/>
                        </a:spcBef>
                        <a:spcAft>
                          <a:spcPts val="0"/>
                        </a:spcAft>
                        <a:buNone/>
                      </a:pPr>
                      <a:r>
                        <a:rPr lang="en" sz="1000"/>
                        <a:t>Rapid Prototyping</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0.10</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BF1C1"/>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B7E1CD"/>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70675">
                <a:tc>
                  <a:txBody>
                    <a:bodyPr/>
                    <a:lstStyle/>
                    <a:p>
                      <a:pPr marL="0" lvl="0" indent="0" algn="l" rtl="0">
                        <a:lnSpc>
                          <a:spcPct val="115000"/>
                        </a:lnSpc>
                        <a:spcBef>
                          <a:spcPts val="0"/>
                        </a:spcBef>
                        <a:spcAft>
                          <a:spcPts val="0"/>
                        </a:spcAft>
                        <a:buNone/>
                      </a:pPr>
                      <a:r>
                        <a:rPr lang="en" sz="1000" b="1"/>
                        <a:t>Weighted Total</a:t>
                      </a:r>
                      <a:endParaRPr sz="1000" b="1"/>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4.10</a:t>
                      </a:r>
                      <a:endParaRPr sz="1000" b="1"/>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8AC979"/>
                    </a:solidFill>
                  </a:tcPr>
                </a:tc>
                <a:tc>
                  <a:txBody>
                    <a:bodyPr/>
                    <a:lstStyle/>
                    <a:p>
                      <a:pPr marL="0" lvl="0" indent="0" algn="ctr" rtl="0">
                        <a:lnSpc>
                          <a:spcPct val="115000"/>
                        </a:lnSpc>
                        <a:spcBef>
                          <a:spcPts val="0"/>
                        </a:spcBef>
                        <a:spcAft>
                          <a:spcPts val="0"/>
                        </a:spcAft>
                        <a:buNone/>
                      </a:pPr>
                      <a:r>
                        <a:rPr lang="en" sz="1000" b="1"/>
                        <a:t>4.20</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8AC979"/>
                    </a:solidFill>
                  </a:tcPr>
                </a:tc>
                <a:tc>
                  <a:txBody>
                    <a:bodyPr/>
                    <a:lstStyle/>
                    <a:p>
                      <a:pPr marL="0" lvl="0" indent="0" algn="ctr" rtl="0">
                        <a:lnSpc>
                          <a:spcPct val="115000"/>
                        </a:lnSpc>
                        <a:spcBef>
                          <a:spcPts val="0"/>
                        </a:spcBef>
                        <a:spcAft>
                          <a:spcPts val="0"/>
                        </a:spcAft>
                        <a:buNone/>
                      </a:pPr>
                      <a:r>
                        <a:rPr lang="en" sz="1000" b="1"/>
                        <a:t>4.30</a:t>
                      </a:r>
                      <a:endParaRPr sz="1000" b="1"/>
                    </a:p>
                  </a:txBody>
                  <a:tcPr marL="28575" marR="28575" marT="19050" marB="19050" anchor="b">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57BB8A"/>
                    </a:solidFill>
                  </a:tcPr>
                </a:tc>
                <a:tc>
                  <a:txBody>
                    <a:bodyPr/>
                    <a:lstStyle/>
                    <a:p>
                      <a:pPr marL="0" lvl="0" indent="0" algn="ctr" rtl="0">
                        <a:lnSpc>
                          <a:spcPct val="115000"/>
                        </a:lnSpc>
                        <a:spcBef>
                          <a:spcPts val="0"/>
                        </a:spcBef>
                        <a:spcAft>
                          <a:spcPts val="0"/>
                        </a:spcAft>
                        <a:buNone/>
                      </a:pPr>
                      <a:r>
                        <a:rPr lang="en" sz="1000" b="1"/>
                        <a:t>2.80</a:t>
                      </a:r>
                      <a:endParaRPr sz="1000" b="1"/>
                    </a:p>
                  </a:txBody>
                  <a:tcPr marL="28575" marR="28575" marT="19050" marB="19050" anchor="b">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67C73"/>
                    </a:solidFill>
                  </a:tcPr>
                </a:tc>
                <a:extLst>
                  <a:ext uri="{0D108BD9-81ED-4DB2-BD59-A6C34878D82A}">
                    <a16:rowId xmlns:a16="http://schemas.microsoft.com/office/drawing/2014/main" val="10006"/>
                  </a:ext>
                </a:extLst>
              </a:tr>
            </a:tbl>
          </a:graphicData>
        </a:graphic>
      </p:graphicFrame>
      <p:sp>
        <p:nvSpPr>
          <p:cNvPr id="808" name="Google Shape;808;p79"/>
          <p:cNvSpPr txBox="1"/>
          <p:nvPr/>
        </p:nvSpPr>
        <p:spPr>
          <a:xfrm>
            <a:off x="6516000" y="870700"/>
            <a:ext cx="23163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Key Requirements:</a:t>
            </a:r>
            <a:endParaRPr sz="1300" b="1"/>
          </a:p>
          <a:p>
            <a:pPr marL="457200" lvl="0" indent="-311150" algn="l" rtl="0">
              <a:spcBef>
                <a:spcPts val="0"/>
              </a:spcBef>
              <a:spcAft>
                <a:spcPts val="0"/>
              </a:spcAft>
              <a:buSzPts val="1300"/>
              <a:buFont typeface="Times New Roman"/>
              <a:buChar char="●"/>
            </a:pPr>
            <a:r>
              <a:rPr lang="en" sz="1300" b="1"/>
              <a:t>L0-4</a:t>
            </a:r>
            <a:r>
              <a:rPr lang="en" sz="1300"/>
              <a:t>: Continuous 1 hour use</a:t>
            </a:r>
            <a:endParaRPr sz="1300"/>
          </a:p>
          <a:p>
            <a:pPr marL="457200" lvl="0" indent="-311150" algn="l" rtl="0">
              <a:spcBef>
                <a:spcPts val="0"/>
              </a:spcBef>
              <a:spcAft>
                <a:spcPts val="0"/>
              </a:spcAft>
              <a:buSzPts val="1300"/>
              <a:buFont typeface="Times New Roman"/>
              <a:buChar char="●"/>
            </a:pPr>
            <a:r>
              <a:rPr lang="en" sz="1300" b="1"/>
              <a:t>L0-5</a:t>
            </a:r>
            <a:r>
              <a:rPr lang="en" sz="1300"/>
              <a:t>: HR Integration</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Constraints:</a:t>
            </a:r>
            <a:endParaRPr sz="1300"/>
          </a:p>
          <a:p>
            <a:pPr marL="457200" lvl="0" indent="-311150" algn="l" rtl="0">
              <a:spcBef>
                <a:spcPts val="0"/>
              </a:spcBef>
              <a:spcAft>
                <a:spcPts val="0"/>
              </a:spcAft>
              <a:buSzPts val="1300"/>
              <a:buChar char="●"/>
            </a:pPr>
            <a:r>
              <a:rPr lang="en" sz="1300"/>
              <a:t>Speed</a:t>
            </a:r>
            <a:endParaRPr sz="1300"/>
          </a:p>
          <a:p>
            <a:pPr marL="457200" lvl="0" indent="-311150" algn="l" rtl="0">
              <a:spcBef>
                <a:spcPts val="0"/>
              </a:spcBef>
              <a:spcAft>
                <a:spcPts val="0"/>
              </a:spcAft>
              <a:buSzPts val="1300"/>
              <a:buChar char="●"/>
            </a:pPr>
            <a:r>
              <a:rPr lang="en" sz="1300"/>
              <a:t>Memory</a:t>
            </a:r>
            <a:endParaRPr sz="1300"/>
          </a:p>
          <a:p>
            <a:pPr marL="457200" lvl="0" indent="-311150" algn="l" rtl="0">
              <a:spcBef>
                <a:spcPts val="0"/>
              </a:spcBef>
              <a:spcAft>
                <a:spcPts val="0"/>
              </a:spcAft>
              <a:buSzPts val="1300"/>
              <a:buChar char="●"/>
            </a:pPr>
            <a:r>
              <a:rPr lang="en" sz="1300"/>
              <a:t>Team Member Knowledge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Key Interfaces:</a:t>
            </a:r>
            <a:endParaRPr sz="1300"/>
          </a:p>
          <a:p>
            <a:pPr marL="457200" lvl="0" indent="-311150" algn="l" rtl="0">
              <a:spcBef>
                <a:spcPts val="0"/>
              </a:spcBef>
              <a:spcAft>
                <a:spcPts val="0"/>
              </a:spcAft>
              <a:buSzPts val="1300"/>
              <a:buChar char="●"/>
            </a:pPr>
            <a:r>
              <a:rPr lang="en" sz="1300"/>
              <a:t>Electrical</a:t>
            </a:r>
            <a:endParaRPr sz="1300"/>
          </a:p>
          <a:p>
            <a:pPr marL="914400" lvl="1" indent="-311150" algn="l" rtl="0">
              <a:spcBef>
                <a:spcPts val="0"/>
              </a:spcBef>
              <a:spcAft>
                <a:spcPts val="0"/>
              </a:spcAft>
              <a:buSzPts val="1300"/>
              <a:buChar char="○"/>
            </a:pPr>
            <a:r>
              <a:rPr lang="en" sz="1300"/>
              <a:t>Sensors</a:t>
            </a:r>
            <a:endParaRPr sz="1300"/>
          </a:p>
          <a:p>
            <a:pPr marL="914400" lvl="1" indent="-311150" algn="l" rtl="0">
              <a:spcBef>
                <a:spcPts val="0"/>
              </a:spcBef>
              <a:spcAft>
                <a:spcPts val="0"/>
              </a:spcAft>
              <a:buSzPts val="1300"/>
              <a:buChar char="○"/>
            </a:pPr>
            <a:r>
              <a:rPr lang="en" sz="1300"/>
              <a:t>Actuators</a:t>
            </a:r>
            <a:endParaRPr sz="1300"/>
          </a:p>
          <a:p>
            <a:pPr marL="457200" lvl="0" indent="-311150" algn="l" rtl="0">
              <a:spcBef>
                <a:spcPts val="0"/>
              </a:spcBef>
              <a:spcAft>
                <a:spcPts val="0"/>
              </a:spcAft>
              <a:buSzPts val="1300"/>
              <a:buChar char="●"/>
            </a:pPr>
            <a:r>
              <a:rPr lang="en" sz="1300"/>
              <a:t>User Interface</a:t>
            </a:r>
            <a:endParaRPr sz="1300"/>
          </a:p>
        </p:txBody>
      </p:sp>
      <p:cxnSp>
        <p:nvCxnSpPr>
          <p:cNvPr id="809" name="Google Shape;809;p79"/>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Secondary Trade 5:  Coding Language - Scale Definitions</a:t>
            </a:r>
            <a:endParaRPr/>
          </a:p>
        </p:txBody>
      </p:sp>
      <p:sp>
        <p:nvSpPr>
          <p:cNvPr id="815" name="Google Shape;815;p80"/>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cxnSp>
        <p:nvCxnSpPr>
          <p:cNvPr id="816" name="Google Shape;816;p80"/>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graphicFrame>
        <p:nvGraphicFramePr>
          <p:cNvPr id="817" name="Google Shape;817;p80"/>
          <p:cNvGraphicFramePr/>
          <p:nvPr/>
        </p:nvGraphicFramePr>
        <p:xfrm>
          <a:off x="498688" y="1263925"/>
          <a:ext cx="8016025" cy="2982300"/>
        </p:xfrm>
        <a:graphic>
          <a:graphicData uri="http://schemas.openxmlformats.org/drawingml/2006/table">
            <a:tbl>
              <a:tblPr>
                <a:noFill/>
                <a:tableStyleId>{CE571323-BDC1-4145-906D-EA24464AA4CD}</a:tableStyleId>
              </a:tblPr>
              <a:tblGrid>
                <a:gridCol w="1073100">
                  <a:extLst>
                    <a:ext uri="{9D8B030D-6E8A-4147-A177-3AD203B41FA5}">
                      <a16:colId xmlns:a16="http://schemas.microsoft.com/office/drawing/2014/main" val="20000"/>
                    </a:ext>
                  </a:extLst>
                </a:gridCol>
                <a:gridCol w="1427225">
                  <a:extLst>
                    <a:ext uri="{9D8B030D-6E8A-4147-A177-3AD203B41FA5}">
                      <a16:colId xmlns:a16="http://schemas.microsoft.com/office/drawing/2014/main" val="20001"/>
                    </a:ext>
                  </a:extLst>
                </a:gridCol>
                <a:gridCol w="1395025">
                  <a:extLst>
                    <a:ext uri="{9D8B030D-6E8A-4147-A177-3AD203B41FA5}">
                      <a16:colId xmlns:a16="http://schemas.microsoft.com/office/drawing/2014/main" val="20002"/>
                    </a:ext>
                  </a:extLst>
                </a:gridCol>
                <a:gridCol w="1395025">
                  <a:extLst>
                    <a:ext uri="{9D8B030D-6E8A-4147-A177-3AD203B41FA5}">
                      <a16:colId xmlns:a16="http://schemas.microsoft.com/office/drawing/2014/main" val="20003"/>
                    </a:ext>
                  </a:extLst>
                </a:gridCol>
                <a:gridCol w="1352100">
                  <a:extLst>
                    <a:ext uri="{9D8B030D-6E8A-4147-A177-3AD203B41FA5}">
                      <a16:colId xmlns:a16="http://schemas.microsoft.com/office/drawing/2014/main" val="20004"/>
                    </a:ext>
                  </a:extLst>
                </a:gridCol>
                <a:gridCol w="1373550">
                  <a:extLst>
                    <a:ext uri="{9D8B030D-6E8A-4147-A177-3AD203B41FA5}">
                      <a16:colId xmlns:a16="http://schemas.microsoft.com/office/drawing/2014/main" val="20005"/>
                    </a:ext>
                  </a:extLst>
                </a:gridCol>
              </a:tblGrid>
              <a:tr h="219075">
                <a:tc>
                  <a:txBody>
                    <a:bodyPr/>
                    <a:lstStyle/>
                    <a:p>
                      <a:pPr marL="0" lvl="0" indent="0" algn="l" rtl="0">
                        <a:lnSpc>
                          <a:spcPct val="115000"/>
                        </a:lnSpc>
                        <a:spcBef>
                          <a:spcPts val="0"/>
                        </a:spcBef>
                        <a:spcAft>
                          <a:spcPts val="0"/>
                        </a:spcAft>
                        <a:buNone/>
                      </a:pPr>
                      <a:r>
                        <a:rPr lang="en" sz="1000"/>
                        <a:t>Metric</a:t>
                      </a:r>
                      <a:endParaRPr sz="1000"/>
                    </a:p>
                  </a:txBody>
                  <a:tcPr marL="28575" marR="28575" marT="19050" marB="19050" anchor="ctr">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3</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14350">
                <a:tc>
                  <a:txBody>
                    <a:bodyPr/>
                    <a:lstStyle/>
                    <a:p>
                      <a:pPr marL="0" lvl="0" indent="0" algn="l" rtl="0">
                        <a:lnSpc>
                          <a:spcPct val="115000"/>
                        </a:lnSpc>
                        <a:spcBef>
                          <a:spcPts val="0"/>
                        </a:spcBef>
                        <a:spcAft>
                          <a:spcPts val="0"/>
                        </a:spcAft>
                        <a:buNone/>
                      </a:pPr>
                      <a:r>
                        <a:rPr lang="en" sz="1000"/>
                        <a:t>Computational Speed</a:t>
                      </a:r>
                      <a:r>
                        <a:rPr lang="en" sz="1000" baseline="30000"/>
                        <a:t>1</a:t>
                      </a:r>
                      <a:endParaRPr sz="1000" baseline="30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&gt;70 ms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&gt;50 ms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&gt;30 ms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&gt;10 ms</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&lt;10 ms</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Signal Processing</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Language is able to process and manipulate data very slowly</a:t>
                      </a: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Language is able to process and manipulate data fairly slowly</a:t>
                      </a: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Language is able to process and manipulate data fairly quickly</a:t>
                      </a:r>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Language is able to process and manipulate data very quickly</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Language is able to process and manipulate data extremely quickly</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425">
                <a:tc>
                  <a:txBody>
                    <a:bodyPr/>
                    <a:lstStyle/>
                    <a:p>
                      <a:pPr marL="0" lvl="0" indent="0" algn="l" rtl="0">
                        <a:lnSpc>
                          <a:spcPct val="115000"/>
                        </a:lnSpc>
                        <a:spcBef>
                          <a:spcPts val="0"/>
                        </a:spcBef>
                        <a:spcAft>
                          <a:spcPts val="0"/>
                        </a:spcAft>
                        <a:buNone/>
                      </a:pPr>
                      <a:r>
                        <a:rPr lang="en" sz="1000"/>
                        <a:t>Ease of Use</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not knowledgeable at all in how to use language</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slightly knowledgeable in how to use language</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fairly knowledgeable in how to use language</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Team is very knowledgeable in how to use language</a:t>
                      </a:r>
                      <a:endParaRPr sz="1000">
                        <a:solidFill>
                          <a:schemeClr val="dk1"/>
                        </a:solidFill>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Team is extremely knowledgeable in how to use </a:t>
                      </a:r>
                      <a:r>
                        <a:rPr lang="en" sz="1000">
                          <a:solidFill>
                            <a:schemeClr val="dk1"/>
                          </a:solidFill>
                        </a:rPr>
                        <a:t>language</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4825">
                <a:tc>
                  <a:txBody>
                    <a:bodyPr/>
                    <a:lstStyle/>
                    <a:p>
                      <a:pPr marL="0" lvl="0" indent="0" algn="l" rtl="0">
                        <a:lnSpc>
                          <a:spcPct val="115000"/>
                        </a:lnSpc>
                        <a:spcBef>
                          <a:spcPts val="0"/>
                        </a:spcBef>
                        <a:spcAft>
                          <a:spcPts val="0"/>
                        </a:spcAft>
                        <a:buNone/>
                      </a:pPr>
                      <a:r>
                        <a:rPr lang="en" sz="1000"/>
                        <a:t>Memory Used for Code</a:t>
                      </a:r>
                      <a:r>
                        <a:rPr lang="en" sz="1000" baseline="30000"/>
                        <a:t>1</a:t>
                      </a:r>
                      <a:endParaRPr sz="1000" baseline="30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&gt; 16 Mb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&gt;12 Mb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 8 Mb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&gt; 4 Mb</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&lt;4 Mb</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01050">
                <a:tc>
                  <a:txBody>
                    <a:bodyPr/>
                    <a:lstStyle/>
                    <a:p>
                      <a:pPr marL="0" lvl="0" indent="0" algn="l" rtl="0">
                        <a:lnSpc>
                          <a:spcPct val="115000"/>
                        </a:lnSpc>
                        <a:spcBef>
                          <a:spcPts val="0"/>
                        </a:spcBef>
                        <a:spcAft>
                          <a:spcPts val="0"/>
                        </a:spcAft>
                        <a:buNone/>
                      </a:pPr>
                      <a:r>
                        <a:rPr lang="en" sz="1000"/>
                        <a:t>Rapid Prototyping</a:t>
                      </a:r>
                      <a:endParaRPr sz="1000"/>
                    </a:p>
                  </a:txBody>
                  <a:tcPr marL="28575" marR="28575" marT="19050" marB="19050" anchor="b">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Near impossible to prototype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Moderately difficult to prototype</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t>--</a:t>
                      </a:r>
                      <a:endParaRPr sz="1000"/>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t>Simple to prototype</a:t>
                      </a:r>
                      <a:endParaRPr sz="1000"/>
                    </a:p>
                  </a:txBody>
                  <a:tcPr marL="28575" marR="28575" marT="19050" marB="19050" anchor="ctr">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818" name="Google Shape;818;p80"/>
          <p:cNvSpPr txBox="1"/>
          <p:nvPr/>
        </p:nvSpPr>
        <p:spPr>
          <a:xfrm>
            <a:off x="498713" y="4246225"/>
            <a:ext cx="8016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aseline="30000"/>
              <a:t>1</a:t>
            </a:r>
            <a:r>
              <a:rPr lang="en" sz="1100"/>
              <a:t>Values found in “Ranking Programming Languages by Energy Efficiency”, Pereira et al, 2021.</a:t>
            </a:r>
            <a:endParaRPr sz="11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81"/>
          <p:cNvSpPr txBox="1">
            <a:spLocks noGrp="1"/>
          </p:cNvSpPr>
          <p:nvPr>
            <p:ph type="title"/>
          </p:nvPr>
        </p:nvSpPr>
        <p:spPr>
          <a:xfrm>
            <a:off x="311700" y="162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Specific Objectives</a:t>
            </a:r>
            <a:endParaRPr/>
          </a:p>
        </p:txBody>
      </p:sp>
      <p:sp>
        <p:nvSpPr>
          <p:cNvPr id="824" name="Google Shape;824;p81"/>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825" name="Google Shape;825;p8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66649" y="785350"/>
            <a:ext cx="5365324" cy="3797075"/>
          </a:xfrm>
          <a:prstGeom prst="rect">
            <a:avLst/>
          </a:prstGeom>
          <a:noFill/>
          <a:ln>
            <a:noFill/>
          </a:ln>
        </p:spPr>
      </p:pic>
      <p:cxnSp>
        <p:nvCxnSpPr>
          <p:cNvPr id="826" name="Google Shape;826;p81"/>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2"/>
          <p:cNvSpPr txBox="1">
            <a:spLocks noGrp="1"/>
          </p:cNvSpPr>
          <p:nvPr>
            <p:ph type="title"/>
          </p:nvPr>
        </p:nvSpPr>
        <p:spPr>
          <a:xfrm>
            <a:off x="311700" y="28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Constraints</a:t>
            </a:r>
            <a:endParaRPr/>
          </a:p>
        </p:txBody>
      </p:sp>
      <p:sp>
        <p:nvSpPr>
          <p:cNvPr id="832" name="Google Shape;832;p82"/>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833" name="Google Shape;833;p8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56750" y="553850"/>
            <a:ext cx="6030499" cy="4035801"/>
          </a:xfrm>
          <a:prstGeom prst="rect">
            <a:avLst/>
          </a:prstGeom>
          <a:noFill/>
          <a:ln>
            <a:noFill/>
          </a:ln>
        </p:spPr>
      </p:pic>
      <p:cxnSp>
        <p:nvCxnSpPr>
          <p:cNvPr id="834" name="Google Shape;834;p82"/>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83"/>
          <p:cNvSpPr txBox="1">
            <a:spLocks noGrp="1"/>
          </p:cNvSpPr>
          <p:nvPr>
            <p:ph type="title"/>
          </p:nvPr>
        </p:nvSpPr>
        <p:spPr>
          <a:xfrm>
            <a:off x="311700" y="113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Out of Scope Requirements</a:t>
            </a:r>
            <a:endParaRPr/>
          </a:p>
        </p:txBody>
      </p:sp>
      <p:sp>
        <p:nvSpPr>
          <p:cNvPr id="840" name="Google Shape;840;p83"/>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pic>
        <p:nvPicPr>
          <p:cNvPr id="841" name="Google Shape;841;p8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8825" y="1033075"/>
            <a:ext cx="8839200" cy="3399121"/>
          </a:xfrm>
          <a:prstGeom prst="rect">
            <a:avLst/>
          </a:prstGeom>
          <a:noFill/>
          <a:ln>
            <a:noFill/>
          </a:ln>
        </p:spPr>
      </p:pic>
      <p:cxnSp>
        <p:nvCxnSpPr>
          <p:cNvPr id="842" name="Google Shape;842;p83"/>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4"/>
          <p:cNvSpPr txBox="1">
            <a:spLocks noGrp="1"/>
          </p:cNvSpPr>
          <p:nvPr>
            <p:ph type="title"/>
          </p:nvPr>
        </p:nvSpPr>
        <p:spPr>
          <a:xfrm>
            <a:off x="311700" y="37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a:p>
            <a:pPr marL="0" lvl="0" indent="0" algn="l" rtl="0">
              <a:spcBef>
                <a:spcPts val="0"/>
              </a:spcBef>
              <a:spcAft>
                <a:spcPts val="0"/>
              </a:spcAft>
              <a:buNone/>
            </a:pPr>
            <a:endParaRPr/>
          </a:p>
        </p:txBody>
      </p:sp>
      <p:sp>
        <p:nvSpPr>
          <p:cNvPr id="848" name="Google Shape;848;p84"/>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pic>
        <p:nvPicPr>
          <p:cNvPr id="849" name="Google Shape;849;p8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92352" y="732513"/>
            <a:ext cx="5777497" cy="3924213"/>
          </a:xfrm>
          <a:prstGeom prst="rect">
            <a:avLst/>
          </a:prstGeom>
          <a:noFill/>
          <a:ln>
            <a:noFill/>
          </a:ln>
        </p:spPr>
      </p:pic>
      <p:cxnSp>
        <p:nvCxnSpPr>
          <p:cNvPr id="850" name="Google Shape;850;p84"/>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Current NASA Solutions</a:t>
            </a:r>
            <a:endParaRPr/>
          </a:p>
        </p:txBody>
      </p:sp>
      <p:sp>
        <p:nvSpPr>
          <p:cNvPr id="207" name="Google Shape;207;p41"/>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cxnSp>
        <p:nvCxnSpPr>
          <p:cNvPr id="208" name="Google Shape;208;p41"/>
          <p:cNvCxnSpPr/>
          <p:nvPr/>
        </p:nvCxnSpPr>
        <p:spPr>
          <a:xfrm>
            <a:off x="1328750" y="4779175"/>
            <a:ext cx="957300" cy="0"/>
          </a:xfrm>
          <a:prstGeom prst="straightConnector1">
            <a:avLst/>
          </a:prstGeom>
          <a:noFill/>
          <a:ln w="76200" cap="flat" cmpd="sng">
            <a:solidFill>
              <a:srgbClr val="000000"/>
            </a:solidFill>
            <a:prstDash val="solid"/>
            <a:round/>
            <a:headEnd type="none" w="med" len="med"/>
            <a:tailEnd type="none" w="med" len="med"/>
          </a:ln>
        </p:spPr>
      </p:cxnSp>
      <p:pic>
        <p:nvPicPr>
          <p:cNvPr id="209" name="Google Shape;209;p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88351" y="1407838"/>
            <a:ext cx="4655652" cy="23278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8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Team Skills &amp; Interests / Interdependence</a:t>
            </a:r>
            <a:endParaRPr/>
          </a:p>
        </p:txBody>
      </p:sp>
      <p:sp>
        <p:nvSpPr>
          <p:cNvPr id="856" name="Google Shape;856;p85"/>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857" name="Google Shape;857;p8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96162" y="515175"/>
            <a:ext cx="6751675" cy="4113151"/>
          </a:xfrm>
          <a:prstGeom prst="rect">
            <a:avLst/>
          </a:prstGeom>
          <a:noFill/>
          <a:ln>
            <a:noFill/>
          </a:ln>
        </p:spPr>
      </p:pic>
      <p:cxnSp>
        <p:nvCxnSpPr>
          <p:cNvPr id="858" name="Google Shape;858;p85"/>
          <p:cNvCxnSpPr/>
          <p:nvPr/>
        </p:nvCxnSpPr>
        <p:spPr>
          <a:xfrm>
            <a:off x="1328750" y="4779175"/>
            <a:ext cx="60411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NASA Solutions </a:t>
            </a:r>
            <a:endParaRPr/>
          </a:p>
        </p:txBody>
      </p:sp>
      <p:sp>
        <p:nvSpPr>
          <p:cNvPr id="215" name="Google Shape;215;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457200" algn="l" rtl="0">
              <a:spcBef>
                <a:spcPts val="0"/>
              </a:spcBef>
              <a:spcAft>
                <a:spcPts val="0"/>
              </a:spcAft>
              <a:buClr>
                <a:schemeClr val="dk1"/>
              </a:buClr>
              <a:buSzPts val="1100"/>
              <a:buFont typeface="Arial"/>
              <a:buNone/>
            </a:pPr>
            <a:r>
              <a:rPr lang="en">
                <a:solidFill>
                  <a:schemeClr val="dk1"/>
                </a:solidFill>
              </a:rPr>
              <a:t>   ARGOS 			Neutral Buoyancy Lab			Vomit Comet</a:t>
            </a:r>
            <a:endParaRPr>
              <a:solidFill>
                <a:schemeClr val="dk1"/>
              </a:solidFill>
            </a:endParaRPr>
          </a:p>
          <a:p>
            <a:pPr marL="0" lvl="0" indent="0" algn="l" rtl="0">
              <a:spcBef>
                <a:spcPts val="1200"/>
              </a:spcBef>
              <a:spcAft>
                <a:spcPts val="1200"/>
              </a:spcAft>
              <a:buClr>
                <a:schemeClr val="dk1"/>
              </a:buClr>
              <a:buSzPts val="1100"/>
              <a:buFont typeface="Arial"/>
              <a:buNone/>
            </a:pPr>
            <a:endParaRPr>
              <a:solidFill>
                <a:schemeClr val="dk1"/>
              </a:solidFill>
            </a:endParaRPr>
          </a:p>
        </p:txBody>
      </p:sp>
      <p:sp>
        <p:nvSpPr>
          <p:cNvPr id="216" name="Google Shape;216;p42"/>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17" name="Google Shape;217;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9100" y="1614476"/>
            <a:ext cx="2618150" cy="1735299"/>
          </a:xfrm>
          <a:prstGeom prst="rect">
            <a:avLst/>
          </a:prstGeom>
          <a:noFill/>
          <a:ln>
            <a:noFill/>
          </a:ln>
        </p:spPr>
      </p:pic>
      <p:pic>
        <p:nvPicPr>
          <p:cNvPr id="218" name="Google Shape;218;p4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307225" y="1611900"/>
            <a:ext cx="2618150" cy="1739979"/>
          </a:xfrm>
          <a:prstGeom prst="rect">
            <a:avLst/>
          </a:prstGeom>
          <a:noFill/>
          <a:ln>
            <a:noFill/>
          </a:ln>
        </p:spPr>
      </p:pic>
      <p:pic>
        <p:nvPicPr>
          <p:cNvPr id="219" name="Google Shape;219;p42"/>
          <p:cNvPicPr preferRelativeResize="0"/>
          <p:nvPr/>
        </p:nvPicPr>
        <p:blipFill>
          <a:blip r:embed="rId5">
            <a:alphaModFix/>
          </a:blip>
          <a:stretch>
            <a:fillRect/>
          </a:stretch>
        </p:blipFill>
        <p:spPr>
          <a:xfrm>
            <a:off x="6035350" y="1611900"/>
            <a:ext cx="2618150" cy="1739975"/>
          </a:xfrm>
          <a:prstGeom prst="rect">
            <a:avLst/>
          </a:prstGeom>
          <a:noFill/>
          <a:ln>
            <a:noFill/>
          </a:ln>
        </p:spPr>
      </p:pic>
      <p:sp>
        <p:nvSpPr>
          <p:cNvPr id="220" name="Google Shape;220;p42"/>
          <p:cNvSpPr txBox="1"/>
          <p:nvPr/>
        </p:nvSpPr>
        <p:spPr>
          <a:xfrm>
            <a:off x="428625" y="3539450"/>
            <a:ext cx="7851300" cy="923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a:t>Vomit comet and NBL are impractical</a:t>
            </a:r>
            <a:endParaRPr sz="1600"/>
          </a:p>
          <a:p>
            <a:pPr marL="457200" lvl="0" indent="-330200" algn="l" rtl="0">
              <a:spcBef>
                <a:spcPts val="0"/>
              </a:spcBef>
              <a:spcAft>
                <a:spcPts val="0"/>
              </a:spcAft>
              <a:buSzPts val="1600"/>
              <a:buChar char="●"/>
            </a:pPr>
            <a:r>
              <a:rPr lang="en" sz="1600"/>
              <a:t>Safety and integration concerns</a:t>
            </a:r>
            <a:endParaRPr sz="1600"/>
          </a:p>
          <a:p>
            <a:pPr marL="457200" lvl="0" indent="-330200" algn="l" rtl="0">
              <a:spcBef>
                <a:spcPts val="0"/>
              </a:spcBef>
              <a:spcAft>
                <a:spcPts val="0"/>
              </a:spcAft>
              <a:buSzPts val="1600"/>
              <a:buChar char="●"/>
            </a:pPr>
            <a:r>
              <a:rPr lang="en" sz="1600"/>
              <a:t>Following an ARGOS-inspired design</a:t>
            </a:r>
            <a:endParaRPr sz="1600"/>
          </a:p>
        </p:txBody>
      </p:sp>
      <p:cxnSp>
        <p:nvCxnSpPr>
          <p:cNvPr id="221" name="Google Shape;221;p42"/>
          <p:cNvCxnSpPr/>
          <p:nvPr/>
        </p:nvCxnSpPr>
        <p:spPr>
          <a:xfrm>
            <a:off x="1328750" y="4779175"/>
            <a:ext cx="11877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07275" y="1928825"/>
            <a:ext cx="1988024" cy="2203400"/>
          </a:xfrm>
          <a:prstGeom prst="rect">
            <a:avLst/>
          </a:prstGeom>
          <a:noFill/>
          <a:ln>
            <a:noFill/>
          </a:ln>
        </p:spPr>
      </p:pic>
      <p:sp>
        <p:nvSpPr>
          <p:cNvPr id="227" name="Google Shape;22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Definition &amp; Objectives </a:t>
            </a:r>
            <a:endParaRPr/>
          </a:p>
        </p:txBody>
      </p:sp>
      <p:sp>
        <p:nvSpPr>
          <p:cNvPr id="228" name="Google Shape;228;p43"/>
          <p:cNvSpPr txBox="1">
            <a:spLocks noGrp="1"/>
          </p:cNvSpPr>
          <p:nvPr>
            <p:ph type="sldNum" idx="12"/>
          </p:nvPr>
        </p:nvSpPr>
        <p:spPr>
          <a:xfrm>
            <a:off x="8514699" y="4842225"/>
            <a:ext cx="629400" cy="400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229" name="Google Shape;229;p43"/>
          <p:cNvGrpSpPr/>
          <p:nvPr/>
        </p:nvGrpSpPr>
        <p:grpSpPr>
          <a:xfrm>
            <a:off x="311724" y="1232204"/>
            <a:ext cx="4713958" cy="928368"/>
            <a:chOff x="1593000" y="2322568"/>
            <a:chExt cx="3480220" cy="643360"/>
          </a:xfrm>
        </p:grpSpPr>
        <p:sp>
          <p:nvSpPr>
            <p:cNvPr id="230" name="Google Shape;230;p43"/>
            <p:cNvSpPr/>
            <p:nvPr/>
          </p:nvSpPr>
          <p:spPr>
            <a:xfrm flipH="1">
              <a:off x="2283025" y="2322575"/>
              <a:ext cx="1844400" cy="6426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3"/>
            <p:cNvSpPr/>
            <p:nvPr/>
          </p:nvSpPr>
          <p:spPr>
            <a:xfrm rot="-5400000">
              <a:off x="3771775" y="1664482"/>
              <a:ext cx="643358" cy="1959533"/>
            </a:xfrm>
            <a:prstGeom prst="flowChartOffpageConnector">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3"/>
            <p:cNvSpPr/>
            <p:nvPr/>
          </p:nvSpPr>
          <p:spPr>
            <a:xfrm>
              <a:off x="2342626" y="2399952"/>
              <a:ext cx="2288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a:solidFill>
                    <a:srgbClr val="FFFFFF"/>
                  </a:solidFill>
                </a:rPr>
                <a:t>Vertical gravity offloading to replicate lunar gravity for crew training.</a:t>
              </a:r>
              <a:endParaRPr sz="1700">
                <a:solidFill>
                  <a:srgbClr val="FFFFFF"/>
                </a:solidFill>
              </a:endParaRPr>
            </a:p>
          </p:txBody>
        </p:sp>
        <p:sp>
          <p:nvSpPr>
            <p:cNvPr id="233" name="Google Shape;233;p43"/>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3"/>
            <p:cNvSpPr/>
            <p:nvPr/>
          </p:nvSpPr>
          <p:spPr>
            <a:xfrm>
              <a:off x="1593000" y="2322575"/>
              <a:ext cx="690000" cy="6426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rPr>
                <a:t>01</a:t>
              </a:r>
              <a:endParaRPr sz="2600">
                <a:solidFill>
                  <a:srgbClr val="FFFFFF"/>
                </a:solidFill>
              </a:endParaRPr>
            </a:p>
          </p:txBody>
        </p:sp>
      </p:grpSp>
      <p:grpSp>
        <p:nvGrpSpPr>
          <p:cNvPr id="235" name="Google Shape;235;p43"/>
          <p:cNvGrpSpPr/>
          <p:nvPr/>
        </p:nvGrpSpPr>
        <p:grpSpPr>
          <a:xfrm>
            <a:off x="311718" y="2218031"/>
            <a:ext cx="4713958" cy="928368"/>
            <a:chOff x="1593000" y="2322568"/>
            <a:chExt cx="3480220" cy="643360"/>
          </a:xfrm>
        </p:grpSpPr>
        <p:sp>
          <p:nvSpPr>
            <p:cNvPr id="236" name="Google Shape;236;p43"/>
            <p:cNvSpPr/>
            <p:nvPr/>
          </p:nvSpPr>
          <p:spPr>
            <a:xfrm flipH="1">
              <a:off x="2283025" y="2322575"/>
              <a:ext cx="1844400" cy="6426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3"/>
            <p:cNvSpPr/>
            <p:nvPr/>
          </p:nvSpPr>
          <p:spPr>
            <a:xfrm rot="-5400000">
              <a:off x="3771775" y="1664482"/>
              <a:ext cx="643358" cy="1959533"/>
            </a:xfrm>
            <a:prstGeom prst="flowChartOffpageConnector">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3"/>
            <p:cNvSpPr/>
            <p:nvPr/>
          </p:nvSpPr>
          <p:spPr>
            <a:xfrm>
              <a:off x="2342626" y="2399952"/>
              <a:ext cx="2288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a:solidFill>
                    <a:srgbClr val="FFFFFF"/>
                  </a:solidFill>
                </a:rPr>
                <a:t>3 dimensional translational movement (ability to jump/fall)</a:t>
              </a:r>
              <a:endParaRPr sz="1700">
                <a:solidFill>
                  <a:srgbClr val="FFFFFF"/>
                </a:solidFill>
              </a:endParaRPr>
            </a:p>
          </p:txBody>
        </p:sp>
        <p:sp>
          <p:nvSpPr>
            <p:cNvPr id="239" name="Google Shape;239;p43"/>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3"/>
            <p:cNvSpPr/>
            <p:nvPr/>
          </p:nvSpPr>
          <p:spPr>
            <a:xfrm>
              <a:off x="1593000" y="2322575"/>
              <a:ext cx="690000" cy="6426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rPr>
                <a:t>02</a:t>
              </a:r>
              <a:endParaRPr sz="2600">
                <a:solidFill>
                  <a:srgbClr val="FFFFFF"/>
                </a:solidFill>
              </a:endParaRPr>
            </a:p>
          </p:txBody>
        </p:sp>
      </p:grpSp>
      <p:grpSp>
        <p:nvGrpSpPr>
          <p:cNvPr id="241" name="Google Shape;241;p43"/>
          <p:cNvGrpSpPr/>
          <p:nvPr/>
        </p:nvGrpSpPr>
        <p:grpSpPr>
          <a:xfrm>
            <a:off x="311718" y="3203859"/>
            <a:ext cx="4713958" cy="928368"/>
            <a:chOff x="1593000" y="2322568"/>
            <a:chExt cx="3480220" cy="643360"/>
          </a:xfrm>
        </p:grpSpPr>
        <p:sp>
          <p:nvSpPr>
            <p:cNvPr id="242" name="Google Shape;242;p43"/>
            <p:cNvSpPr/>
            <p:nvPr/>
          </p:nvSpPr>
          <p:spPr>
            <a:xfrm flipH="1">
              <a:off x="2283025" y="2322575"/>
              <a:ext cx="1844400" cy="6426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3"/>
            <p:cNvSpPr/>
            <p:nvPr/>
          </p:nvSpPr>
          <p:spPr>
            <a:xfrm rot="-5400000">
              <a:off x="3771775" y="1664482"/>
              <a:ext cx="643358" cy="1959533"/>
            </a:xfrm>
            <a:prstGeom prst="flowChartOffpageConnector">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3"/>
            <p:cNvSpPr/>
            <p:nvPr/>
          </p:nvSpPr>
          <p:spPr>
            <a:xfrm>
              <a:off x="2342626" y="2399952"/>
              <a:ext cx="2288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a:solidFill>
                    <a:srgbClr val="FFFFFF"/>
                  </a:solidFill>
                </a:rPr>
                <a:t>Low cost - meets university lab budget</a:t>
              </a:r>
              <a:endParaRPr sz="1700">
                <a:solidFill>
                  <a:srgbClr val="FFFFFF"/>
                </a:solidFill>
              </a:endParaRPr>
            </a:p>
          </p:txBody>
        </p:sp>
        <p:sp>
          <p:nvSpPr>
            <p:cNvPr id="245" name="Google Shape;245;p43"/>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3"/>
            <p:cNvSpPr/>
            <p:nvPr/>
          </p:nvSpPr>
          <p:spPr>
            <a:xfrm>
              <a:off x="1593000" y="2322575"/>
              <a:ext cx="690000" cy="6426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rPr>
                <a:t>03</a:t>
              </a:r>
              <a:endParaRPr sz="2600">
                <a:solidFill>
                  <a:srgbClr val="FFFFFF"/>
                </a:solidFill>
              </a:endParaRPr>
            </a:p>
          </p:txBody>
        </p:sp>
      </p:grpSp>
      <p:pic>
        <p:nvPicPr>
          <p:cNvPr id="247" name="Google Shape;247;p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80500" y="1017725"/>
            <a:ext cx="1938226" cy="1832625"/>
          </a:xfrm>
          <a:prstGeom prst="rect">
            <a:avLst/>
          </a:prstGeom>
          <a:noFill/>
          <a:ln>
            <a:noFill/>
          </a:ln>
        </p:spPr>
      </p:pic>
      <p:pic>
        <p:nvPicPr>
          <p:cNvPr id="248" name="Google Shape;248;p4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flipH="1">
            <a:off x="5543275" y="1427706"/>
            <a:ext cx="1012651" cy="1012651"/>
          </a:xfrm>
          <a:prstGeom prst="rect">
            <a:avLst/>
          </a:prstGeom>
          <a:noFill/>
          <a:ln>
            <a:noFill/>
          </a:ln>
        </p:spPr>
      </p:pic>
      <p:cxnSp>
        <p:nvCxnSpPr>
          <p:cNvPr id="249" name="Google Shape;249;p43"/>
          <p:cNvCxnSpPr/>
          <p:nvPr/>
        </p:nvCxnSpPr>
        <p:spPr>
          <a:xfrm>
            <a:off x="1328750" y="4779175"/>
            <a:ext cx="1417800" cy="0"/>
          </a:xfrm>
          <a:prstGeom prst="straightConnector1">
            <a:avLst/>
          </a:prstGeom>
          <a:noFill/>
          <a:ln w="76200" cap="flat" cmpd="sng">
            <a:solidFill>
              <a:srgbClr val="00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700"/>
                                        <p:tgtEl>
                                          <p:spTgt spid="22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additive="base">
                                        <p:cTn id="12" dur="700"/>
                                        <p:tgtEl>
                                          <p:spTgt spid="235"/>
                                        </p:tgtEl>
                                        <p:attrNameLst>
                                          <p:attrName>ppt_x</p:attrName>
                                        </p:attrNameLst>
                                      </p:cBhvr>
                                      <p:tavLst>
                                        <p:tav tm="0">
                                          <p:val>
                                            <p:strVal val="#ppt_x-1"/>
                                          </p:val>
                                        </p:tav>
                                        <p:tav tm="100000">
                                          <p:val>
                                            <p:strVal val="#ppt_x"/>
                                          </p:val>
                                        </p:tav>
                                      </p:tavLst>
                                    </p:anim>
                                  </p:childTnLst>
                                </p:cTn>
                              </p:par>
                            </p:childTnLst>
                          </p:cTn>
                        </p:par>
                        <p:par>
                          <p:cTn id="13" fill="hold">
                            <p:stCondLst>
                              <p:cond delay="700"/>
                            </p:stCondLst>
                            <p:childTnLst>
                              <p:par>
                                <p:cTn id="14" presetID="10" presetClass="entr" presetSubtype="0" fill="hold" nodeType="afterEffect">
                                  <p:stCondLst>
                                    <p:cond delay="0"/>
                                  </p:stCondLst>
                                  <p:childTnLst>
                                    <p:set>
                                      <p:cBhvr>
                                        <p:cTn id="15" dur="1" fill="hold">
                                          <p:stCondLst>
                                            <p:cond delay="0"/>
                                          </p:stCondLst>
                                        </p:cTn>
                                        <p:tgtEl>
                                          <p:spTgt spid="248"/>
                                        </p:tgtEl>
                                        <p:attrNameLst>
                                          <p:attrName>style.visibility</p:attrName>
                                        </p:attrNameLst>
                                      </p:cBhvr>
                                      <p:to>
                                        <p:strVal val="visible"/>
                                      </p:to>
                                    </p:set>
                                    <p:animEffect transition="in" filter="fade">
                                      <p:cBhvr>
                                        <p:cTn id="16" dur="600"/>
                                        <p:tgtEl>
                                          <p:spTgt spid="248"/>
                                        </p:tgtEl>
                                      </p:cBhvr>
                                    </p:animEffect>
                                  </p:childTnLst>
                                </p:cTn>
                              </p:par>
                              <p:par>
                                <p:cTn id="17" presetID="10" presetClass="entr" presetSubtype="0" fill="hold" nodeType="withEffect">
                                  <p:stCondLst>
                                    <p:cond delay="0"/>
                                  </p:stCondLst>
                                  <p:childTnLst>
                                    <p:set>
                                      <p:cBhvr>
                                        <p:cTn id="18" dur="1" fill="hold">
                                          <p:stCondLst>
                                            <p:cond delay="0"/>
                                          </p:stCondLst>
                                        </p:cTn>
                                        <p:tgtEl>
                                          <p:spTgt spid="247"/>
                                        </p:tgtEl>
                                        <p:attrNameLst>
                                          <p:attrName>style.visibility</p:attrName>
                                        </p:attrNameLst>
                                      </p:cBhvr>
                                      <p:to>
                                        <p:strVal val="visible"/>
                                      </p:to>
                                    </p:set>
                                    <p:animEffect transition="in" filter="fade">
                                      <p:cBhvr>
                                        <p:cTn id="19" dur="600"/>
                                        <p:tgtEl>
                                          <p:spTgt spid="24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41"/>
                                        </p:tgtEl>
                                        <p:attrNameLst>
                                          <p:attrName>style.visibility</p:attrName>
                                        </p:attrNameLst>
                                      </p:cBhvr>
                                      <p:to>
                                        <p:strVal val="visible"/>
                                      </p:to>
                                    </p:set>
                                    <p:anim calcmode="lin" valueType="num">
                                      <p:cBhvr additive="base">
                                        <p:cTn id="24" dur="1000"/>
                                        <p:tgtEl>
                                          <p:spTgt spid="24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4"/>
          <p:cNvSpPr txBox="1"/>
          <p:nvPr/>
        </p:nvSpPr>
        <p:spPr>
          <a:xfrm>
            <a:off x="5028088" y="1507300"/>
            <a:ext cx="1789500" cy="1108200"/>
          </a:xfrm>
          <a:prstGeom prst="rect">
            <a:avLst/>
          </a:prstGeom>
          <a:solidFill>
            <a:schemeClr val="accent4"/>
          </a:solidFill>
          <a:ln w="19050" cap="flat" cmpd="sng">
            <a:solidFill>
              <a:srgbClr val="000000"/>
            </a:solidFill>
            <a:prstDash val="solid"/>
            <a:round/>
            <a:headEnd type="none" w="sm" len="sm"/>
            <a:tailEnd type="none" w="sm" len="sm"/>
          </a:ln>
          <a:effectLst>
            <a:outerShdw blurRad="314325" dist="47625" dir="312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200"/>
              <a:t>During task, user moves in and interacts with physical world while viewing virtual environment</a:t>
            </a:r>
            <a:endParaRPr sz="1200"/>
          </a:p>
        </p:txBody>
      </p:sp>
      <p:sp>
        <p:nvSpPr>
          <p:cNvPr id="255" name="Google Shape;255;p44"/>
          <p:cNvSpPr txBox="1"/>
          <p:nvPr/>
        </p:nvSpPr>
        <p:spPr>
          <a:xfrm flipH="1">
            <a:off x="329075" y="206938"/>
            <a:ext cx="1478700" cy="923400"/>
          </a:xfrm>
          <a:prstGeom prst="rect">
            <a:avLst/>
          </a:prstGeom>
          <a:solidFill>
            <a:schemeClr val="accent4"/>
          </a:solidFill>
          <a:ln w="19050" cap="flat" cmpd="sng">
            <a:solidFill>
              <a:srgbClr val="000000"/>
            </a:solidFill>
            <a:prstDash val="solid"/>
            <a:round/>
            <a:headEnd type="none" w="sm" len="sm"/>
            <a:tailEnd type="none" w="sm" len="sm"/>
          </a:ln>
          <a:effectLst>
            <a:outerShdw blurRad="214313" dist="47625" dir="30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200"/>
              <a:t>User is attached to offloading system and enters into hybrid reality</a:t>
            </a:r>
            <a:endParaRPr sz="1200"/>
          </a:p>
        </p:txBody>
      </p:sp>
      <p:pic>
        <p:nvPicPr>
          <p:cNvPr id="256" name="Google Shape;256;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3152775"/>
            <a:ext cx="2793251" cy="1990725"/>
          </a:xfrm>
          <a:prstGeom prst="rect">
            <a:avLst/>
          </a:prstGeom>
          <a:noFill/>
          <a:ln>
            <a:noFill/>
          </a:ln>
        </p:spPr>
      </p:pic>
      <p:sp>
        <p:nvSpPr>
          <p:cNvPr id="257" name="Google Shape;257;p44"/>
          <p:cNvSpPr txBox="1">
            <a:spLocks noGrp="1"/>
          </p:cNvSpPr>
          <p:nvPr>
            <p:ph type="title"/>
          </p:nvPr>
        </p:nvSpPr>
        <p:spPr>
          <a:xfrm>
            <a:off x="87875" y="1646825"/>
            <a:ext cx="1961100" cy="11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b="1"/>
              <a:t>Mission CONOPS</a:t>
            </a:r>
            <a:endParaRPr sz="3220" b="1"/>
          </a:p>
        </p:txBody>
      </p:sp>
      <p:sp>
        <p:nvSpPr>
          <p:cNvPr id="258" name="Google Shape;258;p44"/>
          <p:cNvSpPr txBox="1"/>
          <p:nvPr/>
        </p:nvSpPr>
        <p:spPr>
          <a:xfrm flipH="1">
            <a:off x="3788438" y="298588"/>
            <a:ext cx="1478700" cy="738900"/>
          </a:xfrm>
          <a:prstGeom prst="rect">
            <a:avLst/>
          </a:prstGeom>
          <a:solidFill>
            <a:schemeClr val="accent1"/>
          </a:solidFill>
          <a:ln w="19050" cap="flat" cmpd="sng">
            <a:solidFill>
              <a:srgbClr val="000000"/>
            </a:solidFill>
            <a:prstDash val="solid"/>
            <a:round/>
            <a:headEnd type="none" w="sm" len="sm"/>
            <a:tailEnd type="none" w="sm" len="sm"/>
          </a:ln>
          <a:effectLst>
            <a:outerShdw blurRad="314325" dist="47625" dir="312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200"/>
              <a:t>User is presented with a virtual training situation</a:t>
            </a:r>
            <a:endParaRPr sz="1200"/>
          </a:p>
        </p:txBody>
      </p:sp>
      <p:sp>
        <p:nvSpPr>
          <p:cNvPr id="259" name="Google Shape;259;p44"/>
          <p:cNvSpPr txBox="1"/>
          <p:nvPr/>
        </p:nvSpPr>
        <p:spPr>
          <a:xfrm>
            <a:off x="7251100" y="298888"/>
            <a:ext cx="1714500" cy="738900"/>
          </a:xfrm>
          <a:prstGeom prst="rect">
            <a:avLst/>
          </a:prstGeom>
          <a:solidFill>
            <a:schemeClr val="accent1"/>
          </a:solidFill>
          <a:ln w="19050" cap="flat" cmpd="sng">
            <a:solidFill>
              <a:srgbClr val="000000"/>
            </a:solidFill>
            <a:prstDash val="solid"/>
            <a:round/>
            <a:headEnd type="none" w="sm" len="sm"/>
            <a:tailEnd type="none" w="sm" len="sm"/>
          </a:ln>
          <a:effectLst>
            <a:outerShdw blurRad="314325" dist="47625" dir="312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200"/>
              <a:t>Upon training completion, user exits system</a:t>
            </a:r>
            <a:endParaRPr sz="1200"/>
          </a:p>
        </p:txBody>
      </p:sp>
      <p:cxnSp>
        <p:nvCxnSpPr>
          <p:cNvPr id="260" name="Google Shape;260;p44"/>
          <p:cNvCxnSpPr>
            <a:stCxn id="255" idx="1"/>
            <a:endCxn id="258" idx="3"/>
          </p:cNvCxnSpPr>
          <p:nvPr/>
        </p:nvCxnSpPr>
        <p:spPr>
          <a:xfrm rot="10800000" flipH="1">
            <a:off x="1807775" y="668038"/>
            <a:ext cx="1980600" cy="600"/>
          </a:xfrm>
          <a:prstGeom prst="straightConnector1">
            <a:avLst/>
          </a:prstGeom>
          <a:noFill/>
          <a:ln w="19050" cap="flat" cmpd="sng">
            <a:solidFill>
              <a:schemeClr val="dk1"/>
            </a:solidFill>
            <a:prstDash val="solid"/>
            <a:round/>
            <a:headEnd type="none" w="med" len="med"/>
            <a:tailEnd type="triangle" w="med" len="med"/>
          </a:ln>
        </p:spPr>
      </p:cxnSp>
      <p:sp>
        <p:nvSpPr>
          <p:cNvPr id="261" name="Google Shape;261;p44"/>
          <p:cNvSpPr txBox="1"/>
          <p:nvPr/>
        </p:nvSpPr>
        <p:spPr>
          <a:xfrm>
            <a:off x="2237900" y="1507313"/>
            <a:ext cx="1478700" cy="1108200"/>
          </a:xfrm>
          <a:prstGeom prst="rect">
            <a:avLst/>
          </a:prstGeom>
          <a:solidFill>
            <a:schemeClr val="accent1"/>
          </a:solidFill>
          <a:ln w="19050" cap="flat" cmpd="sng">
            <a:solidFill>
              <a:srgbClr val="000000"/>
            </a:solidFill>
            <a:prstDash val="solid"/>
            <a:round/>
            <a:headEnd type="none" w="sm" len="sm"/>
            <a:tailEnd type="none" w="sm" len="sm"/>
          </a:ln>
          <a:effectLst>
            <a:outerShdw blurRad="314325" dist="47625" dir="312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200"/>
              <a:t>Virtual environment updates based on interaction and movement</a:t>
            </a:r>
            <a:endParaRPr sz="1200"/>
          </a:p>
        </p:txBody>
      </p:sp>
      <p:pic>
        <p:nvPicPr>
          <p:cNvPr id="262" name="Google Shape;262;p4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207611" y="3274625"/>
            <a:ext cx="1572251" cy="1572250"/>
          </a:xfrm>
          <a:prstGeom prst="rect">
            <a:avLst/>
          </a:prstGeom>
          <a:noFill/>
          <a:ln>
            <a:noFill/>
          </a:ln>
          <a:effectLst>
            <a:outerShdw blurRad="157163" dist="161925" dir="2640000" algn="bl" rotWithShape="0">
              <a:srgbClr val="000000">
                <a:alpha val="50000"/>
              </a:srgbClr>
            </a:outerShdw>
          </a:effectLst>
        </p:spPr>
      </p:pic>
      <p:pic>
        <p:nvPicPr>
          <p:cNvPr id="263" name="Google Shape;263;p4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355625" y="1735900"/>
            <a:ext cx="1788375" cy="1788375"/>
          </a:xfrm>
          <a:prstGeom prst="rect">
            <a:avLst/>
          </a:prstGeom>
          <a:noFill/>
          <a:ln>
            <a:noFill/>
          </a:ln>
        </p:spPr>
      </p:pic>
      <p:sp>
        <p:nvSpPr>
          <p:cNvPr id="264" name="Google Shape;264;p44"/>
          <p:cNvSpPr/>
          <p:nvPr/>
        </p:nvSpPr>
        <p:spPr>
          <a:xfrm rot="-6913695">
            <a:off x="7802612" y="1942875"/>
            <a:ext cx="232225" cy="252300"/>
          </a:xfrm>
          <a:prstGeom prst="flowChartManualOperation">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4"/>
          <p:cNvSpPr txBox="1"/>
          <p:nvPr/>
        </p:nvSpPr>
        <p:spPr>
          <a:xfrm>
            <a:off x="3484300" y="3049613"/>
            <a:ext cx="1961100" cy="554100"/>
          </a:xfrm>
          <a:prstGeom prst="rect">
            <a:avLst/>
          </a:prstGeom>
          <a:solidFill>
            <a:schemeClr val="accent4"/>
          </a:solidFill>
          <a:ln w="19050" cap="flat" cmpd="sng">
            <a:solidFill>
              <a:srgbClr val="000000"/>
            </a:solidFill>
            <a:prstDash val="solid"/>
            <a:round/>
            <a:headEnd type="none" w="sm" len="sm"/>
            <a:tailEnd type="none" w="sm" len="sm"/>
          </a:ln>
          <a:effectLst>
            <a:outerShdw blurRad="314325" dist="47625" dir="312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200"/>
              <a:t>User experiences gravity offloading </a:t>
            </a:r>
            <a:endParaRPr sz="1200"/>
          </a:p>
        </p:txBody>
      </p:sp>
      <p:cxnSp>
        <p:nvCxnSpPr>
          <p:cNvPr id="266" name="Google Shape;266;p44"/>
          <p:cNvCxnSpPr>
            <a:stCxn id="258" idx="1"/>
            <a:endCxn id="259" idx="1"/>
          </p:cNvCxnSpPr>
          <p:nvPr/>
        </p:nvCxnSpPr>
        <p:spPr>
          <a:xfrm>
            <a:off x="5267138" y="668038"/>
            <a:ext cx="1983900" cy="600"/>
          </a:xfrm>
          <a:prstGeom prst="bentConnector3">
            <a:avLst>
              <a:gd name="adj1" fmla="val 50002"/>
            </a:avLst>
          </a:prstGeom>
          <a:noFill/>
          <a:ln w="19050" cap="flat" cmpd="sng">
            <a:solidFill>
              <a:schemeClr val="dk1"/>
            </a:solidFill>
            <a:prstDash val="solid"/>
            <a:round/>
            <a:headEnd type="none" w="med" len="med"/>
            <a:tailEnd type="triangle" w="med" len="med"/>
          </a:ln>
        </p:spPr>
      </p:cxnSp>
      <p:cxnSp>
        <p:nvCxnSpPr>
          <p:cNvPr id="267" name="Google Shape;267;p44"/>
          <p:cNvCxnSpPr>
            <a:endCxn id="254" idx="0"/>
          </p:cNvCxnSpPr>
          <p:nvPr/>
        </p:nvCxnSpPr>
        <p:spPr>
          <a:xfrm>
            <a:off x="4766338" y="1276900"/>
            <a:ext cx="1156500" cy="230400"/>
          </a:xfrm>
          <a:prstGeom prst="bentConnector2">
            <a:avLst/>
          </a:prstGeom>
          <a:noFill/>
          <a:ln w="19050" cap="flat" cmpd="sng">
            <a:solidFill>
              <a:schemeClr val="dk1"/>
            </a:solidFill>
            <a:prstDash val="solid"/>
            <a:round/>
            <a:headEnd type="none" w="med" len="med"/>
            <a:tailEnd type="triangle" w="med" len="med"/>
          </a:ln>
        </p:spPr>
      </p:cxnSp>
      <p:cxnSp>
        <p:nvCxnSpPr>
          <p:cNvPr id="268" name="Google Shape;268;p44"/>
          <p:cNvCxnSpPr>
            <a:stCxn id="254" idx="2"/>
            <a:endCxn id="265" idx="3"/>
          </p:cNvCxnSpPr>
          <p:nvPr/>
        </p:nvCxnSpPr>
        <p:spPr>
          <a:xfrm rot="5400000">
            <a:off x="5328538" y="2732500"/>
            <a:ext cx="711300" cy="477300"/>
          </a:xfrm>
          <a:prstGeom prst="bentConnector2">
            <a:avLst/>
          </a:prstGeom>
          <a:noFill/>
          <a:ln w="19050" cap="flat" cmpd="sng">
            <a:solidFill>
              <a:schemeClr val="dk1"/>
            </a:solidFill>
            <a:prstDash val="solid"/>
            <a:round/>
            <a:headEnd type="none" w="med" len="med"/>
            <a:tailEnd type="triangle" w="med" len="med"/>
          </a:ln>
        </p:spPr>
      </p:cxnSp>
      <p:cxnSp>
        <p:nvCxnSpPr>
          <p:cNvPr id="269" name="Google Shape;269;p44"/>
          <p:cNvCxnSpPr>
            <a:stCxn id="261" idx="0"/>
          </p:cNvCxnSpPr>
          <p:nvPr/>
        </p:nvCxnSpPr>
        <p:spPr>
          <a:xfrm rot="-5400000">
            <a:off x="3520850" y="733313"/>
            <a:ext cx="230400" cy="1317600"/>
          </a:xfrm>
          <a:prstGeom prst="bentConnector2">
            <a:avLst/>
          </a:prstGeom>
          <a:noFill/>
          <a:ln w="19050" cap="flat" cmpd="sng">
            <a:solidFill>
              <a:schemeClr val="dk1"/>
            </a:solidFill>
            <a:prstDash val="solid"/>
            <a:round/>
            <a:headEnd type="none" w="med" len="med"/>
            <a:tailEnd type="none" w="med" len="med"/>
          </a:ln>
        </p:spPr>
      </p:cxnSp>
      <p:cxnSp>
        <p:nvCxnSpPr>
          <p:cNvPr id="270" name="Google Shape;270;p44"/>
          <p:cNvCxnSpPr>
            <a:stCxn id="265" idx="1"/>
            <a:endCxn id="261" idx="2"/>
          </p:cNvCxnSpPr>
          <p:nvPr/>
        </p:nvCxnSpPr>
        <p:spPr>
          <a:xfrm rot="10800000">
            <a:off x="2977300" y="2615663"/>
            <a:ext cx="507000" cy="711000"/>
          </a:xfrm>
          <a:prstGeom prst="bentConnector2">
            <a:avLst/>
          </a:prstGeom>
          <a:noFill/>
          <a:ln w="19050" cap="flat" cmpd="sng">
            <a:solidFill>
              <a:schemeClr val="dk1"/>
            </a:solidFill>
            <a:prstDash val="solid"/>
            <a:round/>
            <a:headEnd type="none" w="med" len="med"/>
            <a:tailEnd type="triangle" w="med" len="med"/>
          </a:ln>
        </p:spPr>
      </p:cxnSp>
      <p:sp>
        <p:nvSpPr>
          <p:cNvPr id="271" name="Google Shape;271;p44"/>
          <p:cNvSpPr/>
          <p:nvPr/>
        </p:nvSpPr>
        <p:spPr>
          <a:xfrm>
            <a:off x="3405425" y="4178825"/>
            <a:ext cx="228600" cy="2286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72" name="Google Shape;272;p44"/>
          <p:cNvGraphicFramePr/>
          <p:nvPr/>
        </p:nvGraphicFramePr>
        <p:xfrm>
          <a:off x="3716600" y="4069675"/>
          <a:ext cx="1714500" cy="846260"/>
        </p:xfrm>
        <a:graphic>
          <a:graphicData uri="http://schemas.openxmlformats.org/drawingml/2006/table">
            <a:tbl>
              <a:tblPr>
                <a:noFill/>
                <a:tableStyleId>{583A808C-C0E0-4BA4-9552-BDBF634BCC8A}</a:tableStyleId>
              </a:tblPr>
              <a:tblGrid>
                <a:gridCol w="1714500">
                  <a:extLst>
                    <a:ext uri="{9D8B030D-6E8A-4147-A177-3AD203B41FA5}">
                      <a16:colId xmlns:a16="http://schemas.microsoft.com/office/drawing/2014/main" val="20000"/>
                    </a:ext>
                  </a:extLst>
                </a:gridCol>
              </a:tblGrid>
              <a:tr h="387625">
                <a:tc>
                  <a:txBody>
                    <a:bodyPr/>
                    <a:lstStyle/>
                    <a:p>
                      <a:pPr marL="0" lvl="0" indent="0" algn="l" rtl="0">
                        <a:spcBef>
                          <a:spcPts val="0"/>
                        </a:spcBef>
                        <a:spcAft>
                          <a:spcPts val="0"/>
                        </a:spcAft>
                        <a:buNone/>
                      </a:pPr>
                      <a:r>
                        <a:rPr lang="en" b="1" i="1">
                          <a:latin typeface="Orbitron"/>
                          <a:ea typeface="Orbitron"/>
                          <a:cs typeface="Orbitron"/>
                          <a:sym typeface="Orbitron"/>
                        </a:rPr>
                        <a:t>LunaSim</a:t>
                      </a:r>
                      <a:r>
                        <a:rPr lang="en"/>
                        <a:t> Scope</a:t>
                      </a:r>
                      <a:endParaRPr/>
                    </a:p>
                  </a:txBody>
                  <a:tcPr marL="91425" marR="91425" marT="91425" marB="91425">
                    <a:lnL w="19050" cap="flat" cmpd="sng">
                      <a:solidFill>
                        <a:schemeClr val="accent3">
                          <a:alpha val="0"/>
                        </a:schemeClr>
                      </a:solidFill>
                      <a:prstDash val="solid"/>
                      <a:round/>
                      <a:headEnd type="none" w="sm" len="sm"/>
                      <a:tailEnd type="none" w="sm" len="sm"/>
                    </a:lnL>
                    <a:lnR w="19050" cap="flat" cmpd="sng">
                      <a:solidFill>
                        <a:schemeClr val="accent3">
                          <a:alpha val="0"/>
                        </a:schemeClr>
                      </a:solidFill>
                      <a:prstDash val="solid"/>
                      <a:round/>
                      <a:headEnd type="none" w="sm" len="sm"/>
                      <a:tailEnd type="none" w="sm" len="sm"/>
                    </a:lnR>
                    <a:lnT w="19050" cap="flat" cmpd="sng">
                      <a:solidFill>
                        <a:schemeClr val="accent3">
                          <a:alpha val="0"/>
                        </a:schemeClr>
                      </a:solidFill>
                      <a:prstDash val="solid"/>
                      <a:round/>
                      <a:headEnd type="none" w="sm" len="sm"/>
                      <a:tailEnd type="none" w="sm" len="sm"/>
                    </a:lnT>
                    <a:lnB w="19050"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val="10000"/>
                  </a:ext>
                </a:extLst>
              </a:tr>
              <a:tr h="450050">
                <a:tc>
                  <a:txBody>
                    <a:bodyPr/>
                    <a:lstStyle/>
                    <a:p>
                      <a:pPr marL="0" lvl="0" indent="0" algn="l" rtl="0">
                        <a:spcBef>
                          <a:spcPts val="0"/>
                        </a:spcBef>
                        <a:spcAft>
                          <a:spcPts val="0"/>
                        </a:spcAft>
                        <a:buNone/>
                      </a:pPr>
                      <a:r>
                        <a:rPr lang="en"/>
                        <a:t>Full Mission Scope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accent3">
                          <a:alpha val="0"/>
                        </a:scheme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73" name="Google Shape;273;p44"/>
          <p:cNvSpPr/>
          <p:nvPr/>
        </p:nvSpPr>
        <p:spPr>
          <a:xfrm>
            <a:off x="3405425" y="4520450"/>
            <a:ext cx="228600" cy="2286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4" name="Google Shape;274;p44"/>
          <p:cNvCxnSpPr/>
          <p:nvPr/>
        </p:nvCxnSpPr>
        <p:spPr>
          <a:xfrm rot="10800000">
            <a:off x="4285636" y="1045570"/>
            <a:ext cx="0" cy="241200"/>
          </a:xfrm>
          <a:prstGeom prst="straightConnector1">
            <a:avLst/>
          </a:prstGeom>
          <a:noFill/>
          <a:ln w="19050" cap="flat" cmpd="sng">
            <a:solidFill>
              <a:schemeClr val="dk1"/>
            </a:solidFill>
            <a:prstDash val="solid"/>
            <a:round/>
            <a:headEnd type="none" w="med" len="med"/>
            <a:tailEnd type="triangle" w="med" len="med"/>
          </a:ln>
        </p:spPr>
      </p:cxnSp>
      <p:cxnSp>
        <p:nvCxnSpPr>
          <p:cNvPr id="275" name="Google Shape;275;p44"/>
          <p:cNvCxnSpPr/>
          <p:nvPr/>
        </p:nvCxnSpPr>
        <p:spPr>
          <a:xfrm rot="10800000">
            <a:off x="4775509" y="1045570"/>
            <a:ext cx="0" cy="2412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1" cy="5143500"/>
          </a:xfrm>
          <a:prstGeom prst="rect">
            <a:avLst/>
          </a:prstGeom>
          <a:noFill/>
          <a:ln>
            <a:noFill/>
          </a:ln>
        </p:spPr>
      </p:pic>
      <p:cxnSp>
        <p:nvCxnSpPr>
          <p:cNvPr id="281" name="Google Shape;281;p45"/>
          <p:cNvCxnSpPr>
            <a:stCxn id="282" idx="3"/>
          </p:cNvCxnSpPr>
          <p:nvPr/>
        </p:nvCxnSpPr>
        <p:spPr>
          <a:xfrm>
            <a:off x="1799375" y="4609550"/>
            <a:ext cx="212100" cy="600"/>
          </a:xfrm>
          <a:prstGeom prst="bentConnector3">
            <a:avLst>
              <a:gd name="adj1" fmla="val 50000"/>
            </a:avLst>
          </a:prstGeom>
          <a:noFill/>
          <a:ln w="76200" cap="flat" cmpd="sng">
            <a:solidFill>
              <a:schemeClr val="dk1"/>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283" name="Google Shape;283;p45"/>
          <p:cNvCxnSpPr/>
          <p:nvPr/>
        </p:nvCxnSpPr>
        <p:spPr>
          <a:xfrm rot="5400000">
            <a:off x="7602850" y="3823150"/>
            <a:ext cx="616800" cy="7200"/>
          </a:xfrm>
          <a:prstGeom prst="bentConnector3">
            <a:avLst>
              <a:gd name="adj1" fmla="val 50000"/>
            </a:avLst>
          </a:prstGeom>
          <a:noFill/>
          <a:ln w="76200" cap="flat" cmpd="sng">
            <a:solidFill>
              <a:schemeClr val="dk1"/>
            </a:solidFill>
            <a:prstDash val="solid"/>
            <a:round/>
            <a:headEnd type="none" w="med" len="med"/>
            <a:tailEnd type="triangle" w="med" len="med"/>
          </a:ln>
        </p:spPr>
      </p:cxnSp>
      <p:cxnSp>
        <p:nvCxnSpPr>
          <p:cNvPr id="284" name="Google Shape;284;p45"/>
          <p:cNvCxnSpPr>
            <a:stCxn id="282" idx="3"/>
          </p:cNvCxnSpPr>
          <p:nvPr/>
        </p:nvCxnSpPr>
        <p:spPr>
          <a:xfrm>
            <a:off x="1799375" y="4609550"/>
            <a:ext cx="432900" cy="600"/>
          </a:xfrm>
          <a:prstGeom prst="bentConnector3">
            <a:avLst>
              <a:gd name="adj1" fmla="val 50000"/>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85" name="Google Shape;285;p45"/>
          <p:cNvCxnSpPr>
            <a:stCxn id="286" idx="0"/>
            <a:endCxn id="287" idx="2"/>
          </p:cNvCxnSpPr>
          <p:nvPr/>
        </p:nvCxnSpPr>
        <p:spPr>
          <a:xfrm rot="5400000" flipH="1">
            <a:off x="1299450" y="2575550"/>
            <a:ext cx="1969500" cy="1483500"/>
          </a:xfrm>
          <a:prstGeom prst="bentConnector3">
            <a:avLst>
              <a:gd name="adj1" fmla="val 49999"/>
            </a:avLst>
          </a:prstGeom>
          <a:noFill/>
          <a:ln w="76200" cap="flat" cmpd="sng">
            <a:solidFill>
              <a:schemeClr val="dk1"/>
            </a:solidFill>
            <a:prstDash val="solid"/>
            <a:round/>
            <a:headEnd type="none" w="med" len="med"/>
            <a:tailEnd type="triangle" w="med" len="med"/>
          </a:ln>
        </p:spPr>
      </p:cxnSp>
      <p:sp>
        <p:nvSpPr>
          <p:cNvPr id="288" name="Google Shape;288;p45"/>
          <p:cNvSpPr txBox="1">
            <a:spLocks noGrp="1"/>
          </p:cNvSpPr>
          <p:nvPr>
            <p:ph type="title"/>
          </p:nvPr>
        </p:nvSpPr>
        <p:spPr>
          <a:xfrm>
            <a:off x="0" y="0"/>
            <a:ext cx="2185200" cy="1046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244" i="1">
                <a:solidFill>
                  <a:schemeClr val="lt1"/>
                </a:solidFill>
                <a:latin typeface="Orbitron"/>
                <a:ea typeface="Orbitron"/>
                <a:cs typeface="Orbitron"/>
                <a:sym typeface="Orbitron"/>
              </a:rPr>
              <a:t>LunaSim</a:t>
            </a:r>
            <a:r>
              <a:rPr lang="en" i="1">
                <a:solidFill>
                  <a:schemeClr val="lt1"/>
                </a:solidFill>
                <a:latin typeface="Orbitron"/>
                <a:ea typeface="Orbitron"/>
                <a:cs typeface="Orbitron"/>
                <a:sym typeface="Orbitron"/>
              </a:rPr>
              <a:t> </a:t>
            </a:r>
            <a:r>
              <a:rPr lang="en">
                <a:solidFill>
                  <a:schemeClr val="lt1"/>
                </a:solidFill>
              </a:rPr>
              <a:t>CONOPS</a:t>
            </a:r>
            <a:endParaRPr>
              <a:solidFill>
                <a:schemeClr val="lt1"/>
              </a:solidFill>
            </a:endParaRPr>
          </a:p>
        </p:txBody>
      </p:sp>
      <p:sp>
        <p:nvSpPr>
          <p:cNvPr id="282" name="Google Shape;282;p45"/>
          <p:cNvSpPr txBox="1"/>
          <p:nvPr/>
        </p:nvSpPr>
        <p:spPr>
          <a:xfrm>
            <a:off x="310775" y="4301750"/>
            <a:ext cx="1488600" cy="615600"/>
          </a:xfrm>
          <a:prstGeom prst="rect">
            <a:avLst/>
          </a:prstGeom>
          <a:solidFill>
            <a:srgbClr val="6AA84F"/>
          </a:solidFill>
          <a:ln w="19050" cap="flat" cmpd="sng">
            <a:solidFill>
              <a:srgbClr val="000000"/>
            </a:solidFill>
            <a:prstDash val="solid"/>
            <a:round/>
            <a:headEnd type="none" w="sm" len="sm"/>
            <a:tailEnd type="none" w="sm" len="sm"/>
          </a:ln>
          <a:effectLst>
            <a:outerShdw blurRad="185738" dist="95250" dir="2760000" algn="bl" rotWithShape="0">
              <a:srgbClr val="000000">
                <a:alpha val="6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t>User is secured to system</a:t>
            </a:r>
            <a:endParaRPr/>
          </a:p>
        </p:txBody>
      </p:sp>
      <p:sp>
        <p:nvSpPr>
          <p:cNvPr id="289" name="Google Shape;289;p45"/>
          <p:cNvSpPr txBox="1"/>
          <p:nvPr/>
        </p:nvSpPr>
        <p:spPr>
          <a:xfrm>
            <a:off x="2740063" y="1501300"/>
            <a:ext cx="1681500" cy="831300"/>
          </a:xfrm>
          <a:prstGeom prst="rect">
            <a:avLst/>
          </a:prstGeom>
          <a:solidFill>
            <a:schemeClr val="lt2"/>
          </a:solidFill>
          <a:ln w="19050" cap="flat" cmpd="sng">
            <a:solidFill>
              <a:srgbClr val="000000"/>
            </a:solidFill>
            <a:prstDash val="solid"/>
            <a:round/>
            <a:headEnd type="none" w="sm" len="sm"/>
            <a:tailEnd type="none" w="sm" len="sm"/>
          </a:ln>
          <a:effectLst>
            <a:outerShdw blurRad="185738" dist="95250" dir="2760000" algn="bl" rotWithShape="0">
              <a:srgbClr val="000000">
                <a:alpha val="6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t>Sensor data is </a:t>
            </a:r>
            <a:endParaRPr/>
          </a:p>
          <a:p>
            <a:pPr marL="0" lvl="0" indent="0" algn="ctr" rtl="0">
              <a:spcBef>
                <a:spcPts val="0"/>
              </a:spcBef>
              <a:spcAft>
                <a:spcPts val="0"/>
              </a:spcAft>
              <a:buNone/>
            </a:pPr>
            <a:r>
              <a:rPr lang="en"/>
              <a:t>fed to control system</a:t>
            </a:r>
            <a:endParaRPr/>
          </a:p>
        </p:txBody>
      </p:sp>
      <p:sp>
        <p:nvSpPr>
          <p:cNvPr id="290" name="Google Shape;290;p45"/>
          <p:cNvSpPr txBox="1"/>
          <p:nvPr/>
        </p:nvSpPr>
        <p:spPr>
          <a:xfrm>
            <a:off x="2529875" y="523350"/>
            <a:ext cx="1907400" cy="338700"/>
          </a:xfrm>
          <a:prstGeom prst="rect">
            <a:avLst/>
          </a:prstGeom>
          <a:solidFill>
            <a:schemeClr val="dk1"/>
          </a:solidFill>
          <a:ln w="9525" cap="flat" cmpd="sng">
            <a:solidFill>
              <a:schemeClr val="dk1"/>
            </a:solidFill>
            <a:prstDash val="dot"/>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System Functionality</a:t>
            </a:r>
            <a:endParaRPr sz="1000">
              <a:solidFill>
                <a:schemeClr val="lt1"/>
              </a:solidFill>
            </a:endParaRPr>
          </a:p>
        </p:txBody>
      </p:sp>
      <p:sp>
        <p:nvSpPr>
          <p:cNvPr id="287" name="Google Shape;287;p45"/>
          <p:cNvSpPr txBox="1"/>
          <p:nvPr/>
        </p:nvSpPr>
        <p:spPr>
          <a:xfrm>
            <a:off x="588875" y="1501288"/>
            <a:ext cx="1907400" cy="831300"/>
          </a:xfrm>
          <a:prstGeom prst="rect">
            <a:avLst/>
          </a:prstGeom>
          <a:solidFill>
            <a:schemeClr val="lt2"/>
          </a:solidFill>
          <a:ln w="19050" cap="flat" cmpd="sng">
            <a:solidFill>
              <a:srgbClr val="000000"/>
            </a:solidFill>
            <a:prstDash val="solid"/>
            <a:round/>
            <a:headEnd type="none" w="sm" len="sm"/>
            <a:tailEnd type="none" w="sm" len="sm"/>
          </a:ln>
          <a:effectLst>
            <a:outerShdw blurRad="185738" dist="95250" dir="2760000" algn="bl" rotWithShape="0">
              <a:srgbClr val="000000">
                <a:alpha val="6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t> Sensors detect direction and speed of user movement</a:t>
            </a:r>
            <a:endParaRPr/>
          </a:p>
        </p:txBody>
      </p:sp>
      <p:sp>
        <p:nvSpPr>
          <p:cNvPr id="286" name="Google Shape;286;p45"/>
          <p:cNvSpPr txBox="1"/>
          <p:nvPr/>
        </p:nvSpPr>
        <p:spPr>
          <a:xfrm>
            <a:off x="2185200" y="4302050"/>
            <a:ext cx="1681500" cy="615600"/>
          </a:xfrm>
          <a:prstGeom prst="rect">
            <a:avLst/>
          </a:prstGeom>
          <a:solidFill>
            <a:srgbClr val="6AA84F"/>
          </a:solidFill>
          <a:ln w="19050" cap="flat" cmpd="sng">
            <a:solidFill>
              <a:srgbClr val="000000"/>
            </a:solidFill>
            <a:prstDash val="solid"/>
            <a:round/>
            <a:headEnd type="none" w="sm" len="sm"/>
            <a:tailEnd type="none" w="sm" len="sm"/>
          </a:ln>
          <a:effectLst>
            <a:outerShdw blurRad="185738" dist="95250" dir="2760000" algn="bl" rotWithShape="0">
              <a:srgbClr val="000000">
                <a:alpha val="6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t>User moves in physical space</a:t>
            </a:r>
            <a:endParaRPr/>
          </a:p>
        </p:txBody>
      </p:sp>
      <p:sp>
        <p:nvSpPr>
          <p:cNvPr id="291" name="Google Shape;291;p45"/>
          <p:cNvSpPr txBox="1"/>
          <p:nvPr/>
        </p:nvSpPr>
        <p:spPr>
          <a:xfrm>
            <a:off x="4945325" y="1285900"/>
            <a:ext cx="1843200" cy="1262100"/>
          </a:xfrm>
          <a:prstGeom prst="rect">
            <a:avLst/>
          </a:prstGeom>
          <a:solidFill>
            <a:schemeClr val="lt2"/>
          </a:solidFill>
          <a:ln w="19050" cap="flat" cmpd="sng">
            <a:solidFill>
              <a:srgbClr val="000000"/>
            </a:solidFill>
            <a:prstDash val="solid"/>
            <a:round/>
            <a:headEnd type="none" w="sm" len="sm"/>
            <a:tailEnd type="none" w="sm" len="sm"/>
          </a:ln>
          <a:effectLst>
            <a:outerShdw blurRad="185738" dist="95250" dir="2760000" algn="bl" rotWithShape="0">
              <a:srgbClr val="000000">
                <a:alpha val="6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t>Control system determines the necessary forces to apply to simulate reduced gravity</a:t>
            </a:r>
            <a:endParaRPr/>
          </a:p>
        </p:txBody>
      </p:sp>
      <p:sp>
        <p:nvSpPr>
          <p:cNvPr id="292" name="Google Shape;292;p45"/>
          <p:cNvSpPr txBox="1"/>
          <p:nvPr/>
        </p:nvSpPr>
        <p:spPr>
          <a:xfrm>
            <a:off x="7148650" y="1393600"/>
            <a:ext cx="1521600" cy="1046700"/>
          </a:xfrm>
          <a:prstGeom prst="rect">
            <a:avLst/>
          </a:prstGeom>
          <a:solidFill>
            <a:schemeClr val="lt2"/>
          </a:solidFill>
          <a:ln w="19050" cap="flat" cmpd="sng">
            <a:solidFill>
              <a:srgbClr val="000000"/>
            </a:solidFill>
            <a:prstDash val="solid"/>
            <a:round/>
            <a:headEnd type="none" w="sm" len="sm"/>
            <a:tailEnd type="none" w="sm" len="sm"/>
          </a:ln>
          <a:effectLst>
            <a:outerShdw blurRad="185738" dist="95250" dir="2760000" algn="bl" rotWithShape="0">
              <a:srgbClr val="000000">
                <a:alpha val="6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t>Movement system applies necessary forces</a:t>
            </a:r>
            <a:endParaRPr/>
          </a:p>
        </p:txBody>
      </p:sp>
      <p:cxnSp>
        <p:nvCxnSpPr>
          <p:cNvPr id="293" name="Google Shape;293;p45"/>
          <p:cNvCxnSpPr>
            <a:stCxn id="282" idx="3"/>
            <a:endCxn id="286" idx="1"/>
          </p:cNvCxnSpPr>
          <p:nvPr/>
        </p:nvCxnSpPr>
        <p:spPr>
          <a:xfrm>
            <a:off x="1799375" y="4609550"/>
            <a:ext cx="385800" cy="600"/>
          </a:xfrm>
          <a:prstGeom prst="bentConnector3">
            <a:avLst>
              <a:gd name="adj1" fmla="val 50003"/>
            </a:avLst>
          </a:prstGeom>
          <a:noFill/>
          <a:ln w="28575" cap="flat" cmpd="sng">
            <a:solidFill>
              <a:schemeClr val="accent4"/>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94" name="Google Shape;294;p45"/>
          <p:cNvCxnSpPr>
            <a:stCxn id="286" idx="0"/>
            <a:endCxn id="287" idx="2"/>
          </p:cNvCxnSpPr>
          <p:nvPr/>
        </p:nvCxnSpPr>
        <p:spPr>
          <a:xfrm rot="5400000" flipH="1">
            <a:off x="1299450" y="2575550"/>
            <a:ext cx="1969500" cy="1483500"/>
          </a:xfrm>
          <a:prstGeom prst="bentConnector3">
            <a:avLst>
              <a:gd name="adj1" fmla="val 49999"/>
            </a:avLst>
          </a:prstGeom>
          <a:noFill/>
          <a:ln w="28575" cap="flat" cmpd="sng">
            <a:solidFill>
              <a:schemeClr val="accent4"/>
            </a:solidFill>
            <a:prstDash val="solid"/>
            <a:round/>
            <a:headEnd type="none" w="med" len="med"/>
            <a:tailEnd type="triangle" w="med" len="med"/>
          </a:ln>
        </p:spPr>
      </p:cxnSp>
      <p:cxnSp>
        <p:nvCxnSpPr>
          <p:cNvPr id="295" name="Google Shape;295;p45"/>
          <p:cNvCxnSpPr>
            <a:stCxn id="287" idx="3"/>
            <a:endCxn id="289" idx="1"/>
          </p:cNvCxnSpPr>
          <p:nvPr/>
        </p:nvCxnSpPr>
        <p:spPr>
          <a:xfrm>
            <a:off x="2496275" y="1916938"/>
            <a:ext cx="243900" cy="600"/>
          </a:xfrm>
          <a:prstGeom prst="bentConnector3">
            <a:avLst>
              <a:gd name="adj1" fmla="val 49977"/>
            </a:avLst>
          </a:prstGeom>
          <a:noFill/>
          <a:ln w="28575" cap="flat" cmpd="sng">
            <a:solidFill>
              <a:schemeClr val="accent4"/>
            </a:solidFill>
            <a:prstDash val="solid"/>
            <a:round/>
            <a:headEnd type="none" w="med" len="med"/>
            <a:tailEnd type="triangle" w="med" len="med"/>
          </a:ln>
        </p:spPr>
      </p:cxnSp>
      <p:cxnSp>
        <p:nvCxnSpPr>
          <p:cNvPr id="296" name="Google Shape;296;p45"/>
          <p:cNvCxnSpPr>
            <a:stCxn id="289" idx="3"/>
            <a:endCxn id="291" idx="1"/>
          </p:cNvCxnSpPr>
          <p:nvPr/>
        </p:nvCxnSpPr>
        <p:spPr>
          <a:xfrm>
            <a:off x="4421563" y="1916950"/>
            <a:ext cx="523800" cy="600"/>
          </a:xfrm>
          <a:prstGeom prst="bentConnector3">
            <a:avLst>
              <a:gd name="adj1" fmla="val 49996"/>
            </a:avLst>
          </a:prstGeom>
          <a:noFill/>
          <a:ln w="28575" cap="flat" cmpd="sng">
            <a:solidFill>
              <a:schemeClr val="accent4"/>
            </a:solidFill>
            <a:prstDash val="solid"/>
            <a:round/>
            <a:headEnd type="none" w="med" len="med"/>
            <a:tailEnd type="triangle" w="med" len="med"/>
          </a:ln>
        </p:spPr>
      </p:cxnSp>
      <p:cxnSp>
        <p:nvCxnSpPr>
          <p:cNvPr id="297" name="Google Shape;297;p45"/>
          <p:cNvCxnSpPr>
            <a:stCxn id="291" idx="3"/>
            <a:endCxn id="292" idx="1"/>
          </p:cNvCxnSpPr>
          <p:nvPr/>
        </p:nvCxnSpPr>
        <p:spPr>
          <a:xfrm>
            <a:off x="6788525" y="1916950"/>
            <a:ext cx="360000" cy="600"/>
          </a:xfrm>
          <a:prstGeom prst="bentConnector3">
            <a:avLst>
              <a:gd name="adj1" fmla="val 50017"/>
            </a:avLst>
          </a:prstGeom>
          <a:noFill/>
          <a:ln w="28575" cap="flat" cmpd="sng">
            <a:solidFill>
              <a:schemeClr val="accent4"/>
            </a:solidFill>
            <a:prstDash val="solid"/>
            <a:round/>
            <a:headEnd type="none" w="med" len="med"/>
            <a:tailEnd type="triangle" w="med" len="med"/>
          </a:ln>
        </p:spPr>
      </p:cxnSp>
      <p:pic>
        <p:nvPicPr>
          <p:cNvPr id="298" name="Google Shape;298;p45"/>
          <p:cNvPicPr preferRelativeResize="0"/>
          <p:nvPr/>
        </p:nvPicPr>
        <p:blipFill rotWithShape="1">
          <a:blip r:embed="rId4" cstate="email">
            <a:alphaModFix/>
            <a:extLst>
              <a:ext uri="{28A0092B-C50C-407E-A947-70E740481C1C}">
                <a14:useLocalDpi xmlns:a14="http://schemas.microsoft.com/office/drawing/2010/main"/>
              </a:ext>
            </a:extLst>
          </a:blip>
          <a:srcRect b="-1121"/>
          <a:stretch/>
        </p:blipFill>
        <p:spPr>
          <a:xfrm>
            <a:off x="399161" y="2496438"/>
            <a:ext cx="883175" cy="1937825"/>
          </a:xfrm>
          <a:prstGeom prst="rect">
            <a:avLst/>
          </a:prstGeom>
          <a:noFill/>
          <a:ln>
            <a:noFill/>
          </a:ln>
          <a:effectLst>
            <a:outerShdw blurRad="157163" dist="76200" dir="3000000" algn="bl" rotWithShape="0">
              <a:srgbClr val="000000">
                <a:alpha val="67000"/>
              </a:srgbClr>
            </a:outerShdw>
          </a:effectLst>
        </p:spPr>
      </p:pic>
      <p:pic>
        <p:nvPicPr>
          <p:cNvPr id="299" name="Google Shape;299;p4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40250" y="2688075"/>
            <a:ext cx="1201000" cy="1295876"/>
          </a:xfrm>
          <a:prstGeom prst="rect">
            <a:avLst/>
          </a:prstGeom>
          <a:noFill/>
          <a:ln>
            <a:noFill/>
          </a:ln>
        </p:spPr>
      </p:pic>
      <p:sp>
        <p:nvSpPr>
          <p:cNvPr id="300" name="Google Shape;300;p45"/>
          <p:cNvSpPr txBox="1"/>
          <p:nvPr/>
        </p:nvSpPr>
        <p:spPr>
          <a:xfrm>
            <a:off x="7148950" y="3983950"/>
            <a:ext cx="1521600" cy="1046700"/>
          </a:xfrm>
          <a:prstGeom prst="rect">
            <a:avLst/>
          </a:prstGeom>
          <a:solidFill>
            <a:srgbClr val="6AA84F"/>
          </a:solidFill>
          <a:ln w="19050" cap="flat" cmpd="sng">
            <a:solidFill>
              <a:srgbClr val="000000"/>
            </a:solidFill>
            <a:prstDash val="solid"/>
            <a:round/>
            <a:headEnd type="none" w="sm" len="sm"/>
            <a:tailEnd type="none" w="sm" len="sm"/>
          </a:ln>
          <a:effectLst>
            <a:outerShdw blurRad="185738" dist="95250" dir="2760000" algn="bl" rotWithShape="0">
              <a:srgbClr val="000000">
                <a:alpha val="6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a:t>User experiences a reduced gravity environment</a:t>
            </a:r>
            <a:endParaRPr/>
          </a:p>
        </p:txBody>
      </p:sp>
      <p:cxnSp>
        <p:nvCxnSpPr>
          <p:cNvPr id="301" name="Google Shape;301;p45"/>
          <p:cNvCxnSpPr>
            <a:stCxn id="292" idx="2"/>
            <a:endCxn id="300" idx="0"/>
          </p:cNvCxnSpPr>
          <p:nvPr/>
        </p:nvCxnSpPr>
        <p:spPr>
          <a:xfrm rot="-5400000" flipH="1">
            <a:off x="7137850" y="3211900"/>
            <a:ext cx="1543800" cy="600"/>
          </a:xfrm>
          <a:prstGeom prst="bentConnector3">
            <a:avLst>
              <a:gd name="adj1" fmla="val 49995"/>
            </a:avLst>
          </a:prstGeom>
          <a:noFill/>
          <a:ln w="28575" cap="flat" cmpd="sng">
            <a:solidFill>
              <a:schemeClr val="accent4"/>
            </a:solidFill>
            <a:prstDash val="solid"/>
            <a:round/>
            <a:headEnd type="none" w="med" len="med"/>
            <a:tailEnd type="triangle" w="med" len="med"/>
          </a:ln>
        </p:spPr>
      </p:cxnSp>
      <p:sp>
        <p:nvSpPr>
          <p:cNvPr id="302" name="Google Shape;302;p45"/>
          <p:cNvSpPr txBox="1"/>
          <p:nvPr/>
        </p:nvSpPr>
        <p:spPr>
          <a:xfrm>
            <a:off x="2529875" y="184650"/>
            <a:ext cx="1907400" cy="338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User-side Functionality </a:t>
            </a:r>
            <a:endParaRPr sz="1000">
              <a:solidFill>
                <a:schemeClr val="lt1"/>
              </a:solidFill>
            </a:endParaRPr>
          </a:p>
        </p:txBody>
      </p:sp>
      <p:pic>
        <p:nvPicPr>
          <p:cNvPr id="303" name="Google Shape;303;p4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401863" y="2440300"/>
            <a:ext cx="1295875" cy="1295875"/>
          </a:xfrm>
          <a:prstGeom prst="rect">
            <a:avLst/>
          </a:prstGeom>
          <a:noFill/>
          <a:ln>
            <a:noFill/>
          </a:ln>
        </p:spPr>
      </p:pic>
      <p:pic>
        <p:nvPicPr>
          <p:cNvPr id="304" name="Google Shape;304;p4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820024" y="2074876"/>
            <a:ext cx="1521600" cy="1521600"/>
          </a:xfrm>
          <a:prstGeom prst="rect">
            <a:avLst/>
          </a:prstGeom>
          <a:noFill/>
          <a:ln>
            <a:noFill/>
          </a:ln>
        </p:spPr>
      </p:pic>
      <p:sp>
        <p:nvSpPr>
          <p:cNvPr id="305" name="Google Shape;305;p45"/>
          <p:cNvSpPr/>
          <p:nvPr/>
        </p:nvSpPr>
        <p:spPr>
          <a:xfrm>
            <a:off x="2185200" y="239700"/>
            <a:ext cx="228600" cy="2286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5"/>
          <p:cNvSpPr/>
          <p:nvPr/>
        </p:nvSpPr>
        <p:spPr>
          <a:xfrm>
            <a:off x="2185200" y="578400"/>
            <a:ext cx="228600" cy="22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thruBlk="1"/>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E3B269-C33B-4BDA-9801-E7D5F15A20C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3BA87ED-D0AB-44F5-A2E9-04C7E3D3E5B8}">
  <ds:schemaRefs>
    <ds:schemaRef ds:uri="http://schemas.microsoft.com/sharepoint/v3/contenttype/forms"/>
  </ds:schemaRefs>
</ds:datastoreItem>
</file>

<file path=customXml/itemProps3.xml><?xml version="1.0" encoding="utf-8"?>
<ds:datastoreItem xmlns:ds="http://schemas.openxmlformats.org/officeDocument/2006/customXml" ds:itemID="{441AB234-8129-4AF6-8CC1-D374CA26A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4502</Words>
  <Application>Microsoft Office PowerPoint</Application>
  <PresentationFormat>On-screen Show (16:9)</PresentationFormat>
  <Paragraphs>1153</Paragraphs>
  <Slides>50</Slides>
  <Notes>50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50</vt:i4>
      </vt:variant>
    </vt:vector>
  </HeadingPairs>
  <TitlesOfParts>
    <vt:vector size="56" baseType="lpstr">
      <vt:lpstr>Orbitron</vt:lpstr>
      <vt:lpstr>Times New Roman</vt:lpstr>
      <vt:lpstr>Arial</vt:lpstr>
      <vt:lpstr>Simple Light</vt:lpstr>
      <vt:lpstr>Simple Dark</vt:lpstr>
      <vt:lpstr>Simple Light</vt:lpstr>
      <vt:lpstr>LunaSim Preliminary Design Review</vt:lpstr>
      <vt:lpstr>Overview</vt:lpstr>
      <vt:lpstr>Project Description</vt:lpstr>
      <vt:lpstr>Background</vt:lpstr>
      <vt:lpstr>Current NASA Solutions</vt:lpstr>
      <vt:lpstr>Current NASA Solutions </vt:lpstr>
      <vt:lpstr>Project Definition &amp; Objectives </vt:lpstr>
      <vt:lpstr>Mission CONOPS</vt:lpstr>
      <vt:lpstr>LunaSim CONOPS</vt:lpstr>
      <vt:lpstr>PowerPoint Presentation</vt:lpstr>
      <vt:lpstr>PowerPoint Presentation</vt:lpstr>
      <vt:lpstr>Functional Requirements</vt:lpstr>
      <vt:lpstr>Critical Project Elements</vt:lpstr>
      <vt:lpstr>Trade Studies</vt:lpstr>
      <vt:lpstr>Trades</vt:lpstr>
      <vt:lpstr>Primary Trade 1:  Type of Structure - Design Options</vt:lpstr>
      <vt:lpstr>Primary Trade 1:  Type of Structure - Trade Matrix</vt:lpstr>
      <vt:lpstr>Primary Trade 2:  Z-Translation System - Sketches </vt:lpstr>
      <vt:lpstr>Primary Trade 2:  Z-Translation System - Analysis  </vt:lpstr>
      <vt:lpstr>Primary Trade 2:  Z-Translation System - Trade Matrix</vt:lpstr>
      <vt:lpstr>Primary Trade 3:  Software Platform - Trade Matrix</vt:lpstr>
      <vt:lpstr>Current Design Space Trade Tree</vt:lpstr>
      <vt:lpstr>Future Trades</vt:lpstr>
      <vt:lpstr>Modeling &amp; Prototyping</vt:lpstr>
      <vt:lpstr>Modeling and Prototyping Plans</vt:lpstr>
      <vt:lpstr>Modeling and Prototyping Plans</vt:lpstr>
      <vt:lpstr>Acknowledgements</vt:lpstr>
      <vt:lpstr>Thank you</vt:lpstr>
      <vt:lpstr>Questions?</vt:lpstr>
      <vt:lpstr>Additional Slides</vt:lpstr>
      <vt:lpstr>Primary Trade 1:  Type of Structure - Scale Definitions</vt:lpstr>
      <vt:lpstr>Primary Trade 2:  Z-Translation System - Scale Definitions</vt:lpstr>
      <vt:lpstr>Primary Trade 2: Rotation System Mass Model</vt:lpstr>
      <vt:lpstr>Primary Trade 3:  Software Platform - Scale Definitions</vt:lpstr>
      <vt:lpstr>Secondary Trade 1:  Ceiling vs. Floor Structure</vt:lpstr>
      <vt:lpstr>Secondary Trade 1:  Ceiling vs. Floor Structure - Scale Definitions</vt:lpstr>
      <vt:lpstr>Secondary Trade 2:  Rotation System - Sketches</vt:lpstr>
      <vt:lpstr>Secondary Trade 2:  Rotation System - Trade Matrix</vt:lpstr>
      <vt:lpstr>Secondary Trade 2:  Rotation System - Scale Definitions</vt:lpstr>
      <vt:lpstr>Secondary Trade 3:  Microprocessor Boards - Trade Matrix</vt:lpstr>
      <vt:lpstr>Secondary Trade 3:  Microprocessor Boards - Scale Definitions</vt:lpstr>
      <vt:lpstr>Secondary Trade 4:  Electrical and Software User Interface</vt:lpstr>
      <vt:lpstr>Secondary Trade 4:  Electrical and Software User Interface - Scale Definitions</vt:lpstr>
      <vt:lpstr>Secondary Trade 5:  Coding Language</vt:lpstr>
      <vt:lpstr>Secondary Trade 5:  Coding Language - Scale Definitions</vt:lpstr>
      <vt:lpstr>Specific Objectives</vt:lpstr>
      <vt:lpstr>Constraints</vt:lpstr>
      <vt:lpstr>Out of Scope Requirements</vt:lpstr>
      <vt:lpstr>Critical Project Elements </vt:lpstr>
      <vt:lpstr>Team Skills &amp; Interests / Interdependence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LunaSim Preliminary Design Review</dc:title>
  <cp:lastModifiedBy>Jeff Zehnder</cp:lastModifiedBy>
  <cp:revision>2</cp:revision>
  <dcterms:modified xsi:type="dcterms:W3CDTF">2023-03-10T00:05:35Z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