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y="5143500" cx="9144000"/>
  <p:notesSz cx="6858000" cy="9144000"/>
  <p:embeddedFontLst>
    <p:embeddedFont>
      <p:font typeface="Raleway"/>
      <p:regular r:id="rId64"/>
      <p:bold r:id="rId65"/>
      <p:italic r:id="rId66"/>
      <p:boldItalic r:id="rId67"/>
    </p:embeddedFont>
    <p:embeddedFont>
      <p:font typeface="Roboto"/>
      <p:regular r:id="rId68"/>
      <p:bold r:id="rId69"/>
      <p:italic r:id="rId70"/>
      <p:boldItalic r:id="rId71"/>
    </p:embeddedFont>
    <p:embeddedFont>
      <p:font typeface="Raleway Medium"/>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Henri Wessels"/>
  <p:cmAuthor clrIdx="1" id="1" initials="" lastIdx="1" name="Matt Brawle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A7DD91-BC53-4C88-A51F-20879AC380AC}">
  <a:tblStyle styleId="{EBA7DD91-BC53-4C88-A51F-20879AC380A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21" Type="http://schemas.openxmlformats.org/officeDocument/2006/relationships/slide" Target="slides/slide14.xml"/><Relationship Id="rId68" Type="http://schemas.openxmlformats.org/officeDocument/2006/relationships/font" Target="fonts/Roboto-regular.fntdata"/><Relationship Id="rId16" Type="http://schemas.openxmlformats.org/officeDocument/2006/relationships/slide" Target="slides/slide9.xml"/><Relationship Id="rId40" Type="http://schemas.openxmlformats.org/officeDocument/2006/relationships/slide" Target="slides/slide33.xml"/><Relationship Id="rId45" Type="http://schemas.openxmlformats.org/officeDocument/2006/relationships/slide" Target="slides/slide38.xml"/><Relationship Id="rId74" Type="http://schemas.openxmlformats.org/officeDocument/2006/relationships/font" Target="fonts/RalewayMedium-italic.fntdata"/><Relationship Id="rId32" Type="http://schemas.openxmlformats.org/officeDocument/2006/relationships/slide" Target="slides/slide25.xml"/><Relationship Id="rId37" Type="http://schemas.openxmlformats.org/officeDocument/2006/relationships/slide" Target="slides/slide30.xml"/><Relationship Id="rId66" Type="http://schemas.openxmlformats.org/officeDocument/2006/relationships/font" Target="fonts/Raleway-italic.fntdata"/><Relationship Id="rId24" Type="http://schemas.openxmlformats.org/officeDocument/2006/relationships/slide" Target="slides/slide17.xml"/><Relationship Id="rId53" Type="http://schemas.openxmlformats.org/officeDocument/2006/relationships/slide" Target="slides/slide46.xml"/><Relationship Id="rId11" Type="http://schemas.openxmlformats.org/officeDocument/2006/relationships/slide" Target="slides/slide4.xml"/><Relationship Id="rId58" Type="http://schemas.openxmlformats.org/officeDocument/2006/relationships/slide" Target="slides/slide51.xml"/><Relationship Id="rId5" Type="http://schemas.openxmlformats.org/officeDocument/2006/relationships/commentAuthors" Target="commentAuthors.xml"/><Relationship Id="rId61" Type="http://schemas.openxmlformats.org/officeDocument/2006/relationships/slide" Target="slides/slide54.xml"/><Relationship Id="rId19" Type="http://schemas.openxmlformats.org/officeDocument/2006/relationships/slide" Target="slides/slide12.xml"/><Relationship Id="rId43" Type="http://schemas.openxmlformats.org/officeDocument/2006/relationships/slide" Target="slides/slide36.xml"/><Relationship Id="rId48" Type="http://schemas.openxmlformats.org/officeDocument/2006/relationships/slide" Target="slides/slide41.xml"/><Relationship Id="rId30" Type="http://schemas.openxmlformats.org/officeDocument/2006/relationships/slide" Target="slides/slide23.xml"/><Relationship Id="rId35" Type="http://schemas.openxmlformats.org/officeDocument/2006/relationships/slide" Target="slides/slide28.xml"/><Relationship Id="rId64" Type="http://schemas.openxmlformats.org/officeDocument/2006/relationships/font" Target="fonts/Raleway-regular.fntdata"/><Relationship Id="rId22" Type="http://schemas.openxmlformats.org/officeDocument/2006/relationships/slide" Target="slides/slide15.xml"/><Relationship Id="rId69" Type="http://schemas.openxmlformats.org/officeDocument/2006/relationships/font" Target="fonts/Roboto-bold.fntdata"/><Relationship Id="rId27" Type="http://schemas.openxmlformats.org/officeDocument/2006/relationships/slide" Target="slides/slide20.xml"/><Relationship Id="rId56" Type="http://schemas.openxmlformats.org/officeDocument/2006/relationships/slide" Target="slides/slide49.xml"/><Relationship Id="rId14" Type="http://schemas.openxmlformats.org/officeDocument/2006/relationships/slide" Target="slides/slide7.xml"/><Relationship Id="rId77" Type="http://schemas.openxmlformats.org/officeDocument/2006/relationships/customXml" Target="../customXml/item2.xml"/><Relationship Id="rId8" Type="http://schemas.openxmlformats.org/officeDocument/2006/relationships/slide" Target="slides/slide1.xml"/><Relationship Id="rId72" Type="http://schemas.openxmlformats.org/officeDocument/2006/relationships/font" Target="fonts/RalewayMedium-regular.fntdata"/><Relationship Id="rId51" Type="http://schemas.openxmlformats.org/officeDocument/2006/relationships/slide" Target="slides/slide44.xml"/><Relationship Id="rId3" Type="http://schemas.openxmlformats.org/officeDocument/2006/relationships/presProps" Target="presProps.xml"/><Relationship Id="rId46" Type="http://schemas.openxmlformats.org/officeDocument/2006/relationships/slide" Target="slides/slide39.xml"/><Relationship Id="rId33" Type="http://schemas.openxmlformats.org/officeDocument/2006/relationships/slide" Target="slides/slide26.xml"/><Relationship Id="rId38" Type="http://schemas.openxmlformats.org/officeDocument/2006/relationships/slide" Target="slides/slide31.xml"/><Relationship Id="rId67" Type="http://schemas.openxmlformats.org/officeDocument/2006/relationships/font" Target="fonts/Raleway-boldItalic.fntdata"/><Relationship Id="rId25" Type="http://schemas.openxmlformats.org/officeDocument/2006/relationships/slide" Target="slides/slide18.xml"/><Relationship Id="rId12" Type="http://schemas.openxmlformats.org/officeDocument/2006/relationships/slide" Target="slides/slide5.xml"/><Relationship Id="rId59" Type="http://schemas.openxmlformats.org/officeDocument/2006/relationships/slide" Target="slides/slide52.xml"/><Relationship Id="rId17" Type="http://schemas.openxmlformats.org/officeDocument/2006/relationships/slide" Target="slides/slide10.xml"/><Relationship Id="rId41" Type="http://schemas.openxmlformats.org/officeDocument/2006/relationships/slide" Target="slides/slide34.xml"/><Relationship Id="rId75" Type="http://schemas.openxmlformats.org/officeDocument/2006/relationships/font" Target="fonts/RalewayMedium-boldItalic.fntdata"/><Relationship Id="rId70" Type="http://schemas.openxmlformats.org/officeDocument/2006/relationships/font" Target="fonts/Roboto-italic.fntdata"/><Relationship Id="rId62" Type="http://schemas.openxmlformats.org/officeDocument/2006/relationships/slide" Target="slides/slide55.xml"/><Relationship Id="rId20" Type="http://schemas.openxmlformats.org/officeDocument/2006/relationships/slide" Target="slides/slide13.xml"/><Relationship Id="rId54" Type="http://schemas.openxmlformats.org/officeDocument/2006/relationships/slide" Target="slides/slide47.xml"/><Relationship Id="rId1" Type="http://schemas.openxmlformats.org/officeDocument/2006/relationships/theme" Target="theme/theme2.xml"/><Relationship Id="rId6" Type="http://schemas.openxmlformats.org/officeDocument/2006/relationships/slideMaster" Target="slideMasters/slideMaster1.xml"/><Relationship Id="rId49" Type="http://schemas.openxmlformats.org/officeDocument/2006/relationships/slide" Target="slides/slide42.xml"/><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57" Type="http://schemas.openxmlformats.org/officeDocument/2006/relationships/slide" Target="slides/slide50.xml"/><Relationship Id="rId15" Type="http://schemas.openxmlformats.org/officeDocument/2006/relationships/slide" Target="slides/slide8.xml"/><Relationship Id="rId44" Type="http://schemas.openxmlformats.org/officeDocument/2006/relationships/slide" Target="slides/slide37.xml"/><Relationship Id="rId73" Type="http://schemas.openxmlformats.org/officeDocument/2006/relationships/font" Target="fonts/RalewayMedium-bold.fntdata"/><Relationship Id="rId31" Type="http://schemas.openxmlformats.org/officeDocument/2006/relationships/slide" Target="slides/slide24.xml"/><Relationship Id="rId65" Type="http://schemas.openxmlformats.org/officeDocument/2006/relationships/font" Target="fonts/Raleway-bold.fntdata"/><Relationship Id="rId60" Type="http://schemas.openxmlformats.org/officeDocument/2006/relationships/slide" Target="slides/slide53.xml"/><Relationship Id="rId52" Type="http://schemas.openxmlformats.org/officeDocument/2006/relationships/slide" Target="slides/slide45.xml"/><Relationship Id="rId10" Type="http://schemas.openxmlformats.org/officeDocument/2006/relationships/slide" Target="slides/slide3.xml"/><Relationship Id="rId78" Type="http://schemas.openxmlformats.org/officeDocument/2006/relationships/customXml" Target="../customXml/item3.xml"/><Relationship Id="rId4" Type="http://schemas.openxmlformats.org/officeDocument/2006/relationships/tableStyles" Target="tableStyles.xml"/><Relationship Id="rId9" Type="http://schemas.openxmlformats.org/officeDocument/2006/relationships/slide" Target="slides/slide2.xml"/><Relationship Id="rId39" Type="http://schemas.openxmlformats.org/officeDocument/2006/relationships/slide" Target="slides/slide32.xml"/><Relationship Id="rId13" Type="http://schemas.openxmlformats.org/officeDocument/2006/relationships/slide" Target="slides/slide6.xml"/><Relationship Id="rId18" Type="http://schemas.openxmlformats.org/officeDocument/2006/relationships/slide" Target="slides/slide1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customXml" Target="../customXml/item1.xml"/><Relationship Id="rId7" Type="http://schemas.openxmlformats.org/officeDocument/2006/relationships/notesMaster" Target="notesMasters/notesMaster1.xml"/><Relationship Id="rId71" Type="http://schemas.openxmlformats.org/officeDocument/2006/relationships/font" Target="fonts/Roboto-boldItalic.fntdata"/><Relationship Id="rId2" Type="http://schemas.openxmlformats.org/officeDocument/2006/relationships/viewProps" Target="viewProps.xml"/><Relationship Id="rId29" Type="http://schemas.openxmlformats.org/officeDocument/2006/relationships/slide" Target="slides/slide2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0-02T23:18:16.648">
    <p:pos x="6000" y="0"/>
    <p:text>Add slide numbers after main slides completed</p:text>
  </p:cm>
  <p:cm authorId="1" idx="1" dt="2022-10-02T23:18:16.648">
    <p:pos x="6000" y="0"/>
    <p:text>Need to update this jawn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trs.nasa.gov/api/citations/20050169151/downloads/20050169151.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tu.int/hub/2022/05/moon-based-radio-astronomy-spectrum/" TargetMode="External"/><Relationship Id="rId3" Type="http://schemas.openxmlformats.org/officeDocument/2006/relationships/hyperlink" Target="https://www.unoosa.org/documents/pdf/PromotingSpaceSustainability/Publication_Final_English_June2021.pdf" TargetMode="External"/><Relationship Id="rId4" Type="http://schemas.openxmlformats.org/officeDocument/2006/relationships/hyperlink" Target="https://digital-commons.usnwc.edu/cgi/viewcontent.cgi?article=1703&amp;context=il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d1f4cdc38_1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d1f4cdc38_1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all, welcome to team CRATER’s preliminary design review </a:t>
            </a:r>
            <a:endParaRPr/>
          </a:p>
          <a:p>
            <a:pPr indent="-298450" lvl="0" marL="457200" rtl="0" algn="l">
              <a:spcBef>
                <a:spcPts val="0"/>
              </a:spcBef>
              <a:spcAft>
                <a:spcPts val="0"/>
              </a:spcAft>
              <a:buSzPts val="1100"/>
              <a:buChar char="●"/>
            </a:pPr>
            <a:r>
              <a:rPr lang="en"/>
              <a:t>Im Henri</a:t>
            </a:r>
            <a:endParaRPr/>
          </a:p>
          <a:p>
            <a:pPr indent="-298450" lvl="0" marL="457200" rtl="0" algn="l">
              <a:spcBef>
                <a:spcPts val="0"/>
              </a:spcBef>
              <a:spcAft>
                <a:spcPts val="0"/>
              </a:spcAft>
              <a:buSzPts val="1100"/>
              <a:buChar char="●"/>
            </a:pPr>
            <a:r>
              <a:rPr lang="en"/>
              <a:t>I’m joined today by Mark, Ashwin, Cam, Abe, Adi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d1f4cdc38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5d1f4cdc38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Matt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d1f4cdc38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5d1f4cdc38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chemeClr val="lt1"/>
                </a:highlight>
              </a:rPr>
              <a:t>Matt</a:t>
            </a:r>
            <a:endParaRPr>
              <a:highlight>
                <a:schemeClr val="lt1"/>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d1f4cdc38_1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d1f4cdc38_1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&amp; Matt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a:t>
            </a:r>
            <a:r>
              <a:rPr lang="en"/>
              <a:t>ITU-R S.2099-0 https://www.itu.int/dms_pubrec/itu-r/rec/s/R-REC-S.2099-0-201612-I!!PDF-E.pdf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Lvl 1 &amp; lvl 2 defined by PDD</a:t>
            </a:r>
            <a:endParaRPr/>
          </a:p>
          <a:p>
            <a:pPr indent="0" lvl="0" marL="0" rtl="0" algn="l">
              <a:spcBef>
                <a:spcPts val="0"/>
              </a:spcBef>
              <a:spcAft>
                <a:spcPts val="0"/>
              </a:spcAft>
              <a:buNone/>
            </a:pPr>
            <a:r>
              <a:rPr lang="en"/>
              <a:t>Maybe just lvl 1 &amp; lvl 2 where appropriate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d1f4cdc38_1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d1f4cdc38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d1f4cdc38_1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5d1f4cdc38_1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Abe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High level overview of what MOO is, and what it’s supposed to accomplish</a:t>
            </a:r>
            <a:endParaRPr sz="1200">
              <a:solidFill>
                <a:schemeClr val="dk1"/>
              </a:solidFill>
            </a:endParaRPr>
          </a:p>
          <a:p>
            <a:pPr indent="0" lvl="0" marL="0" rtl="0" algn="l">
              <a:spcBef>
                <a:spcPts val="0"/>
              </a:spcBef>
              <a:spcAft>
                <a:spcPts val="0"/>
              </a:spcAft>
              <a:buNone/>
            </a:pPr>
            <a:r>
              <a:rPr lang="en" sz="1200">
                <a:solidFill>
                  <a:schemeClr val="dk1"/>
                </a:solidFill>
              </a:rPr>
              <a:t>Slides on how we’re implementing it come later in the presentation</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d1f4cdc38_1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d1f4cdc38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5d1f4cdc38_1_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5d1f4cdc38_1_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of our models we will talk about is our power models. We have a few different models to determine if all aspects of our power system are </a:t>
            </a:r>
            <a:r>
              <a:rPr lang="en"/>
              <a:t>within</a:t>
            </a:r>
            <a:r>
              <a:rPr lang="en"/>
              <a:t> our constraints. The first of these is our collection model. This model takes in the power profile and lifetime information of our satellite to determine the </a:t>
            </a:r>
            <a:r>
              <a:rPr lang="en"/>
              <a:t>battery type and capacity needed to transmit power, as well as losses involved in power collection and storage. The next model models our power transmission system. This model takes in the design choices of our laser type and orbit to maximize power transmitted and determine power density on the surface. The third and final model utilizes the previous two to determine how all design choices made, in laser and orbit, affect our power objective of maximizing kWh received at the surface. This model also outputs the necessary pointing angle and pointing speed that the attitude control system on the satellite would need to perform to maintain an accurate transmission. The assumptions involved with these models involve no atmospheric losses, our average beam size matches the receiver size, and that during transmission period altitude velocity and beam conditions are constant, curvature of the moon is negligible, and our receiver is a nice flat circular surface.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d1f4cdc38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5d1f4cdc38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a:p>
            <a:pPr indent="0" lvl="0" marL="0" rtl="0" algn="l">
              <a:spcBef>
                <a:spcPts val="0"/>
              </a:spcBef>
              <a:spcAft>
                <a:spcPts val="0"/>
              </a:spcAft>
              <a:buNone/>
            </a:pPr>
            <a:r>
              <a:rPr lang="en"/>
              <a:t>DISCUSS ANTENNA SIZING → MASS AND POWER DRAW</a:t>
            </a:r>
            <a:endParaRPr/>
          </a:p>
          <a:p>
            <a:pPr indent="0" lvl="0" marL="0" rtl="0" algn="l">
              <a:spcBef>
                <a:spcPts val="0"/>
              </a:spcBef>
              <a:spcAft>
                <a:spcPts val="0"/>
              </a:spcAft>
              <a:buNone/>
            </a:pPr>
            <a:r>
              <a:rPr lang="en"/>
              <a:t>We have identified four key communication models in order to determine our mission architecture: data rates, total data transmitted, system interference, and powered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 rates and total data transmitted are tied together, and are also determined by orbital </a:t>
            </a:r>
            <a:r>
              <a:rPr lang="en"/>
              <a:t>parameters</a:t>
            </a:r>
            <a:r>
              <a:rPr lang="en"/>
              <a:t>. As such, their models mainly rely on the satellite constellation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interference model … It limits the compatibility of the laser and communication subsystems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power required is based on the total power transmitted and the antenna design, as well as the data rate. It is currently a limiting factor on the power budget which will affect the wireless power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our key assumptions. We are also using prior research such as SMAD to determine key values in our models.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5fbeec50ef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5fbeec50ef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identified four key communication models in order to determine our mission architecture: data rates, total data transmitted, system interference, and powered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 rates and total data transmitted are tied together, and are also determined by orbital parameters. As such, their models mainly rely on the satellite constellation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interference model … It limits the compatibility of the laser and communication subsystems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power required is based on the total power transmitted and the antenna design, as well as the data rate. It is currently a limiting factor on the power budget which will affect the wireless power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our key assumptions. We are also using prior research such as SMAD to determine key values in our models.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5d1f4cdc38_1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5d1f4cdc38_1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5d1f4cdc3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5d1f4cdc3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Henri</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High level until  slide 12</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Trades &amp; multi objective optimization (moo)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Outcomes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5d1f4cdc38_1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5d1f4cdc38_1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Survivability, med impact since it would lower it to 90% efficiency for example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Satellite Shadowing -&gt; When the satellite’s own infrastructure gets in the way of the solar panels</a:t>
            </a:r>
            <a:endParaRPr/>
          </a:p>
          <a:p>
            <a:pPr indent="-298450" lvl="0" marL="457200" rtl="0" algn="l">
              <a:spcBef>
                <a:spcPts val="0"/>
              </a:spcBef>
              <a:spcAft>
                <a:spcPts val="0"/>
              </a:spcAft>
              <a:buSzPts val="1100"/>
              <a:buChar char="-"/>
            </a:pPr>
            <a:r>
              <a:rPr lang="en"/>
              <a:t>Theres a high probability that the laser/antennas/heat radiator get in the way, but we expect this to be minimal</a:t>
            </a:r>
            <a:endParaRPr/>
          </a:p>
          <a:p>
            <a:pPr indent="-298450" lvl="0" marL="457200" rtl="0" algn="l">
              <a:spcBef>
                <a:spcPts val="0"/>
              </a:spcBef>
              <a:spcAft>
                <a:spcPts val="0"/>
              </a:spcAft>
              <a:buSzPts val="1100"/>
              <a:buChar char="-"/>
            </a:pPr>
            <a:r>
              <a:rPr lang="en" u="sng">
                <a:solidFill>
                  <a:schemeClr val="hlink"/>
                </a:solidFill>
                <a:hlinkClick r:id="rId2"/>
              </a:rPr>
              <a:t>https://ntrs.nasa.gov/api/citations/20050169151/downloads/20050169151.pdf</a:t>
            </a:r>
            <a:r>
              <a:rPr lang="en"/>
              <a:t>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5d1f4cdc38_1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5d1f4cdc38_1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d1f4cdc38_1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5d1f4cdc38_1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Safety Analysis Reporting</a:t>
            </a:r>
            <a:endParaRPr/>
          </a:p>
          <a:p>
            <a:pPr indent="0" lvl="0" marL="0" rtl="0" algn="l">
              <a:spcBef>
                <a:spcPts val="0"/>
              </a:spcBef>
              <a:spcAft>
                <a:spcPts val="0"/>
              </a:spcAft>
              <a:buNone/>
            </a:pPr>
            <a:r>
              <a:rPr lang="en"/>
              <a:t>	Launch accident scenarios and accident environments that can affect potential release and dispersal of radioactive materials include blast waves, impact of the RPS onto hard surfaces, impact of debris onto the RPS, rocket propellant fires, high-speed reentry from sub-orbit or orbit, lofting of radioactive aerosols, atmospheric dispersal and settling of those aerosols, inhalation and ingestion of released material, and subsequent health effects and land contamination.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5d1f4cdc38_1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5d1f4cdc38_1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fd632d57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5fd632d57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5d1f4cdc38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5d1f4cdc38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a:p>
            <a:pPr indent="-298450" lvl="0" marL="457200" rtl="0" algn="l">
              <a:spcBef>
                <a:spcPts val="0"/>
              </a:spcBef>
              <a:spcAft>
                <a:spcPts val="0"/>
              </a:spcAft>
              <a:buSzPts val="1100"/>
              <a:buChar char="-"/>
            </a:pPr>
            <a:r>
              <a:rPr lang="en"/>
              <a:t>First step of MOO are the design variables </a:t>
            </a:r>
            <a:endParaRPr/>
          </a:p>
          <a:p>
            <a:pPr indent="-298450" lvl="0" marL="457200" rtl="0" algn="l">
              <a:spcBef>
                <a:spcPts val="0"/>
              </a:spcBef>
              <a:spcAft>
                <a:spcPts val="0"/>
              </a:spcAft>
              <a:buSzPts val="1100"/>
              <a:buChar char="-"/>
            </a:pPr>
            <a:r>
              <a:rPr lang="en"/>
              <a:t>Design </a:t>
            </a:r>
            <a:r>
              <a:rPr lang="en"/>
              <a:t>variables</a:t>
            </a:r>
            <a:r>
              <a:rPr lang="en"/>
              <a:t> constitute a design </a:t>
            </a:r>
            <a:endParaRPr/>
          </a:p>
          <a:p>
            <a:pPr indent="-298450" lvl="0" marL="457200" rtl="0" algn="l">
              <a:spcBef>
                <a:spcPts val="0"/>
              </a:spcBef>
              <a:spcAft>
                <a:spcPts val="0"/>
              </a:spcAft>
              <a:buSzPts val="1100"/>
              <a:buChar char="-"/>
            </a:pPr>
            <a:r>
              <a:rPr lang="en"/>
              <a:t>Each design has a unique combination of these variables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5fbeec50ef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5fbeec50ef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fd632d577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5fd632d577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d1f4cdc38_1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5d1f4cdc38_1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Abe</a:t>
            </a:r>
            <a:endParaRPr/>
          </a:p>
          <a:p>
            <a:pPr indent="-298450" lvl="0" marL="457200" rtl="0" algn="l">
              <a:spcBef>
                <a:spcPts val="0"/>
              </a:spcBef>
              <a:spcAft>
                <a:spcPts val="0"/>
              </a:spcAft>
              <a:buSzPts val="1100"/>
              <a:buChar char="-"/>
            </a:pPr>
            <a:r>
              <a:rPr lang="en"/>
              <a:t>Once we have designs with their </a:t>
            </a:r>
            <a:r>
              <a:rPr lang="en"/>
              <a:t>corresponding</a:t>
            </a:r>
            <a:r>
              <a:rPr lang="en"/>
              <a:t> scores, we find </a:t>
            </a:r>
            <a:r>
              <a:rPr lang="en"/>
              <a:t>pareto</a:t>
            </a:r>
            <a:r>
              <a:rPr lang="en"/>
              <a:t> optimal designs by performing a non-dominated algorithm </a:t>
            </a:r>
            <a:endParaRPr/>
          </a:p>
          <a:p>
            <a:pPr indent="-298450" lvl="0" marL="457200" rtl="0" algn="l">
              <a:spcBef>
                <a:spcPts val="0"/>
              </a:spcBef>
              <a:spcAft>
                <a:spcPts val="0"/>
              </a:spcAft>
              <a:buSzPts val="1100"/>
              <a:buChar char="-"/>
            </a:pPr>
            <a:r>
              <a:rPr lang="en"/>
              <a:t>Basically we compare each feasible design </a:t>
            </a:r>
            <a:r>
              <a:rPr lang="en"/>
              <a:t>against</a:t>
            </a:r>
            <a:r>
              <a:rPr lang="en"/>
              <a:t> all the others while keeping track if its dominated or not. </a:t>
            </a:r>
            <a:endParaRPr/>
          </a:p>
          <a:p>
            <a:pPr indent="-298450" lvl="0" marL="457200" rtl="0" algn="l">
              <a:spcBef>
                <a:spcPts val="0"/>
              </a:spcBef>
              <a:spcAft>
                <a:spcPts val="0"/>
              </a:spcAft>
              <a:buSzPts val="1100"/>
              <a:buChar char="-"/>
            </a:pPr>
            <a:r>
              <a:rPr lang="en"/>
              <a:t>If a design solution is dominated by any other solution, it is not pareto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d1f4cdc38_1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d1f4cdc38_1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d1f4cdc38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d1f4cdc38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Henri</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Solution</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5d1f4cdc38_1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5d1f4cdc38_1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Summary of work by CDR and critical path / schedule. Convince Holz that we can do this.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5d1f4cdc38_1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5d1f4cdc38_1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PULS Peaceful Use of Lasers in Space</a:t>
            </a:r>
            <a:endParaRPr/>
          </a:p>
          <a:p>
            <a:pPr indent="0" lvl="0" marL="0" rtl="0" algn="l">
              <a:spcBef>
                <a:spcPts val="0"/>
              </a:spcBef>
              <a:spcAft>
                <a:spcPts val="0"/>
              </a:spcAft>
              <a:buNone/>
            </a:pPr>
            <a:r>
              <a:rPr lang="en" u="sng">
                <a:solidFill>
                  <a:schemeClr val="hlink"/>
                </a:solidFill>
                <a:hlinkClick r:id="rId2"/>
              </a:rPr>
              <a:t>https://www.itu.int/hub/2022/05/moon-based-radio-astronomy-spectrum/</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https://www.unoosa.org/documents/pdf/PromotingSpaceSustainability/Publication_Final_English_June2021.pdf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https://digital-commons.usnwc.edu/cgi/viewcontent.cgi?article=1703&amp;context=ils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Professor Jack Burns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5d1f4cdc38_1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5d1f4cdc38_1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Henri</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Summary of technical open questions / problems / concerns you have as of PDR</a:t>
            </a:r>
            <a:endParaRPr sz="5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fbeec50ef_9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fbeec50ef_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5d1f4cdc38_1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5d1f4cdc38_1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5fbeec50ef_9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5fbeec50ef_9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Ashwin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5d1f4cdc38_1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5d1f4cdc38_1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Ashwin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5fbeec50ef_8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5fbeec50ef_8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5fbeec50ef_9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5fbeec50ef_9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Mark</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5fbeec50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5fbeec50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d1f4cdc38_1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d1f4cdc38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Henri</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Need</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5fbeec50e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5fbeec50e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Mark</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5fbeec50ef_8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5fbeec50ef_8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Mark</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5fbeec50ef_9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5fbeec50ef_9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models are required to take a given architecture choice, show it meets your requirements, and quantify it's performance vis-a-vis your objectives? What assumptions are necessary for these models? What are the inputs / outputs of the models? How do they connect or relate to one another, architecture choices, and performance objectives?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ensure our system hits our power objectives, the power transmission process needs to be modeled. The assumptions for this model allow for a simplified approach that can verify success of our objectives. With these inputs, we can determine the relationship between orbit choice, receiver size/material, and laser design, as well as show how combinations of these design choices affect our core performance objectives of maximizing power received and minimizing power lost during transmission.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5fbeec50ef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5fbeec50ef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5fbeec50e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5fbeec50e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our model for the total data transmitted for a single ground station pass. </a:t>
            </a:r>
            <a:r>
              <a:rPr lang="en"/>
              <a:t>T</a:t>
            </a:r>
            <a:r>
              <a:rPr baseline="-25000" lang="en"/>
              <a:t>initiate</a:t>
            </a:r>
            <a:r>
              <a:rPr lang="en"/>
              <a:t> and M are both experimentally determined values. For now, we are using values given in Space mission analysis and design, where the time to initiate transmission is two minutes and the margin for missed passes is 2-3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t>
            </a:r>
            <a:r>
              <a:rPr baseline="-25000" lang="en"/>
              <a:t>max </a:t>
            </a:r>
            <a:r>
              <a:rPr lang="en"/>
              <a:t> F are</a:t>
            </a:r>
            <a:r>
              <a:rPr lang="en"/>
              <a:t> based on the orbit of the satellite. T</a:t>
            </a:r>
            <a:r>
              <a:rPr baseline="-25000" lang="en"/>
              <a:t>max</a:t>
            </a:r>
            <a:r>
              <a:rPr lang="en"/>
              <a:t> will be determined by our constellation satellite speed, F is due to orbit geometry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Lambda max and Lambda min are due to the orbital geometry of the satellite. There are a few different models to find lambda max and min, which is largely dependent on the constellation design.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5fbeec50ef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5fbeec50ef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correlation function identifies if noise is present and the transmission equation describes how the signal is affected by an impulse (short burst cuz of laser) noise signal.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5fbeec50ef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5fbeec50ef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5fbeec50ef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5fbeec50ef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5fbeec50ef_9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5fbeec50ef_9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5fbeec50ef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5fbeec50ef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d1f4cdc38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d1f4cdc38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Henri</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5fbeec50ef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5fbeec50ef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5fbeec50e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5fbeec50e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666a11b90a24eda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666a11b90a24eda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Total float aka slack = how many days the activity can be moved without affecting the end date</a:t>
            </a:r>
            <a:endParaRPr/>
          </a:p>
          <a:p>
            <a:pPr indent="0" lvl="0" marL="0" rtl="0" algn="l">
              <a:spcBef>
                <a:spcPts val="0"/>
              </a:spcBef>
              <a:spcAft>
                <a:spcPts val="0"/>
              </a:spcAft>
              <a:buNone/>
            </a:pPr>
            <a:r>
              <a:rPr lang="en"/>
              <a:t>Critical path = Activity path where a delay will delay the whole project</a:t>
            </a:r>
            <a:endParaRPr/>
          </a:p>
          <a:p>
            <a:pPr indent="0" lvl="0" marL="0" rtl="0" algn="l">
              <a:spcBef>
                <a:spcPts val="0"/>
              </a:spcBef>
              <a:spcAft>
                <a:spcPts val="0"/>
              </a:spcAft>
              <a:buNone/>
            </a:pPr>
            <a:r>
              <a:rPr lang="en"/>
              <a:t>Top left = Early start day; Top right = Early finish day</a:t>
            </a:r>
            <a:endParaRPr/>
          </a:p>
          <a:p>
            <a:pPr indent="0" lvl="0" marL="0" rtl="0" algn="l">
              <a:spcBef>
                <a:spcPts val="0"/>
              </a:spcBef>
              <a:spcAft>
                <a:spcPts val="0"/>
              </a:spcAft>
              <a:buNone/>
            </a:pPr>
            <a:r>
              <a:rPr lang="en"/>
              <a:t>Bottom left = Late start day; Bottom right = Late finish day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5fbeec50ef_1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5fbeec50ef_1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Abe &amp; Ashwin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Total float aka slack = how many days the activity can be moved without affecting the end date</a:t>
            </a:r>
            <a:endParaRPr/>
          </a:p>
          <a:p>
            <a:pPr indent="0" lvl="0" marL="0" rtl="0" algn="l">
              <a:spcBef>
                <a:spcPts val="0"/>
              </a:spcBef>
              <a:spcAft>
                <a:spcPts val="0"/>
              </a:spcAft>
              <a:buNone/>
            </a:pPr>
            <a:r>
              <a:rPr lang="en"/>
              <a:t>Critical path = Activity path where a delay will delay the whole project</a:t>
            </a:r>
            <a:endParaRPr/>
          </a:p>
          <a:p>
            <a:pPr indent="0" lvl="0" marL="0" rtl="0" algn="l">
              <a:spcBef>
                <a:spcPts val="0"/>
              </a:spcBef>
              <a:spcAft>
                <a:spcPts val="0"/>
              </a:spcAft>
              <a:buNone/>
            </a:pPr>
            <a:r>
              <a:rPr lang="en"/>
              <a:t>Top left = Early start day; Top right = Early finish day</a:t>
            </a:r>
            <a:endParaRPr/>
          </a:p>
          <a:p>
            <a:pPr indent="0" lvl="0" marL="0" rtl="0" algn="l">
              <a:spcBef>
                <a:spcPts val="0"/>
              </a:spcBef>
              <a:spcAft>
                <a:spcPts val="0"/>
              </a:spcAft>
              <a:buNone/>
            </a:pPr>
            <a:r>
              <a:rPr lang="en"/>
              <a:t>Bottom left = Late start day; Bottom right = Late finish day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5fbeec50ef_9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5fbeec50ef_9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Abe &amp; Ashwin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5fbeec50ef_9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5fbeec50ef_9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Abe &amp; Ashwin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5fbeec50ef_9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5fbeec50ef_9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Abe &amp; Ashwin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fd632d577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fd632d577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Henri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d1f4cdc38_1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5d1f4cdc38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Ashwin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Systems of Systems</a:t>
            </a:r>
            <a:endParaRPr/>
          </a:p>
          <a:p>
            <a:pPr indent="0" lvl="0" marL="0" rtl="0" algn="l">
              <a:spcBef>
                <a:spcPts val="0"/>
              </a:spcBef>
              <a:spcAft>
                <a:spcPts val="0"/>
              </a:spcAft>
              <a:buNone/>
            </a:pPr>
            <a:r>
              <a:rPr lang="en"/>
              <a:t>Big Technical Systems: Communications, Power Delivery, </a:t>
            </a:r>
            <a:r>
              <a:rPr lang="en"/>
              <a:t>constellation</a:t>
            </a:r>
            <a:endParaRPr/>
          </a:p>
          <a:p>
            <a:pPr indent="0" lvl="0" marL="0" rtl="0" algn="l">
              <a:spcBef>
                <a:spcPts val="0"/>
              </a:spcBef>
              <a:spcAft>
                <a:spcPts val="0"/>
              </a:spcAft>
              <a:buNone/>
            </a:pPr>
            <a:r>
              <a:rPr lang="en"/>
              <a:t>Constellation: Lunar orbit </a:t>
            </a:r>
            <a:endParaRPr/>
          </a:p>
          <a:p>
            <a:pPr indent="0" lvl="0" marL="0" rtl="0" algn="l">
              <a:spcBef>
                <a:spcPts val="0"/>
              </a:spcBef>
              <a:spcAft>
                <a:spcPts val="0"/>
              </a:spcAft>
              <a:buNone/>
            </a:pPr>
            <a:r>
              <a:rPr lang="en"/>
              <a:t>Communications: Enable contact between Earth and Satellites, Satellites and Satellites, Satellites and a ground receiver</a:t>
            </a:r>
            <a:endParaRPr/>
          </a:p>
          <a:p>
            <a:pPr indent="0" lvl="0" marL="0" rtl="0" algn="l">
              <a:spcBef>
                <a:spcPts val="0"/>
              </a:spcBef>
              <a:spcAft>
                <a:spcPts val="0"/>
              </a:spcAft>
              <a:buNone/>
            </a:pPr>
            <a:r>
              <a:rPr lang="en"/>
              <a:t>Power: Solar Power harnessing, then Wireless power transmission from satellites to ground receiver</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d1f4cdc38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d1f4cdc38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of our </a:t>
            </a:r>
            <a:r>
              <a:rPr lang="en"/>
              <a:t>performance</a:t>
            </a:r>
            <a:r>
              <a:rPr lang="en"/>
              <a:t> quantifications is power. Our power team will work on our capability of wirelessly transmitting power from a satellite in our system to the lunar surface. We will work on maximizing the power received by ground stations, </a:t>
            </a:r>
            <a:r>
              <a:rPr lang="en"/>
              <a:t>measured</a:t>
            </a:r>
            <a:r>
              <a:rPr lang="en"/>
              <a:t> in  kWh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d1f4cdc38_1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d1f4cdc38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56683" y="569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48758" y="96492"/>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jpg"/><Relationship Id="rId4" Type="http://schemas.openxmlformats.org/officeDocument/2006/relationships/image" Target="../media/image25.jpg"/><Relationship Id="rId5" Type="http://schemas.openxmlformats.org/officeDocument/2006/relationships/hyperlink" Target="https://wirelesspi.com/computing-error-rates/" TargetMode="External"/><Relationship Id="rId6" Type="http://schemas.openxmlformats.org/officeDocument/2006/relationships/hyperlink" Target="https://www.researchgate.net/publication/283617835_Computer-Based_Comparative_Analysis_of_BPSK_versus_other_PSK_Modulation_Model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1.gif"/><Relationship Id="rId4" Type="http://schemas.openxmlformats.org/officeDocument/2006/relationships/image" Target="../media/image1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1.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9.gif"/><Relationship Id="rId4" Type="http://schemas.openxmlformats.org/officeDocument/2006/relationships/image" Target="../media/image34.gif"/><Relationship Id="rId5" Type="http://schemas.openxmlformats.org/officeDocument/2006/relationships/image" Target="../media/image31.gif"/><Relationship Id="rId6" Type="http://schemas.openxmlformats.org/officeDocument/2006/relationships/image" Target="../media/image32.gif"/><Relationship Id="rId7" Type="http://schemas.openxmlformats.org/officeDocument/2006/relationships/image" Target="../media/image2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6.jp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25000"/>
          </a:blip>
          <a:stretch>
            <a:fillRect/>
          </a:stretch>
        </p:blipFill>
        <p:spPr>
          <a:xfrm>
            <a:off x="0" y="-81737"/>
            <a:ext cx="9144003" cy="5715002"/>
          </a:xfrm>
          <a:prstGeom prst="rect">
            <a:avLst/>
          </a:prstGeom>
          <a:noFill/>
          <a:ln>
            <a:noFill/>
          </a:ln>
          <a:effectLst>
            <a:outerShdw blurRad="57150" rotWithShape="0" algn="bl" dir="5400000" dist="19050">
              <a:srgbClr val="000000">
                <a:alpha val="50000"/>
              </a:srgbClr>
            </a:outerShdw>
          </a:effectLst>
        </p:spPr>
      </p:pic>
      <p:pic>
        <p:nvPicPr>
          <p:cNvPr id="55" name="Google Shape;55;p13"/>
          <p:cNvPicPr preferRelativeResize="0"/>
          <p:nvPr/>
        </p:nvPicPr>
        <p:blipFill>
          <a:blip r:embed="rId4">
            <a:alphaModFix/>
          </a:blip>
          <a:stretch>
            <a:fillRect/>
          </a:stretch>
        </p:blipFill>
        <p:spPr>
          <a:xfrm>
            <a:off x="226176" y="1437474"/>
            <a:ext cx="4751831" cy="3167100"/>
          </a:xfrm>
          <a:prstGeom prst="rect">
            <a:avLst/>
          </a:prstGeom>
          <a:noFill/>
          <a:ln>
            <a:noFill/>
          </a:ln>
        </p:spPr>
      </p:pic>
      <p:sp>
        <p:nvSpPr>
          <p:cNvPr id="56" name="Google Shape;56;p13"/>
          <p:cNvSpPr txBox="1"/>
          <p:nvPr>
            <p:ph type="ctrTitle"/>
          </p:nvPr>
        </p:nvSpPr>
        <p:spPr>
          <a:xfrm>
            <a:off x="4892100" y="143375"/>
            <a:ext cx="4013400" cy="1567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 Faculty Advisor:</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Dr. Marcus Holzinger</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Industry Advisor</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Dr. Ryan Coder</a:t>
            </a:r>
            <a:endParaRPr sz="1800">
              <a:latin typeface="Raleway Medium"/>
              <a:ea typeface="Raleway Medium"/>
              <a:cs typeface="Raleway Medium"/>
              <a:sym typeface="Raleway Medium"/>
            </a:endParaRPr>
          </a:p>
        </p:txBody>
      </p:sp>
      <p:sp>
        <p:nvSpPr>
          <p:cNvPr id="57" name="Google Shape;57;p13"/>
          <p:cNvSpPr txBox="1"/>
          <p:nvPr>
            <p:ph type="ctrTitle"/>
          </p:nvPr>
        </p:nvSpPr>
        <p:spPr>
          <a:xfrm>
            <a:off x="4892100" y="2115400"/>
            <a:ext cx="4013400" cy="3167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Team: </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Henri Wessels</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Mark Walvoord</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Nathan Tonella</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Ashwin Raju</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Cameron King</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Abraham Jaet</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Aadhit Gopinath</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Alec Church</a:t>
            </a:r>
            <a:endParaRPr sz="1800">
              <a:latin typeface="Raleway Medium"/>
              <a:ea typeface="Raleway Medium"/>
              <a:cs typeface="Raleway Medium"/>
              <a:sym typeface="Raleway Medium"/>
            </a:endParaRPr>
          </a:p>
          <a:p>
            <a:pPr indent="0" lvl="0" marL="0" rtl="0" algn="ctr">
              <a:lnSpc>
                <a:spcPct val="115000"/>
              </a:lnSpc>
              <a:spcBef>
                <a:spcPts val="0"/>
              </a:spcBef>
              <a:spcAft>
                <a:spcPts val="0"/>
              </a:spcAft>
              <a:buNone/>
            </a:pPr>
            <a:r>
              <a:rPr lang="en" sz="1800">
                <a:latin typeface="Raleway Medium"/>
                <a:ea typeface="Raleway Medium"/>
                <a:cs typeface="Raleway Medium"/>
                <a:sym typeface="Raleway Medium"/>
              </a:rPr>
              <a:t>Mathieu Brawley</a:t>
            </a:r>
            <a:endParaRPr sz="1800">
              <a:latin typeface="Raleway Medium"/>
              <a:ea typeface="Raleway Medium"/>
              <a:cs typeface="Raleway Medium"/>
              <a:sym typeface="Raleway Medium"/>
            </a:endParaRPr>
          </a:p>
          <a:p>
            <a:pPr indent="0" lvl="0" marL="0" rtl="0" algn="ctr">
              <a:spcBef>
                <a:spcPts val="0"/>
              </a:spcBef>
              <a:spcAft>
                <a:spcPts val="0"/>
              </a:spcAft>
              <a:buNone/>
            </a:pPr>
            <a:r>
              <a:t/>
            </a:r>
            <a:endParaRPr sz="1800">
              <a:latin typeface="Raleway Medium"/>
              <a:ea typeface="Raleway Medium"/>
              <a:cs typeface="Raleway Medium"/>
              <a:sym typeface="Raleway Medium"/>
            </a:endParaRPr>
          </a:p>
          <a:p>
            <a:pPr indent="0" lvl="0" marL="0" rtl="0" algn="l">
              <a:spcBef>
                <a:spcPts val="0"/>
              </a:spcBef>
              <a:spcAft>
                <a:spcPts val="0"/>
              </a:spcAft>
              <a:buNone/>
            </a:pPr>
            <a:r>
              <a:rPr lang="en" sz="1800">
                <a:latin typeface="Raleway Medium"/>
                <a:ea typeface="Raleway Medium"/>
                <a:cs typeface="Raleway Medium"/>
                <a:sym typeface="Raleway Medium"/>
              </a:rPr>
              <a:t> </a:t>
            </a:r>
            <a:endParaRPr sz="1800">
              <a:latin typeface="Raleway Medium"/>
              <a:ea typeface="Raleway Medium"/>
              <a:cs typeface="Raleway Medium"/>
              <a:sym typeface="Raleway Medium"/>
            </a:endParaRPr>
          </a:p>
        </p:txBody>
      </p:sp>
      <p:sp>
        <p:nvSpPr>
          <p:cNvPr id="58" name="Google Shape;58;p13"/>
          <p:cNvSpPr txBox="1"/>
          <p:nvPr>
            <p:ph type="ctrTitle"/>
          </p:nvPr>
        </p:nvSpPr>
        <p:spPr>
          <a:xfrm>
            <a:off x="101925" y="417175"/>
            <a:ext cx="5457000" cy="71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Raleway Medium"/>
                <a:ea typeface="Raleway Medium"/>
                <a:cs typeface="Raleway Medium"/>
                <a:sym typeface="Raleway Medium"/>
              </a:rPr>
              <a:t>Preliminary Design Review </a:t>
            </a:r>
            <a:endParaRPr sz="3000">
              <a:latin typeface="Raleway Medium"/>
              <a:ea typeface="Raleway Medium"/>
              <a:cs typeface="Raleway Medium"/>
              <a:sym typeface="Raleway Medium"/>
            </a:endParaRPr>
          </a:p>
        </p:txBody>
      </p:sp>
      <p:sp>
        <p:nvSpPr>
          <p:cNvPr id="59" name="Google Shape;59;p13"/>
          <p:cNvSpPr txBox="1"/>
          <p:nvPr>
            <p:ph idx="12" type="sldNum"/>
          </p:nvPr>
        </p:nvSpPr>
        <p:spPr>
          <a:xfrm>
            <a:off x="8448758" y="964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Performance Quantification</a:t>
            </a:r>
            <a:endParaRPr>
              <a:latin typeface="Raleway Medium"/>
              <a:ea typeface="Raleway Medium"/>
              <a:cs typeface="Raleway Medium"/>
              <a:sym typeface="Raleway Medium"/>
            </a:endParaRPr>
          </a:p>
        </p:txBody>
      </p:sp>
      <p:sp>
        <p:nvSpPr>
          <p:cNvPr id="135" name="Google Shape;13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Return on Investment (ROI)</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The ROI</a:t>
            </a:r>
            <a:r>
              <a:rPr lang="en" sz="2000">
                <a:solidFill>
                  <a:srgbClr val="D9D9D9"/>
                </a:solidFill>
                <a:latin typeface="Raleway Medium"/>
                <a:ea typeface="Raleway Medium"/>
                <a:cs typeface="Raleway Medium"/>
                <a:sym typeface="Raleway Medium"/>
              </a:rPr>
              <a:t> team’s role is to ensure the economic potential of the project remains feasible</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Objective: Maximizing profitability</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Measured in USD earned per year</a:t>
            </a:r>
            <a:endParaRPr sz="2000">
              <a:solidFill>
                <a:srgbClr val="D9D9D9"/>
              </a:solidFill>
              <a:latin typeface="Raleway Medium"/>
              <a:ea typeface="Raleway Medium"/>
              <a:cs typeface="Raleway Medium"/>
              <a:sym typeface="Raleway Medium"/>
            </a:endParaRPr>
          </a:p>
        </p:txBody>
      </p:sp>
      <p:sp>
        <p:nvSpPr>
          <p:cNvPr id="136" name="Google Shape;136;p22"/>
          <p:cNvSpPr txBox="1"/>
          <p:nvPr/>
        </p:nvSpPr>
        <p:spPr>
          <a:xfrm>
            <a:off x="7203075" y="4772925"/>
            <a:ext cx="222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1.2</a:t>
            </a:r>
            <a:endParaRPr>
              <a:solidFill>
                <a:schemeClr val="lt2"/>
              </a:solidFill>
              <a:latin typeface="Raleway Medium"/>
              <a:ea typeface="Raleway Medium"/>
              <a:cs typeface="Raleway Medium"/>
              <a:sym typeface="Raleway Medium"/>
            </a:endParaRPr>
          </a:p>
        </p:txBody>
      </p:sp>
      <p:sp>
        <p:nvSpPr>
          <p:cNvPr id="137" name="Google Shape;137;p22"/>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Critical Project Elements and Power Requirements</a:t>
            </a:r>
            <a:endParaRPr>
              <a:latin typeface="Raleway Medium"/>
              <a:ea typeface="Raleway Medium"/>
              <a:cs typeface="Raleway Medium"/>
              <a:sym typeface="Raleway Medium"/>
            </a:endParaRPr>
          </a:p>
        </p:txBody>
      </p:sp>
      <p:sp>
        <p:nvSpPr>
          <p:cNvPr id="143" name="Google Shape;143;p23"/>
          <p:cNvSpPr txBox="1"/>
          <p:nvPr>
            <p:ph idx="1" type="body"/>
          </p:nvPr>
        </p:nvSpPr>
        <p:spPr>
          <a:xfrm>
            <a:off x="159300" y="3057475"/>
            <a:ext cx="8520600" cy="2003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Power Constraints:</a:t>
            </a:r>
            <a:endParaRPr sz="2000">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Collect  ≥ 30% of solar flux</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Collect  ≥ 250 kWh/day</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Store ≥ 500 kWh (both comms &amp; transmission)</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Deliver power to ≥ 2 customers </a:t>
            </a:r>
            <a:r>
              <a:rPr lang="en">
                <a:solidFill>
                  <a:srgbClr val="D9D9D9"/>
                </a:solidFill>
                <a:latin typeface="Raleway Medium"/>
                <a:ea typeface="Raleway Medium"/>
                <a:cs typeface="Raleway Medium"/>
                <a:sym typeface="Raleway Medium"/>
              </a:rPr>
              <a:t>simultaneously</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Transmission to ground station location in Lunar Southern hemisphere</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Receive  ≥ 30% of power transmitted (laser transmission efficiency)</a:t>
            </a:r>
            <a:endParaRPr sz="2400">
              <a:solidFill>
                <a:srgbClr val="D9D9D9"/>
              </a:solidFill>
              <a:latin typeface="Raleway Medium"/>
              <a:ea typeface="Raleway Medium"/>
              <a:cs typeface="Raleway Medium"/>
              <a:sym typeface="Raleway Medium"/>
            </a:endParaRPr>
          </a:p>
        </p:txBody>
      </p:sp>
      <p:sp>
        <p:nvSpPr>
          <p:cNvPr id="144" name="Google Shape;144;p23"/>
          <p:cNvSpPr txBox="1"/>
          <p:nvPr/>
        </p:nvSpPr>
        <p:spPr>
          <a:xfrm>
            <a:off x="6820725" y="4772925"/>
            <a:ext cx="254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1.2 &amp; 2.1</a:t>
            </a:r>
            <a:endParaRPr>
              <a:solidFill>
                <a:schemeClr val="lt2"/>
              </a:solidFill>
              <a:latin typeface="Raleway Medium"/>
              <a:ea typeface="Raleway Medium"/>
              <a:cs typeface="Raleway Medium"/>
              <a:sym typeface="Raleway Medium"/>
            </a:endParaRPr>
          </a:p>
        </p:txBody>
      </p:sp>
      <p:sp>
        <p:nvSpPr>
          <p:cNvPr id="145" name="Google Shape;145;p23"/>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3"/>
          <p:cNvSpPr txBox="1"/>
          <p:nvPr/>
        </p:nvSpPr>
        <p:spPr>
          <a:xfrm>
            <a:off x="185100" y="918325"/>
            <a:ext cx="8647200" cy="215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600">
                <a:solidFill>
                  <a:srgbClr val="D9D9D9"/>
                </a:solidFill>
                <a:latin typeface="Raleway"/>
                <a:ea typeface="Raleway"/>
                <a:cs typeface="Raleway"/>
                <a:sym typeface="Raleway"/>
              </a:rPr>
              <a:t>Satellite integrity</a:t>
            </a:r>
            <a:r>
              <a:rPr lang="en" sz="1600">
                <a:solidFill>
                  <a:srgbClr val="D9D9D9"/>
                </a:solidFill>
                <a:latin typeface="Raleway Medium"/>
                <a:ea typeface="Raleway Medium"/>
                <a:cs typeface="Raleway Medium"/>
                <a:sym typeface="Raleway Medium"/>
              </a:rPr>
              <a:t> - Satellites must be able to withstand the cislunar environment through both material choice and radiator design.</a:t>
            </a:r>
            <a:endParaRPr sz="1600">
              <a:solidFill>
                <a:srgbClr val="D9D9D9"/>
              </a:solidFill>
              <a:latin typeface="Raleway Medium"/>
              <a:ea typeface="Raleway Medium"/>
              <a:cs typeface="Raleway Medium"/>
              <a:sym typeface="Raleway Medium"/>
            </a:endParaRPr>
          </a:p>
          <a:p>
            <a:pPr indent="0" lvl="0" marL="0" rtl="0" algn="l">
              <a:lnSpc>
                <a:spcPct val="115000"/>
              </a:lnSpc>
              <a:spcBef>
                <a:spcPts val="1200"/>
              </a:spcBef>
              <a:spcAft>
                <a:spcPts val="0"/>
              </a:spcAft>
              <a:buNone/>
            </a:pPr>
            <a:r>
              <a:rPr b="1" i="1" lang="en" sz="1600">
                <a:solidFill>
                  <a:srgbClr val="D9D9D9"/>
                </a:solidFill>
                <a:latin typeface="Raleway"/>
                <a:ea typeface="Raleway"/>
                <a:cs typeface="Raleway"/>
                <a:sym typeface="Raleway"/>
              </a:rPr>
              <a:t>Power transmission efficiency</a:t>
            </a:r>
            <a:r>
              <a:rPr b="1" lang="en" sz="1600">
                <a:solidFill>
                  <a:srgbClr val="D9D9D9"/>
                </a:solidFill>
                <a:latin typeface="Raleway"/>
                <a:ea typeface="Raleway"/>
                <a:cs typeface="Raleway"/>
                <a:sym typeface="Raleway"/>
              </a:rPr>
              <a:t> </a:t>
            </a:r>
            <a:r>
              <a:rPr lang="en" sz="1600">
                <a:solidFill>
                  <a:srgbClr val="D9D9D9"/>
                </a:solidFill>
                <a:latin typeface="Raleway Medium"/>
                <a:ea typeface="Raleway Medium"/>
                <a:cs typeface="Raleway Medium"/>
                <a:sym typeface="Raleway Medium"/>
              </a:rPr>
              <a:t>- Viability of remote powering since it is hardly used in real life.</a:t>
            </a:r>
            <a:endParaRPr sz="1600">
              <a:solidFill>
                <a:srgbClr val="D9D9D9"/>
              </a:solidFill>
              <a:latin typeface="Raleway Medium"/>
              <a:ea typeface="Raleway Medium"/>
              <a:cs typeface="Raleway Medium"/>
              <a:sym typeface="Raleway Medium"/>
            </a:endParaRPr>
          </a:p>
          <a:p>
            <a:pPr indent="0" lvl="0" marL="0" rtl="0" algn="l">
              <a:lnSpc>
                <a:spcPct val="115000"/>
              </a:lnSpc>
              <a:spcBef>
                <a:spcPts val="1200"/>
              </a:spcBef>
              <a:spcAft>
                <a:spcPts val="1200"/>
              </a:spcAft>
              <a:buNone/>
            </a:pPr>
            <a:r>
              <a:rPr b="1" i="1" lang="en" sz="1600">
                <a:solidFill>
                  <a:srgbClr val="D9D9D9"/>
                </a:solidFill>
                <a:latin typeface="Raleway"/>
                <a:ea typeface="Raleway"/>
                <a:cs typeface="Raleway"/>
                <a:sym typeface="Raleway"/>
              </a:rPr>
              <a:t>Power usage of comms</a:t>
            </a:r>
            <a:r>
              <a:rPr b="1" lang="en" sz="1600">
                <a:solidFill>
                  <a:srgbClr val="D9D9D9"/>
                </a:solidFill>
                <a:latin typeface="Raleway"/>
                <a:ea typeface="Raleway"/>
                <a:cs typeface="Raleway"/>
                <a:sym typeface="Raleway"/>
              </a:rPr>
              <a:t> </a:t>
            </a:r>
            <a:r>
              <a:rPr b="1" i="1" lang="en" sz="1600">
                <a:solidFill>
                  <a:srgbClr val="D9D9D9"/>
                </a:solidFill>
                <a:latin typeface="Raleway"/>
                <a:ea typeface="Raleway"/>
                <a:cs typeface="Raleway"/>
                <a:sym typeface="Raleway"/>
              </a:rPr>
              <a:t>&amp; survivability </a:t>
            </a:r>
            <a:r>
              <a:rPr lang="en" sz="1600">
                <a:solidFill>
                  <a:srgbClr val="D9D9D9"/>
                </a:solidFill>
                <a:latin typeface="Raleway Medium"/>
                <a:ea typeface="Raleway Medium"/>
                <a:cs typeface="Raleway Medium"/>
                <a:sym typeface="Raleway Medium"/>
              </a:rPr>
              <a:t>- Must allocate enough power to ensure comms can send a large amount of data while keeping some power to the radiator.</a:t>
            </a:r>
            <a:endParaRPr sz="1200">
              <a:latin typeface="Raleway Medium"/>
              <a:ea typeface="Raleway Medium"/>
              <a:cs typeface="Raleway Medium"/>
              <a:sym typeface="Raleway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ROI and Comms Requirements</a:t>
            </a:r>
            <a:endParaRPr>
              <a:latin typeface="Raleway Medium"/>
              <a:ea typeface="Raleway Medium"/>
              <a:cs typeface="Raleway Medium"/>
              <a:sym typeface="Raleway Medium"/>
            </a:endParaRPr>
          </a:p>
        </p:txBody>
      </p:sp>
      <p:sp>
        <p:nvSpPr>
          <p:cNvPr id="152" name="Google Shape;15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Comms Constraints:</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Signal-Noise-Ratio ≥ 10 dB</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Carrier-Noise-Ratio ≥ 75 dB</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Bit Error Rate ≤ 10</a:t>
            </a:r>
            <a:r>
              <a:rPr baseline="30000" lang="en">
                <a:solidFill>
                  <a:srgbClr val="D9D9D9"/>
                </a:solidFill>
                <a:latin typeface="Raleway Medium"/>
                <a:ea typeface="Raleway Medium"/>
                <a:cs typeface="Raleway Medium"/>
                <a:sym typeface="Raleway Medium"/>
              </a:rPr>
              <a:t>-6</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Uplink ≥ 3 Mbps; Downlink ≥ 20 Mbps; Crosslink ≥ 20 Mbps</a:t>
            </a:r>
            <a:endParaRPr>
              <a:solidFill>
                <a:srgbClr val="D9D9D9"/>
              </a:solidFill>
              <a:latin typeface="Raleway Medium"/>
              <a:ea typeface="Raleway Medium"/>
              <a:cs typeface="Raleway Medium"/>
              <a:sym typeface="Raleway Medium"/>
            </a:endParaRPr>
          </a:p>
          <a:p>
            <a:pPr indent="0" lvl="0" marL="914400" rtl="0" algn="l">
              <a:spcBef>
                <a:spcPts val="0"/>
              </a:spcBef>
              <a:spcAft>
                <a:spcPts val="0"/>
              </a:spcAft>
              <a:buNone/>
            </a:pPr>
            <a:r>
              <a:t/>
            </a:r>
            <a:endParaRPr>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ROI</a:t>
            </a:r>
            <a:r>
              <a:rPr lang="en" sz="2000">
                <a:solidFill>
                  <a:srgbClr val="D9D9D9"/>
                </a:solidFill>
                <a:latin typeface="Raleway Medium"/>
                <a:ea typeface="Raleway Medium"/>
                <a:cs typeface="Raleway Medium"/>
                <a:sym typeface="Raleway Medium"/>
              </a:rPr>
              <a:t> Constraints:</a:t>
            </a:r>
            <a:endParaRPr sz="2000">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Weight per satellite &amp; lunar ground station (total less than 3200 kg)</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Cash break-even ≤ 3 years</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Book break-even ≤ 10 years</a:t>
            </a:r>
            <a:endParaRPr sz="2200">
              <a:solidFill>
                <a:srgbClr val="D9D9D9"/>
              </a:solidFill>
              <a:latin typeface="Raleway Medium"/>
              <a:ea typeface="Raleway Medium"/>
              <a:cs typeface="Raleway Medium"/>
              <a:sym typeface="Raleway Medium"/>
            </a:endParaRPr>
          </a:p>
        </p:txBody>
      </p:sp>
      <p:sp>
        <p:nvSpPr>
          <p:cNvPr id="153" name="Google Shape;153;p24"/>
          <p:cNvSpPr txBox="1"/>
          <p:nvPr/>
        </p:nvSpPr>
        <p:spPr>
          <a:xfrm>
            <a:off x="7203075" y="4772925"/>
            <a:ext cx="224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a:t>
            </a:r>
            <a:endParaRPr>
              <a:solidFill>
                <a:schemeClr val="lt2"/>
              </a:solidFill>
              <a:latin typeface="Raleway Medium"/>
              <a:ea typeface="Raleway Medium"/>
              <a:cs typeface="Raleway Medium"/>
              <a:sym typeface="Raleway Medium"/>
            </a:endParaRPr>
          </a:p>
        </p:txBody>
      </p:sp>
      <p:sp>
        <p:nvSpPr>
          <p:cNvPr id="154" name="Google Shape;154;p2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1861500" y="163975"/>
            <a:ext cx="5421000" cy="982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Communication Trades</a:t>
            </a:r>
            <a:endParaRPr/>
          </a:p>
        </p:txBody>
      </p:sp>
      <p:sp>
        <p:nvSpPr>
          <p:cNvPr id="160" name="Google Shape;160;p25"/>
          <p:cNvSpPr txBox="1"/>
          <p:nvPr/>
        </p:nvSpPr>
        <p:spPr>
          <a:xfrm>
            <a:off x="7203075" y="4772925"/>
            <a:ext cx="233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1.3</a:t>
            </a:r>
            <a:endParaRPr>
              <a:solidFill>
                <a:schemeClr val="lt2"/>
              </a:solidFill>
              <a:latin typeface="Raleway Medium"/>
              <a:ea typeface="Raleway Medium"/>
              <a:cs typeface="Raleway Medium"/>
              <a:sym typeface="Raleway Medium"/>
            </a:endParaRPr>
          </a:p>
        </p:txBody>
      </p:sp>
      <p:sp>
        <p:nvSpPr>
          <p:cNvPr id="161" name="Google Shape;161;p25"/>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2" name="Google Shape;162;p25"/>
          <p:cNvPicPr preferRelativeResize="0"/>
          <p:nvPr/>
        </p:nvPicPr>
        <p:blipFill>
          <a:blip r:embed="rId3">
            <a:alphaModFix/>
          </a:blip>
          <a:stretch>
            <a:fillRect/>
          </a:stretch>
        </p:blipFill>
        <p:spPr>
          <a:xfrm>
            <a:off x="1384425" y="922475"/>
            <a:ext cx="6375150" cy="369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chemeClr val="dk1"/>
                </a:solidFill>
                <a:latin typeface="Raleway Medium"/>
                <a:ea typeface="Raleway Medium"/>
                <a:cs typeface="Raleway Medium"/>
                <a:sym typeface="Raleway Medium"/>
              </a:rPr>
              <a:t>Multi Objective Optimization (MOO) as a Model </a:t>
            </a:r>
            <a:endParaRPr sz="2800">
              <a:solidFill>
                <a:schemeClr val="dk1"/>
              </a:solidFill>
              <a:latin typeface="Raleway Medium"/>
              <a:ea typeface="Raleway Medium"/>
              <a:cs typeface="Raleway Medium"/>
              <a:sym typeface="Raleway Medium"/>
            </a:endParaRPr>
          </a:p>
        </p:txBody>
      </p:sp>
      <p:sp>
        <p:nvSpPr>
          <p:cNvPr id="168" name="Google Shape;168;p26"/>
          <p:cNvSpPr txBox="1"/>
          <p:nvPr/>
        </p:nvSpPr>
        <p:spPr>
          <a:xfrm>
            <a:off x="311700" y="107047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D9D9D9"/>
              </a:buClr>
              <a:buSzPts val="1600"/>
              <a:buFont typeface="Raleway"/>
              <a:buChar char="●"/>
            </a:pPr>
            <a:r>
              <a:rPr lang="en" sz="1600">
                <a:solidFill>
                  <a:srgbClr val="D9D9D9"/>
                </a:solidFill>
                <a:latin typeface="Raleway"/>
                <a:ea typeface="Raleway"/>
                <a:cs typeface="Raleway"/>
                <a:sym typeface="Raleway"/>
              </a:rPr>
              <a:t>Goal: Optimize decision making involving more than one conflicting objectives. </a:t>
            </a:r>
            <a:endParaRPr sz="1600">
              <a:solidFill>
                <a:srgbClr val="D9D9D9"/>
              </a:solidFill>
              <a:latin typeface="Raleway"/>
              <a:ea typeface="Raleway"/>
              <a:cs typeface="Raleway"/>
              <a:sym typeface="Raleway"/>
            </a:endParaRPr>
          </a:p>
          <a:p>
            <a:pPr indent="-330200" lvl="0" marL="457200" rtl="0" algn="l">
              <a:lnSpc>
                <a:spcPct val="115000"/>
              </a:lnSpc>
              <a:spcBef>
                <a:spcPts val="0"/>
              </a:spcBef>
              <a:spcAft>
                <a:spcPts val="0"/>
              </a:spcAft>
              <a:buClr>
                <a:srgbClr val="D9D9D9"/>
              </a:buClr>
              <a:buSzPts val="1600"/>
              <a:buFont typeface="Raleway"/>
              <a:buChar char="●"/>
            </a:pPr>
            <a:r>
              <a:rPr lang="en" sz="1600">
                <a:solidFill>
                  <a:srgbClr val="D9D9D9"/>
                </a:solidFill>
                <a:latin typeface="Raleway"/>
                <a:ea typeface="Raleway"/>
                <a:cs typeface="Raleway"/>
                <a:sym typeface="Raleway"/>
              </a:rPr>
              <a:t>Pareto optimal: Solutions that can no longer be improved in one objective without decreasing another. Non-Dominated </a:t>
            </a:r>
            <a:r>
              <a:rPr lang="en" sz="1600">
                <a:solidFill>
                  <a:srgbClr val="D9D9D9"/>
                </a:solidFill>
                <a:latin typeface="Raleway"/>
                <a:ea typeface="Raleway"/>
                <a:cs typeface="Raleway"/>
                <a:sym typeface="Raleway"/>
              </a:rPr>
              <a:t>designs</a:t>
            </a:r>
            <a:r>
              <a:rPr lang="en" sz="1600">
                <a:solidFill>
                  <a:srgbClr val="D9D9D9"/>
                </a:solidFill>
                <a:latin typeface="Raleway"/>
                <a:ea typeface="Raleway"/>
                <a:cs typeface="Raleway"/>
                <a:sym typeface="Raleway"/>
              </a:rPr>
              <a:t>. </a:t>
            </a:r>
            <a:endParaRPr sz="1600">
              <a:solidFill>
                <a:srgbClr val="D9D9D9"/>
              </a:solidFill>
              <a:latin typeface="Raleway"/>
              <a:ea typeface="Raleway"/>
              <a:cs typeface="Raleway"/>
              <a:sym typeface="Raleway"/>
            </a:endParaRPr>
          </a:p>
          <a:p>
            <a:pPr indent="-330200" lvl="0" marL="457200" rtl="0" algn="l">
              <a:lnSpc>
                <a:spcPct val="115000"/>
              </a:lnSpc>
              <a:spcBef>
                <a:spcPts val="0"/>
              </a:spcBef>
              <a:spcAft>
                <a:spcPts val="0"/>
              </a:spcAft>
              <a:buClr>
                <a:srgbClr val="D9D9D9"/>
              </a:buClr>
              <a:buSzPts val="1600"/>
              <a:buFont typeface="Raleway"/>
              <a:buChar char="●"/>
            </a:pPr>
            <a:r>
              <a:rPr lang="en" sz="1600">
                <a:solidFill>
                  <a:srgbClr val="D9D9D9"/>
                </a:solidFill>
                <a:latin typeface="Raleway"/>
                <a:ea typeface="Raleway"/>
                <a:cs typeface="Raleway"/>
                <a:sym typeface="Raleway"/>
              </a:rPr>
              <a:t>Big picture, the purpose of MOO is to present to the team the feasible design choices that satisfy a set of constraints. These choices shall be pareto optimal since our objectives are conflicting. The team will then decide on one of the pareto optimal solutions to present a hardware demonstration of the most critical component. </a:t>
            </a:r>
            <a:endParaRPr sz="1600">
              <a:solidFill>
                <a:srgbClr val="D9D9D9"/>
              </a:solidFill>
              <a:latin typeface="Raleway"/>
              <a:ea typeface="Raleway"/>
              <a:cs typeface="Raleway"/>
              <a:sym typeface="Raleway"/>
            </a:endParaRPr>
          </a:p>
          <a:p>
            <a:pPr indent="0" lvl="0" marL="0" rtl="0" algn="l">
              <a:spcBef>
                <a:spcPts val="1200"/>
              </a:spcBef>
              <a:spcAft>
                <a:spcPts val="0"/>
              </a:spcAft>
              <a:buNone/>
            </a:pPr>
            <a:r>
              <a:t/>
            </a:r>
            <a:endParaRPr sz="1600">
              <a:solidFill>
                <a:srgbClr val="D9D9D9"/>
              </a:solidFill>
              <a:latin typeface="Raleway"/>
              <a:ea typeface="Raleway"/>
              <a:cs typeface="Raleway"/>
              <a:sym typeface="Raleway"/>
            </a:endParaRPr>
          </a:p>
          <a:p>
            <a:pPr indent="-330200" lvl="0" marL="457200" rtl="0" algn="l">
              <a:spcBef>
                <a:spcPts val="0"/>
              </a:spcBef>
              <a:spcAft>
                <a:spcPts val="0"/>
              </a:spcAft>
              <a:buClr>
                <a:srgbClr val="D9D9D9"/>
              </a:buClr>
              <a:buSzPts val="1600"/>
              <a:buFont typeface="Raleway"/>
              <a:buChar char="●"/>
            </a:pPr>
            <a:r>
              <a:rPr lang="en" sz="1600">
                <a:solidFill>
                  <a:srgbClr val="D9D9D9"/>
                </a:solidFill>
                <a:latin typeface="Raleway"/>
                <a:ea typeface="Raleway"/>
                <a:cs typeface="Raleway"/>
                <a:sym typeface="Raleway"/>
              </a:rPr>
              <a:t>MOO uses constraints, objective, design variables, and their specific equations to find the optimal solution</a:t>
            </a:r>
            <a:endParaRPr sz="1600">
              <a:solidFill>
                <a:srgbClr val="D9D9D9"/>
              </a:solidFill>
              <a:latin typeface="Raleway"/>
              <a:ea typeface="Raleway"/>
              <a:cs typeface="Raleway"/>
              <a:sym typeface="Raleway"/>
            </a:endParaRPr>
          </a:p>
          <a:p>
            <a:pPr indent="-330200" lvl="0" marL="457200" rtl="0" algn="l">
              <a:spcBef>
                <a:spcPts val="0"/>
              </a:spcBef>
              <a:spcAft>
                <a:spcPts val="0"/>
              </a:spcAft>
              <a:buClr>
                <a:srgbClr val="D9D9D9"/>
              </a:buClr>
              <a:buSzPts val="1600"/>
              <a:buFont typeface="Raleway"/>
              <a:buChar char="●"/>
            </a:pPr>
            <a:r>
              <a:rPr lang="en" sz="1600">
                <a:solidFill>
                  <a:srgbClr val="D9D9D9"/>
                </a:solidFill>
                <a:latin typeface="Raleway"/>
                <a:ea typeface="Raleway"/>
                <a:cs typeface="Raleway"/>
                <a:sym typeface="Raleway"/>
              </a:rPr>
              <a:t>Trades used to determine design variables</a:t>
            </a:r>
            <a:endParaRPr sz="1600">
              <a:solidFill>
                <a:srgbClr val="D9D9D9"/>
              </a:solidFill>
              <a:latin typeface="Raleway"/>
              <a:ea typeface="Raleway"/>
              <a:cs typeface="Raleway"/>
              <a:sym typeface="Raleway"/>
            </a:endParaRPr>
          </a:p>
          <a:p>
            <a:pPr indent="-330200" lvl="0" marL="457200" rtl="0" algn="l">
              <a:spcBef>
                <a:spcPts val="0"/>
              </a:spcBef>
              <a:spcAft>
                <a:spcPts val="0"/>
              </a:spcAft>
              <a:buClr>
                <a:srgbClr val="D9D9D9"/>
              </a:buClr>
              <a:buSzPts val="1600"/>
              <a:buFont typeface="Raleway"/>
              <a:buChar char="●"/>
            </a:pPr>
            <a:r>
              <a:rPr lang="en" sz="1600">
                <a:solidFill>
                  <a:srgbClr val="D9D9D9"/>
                </a:solidFill>
                <a:latin typeface="Raleway"/>
                <a:ea typeface="Raleway"/>
                <a:cs typeface="Raleway"/>
                <a:sym typeface="Raleway"/>
              </a:rPr>
              <a:t>Models used to determine equations</a:t>
            </a:r>
            <a:endParaRPr sz="1600">
              <a:solidFill>
                <a:srgbClr val="D9D9D9"/>
              </a:solidFill>
              <a:latin typeface="Raleway"/>
              <a:ea typeface="Raleway"/>
              <a:cs typeface="Raleway"/>
              <a:sym typeface="Raleway"/>
            </a:endParaRPr>
          </a:p>
          <a:p>
            <a:pPr indent="0" lvl="0" marL="0" rtl="0" algn="l">
              <a:lnSpc>
                <a:spcPct val="115000"/>
              </a:lnSpc>
              <a:spcBef>
                <a:spcPts val="0"/>
              </a:spcBef>
              <a:spcAft>
                <a:spcPts val="1200"/>
              </a:spcAft>
              <a:buNone/>
            </a:pPr>
            <a:r>
              <a:t/>
            </a:r>
            <a:endParaRPr sz="1600">
              <a:solidFill>
                <a:srgbClr val="D9D9D9"/>
              </a:solidFill>
              <a:latin typeface="Raleway"/>
              <a:ea typeface="Raleway"/>
              <a:cs typeface="Raleway"/>
              <a:sym typeface="Raleway"/>
            </a:endParaRPr>
          </a:p>
        </p:txBody>
      </p:sp>
      <p:sp>
        <p:nvSpPr>
          <p:cNvPr id="169" name="Google Shape;169;p26"/>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0" name="Google Shape;170;p26"/>
          <p:cNvSpPr txBox="1"/>
          <p:nvPr/>
        </p:nvSpPr>
        <p:spPr>
          <a:xfrm>
            <a:off x="6717050" y="4772925"/>
            <a:ext cx="28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1.3 &amp; 2.1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226650" y="445025"/>
            <a:ext cx="2046300" cy="160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Functional</a:t>
            </a:r>
            <a:endParaRPr/>
          </a:p>
          <a:p>
            <a:pPr indent="0" lvl="0" marL="0" rtl="0" algn="l">
              <a:spcBef>
                <a:spcPts val="0"/>
              </a:spcBef>
              <a:spcAft>
                <a:spcPts val="0"/>
              </a:spcAft>
              <a:buNone/>
            </a:pPr>
            <a:r>
              <a:rPr lang="en"/>
              <a:t>Block</a:t>
            </a:r>
            <a:endParaRPr/>
          </a:p>
          <a:p>
            <a:pPr indent="0" lvl="0" marL="0" rtl="0" algn="l">
              <a:spcBef>
                <a:spcPts val="0"/>
              </a:spcBef>
              <a:spcAft>
                <a:spcPts val="0"/>
              </a:spcAft>
              <a:buNone/>
            </a:pPr>
            <a:r>
              <a:rPr lang="en"/>
              <a:t>Diagram</a:t>
            </a:r>
            <a:endParaRPr/>
          </a:p>
        </p:txBody>
      </p:sp>
      <p:pic>
        <p:nvPicPr>
          <p:cNvPr id="176" name="Google Shape;176;p27"/>
          <p:cNvPicPr preferRelativeResize="0"/>
          <p:nvPr/>
        </p:nvPicPr>
        <p:blipFill>
          <a:blip r:embed="rId3">
            <a:alphaModFix/>
          </a:blip>
          <a:stretch>
            <a:fillRect/>
          </a:stretch>
        </p:blipFill>
        <p:spPr>
          <a:xfrm>
            <a:off x="2120675" y="138975"/>
            <a:ext cx="7023323" cy="4865549"/>
          </a:xfrm>
          <a:prstGeom prst="rect">
            <a:avLst/>
          </a:prstGeom>
          <a:noFill/>
          <a:ln>
            <a:noFill/>
          </a:ln>
        </p:spPr>
      </p:pic>
      <p:sp>
        <p:nvSpPr>
          <p:cNvPr id="177" name="Google Shape;177;p27"/>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7"/>
          <p:cNvSpPr txBox="1"/>
          <p:nvPr/>
        </p:nvSpPr>
        <p:spPr>
          <a:xfrm>
            <a:off x="4040850" y="3101700"/>
            <a:ext cx="106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Start/End</a:t>
            </a:r>
            <a:endParaRPr/>
          </a:p>
        </p:txBody>
      </p:sp>
      <p:sp>
        <p:nvSpPr>
          <p:cNvPr id="179" name="Google Shape;179;p27"/>
          <p:cNvSpPr txBox="1"/>
          <p:nvPr/>
        </p:nvSpPr>
        <p:spPr>
          <a:xfrm>
            <a:off x="87650" y="4544325"/>
            <a:ext cx="187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Power</a:t>
            </a:r>
            <a:r>
              <a:rPr lang="en">
                <a:latin typeface="Raleway Medium"/>
                <a:ea typeface="Raleway Medium"/>
                <a:cs typeface="Raleway Medium"/>
                <a:sym typeface="Raleway Medium"/>
              </a:rPr>
              <a:t> Models</a:t>
            </a:r>
            <a:endParaRPr>
              <a:latin typeface="Raleway Medium"/>
              <a:ea typeface="Raleway Medium"/>
              <a:cs typeface="Raleway Medium"/>
              <a:sym typeface="Raleway Medium"/>
            </a:endParaRPr>
          </a:p>
        </p:txBody>
      </p:sp>
      <p:sp>
        <p:nvSpPr>
          <p:cNvPr id="185" name="Google Shape;185;p28"/>
          <p:cNvSpPr txBox="1"/>
          <p:nvPr>
            <p:ph idx="1" type="body"/>
          </p:nvPr>
        </p:nvSpPr>
        <p:spPr>
          <a:xfrm>
            <a:off x="5066700" y="1070025"/>
            <a:ext cx="3765600" cy="3510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Assumptions:</a:t>
            </a:r>
            <a:endParaRPr>
              <a:solidFill>
                <a:srgbClr val="D9D9D9"/>
              </a:solidFill>
              <a:latin typeface="Raleway Medium"/>
              <a:ea typeface="Raleway Medium"/>
              <a:cs typeface="Raleway Medium"/>
              <a:sym typeface="Raleway Medium"/>
            </a:endParaRPr>
          </a:p>
          <a:p>
            <a:pPr indent="-325755" lvl="0" marL="457200" rtl="0" algn="l">
              <a:spcBef>
                <a:spcPts val="120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No atmospheric losses in cislunar space</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Laser beam focused area at an average distance will be chosen to match the changing distance between satellite and ground location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Transmission Period</a:t>
            </a:r>
            <a:r>
              <a:rPr lang="en">
                <a:solidFill>
                  <a:srgbClr val="D9D9D9"/>
                </a:solidFill>
                <a:latin typeface="Raleway Medium"/>
                <a:ea typeface="Raleway Medium"/>
                <a:cs typeface="Raleway Medium"/>
                <a:sym typeface="Raleway Medium"/>
              </a:rPr>
              <a:t>:</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Altitude, velocity, &amp; beam Conditions are constant</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Curvature of the moon is </a:t>
            </a:r>
            <a:r>
              <a:rPr lang="en">
                <a:solidFill>
                  <a:srgbClr val="D9D9D9"/>
                </a:solidFill>
                <a:latin typeface="Raleway Medium"/>
                <a:ea typeface="Raleway Medium"/>
                <a:cs typeface="Raleway Medium"/>
                <a:sym typeface="Raleway Medium"/>
              </a:rPr>
              <a:t>negligible</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Receiver is a flat, stationary, circular surface</a:t>
            </a:r>
            <a:endParaRPr>
              <a:solidFill>
                <a:srgbClr val="D9D9D9"/>
              </a:solidFill>
              <a:latin typeface="Raleway Medium"/>
              <a:ea typeface="Raleway Medium"/>
              <a:cs typeface="Raleway Medium"/>
              <a:sym typeface="Raleway Medium"/>
            </a:endParaRPr>
          </a:p>
        </p:txBody>
      </p:sp>
      <p:sp>
        <p:nvSpPr>
          <p:cNvPr id="186" name="Google Shape;186;p28"/>
          <p:cNvSpPr txBox="1"/>
          <p:nvPr/>
        </p:nvSpPr>
        <p:spPr>
          <a:xfrm>
            <a:off x="6512350" y="47729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 2.2 &amp; 2.3</a:t>
            </a:r>
            <a:endParaRPr>
              <a:solidFill>
                <a:schemeClr val="lt2"/>
              </a:solidFill>
              <a:latin typeface="Raleway Medium"/>
              <a:ea typeface="Raleway Medium"/>
              <a:cs typeface="Raleway Medium"/>
              <a:sym typeface="Raleway Medium"/>
            </a:endParaRPr>
          </a:p>
        </p:txBody>
      </p:sp>
      <p:sp>
        <p:nvSpPr>
          <p:cNvPr id="187" name="Google Shape;187;p28"/>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88" name="Google Shape;188;p28"/>
          <p:cNvGraphicFramePr/>
          <p:nvPr/>
        </p:nvGraphicFramePr>
        <p:xfrm>
          <a:off x="409925" y="887650"/>
          <a:ext cx="3000000" cy="3000000"/>
        </p:xfrm>
        <a:graphic>
          <a:graphicData uri="http://schemas.openxmlformats.org/drawingml/2006/table">
            <a:tbl>
              <a:tblPr>
                <a:noFill/>
                <a:tableStyleId>{EBA7DD91-BC53-4C88-A51F-20879AC380AC}</a:tableStyleId>
              </a:tblPr>
              <a:tblGrid>
                <a:gridCol w="1129450"/>
                <a:gridCol w="1655350"/>
                <a:gridCol w="1687275"/>
              </a:tblGrid>
              <a:tr h="430650">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Output</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Inputs</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Connection</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1600">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Total Power Collected</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-Power Required</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-Satellite Life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-Power Use Profile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Power Required -&gt; Energy Storage -&gt; Battery Type -&gt; Battery Capacity</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029950">
                <a:tc>
                  <a:txBody>
                    <a:bodyPr/>
                    <a:lstStyle/>
                    <a:p>
                      <a:pPr indent="0" lvl="0" marL="0" rtl="0" algn="l">
                        <a:spcBef>
                          <a:spcPts val="0"/>
                        </a:spcBef>
                        <a:spcAft>
                          <a:spcPts val="0"/>
                        </a:spcAft>
                        <a:buNone/>
                      </a:pPr>
                      <a:r>
                        <a:t/>
                      </a:r>
                      <a:endParaRPr sz="1200" u="sng">
                        <a:solidFill>
                          <a:srgbClr val="D9D9D9"/>
                        </a:solidFill>
                        <a:latin typeface="Raleway"/>
                        <a:ea typeface="Raleway"/>
                        <a:cs typeface="Raleway"/>
                        <a:sym typeface="Raleway"/>
                      </a:endParaRPr>
                    </a:p>
                    <a:p>
                      <a:pPr indent="0" lvl="0" marL="0" rtl="0" algn="l">
                        <a:spcBef>
                          <a:spcPts val="0"/>
                        </a:spcBef>
                        <a:spcAft>
                          <a:spcPts val="0"/>
                        </a:spcAft>
                        <a:buNone/>
                      </a:pPr>
                      <a:r>
                        <a:rPr lang="en" sz="1200" u="sng">
                          <a:solidFill>
                            <a:srgbClr val="D9D9D9"/>
                          </a:solidFill>
                          <a:latin typeface="Raleway"/>
                          <a:ea typeface="Raleway"/>
                          <a:cs typeface="Raleway"/>
                          <a:sym typeface="Raleway"/>
                        </a:rPr>
                        <a:t>Total Power Transmitted</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-Laser Configuration &amp;  Power</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-Altitude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-Receiver Size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-Transmission Time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Setting up laser configuration to transmit most possible power to ground receiver</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722800">
                <a:tc>
                  <a:txBody>
                    <a:bodyPr/>
                    <a:lstStyle/>
                    <a:p>
                      <a:pPr indent="0" lvl="0" marL="0" rtl="0" algn="l">
                        <a:spcBef>
                          <a:spcPts val="0"/>
                        </a:spcBef>
                        <a:spcAft>
                          <a:spcPts val="0"/>
                        </a:spcAft>
                        <a:buNone/>
                      </a:pPr>
                      <a:r>
                        <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u="sng">
                          <a:solidFill>
                            <a:srgbClr val="D9D9D9"/>
                          </a:solidFill>
                          <a:latin typeface="Raleway"/>
                          <a:ea typeface="Raleway"/>
                          <a:cs typeface="Raleway"/>
                          <a:sym typeface="Raleway"/>
                        </a:rPr>
                        <a:t>Total Power Received</a:t>
                      </a:r>
                      <a:endParaRPr sz="1200" u="sng">
                        <a:solidFill>
                          <a:srgbClr val="D9D9D9"/>
                        </a:solidFill>
                        <a:latin typeface="Raleway"/>
                        <a:ea typeface="Raleway"/>
                        <a:cs typeface="Raleway"/>
                        <a:sym typeface="Raleway"/>
                      </a:endParaRPr>
                    </a:p>
                    <a:p>
                      <a:pPr indent="0" lvl="0" marL="0" rtl="0" algn="l">
                        <a:spcBef>
                          <a:spcPts val="0"/>
                        </a:spcBef>
                        <a:spcAft>
                          <a:spcPts val="0"/>
                        </a:spcAft>
                        <a:buNone/>
                      </a:pPr>
                      <a:r>
                        <a:t/>
                      </a:r>
                      <a:endParaRPr sz="1200" u="sng">
                        <a:solidFill>
                          <a:srgbClr val="D9D9D9"/>
                        </a:solidFill>
                        <a:latin typeface="Raleway"/>
                        <a:ea typeface="Raleway"/>
                        <a:cs typeface="Raleway"/>
                        <a:sym typeface="Raleway"/>
                      </a:endParaRPr>
                    </a:p>
                    <a:p>
                      <a:pPr indent="0" lvl="0" marL="0" rtl="0" algn="l">
                        <a:spcBef>
                          <a:spcPts val="0"/>
                        </a:spcBef>
                        <a:spcAft>
                          <a:spcPts val="0"/>
                        </a:spcAft>
                        <a:buNone/>
                      </a:pPr>
                      <a:r>
                        <a:t/>
                      </a:r>
                      <a:endParaRPr sz="1200" u="sng">
                        <a:solidFill>
                          <a:srgbClr val="D9D9D9"/>
                        </a:solidFill>
                        <a:latin typeface="Raleway"/>
                        <a:ea typeface="Raleway"/>
                        <a:cs typeface="Raleway"/>
                        <a:sym typeface="Raleway"/>
                      </a:endParaRPr>
                    </a:p>
                    <a:p>
                      <a:pPr indent="0" lvl="0" marL="0" rtl="0" algn="l">
                        <a:spcBef>
                          <a:spcPts val="0"/>
                        </a:spcBef>
                        <a:spcAft>
                          <a:spcPts val="0"/>
                        </a:spcAft>
                        <a:buNone/>
                      </a:pPr>
                      <a:r>
                        <a:rPr lang="en" sz="1200" u="sng">
                          <a:solidFill>
                            <a:srgbClr val="D9D9D9"/>
                          </a:solidFill>
                          <a:latin typeface="Raleway"/>
                          <a:ea typeface="Raleway"/>
                          <a:cs typeface="Raleway"/>
                          <a:sym typeface="Raleway"/>
                        </a:rPr>
                        <a:t>Pointing Angle and Speed</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-Receiver type, size &amp; Location</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-Orbit Parameters</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-Beam Condition at surface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-Attitude tolerances</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-Transmission Time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Weighs orbit, transmitted power, </a:t>
                      </a:r>
                      <a:r>
                        <a:rPr lang="en" sz="1200">
                          <a:solidFill>
                            <a:srgbClr val="D9D9D9"/>
                          </a:solidFill>
                          <a:latin typeface="Raleway"/>
                          <a:ea typeface="Raleway"/>
                          <a:cs typeface="Raleway"/>
                          <a:sym typeface="Raleway"/>
                        </a:rPr>
                        <a:t>receiver</a:t>
                      </a:r>
                      <a:r>
                        <a:rPr lang="en" sz="1200">
                          <a:solidFill>
                            <a:srgbClr val="D9D9D9"/>
                          </a:solidFill>
                          <a:latin typeface="Raleway"/>
                          <a:ea typeface="Raleway"/>
                          <a:cs typeface="Raleway"/>
                          <a:sym typeface="Raleway"/>
                        </a:rPr>
                        <a:t> type, and attitude control choices against overall power received</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11700" y="141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Comms </a:t>
            </a:r>
            <a:r>
              <a:rPr lang="en">
                <a:latin typeface="Raleway Medium"/>
                <a:ea typeface="Raleway Medium"/>
                <a:cs typeface="Raleway Medium"/>
                <a:sym typeface="Raleway Medium"/>
              </a:rPr>
              <a:t>Models</a:t>
            </a:r>
            <a:endParaRPr>
              <a:latin typeface="Raleway Medium"/>
              <a:ea typeface="Raleway Medium"/>
              <a:cs typeface="Raleway Medium"/>
              <a:sym typeface="Raleway Medium"/>
            </a:endParaRPr>
          </a:p>
        </p:txBody>
      </p:sp>
      <p:sp>
        <p:nvSpPr>
          <p:cNvPr id="194" name="Google Shape;194;p29"/>
          <p:cNvSpPr txBox="1"/>
          <p:nvPr>
            <p:ph idx="1" type="body"/>
          </p:nvPr>
        </p:nvSpPr>
        <p:spPr>
          <a:xfrm>
            <a:off x="5142150" y="1085175"/>
            <a:ext cx="3765600" cy="3510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Assumptions:</a:t>
            </a:r>
            <a:endParaRPr>
              <a:solidFill>
                <a:srgbClr val="D9D9D9"/>
              </a:solidFill>
              <a:latin typeface="Raleway Medium"/>
              <a:ea typeface="Raleway Medium"/>
              <a:cs typeface="Raleway Medium"/>
              <a:sym typeface="Raleway Medium"/>
            </a:endParaRPr>
          </a:p>
          <a:p>
            <a:pPr indent="-325755" lvl="0" marL="457200" rtl="0" algn="l">
              <a:spcBef>
                <a:spcPts val="120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Earth receiver is a black box</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Or in orbit to avoid looking at atmospheric interference</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No atmospheric losses in cislunar space</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Isotropic antenna for initial model (PDR)</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Comms ideal power transmission power efficiency model (PDR)</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Comms can work at any point on the Moon’s surface within view</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90000"/>
              <a:buFont typeface="Raleway Medium"/>
              <a:buChar char="●"/>
            </a:pPr>
            <a:r>
              <a:rPr lang="en">
                <a:solidFill>
                  <a:srgbClr val="D9D9D9"/>
                </a:solidFill>
                <a:latin typeface="Raleway Medium"/>
                <a:ea typeface="Raleway Medium"/>
                <a:cs typeface="Raleway Medium"/>
                <a:sym typeface="Raleway Medium"/>
              </a:rPr>
              <a:t>Area shape is a circle</a:t>
            </a:r>
            <a:endParaRPr sz="2000">
              <a:solidFill>
                <a:srgbClr val="D9D9D9"/>
              </a:solidFill>
              <a:latin typeface="Raleway Medium"/>
              <a:ea typeface="Raleway Medium"/>
              <a:cs typeface="Raleway Medium"/>
              <a:sym typeface="Raleway Medium"/>
            </a:endParaRPr>
          </a:p>
        </p:txBody>
      </p:sp>
      <p:sp>
        <p:nvSpPr>
          <p:cNvPr id="195" name="Google Shape;195;p29"/>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9"/>
          <p:cNvSpPr txBox="1"/>
          <p:nvPr>
            <p:ph idx="1" type="body"/>
          </p:nvPr>
        </p:nvSpPr>
        <p:spPr>
          <a:xfrm>
            <a:off x="487525" y="1085175"/>
            <a:ext cx="37656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D9D9D9"/>
                </a:solidFill>
                <a:latin typeface="Raleway Medium"/>
                <a:ea typeface="Raleway Medium"/>
                <a:cs typeface="Raleway Medium"/>
                <a:sym typeface="Raleway Medium"/>
              </a:rPr>
              <a:t> </a:t>
            </a:r>
            <a:endParaRPr sz="1500">
              <a:solidFill>
                <a:srgbClr val="D9D9D9"/>
              </a:solidFill>
              <a:latin typeface="Raleway Medium"/>
              <a:ea typeface="Raleway Medium"/>
              <a:cs typeface="Raleway Medium"/>
              <a:sym typeface="Raleway Medium"/>
            </a:endParaRPr>
          </a:p>
          <a:p>
            <a:pPr indent="0" lvl="0" marL="0" rtl="0" algn="l">
              <a:spcBef>
                <a:spcPts val="1200"/>
              </a:spcBef>
              <a:spcAft>
                <a:spcPts val="1200"/>
              </a:spcAft>
              <a:buNone/>
            </a:pPr>
            <a:r>
              <a:t/>
            </a:r>
            <a:endParaRPr sz="1500">
              <a:solidFill>
                <a:srgbClr val="D9D9D9"/>
              </a:solidFill>
              <a:latin typeface="Raleway Medium"/>
              <a:ea typeface="Raleway Medium"/>
              <a:cs typeface="Raleway Medium"/>
              <a:sym typeface="Raleway Medium"/>
            </a:endParaRPr>
          </a:p>
        </p:txBody>
      </p:sp>
      <p:graphicFrame>
        <p:nvGraphicFramePr>
          <p:cNvPr id="197" name="Google Shape;197;p29"/>
          <p:cNvGraphicFramePr/>
          <p:nvPr/>
        </p:nvGraphicFramePr>
        <p:xfrm>
          <a:off x="311700" y="714300"/>
          <a:ext cx="3000000" cy="3000000"/>
        </p:xfrm>
        <a:graphic>
          <a:graphicData uri="http://schemas.openxmlformats.org/drawingml/2006/table">
            <a:tbl>
              <a:tblPr>
                <a:noFill/>
                <a:tableStyleId>{EBA7DD91-BC53-4C88-A51F-20879AC380AC}</a:tableStyleId>
              </a:tblPr>
              <a:tblGrid>
                <a:gridCol w="1255025"/>
                <a:gridCol w="2007525"/>
                <a:gridCol w="1567900"/>
              </a:tblGrid>
              <a:tr h="390400">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Output</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Inputs</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Connection</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934925">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Data Rates</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-Type of Transmission</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-Orbit Parameters</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Data transmitted-&gt; limits total data</a:t>
                      </a:r>
                      <a:endParaRPr sz="1200">
                        <a:solidFill>
                          <a:srgbClr val="D9D9D9"/>
                        </a:solidFill>
                        <a:latin typeface="Raleway"/>
                        <a:ea typeface="Raleway"/>
                        <a:cs typeface="Raleway"/>
                        <a:sym typeface="Raleway"/>
                      </a:endParaRPr>
                    </a:p>
                    <a:p>
                      <a:pPr indent="0" lvl="0" marL="0" rtl="0" algn="l">
                        <a:spcBef>
                          <a:spcPts val="0"/>
                        </a:spcBef>
                        <a:spcAft>
                          <a:spcPts val="0"/>
                        </a:spcAft>
                        <a:buNone/>
                      </a:pPr>
                      <a:r>
                        <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 </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742425">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Total Data Transmitted</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-Data Rate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-Time to Transmit</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Infrastructure trades-&gt;</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Infrastructure type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127400">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Interference</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 Original signal</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 Signal + simulated interference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Laser and comms subsystems-&gt; limits </a:t>
                      </a:r>
                      <a:r>
                        <a:rPr lang="en" sz="1200">
                          <a:solidFill>
                            <a:srgbClr val="D9D9D9"/>
                          </a:solidFill>
                          <a:latin typeface="Raleway"/>
                          <a:ea typeface="Raleway"/>
                          <a:cs typeface="Raleway"/>
                          <a:sym typeface="Raleway"/>
                        </a:rPr>
                        <a:t>compatibility</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127400">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Power Required</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-Antenna: gains, losses,SNR</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-noise temperature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-data rate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Power budget -&gt; limiting factor</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198" name="Google Shape;198;p29"/>
          <p:cNvSpPr txBox="1"/>
          <p:nvPr/>
        </p:nvSpPr>
        <p:spPr>
          <a:xfrm>
            <a:off x="6512350" y="47729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 2.2 &amp; 2.3</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141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ROI</a:t>
            </a:r>
            <a:r>
              <a:rPr lang="en">
                <a:latin typeface="Raleway Medium"/>
                <a:ea typeface="Raleway Medium"/>
                <a:cs typeface="Raleway Medium"/>
                <a:sym typeface="Raleway Medium"/>
              </a:rPr>
              <a:t> Models</a:t>
            </a:r>
            <a:endParaRPr>
              <a:latin typeface="Raleway Medium"/>
              <a:ea typeface="Raleway Medium"/>
              <a:cs typeface="Raleway Medium"/>
              <a:sym typeface="Raleway Medium"/>
            </a:endParaRPr>
          </a:p>
        </p:txBody>
      </p:sp>
      <p:sp>
        <p:nvSpPr>
          <p:cNvPr id="204" name="Google Shape;204;p30"/>
          <p:cNvSpPr txBox="1"/>
          <p:nvPr>
            <p:ph idx="1" type="body"/>
          </p:nvPr>
        </p:nvSpPr>
        <p:spPr>
          <a:xfrm>
            <a:off x="5142150" y="1085175"/>
            <a:ext cx="37656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Assumptions:</a:t>
            </a:r>
            <a:endParaRPr>
              <a:solidFill>
                <a:srgbClr val="D9D9D9"/>
              </a:solidFill>
              <a:latin typeface="Raleway Medium"/>
              <a:ea typeface="Raleway Medium"/>
              <a:cs typeface="Raleway Medium"/>
              <a:sym typeface="Raleway Medium"/>
            </a:endParaRPr>
          </a:p>
          <a:p>
            <a:pPr indent="-342900" lvl="0" marL="457200" rtl="0" algn="l">
              <a:spcBef>
                <a:spcPts val="120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Satellite lifespan of 10 years (15 years on average Brown University study on satellite lifespan)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take on 1/10 of launch cost every year</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No maintenance costs</a:t>
            </a:r>
            <a:endParaRPr>
              <a:solidFill>
                <a:srgbClr val="D9D9D9"/>
              </a:solidFill>
              <a:latin typeface="Raleway Medium"/>
              <a:ea typeface="Raleway Medium"/>
              <a:cs typeface="Raleway Medium"/>
              <a:sym typeface="Raleway Medium"/>
            </a:endParaRPr>
          </a:p>
        </p:txBody>
      </p:sp>
      <p:sp>
        <p:nvSpPr>
          <p:cNvPr id="205" name="Google Shape;205;p30"/>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30"/>
          <p:cNvSpPr txBox="1"/>
          <p:nvPr>
            <p:ph idx="1" type="body"/>
          </p:nvPr>
        </p:nvSpPr>
        <p:spPr>
          <a:xfrm>
            <a:off x="487525" y="1085175"/>
            <a:ext cx="37656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D9D9D9"/>
                </a:solidFill>
                <a:latin typeface="Raleway Medium"/>
                <a:ea typeface="Raleway Medium"/>
                <a:cs typeface="Raleway Medium"/>
                <a:sym typeface="Raleway Medium"/>
              </a:rPr>
              <a:t> </a:t>
            </a:r>
            <a:endParaRPr sz="1500">
              <a:solidFill>
                <a:srgbClr val="D9D9D9"/>
              </a:solidFill>
              <a:latin typeface="Raleway Medium"/>
              <a:ea typeface="Raleway Medium"/>
              <a:cs typeface="Raleway Medium"/>
              <a:sym typeface="Raleway Medium"/>
            </a:endParaRPr>
          </a:p>
          <a:p>
            <a:pPr indent="0" lvl="0" marL="0" rtl="0" algn="l">
              <a:spcBef>
                <a:spcPts val="1200"/>
              </a:spcBef>
              <a:spcAft>
                <a:spcPts val="1200"/>
              </a:spcAft>
              <a:buNone/>
            </a:pPr>
            <a:r>
              <a:t/>
            </a:r>
            <a:endParaRPr sz="1500">
              <a:solidFill>
                <a:srgbClr val="D9D9D9"/>
              </a:solidFill>
              <a:latin typeface="Raleway Medium"/>
              <a:ea typeface="Raleway Medium"/>
              <a:cs typeface="Raleway Medium"/>
              <a:sym typeface="Raleway Medium"/>
            </a:endParaRPr>
          </a:p>
        </p:txBody>
      </p:sp>
      <p:graphicFrame>
        <p:nvGraphicFramePr>
          <p:cNvPr id="207" name="Google Shape;207;p30"/>
          <p:cNvGraphicFramePr/>
          <p:nvPr/>
        </p:nvGraphicFramePr>
        <p:xfrm>
          <a:off x="311700" y="1085175"/>
          <a:ext cx="3000000" cy="3000000"/>
        </p:xfrm>
        <a:graphic>
          <a:graphicData uri="http://schemas.openxmlformats.org/drawingml/2006/table">
            <a:tbl>
              <a:tblPr>
                <a:noFill/>
                <a:tableStyleId>{EBA7DD91-BC53-4C88-A51F-20879AC380AC}</a:tableStyleId>
              </a:tblPr>
              <a:tblGrid>
                <a:gridCol w="1255025"/>
                <a:gridCol w="2007525"/>
                <a:gridCol w="1567900"/>
              </a:tblGrid>
              <a:tr h="339100">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Output</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Inputs</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u="sng">
                          <a:solidFill>
                            <a:srgbClr val="D9D9D9"/>
                          </a:solidFill>
                          <a:latin typeface="Raleway"/>
                          <a:ea typeface="Raleway"/>
                          <a:cs typeface="Raleway"/>
                          <a:sym typeface="Raleway"/>
                        </a:rPr>
                        <a:t>Connection</a:t>
                      </a:r>
                      <a:endParaRPr b="1"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939050">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Revenue</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 </a:t>
                      </a:r>
                      <a:r>
                        <a:rPr lang="en" sz="1200">
                          <a:solidFill>
                            <a:srgbClr val="D9D9D9"/>
                          </a:solidFill>
                          <a:latin typeface="Raleway"/>
                          <a:ea typeface="Raleway"/>
                          <a:cs typeface="Raleway"/>
                          <a:sym typeface="Raleway"/>
                        </a:rPr>
                        <a:t>Price ($) per kWh</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 Price ($) for comms access</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 Number of customers</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How much power will be purchased and how much the comms system will be used</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782550">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Launch Cost</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 </a:t>
                      </a:r>
                      <a:r>
                        <a:rPr lang="en" sz="1200">
                          <a:solidFill>
                            <a:srgbClr val="D9D9D9"/>
                          </a:solidFill>
                          <a:latin typeface="Raleway"/>
                          <a:ea typeface="Raleway"/>
                          <a:cs typeface="Raleway"/>
                          <a:sym typeface="Raleway"/>
                        </a:rPr>
                        <a:t>Weight per satellite</a:t>
                      </a:r>
                      <a:endParaRPr sz="1200">
                        <a:solidFill>
                          <a:srgbClr val="D9D9D9"/>
                        </a:solidFill>
                        <a:latin typeface="Raleway"/>
                        <a:ea typeface="Raleway"/>
                        <a:cs typeface="Raleway"/>
                        <a:sym typeface="Raleway"/>
                      </a:endParaRPr>
                    </a:p>
                    <a:p>
                      <a:pPr indent="0" lvl="0" marL="0" rtl="0" algn="l">
                        <a:spcBef>
                          <a:spcPts val="0"/>
                        </a:spcBef>
                        <a:spcAft>
                          <a:spcPts val="0"/>
                        </a:spcAft>
                        <a:buNone/>
                      </a:pPr>
                      <a:r>
                        <a:rPr lang="en" sz="1200">
                          <a:solidFill>
                            <a:srgbClr val="D9D9D9"/>
                          </a:solidFill>
                          <a:latin typeface="Raleway"/>
                          <a:ea typeface="Raleway"/>
                          <a:cs typeface="Raleway"/>
                          <a:sym typeface="Raleway"/>
                        </a:rPr>
                        <a:t>- Number of satellites</a:t>
                      </a:r>
                      <a:endParaRPr sz="1200">
                        <a:solidFill>
                          <a:srgbClr val="D9D9D9"/>
                        </a:solidFill>
                        <a:latin typeface="Raleway"/>
                        <a:ea typeface="Raleway"/>
                        <a:cs typeface="Raleway"/>
                        <a:sym typeface="Raleway"/>
                      </a:endParaRPr>
                    </a:p>
                    <a:p>
                      <a:pPr indent="0" lvl="0" marL="0" rtl="0" algn="l">
                        <a:spcBef>
                          <a:spcPts val="0"/>
                        </a:spcBef>
                        <a:spcAft>
                          <a:spcPts val="0"/>
                        </a:spcAft>
                        <a:buNone/>
                      </a:pPr>
                      <a:r>
                        <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Weight of our payload will affect launch system and therefore costs</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964850">
                <a:tc>
                  <a:txBody>
                    <a:bodyPr/>
                    <a:lstStyle/>
                    <a:p>
                      <a:pPr indent="0" lvl="0" marL="0" rtl="0" algn="l">
                        <a:spcBef>
                          <a:spcPts val="0"/>
                        </a:spcBef>
                        <a:spcAft>
                          <a:spcPts val="0"/>
                        </a:spcAft>
                        <a:buNone/>
                      </a:pPr>
                      <a:r>
                        <a:rPr lang="en" sz="1200" u="sng">
                          <a:solidFill>
                            <a:srgbClr val="D9D9D9"/>
                          </a:solidFill>
                          <a:latin typeface="Raleway"/>
                          <a:ea typeface="Raleway"/>
                          <a:cs typeface="Raleway"/>
                          <a:sym typeface="Raleway"/>
                        </a:rPr>
                        <a:t>Other Costs</a:t>
                      </a:r>
                      <a:endParaRPr sz="1200" u="sng">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 Satellite price</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D9D9D9"/>
                          </a:solidFill>
                          <a:latin typeface="Raleway"/>
                          <a:ea typeface="Raleway"/>
                          <a:cs typeface="Raleway"/>
                          <a:sym typeface="Raleway"/>
                        </a:rPr>
                        <a:t>Main cost </a:t>
                      </a:r>
                      <a:r>
                        <a:rPr lang="en" sz="1200">
                          <a:solidFill>
                            <a:srgbClr val="D9D9D9"/>
                          </a:solidFill>
                          <a:latin typeface="Raleway"/>
                          <a:ea typeface="Raleway"/>
                          <a:cs typeface="Raleway"/>
                          <a:sym typeface="Raleway"/>
                        </a:rPr>
                        <a:t>aside</a:t>
                      </a:r>
                      <a:r>
                        <a:rPr lang="en" sz="1200">
                          <a:solidFill>
                            <a:srgbClr val="D9D9D9"/>
                          </a:solidFill>
                          <a:latin typeface="Raleway"/>
                          <a:ea typeface="Raleway"/>
                          <a:cs typeface="Raleway"/>
                          <a:sym typeface="Raleway"/>
                        </a:rPr>
                        <a:t> from launch costs</a:t>
                      </a:r>
                      <a:endParaRPr sz="1200">
                        <a:solidFill>
                          <a:srgbClr val="D9D9D9"/>
                        </a:solidFill>
                        <a:latin typeface="Raleway"/>
                        <a:ea typeface="Raleway"/>
                        <a:cs typeface="Raleway"/>
                        <a:sym typeface="Raleway"/>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208" name="Google Shape;208;p30"/>
          <p:cNvSpPr txBox="1"/>
          <p:nvPr/>
        </p:nvSpPr>
        <p:spPr>
          <a:xfrm>
            <a:off x="6512350" y="47729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 2.2 &amp; 2.3</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Point Coverage Simulation</a:t>
            </a:r>
            <a:endParaRPr>
              <a:latin typeface="Raleway Medium"/>
              <a:ea typeface="Raleway Medium"/>
              <a:cs typeface="Raleway Medium"/>
              <a:sym typeface="Raleway Medium"/>
            </a:endParaRPr>
          </a:p>
        </p:txBody>
      </p:sp>
      <p:sp>
        <p:nvSpPr>
          <p:cNvPr id="214" name="Google Shape;214;p31"/>
          <p:cNvSpPr txBox="1"/>
          <p:nvPr>
            <p:ph idx="1" type="body"/>
          </p:nvPr>
        </p:nvSpPr>
        <p:spPr>
          <a:xfrm>
            <a:off x="4869375" y="1085175"/>
            <a:ext cx="3765600" cy="3510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D9D9D9"/>
                </a:solidFill>
              </a:rPr>
              <a:t>Constellation Design Assumptions:</a:t>
            </a:r>
            <a:endParaRPr>
              <a:solidFill>
                <a:srgbClr val="D9D9D9"/>
              </a:solidFill>
            </a:endParaRPr>
          </a:p>
          <a:p>
            <a:pPr indent="-334327" lvl="0" marL="457200" rtl="0" algn="l">
              <a:spcBef>
                <a:spcPts val="1200"/>
              </a:spcBef>
              <a:spcAft>
                <a:spcPts val="0"/>
              </a:spcAft>
              <a:buClr>
                <a:srgbClr val="D9D9D9"/>
              </a:buClr>
              <a:buSzPct val="100000"/>
              <a:buChar char="●"/>
            </a:pPr>
            <a:r>
              <a:rPr lang="en">
                <a:solidFill>
                  <a:srgbClr val="D9D9D9"/>
                </a:solidFill>
              </a:rPr>
              <a:t>Circular orbit</a:t>
            </a:r>
            <a:endParaRPr>
              <a:solidFill>
                <a:srgbClr val="D9D9D9"/>
              </a:solidFill>
            </a:endParaRPr>
          </a:p>
          <a:p>
            <a:pPr indent="-334327" lvl="0" marL="457200" rtl="0" algn="l">
              <a:spcBef>
                <a:spcPts val="0"/>
              </a:spcBef>
              <a:spcAft>
                <a:spcPts val="0"/>
              </a:spcAft>
              <a:buClr>
                <a:srgbClr val="D9D9D9"/>
              </a:buClr>
              <a:buSzPct val="100000"/>
              <a:buChar char="●"/>
            </a:pPr>
            <a:r>
              <a:rPr lang="en">
                <a:solidFill>
                  <a:srgbClr val="D9D9D9"/>
                </a:solidFill>
              </a:rPr>
              <a:t>No oblateness </a:t>
            </a:r>
            <a:endParaRPr>
              <a:solidFill>
                <a:srgbClr val="D9D9D9"/>
              </a:solidFill>
            </a:endParaRPr>
          </a:p>
          <a:p>
            <a:pPr indent="-334327" lvl="0" marL="457200" rtl="0" algn="l">
              <a:spcBef>
                <a:spcPts val="0"/>
              </a:spcBef>
              <a:spcAft>
                <a:spcPts val="0"/>
              </a:spcAft>
              <a:buClr>
                <a:srgbClr val="D9D9D9"/>
              </a:buClr>
              <a:buSzPct val="100000"/>
              <a:buChar char="●"/>
            </a:pPr>
            <a:r>
              <a:rPr lang="en">
                <a:solidFill>
                  <a:srgbClr val="D9D9D9"/>
                </a:solidFill>
              </a:rPr>
              <a:t>Uniform constellation spacing</a:t>
            </a:r>
            <a:endParaRPr>
              <a:solidFill>
                <a:srgbClr val="D9D9D9"/>
              </a:solidFill>
            </a:endParaRPr>
          </a:p>
          <a:p>
            <a:pPr indent="-334327" lvl="0" marL="457200" rtl="0" algn="l">
              <a:spcBef>
                <a:spcPts val="0"/>
              </a:spcBef>
              <a:spcAft>
                <a:spcPts val="0"/>
              </a:spcAft>
              <a:buClr>
                <a:srgbClr val="D9D9D9"/>
              </a:buClr>
              <a:buSzPct val="100000"/>
              <a:buChar char="●"/>
            </a:pPr>
            <a:r>
              <a:rPr lang="en">
                <a:solidFill>
                  <a:srgbClr val="D9D9D9"/>
                </a:solidFill>
              </a:rPr>
              <a:t>Satellites are placed into orbit and do not require orbital maintenance. </a:t>
            </a:r>
            <a:endParaRPr>
              <a:solidFill>
                <a:srgbClr val="D9D9D9"/>
              </a:solidFill>
            </a:endParaRPr>
          </a:p>
          <a:p>
            <a:pPr indent="-334327" lvl="0" marL="457200" rtl="0" algn="l">
              <a:spcBef>
                <a:spcPts val="0"/>
              </a:spcBef>
              <a:spcAft>
                <a:spcPts val="0"/>
              </a:spcAft>
              <a:buClr>
                <a:srgbClr val="D9D9D9"/>
              </a:buClr>
              <a:buSzPct val="100000"/>
              <a:buChar char="●"/>
            </a:pPr>
            <a:r>
              <a:rPr lang="en">
                <a:solidFill>
                  <a:srgbClr val="D9D9D9"/>
                </a:solidFill>
              </a:rPr>
              <a:t>Earth geometry equations valid for Moon</a:t>
            </a:r>
            <a:endParaRPr>
              <a:solidFill>
                <a:srgbClr val="D9D9D9"/>
              </a:solidFill>
            </a:endParaRPr>
          </a:p>
          <a:p>
            <a:pPr indent="-334327" lvl="0" marL="457200" rtl="0" algn="l">
              <a:spcBef>
                <a:spcPts val="0"/>
              </a:spcBef>
              <a:spcAft>
                <a:spcPts val="0"/>
              </a:spcAft>
              <a:buClr>
                <a:srgbClr val="D9D9D9"/>
              </a:buClr>
              <a:buSzPct val="100000"/>
              <a:buChar char="●"/>
            </a:pPr>
            <a:r>
              <a:rPr lang="en">
                <a:solidFill>
                  <a:srgbClr val="D9D9D9"/>
                </a:solidFill>
              </a:rPr>
              <a:t>ACR=AAR</a:t>
            </a:r>
            <a:endParaRPr>
              <a:solidFill>
                <a:srgbClr val="D9D9D9"/>
              </a:solidFill>
            </a:endParaRPr>
          </a:p>
          <a:p>
            <a:pPr indent="-334327" lvl="0" marL="457200" rtl="0" algn="l">
              <a:spcBef>
                <a:spcPts val="0"/>
              </a:spcBef>
              <a:spcAft>
                <a:spcPts val="0"/>
              </a:spcAft>
              <a:buClr>
                <a:srgbClr val="D9D9D9"/>
              </a:buClr>
              <a:buSzPct val="100000"/>
              <a:buChar char="●"/>
            </a:pPr>
            <a:r>
              <a:rPr lang="en">
                <a:solidFill>
                  <a:srgbClr val="D9D9D9"/>
                </a:solidFill>
              </a:rPr>
              <a:t>Both power &amp; comms infrastructure on the same satellite</a:t>
            </a:r>
            <a:endParaRPr>
              <a:solidFill>
                <a:srgbClr val="D9D9D9"/>
              </a:solidFill>
            </a:endParaRPr>
          </a:p>
        </p:txBody>
      </p:sp>
      <p:sp>
        <p:nvSpPr>
          <p:cNvPr id="215" name="Google Shape;215;p31"/>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31"/>
          <p:cNvSpPr txBox="1"/>
          <p:nvPr/>
        </p:nvSpPr>
        <p:spPr>
          <a:xfrm>
            <a:off x="6512350" y="47729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 2.2 &amp; 2.3</a:t>
            </a:r>
            <a:endParaRPr>
              <a:solidFill>
                <a:schemeClr val="lt2"/>
              </a:solidFill>
              <a:latin typeface="Raleway Medium"/>
              <a:ea typeface="Raleway Medium"/>
              <a:cs typeface="Raleway Medium"/>
              <a:sym typeface="Raleway Medium"/>
            </a:endParaRPr>
          </a:p>
        </p:txBody>
      </p:sp>
      <p:sp>
        <p:nvSpPr>
          <p:cNvPr id="217" name="Google Shape;217;p31"/>
          <p:cNvSpPr txBox="1"/>
          <p:nvPr/>
        </p:nvSpPr>
        <p:spPr>
          <a:xfrm>
            <a:off x="12225" y="1085175"/>
            <a:ext cx="4857300" cy="1785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Create a grid of points on the surface of the Moon, fly one or more spacecraft over the grid and track the observations by each grid point. </a:t>
            </a:r>
            <a:endParaRPr sz="1800">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Verified with ground track analysis. </a:t>
            </a:r>
            <a:endParaRPr sz="1800">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t/>
            </a:r>
            <a:endParaRPr/>
          </a:p>
        </p:txBody>
      </p:sp>
      <p:pic>
        <p:nvPicPr>
          <p:cNvPr id="218" name="Google Shape;218;p31"/>
          <p:cNvPicPr preferRelativeResize="0"/>
          <p:nvPr/>
        </p:nvPicPr>
        <p:blipFill>
          <a:blip r:embed="rId3">
            <a:alphaModFix/>
          </a:blip>
          <a:stretch>
            <a:fillRect/>
          </a:stretch>
        </p:blipFill>
        <p:spPr>
          <a:xfrm>
            <a:off x="1716019" y="2593575"/>
            <a:ext cx="2373581" cy="2303625"/>
          </a:xfrm>
          <a:prstGeom prst="rect">
            <a:avLst/>
          </a:prstGeom>
          <a:noFill/>
          <a:ln>
            <a:noFill/>
          </a:ln>
        </p:spPr>
      </p:pic>
      <p:sp>
        <p:nvSpPr>
          <p:cNvPr id="219" name="Google Shape;219;p31"/>
          <p:cNvSpPr txBox="1"/>
          <p:nvPr/>
        </p:nvSpPr>
        <p:spPr>
          <a:xfrm>
            <a:off x="6098375" y="4430550"/>
            <a:ext cx="733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FEFEF"/>
                </a:solidFill>
              </a:rPr>
              <a:t>(SMAD)</a:t>
            </a:r>
            <a:endParaRPr>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Outline</a:t>
            </a:r>
            <a:endParaRPr>
              <a:latin typeface="Raleway Medium"/>
              <a:ea typeface="Raleway Medium"/>
              <a:cs typeface="Raleway Medium"/>
              <a:sym typeface="Raleway Medium"/>
            </a:endParaRPr>
          </a:p>
        </p:txBody>
      </p:sp>
      <p:sp>
        <p:nvSpPr>
          <p:cNvPr id="65" name="Google Shape;65;p14"/>
          <p:cNvSpPr txBox="1"/>
          <p:nvPr>
            <p:ph idx="1" type="body"/>
          </p:nvPr>
        </p:nvSpPr>
        <p:spPr>
          <a:xfrm>
            <a:off x="177600" y="1152475"/>
            <a:ext cx="4394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3-5		Project Summary</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6		PDR Summary</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7		CONOPS</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8-10	Performance</a:t>
            </a:r>
            <a:r>
              <a:rPr lang="en">
                <a:solidFill>
                  <a:srgbClr val="D9D9D9"/>
                </a:solidFill>
                <a:latin typeface="Raleway Medium"/>
                <a:ea typeface="Raleway Medium"/>
                <a:cs typeface="Raleway Medium"/>
                <a:sym typeface="Raleway Medium"/>
              </a:rPr>
              <a:t> </a:t>
            </a:r>
            <a:r>
              <a:rPr lang="en">
                <a:solidFill>
                  <a:schemeClr val="lt1"/>
                </a:solidFill>
                <a:latin typeface="Raleway Medium"/>
                <a:ea typeface="Raleway Medium"/>
                <a:cs typeface="Raleway Medium"/>
                <a:sym typeface="Raleway Medium"/>
              </a:rPr>
              <a:t>…………………..</a:t>
            </a:r>
            <a:r>
              <a:rPr lang="en">
                <a:solidFill>
                  <a:srgbClr val="D9D9D9"/>
                </a:solidFill>
                <a:latin typeface="Raleway Medium"/>
                <a:ea typeface="Raleway Medium"/>
                <a:cs typeface="Raleway Medium"/>
                <a:sym typeface="Raleway Medium"/>
              </a:rPr>
              <a:t>Quantification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11-12	Requirements Discussion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13		Trade Tree</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14</a:t>
            </a:r>
            <a:r>
              <a:rPr lang="en">
                <a:solidFill>
                  <a:srgbClr val="D9D9D9"/>
                </a:solidFill>
                <a:latin typeface="Raleway Medium"/>
                <a:ea typeface="Raleway Medium"/>
                <a:cs typeface="Raleway Medium"/>
                <a:sym typeface="Raleway Medium"/>
              </a:rPr>
              <a:t>		Multi-Objective </a:t>
            </a:r>
            <a:r>
              <a:rPr lang="en">
                <a:solidFill>
                  <a:schemeClr val="lt1"/>
                </a:solidFill>
                <a:latin typeface="Raleway Medium"/>
                <a:ea typeface="Raleway Medium"/>
                <a:cs typeface="Raleway Medium"/>
                <a:sym typeface="Raleway Medium"/>
              </a:rPr>
              <a:t>…………………..</a:t>
            </a:r>
            <a:r>
              <a:rPr lang="en">
                <a:solidFill>
                  <a:srgbClr val="D9D9D9"/>
                </a:solidFill>
                <a:latin typeface="Raleway Medium"/>
                <a:ea typeface="Raleway Medium"/>
                <a:cs typeface="Raleway Medium"/>
                <a:sym typeface="Raleway Medium"/>
              </a:rPr>
              <a:t>Optimization as a Model</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15		FBD</a:t>
            </a:r>
            <a:endParaRPr>
              <a:solidFill>
                <a:srgbClr val="D9D9D9"/>
              </a:solidFill>
              <a:latin typeface="Raleway Medium"/>
              <a:ea typeface="Raleway Medium"/>
              <a:cs typeface="Raleway Medium"/>
              <a:sym typeface="Raleway Medium"/>
            </a:endParaRPr>
          </a:p>
        </p:txBody>
      </p:sp>
      <p:sp>
        <p:nvSpPr>
          <p:cNvPr id="66" name="Google Shape;66;p14"/>
          <p:cNvSpPr txBox="1"/>
          <p:nvPr>
            <p:ph idx="1" type="body"/>
          </p:nvPr>
        </p:nvSpPr>
        <p:spPr>
          <a:xfrm>
            <a:off x="4749600" y="1152475"/>
            <a:ext cx="43944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16-19	Models</a:t>
            </a:r>
            <a:endParaRPr>
              <a:solidFill>
                <a:srgbClr val="D9D9D9"/>
              </a:solidFill>
              <a:latin typeface="Raleway Medium"/>
              <a:ea typeface="Raleway Medium"/>
              <a:cs typeface="Raleway Medium"/>
              <a:sym typeface="Raleway Medium"/>
            </a:endParaRPr>
          </a:p>
          <a:p>
            <a:pPr indent="-310832"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Meets Requirements</a:t>
            </a:r>
            <a:endParaRPr>
              <a:solidFill>
                <a:srgbClr val="D9D9D9"/>
              </a:solidFill>
              <a:latin typeface="Raleway Medium"/>
              <a:ea typeface="Raleway Medium"/>
              <a:cs typeface="Raleway Medium"/>
              <a:sym typeface="Raleway Medium"/>
            </a:endParaRPr>
          </a:p>
          <a:p>
            <a:pPr indent="-310832"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Quantifying Performance</a:t>
            </a:r>
            <a:endParaRPr>
              <a:solidFill>
                <a:srgbClr val="D9D9D9"/>
              </a:solidFill>
              <a:latin typeface="Raleway Medium"/>
              <a:ea typeface="Raleway Medium"/>
              <a:cs typeface="Raleway Medium"/>
              <a:sym typeface="Raleway Medium"/>
            </a:endParaRPr>
          </a:p>
          <a:p>
            <a:pPr indent="-310832"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Assumptions</a:t>
            </a:r>
            <a:endParaRPr>
              <a:solidFill>
                <a:srgbClr val="D9D9D9"/>
              </a:solidFill>
              <a:latin typeface="Raleway Medium"/>
              <a:ea typeface="Raleway Medium"/>
              <a:cs typeface="Raleway Medium"/>
              <a:sym typeface="Raleway Medium"/>
            </a:endParaRPr>
          </a:p>
          <a:p>
            <a:pPr indent="-310832"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Inputs/Outputs</a:t>
            </a:r>
            <a:endParaRPr>
              <a:solidFill>
                <a:srgbClr val="D9D9D9"/>
              </a:solidFill>
              <a:latin typeface="Raleway Medium"/>
              <a:ea typeface="Raleway Medium"/>
              <a:cs typeface="Raleway Medium"/>
              <a:sym typeface="Raleway Medium"/>
            </a:endParaRPr>
          </a:p>
          <a:p>
            <a:pPr indent="-310832"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Connections</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20		Risk Matrix</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21-24	Pre-MOO Trades</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25-28	MOO</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29		Future Work</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30		Expected Outcomes</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31</a:t>
            </a:r>
            <a:r>
              <a:rPr lang="en">
                <a:solidFill>
                  <a:srgbClr val="D9D9D9"/>
                </a:solidFill>
                <a:latin typeface="Raleway Medium"/>
                <a:ea typeface="Raleway Medium"/>
                <a:cs typeface="Raleway Medium"/>
                <a:sym typeface="Raleway Medium"/>
              </a:rPr>
              <a:t>		Policy</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32		Open Questions/Problems</a:t>
            </a:r>
            <a:endParaRPr>
              <a:solidFill>
                <a:srgbClr val="D9D9D9"/>
              </a:solidFill>
              <a:latin typeface="Raleway Medium"/>
              <a:ea typeface="Raleway Medium"/>
              <a:cs typeface="Raleway Medium"/>
              <a:sym typeface="Raleway Medium"/>
            </a:endParaRPr>
          </a:p>
        </p:txBody>
      </p:sp>
      <p:sp>
        <p:nvSpPr>
          <p:cNvPr id="67" name="Google Shape;67;p1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41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Risk Matrix</a:t>
            </a:r>
            <a:endParaRPr>
              <a:latin typeface="Raleway Medium"/>
              <a:ea typeface="Raleway Medium"/>
              <a:cs typeface="Raleway Medium"/>
              <a:sym typeface="Raleway Medium"/>
            </a:endParaRPr>
          </a:p>
        </p:txBody>
      </p:sp>
      <p:graphicFrame>
        <p:nvGraphicFramePr>
          <p:cNvPr id="225" name="Google Shape;225;p32"/>
          <p:cNvGraphicFramePr/>
          <p:nvPr/>
        </p:nvGraphicFramePr>
        <p:xfrm>
          <a:off x="952500" y="1106775"/>
          <a:ext cx="3000000" cy="3000000"/>
        </p:xfrm>
        <a:graphic>
          <a:graphicData uri="http://schemas.openxmlformats.org/drawingml/2006/table">
            <a:tbl>
              <a:tblPr>
                <a:noFill/>
                <a:tableStyleId>{EBA7DD91-BC53-4C88-A51F-20879AC380AC}</a:tableStyleId>
              </a:tblPr>
              <a:tblGrid>
                <a:gridCol w="1837575"/>
                <a:gridCol w="1837575"/>
                <a:gridCol w="1837575"/>
                <a:gridCol w="1837575"/>
              </a:tblGrid>
              <a:tr h="898000">
                <a:tc>
                  <a:txBody>
                    <a:bodyPr/>
                    <a:lstStyle/>
                    <a:p>
                      <a:pPr indent="0" lvl="0" marL="0" rtl="0" algn="ctr">
                        <a:spcBef>
                          <a:spcPts val="0"/>
                        </a:spcBef>
                        <a:spcAft>
                          <a:spcPts val="0"/>
                        </a:spcAft>
                        <a:buNone/>
                      </a:pPr>
                      <a:r>
                        <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Low</a:t>
                      </a:r>
                      <a:endParaRPr>
                        <a:solidFill>
                          <a:srgbClr val="D9D9D9"/>
                        </a:solidFill>
                        <a:latin typeface="Raleway Medium"/>
                        <a:ea typeface="Raleway Medium"/>
                        <a:cs typeface="Raleway Medium"/>
                        <a:sym typeface="Raleway Medium"/>
                      </a:endParaRPr>
                    </a:p>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Probability</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Medium</a:t>
                      </a:r>
                      <a:endParaRPr>
                        <a:solidFill>
                          <a:srgbClr val="D9D9D9"/>
                        </a:solidFill>
                        <a:latin typeface="Raleway Medium"/>
                        <a:ea typeface="Raleway Medium"/>
                        <a:cs typeface="Raleway Medium"/>
                        <a:sym typeface="Raleway Medium"/>
                      </a:endParaRPr>
                    </a:p>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Probability</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High</a:t>
                      </a:r>
                      <a:endParaRPr>
                        <a:solidFill>
                          <a:srgbClr val="D9D9D9"/>
                        </a:solidFill>
                        <a:latin typeface="Raleway Medium"/>
                        <a:ea typeface="Raleway Medium"/>
                        <a:cs typeface="Raleway Medium"/>
                        <a:sym typeface="Raleway Medium"/>
                      </a:endParaRPr>
                    </a:p>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Probability</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r>
              <a:tr h="898000">
                <a:tc>
                  <a:txBody>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Low</a:t>
                      </a:r>
                      <a:endParaRPr>
                        <a:solidFill>
                          <a:srgbClr val="D9D9D9"/>
                        </a:solidFill>
                        <a:latin typeface="Raleway Medium"/>
                        <a:ea typeface="Raleway Medium"/>
                        <a:cs typeface="Raleway Medium"/>
                        <a:sym typeface="Raleway Medium"/>
                      </a:endParaRPr>
                    </a:p>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Impact</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chemeClr val="lt1"/>
                          </a:solidFill>
                          <a:latin typeface="Raleway Medium"/>
                          <a:ea typeface="Raleway Medium"/>
                          <a:cs typeface="Raleway Medium"/>
                          <a:sym typeface="Raleway Medium"/>
                        </a:rPr>
                        <a:t>Satellite Self-Shadowing</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6AA84F"/>
                    </a:solidFill>
                  </a:tcPr>
                </a:tc>
              </a:tr>
              <a:tr h="898000">
                <a:tc>
                  <a:txBody>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Medium</a:t>
                      </a:r>
                      <a:endParaRPr>
                        <a:solidFill>
                          <a:srgbClr val="D9D9D9"/>
                        </a:solidFill>
                        <a:latin typeface="Raleway Medium"/>
                        <a:ea typeface="Raleway Medium"/>
                        <a:cs typeface="Raleway Medium"/>
                        <a:sym typeface="Raleway Medium"/>
                      </a:endParaRPr>
                    </a:p>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Impact</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Raleway Medium"/>
                          <a:ea typeface="Raleway Medium"/>
                          <a:cs typeface="Raleway Medium"/>
                          <a:sym typeface="Raleway Medium"/>
                        </a:rPr>
                        <a:t>Thermal Dissipation</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chemeClr val="lt1"/>
                          </a:solidFill>
                          <a:latin typeface="Raleway Medium"/>
                          <a:ea typeface="Raleway Medium"/>
                          <a:cs typeface="Raleway Medium"/>
                          <a:sym typeface="Raleway Medium"/>
                        </a:rPr>
                        <a:t>Data Loss</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
                          <a:solidFill>
                            <a:schemeClr val="lt1"/>
                          </a:solidFill>
                          <a:latin typeface="Raleway Medium"/>
                          <a:ea typeface="Raleway Medium"/>
                          <a:cs typeface="Raleway Medium"/>
                          <a:sym typeface="Raleway Medium"/>
                        </a:rPr>
                        <a:t>Laser Accuracy</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FFD966"/>
                    </a:solidFill>
                  </a:tcPr>
                </a:tc>
              </a:tr>
              <a:tr h="898000">
                <a:tc>
                  <a:txBody>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High</a:t>
                      </a:r>
                      <a:endParaRPr>
                        <a:solidFill>
                          <a:srgbClr val="D9D9D9"/>
                        </a:solidFill>
                        <a:latin typeface="Raleway Medium"/>
                        <a:ea typeface="Raleway Medium"/>
                        <a:cs typeface="Raleway Medium"/>
                        <a:sym typeface="Raleway Medium"/>
                      </a:endParaRPr>
                    </a:p>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Impact</a:t>
                      </a:r>
                      <a:endParaRPr>
                        <a:solidFill>
                          <a:srgbClr val="D9D9D9"/>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a:solidFill>
                            <a:schemeClr val="lt1"/>
                          </a:solidFill>
                          <a:latin typeface="Raleway Medium"/>
                          <a:ea typeface="Raleway Medium"/>
                          <a:cs typeface="Raleway Medium"/>
                          <a:sym typeface="Raleway Medium"/>
                        </a:rPr>
                        <a:t>MOO Overconstrained</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t/>
                      </a:r>
                      <a:endParaRPr>
                        <a:solidFill>
                          <a:schemeClr val="lt1"/>
                        </a:solidFill>
                        <a:latin typeface="Raleway Medium"/>
                        <a:ea typeface="Raleway Medium"/>
                        <a:cs typeface="Raleway Medium"/>
                        <a:sym typeface="Raleway Medium"/>
                      </a:endParaRPr>
                    </a:p>
                  </a:txBody>
                  <a:tcPr marT="91425" marB="91425" marR="91425" marL="91425" anchor="ctr">
                    <a:lnL cap="flat" cmpd="sng" w="28575">
                      <a:solidFill>
                        <a:srgbClr val="D9D9D9"/>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D9D9D9"/>
                      </a:solidFill>
                      <a:prstDash val="solid"/>
                      <a:round/>
                      <a:headEnd len="sm" w="sm" type="none"/>
                      <a:tailEnd len="sm" w="sm" type="none"/>
                    </a:lnB>
                    <a:solidFill>
                      <a:srgbClr val="E06666"/>
                    </a:solidFill>
                  </a:tcPr>
                </a:tc>
              </a:tr>
            </a:tbl>
          </a:graphicData>
        </a:graphic>
      </p:graphicFrame>
      <p:sp>
        <p:nvSpPr>
          <p:cNvPr id="226" name="Google Shape;226;p32"/>
          <p:cNvSpPr txBox="1"/>
          <p:nvPr/>
        </p:nvSpPr>
        <p:spPr>
          <a:xfrm>
            <a:off x="7203075" y="4772925"/>
            <a:ext cx="2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2.2</a:t>
            </a:r>
            <a:endParaRPr>
              <a:solidFill>
                <a:schemeClr val="lt2"/>
              </a:solidFill>
              <a:latin typeface="Raleway Medium"/>
              <a:ea typeface="Raleway Medium"/>
              <a:cs typeface="Raleway Medium"/>
              <a:sym typeface="Raleway Medium"/>
            </a:endParaRPr>
          </a:p>
        </p:txBody>
      </p:sp>
      <p:sp>
        <p:nvSpPr>
          <p:cNvPr id="227" name="Google Shape;227;p32"/>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Pre-MOO </a:t>
            </a:r>
            <a:r>
              <a:rPr lang="en">
                <a:latin typeface="Raleway Medium"/>
                <a:ea typeface="Raleway Medium"/>
                <a:cs typeface="Raleway Medium"/>
                <a:sym typeface="Raleway Medium"/>
              </a:rPr>
              <a:t>Trades: Laser over Microwave</a:t>
            </a:r>
            <a:endParaRPr>
              <a:latin typeface="Raleway Medium"/>
              <a:ea typeface="Raleway Medium"/>
              <a:cs typeface="Raleway Medium"/>
              <a:sym typeface="Raleway Medium"/>
            </a:endParaRPr>
          </a:p>
        </p:txBody>
      </p:sp>
      <p:sp>
        <p:nvSpPr>
          <p:cNvPr id="233" name="Google Shape;23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Char char="●"/>
            </a:pPr>
            <a:r>
              <a:rPr lang="en">
                <a:solidFill>
                  <a:srgbClr val="D9D9D9"/>
                </a:solidFill>
                <a:latin typeface="Raleway Medium"/>
                <a:ea typeface="Raleway Medium"/>
                <a:cs typeface="Raleway Medium"/>
                <a:sym typeface="Raleway Medium"/>
              </a:rPr>
              <a:t>Cheaper, production costs are higher for microwave</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1 to 10 MW per satellite</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Main concern of laser blinding people is not a concern as there will be no people in this area</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Still concern about the lasers being classified as a weapon</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No direct mention in Outer Space Treaty 1967 about lasers (see policy)</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Allows for a small ground based receiver</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Microwave interferes with radio astronomy</a:t>
            </a:r>
            <a:endParaRPr>
              <a:solidFill>
                <a:srgbClr val="D9D9D9"/>
              </a:solidFill>
              <a:latin typeface="Raleway Medium"/>
              <a:ea typeface="Raleway Medium"/>
              <a:cs typeface="Raleway Medium"/>
              <a:sym typeface="Raleway Medium"/>
            </a:endParaRPr>
          </a:p>
        </p:txBody>
      </p:sp>
      <p:sp>
        <p:nvSpPr>
          <p:cNvPr id="234" name="Google Shape;234;p33"/>
          <p:cNvSpPr txBox="1"/>
          <p:nvPr/>
        </p:nvSpPr>
        <p:spPr>
          <a:xfrm>
            <a:off x="6407575" y="4772925"/>
            <a:ext cx="308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1.3, 2.2, &amp; 2.3</a:t>
            </a:r>
            <a:endParaRPr>
              <a:solidFill>
                <a:schemeClr val="lt2"/>
              </a:solidFill>
              <a:latin typeface="Raleway Medium"/>
              <a:ea typeface="Raleway Medium"/>
              <a:cs typeface="Raleway Medium"/>
              <a:sym typeface="Raleway Medium"/>
            </a:endParaRPr>
          </a:p>
        </p:txBody>
      </p:sp>
      <p:sp>
        <p:nvSpPr>
          <p:cNvPr id="235" name="Google Shape;235;p33"/>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11700" y="77100"/>
            <a:ext cx="4260300" cy="831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Pre-MOO Trades: </a:t>
            </a:r>
            <a:r>
              <a:rPr lang="en"/>
              <a:t>Power Source Selection</a:t>
            </a:r>
            <a:endParaRPr/>
          </a:p>
        </p:txBody>
      </p:sp>
      <p:pic>
        <p:nvPicPr>
          <p:cNvPr id="241" name="Google Shape;241;p34"/>
          <p:cNvPicPr preferRelativeResize="0"/>
          <p:nvPr/>
        </p:nvPicPr>
        <p:blipFill>
          <a:blip r:embed="rId3">
            <a:alphaModFix/>
          </a:blip>
          <a:stretch>
            <a:fillRect/>
          </a:stretch>
        </p:blipFill>
        <p:spPr>
          <a:xfrm rot="1">
            <a:off x="4653125" y="77101"/>
            <a:ext cx="4260229" cy="4637224"/>
          </a:xfrm>
          <a:prstGeom prst="rect">
            <a:avLst/>
          </a:prstGeom>
          <a:noFill/>
          <a:ln>
            <a:noFill/>
          </a:ln>
        </p:spPr>
      </p:pic>
      <p:sp>
        <p:nvSpPr>
          <p:cNvPr id="242" name="Google Shape;242;p34"/>
          <p:cNvSpPr txBox="1"/>
          <p:nvPr/>
        </p:nvSpPr>
        <p:spPr>
          <a:xfrm>
            <a:off x="311700" y="4396800"/>
            <a:ext cx="38250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BDC1C6"/>
                </a:solidFill>
                <a:highlight>
                  <a:srgbClr val="202124"/>
                </a:highlight>
                <a:latin typeface="Roboto"/>
                <a:ea typeface="Roboto"/>
                <a:cs typeface="Roboto"/>
                <a:sym typeface="Roboto"/>
              </a:rPr>
              <a:t>SMAD III : </a:t>
            </a:r>
            <a:r>
              <a:rPr b="1" lang="en" sz="1050">
                <a:solidFill>
                  <a:srgbClr val="BCC0C3"/>
                </a:solidFill>
                <a:highlight>
                  <a:srgbClr val="202124"/>
                </a:highlight>
                <a:latin typeface="Roboto"/>
                <a:ea typeface="Roboto"/>
                <a:cs typeface="Roboto"/>
                <a:sym typeface="Roboto"/>
              </a:rPr>
              <a:t>Space mission analysis and design</a:t>
            </a:r>
            <a:r>
              <a:rPr lang="en" sz="1050">
                <a:solidFill>
                  <a:srgbClr val="BDC1C6"/>
                </a:solidFill>
                <a:highlight>
                  <a:srgbClr val="202124"/>
                </a:highlight>
                <a:latin typeface="Roboto"/>
                <a:ea typeface="Roboto"/>
                <a:cs typeface="Roboto"/>
                <a:sym typeface="Roboto"/>
              </a:rPr>
              <a:t>, </a:t>
            </a:r>
            <a:r>
              <a:rPr b="1" lang="en" sz="1050">
                <a:solidFill>
                  <a:srgbClr val="BCC0C3"/>
                </a:solidFill>
                <a:highlight>
                  <a:srgbClr val="202124"/>
                </a:highlight>
                <a:latin typeface="Roboto"/>
                <a:ea typeface="Roboto"/>
                <a:cs typeface="Roboto"/>
                <a:sym typeface="Roboto"/>
              </a:rPr>
              <a:t>3rd edition</a:t>
            </a:r>
            <a:r>
              <a:rPr lang="en" sz="1050">
                <a:solidFill>
                  <a:srgbClr val="BDC1C6"/>
                </a:solidFill>
                <a:highlight>
                  <a:srgbClr val="202124"/>
                </a:highlight>
                <a:latin typeface="Roboto"/>
                <a:ea typeface="Roboto"/>
                <a:cs typeface="Roboto"/>
                <a:sym typeface="Roboto"/>
              </a:rPr>
              <a:t> : workbook. Authors: Wiley J. Larson, James Richard Wertz, Brian D'Souza.</a:t>
            </a:r>
            <a:endParaRPr>
              <a:solidFill>
                <a:schemeClr val="dk1"/>
              </a:solidFill>
            </a:endParaRPr>
          </a:p>
        </p:txBody>
      </p:sp>
      <p:sp>
        <p:nvSpPr>
          <p:cNvPr id="243" name="Google Shape;243;p34"/>
          <p:cNvSpPr/>
          <p:nvPr/>
        </p:nvSpPr>
        <p:spPr>
          <a:xfrm>
            <a:off x="5847205" y="2165145"/>
            <a:ext cx="3066300" cy="3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Not Applicable</a:t>
            </a:r>
            <a:endParaRPr>
              <a:solidFill>
                <a:schemeClr val="dk1"/>
              </a:solidFill>
            </a:endParaRPr>
          </a:p>
        </p:txBody>
      </p:sp>
      <p:sp>
        <p:nvSpPr>
          <p:cNvPr id="244" name="Google Shape;244;p34"/>
          <p:cNvSpPr/>
          <p:nvPr/>
        </p:nvSpPr>
        <p:spPr>
          <a:xfrm>
            <a:off x="5847205" y="2680095"/>
            <a:ext cx="3066300" cy="210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Not Applicable/Orbit Design</a:t>
            </a:r>
            <a:endParaRPr>
              <a:solidFill>
                <a:schemeClr val="dk1"/>
              </a:solidFill>
            </a:endParaRPr>
          </a:p>
        </p:txBody>
      </p:sp>
      <p:sp>
        <p:nvSpPr>
          <p:cNvPr id="245" name="Google Shape;245;p34"/>
          <p:cNvSpPr/>
          <p:nvPr/>
        </p:nvSpPr>
        <p:spPr>
          <a:xfrm>
            <a:off x="7257703" y="3825268"/>
            <a:ext cx="1086300" cy="138300"/>
          </a:xfrm>
          <a:prstGeom prst="rect">
            <a:avLst/>
          </a:prstGeom>
          <a:solidFill>
            <a:srgbClr val="FF00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4"/>
          <p:cNvSpPr/>
          <p:nvPr/>
        </p:nvSpPr>
        <p:spPr>
          <a:xfrm>
            <a:off x="7257703" y="1015603"/>
            <a:ext cx="1086300" cy="138300"/>
          </a:xfrm>
          <a:prstGeom prst="rect">
            <a:avLst/>
          </a:prstGeom>
          <a:solidFill>
            <a:srgbClr val="FF00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4"/>
          <p:cNvSpPr/>
          <p:nvPr/>
        </p:nvSpPr>
        <p:spPr>
          <a:xfrm>
            <a:off x="7257703" y="3966913"/>
            <a:ext cx="1086300" cy="210900"/>
          </a:xfrm>
          <a:prstGeom prst="rect">
            <a:avLst/>
          </a:prstGeom>
          <a:solidFill>
            <a:srgbClr val="FF00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4"/>
          <p:cNvSpPr txBox="1"/>
          <p:nvPr/>
        </p:nvSpPr>
        <p:spPr>
          <a:xfrm>
            <a:off x="429900" y="909625"/>
            <a:ext cx="37068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D9D9D9"/>
              </a:buClr>
              <a:buSzPts val="1400"/>
              <a:buChar char="●"/>
            </a:pPr>
            <a:r>
              <a:rPr lang="en">
                <a:solidFill>
                  <a:srgbClr val="D9D9D9"/>
                </a:solidFill>
              </a:rPr>
              <a:t>Poor options</a:t>
            </a:r>
            <a:endParaRPr>
              <a:solidFill>
                <a:srgbClr val="D9D9D9"/>
              </a:solidFill>
            </a:endParaRPr>
          </a:p>
          <a:p>
            <a:pPr indent="-317500" lvl="1" marL="914400" rtl="0" algn="l">
              <a:spcBef>
                <a:spcPts val="0"/>
              </a:spcBef>
              <a:spcAft>
                <a:spcPts val="0"/>
              </a:spcAft>
              <a:buClr>
                <a:srgbClr val="D9D9D9"/>
              </a:buClr>
              <a:buSzPts val="1400"/>
              <a:buChar char="○"/>
            </a:pPr>
            <a:r>
              <a:rPr lang="en">
                <a:solidFill>
                  <a:srgbClr val="D9D9D9"/>
                </a:solidFill>
              </a:rPr>
              <a:t>Radio-isotope and Nuclear Reactor</a:t>
            </a:r>
            <a:endParaRPr>
              <a:solidFill>
                <a:srgbClr val="D9D9D9"/>
              </a:solidFill>
            </a:endParaRPr>
          </a:p>
          <a:p>
            <a:pPr indent="-317500" lvl="2" marL="1371600" rtl="0" algn="l">
              <a:spcBef>
                <a:spcPts val="0"/>
              </a:spcBef>
              <a:spcAft>
                <a:spcPts val="0"/>
              </a:spcAft>
              <a:buClr>
                <a:srgbClr val="D9D9D9"/>
              </a:buClr>
              <a:buSzPts val="1400"/>
              <a:buChar char="■"/>
            </a:pPr>
            <a:r>
              <a:rPr lang="en">
                <a:solidFill>
                  <a:srgbClr val="D9D9D9"/>
                </a:solidFill>
              </a:rPr>
              <a:t>Low Specific Power (W/kg)</a:t>
            </a:r>
            <a:endParaRPr>
              <a:solidFill>
                <a:srgbClr val="D9D9D9"/>
              </a:solidFill>
            </a:endParaRPr>
          </a:p>
          <a:p>
            <a:pPr indent="-317500" lvl="2" marL="1371600" rtl="0" algn="l">
              <a:spcBef>
                <a:spcPts val="0"/>
              </a:spcBef>
              <a:spcAft>
                <a:spcPts val="0"/>
              </a:spcAft>
              <a:buClr>
                <a:srgbClr val="D9D9D9"/>
              </a:buClr>
              <a:buSzPts val="1400"/>
              <a:buChar char="■"/>
            </a:pPr>
            <a:r>
              <a:rPr lang="en">
                <a:solidFill>
                  <a:srgbClr val="D9D9D9"/>
                </a:solidFill>
              </a:rPr>
              <a:t>Very Low Fuel Availability</a:t>
            </a:r>
            <a:endParaRPr>
              <a:solidFill>
                <a:srgbClr val="D9D9D9"/>
              </a:solidFill>
            </a:endParaRPr>
          </a:p>
          <a:p>
            <a:pPr indent="-317500" lvl="2" marL="1371600" rtl="0" algn="l">
              <a:spcBef>
                <a:spcPts val="0"/>
              </a:spcBef>
              <a:spcAft>
                <a:spcPts val="0"/>
              </a:spcAft>
              <a:buClr>
                <a:srgbClr val="D9D9D9"/>
              </a:buClr>
              <a:buSzPts val="1400"/>
              <a:buChar char="■"/>
            </a:pPr>
            <a:r>
              <a:rPr lang="en">
                <a:solidFill>
                  <a:srgbClr val="D9D9D9"/>
                </a:solidFill>
              </a:rPr>
              <a:t>Need Routine/Extensive Safety Analysis Reporting</a:t>
            </a:r>
            <a:endParaRPr>
              <a:solidFill>
                <a:srgbClr val="D9D9D9"/>
              </a:solidFill>
            </a:endParaRPr>
          </a:p>
          <a:p>
            <a:pPr indent="-317500" lvl="1" marL="914400" rtl="0" algn="l">
              <a:spcBef>
                <a:spcPts val="0"/>
              </a:spcBef>
              <a:spcAft>
                <a:spcPts val="0"/>
              </a:spcAft>
              <a:buClr>
                <a:srgbClr val="D9D9D9"/>
              </a:buClr>
              <a:buSzPts val="1400"/>
              <a:buChar char="○"/>
            </a:pPr>
            <a:r>
              <a:rPr lang="en">
                <a:solidFill>
                  <a:srgbClr val="D9D9D9"/>
                </a:solidFill>
              </a:rPr>
              <a:t>Fuel Cell</a:t>
            </a:r>
            <a:endParaRPr>
              <a:solidFill>
                <a:srgbClr val="D9D9D9"/>
              </a:solidFill>
            </a:endParaRPr>
          </a:p>
          <a:p>
            <a:pPr indent="-317500" lvl="2" marL="1371600" rtl="0" algn="l">
              <a:spcBef>
                <a:spcPts val="0"/>
              </a:spcBef>
              <a:spcAft>
                <a:spcPts val="0"/>
              </a:spcAft>
              <a:buClr>
                <a:srgbClr val="D9D9D9"/>
              </a:buClr>
              <a:buSzPts val="1400"/>
              <a:buChar char="■"/>
            </a:pPr>
            <a:r>
              <a:rPr lang="en">
                <a:solidFill>
                  <a:srgbClr val="D9D9D9"/>
                </a:solidFill>
              </a:rPr>
              <a:t>Medium Fuel Availability</a:t>
            </a:r>
            <a:endParaRPr>
              <a:solidFill>
                <a:srgbClr val="D9D9D9"/>
              </a:solidFill>
            </a:endParaRPr>
          </a:p>
          <a:p>
            <a:pPr indent="-317500" lvl="1" marL="914400" rtl="0" algn="l">
              <a:spcBef>
                <a:spcPts val="0"/>
              </a:spcBef>
              <a:spcAft>
                <a:spcPts val="0"/>
              </a:spcAft>
              <a:buClr>
                <a:srgbClr val="D9D9D9"/>
              </a:buClr>
              <a:buSzPts val="1400"/>
              <a:buChar char="○"/>
            </a:pPr>
            <a:r>
              <a:rPr lang="en">
                <a:solidFill>
                  <a:srgbClr val="D9D9D9"/>
                </a:solidFill>
              </a:rPr>
              <a:t>Solar Thermal Dynamic</a:t>
            </a:r>
            <a:endParaRPr>
              <a:solidFill>
                <a:srgbClr val="D9D9D9"/>
              </a:solidFill>
            </a:endParaRPr>
          </a:p>
          <a:p>
            <a:pPr indent="-317500" lvl="2" marL="1371600" rtl="0" algn="l">
              <a:spcBef>
                <a:spcPts val="0"/>
              </a:spcBef>
              <a:spcAft>
                <a:spcPts val="0"/>
              </a:spcAft>
              <a:buClr>
                <a:srgbClr val="D9D9D9"/>
              </a:buClr>
              <a:buSzPts val="1400"/>
              <a:buChar char="■"/>
            </a:pPr>
            <a:r>
              <a:rPr lang="en">
                <a:solidFill>
                  <a:srgbClr val="D9D9D9"/>
                </a:solidFill>
              </a:rPr>
              <a:t>Lack of Modeling</a:t>
            </a:r>
            <a:endParaRPr>
              <a:solidFill>
                <a:srgbClr val="D9D9D9"/>
              </a:solidFill>
            </a:endParaRPr>
          </a:p>
          <a:p>
            <a:pPr indent="-317500" lvl="2" marL="1371600" rtl="0" algn="l">
              <a:spcBef>
                <a:spcPts val="0"/>
              </a:spcBef>
              <a:spcAft>
                <a:spcPts val="0"/>
              </a:spcAft>
              <a:buClr>
                <a:srgbClr val="D9D9D9"/>
              </a:buClr>
              <a:buSzPts val="1400"/>
              <a:buChar char="■"/>
            </a:pPr>
            <a:r>
              <a:rPr lang="en">
                <a:solidFill>
                  <a:srgbClr val="D9D9D9"/>
                </a:solidFill>
              </a:rPr>
              <a:t>Low Spec. Power</a:t>
            </a:r>
            <a:endParaRPr>
              <a:solidFill>
                <a:srgbClr val="D9D9D9"/>
              </a:solidFill>
            </a:endParaRPr>
          </a:p>
        </p:txBody>
      </p:sp>
      <p:sp>
        <p:nvSpPr>
          <p:cNvPr id="249" name="Google Shape;249;p34"/>
          <p:cNvSpPr txBox="1"/>
          <p:nvPr/>
        </p:nvSpPr>
        <p:spPr>
          <a:xfrm>
            <a:off x="429900" y="3652825"/>
            <a:ext cx="3706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D9D9D9"/>
              </a:buClr>
              <a:buSzPts val="1400"/>
              <a:buChar char="●"/>
            </a:pPr>
            <a:r>
              <a:rPr lang="en">
                <a:solidFill>
                  <a:srgbClr val="D9D9D9"/>
                </a:solidFill>
              </a:rPr>
              <a:t>Process of elimination produces:</a:t>
            </a:r>
            <a:endParaRPr>
              <a:solidFill>
                <a:srgbClr val="D9D9D9"/>
              </a:solidFill>
            </a:endParaRPr>
          </a:p>
          <a:p>
            <a:pPr indent="-317500" lvl="1" marL="914400" rtl="0" algn="l">
              <a:spcBef>
                <a:spcPts val="0"/>
              </a:spcBef>
              <a:spcAft>
                <a:spcPts val="0"/>
              </a:spcAft>
              <a:buClr>
                <a:srgbClr val="D9D9D9"/>
              </a:buClr>
              <a:buSzPts val="1400"/>
              <a:buChar char="○"/>
            </a:pPr>
            <a:r>
              <a:rPr lang="en">
                <a:solidFill>
                  <a:srgbClr val="D9D9D9"/>
                </a:solidFill>
              </a:rPr>
              <a:t>Solar Photovoltaic</a:t>
            </a:r>
            <a:endParaRPr>
              <a:solidFill>
                <a:srgbClr val="D9D9D9"/>
              </a:solidFill>
            </a:endParaRPr>
          </a:p>
        </p:txBody>
      </p:sp>
      <p:sp>
        <p:nvSpPr>
          <p:cNvPr id="250" name="Google Shape;250;p34"/>
          <p:cNvSpPr/>
          <p:nvPr/>
        </p:nvSpPr>
        <p:spPr>
          <a:xfrm>
            <a:off x="8344041" y="3825268"/>
            <a:ext cx="569100" cy="138300"/>
          </a:xfrm>
          <a:prstGeom prst="rect">
            <a:avLst/>
          </a:prstGeom>
          <a:solidFill>
            <a:srgbClr val="FF00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4"/>
          <p:cNvSpPr/>
          <p:nvPr/>
        </p:nvSpPr>
        <p:spPr>
          <a:xfrm>
            <a:off x="5804590" y="3825268"/>
            <a:ext cx="1452900" cy="138300"/>
          </a:xfrm>
          <a:prstGeom prst="rect">
            <a:avLst/>
          </a:prstGeom>
          <a:solidFill>
            <a:srgbClr val="12FF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4"/>
          <p:cNvSpPr/>
          <p:nvPr/>
        </p:nvSpPr>
        <p:spPr>
          <a:xfrm>
            <a:off x="5847205" y="850885"/>
            <a:ext cx="1452900" cy="138300"/>
          </a:xfrm>
          <a:prstGeom prst="rect">
            <a:avLst/>
          </a:prstGeom>
          <a:solidFill>
            <a:srgbClr val="12FF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4"/>
          <p:cNvSpPr/>
          <p:nvPr/>
        </p:nvSpPr>
        <p:spPr>
          <a:xfrm>
            <a:off x="6531146" y="1015603"/>
            <a:ext cx="726600" cy="138300"/>
          </a:xfrm>
          <a:prstGeom prst="rect">
            <a:avLst/>
          </a:prstGeom>
          <a:solidFill>
            <a:srgbClr val="FF0000">
              <a:alpha val="302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34"/>
          <p:cNvSpPr txBox="1"/>
          <p:nvPr/>
        </p:nvSpPr>
        <p:spPr>
          <a:xfrm>
            <a:off x="7203075" y="4772925"/>
            <a:ext cx="2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Pre-MOO Trades: Modulation</a:t>
            </a:r>
            <a:endParaRPr>
              <a:latin typeface="Raleway Medium"/>
              <a:ea typeface="Raleway Medium"/>
              <a:cs typeface="Raleway Medium"/>
              <a:sym typeface="Raleway Medium"/>
            </a:endParaRPr>
          </a:p>
        </p:txBody>
      </p:sp>
      <p:sp>
        <p:nvSpPr>
          <p:cNvPr id="261" name="Google Shape;261;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a:solidFill>
                  <a:srgbClr val="D9D9D9"/>
                </a:solidFill>
                <a:latin typeface="Raleway Medium"/>
                <a:ea typeface="Raleway Medium"/>
                <a:cs typeface="Raleway Medium"/>
                <a:sym typeface="Raleway Medium"/>
              </a:rPr>
              <a:t>Data Losses vs Data Speed</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Need BER &lt;`10e-6 (ITU </a:t>
            </a:r>
            <a:r>
              <a:rPr lang="en">
                <a:solidFill>
                  <a:srgbClr val="D9D9D9"/>
                </a:solidFill>
                <a:latin typeface="Raleway Medium"/>
                <a:ea typeface="Raleway Medium"/>
                <a:cs typeface="Raleway Medium"/>
                <a:sym typeface="Raleway Medium"/>
              </a:rPr>
              <a:t>recommendation </a:t>
            </a:r>
            <a:r>
              <a:rPr lang="en">
                <a:solidFill>
                  <a:srgbClr val="D9D9D9"/>
                </a:solidFill>
                <a:latin typeface="Raleway Medium"/>
                <a:ea typeface="Raleway Medium"/>
                <a:cs typeface="Raleway Medium"/>
                <a:sym typeface="Raleway Medium"/>
              </a:rPr>
              <a:t>S.2099-0)</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Limited to Modulation with low bits/signal</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BPSK (binary phase-shift keying), QPSK (Quad phase-shift keying), NRZ (non-return to zero) meet requirements and have heritage </a:t>
            </a:r>
            <a:endParaRPr>
              <a:solidFill>
                <a:srgbClr val="D9D9D9"/>
              </a:solidFill>
              <a:latin typeface="Raleway Medium"/>
              <a:ea typeface="Raleway Medium"/>
              <a:cs typeface="Raleway Medium"/>
              <a:sym typeface="Raleway Medium"/>
            </a:endParaRPr>
          </a:p>
        </p:txBody>
      </p:sp>
      <p:sp>
        <p:nvSpPr>
          <p:cNvPr id="262" name="Google Shape;262;p35"/>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3" name="Google Shape;263;p35"/>
          <p:cNvPicPr preferRelativeResize="0"/>
          <p:nvPr/>
        </p:nvPicPr>
        <p:blipFill>
          <a:blip r:embed="rId3">
            <a:alphaModFix/>
          </a:blip>
          <a:stretch>
            <a:fillRect/>
          </a:stretch>
        </p:blipFill>
        <p:spPr>
          <a:xfrm>
            <a:off x="1531000" y="2725000"/>
            <a:ext cx="6081999" cy="1782650"/>
          </a:xfrm>
          <a:prstGeom prst="rect">
            <a:avLst/>
          </a:prstGeom>
          <a:noFill/>
          <a:ln>
            <a:noFill/>
          </a:ln>
        </p:spPr>
      </p:pic>
      <p:sp>
        <p:nvSpPr>
          <p:cNvPr id="264" name="Google Shape;264;p35"/>
          <p:cNvSpPr txBox="1"/>
          <p:nvPr/>
        </p:nvSpPr>
        <p:spPr>
          <a:xfrm>
            <a:off x="7203075" y="4772925"/>
            <a:ext cx="2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a:t>
            </a:r>
            <a:endParaRPr>
              <a:solidFill>
                <a:schemeClr val="lt2"/>
              </a:solidFill>
              <a:latin typeface="Raleway Medium"/>
              <a:ea typeface="Raleway Medium"/>
              <a:cs typeface="Raleway Medium"/>
              <a:sym typeface="Raleway Medium"/>
            </a:endParaRPr>
          </a:p>
        </p:txBody>
      </p:sp>
      <p:sp>
        <p:nvSpPr>
          <p:cNvPr id="265" name="Google Shape;265;p35"/>
          <p:cNvSpPr txBox="1"/>
          <p:nvPr/>
        </p:nvSpPr>
        <p:spPr>
          <a:xfrm>
            <a:off x="416975" y="4674075"/>
            <a:ext cx="373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rPr>
              <a:t>Heritage </a:t>
            </a:r>
            <a:r>
              <a:rPr lang="en">
                <a:solidFill>
                  <a:srgbClr val="B7B7B7"/>
                </a:solidFill>
              </a:rPr>
              <a:t>data</a:t>
            </a:r>
            <a:r>
              <a:rPr lang="en">
                <a:solidFill>
                  <a:srgbClr val="B7B7B7"/>
                </a:solidFill>
              </a:rPr>
              <a:t> from SMAD pg 564</a:t>
            </a:r>
            <a:endParaRPr>
              <a:solidFill>
                <a:srgbClr val="B7B7B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Pre-MOO Trades: Coverage Figures of Merit </a:t>
            </a:r>
            <a:endParaRPr/>
          </a:p>
        </p:txBody>
      </p:sp>
      <p:sp>
        <p:nvSpPr>
          <p:cNvPr id="271" name="Google Shape;271;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D9D9D9"/>
                </a:solidFill>
              </a:rPr>
              <a:t>Rank: 1-5; 1 = best, 5 = worst, (SMAD) </a:t>
            </a:r>
            <a:endParaRPr>
              <a:solidFill>
                <a:srgbClr val="D9D9D9"/>
              </a:solidFill>
            </a:endParaRPr>
          </a:p>
        </p:txBody>
      </p:sp>
      <p:graphicFrame>
        <p:nvGraphicFramePr>
          <p:cNvPr id="272" name="Google Shape;272;p36"/>
          <p:cNvGraphicFramePr/>
          <p:nvPr/>
        </p:nvGraphicFramePr>
        <p:xfrm>
          <a:off x="311700" y="1542525"/>
          <a:ext cx="3000000" cy="3000000"/>
        </p:xfrm>
        <a:graphic>
          <a:graphicData uri="http://schemas.openxmlformats.org/drawingml/2006/table">
            <a:tbl>
              <a:tblPr>
                <a:noFill/>
                <a:tableStyleId>{EBA7DD91-BC53-4C88-A51F-20879AC380AC}</a:tableStyleId>
              </a:tblPr>
              <a:tblGrid>
                <a:gridCol w="771075"/>
                <a:gridCol w="1944950"/>
                <a:gridCol w="1316300"/>
                <a:gridCol w="1467050"/>
                <a:gridCol w="1362700"/>
                <a:gridCol w="1658525"/>
              </a:tblGrid>
              <a:tr h="381000">
                <a:tc>
                  <a:txBody>
                    <a:bodyPr/>
                    <a:lstStyle/>
                    <a:p>
                      <a:pPr indent="0" lvl="0" marL="0" rtl="0" algn="l">
                        <a:spcBef>
                          <a:spcPts val="0"/>
                        </a:spcBef>
                        <a:spcAft>
                          <a:spcPts val="0"/>
                        </a:spcAft>
                        <a:buNone/>
                      </a:pPr>
                      <a:r>
                        <a:rPr lang="en">
                          <a:solidFill>
                            <a:srgbClr val="D9D9D9"/>
                          </a:solidFill>
                        </a:rPr>
                        <a:t>Criteria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Percent Coverage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Maximum Coverage Gap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Mean Coverage Gap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Time Average Gap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Mean Response Time</a:t>
                      </a:r>
                      <a:endParaRPr>
                        <a:solidFill>
                          <a:srgbClr val="D9D9D9"/>
                        </a:solidFill>
                      </a:endParaRPr>
                    </a:p>
                  </a:txBody>
                  <a:tcPr marT="91425" marB="91425" marR="91425" marL="91425"/>
                </a:tc>
              </a:tr>
              <a:tr h="381000">
                <a:tc>
                  <a:txBody>
                    <a:bodyPr/>
                    <a:lstStyle/>
                    <a:p>
                      <a:pPr indent="0" lvl="0" marL="0" rtl="0" algn="l">
                        <a:spcBef>
                          <a:spcPts val="0"/>
                        </a:spcBef>
                        <a:spcAft>
                          <a:spcPts val="0"/>
                        </a:spcAft>
                        <a:buNone/>
                      </a:pPr>
                      <a:r>
                        <a:rPr lang="en">
                          <a:solidFill>
                            <a:srgbClr val="D9D9D9"/>
                          </a:solidFill>
                        </a:rPr>
                        <a:t>Pros</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Shows directly how much of time a point or region on the ground is covered. </a:t>
                      </a:r>
                      <a:endParaRPr>
                        <a:solidFill>
                          <a:srgbClr val="D9D9D9"/>
                        </a:solidFill>
                      </a:endParaRPr>
                    </a:p>
                  </a:txBody>
                  <a:tcPr marT="91425" marB="91425" marR="91425" marL="91425">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D9D9D9"/>
                          </a:solidFill>
                        </a:rPr>
                        <a:t>Conveys worst-case information.</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Accounts for coverage and gap statistics.</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Accounts for coverage and gap statistics.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Accounts for coverage and gap statistics. </a:t>
                      </a:r>
                      <a:endParaRPr>
                        <a:solidFill>
                          <a:srgbClr val="D9D9D9"/>
                        </a:solidFill>
                      </a:endParaRPr>
                    </a:p>
                  </a:txBody>
                  <a:tcPr marT="91425" marB="91425" marR="91425" marL="91425"/>
                </a:tc>
              </a:tr>
              <a:tr h="381000">
                <a:tc>
                  <a:txBody>
                    <a:bodyPr/>
                    <a:lstStyle/>
                    <a:p>
                      <a:pPr indent="0" lvl="0" marL="0" rtl="0" algn="l">
                        <a:spcBef>
                          <a:spcPts val="0"/>
                        </a:spcBef>
                        <a:spcAft>
                          <a:spcPts val="0"/>
                        </a:spcAft>
                        <a:buNone/>
                      </a:pPr>
                      <a:r>
                        <a:rPr lang="en">
                          <a:solidFill>
                            <a:srgbClr val="D9D9D9"/>
                          </a:solidFill>
                        </a:rPr>
                        <a:t>Cons</a:t>
                      </a:r>
                      <a:endParaRPr>
                        <a:solidFill>
                          <a:srgbClr val="D9D9D9"/>
                        </a:solidFill>
                      </a:endParaRPr>
                    </a:p>
                  </a:txBody>
                  <a:tcPr marT="91425" marB="91425" marR="91425" marL="91425">
                    <a:lnR cap="flat" cmpd="sng" w="9525">
                      <a:solidFill>
                        <a:schemeClr val="lt2"/>
                      </a:solidFill>
                      <a:prstDash val="solid"/>
                      <a:round/>
                      <a:headEnd len="sm" w="sm" type="none"/>
                      <a:tailEnd len="sm" w="sm" type="none"/>
                    </a:lnR>
                  </a:tcPr>
                </a:tc>
                <a:tc>
                  <a:txBody>
                    <a:bodyPr/>
                    <a:lstStyle/>
                    <a:p>
                      <a:pPr indent="0" lvl="0" marL="0" rtl="0" algn="l">
                        <a:spcBef>
                          <a:spcPts val="0"/>
                        </a:spcBef>
                        <a:spcAft>
                          <a:spcPts val="0"/>
                        </a:spcAft>
                        <a:buNone/>
                      </a:pPr>
                      <a:r>
                        <a:rPr lang="en">
                          <a:solidFill>
                            <a:srgbClr val="D9D9D9"/>
                          </a:solidFill>
                        </a:rPr>
                        <a:t>No information about the distribution of gaps.</a:t>
                      </a:r>
                      <a:endParaRPr>
                        <a:solidFill>
                          <a:srgbClr val="D9D9D9"/>
                        </a:solidFill>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D9D9D9"/>
                          </a:solidFill>
                        </a:rPr>
                        <a:t>Can incorrectly rank constellations.</a:t>
                      </a:r>
                      <a:endParaRPr>
                        <a:solidFill>
                          <a:srgbClr val="D9D9D9"/>
                        </a:solidFill>
                      </a:endParaRPr>
                    </a:p>
                  </a:txBody>
                  <a:tcPr marT="91425" marB="91425" marR="91425" marL="91425">
                    <a:lnL cap="flat" cmpd="sng" w="9525">
                      <a:solidFill>
                        <a:schemeClr val="lt2"/>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D9D9D9"/>
                          </a:solidFill>
                        </a:rPr>
                        <a:t>Misleading, can incorrectly rank constellations.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Random sampling can decrease accuracy.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Information</a:t>
                      </a:r>
                      <a:r>
                        <a:rPr lang="en">
                          <a:solidFill>
                            <a:srgbClr val="D9D9D9"/>
                          </a:solidFill>
                        </a:rPr>
                        <a:t> loss due to averaging. </a:t>
                      </a:r>
                      <a:endParaRPr>
                        <a:solidFill>
                          <a:srgbClr val="D9D9D9"/>
                        </a:solidFill>
                      </a:endParaRPr>
                    </a:p>
                  </a:txBody>
                  <a:tcPr marT="91425" marB="91425" marR="91425" marL="91425"/>
                </a:tc>
              </a:tr>
              <a:tr h="381000">
                <a:tc>
                  <a:txBody>
                    <a:bodyPr/>
                    <a:lstStyle/>
                    <a:p>
                      <a:pPr indent="0" lvl="0" marL="0" rtl="0" algn="l">
                        <a:spcBef>
                          <a:spcPts val="0"/>
                        </a:spcBef>
                        <a:spcAft>
                          <a:spcPts val="0"/>
                        </a:spcAft>
                        <a:buNone/>
                      </a:pPr>
                      <a:r>
                        <a:rPr lang="en">
                          <a:solidFill>
                            <a:srgbClr val="D9D9D9"/>
                          </a:solidFill>
                        </a:rPr>
                        <a:t>Rank </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3</a:t>
                      </a:r>
                      <a:endParaRPr>
                        <a:solidFill>
                          <a:srgbClr val="D9D9D9"/>
                        </a:solidFill>
                      </a:endParaRPr>
                    </a:p>
                  </a:txBody>
                  <a:tcPr marT="91425" marB="91425" marR="91425" marL="91425">
                    <a:lnT cap="flat" cmpd="sng" w="9525">
                      <a:solidFill>
                        <a:schemeClr val="lt2"/>
                      </a:solidFill>
                      <a:prstDash val="solid"/>
                      <a:round/>
                      <a:headEnd len="sm" w="sm" type="none"/>
                      <a:tailEnd len="sm" w="sm" type="none"/>
                    </a:lnT>
                  </a:tcPr>
                </a:tc>
                <a:tc>
                  <a:txBody>
                    <a:bodyPr/>
                    <a:lstStyle/>
                    <a:p>
                      <a:pPr indent="0" lvl="0" marL="0" rtl="0" algn="l">
                        <a:spcBef>
                          <a:spcPts val="0"/>
                        </a:spcBef>
                        <a:spcAft>
                          <a:spcPts val="0"/>
                        </a:spcAft>
                        <a:buNone/>
                      </a:pPr>
                      <a:r>
                        <a:rPr lang="en">
                          <a:solidFill>
                            <a:srgbClr val="D9D9D9"/>
                          </a:solidFill>
                        </a:rPr>
                        <a:t>4</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5</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2</a:t>
                      </a:r>
                      <a:endParaRPr>
                        <a:solidFill>
                          <a:srgbClr val="D9D9D9"/>
                        </a:solidFill>
                      </a:endParaRPr>
                    </a:p>
                  </a:txBody>
                  <a:tcPr marT="91425" marB="91425" marR="91425" marL="91425"/>
                </a:tc>
                <a:tc>
                  <a:txBody>
                    <a:bodyPr/>
                    <a:lstStyle/>
                    <a:p>
                      <a:pPr indent="0" lvl="0" marL="0" rtl="0" algn="l">
                        <a:spcBef>
                          <a:spcPts val="0"/>
                        </a:spcBef>
                        <a:spcAft>
                          <a:spcPts val="0"/>
                        </a:spcAft>
                        <a:buNone/>
                      </a:pPr>
                      <a:r>
                        <a:rPr lang="en">
                          <a:solidFill>
                            <a:srgbClr val="D9D9D9"/>
                          </a:solidFill>
                        </a:rPr>
                        <a:t>1</a:t>
                      </a:r>
                      <a:endParaRPr>
                        <a:solidFill>
                          <a:srgbClr val="D9D9D9"/>
                        </a:solidFill>
                      </a:endParaRPr>
                    </a:p>
                  </a:txBody>
                  <a:tcPr marT="91425" marB="91425" marR="91425" marL="91425"/>
                </a:tc>
              </a:tr>
            </a:tbl>
          </a:graphicData>
        </a:graphic>
      </p:graphicFrame>
      <p:sp>
        <p:nvSpPr>
          <p:cNvPr id="273" name="Google Shape;273;p36"/>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4" name="Google Shape;274;p36"/>
          <p:cNvSpPr txBox="1"/>
          <p:nvPr/>
        </p:nvSpPr>
        <p:spPr>
          <a:xfrm>
            <a:off x="6771875" y="4743300"/>
            <a:ext cx="2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 &amp; 3.2</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MOO</a:t>
            </a:r>
            <a:endParaRPr>
              <a:latin typeface="Raleway Medium"/>
              <a:ea typeface="Raleway Medium"/>
              <a:cs typeface="Raleway Medium"/>
              <a:sym typeface="Raleway Medium"/>
            </a:endParaRPr>
          </a:p>
        </p:txBody>
      </p:sp>
      <p:sp>
        <p:nvSpPr>
          <p:cNvPr id="280" name="Google Shape;280;p37"/>
          <p:cNvSpPr txBox="1"/>
          <p:nvPr>
            <p:ph idx="1" type="body"/>
          </p:nvPr>
        </p:nvSpPr>
        <p:spPr>
          <a:xfrm>
            <a:off x="4572000" y="1117325"/>
            <a:ext cx="4260300" cy="34164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Design Variables: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 of </a:t>
            </a:r>
            <a:r>
              <a:rPr lang="en" sz="2000">
                <a:solidFill>
                  <a:srgbClr val="D9D9D9"/>
                </a:solidFill>
                <a:latin typeface="Raleway Medium"/>
                <a:ea typeface="Raleway Medium"/>
                <a:cs typeface="Raleway Medium"/>
                <a:sym typeface="Raleway Medium"/>
              </a:rPr>
              <a:t>satellites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Altitude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Inclination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Satellite longitude/latitude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 of orbit planes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Satellite phasing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Antenna type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Antenna radius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Antenna length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Laser power </a:t>
            </a:r>
            <a:endParaRPr sz="2000">
              <a:solidFill>
                <a:srgbClr val="D9D9D9"/>
              </a:solidFill>
              <a:latin typeface="Raleway Medium"/>
              <a:ea typeface="Raleway Medium"/>
              <a:cs typeface="Raleway Medium"/>
              <a:sym typeface="Raleway Medium"/>
            </a:endParaRPr>
          </a:p>
          <a:p>
            <a:pPr indent="-346075" lvl="1" marL="914400" rtl="0" algn="l">
              <a:spcBef>
                <a:spcPts val="0"/>
              </a:spcBef>
              <a:spcAft>
                <a:spcPts val="0"/>
              </a:spcAft>
              <a:buClr>
                <a:srgbClr val="D9D9D9"/>
              </a:buClr>
              <a:buSzPct val="100000"/>
              <a:buFont typeface="Raleway Medium"/>
              <a:buChar char="○"/>
            </a:pPr>
            <a:r>
              <a:rPr lang="en" sz="2000">
                <a:solidFill>
                  <a:srgbClr val="D9D9D9"/>
                </a:solidFill>
                <a:latin typeface="Raleway Medium"/>
                <a:ea typeface="Raleway Medium"/>
                <a:cs typeface="Raleway Medium"/>
                <a:sym typeface="Raleway Medium"/>
              </a:rPr>
              <a:t>Solar panel area </a:t>
            </a:r>
            <a:endParaRPr sz="2000">
              <a:solidFill>
                <a:srgbClr val="D9D9D9"/>
              </a:solidFill>
              <a:latin typeface="Raleway Medium"/>
              <a:ea typeface="Raleway Medium"/>
              <a:cs typeface="Raleway Medium"/>
              <a:sym typeface="Raleway Medium"/>
            </a:endParaRPr>
          </a:p>
        </p:txBody>
      </p:sp>
      <p:sp>
        <p:nvSpPr>
          <p:cNvPr id="281" name="Google Shape;281;p37"/>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2" name="Google Shape;282;p37"/>
          <p:cNvSpPr txBox="1"/>
          <p:nvPr>
            <p:ph idx="1" type="body"/>
          </p:nvPr>
        </p:nvSpPr>
        <p:spPr>
          <a:xfrm>
            <a:off x="311700" y="1117325"/>
            <a:ext cx="42603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Each combination of design variables constitutes a </a:t>
            </a:r>
            <a:r>
              <a:rPr lang="en" sz="2000">
                <a:solidFill>
                  <a:srgbClr val="D9D9D9"/>
                </a:solidFill>
                <a:latin typeface="Raleway Medium"/>
                <a:ea typeface="Raleway Medium"/>
                <a:cs typeface="Raleway Medium"/>
                <a:sym typeface="Raleway Medium"/>
              </a:rPr>
              <a:t>design.</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Design Variables are inputs to MOO. </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Grid Search: evaluation of each unique design </a:t>
            </a:r>
            <a:r>
              <a:rPr lang="en" sz="2000">
                <a:solidFill>
                  <a:srgbClr val="D9D9D9"/>
                </a:solidFill>
                <a:latin typeface="Raleway Medium"/>
                <a:ea typeface="Raleway Medium"/>
                <a:cs typeface="Raleway Medium"/>
                <a:sym typeface="Raleway Medium"/>
              </a:rPr>
              <a:t> </a:t>
            </a:r>
            <a:endParaRPr sz="2000">
              <a:solidFill>
                <a:srgbClr val="D9D9D9"/>
              </a:solidFill>
              <a:latin typeface="Raleway Medium"/>
              <a:ea typeface="Raleway Medium"/>
              <a:cs typeface="Raleway Medium"/>
              <a:sym typeface="Raleway Medium"/>
            </a:endParaRPr>
          </a:p>
        </p:txBody>
      </p:sp>
      <p:sp>
        <p:nvSpPr>
          <p:cNvPr id="283" name="Google Shape;283;p37"/>
          <p:cNvSpPr txBox="1"/>
          <p:nvPr/>
        </p:nvSpPr>
        <p:spPr>
          <a:xfrm>
            <a:off x="6395400" y="4743300"/>
            <a:ext cx="27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 3.2, &amp; 4.1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Constraint Model</a:t>
            </a:r>
            <a:endParaRPr>
              <a:latin typeface="Raleway Medium"/>
              <a:ea typeface="Raleway Medium"/>
              <a:cs typeface="Raleway Medium"/>
              <a:sym typeface="Raleway Medium"/>
            </a:endParaRPr>
          </a:p>
        </p:txBody>
      </p:sp>
      <p:sp>
        <p:nvSpPr>
          <p:cNvPr id="289" name="Google Shape;289;p38"/>
          <p:cNvSpPr txBox="1"/>
          <p:nvPr>
            <p:ph idx="1" type="body"/>
          </p:nvPr>
        </p:nvSpPr>
        <p:spPr>
          <a:xfrm>
            <a:off x="311700" y="1152475"/>
            <a:ext cx="4436700" cy="34164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Maximum or minimum amount that has to be met.</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Inequalities that are functions of the design variables.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Will identify feasible solutions.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C1 &gt;= f(X,Y,Z)</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C2 &lt;= f(X,Y,Z)</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Constraints will be level 1 objectives (minimum to be successful)</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If a design solution does not satisfy the constraint, the solution is discarded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Example: The system should store at least 2.5 kWh  </a:t>
            </a:r>
            <a:endParaRPr>
              <a:solidFill>
                <a:srgbClr val="D9D9D9"/>
              </a:solidFill>
              <a:latin typeface="Raleway Medium"/>
              <a:ea typeface="Raleway Medium"/>
              <a:cs typeface="Raleway Medium"/>
              <a:sym typeface="Raleway Medium"/>
            </a:endParaRPr>
          </a:p>
        </p:txBody>
      </p:sp>
      <p:sp>
        <p:nvSpPr>
          <p:cNvPr id="290" name="Google Shape;290;p38"/>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1" name="Google Shape;291;p38"/>
          <p:cNvSpPr txBox="1"/>
          <p:nvPr/>
        </p:nvSpPr>
        <p:spPr>
          <a:xfrm>
            <a:off x="6395400" y="4743300"/>
            <a:ext cx="27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 3.2, &amp; 4.1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Objective </a:t>
            </a:r>
            <a:r>
              <a:rPr lang="en">
                <a:latin typeface="Raleway Medium"/>
                <a:ea typeface="Raleway Medium"/>
                <a:cs typeface="Raleway Medium"/>
                <a:sym typeface="Raleway Medium"/>
              </a:rPr>
              <a:t>Model</a:t>
            </a:r>
            <a:endParaRPr>
              <a:latin typeface="Raleway Medium"/>
              <a:ea typeface="Raleway Medium"/>
              <a:cs typeface="Raleway Medium"/>
              <a:sym typeface="Raleway Medium"/>
            </a:endParaRPr>
          </a:p>
        </p:txBody>
      </p:sp>
      <p:sp>
        <p:nvSpPr>
          <p:cNvPr id="297" name="Google Shape;29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Maximize 3 individual different objectives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Power Objective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Comms Objective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ROI Objective </a:t>
            </a:r>
            <a:r>
              <a:rPr lang="en">
                <a:solidFill>
                  <a:srgbClr val="D9D9D9"/>
                </a:solidFill>
                <a:latin typeface="Raleway Medium"/>
                <a:ea typeface="Raleway Medium"/>
                <a:cs typeface="Raleway Medium"/>
                <a:sym typeface="Raleway Medium"/>
              </a:rPr>
              <a:t>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Objective function are </a:t>
            </a:r>
            <a:r>
              <a:rPr lang="en">
                <a:solidFill>
                  <a:srgbClr val="D9D9D9"/>
                </a:solidFill>
                <a:latin typeface="Raleway Medium"/>
                <a:ea typeface="Raleway Medium"/>
                <a:cs typeface="Raleway Medium"/>
                <a:sym typeface="Raleway Medium"/>
              </a:rPr>
              <a:t>scores, each design will have its own score for the three objectives. A greater score means the design does better at that objective.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Power Objective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Quantified by kWh received by the receiver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Each design variable can be related to total amount of kWh received.</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Comms Objective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Quantified by the FOM and by the bits/sec.</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 Each design variable can be linked to a transmission rate in bits/sec and a coverage score in FOM.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Since we have two objectives, the total score will be equal to the average of these two objectives. </a:t>
            </a:r>
            <a:endParaRPr>
              <a:solidFill>
                <a:srgbClr val="D9D9D9"/>
              </a:solidFill>
              <a:latin typeface="Raleway Medium"/>
              <a:ea typeface="Raleway Medium"/>
              <a:cs typeface="Raleway Medium"/>
              <a:sym typeface="Raleway Medium"/>
            </a:endParaRPr>
          </a:p>
          <a:p>
            <a:pPr indent="-325755"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ROI Objective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Quantified in ratio of usd amounts. </a:t>
            </a:r>
            <a:endParaRPr>
              <a:solidFill>
                <a:srgbClr val="D9D9D9"/>
              </a:solidFill>
              <a:latin typeface="Raleway Medium"/>
              <a:ea typeface="Raleway Medium"/>
              <a:cs typeface="Raleway Medium"/>
              <a:sym typeface="Raleway Medium"/>
            </a:endParaRPr>
          </a:p>
          <a:p>
            <a:pPr indent="-304165" lvl="1" marL="9144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Each design variable can be linked to a cost function and a revenue function. </a:t>
            </a:r>
            <a:endParaRPr>
              <a:solidFill>
                <a:srgbClr val="D9D9D9"/>
              </a:solidFill>
              <a:latin typeface="Raleway Medium"/>
              <a:ea typeface="Raleway Medium"/>
              <a:cs typeface="Raleway Medium"/>
              <a:sym typeface="Raleway Medium"/>
            </a:endParaRPr>
          </a:p>
        </p:txBody>
      </p:sp>
      <p:sp>
        <p:nvSpPr>
          <p:cNvPr id="298" name="Google Shape;298;p39"/>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9" name="Google Shape;299;p39"/>
          <p:cNvSpPr txBox="1"/>
          <p:nvPr/>
        </p:nvSpPr>
        <p:spPr>
          <a:xfrm>
            <a:off x="6395400" y="4743300"/>
            <a:ext cx="27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 3.2, &amp; 4.1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MOO: Pareto Optimization</a:t>
            </a:r>
            <a:endParaRPr>
              <a:latin typeface="Raleway Medium"/>
              <a:ea typeface="Raleway Medium"/>
              <a:cs typeface="Raleway Medium"/>
              <a:sym typeface="Raleway Medium"/>
            </a:endParaRPr>
          </a:p>
        </p:txBody>
      </p:sp>
      <p:sp>
        <p:nvSpPr>
          <p:cNvPr id="305" name="Google Shape;305;p40"/>
          <p:cNvSpPr txBox="1"/>
          <p:nvPr>
            <p:ph idx="1" type="body"/>
          </p:nvPr>
        </p:nvSpPr>
        <p:spPr>
          <a:xfrm>
            <a:off x="311700" y="1152475"/>
            <a:ext cx="8520600" cy="2052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Non-Dominated designs will be pareto optimal. </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Algorithm to identify non-dominated designs. </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Triple if-statement comparing objective scores for different designs </a:t>
            </a:r>
            <a:endParaRPr sz="2000">
              <a:solidFill>
                <a:srgbClr val="D9D9D9"/>
              </a:solidFill>
              <a:latin typeface="Raleway Medium"/>
              <a:ea typeface="Raleway Medium"/>
              <a:cs typeface="Raleway Medium"/>
              <a:sym typeface="Raleway Medium"/>
            </a:endParaRPr>
          </a:p>
          <a:p>
            <a:pPr indent="0" lvl="0" marL="914400" rtl="0" algn="l">
              <a:spcBef>
                <a:spcPts val="1200"/>
              </a:spcBef>
              <a:spcAft>
                <a:spcPts val="1200"/>
              </a:spcAft>
              <a:buNone/>
            </a:pPr>
            <a:r>
              <a:rPr lang="en" sz="2000">
                <a:solidFill>
                  <a:srgbClr val="D9D9D9"/>
                </a:solidFill>
                <a:latin typeface="Raleway Medium"/>
                <a:ea typeface="Raleway Medium"/>
                <a:cs typeface="Raleway Medium"/>
                <a:sym typeface="Raleway Medium"/>
              </a:rPr>
              <a:t> </a:t>
            </a:r>
            <a:endParaRPr sz="2000">
              <a:solidFill>
                <a:srgbClr val="D9D9D9"/>
              </a:solidFill>
              <a:latin typeface="Raleway Medium"/>
              <a:ea typeface="Raleway Medium"/>
              <a:cs typeface="Raleway Medium"/>
              <a:sym typeface="Raleway Medium"/>
            </a:endParaRPr>
          </a:p>
        </p:txBody>
      </p:sp>
      <p:sp>
        <p:nvSpPr>
          <p:cNvPr id="306" name="Google Shape;306;p40"/>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07" name="Google Shape;307;p40"/>
          <p:cNvGrpSpPr/>
          <p:nvPr/>
        </p:nvGrpSpPr>
        <p:grpSpPr>
          <a:xfrm>
            <a:off x="2600571" y="2491628"/>
            <a:ext cx="2757745" cy="2394852"/>
            <a:chOff x="4584100" y="2721550"/>
            <a:chExt cx="2164975" cy="1959300"/>
          </a:xfrm>
        </p:grpSpPr>
        <p:cxnSp>
          <p:nvCxnSpPr>
            <p:cNvPr id="308" name="Google Shape;308;p40"/>
            <p:cNvCxnSpPr/>
            <p:nvPr/>
          </p:nvCxnSpPr>
          <p:spPr>
            <a:xfrm rot="10800000">
              <a:off x="4584100" y="2721550"/>
              <a:ext cx="0" cy="1959300"/>
            </a:xfrm>
            <a:prstGeom prst="straightConnector1">
              <a:avLst/>
            </a:prstGeom>
            <a:noFill/>
            <a:ln cap="flat" cmpd="sng" w="28575">
              <a:solidFill>
                <a:schemeClr val="dk1"/>
              </a:solidFill>
              <a:prstDash val="solid"/>
              <a:round/>
              <a:headEnd len="med" w="med" type="none"/>
              <a:tailEnd len="med" w="med" type="triangle"/>
            </a:ln>
          </p:spPr>
        </p:cxnSp>
        <p:cxnSp>
          <p:nvCxnSpPr>
            <p:cNvPr id="309" name="Google Shape;309;p40"/>
            <p:cNvCxnSpPr/>
            <p:nvPr/>
          </p:nvCxnSpPr>
          <p:spPr>
            <a:xfrm>
              <a:off x="4608275" y="4680850"/>
              <a:ext cx="2140800" cy="0"/>
            </a:xfrm>
            <a:prstGeom prst="straightConnector1">
              <a:avLst/>
            </a:prstGeom>
            <a:noFill/>
            <a:ln cap="flat" cmpd="sng" w="28575">
              <a:solidFill>
                <a:schemeClr val="dk1"/>
              </a:solidFill>
              <a:prstDash val="solid"/>
              <a:round/>
              <a:headEnd len="med" w="med" type="none"/>
              <a:tailEnd len="med" w="med" type="triangle"/>
            </a:ln>
          </p:spPr>
        </p:cxnSp>
        <p:sp>
          <p:nvSpPr>
            <p:cNvPr id="310" name="Google Shape;310;p40"/>
            <p:cNvSpPr/>
            <p:nvPr/>
          </p:nvSpPr>
          <p:spPr>
            <a:xfrm>
              <a:off x="4898575" y="3340125"/>
              <a:ext cx="229800" cy="205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0"/>
            <p:cNvSpPr/>
            <p:nvPr/>
          </p:nvSpPr>
          <p:spPr>
            <a:xfrm>
              <a:off x="5208200" y="4048900"/>
              <a:ext cx="229800" cy="205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0"/>
            <p:cNvSpPr/>
            <p:nvPr/>
          </p:nvSpPr>
          <p:spPr>
            <a:xfrm>
              <a:off x="6062150" y="3729575"/>
              <a:ext cx="229800" cy="205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40"/>
          <p:cNvSpPr txBox="1"/>
          <p:nvPr/>
        </p:nvSpPr>
        <p:spPr>
          <a:xfrm>
            <a:off x="2685125" y="2371650"/>
            <a:ext cx="17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Obj</a:t>
            </a:r>
            <a:r>
              <a:rPr baseline="-25000" lang="en">
                <a:solidFill>
                  <a:schemeClr val="dk1"/>
                </a:solidFill>
              </a:rPr>
              <a:t>2</a:t>
            </a:r>
            <a:r>
              <a:rPr lang="en">
                <a:solidFill>
                  <a:schemeClr val="dk1"/>
                </a:solidFill>
              </a:rPr>
              <a:t> (maximize)</a:t>
            </a:r>
            <a:endParaRPr>
              <a:solidFill>
                <a:schemeClr val="dk1"/>
              </a:solidFill>
            </a:endParaRPr>
          </a:p>
        </p:txBody>
      </p:sp>
      <p:sp>
        <p:nvSpPr>
          <p:cNvPr id="314" name="Google Shape;314;p40"/>
          <p:cNvSpPr txBox="1"/>
          <p:nvPr/>
        </p:nvSpPr>
        <p:spPr>
          <a:xfrm>
            <a:off x="5345750" y="4540325"/>
            <a:ext cx="17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Obj</a:t>
            </a:r>
            <a:r>
              <a:rPr baseline="-25000" lang="en">
                <a:solidFill>
                  <a:schemeClr val="dk1"/>
                </a:solidFill>
              </a:rPr>
              <a:t>1</a:t>
            </a:r>
            <a:r>
              <a:rPr lang="en">
                <a:solidFill>
                  <a:schemeClr val="dk1"/>
                </a:solidFill>
              </a:rPr>
              <a:t> (maximize)</a:t>
            </a:r>
            <a:endParaRPr>
              <a:solidFill>
                <a:schemeClr val="dk1"/>
              </a:solidFill>
            </a:endParaRPr>
          </a:p>
        </p:txBody>
      </p:sp>
      <p:cxnSp>
        <p:nvCxnSpPr>
          <p:cNvPr id="315" name="Google Shape;315;p40"/>
          <p:cNvCxnSpPr/>
          <p:nvPr/>
        </p:nvCxnSpPr>
        <p:spPr>
          <a:xfrm>
            <a:off x="3048000" y="426480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16" name="Google Shape;316;p40"/>
          <p:cNvCxnSpPr/>
          <p:nvPr/>
        </p:nvCxnSpPr>
        <p:spPr>
          <a:xfrm>
            <a:off x="2600575" y="426480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17" name="Google Shape;317;p40"/>
          <p:cNvCxnSpPr/>
          <p:nvPr/>
        </p:nvCxnSpPr>
        <p:spPr>
          <a:xfrm>
            <a:off x="2600575" y="388500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18" name="Google Shape;318;p40"/>
          <p:cNvCxnSpPr/>
          <p:nvPr/>
        </p:nvCxnSpPr>
        <p:spPr>
          <a:xfrm>
            <a:off x="3111000" y="388500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19" name="Google Shape;319;p40"/>
          <p:cNvCxnSpPr/>
          <p:nvPr/>
        </p:nvCxnSpPr>
        <p:spPr>
          <a:xfrm>
            <a:off x="3686725" y="388500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20" name="Google Shape;320;p40"/>
          <p:cNvCxnSpPr/>
          <p:nvPr/>
        </p:nvCxnSpPr>
        <p:spPr>
          <a:xfrm>
            <a:off x="4153600" y="388500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21" name="Google Shape;321;p40"/>
          <p:cNvCxnSpPr/>
          <p:nvPr/>
        </p:nvCxnSpPr>
        <p:spPr>
          <a:xfrm>
            <a:off x="2600575" y="3381850"/>
            <a:ext cx="314400" cy="0"/>
          </a:xfrm>
          <a:prstGeom prst="straightConnector1">
            <a:avLst/>
          </a:prstGeom>
          <a:noFill/>
          <a:ln cap="flat" cmpd="sng" w="19050">
            <a:solidFill>
              <a:schemeClr val="dk1"/>
            </a:solidFill>
            <a:prstDash val="solid"/>
            <a:round/>
            <a:headEnd len="med" w="med" type="none"/>
            <a:tailEnd len="med" w="med" type="none"/>
          </a:ln>
        </p:spPr>
      </p:cxnSp>
      <p:cxnSp>
        <p:nvCxnSpPr>
          <p:cNvPr id="322" name="Google Shape;322;p40"/>
          <p:cNvCxnSpPr/>
          <p:nvPr/>
        </p:nvCxnSpPr>
        <p:spPr>
          <a:xfrm>
            <a:off x="4622900" y="4020575"/>
            <a:ext cx="4800" cy="278100"/>
          </a:xfrm>
          <a:prstGeom prst="straightConnector1">
            <a:avLst/>
          </a:prstGeom>
          <a:noFill/>
          <a:ln cap="flat" cmpd="sng" w="19050">
            <a:solidFill>
              <a:schemeClr val="dk1"/>
            </a:solidFill>
            <a:prstDash val="solid"/>
            <a:round/>
            <a:headEnd len="med" w="med" type="none"/>
            <a:tailEnd len="med" w="med" type="none"/>
          </a:ln>
        </p:spPr>
      </p:cxnSp>
      <p:cxnSp>
        <p:nvCxnSpPr>
          <p:cNvPr id="323" name="Google Shape;323;p40"/>
          <p:cNvCxnSpPr/>
          <p:nvPr/>
        </p:nvCxnSpPr>
        <p:spPr>
          <a:xfrm>
            <a:off x="3541475" y="4464525"/>
            <a:ext cx="4800" cy="278100"/>
          </a:xfrm>
          <a:prstGeom prst="straightConnector1">
            <a:avLst/>
          </a:prstGeom>
          <a:noFill/>
          <a:ln cap="flat" cmpd="sng" w="19050">
            <a:solidFill>
              <a:schemeClr val="dk1"/>
            </a:solidFill>
            <a:prstDash val="solid"/>
            <a:round/>
            <a:headEnd len="med" w="med" type="none"/>
            <a:tailEnd len="med" w="med" type="none"/>
          </a:ln>
        </p:spPr>
      </p:cxnSp>
      <p:cxnSp>
        <p:nvCxnSpPr>
          <p:cNvPr id="324" name="Google Shape;324;p40"/>
          <p:cNvCxnSpPr/>
          <p:nvPr/>
        </p:nvCxnSpPr>
        <p:spPr>
          <a:xfrm>
            <a:off x="3181050" y="3507625"/>
            <a:ext cx="0" cy="338700"/>
          </a:xfrm>
          <a:prstGeom prst="straightConnector1">
            <a:avLst/>
          </a:prstGeom>
          <a:noFill/>
          <a:ln cap="flat" cmpd="sng" w="19050">
            <a:solidFill>
              <a:schemeClr val="dk1"/>
            </a:solidFill>
            <a:prstDash val="solid"/>
            <a:round/>
            <a:headEnd len="med" w="med" type="none"/>
            <a:tailEnd len="med" w="med" type="none"/>
          </a:ln>
        </p:spPr>
      </p:cxnSp>
      <p:cxnSp>
        <p:nvCxnSpPr>
          <p:cNvPr id="325" name="Google Shape;325;p40"/>
          <p:cNvCxnSpPr/>
          <p:nvPr/>
        </p:nvCxnSpPr>
        <p:spPr>
          <a:xfrm>
            <a:off x="3181050" y="3990263"/>
            <a:ext cx="0" cy="338700"/>
          </a:xfrm>
          <a:prstGeom prst="straightConnector1">
            <a:avLst/>
          </a:prstGeom>
          <a:noFill/>
          <a:ln cap="flat" cmpd="sng" w="19050">
            <a:solidFill>
              <a:schemeClr val="dk1"/>
            </a:solidFill>
            <a:prstDash val="solid"/>
            <a:round/>
            <a:headEnd len="med" w="med" type="none"/>
            <a:tailEnd len="med" w="med" type="none"/>
          </a:ln>
        </p:spPr>
      </p:cxnSp>
      <p:cxnSp>
        <p:nvCxnSpPr>
          <p:cNvPr id="326" name="Google Shape;326;p40"/>
          <p:cNvCxnSpPr/>
          <p:nvPr/>
        </p:nvCxnSpPr>
        <p:spPr>
          <a:xfrm>
            <a:off x="3181050" y="4434225"/>
            <a:ext cx="0" cy="338700"/>
          </a:xfrm>
          <a:prstGeom prst="straightConnector1">
            <a:avLst/>
          </a:prstGeom>
          <a:noFill/>
          <a:ln cap="flat" cmpd="sng" w="19050">
            <a:solidFill>
              <a:schemeClr val="dk1"/>
            </a:solidFill>
            <a:prstDash val="solid"/>
            <a:round/>
            <a:headEnd len="med" w="med" type="none"/>
            <a:tailEnd len="med" w="med" type="none"/>
          </a:ln>
        </p:spPr>
      </p:cxnSp>
      <p:cxnSp>
        <p:nvCxnSpPr>
          <p:cNvPr id="327" name="Google Shape;327;p40"/>
          <p:cNvCxnSpPr/>
          <p:nvPr/>
        </p:nvCxnSpPr>
        <p:spPr>
          <a:xfrm>
            <a:off x="4625300" y="4434225"/>
            <a:ext cx="0" cy="338700"/>
          </a:xfrm>
          <a:prstGeom prst="straightConnector1">
            <a:avLst/>
          </a:prstGeom>
          <a:noFill/>
          <a:ln cap="flat" cmpd="sng" w="19050">
            <a:solidFill>
              <a:schemeClr val="dk1"/>
            </a:solidFill>
            <a:prstDash val="solid"/>
            <a:round/>
            <a:headEnd len="med" w="med" type="none"/>
            <a:tailEnd len="med" w="med" type="none"/>
          </a:ln>
        </p:spPr>
      </p:cxnSp>
      <p:sp>
        <p:nvSpPr>
          <p:cNvPr id="328" name="Google Shape;328;p40"/>
          <p:cNvSpPr txBox="1"/>
          <p:nvPr/>
        </p:nvSpPr>
        <p:spPr>
          <a:xfrm>
            <a:off x="4874375" y="2771850"/>
            <a:ext cx="290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Non-dominated/Pareto Optimal</a:t>
            </a:r>
            <a:endParaRPr>
              <a:solidFill>
                <a:schemeClr val="dk1"/>
              </a:solidFill>
            </a:endParaRPr>
          </a:p>
        </p:txBody>
      </p:sp>
      <p:cxnSp>
        <p:nvCxnSpPr>
          <p:cNvPr id="329" name="Google Shape;329;p40"/>
          <p:cNvCxnSpPr>
            <a:stCxn id="328" idx="1"/>
          </p:cNvCxnSpPr>
          <p:nvPr/>
        </p:nvCxnSpPr>
        <p:spPr>
          <a:xfrm flipH="1">
            <a:off x="3531875" y="2971950"/>
            <a:ext cx="1342500" cy="306000"/>
          </a:xfrm>
          <a:prstGeom prst="straightConnector1">
            <a:avLst/>
          </a:prstGeom>
          <a:noFill/>
          <a:ln cap="flat" cmpd="sng" w="28575">
            <a:solidFill>
              <a:schemeClr val="dk1"/>
            </a:solidFill>
            <a:prstDash val="solid"/>
            <a:round/>
            <a:headEnd len="med" w="med" type="none"/>
            <a:tailEnd len="med" w="med" type="triangle"/>
          </a:ln>
        </p:spPr>
      </p:cxnSp>
      <p:cxnSp>
        <p:nvCxnSpPr>
          <p:cNvPr id="330" name="Google Shape;330;p40"/>
          <p:cNvCxnSpPr>
            <a:stCxn id="328" idx="2"/>
          </p:cNvCxnSpPr>
          <p:nvPr/>
        </p:nvCxnSpPr>
        <p:spPr>
          <a:xfrm flipH="1">
            <a:off x="4934975" y="3172050"/>
            <a:ext cx="1390800" cy="529200"/>
          </a:xfrm>
          <a:prstGeom prst="straightConnector1">
            <a:avLst/>
          </a:prstGeom>
          <a:noFill/>
          <a:ln cap="flat" cmpd="sng" w="28575">
            <a:solidFill>
              <a:schemeClr val="dk1"/>
            </a:solidFill>
            <a:prstDash val="solid"/>
            <a:round/>
            <a:headEnd len="med" w="med" type="none"/>
            <a:tailEnd len="med" w="med" type="triangle"/>
          </a:ln>
        </p:spPr>
      </p:cxnSp>
      <p:grpSp>
        <p:nvGrpSpPr>
          <p:cNvPr id="331" name="Google Shape;331;p40"/>
          <p:cNvGrpSpPr/>
          <p:nvPr/>
        </p:nvGrpSpPr>
        <p:grpSpPr>
          <a:xfrm>
            <a:off x="3392675" y="4107600"/>
            <a:ext cx="302400" cy="314400"/>
            <a:chOff x="870850" y="3531800"/>
            <a:chExt cx="302400" cy="314400"/>
          </a:xfrm>
        </p:grpSpPr>
        <p:cxnSp>
          <p:nvCxnSpPr>
            <p:cNvPr id="332" name="Google Shape;332;p40"/>
            <p:cNvCxnSpPr/>
            <p:nvPr/>
          </p:nvCxnSpPr>
          <p:spPr>
            <a:xfrm>
              <a:off x="895050" y="3568100"/>
              <a:ext cx="254100" cy="278100"/>
            </a:xfrm>
            <a:prstGeom prst="straightConnector1">
              <a:avLst/>
            </a:prstGeom>
            <a:noFill/>
            <a:ln cap="flat" cmpd="sng" w="28575">
              <a:solidFill>
                <a:srgbClr val="FF0000"/>
              </a:solidFill>
              <a:prstDash val="solid"/>
              <a:round/>
              <a:headEnd len="med" w="med" type="none"/>
              <a:tailEnd len="med" w="med" type="none"/>
            </a:ln>
          </p:spPr>
        </p:cxnSp>
        <p:cxnSp>
          <p:nvCxnSpPr>
            <p:cNvPr id="333" name="Google Shape;333;p40"/>
            <p:cNvCxnSpPr/>
            <p:nvPr/>
          </p:nvCxnSpPr>
          <p:spPr>
            <a:xfrm flipH="1">
              <a:off x="870850" y="3531800"/>
              <a:ext cx="302400" cy="314400"/>
            </a:xfrm>
            <a:prstGeom prst="straightConnector1">
              <a:avLst/>
            </a:prstGeom>
            <a:noFill/>
            <a:ln cap="flat" cmpd="sng" w="28575">
              <a:solidFill>
                <a:srgbClr val="FF0000"/>
              </a:solidFill>
              <a:prstDash val="solid"/>
              <a:round/>
              <a:headEnd len="med" w="med" type="none"/>
              <a:tailEnd len="med" w="med" type="none"/>
            </a:ln>
          </p:spPr>
        </p:cxnSp>
      </p:grpSp>
      <p:sp>
        <p:nvSpPr>
          <p:cNvPr id="334" name="Google Shape;334;p40"/>
          <p:cNvSpPr txBox="1"/>
          <p:nvPr/>
        </p:nvSpPr>
        <p:spPr>
          <a:xfrm>
            <a:off x="6395400" y="4743300"/>
            <a:ext cx="27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3.1, 3.2, &amp; 4.1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Future Work</a:t>
            </a:r>
            <a:endParaRPr>
              <a:latin typeface="Raleway Medium"/>
              <a:ea typeface="Raleway Medium"/>
              <a:cs typeface="Raleway Medium"/>
              <a:sym typeface="Raleway Medium"/>
            </a:endParaRPr>
          </a:p>
        </p:txBody>
      </p:sp>
      <p:sp>
        <p:nvSpPr>
          <p:cNvPr id="340" name="Google Shape;340;p41"/>
          <p:cNvSpPr txBox="1"/>
          <p:nvPr>
            <p:ph idx="1" type="body"/>
          </p:nvPr>
        </p:nvSpPr>
        <p:spPr>
          <a:xfrm>
            <a:off x="311700" y="980150"/>
            <a:ext cx="8520600" cy="1271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More research into receiver type &amp; design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Ground station design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Implementation of MOO</a:t>
            </a:r>
            <a:endParaRPr>
              <a:solidFill>
                <a:srgbClr val="D9D9D9"/>
              </a:solidFill>
              <a:latin typeface="Raleway Medium"/>
              <a:ea typeface="Raleway Medium"/>
              <a:cs typeface="Raleway Medium"/>
              <a:sym typeface="Raleway Medium"/>
            </a:endParaRPr>
          </a:p>
        </p:txBody>
      </p:sp>
      <p:sp>
        <p:nvSpPr>
          <p:cNvPr id="341" name="Google Shape;341;p41"/>
          <p:cNvSpPr txBox="1"/>
          <p:nvPr/>
        </p:nvSpPr>
        <p:spPr>
          <a:xfrm>
            <a:off x="6745400" y="4772925"/>
            <a:ext cx="26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3.2 &amp; 4.1</a:t>
            </a:r>
            <a:endParaRPr>
              <a:solidFill>
                <a:schemeClr val="lt2"/>
              </a:solidFill>
              <a:latin typeface="Raleway Medium"/>
              <a:ea typeface="Raleway Medium"/>
              <a:cs typeface="Raleway Medium"/>
              <a:sym typeface="Raleway Medium"/>
            </a:endParaRPr>
          </a:p>
        </p:txBody>
      </p:sp>
      <p:sp>
        <p:nvSpPr>
          <p:cNvPr id="342" name="Google Shape;342;p41"/>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343" name="Google Shape;343;p41"/>
          <p:cNvGraphicFramePr/>
          <p:nvPr/>
        </p:nvGraphicFramePr>
        <p:xfrm>
          <a:off x="311700" y="2182300"/>
          <a:ext cx="3000000" cy="3000000"/>
        </p:xfrm>
        <a:graphic>
          <a:graphicData uri="http://schemas.openxmlformats.org/drawingml/2006/table">
            <a:tbl>
              <a:tblPr>
                <a:noFill/>
                <a:tableStyleId>{EBA7DD91-BC53-4C88-A51F-20879AC380AC}</a:tableStyleId>
              </a:tblPr>
              <a:tblGrid>
                <a:gridCol w="2130150"/>
                <a:gridCol w="2130150"/>
              </a:tblGrid>
              <a:tr h="396200">
                <a:tc>
                  <a:txBody>
                    <a:bodyPr/>
                    <a:lstStyle/>
                    <a:p>
                      <a:pPr indent="0" lvl="0" marL="0" rtl="0" algn="l">
                        <a:spcBef>
                          <a:spcPts val="0"/>
                        </a:spcBef>
                        <a:spcAft>
                          <a:spcPts val="0"/>
                        </a:spcAft>
                        <a:buNone/>
                      </a:pPr>
                      <a:r>
                        <a:rPr lang="en">
                          <a:solidFill>
                            <a:schemeClr val="dk1"/>
                          </a:solidFill>
                        </a:rPr>
                        <a:t>Goal</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Time to Complete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Finish and Validate Models</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End of October</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Complete MOO</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Start of November</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Produce Pareto Surface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Start of November</a:t>
                      </a:r>
                      <a:endParaRPr>
                        <a:solidFill>
                          <a:schemeClr val="dk1"/>
                        </a:solidFill>
                      </a:endParaRPr>
                    </a:p>
                  </a:txBody>
                  <a:tcPr marT="91425" marB="91425" marR="91425" marL="91425"/>
                </a:tc>
              </a:tr>
              <a:tr h="609575">
                <a:tc>
                  <a:txBody>
                    <a:bodyPr/>
                    <a:lstStyle/>
                    <a:p>
                      <a:pPr indent="0" lvl="0" marL="0" rtl="0" algn="l">
                        <a:spcBef>
                          <a:spcPts val="0"/>
                        </a:spcBef>
                        <a:spcAft>
                          <a:spcPts val="0"/>
                        </a:spcAft>
                        <a:buNone/>
                      </a:pPr>
                      <a:r>
                        <a:rPr lang="en">
                          <a:solidFill>
                            <a:schemeClr val="dk1"/>
                          </a:solidFill>
                        </a:rPr>
                        <a:t>Narrow Hardware Demonstration</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Mid November</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Finish CDR</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Fall Break</a:t>
                      </a:r>
                      <a:endParaRPr>
                        <a:solidFill>
                          <a:schemeClr val="dk1"/>
                        </a:solidFill>
                      </a:endParaRPr>
                    </a:p>
                  </a:txBody>
                  <a:tcPr marT="91425" marB="91425" marR="91425" marL="91425"/>
                </a:tc>
              </a:tr>
            </a:tbl>
          </a:graphicData>
        </a:graphic>
      </p:graphicFrame>
      <p:pic>
        <p:nvPicPr>
          <p:cNvPr id="344" name="Google Shape;344;p41"/>
          <p:cNvPicPr preferRelativeResize="0"/>
          <p:nvPr/>
        </p:nvPicPr>
        <p:blipFill>
          <a:blip r:embed="rId3">
            <a:alphaModFix/>
          </a:blip>
          <a:stretch>
            <a:fillRect/>
          </a:stretch>
        </p:blipFill>
        <p:spPr>
          <a:xfrm>
            <a:off x="4615549" y="2182300"/>
            <a:ext cx="4476750" cy="2240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Project Summary</a:t>
            </a:r>
            <a:r>
              <a:rPr lang="en">
                <a:latin typeface="Raleway Medium"/>
                <a:ea typeface="Raleway Medium"/>
                <a:cs typeface="Raleway Medium"/>
                <a:sym typeface="Raleway Medium"/>
              </a:rPr>
              <a:t> - Need</a:t>
            </a:r>
            <a:endParaRPr>
              <a:latin typeface="Raleway Medium"/>
              <a:ea typeface="Raleway Medium"/>
              <a:cs typeface="Raleway Medium"/>
              <a:sym typeface="Raleway Medium"/>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For mankind to inhabit the Moon permanently, a communications network and power infrastructure will need to be set up.</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As this has not been done before, there is very little heritage that we can use as a foundation for our project .</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We hope to demonstrate the feasibility of lunar infrastructure using both lab tests, modelling, and academic research.</a:t>
            </a:r>
            <a:endParaRPr sz="2000">
              <a:solidFill>
                <a:srgbClr val="D9D9D9"/>
              </a:solidFill>
              <a:latin typeface="Raleway Medium"/>
              <a:ea typeface="Raleway Medium"/>
              <a:cs typeface="Raleway Medium"/>
              <a:sym typeface="Raleway Medium"/>
            </a:endParaRPr>
          </a:p>
        </p:txBody>
      </p:sp>
      <p:sp>
        <p:nvSpPr>
          <p:cNvPr id="74" name="Google Shape;74;p15"/>
          <p:cNvSpPr txBox="1"/>
          <p:nvPr/>
        </p:nvSpPr>
        <p:spPr>
          <a:xfrm>
            <a:off x="7203075" y="4772925"/>
            <a:ext cx="222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1.1</a:t>
            </a:r>
            <a:endParaRPr>
              <a:solidFill>
                <a:schemeClr val="lt2"/>
              </a:solidFill>
              <a:latin typeface="Raleway Medium"/>
              <a:ea typeface="Raleway Medium"/>
              <a:cs typeface="Raleway Medium"/>
              <a:sym typeface="Raleway Medium"/>
            </a:endParaRPr>
          </a:p>
        </p:txBody>
      </p:sp>
      <p:sp>
        <p:nvSpPr>
          <p:cNvPr id="75" name="Google Shape;75;p15"/>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Expected Outcomes</a:t>
            </a:r>
            <a:endParaRPr>
              <a:latin typeface="Raleway Medium"/>
              <a:ea typeface="Raleway Medium"/>
              <a:cs typeface="Raleway Medium"/>
              <a:sym typeface="Raleway Medium"/>
            </a:endParaRPr>
          </a:p>
        </p:txBody>
      </p:sp>
      <p:sp>
        <p:nvSpPr>
          <p:cNvPr id="350" name="Google Shape;35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To have MOO completed for CDR</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Have expected values</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Solidify ROI model</a:t>
            </a:r>
            <a:endParaRPr sz="2000">
              <a:solidFill>
                <a:srgbClr val="D9D9D9"/>
              </a:solidFill>
              <a:latin typeface="Raleway Medium"/>
              <a:ea typeface="Raleway Medium"/>
              <a:cs typeface="Raleway Medium"/>
              <a:sym typeface="Raleway Medium"/>
            </a:endParaRPr>
          </a:p>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Hardware Demo:</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Testing highest risk elements</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Power receiving system</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Power transmission</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Neither have heritage</a:t>
            </a:r>
            <a:endParaRPr sz="2000">
              <a:solidFill>
                <a:srgbClr val="D9D9D9"/>
              </a:solidFill>
              <a:latin typeface="Raleway Medium"/>
              <a:ea typeface="Raleway Medium"/>
              <a:cs typeface="Raleway Medium"/>
              <a:sym typeface="Raleway Medium"/>
            </a:endParaRPr>
          </a:p>
        </p:txBody>
      </p:sp>
      <p:sp>
        <p:nvSpPr>
          <p:cNvPr id="351" name="Google Shape;351;p42"/>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42"/>
          <p:cNvSpPr txBox="1"/>
          <p:nvPr/>
        </p:nvSpPr>
        <p:spPr>
          <a:xfrm>
            <a:off x="6745400" y="4772925"/>
            <a:ext cx="26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3.2 &amp; 4.1</a:t>
            </a:r>
            <a:endParaRPr>
              <a:solidFill>
                <a:schemeClr val="lt2"/>
              </a:solidFill>
              <a:latin typeface="Raleway Medium"/>
              <a:ea typeface="Raleway Medium"/>
              <a:cs typeface="Raleway Medium"/>
              <a:sym typeface="Raleway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Policy</a:t>
            </a:r>
            <a:endParaRPr>
              <a:latin typeface="Raleway Medium"/>
              <a:ea typeface="Raleway Medium"/>
              <a:cs typeface="Raleway Medium"/>
              <a:sym typeface="Raleway Medium"/>
            </a:endParaRPr>
          </a:p>
        </p:txBody>
      </p:sp>
      <p:sp>
        <p:nvSpPr>
          <p:cNvPr id="358" name="Google Shape;35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Article III of the Outer Space Treaty, </a:t>
            </a:r>
            <a:r>
              <a:rPr i="1" lang="en">
                <a:solidFill>
                  <a:srgbClr val="D9D9D9"/>
                </a:solidFill>
                <a:latin typeface="Raleway Medium"/>
                <a:ea typeface="Raleway Medium"/>
                <a:cs typeface="Raleway Medium"/>
                <a:sym typeface="Raleway Medium"/>
              </a:rPr>
              <a:t>Space Weapons and the Law</a:t>
            </a:r>
            <a:r>
              <a:rPr lang="en">
                <a:solidFill>
                  <a:srgbClr val="D9D9D9"/>
                </a:solidFill>
                <a:latin typeface="Raleway Medium"/>
                <a:ea typeface="Raleway Medium"/>
                <a:cs typeface="Raleway Medium"/>
                <a:sym typeface="Raleway Medium"/>
              </a:rPr>
              <a:t> by the US Naval War College speaks of the potential of lasers as weapons in outer Space</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i="1" lang="en">
                <a:solidFill>
                  <a:srgbClr val="D9D9D9"/>
                </a:solidFill>
                <a:latin typeface="Raleway Medium"/>
                <a:ea typeface="Raleway Medium"/>
                <a:cs typeface="Raleway Medium"/>
                <a:sym typeface="Raleway Medium"/>
              </a:rPr>
              <a:t>Guidelines for the Long-term Sustainability of Outer Space Activities of the Committee on the Peaceful uses of Space </a:t>
            </a:r>
            <a:r>
              <a:rPr lang="en">
                <a:solidFill>
                  <a:srgbClr val="D9D9D9"/>
                </a:solidFill>
                <a:latin typeface="Raleway Medium"/>
                <a:ea typeface="Raleway Medium"/>
                <a:cs typeface="Raleway Medium"/>
                <a:sym typeface="Raleway Medium"/>
              </a:rPr>
              <a:t>worried about accidental illumination of passing objects in near-Earth space</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Shielded zone on the Moon, to not interfere with radio astronomy work. (World Administrative Radio Conference for Space Telecommunications)</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NASA SELENE mission (Space Laser Energy)</a:t>
            </a:r>
            <a:endParaRPr>
              <a:solidFill>
                <a:srgbClr val="D9D9D9"/>
              </a:solidFill>
              <a:latin typeface="Raleway Medium"/>
              <a:ea typeface="Raleway Medium"/>
              <a:cs typeface="Raleway Medium"/>
              <a:sym typeface="Raleway Medium"/>
            </a:endParaRPr>
          </a:p>
        </p:txBody>
      </p:sp>
      <p:sp>
        <p:nvSpPr>
          <p:cNvPr id="359" name="Google Shape;359;p43"/>
          <p:cNvSpPr txBox="1"/>
          <p:nvPr/>
        </p:nvSpPr>
        <p:spPr>
          <a:xfrm>
            <a:off x="7203075" y="4772925"/>
            <a:ext cx="25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a:t>
            </a:r>
            <a:endParaRPr>
              <a:solidFill>
                <a:schemeClr val="lt2"/>
              </a:solidFill>
              <a:latin typeface="Raleway Medium"/>
              <a:ea typeface="Raleway Medium"/>
              <a:cs typeface="Raleway Medium"/>
              <a:sym typeface="Raleway Medium"/>
            </a:endParaRPr>
          </a:p>
        </p:txBody>
      </p:sp>
      <p:sp>
        <p:nvSpPr>
          <p:cNvPr id="360" name="Google Shape;360;p43"/>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Open Questions &amp; Problems</a:t>
            </a:r>
            <a:endParaRPr>
              <a:latin typeface="Raleway Medium"/>
              <a:ea typeface="Raleway Medium"/>
              <a:cs typeface="Raleway Medium"/>
              <a:sym typeface="Raleway Medium"/>
            </a:endParaRPr>
          </a:p>
        </p:txBody>
      </p:sp>
      <p:sp>
        <p:nvSpPr>
          <p:cNvPr id="366" name="Google Shape;366;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Summary of technical open questions: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Attitude Control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Pointing and Mapping Budget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Pointing and Mapping Error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Problems:</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Hard to make progress on Antenna design</a:t>
            </a:r>
            <a:endParaRPr>
              <a:solidFill>
                <a:srgbClr val="D9D9D9"/>
              </a:solidFill>
              <a:latin typeface="Raleway Medium"/>
              <a:ea typeface="Raleway Medium"/>
              <a:cs typeface="Raleway Medium"/>
              <a:sym typeface="Raleway Medium"/>
            </a:endParaRPr>
          </a:p>
          <a:p>
            <a:pPr indent="-317500" lvl="2" marL="13716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Reliant on MOO output</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Concerns:</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Large scope, lot of different moving pieces to </a:t>
            </a:r>
            <a:r>
              <a:rPr lang="en">
                <a:solidFill>
                  <a:srgbClr val="D9D9D9"/>
                </a:solidFill>
                <a:latin typeface="Raleway Medium"/>
                <a:ea typeface="Raleway Medium"/>
                <a:cs typeface="Raleway Medium"/>
                <a:sym typeface="Raleway Medium"/>
              </a:rPr>
              <a:t>integrate</a:t>
            </a:r>
            <a:r>
              <a:rPr lang="en">
                <a:solidFill>
                  <a:srgbClr val="D9D9D9"/>
                </a:solidFill>
                <a:latin typeface="Raleway Medium"/>
                <a:ea typeface="Raleway Medium"/>
                <a:cs typeface="Raleway Medium"/>
                <a:sym typeface="Raleway Medium"/>
              </a:rPr>
              <a:t> together</a:t>
            </a:r>
            <a:endParaRPr>
              <a:solidFill>
                <a:srgbClr val="D9D9D9"/>
              </a:solidFill>
              <a:latin typeface="Raleway Medium"/>
              <a:ea typeface="Raleway Medium"/>
              <a:cs typeface="Raleway Medium"/>
              <a:sym typeface="Raleway Medium"/>
            </a:endParaRPr>
          </a:p>
        </p:txBody>
      </p:sp>
      <p:sp>
        <p:nvSpPr>
          <p:cNvPr id="367" name="Google Shape;367;p4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45"/>
          <p:cNvPicPr preferRelativeResize="0"/>
          <p:nvPr/>
        </p:nvPicPr>
        <p:blipFill>
          <a:blip r:embed="rId3">
            <a:alphaModFix amt="52000"/>
          </a:blip>
          <a:stretch>
            <a:fillRect/>
          </a:stretch>
        </p:blipFill>
        <p:spPr>
          <a:xfrm>
            <a:off x="0" y="0"/>
            <a:ext cx="9144000" cy="5715000"/>
          </a:xfrm>
          <a:prstGeom prst="rect">
            <a:avLst/>
          </a:prstGeom>
          <a:noFill/>
          <a:ln>
            <a:noFill/>
          </a:ln>
        </p:spPr>
      </p:pic>
      <p:sp>
        <p:nvSpPr>
          <p:cNvPr id="373" name="Google Shape;373;p4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Raleway Medium"/>
                <a:ea typeface="Raleway Medium"/>
                <a:cs typeface="Raleway Medium"/>
                <a:sym typeface="Raleway Medium"/>
              </a:rPr>
              <a:t>Thanks!</a:t>
            </a:r>
            <a:endParaRPr>
              <a:latin typeface="Raleway Medium"/>
              <a:ea typeface="Raleway Medium"/>
              <a:cs typeface="Raleway Medium"/>
              <a:sym typeface="Raleway Medium"/>
            </a:endParaRPr>
          </a:p>
        </p:txBody>
      </p:sp>
      <p:sp>
        <p:nvSpPr>
          <p:cNvPr id="374" name="Google Shape;374;p45"/>
          <p:cNvSpPr txBox="1"/>
          <p:nvPr>
            <p:ph idx="12" type="sldNum"/>
          </p:nvPr>
        </p:nvSpPr>
        <p:spPr>
          <a:xfrm>
            <a:off x="8456683" y="569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Backup Slides Outline</a:t>
            </a:r>
            <a:endParaRPr>
              <a:latin typeface="Raleway Medium"/>
              <a:ea typeface="Raleway Medium"/>
              <a:cs typeface="Raleway Medium"/>
              <a:sym typeface="Raleway Medium"/>
            </a:endParaRPr>
          </a:p>
        </p:txBody>
      </p:sp>
      <p:sp>
        <p:nvSpPr>
          <p:cNvPr id="380" name="Google Shape;380;p46"/>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p46"/>
          <p:cNvSpPr txBox="1"/>
          <p:nvPr/>
        </p:nvSpPr>
        <p:spPr>
          <a:xfrm>
            <a:off x="410000" y="1068450"/>
            <a:ext cx="75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82" name="Google Shape;382;p46"/>
          <p:cNvSpPr txBox="1"/>
          <p:nvPr/>
        </p:nvSpPr>
        <p:spPr>
          <a:xfrm>
            <a:off x="472100" y="1118150"/>
            <a:ext cx="85206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D9D9D9"/>
              </a:buClr>
              <a:buSzPts val="1800"/>
              <a:buChar char="●"/>
            </a:pPr>
            <a:r>
              <a:rPr lang="en" sz="1800">
                <a:solidFill>
                  <a:srgbClr val="D9D9D9"/>
                </a:solidFill>
              </a:rPr>
              <a:t>35		Definitions</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36		System Block Diagram</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37-41	Comms Trades</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42-43	Power Accuracy Model</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43-44	Data Transmitted/Received</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46-50	Constellation simulation techniques</a:t>
            </a:r>
            <a:endParaRPr sz="1800">
              <a:solidFill>
                <a:srgbClr val="D9D9D9"/>
              </a:solidFill>
            </a:endParaRPr>
          </a:p>
          <a:p>
            <a:pPr indent="-342900" lvl="1" marL="1371600" rtl="0" algn="l">
              <a:spcBef>
                <a:spcPts val="0"/>
              </a:spcBef>
              <a:spcAft>
                <a:spcPts val="0"/>
              </a:spcAft>
              <a:buClr>
                <a:srgbClr val="D9D9D9"/>
              </a:buClr>
              <a:buSzPts val="1800"/>
              <a:buChar char="○"/>
            </a:pPr>
            <a:r>
              <a:rPr lang="en" sz="1800">
                <a:solidFill>
                  <a:srgbClr val="D9D9D9"/>
                </a:solidFill>
              </a:rPr>
              <a:t>Ground track analysis</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51		Planned missions until 2030</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52 		Precedence Chart and Critical Path</a:t>
            </a:r>
            <a:endParaRPr sz="1800">
              <a:solidFill>
                <a:srgbClr val="D9D9D9"/>
              </a:solidFill>
            </a:endParaRPr>
          </a:p>
          <a:p>
            <a:pPr indent="-342900" lvl="0" marL="457200" rtl="0" algn="l">
              <a:spcBef>
                <a:spcPts val="0"/>
              </a:spcBef>
              <a:spcAft>
                <a:spcPts val="0"/>
              </a:spcAft>
              <a:buClr>
                <a:srgbClr val="D9D9D9"/>
              </a:buClr>
              <a:buSzPts val="1800"/>
              <a:buChar char="●"/>
            </a:pPr>
            <a:r>
              <a:rPr lang="en" sz="1800">
                <a:solidFill>
                  <a:srgbClr val="D9D9D9"/>
                </a:solidFill>
              </a:rPr>
              <a:t>53-56	slides of MOO</a:t>
            </a:r>
            <a:endParaRPr sz="1800">
              <a:solidFill>
                <a:srgbClr val="D9D9D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Appendix - Definitions</a:t>
            </a:r>
            <a:endParaRPr>
              <a:latin typeface="Raleway Medium"/>
              <a:ea typeface="Raleway Medium"/>
              <a:cs typeface="Raleway Medium"/>
              <a:sym typeface="Raleway Medium"/>
            </a:endParaRPr>
          </a:p>
        </p:txBody>
      </p:sp>
      <p:sp>
        <p:nvSpPr>
          <p:cNvPr id="388" name="Google Shape;388;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marR="24130" rtl="0" algn="l">
              <a:lnSpc>
                <a:spcPct val="95000"/>
              </a:lnSpc>
              <a:spcBef>
                <a:spcPts val="0"/>
              </a:spcBef>
              <a:spcAft>
                <a:spcPts val="0"/>
              </a:spcAft>
              <a:buNone/>
            </a:pPr>
            <a:r>
              <a:rPr b="1" i="1" lang="en" sz="1400">
                <a:solidFill>
                  <a:srgbClr val="D9D9D9"/>
                </a:solidFill>
                <a:latin typeface="Raleway"/>
                <a:ea typeface="Raleway"/>
                <a:cs typeface="Raleway"/>
                <a:sym typeface="Raleway"/>
              </a:rPr>
              <a:t>The system</a:t>
            </a:r>
            <a:r>
              <a:rPr i="1" lang="en" sz="1400">
                <a:solidFill>
                  <a:srgbClr val="D9D9D9"/>
                </a:solidFill>
                <a:latin typeface="Raleway Medium"/>
                <a:ea typeface="Raleway Medium"/>
                <a:cs typeface="Raleway Medium"/>
                <a:sym typeface="Raleway Medium"/>
              </a:rPr>
              <a:t> – </a:t>
            </a:r>
            <a:r>
              <a:rPr lang="en" sz="1400">
                <a:solidFill>
                  <a:srgbClr val="D9D9D9"/>
                </a:solidFill>
                <a:latin typeface="Raleway Medium"/>
                <a:ea typeface="Raleway Medium"/>
                <a:cs typeface="Raleway Medium"/>
                <a:sym typeface="Raleway Medium"/>
              </a:rPr>
              <a:t>Refers to the entire satellite constellation developed by CRATER working with ground receiver units sold by CRATER.</a:t>
            </a:r>
            <a:endParaRPr sz="1400">
              <a:solidFill>
                <a:srgbClr val="D9D9D9"/>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D9D9D9"/>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rPr b="1" i="1" lang="en" sz="1400">
                <a:solidFill>
                  <a:srgbClr val="D9D9D9"/>
                </a:solidFill>
                <a:latin typeface="Raleway"/>
                <a:ea typeface="Raleway"/>
                <a:cs typeface="Raleway"/>
                <a:sym typeface="Raleway"/>
              </a:rPr>
              <a:t>The constellation </a:t>
            </a:r>
            <a:r>
              <a:rPr i="1" lang="en" sz="1400">
                <a:solidFill>
                  <a:srgbClr val="D9D9D9"/>
                </a:solidFill>
                <a:latin typeface="Raleway Medium"/>
                <a:ea typeface="Raleway Medium"/>
                <a:cs typeface="Raleway Medium"/>
                <a:sym typeface="Raleway Medium"/>
              </a:rPr>
              <a:t>– </a:t>
            </a:r>
            <a:r>
              <a:rPr lang="en" sz="1400">
                <a:solidFill>
                  <a:srgbClr val="D9D9D9"/>
                </a:solidFill>
                <a:latin typeface="Raleway Medium"/>
                <a:ea typeface="Raleway Medium"/>
                <a:cs typeface="Raleway Medium"/>
                <a:sym typeface="Raleway Medium"/>
              </a:rPr>
              <a:t>Refers to the entire satellite constellation developed by CRATER.</a:t>
            </a:r>
            <a:endParaRPr sz="1400">
              <a:solidFill>
                <a:srgbClr val="D9D9D9"/>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D9D9D9"/>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rPr b="1" i="1" lang="en" sz="1400">
                <a:solidFill>
                  <a:srgbClr val="EFEFEF"/>
                </a:solidFill>
                <a:latin typeface="Raleway"/>
                <a:ea typeface="Raleway"/>
                <a:cs typeface="Raleway"/>
                <a:sym typeface="Raleway"/>
              </a:rPr>
              <a:t>MOO</a:t>
            </a:r>
            <a:r>
              <a:rPr b="1" lang="en" sz="1400">
                <a:solidFill>
                  <a:srgbClr val="EFEFEF"/>
                </a:solidFill>
                <a:latin typeface="Raleway"/>
                <a:ea typeface="Raleway"/>
                <a:cs typeface="Raleway"/>
                <a:sym typeface="Raleway"/>
              </a:rPr>
              <a:t> </a:t>
            </a:r>
            <a:r>
              <a:rPr lang="en" sz="1400">
                <a:solidFill>
                  <a:srgbClr val="EFEFEF"/>
                </a:solidFill>
                <a:latin typeface="Raleway Medium"/>
                <a:ea typeface="Raleway Medium"/>
                <a:cs typeface="Raleway Medium"/>
                <a:sym typeface="Raleway Medium"/>
              </a:rPr>
              <a:t>- Multi Object Optimization </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rPr b="1" i="1" lang="en" sz="1400">
                <a:solidFill>
                  <a:srgbClr val="EFEFEF"/>
                </a:solidFill>
                <a:latin typeface="Raleway"/>
                <a:ea typeface="Raleway"/>
                <a:cs typeface="Raleway"/>
                <a:sym typeface="Raleway"/>
              </a:rPr>
              <a:t>Trade</a:t>
            </a:r>
            <a:r>
              <a:rPr b="1" lang="en" sz="1400">
                <a:solidFill>
                  <a:srgbClr val="EFEFEF"/>
                </a:solidFill>
                <a:latin typeface="Raleway"/>
                <a:ea typeface="Raleway"/>
                <a:cs typeface="Raleway"/>
                <a:sym typeface="Raleway"/>
              </a:rPr>
              <a:t> </a:t>
            </a:r>
            <a:r>
              <a:rPr lang="en" sz="1400">
                <a:solidFill>
                  <a:srgbClr val="EFEFEF"/>
                </a:solidFill>
                <a:latin typeface="Raleway Medium"/>
                <a:ea typeface="Raleway Medium"/>
                <a:cs typeface="Raleway Medium"/>
                <a:sym typeface="Raleway Medium"/>
              </a:rPr>
              <a:t>- Analysing options of type of variable to maximize efficiency</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rPr b="1" i="1" lang="en" sz="1400">
                <a:solidFill>
                  <a:srgbClr val="EFEFEF"/>
                </a:solidFill>
                <a:latin typeface="Raleway"/>
                <a:ea typeface="Raleway"/>
                <a:cs typeface="Raleway"/>
                <a:sym typeface="Raleway"/>
              </a:rPr>
              <a:t>Model </a:t>
            </a:r>
            <a:r>
              <a:rPr lang="en" sz="1400">
                <a:solidFill>
                  <a:srgbClr val="EFEFEF"/>
                </a:solidFill>
                <a:latin typeface="Raleway Medium"/>
                <a:ea typeface="Raleway Medium"/>
                <a:cs typeface="Raleway Medium"/>
                <a:sym typeface="Raleway Medium"/>
              </a:rPr>
              <a:t>- Quantification of capabilities of system</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rPr b="1" i="1" lang="en" sz="1400">
                <a:solidFill>
                  <a:srgbClr val="EFEFEF"/>
                </a:solidFill>
                <a:latin typeface="Raleway"/>
                <a:ea typeface="Raleway"/>
                <a:cs typeface="Raleway"/>
                <a:sym typeface="Raleway"/>
              </a:rPr>
              <a:t>Constraint</a:t>
            </a:r>
            <a:r>
              <a:rPr b="1" lang="en" sz="1400">
                <a:solidFill>
                  <a:srgbClr val="EFEFEF"/>
                </a:solidFill>
                <a:latin typeface="Raleway"/>
                <a:ea typeface="Raleway"/>
                <a:cs typeface="Raleway"/>
                <a:sym typeface="Raleway"/>
              </a:rPr>
              <a:t> </a:t>
            </a:r>
            <a:r>
              <a:rPr lang="en" sz="1400">
                <a:solidFill>
                  <a:srgbClr val="EFEFEF"/>
                </a:solidFill>
                <a:latin typeface="Raleway Medium"/>
                <a:ea typeface="Raleway Medium"/>
                <a:cs typeface="Raleway Medium"/>
                <a:sym typeface="Raleway Medium"/>
              </a:rPr>
              <a:t>- Limiting factor of the system</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EFEFEF"/>
              </a:solidFill>
              <a:latin typeface="Raleway Medium"/>
              <a:ea typeface="Raleway Medium"/>
              <a:cs typeface="Raleway Medium"/>
              <a:sym typeface="Raleway Medium"/>
            </a:endParaRPr>
          </a:p>
          <a:p>
            <a:pPr indent="0" lvl="0" marL="0" marR="24130" rtl="0" algn="l">
              <a:lnSpc>
                <a:spcPct val="95000"/>
              </a:lnSpc>
              <a:spcBef>
                <a:spcPts val="0"/>
              </a:spcBef>
              <a:spcAft>
                <a:spcPts val="0"/>
              </a:spcAft>
              <a:buNone/>
            </a:pPr>
            <a:r>
              <a:t/>
            </a:r>
            <a:endParaRPr sz="1400">
              <a:solidFill>
                <a:srgbClr val="EFEFEF"/>
              </a:solidFill>
              <a:latin typeface="Raleway Medium"/>
              <a:ea typeface="Raleway Medium"/>
              <a:cs typeface="Raleway Medium"/>
              <a:sym typeface="Raleway Medium"/>
            </a:endParaRPr>
          </a:p>
          <a:p>
            <a:pPr indent="0" lvl="0" marL="457200" rtl="0" algn="l">
              <a:spcBef>
                <a:spcPts val="0"/>
              </a:spcBef>
              <a:spcAft>
                <a:spcPts val="1200"/>
              </a:spcAft>
              <a:buNone/>
            </a:pPr>
            <a:r>
              <a:t/>
            </a:r>
            <a:endParaRPr>
              <a:solidFill>
                <a:srgbClr val="D9D9D9"/>
              </a:solidFill>
              <a:latin typeface="Raleway Medium"/>
              <a:ea typeface="Raleway Medium"/>
              <a:cs typeface="Raleway Medium"/>
              <a:sym typeface="Raleway Medium"/>
            </a:endParaRPr>
          </a:p>
        </p:txBody>
      </p:sp>
      <p:sp>
        <p:nvSpPr>
          <p:cNvPr id="389" name="Google Shape;389;p47"/>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type="title"/>
          </p:nvPr>
        </p:nvSpPr>
        <p:spPr>
          <a:xfrm>
            <a:off x="6966950" y="637925"/>
            <a:ext cx="2046300" cy="160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aleway Medium"/>
                <a:ea typeface="Raleway Medium"/>
                <a:cs typeface="Raleway Medium"/>
                <a:sym typeface="Raleway Medium"/>
              </a:rPr>
              <a:t>System</a:t>
            </a:r>
            <a:endParaRPr>
              <a:latin typeface="Raleway Medium"/>
              <a:ea typeface="Raleway Medium"/>
              <a:cs typeface="Raleway Medium"/>
              <a:sym typeface="Raleway Medium"/>
            </a:endParaRPr>
          </a:p>
          <a:p>
            <a:pPr indent="0" lvl="0" marL="0" rtl="0" algn="l">
              <a:spcBef>
                <a:spcPts val="0"/>
              </a:spcBef>
              <a:spcAft>
                <a:spcPts val="0"/>
              </a:spcAft>
              <a:buNone/>
            </a:pPr>
            <a:r>
              <a:rPr lang="en">
                <a:latin typeface="Raleway Medium"/>
                <a:ea typeface="Raleway Medium"/>
                <a:cs typeface="Raleway Medium"/>
                <a:sym typeface="Raleway Medium"/>
              </a:rPr>
              <a:t>Block</a:t>
            </a:r>
            <a:endParaRPr>
              <a:latin typeface="Raleway Medium"/>
              <a:ea typeface="Raleway Medium"/>
              <a:cs typeface="Raleway Medium"/>
              <a:sym typeface="Raleway Medium"/>
            </a:endParaRPr>
          </a:p>
          <a:p>
            <a:pPr indent="0" lvl="0" marL="0" rtl="0" algn="l">
              <a:spcBef>
                <a:spcPts val="0"/>
              </a:spcBef>
              <a:spcAft>
                <a:spcPts val="0"/>
              </a:spcAft>
              <a:buNone/>
            </a:pPr>
            <a:r>
              <a:rPr lang="en">
                <a:latin typeface="Raleway Medium"/>
                <a:ea typeface="Raleway Medium"/>
                <a:cs typeface="Raleway Medium"/>
                <a:sym typeface="Raleway Medium"/>
              </a:rPr>
              <a:t>Diagram</a:t>
            </a:r>
            <a:endParaRPr>
              <a:latin typeface="Raleway Medium"/>
              <a:ea typeface="Raleway Medium"/>
              <a:cs typeface="Raleway Medium"/>
              <a:sym typeface="Raleway Medium"/>
            </a:endParaRPr>
          </a:p>
        </p:txBody>
      </p:sp>
      <p:sp>
        <p:nvSpPr>
          <p:cNvPr id="395" name="Google Shape;395;p48"/>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6" name="Google Shape;396;p48"/>
          <p:cNvPicPr preferRelativeResize="0"/>
          <p:nvPr/>
        </p:nvPicPr>
        <p:blipFill>
          <a:blip r:embed="rId3">
            <a:alphaModFix/>
          </a:blip>
          <a:stretch>
            <a:fillRect/>
          </a:stretch>
        </p:blipFill>
        <p:spPr>
          <a:xfrm>
            <a:off x="140650" y="637917"/>
            <a:ext cx="6566250" cy="38676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Communications Trade - Free Space Loss</a:t>
            </a:r>
            <a:endParaRPr/>
          </a:p>
        </p:txBody>
      </p:sp>
      <p:sp>
        <p:nvSpPr>
          <p:cNvPr id="402" name="Google Shape;402;p49"/>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3" name="Google Shape;403;p49"/>
          <p:cNvPicPr preferRelativeResize="0"/>
          <p:nvPr/>
        </p:nvPicPr>
        <p:blipFill>
          <a:blip r:embed="rId3">
            <a:alphaModFix/>
          </a:blip>
          <a:stretch>
            <a:fillRect/>
          </a:stretch>
        </p:blipFill>
        <p:spPr>
          <a:xfrm>
            <a:off x="2115050" y="1152475"/>
            <a:ext cx="4913900" cy="3848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0"/>
          <p:cNvSpPr txBox="1"/>
          <p:nvPr>
            <p:ph type="title"/>
          </p:nvPr>
        </p:nvSpPr>
        <p:spPr>
          <a:xfrm>
            <a:off x="195166" y="20505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Communications Trade (Modulation methods)</a:t>
            </a:r>
            <a:endParaRPr/>
          </a:p>
        </p:txBody>
      </p:sp>
      <p:pic>
        <p:nvPicPr>
          <p:cNvPr id="409" name="Google Shape;409;p50"/>
          <p:cNvPicPr preferRelativeResize="0"/>
          <p:nvPr/>
        </p:nvPicPr>
        <p:blipFill>
          <a:blip r:embed="rId3">
            <a:alphaModFix/>
          </a:blip>
          <a:stretch>
            <a:fillRect/>
          </a:stretch>
        </p:blipFill>
        <p:spPr>
          <a:xfrm>
            <a:off x="350913" y="777738"/>
            <a:ext cx="3529974" cy="2867075"/>
          </a:xfrm>
          <a:prstGeom prst="rect">
            <a:avLst/>
          </a:prstGeom>
          <a:noFill/>
          <a:ln>
            <a:noFill/>
          </a:ln>
        </p:spPr>
      </p:pic>
      <p:sp>
        <p:nvSpPr>
          <p:cNvPr id="410" name="Google Shape;410;p50"/>
          <p:cNvSpPr txBox="1"/>
          <p:nvPr/>
        </p:nvSpPr>
        <p:spPr>
          <a:xfrm>
            <a:off x="390000" y="3822100"/>
            <a:ext cx="3451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3F3F3"/>
                </a:solidFill>
              </a:rPr>
              <a:t>Figure 1: Spectral efficiency vs SNR </a:t>
            </a:r>
            <a:endParaRPr>
              <a:solidFill>
                <a:srgbClr val="F3F3F3"/>
              </a:solidFill>
            </a:endParaRPr>
          </a:p>
          <a:p>
            <a:pPr indent="0" lvl="0" marL="0" rtl="0" algn="l">
              <a:spcBef>
                <a:spcPts val="0"/>
              </a:spcBef>
              <a:spcAft>
                <a:spcPts val="0"/>
              </a:spcAft>
              <a:buNone/>
            </a:pPr>
            <a:r>
              <a:rPr lang="en">
                <a:solidFill>
                  <a:srgbClr val="F3F3F3"/>
                </a:solidFill>
              </a:rPr>
              <a:t>	      for different modulation </a:t>
            </a:r>
            <a:endParaRPr>
              <a:solidFill>
                <a:srgbClr val="F3F3F3"/>
              </a:solidFill>
            </a:endParaRPr>
          </a:p>
          <a:p>
            <a:pPr indent="457200" lvl="0" marL="0" rtl="0" algn="l">
              <a:spcBef>
                <a:spcPts val="0"/>
              </a:spcBef>
              <a:spcAft>
                <a:spcPts val="0"/>
              </a:spcAft>
              <a:buNone/>
            </a:pPr>
            <a:r>
              <a:rPr lang="en">
                <a:solidFill>
                  <a:srgbClr val="F3F3F3"/>
                </a:solidFill>
              </a:rPr>
              <a:t>      methods </a:t>
            </a:r>
            <a:endParaRPr>
              <a:solidFill>
                <a:srgbClr val="F3F3F3"/>
              </a:solidFill>
            </a:endParaRPr>
          </a:p>
        </p:txBody>
      </p:sp>
      <p:pic>
        <p:nvPicPr>
          <p:cNvPr id="411" name="Google Shape;411;p50"/>
          <p:cNvPicPr preferRelativeResize="0"/>
          <p:nvPr/>
        </p:nvPicPr>
        <p:blipFill>
          <a:blip r:embed="rId4">
            <a:alphaModFix/>
          </a:blip>
          <a:stretch>
            <a:fillRect/>
          </a:stretch>
        </p:blipFill>
        <p:spPr>
          <a:xfrm>
            <a:off x="4572011" y="798991"/>
            <a:ext cx="3961350" cy="2824547"/>
          </a:xfrm>
          <a:prstGeom prst="rect">
            <a:avLst/>
          </a:prstGeom>
          <a:noFill/>
          <a:ln>
            <a:noFill/>
          </a:ln>
        </p:spPr>
      </p:pic>
      <p:sp>
        <p:nvSpPr>
          <p:cNvPr id="412" name="Google Shape;412;p50"/>
          <p:cNvSpPr txBox="1"/>
          <p:nvPr/>
        </p:nvSpPr>
        <p:spPr>
          <a:xfrm>
            <a:off x="4716948" y="3822088"/>
            <a:ext cx="345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3F3F3"/>
                </a:solidFill>
              </a:rPr>
              <a:t>Figure 2: Error rate as a function of time </a:t>
            </a:r>
            <a:endParaRPr>
              <a:solidFill>
                <a:srgbClr val="F3F3F3"/>
              </a:solidFill>
            </a:endParaRPr>
          </a:p>
          <a:p>
            <a:pPr indent="0" lvl="0" marL="0" rtl="0" algn="l">
              <a:spcBef>
                <a:spcPts val="0"/>
              </a:spcBef>
              <a:spcAft>
                <a:spcPts val="0"/>
              </a:spcAft>
              <a:buNone/>
            </a:pPr>
            <a:r>
              <a:rPr lang="en">
                <a:solidFill>
                  <a:srgbClr val="F3F3F3"/>
                </a:solidFill>
              </a:rPr>
              <a:t>	      for PSK modulation</a:t>
            </a:r>
            <a:endParaRPr sz="1300">
              <a:solidFill>
                <a:srgbClr val="F3F3F3"/>
              </a:solidFill>
            </a:endParaRPr>
          </a:p>
        </p:txBody>
      </p:sp>
      <p:sp>
        <p:nvSpPr>
          <p:cNvPr id="413" name="Google Shape;413;p50"/>
          <p:cNvSpPr txBox="1"/>
          <p:nvPr/>
        </p:nvSpPr>
        <p:spPr>
          <a:xfrm>
            <a:off x="389998" y="4554902"/>
            <a:ext cx="7315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solidFill>
                  <a:srgbClr val="F3F3F3"/>
                </a:solidFill>
              </a:rPr>
              <a:t>Fig 1, Chaudhari, Q., “Computing error rates ,” Wireless Pi Available: </a:t>
            </a:r>
            <a:r>
              <a:rPr i="1" lang="en" sz="800" u="sng">
                <a:solidFill>
                  <a:schemeClr val="hlink"/>
                </a:solidFill>
                <a:hlinkClick r:id="rId5"/>
              </a:rPr>
              <a:t>https://wirelesspi.com/computing-error-rates/</a:t>
            </a:r>
            <a:endParaRPr i="1" sz="800">
              <a:solidFill>
                <a:srgbClr val="F3F3F3"/>
              </a:solidFill>
            </a:endParaRPr>
          </a:p>
          <a:p>
            <a:pPr indent="0" lvl="0" marL="0" rtl="0" algn="l">
              <a:spcBef>
                <a:spcPts val="0"/>
              </a:spcBef>
              <a:spcAft>
                <a:spcPts val="0"/>
              </a:spcAft>
              <a:buNone/>
            </a:pPr>
            <a:r>
              <a:rPr i="1" lang="en" sz="800">
                <a:solidFill>
                  <a:srgbClr val="F3F3F3"/>
                </a:solidFill>
              </a:rPr>
              <a:t>Fig 2, “Computer-based comparative analysis of BPSK versus other PSK modulation ”Available: </a:t>
            </a:r>
            <a:r>
              <a:rPr i="1" lang="en" sz="800" u="sng">
                <a:solidFill>
                  <a:schemeClr val="hlink"/>
                </a:solidFill>
                <a:hlinkClick r:id="rId6"/>
              </a:rPr>
              <a:t>https://www.researchgate.net/publication/283617835_Computer-Based_Comparative_Analysis_of_BPSK_versus_other_PSK_Modulation_Models</a:t>
            </a:r>
            <a:r>
              <a:rPr i="1" lang="en" sz="800">
                <a:solidFill>
                  <a:srgbClr val="F3F3F3"/>
                </a:solidFill>
              </a:rPr>
              <a:t>.</a:t>
            </a:r>
            <a:r>
              <a:rPr i="1" lang="en" sz="1000">
                <a:solidFill>
                  <a:srgbClr val="F3F3F3"/>
                </a:solidFill>
              </a:rPr>
              <a:t> </a:t>
            </a:r>
            <a:endParaRPr i="1" sz="1000">
              <a:solidFill>
                <a:srgbClr val="F3F3F3"/>
              </a:solidFill>
            </a:endParaRPr>
          </a:p>
        </p:txBody>
      </p:sp>
      <p:sp>
        <p:nvSpPr>
          <p:cNvPr id="414" name="Google Shape;414;p50"/>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Modulation Trade</a:t>
            </a:r>
            <a:endParaRPr>
              <a:latin typeface="Raleway Medium"/>
              <a:ea typeface="Raleway Medium"/>
              <a:cs typeface="Raleway Medium"/>
              <a:sym typeface="Raleway Medium"/>
            </a:endParaRPr>
          </a:p>
        </p:txBody>
      </p:sp>
      <p:sp>
        <p:nvSpPr>
          <p:cNvPr id="420" name="Google Shape;42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EFEFEF"/>
              </a:buClr>
              <a:buSzPts val="1800"/>
              <a:buFont typeface="Raleway Medium"/>
              <a:buChar char="-"/>
            </a:pPr>
            <a:r>
              <a:rPr lang="en">
                <a:solidFill>
                  <a:srgbClr val="EFEFEF"/>
                </a:solidFill>
                <a:latin typeface="Raleway Medium"/>
                <a:ea typeface="Raleway Medium"/>
                <a:cs typeface="Raleway Medium"/>
                <a:sym typeface="Raleway Medium"/>
              </a:rPr>
              <a:t>Minimize Eb/No at 10e-6 BER</a:t>
            </a:r>
            <a:endParaRPr>
              <a:solidFill>
                <a:srgbClr val="EFEFEF"/>
              </a:solidFill>
              <a:latin typeface="Raleway Medium"/>
              <a:ea typeface="Raleway Medium"/>
              <a:cs typeface="Raleway Medium"/>
              <a:sym typeface="Raleway Medium"/>
            </a:endParaRPr>
          </a:p>
          <a:p>
            <a:pPr indent="0" lvl="0" marL="457200" rtl="0" algn="l">
              <a:spcBef>
                <a:spcPts val="1200"/>
              </a:spcBef>
              <a:spcAft>
                <a:spcPts val="0"/>
              </a:spcAft>
              <a:buNone/>
            </a:pPr>
            <a:r>
              <a:t/>
            </a:r>
            <a:endParaRPr>
              <a:solidFill>
                <a:srgbClr val="EFEFEF"/>
              </a:solidFill>
              <a:latin typeface="Raleway Medium"/>
              <a:ea typeface="Raleway Medium"/>
              <a:cs typeface="Raleway Medium"/>
              <a:sym typeface="Raleway Medium"/>
            </a:endParaRPr>
          </a:p>
          <a:p>
            <a:pPr indent="0" lvl="0" marL="0" rtl="0" algn="l">
              <a:spcBef>
                <a:spcPts val="1200"/>
              </a:spcBef>
              <a:spcAft>
                <a:spcPts val="1200"/>
              </a:spcAft>
              <a:buNone/>
            </a:pPr>
            <a:r>
              <a:t/>
            </a:r>
            <a:endParaRPr>
              <a:solidFill>
                <a:srgbClr val="EFEFEF"/>
              </a:solidFill>
              <a:latin typeface="Raleway Medium"/>
              <a:ea typeface="Raleway Medium"/>
              <a:cs typeface="Raleway Medium"/>
              <a:sym typeface="Raleway Medium"/>
            </a:endParaRPr>
          </a:p>
        </p:txBody>
      </p:sp>
      <p:sp>
        <p:nvSpPr>
          <p:cNvPr id="421" name="Google Shape;421;p51"/>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2" name="Google Shape;422;p51"/>
          <p:cNvPicPr preferRelativeResize="0"/>
          <p:nvPr/>
        </p:nvPicPr>
        <p:blipFill>
          <a:blip r:embed="rId3">
            <a:alphaModFix/>
          </a:blip>
          <a:stretch>
            <a:fillRect/>
          </a:stretch>
        </p:blipFill>
        <p:spPr>
          <a:xfrm>
            <a:off x="211775" y="1584675"/>
            <a:ext cx="4230500" cy="3192725"/>
          </a:xfrm>
          <a:prstGeom prst="rect">
            <a:avLst/>
          </a:prstGeom>
          <a:noFill/>
          <a:ln>
            <a:noFill/>
          </a:ln>
        </p:spPr>
      </p:pic>
      <p:pic>
        <p:nvPicPr>
          <p:cNvPr id="423" name="Google Shape;423;p51"/>
          <p:cNvPicPr preferRelativeResize="0"/>
          <p:nvPr/>
        </p:nvPicPr>
        <p:blipFill>
          <a:blip r:embed="rId4">
            <a:alphaModFix/>
          </a:blip>
          <a:stretch>
            <a:fillRect/>
          </a:stretch>
        </p:blipFill>
        <p:spPr>
          <a:xfrm>
            <a:off x="4442274" y="445025"/>
            <a:ext cx="3060567" cy="4332374"/>
          </a:xfrm>
          <a:prstGeom prst="rect">
            <a:avLst/>
          </a:prstGeom>
          <a:noFill/>
          <a:ln>
            <a:noFill/>
          </a:ln>
        </p:spPr>
      </p:pic>
      <p:sp>
        <p:nvSpPr>
          <p:cNvPr id="424" name="Google Shape;424;p51"/>
          <p:cNvSpPr txBox="1"/>
          <p:nvPr/>
        </p:nvSpPr>
        <p:spPr>
          <a:xfrm>
            <a:off x="1697025" y="4777400"/>
            <a:ext cx="157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highlight>
                  <a:schemeClr val="lt1"/>
                </a:highlight>
              </a:rPr>
              <a:t>Space Mission Analysis and Design Pg. 561</a:t>
            </a:r>
            <a:endParaRPr sz="900">
              <a:solidFill>
                <a:schemeClr val="dk1"/>
              </a:solidFill>
              <a:highlight>
                <a:schemeClr val="lt1"/>
              </a:highlight>
            </a:endParaRPr>
          </a:p>
        </p:txBody>
      </p:sp>
      <p:sp>
        <p:nvSpPr>
          <p:cNvPr id="425" name="Google Shape;425;p51"/>
          <p:cNvSpPr txBox="1"/>
          <p:nvPr/>
        </p:nvSpPr>
        <p:spPr>
          <a:xfrm>
            <a:off x="7502850" y="1152475"/>
            <a:ext cx="162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Telemetry </a:t>
            </a:r>
            <a:r>
              <a:rPr lang="en" sz="800">
                <a:solidFill>
                  <a:schemeClr val="dk1"/>
                </a:solidFill>
              </a:rPr>
              <a:t>Applications</a:t>
            </a:r>
            <a:r>
              <a:rPr lang="en" sz="800">
                <a:solidFill>
                  <a:schemeClr val="dk1"/>
                </a:solidFill>
              </a:rPr>
              <a:t> Handbook DOCUMENT 119-06  Pg. 47</a:t>
            </a:r>
            <a:endParaRPr sz="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1011025"/>
            <a:ext cx="8520600" cy="358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000">
                <a:solidFill>
                  <a:srgbClr val="D9D9D9"/>
                </a:solidFill>
                <a:latin typeface="Raleway Medium"/>
                <a:ea typeface="Raleway Medium"/>
                <a:cs typeface="Raleway Medium"/>
                <a:sym typeface="Raleway Medium"/>
              </a:rPr>
              <a:t>CRATER’s objective is to provide an optimized lunar based power and communications network utilizing a constellation of satellites as a delivery system. The infrastructure aims to encourage permanent human presence on the Moon by providing a preferable technical and financial solution.</a:t>
            </a:r>
            <a:endParaRPr sz="2000">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t/>
            </a:r>
            <a:endParaRPr sz="2000">
              <a:solidFill>
                <a:srgbClr val="D9D9D9"/>
              </a:solidFill>
              <a:latin typeface="Raleway Medium"/>
              <a:ea typeface="Raleway Medium"/>
              <a:cs typeface="Raleway Medium"/>
              <a:sym typeface="Raleway Medium"/>
            </a:endParaRPr>
          </a:p>
        </p:txBody>
      </p:sp>
      <p:sp>
        <p:nvSpPr>
          <p:cNvPr id="81" name="Google Shape;81;p16"/>
          <p:cNvSpPr txBox="1"/>
          <p:nvPr/>
        </p:nvSpPr>
        <p:spPr>
          <a:xfrm>
            <a:off x="6941400" y="4743300"/>
            <a:ext cx="220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2" name="Google Shape;82;p16"/>
          <p:cNvSpPr txBox="1"/>
          <p:nvPr/>
        </p:nvSpPr>
        <p:spPr>
          <a:xfrm>
            <a:off x="7203075" y="4772925"/>
            <a:ext cx="22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1.1</a:t>
            </a:r>
            <a:endParaRPr>
              <a:solidFill>
                <a:schemeClr val="lt2"/>
              </a:solidFill>
              <a:latin typeface="Raleway Medium"/>
              <a:ea typeface="Raleway Medium"/>
              <a:cs typeface="Raleway Medium"/>
              <a:sym typeface="Raleway Medium"/>
            </a:endParaRPr>
          </a:p>
        </p:txBody>
      </p:sp>
      <p:sp>
        <p:nvSpPr>
          <p:cNvPr id="83" name="Google Shape;83;p16"/>
          <p:cNvSpPr txBox="1"/>
          <p:nvPr>
            <p:ph idx="12" type="sldNum"/>
          </p:nvPr>
        </p:nvSpPr>
        <p:spPr>
          <a:xfrm>
            <a:off x="8456683" y="569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6"/>
          <p:cNvSpPr txBox="1"/>
          <p:nvPr>
            <p:ph type="title"/>
          </p:nvPr>
        </p:nvSpPr>
        <p:spPr>
          <a:xfrm>
            <a:off x="464100" y="5974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Project Summary - Solution</a:t>
            </a:r>
            <a:endParaRPr>
              <a:latin typeface="Raleway Medium"/>
              <a:ea typeface="Raleway Medium"/>
              <a:cs typeface="Raleway Medium"/>
              <a:sym typeface="Raleway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latin typeface="Raleway Medium"/>
                <a:ea typeface="Raleway Medium"/>
                <a:cs typeface="Raleway Medium"/>
                <a:sym typeface="Raleway Medium"/>
              </a:rPr>
              <a:t>Modulation Trade - Data Transmission Model</a:t>
            </a:r>
            <a:endParaRPr>
              <a:solidFill>
                <a:srgbClr val="FFFFFF"/>
              </a:solidFill>
              <a:latin typeface="Raleway Medium"/>
              <a:ea typeface="Raleway Medium"/>
              <a:cs typeface="Raleway Medium"/>
              <a:sym typeface="Raleway Medium"/>
            </a:endParaRPr>
          </a:p>
        </p:txBody>
      </p:sp>
      <p:sp>
        <p:nvSpPr>
          <p:cNvPr id="431" name="Google Shape;431;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D9D9D9"/>
                </a:solidFill>
                <a:latin typeface="Raleway Medium"/>
                <a:ea typeface="Raleway Medium"/>
                <a:cs typeface="Raleway Medium"/>
                <a:sym typeface="Raleway Medium"/>
              </a:rPr>
              <a:t>R</a:t>
            </a:r>
            <a:r>
              <a:rPr baseline="-25000" lang="en">
                <a:solidFill>
                  <a:srgbClr val="D9D9D9"/>
                </a:solidFill>
                <a:latin typeface="Raleway Medium"/>
                <a:ea typeface="Raleway Medium"/>
                <a:cs typeface="Raleway Medium"/>
                <a:sym typeface="Raleway Medium"/>
              </a:rPr>
              <a:t>max</a:t>
            </a:r>
            <a:r>
              <a:rPr lang="en">
                <a:solidFill>
                  <a:srgbClr val="D9D9D9"/>
                </a:solidFill>
                <a:latin typeface="Raleway Medium"/>
                <a:ea typeface="Raleway Medium"/>
                <a:cs typeface="Raleway Medium"/>
                <a:sym typeface="Raleway Medium"/>
              </a:rPr>
              <a:t> = Blog</a:t>
            </a:r>
            <a:r>
              <a:rPr baseline="-25000" lang="en">
                <a:solidFill>
                  <a:srgbClr val="D9D9D9"/>
                </a:solidFill>
                <a:latin typeface="Raleway Medium"/>
                <a:ea typeface="Raleway Medium"/>
                <a:cs typeface="Raleway Medium"/>
                <a:sym typeface="Raleway Medium"/>
              </a:rPr>
              <a:t>2</a:t>
            </a:r>
            <a:r>
              <a:rPr lang="en">
                <a:solidFill>
                  <a:srgbClr val="D9D9D9"/>
                </a:solidFill>
                <a:latin typeface="Raleway Medium"/>
                <a:ea typeface="Raleway Medium"/>
                <a:cs typeface="Raleway Medium"/>
                <a:sym typeface="Raleway Medium"/>
              </a:rPr>
              <a:t>(1+C/N)</a:t>
            </a:r>
            <a:endParaRPr>
              <a:solidFill>
                <a:srgbClr val="D9D9D9"/>
              </a:solidFill>
              <a:latin typeface="Raleway Medium"/>
              <a:ea typeface="Raleway Medium"/>
              <a:cs typeface="Raleway Medium"/>
              <a:sym typeface="Raleway Medium"/>
            </a:endParaRPr>
          </a:p>
          <a:p>
            <a:pPr indent="0" lvl="0" marL="0" rtl="0" algn="ctr">
              <a:spcBef>
                <a:spcPts val="1200"/>
              </a:spcBef>
              <a:spcAft>
                <a:spcPts val="0"/>
              </a:spcAft>
              <a:buNone/>
            </a:pPr>
            <a:r>
              <a:rPr lang="en">
                <a:solidFill>
                  <a:srgbClr val="D9D9D9"/>
                </a:solidFill>
                <a:latin typeface="Raleway Medium"/>
                <a:ea typeface="Raleway Medium"/>
                <a:cs typeface="Raleway Medium"/>
                <a:sym typeface="Raleway Medium"/>
              </a:rPr>
              <a:t>Where C/N = E</a:t>
            </a:r>
            <a:r>
              <a:rPr baseline="-25000" lang="en">
                <a:solidFill>
                  <a:srgbClr val="D9D9D9"/>
                </a:solidFill>
                <a:latin typeface="Raleway Medium"/>
                <a:ea typeface="Raleway Medium"/>
                <a:cs typeface="Raleway Medium"/>
                <a:sym typeface="Raleway Medium"/>
              </a:rPr>
              <a:t>b</a:t>
            </a:r>
            <a:r>
              <a:rPr lang="en">
                <a:solidFill>
                  <a:srgbClr val="D9D9D9"/>
                </a:solidFill>
                <a:latin typeface="Raleway Medium"/>
                <a:ea typeface="Raleway Medium"/>
                <a:cs typeface="Raleway Medium"/>
                <a:sym typeface="Raleway Medium"/>
              </a:rPr>
              <a:t>/N</a:t>
            </a:r>
            <a:r>
              <a:rPr baseline="-25000" lang="en">
                <a:solidFill>
                  <a:srgbClr val="D9D9D9"/>
                </a:solidFill>
                <a:latin typeface="Raleway Medium"/>
                <a:ea typeface="Raleway Medium"/>
                <a:cs typeface="Raleway Medium"/>
                <a:sym typeface="Raleway Medium"/>
              </a:rPr>
              <a:t>O</a:t>
            </a:r>
            <a:r>
              <a:rPr lang="en">
                <a:solidFill>
                  <a:srgbClr val="D9D9D9"/>
                </a:solidFill>
                <a:latin typeface="Raleway Medium"/>
                <a:ea typeface="Raleway Medium"/>
                <a:cs typeface="Raleway Medium"/>
                <a:sym typeface="Raleway Medium"/>
              </a:rPr>
              <a:t>*(f</a:t>
            </a:r>
            <a:r>
              <a:rPr baseline="-25000" lang="en">
                <a:solidFill>
                  <a:srgbClr val="D9D9D9"/>
                </a:solidFill>
                <a:latin typeface="Raleway Medium"/>
                <a:ea typeface="Raleway Medium"/>
                <a:cs typeface="Raleway Medium"/>
                <a:sym typeface="Raleway Medium"/>
              </a:rPr>
              <a:t>b</a:t>
            </a:r>
            <a:r>
              <a:rPr lang="en">
                <a:solidFill>
                  <a:srgbClr val="D9D9D9"/>
                </a:solidFill>
                <a:latin typeface="Raleway Medium"/>
                <a:ea typeface="Raleway Medium"/>
                <a:cs typeface="Raleway Medium"/>
                <a:sym typeface="Raleway Medium"/>
              </a:rPr>
              <a:t>/B</a:t>
            </a:r>
            <a:r>
              <a:rPr baseline="-25000" lang="en">
                <a:solidFill>
                  <a:srgbClr val="D9D9D9"/>
                </a:solidFill>
                <a:latin typeface="Raleway Medium"/>
                <a:ea typeface="Raleway Medium"/>
                <a:cs typeface="Raleway Medium"/>
                <a:sym typeface="Raleway Medium"/>
              </a:rPr>
              <a:t>w</a:t>
            </a:r>
            <a:r>
              <a:rPr lang="en">
                <a:solidFill>
                  <a:srgbClr val="D9D9D9"/>
                </a:solidFill>
                <a:latin typeface="Raleway Medium"/>
                <a:ea typeface="Raleway Medium"/>
                <a:cs typeface="Raleway Medium"/>
                <a:sym typeface="Raleway Medium"/>
              </a:rPr>
              <a:t>)</a:t>
            </a:r>
            <a:endParaRPr>
              <a:solidFill>
                <a:srgbClr val="D9D9D9"/>
              </a:solidFill>
              <a:latin typeface="Raleway Medium"/>
              <a:ea typeface="Raleway Medium"/>
              <a:cs typeface="Raleway Medium"/>
              <a:sym typeface="Raleway Medium"/>
            </a:endParaRPr>
          </a:p>
          <a:p>
            <a:pPr indent="0" lvl="0" marL="0" rtl="0" algn="ctr">
              <a:spcBef>
                <a:spcPts val="1200"/>
              </a:spcBef>
              <a:spcAft>
                <a:spcPts val="0"/>
              </a:spcAft>
              <a:buNone/>
            </a:pPr>
            <a:r>
              <a:t/>
            </a:r>
            <a:endParaRPr>
              <a:solidFill>
                <a:srgbClr val="D9D9D9"/>
              </a:solidFill>
              <a:latin typeface="Raleway Medium"/>
              <a:ea typeface="Raleway Medium"/>
              <a:cs typeface="Raleway Medium"/>
              <a:sym typeface="Raleway Medium"/>
            </a:endParaRPr>
          </a:p>
          <a:p>
            <a:pPr indent="0" lvl="0" marL="457200" rtl="0" algn="l">
              <a:spcBef>
                <a:spcPts val="1200"/>
              </a:spcBef>
              <a:spcAft>
                <a:spcPts val="1200"/>
              </a:spcAft>
              <a:buNone/>
            </a:pPr>
            <a:r>
              <a:t/>
            </a:r>
            <a:endParaRPr>
              <a:solidFill>
                <a:srgbClr val="D9D9D9"/>
              </a:solidFill>
              <a:latin typeface="Raleway Medium"/>
              <a:ea typeface="Raleway Medium"/>
              <a:cs typeface="Raleway Medium"/>
              <a:sym typeface="Raleway Medium"/>
            </a:endParaRPr>
          </a:p>
        </p:txBody>
      </p:sp>
      <p:sp>
        <p:nvSpPr>
          <p:cNvPr id="432" name="Google Shape;432;p52"/>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52"/>
          <p:cNvSpPr txBox="1"/>
          <p:nvPr/>
        </p:nvSpPr>
        <p:spPr>
          <a:xfrm>
            <a:off x="85875" y="2704750"/>
            <a:ext cx="4395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Variables</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R</a:t>
            </a:r>
            <a:r>
              <a:rPr baseline="-25000" lang="en">
                <a:solidFill>
                  <a:srgbClr val="D9D9D9"/>
                </a:solidFill>
                <a:latin typeface="Raleway Medium"/>
                <a:ea typeface="Raleway Medium"/>
                <a:cs typeface="Raleway Medium"/>
                <a:sym typeface="Raleway Medium"/>
              </a:rPr>
              <a:t>max </a:t>
            </a:r>
            <a:r>
              <a:rPr lang="en">
                <a:solidFill>
                  <a:srgbClr val="D9D9D9"/>
                </a:solidFill>
                <a:latin typeface="Raleway Medium"/>
                <a:ea typeface="Raleway Medium"/>
                <a:cs typeface="Raleway Medium"/>
                <a:sym typeface="Raleway Medium"/>
              </a:rPr>
              <a:t>= max data rate by Shannon Hartley </a:t>
            </a:r>
            <a:r>
              <a:rPr lang="en">
                <a:solidFill>
                  <a:srgbClr val="D9D9D9"/>
                </a:solidFill>
                <a:latin typeface="Raleway Medium"/>
                <a:ea typeface="Raleway Medium"/>
                <a:cs typeface="Raleway Medium"/>
                <a:sym typeface="Raleway Medium"/>
              </a:rPr>
              <a:t>Theorem</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B = Bandwidth</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C/N = carrier to noise ratio</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E</a:t>
            </a:r>
            <a:r>
              <a:rPr baseline="-25000" lang="en">
                <a:solidFill>
                  <a:srgbClr val="D9D9D9"/>
                </a:solidFill>
                <a:latin typeface="Raleway Medium"/>
                <a:ea typeface="Raleway Medium"/>
                <a:cs typeface="Raleway Medium"/>
                <a:sym typeface="Raleway Medium"/>
              </a:rPr>
              <a:t>b</a:t>
            </a:r>
            <a:r>
              <a:rPr lang="en">
                <a:solidFill>
                  <a:srgbClr val="D9D9D9"/>
                </a:solidFill>
                <a:latin typeface="Raleway Medium"/>
                <a:ea typeface="Raleway Medium"/>
                <a:cs typeface="Raleway Medium"/>
                <a:sym typeface="Raleway Medium"/>
              </a:rPr>
              <a:t>/N</a:t>
            </a:r>
            <a:r>
              <a:rPr baseline="-25000" lang="en">
                <a:solidFill>
                  <a:srgbClr val="D9D9D9"/>
                </a:solidFill>
                <a:latin typeface="Raleway Medium"/>
                <a:ea typeface="Raleway Medium"/>
                <a:cs typeface="Raleway Medium"/>
                <a:sym typeface="Raleway Medium"/>
              </a:rPr>
              <a:t>o </a:t>
            </a:r>
            <a:r>
              <a:rPr lang="en">
                <a:solidFill>
                  <a:srgbClr val="D9D9D9"/>
                </a:solidFill>
                <a:latin typeface="Raleway Medium"/>
                <a:ea typeface="Raleway Medium"/>
                <a:cs typeface="Raleway Medium"/>
                <a:sym typeface="Raleway Medium"/>
              </a:rPr>
              <a:t>= Energy per Bit to Spectral Noise Density</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(how much noise is in the city)</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f</a:t>
            </a:r>
            <a:r>
              <a:rPr baseline="-25000" lang="en">
                <a:solidFill>
                  <a:srgbClr val="D9D9D9"/>
                </a:solidFill>
                <a:latin typeface="Raleway Medium"/>
                <a:ea typeface="Raleway Medium"/>
                <a:cs typeface="Raleway Medium"/>
                <a:sym typeface="Raleway Medium"/>
              </a:rPr>
              <a:t>b </a:t>
            </a:r>
            <a:r>
              <a:rPr lang="en">
                <a:solidFill>
                  <a:srgbClr val="D9D9D9"/>
                </a:solidFill>
                <a:latin typeface="Raleway Medium"/>
                <a:ea typeface="Raleway Medium"/>
                <a:cs typeface="Raleway Medium"/>
                <a:sym typeface="Raleway Medium"/>
              </a:rPr>
              <a:t>= bit rate</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B</a:t>
            </a:r>
            <a:r>
              <a:rPr baseline="-25000" lang="en">
                <a:solidFill>
                  <a:srgbClr val="D9D9D9"/>
                </a:solidFill>
                <a:latin typeface="Raleway Medium"/>
                <a:ea typeface="Raleway Medium"/>
                <a:cs typeface="Raleway Medium"/>
                <a:sym typeface="Raleway Medium"/>
              </a:rPr>
              <a:t>w</a:t>
            </a:r>
            <a:r>
              <a:rPr lang="en">
                <a:solidFill>
                  <a:srgbClr val="D9D9D9"/>
                </a:solidFill>
                <a:latin typeface="Raleway Medium"/>
                <a:ea typeface="Raleway Medium"/>
                <a:cs typeface="Raleway Medium"/>
                <a:sym typeface="Raleway Medium"/>
              </a:rPr>
              <a:t> = receiver noise bandwidth</a:t>
            </a:r>
            <a:endParaRPr>
              <a:solidFill>
                <a:srgbClr val="D9D9D9"/>
              </a:solidFill>
              <a:latin typeface="Raleway Medium"/>
              <a:ea typeface="Raleway Medium"/>
              <a:cs typeface="Raleway Medium"/>
              <a:sym typeface="Raleway Medium"/>
            </a:endParaRPr>
          </a:p>
        </p:txBody>
      </p:sp>
      <p:sp>
        <p:nvSpPr>
          <p:cNvPr id="434" name="Google Shape;434;p52"/>
          <p:cNvSpPr txBox="1"/>
          <p:nvPr/>
        </p:nvSpPr>
        <p:spPr>
          <a:xfrm>
            <a:off x="5580075" y="2704750"/>
            <a:ext cx="3015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Assumptions</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B</a:t>
            </a:r>
            <a:r>
              <a:rPr baseline="-25000" lang="en">
                <a:solidFill>
                  <a:srgbClr val="D9D9D9"/>
                </a:solidFill>
                <a:latin typeface="Raleway Medium"/>
                <a:ea typeface="Raleway Medium"/>
                <a:cs typeface="Raleway Medium"/>
                <a:sym typeface="Raleway Medium"/>
              </a:rPr>
              <a:t>W</a:t>
            </a:r>
            <a:r>
              <a:rPr lang="en">
                <a:solidFill>
                  <a:srgbClr val="D9D9D9"/>
                </a:solidFill>
                <a:latin typeface="Raleway Medium"/>
                <a:ea typeface="Raleway Medium"/>
                <a:cs typeface="Raleway Medium"/>
                <a:sym typeface="Raleway Medium"/>
              </a:rPr>
              <a:t> = 3db Bandwidth</a:t>
            </a:r>
            <a:endParaRPr>
              <a:solidFill>
                <a:srgbClr val="D9D9D9"/>
              </a:solidFill>
              <a:latin typeface="Raleway Medium"/>
              <a:ea typeface="Raleway Medium"/>
              <a:cs typeface="Raleway Medium"/>
              <a:sym typeface="Raleway Medium"/>
            </a:endParaRPr>
          </a:p>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f</a:t>
            </a:r>
            <a:r>
              <a:rPr baseline="-25000" lang="en">
                <a:solidFill>
                  <a:srgbClr val="D9D9D9"/>
                </a:solidFill>
                <a:latin typeface="Raleway Medium"/>
                <a:ea typeface="Raleway Medium"/>
                <a:cs typeface="Raleway Medium"/>
                <a:sym typeface="Raleway Medium"/>
              </a:rPr>
              <a:t>b </a:t>
            </a:r>
            <a:r>
              <a:rPr lang="en">
                <a:solidFill>
                  <a:srgbClr val="D9D9D9"/>
                </a:solidFill>
                <a:latin typeface="Raleway Medium"/>
                <a:ea typeface="Raleway Medium"/>
                <a:cs typeface="Raleway Medium"/>
                <a:sym typeface="Raleway Medium"/>
              </a:rPr>
              <a:t>limited by transmission power</a:t>
            </a:r>
            <a:endParaRPr>
              <a:solidFill>
                <a:srgbClr val="D9D9D9"/>
              </a:solidFill>
              <a:latin typeface="Raleway Medium"/>
              <a:ea typeface="Raleway Medium"/>
              <a:cs typeface="Raleway Medium"/>
              <a:sym typeface="Raleway Medium"/>
            </a:endParaRPr>
          </a:p>
        </p:txBody>
      </p:sp>
      <p:sp>
        <p:nvSpPr>
          <p:cNvPr id="435" name="Google Shape;435;p52"/>
          <p:cNvSpPr txBox="1"/>
          <p:nvPr/>
        </p:nvSpPr>
        <p:spPr>
          <a:xfrm>
            <a:off x="5580075" y="3889300"/>
            <a:ext cx="2595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Sources</a:t>
            </a:r>
            <a:endParaRPr>
              <a:solidFill>
                <a:srgbClr val="D9D9D9"/>
              </a:solidFill>
              <a:latin typeface="Raleway Medium"/>
              <a:ea typeface="Raleway Medium"/>
              <a:cs typeface="Raleway Medium"/>
              <a:sym typeface="Raleway Medium"/>
            </a:endParaRPr>
          </a:p>
          <a:p>
            <a:pPr indent="-317500" lvl="0" marL="4572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SMAD</a:t>
            </a:r>
            <a:endParaRPr>
              <a:solidFill>
                <a:srgbClr val="D9D9D9"/>
              </a:solidFill>
              <a:latin typeface="Raleway Medium"/>
              <a:ea typeface="Raleway Medium"/>
              <a:cs typeface="Raleway Medium"/>
              <a:sym typeface="Raleway Medium"/>
            </a:endParaRPr>
          </a:p>
          <a:p>
            <a:pPr indent="-317500" lvl="0" marL="4572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U Montana EE447 Course SLides</a:t>
            </a:r>
            <a:endParaRPr>
              <a:solidFill>
                <a:srgbClr val="D9D9D9"/>
              </a:solidFill>
              <a:latin typeface="Raleway Medium"/>
              <a:ea typeface="Raleway Medium"/>
              <a:cs typeface="Raleway Medium"/>
              <a:sym typeface="Raleway Medium"/>
            </a:endParaRPr>
          </a:p>
        </p:txBody>
      </p:sp>
      <p:sp>
        <p:nvSpPr>
          <p:cNvPr id="436" name="Google Shape;436;p52"/>
          <p:cNvSpPr txBox="1"/>
          <p:nvPr/>
        </p:nvSpPr>
        <p:spPr>
          <a:xfrm>
            <a:off x="3222150" y="2067725"/>
            <a:ext cx="205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Modeling Communications Power</a:t>
            </a:r>
            <a:endParaRPr>
              <a:latin typeface="Raleway Medium"/>
              <a:ea typeface="Raleway Medium"/>
              <a:cs typeface="Raleway Medium"/>
              <a:sym typeface="Raleway Medium"/>
            </a:endParaRPr>
          </a:p>
        </p:txBody>
      </p:sp>
      <p:sp>
        <p:nvSpPr>
          <p:cNvPr id="442" name="Google Shape;442;p53"/>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43" name="Google Shape;443;p53"/>
          <p:cNvPicPr preferRelativeResize="0"/>
          <p:nvPr/>
        </p:nvPicPr>
        <p:blipFill>
          <a:blip r:embed="rId3">
            <a:alphaModFix/>
          </a:blip>
          <a:stretch>
            <a:fillRect/>
          </a:stretch>
        </p:blipFill>
        <p:spPr>
          <a:xfrm>
            <a:off x="1479475" y="1152475"/>
            <a:ext cx="5098800" cy="852100"/>
          </a:xfrm>
          <a:prstGeom prst="rect">
            <a:avLst/>
          </a:prstGeom>
          <a:noFill/>
          <a:ln>
            <a:noFill/>
          </a:ln>
        </p:spPr>
      </p:pic>
      <p:sp>
        <p:nvSpPr>
          <p:cNvPr id="444" name="Google Shape;444;p53"/>
          <p:cNvSpPr txBox="1"/>
          <p:nvPr/>
        </p:nvSpPr>
        <p:spPr>
          <a:xfrm>
            <a:off x="421375" y="3031625"/>
            <a:ext cx="3708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Key Variables:</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P</a:t>
            </a:r>
            <a:r>
              <a:rPr baseline="-25000" lang="en">
                <a:solidFill>
                  <a:schemeClr val="dk1"/>
                </a:solidFill>
                <a:latin typeface="Raleway Medium"/>
                <a:ea typeface="Raleway Medium"/>
                <a:cs typeface="Raleway Medium"/>
                <a:sym typeface="Raleway Medium"/>
              </a:rPr>
              <a:t>r </a:t>
            </a:r>
            <a:r>
              <a:rPr lang="en">
                <a:solidFill>
                  <a:schemeClr val="dk1"/>
                </a:solidFill>
                <a:latin typeface="Raleway Medium"/>
                <a:ea typeface="Raleway Medium"/>
                <a:cs typeface="Raleway Medium"/>
                <a:sym typeface="Raleway Medium"/>
              </a:rPr>
              <a:t>= Power </a:t>
            </a:r>
            <a:r>
              <a:rPr lang="en">
                <a:solidFill>
                  <a:schemeClr val="dk1"/>
                </a:solidFill>
                <a:latin typeface="Raleway Medium"/>
                <a:ea typeface="Raleway Medium"/>
                <a:cs typeface="Raleway Medium"/>
                <a:sym typeface="Raleway Medium"/>
              </a:rPr>
              <a:t>Received (W)</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P</a:t>
            </a:r>
            <a:r>
              <a:rPr baseline="-25000" lang="en">
                <a:solidFill>
                  <a:schemeClr val="dk1"/>
                </a:solidFill>
                <a:latin typeface="Raleway Medium"/>
                <a:ea typeface="Raleway Medium"/>
                <a:cs typeface="Raleway Medium"/>
                <a:sym typeface="Raleway Medium"/>
              </a:rPr>
              <a:t>T</a:t>
            </a:r>
            <a:r>
              <a:rPr lang="en">
                <a:solidFill>
                  <a:schemeClr val="dk1"/>
                </a:solidFill>
                <a:latin typeface="Raleway Medium"/>
                <a:ea typeface="Raleway Medium"/>
                <a:cs typeface="Raleway Medium"/>
                <a:sym typeface="Raleway Medium"/>
              </a:rPr>
              <a:t> = Power Transmitted (W)</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C/N</a:t>
            </a:r>
            <a:r>
              <a:rPr baseline="-25000" lang="en">
                <a:solidFill>
                  <a:schemeClr val="dk1"/>
                </a:solidFill>
                <a:latin typeface="Raleway Medium"/>
                <a:ea typeface="Raleway Medium"/>
                <a:cs typeface="Raleway Medium"/>
                <a:sym typeface="Raleway Medium"/>
              </a:rPr>
              <a:t>o</a:t>
            </a:r>
            <a:r>
              <a:rPr lang="en">
                <a:solidFill>
                  <a:schemeClr val="dk1"/>
                </a:solidFill>
                <a:latin typeface="Raleway Medium"/>
                <a:ea typeface="Raleway Medium"/>
                <a:cs typeface="Raleway Medium"/>
                <a:sym typeface="Raleway Medium"/>
              </a:rPr>
              <a:t> = Carrier to Noise Ratio</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k = Boltzmann's constant</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T = Antenna Temperature</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EIRP = Effective Isotropic Radiated Power</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G</a:t>
            </a:r>
            <a:r>
              <a:rPr baseline="-25000" lang="en">
                <a:solidFill>
                  <a:schemeClr val="dk1"/>
                </a:solidFill>
                <a:latin typeface="Raleway Medium"/>
                <a:ea typeface="Raleway Medium"/>
                <a:cs typeface="Raleway Medium"/>
                <a:sym typeface="Raleway Medium"/>
              </a:rPr>
              <a:t>R </a:t>
            </a:r>
            <a:r>
              <a:rPr lang="en">
                <a:solidFill>
                  <a:schemeClr val="dk1"/>
                </a:solidFill>
                <a:latin typeface="Raleway Medium"/>
                <a:ea typeface="Raleway Medium"/>
                <a:cs typeface="Raleway Medium"/>
                <a:sym typeface="Raleway Medium"/>
              </a:rPr>
              <a:t>= Receiver Gain</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G</a:t>
            </a:r>
            <a:r>
              <a:rPr baseline="-25000" lang="en">
                <a:solidFill>
                  <a:schemeClr val="dk1"/>
                </a:solidFill>
                <a:latin typeface="Raleway Medium"/>
                <a:ea typeface="Raleway Medium"/>
                <a:cs typeface="Raleway Medium"/>
                <a:sym typeface="Raleway Medium"/>
              </a:rPr>
              <a:t>T</a:t>
            </a:r>
            <a:r>
              <a:rPr lang="en">
                <a:solidFill>
                  <a:schemeClr val="dk1"/>
                </a:solidFill>
                <a:latin typeface="Raleway Medium"/>
                <a:ea typeface="Raleway Medium"/>
                <a:cs typeface="Raleway Medium"/>
                <a:sym typeface="Raleway Medium"/>
              </a:rPr>
              <a:t> = Transmitter Gain</a:t>
            </a:r>
            <a:endParaRPr>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chemeClr val="dk1"/>
              </a:solidFill>
              <a:latin typeface="Raleway Medium"/>
              <a:ea typeface="Raleway Medium"/>
              <a:cs typeface="Raleway Medium"/>
              <a:sym typeface="Raleway Medium"/>
            </a:endParaRPr>
          </a:p>
        </p:txBody>
      </p:sp>
      <p:pic>
        <p:nvPicPr>
          <p:cNvPr id="445" name="Google Shape;445;p53"/>
          <p:cNvPicPr preferRelativeResize="0"/>
          <p:nvPr/>
        </p:nvPicPr>
        <p:blipFill>
          <a:blip r:embed="rId4">
            <a:alphaModFix/>
          </a:blip>
          <a:stretch>
            <a:fillRect/>
          </a:stretch>
        </p:blipFill>
        <p:spPr>
          <a:xfrm>
            <a:off x="2856425" y="2092050"/>
            <a:ext cx="2344881" cy="852100"/>
          </a:xfrm>
          <a:prstGeom prst="rect">
            <a:avLst/>
          </a:prstGeom>
          <a:noFill/>
          <a:ln>
            <a:noFill/>
          </a:ln>
        </p:spPr>
      </p:pic>
      <p:sp>
        <p:nvSpPr>
          <p:cNvPr id="446" name="Google Shape;446;p53"/>
          <p:cNvSpPr txBox="1"/>
          <p:nvPr/>
        </p:nvSpPr>
        <p:spPr>
          <a:xfrm>
            <a:off x="5201300" y="3098275"/>
            <a:ext cx="3009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aleway Medium"/>
                <a:ea typeface="Raleway Medium"/>
                <a:cs typeface="Raleway Medium"/>
                <a:sym typeface="Raleway Medium"/>
              </a:rPr>
              <a:t>Assumptions:</a:t>
            </a:r>
            <a:endParaRPr>
              <a:solidFill>
                <a:schemeClr val="dk1"/>
              </a:solidFill>
              <a:latin typeface="Raleway Medium"/>
              <a:ea typeface="Raleway Medium"/>
              <a:cs typeface="Raleway Medium"/>
              <a:sym typeface="Raleway Medium"/>
            </a:endParaRPr>
          </a:p>
          <a:p>
            <a:pPr indent="-317500" lvl="0" marL="457200" rtl="0" algn="l">
              <a:spcBef>
                <a:spcPts val="0"/>
              </a:spcBef>
              <a:spcAft>
                <a:spcPts val="0"/>
              </a:spcAft>
              <a:buClr>
                <a:schemeClr val="dk1"/>
              </a:buClr>
              <a:buSzPts val="1400"/>
              <a:buFont typeface="Raleway Medium"/>
              <a:buChar char="●"/>
            </a:pPr>
            <a:r>
              <a:rPr lang="en">
                <a:solidFill>
                  <a:schemeClr val="dk1"/>
                </a:solidFill>
                <a:latin typeface="Raleway Medium"/>
                <a:ea typeface="Raleway Medium"/>
                <a:cs typeface="Raleway Medium"/>
                <a:sym typeface="Raleway Medium"/>
              </a:rPr>
              <a:t>Non freespace losses are negligible</a:t>
            </a:r>
            <a:endParaRPr>
              <a:solidFill>
                <a:schemeClr val="dk1"/>
              </a:solidFill>
              <a:latin typeface="Raleway Medium"/>
              <a:ea typeface="Raleway Medium"/>
              <a:cs typeface="Raleway Medium"/>
              <a:sym typeface="Raleway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Power Accuracy Model</a:t>
            </a:r>
            <a:endParaRPr>
              <a:latin typeface="Raleway Medium"/>
              <a:ea typeface="Raleway Medium"/>
              <a:cs typeface="Raleway Medium"/>
              <a:sym typeface="Raleway Medium"/>
            </a:endParaRPr>
          </a:p>
        </p:txBody>
      </p:sp>
      <p:sp>
        <p:nvSpPr>
          <p:cNvPr id="452" name="Google Shape;452;p54"/>
          <p:cNvSpPr txBox="1"/>
          <p:nvPr>
            <p:ph idx="1" type="body"/>
          </p:nvPr>
        </p:nvSpPr>
        <p:spPr>
          <a:xfrm>
            <a:off x="311700" y="1111000"/>
            <a:ext cx="2829300" cy="3714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Transmission Period Assumptions:</a:t>
            </a:r>
            <a:endParaRPr>
              <a:solidFill>
                <a:srgbClr val="D9D9D9"/>
              </a:solidFill>
              <a:latin typeface="Raleway Medium"/>
              <a:ea typeface="Raleway Medium"/>
              <a:cs typeface="Raleway Medium"/>
              <a:sym typeface="Raleway Medium"/>
            </a:endParaRPr>
          </a:p>
          <a:p>
            <a:pPr indent="-342900" lvl="0" marL="457200" rtl="0" algn="l">
              <a:spcBef>
                <a:spcPts val="120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Altitude, velocity, &amp; beam Conditions are constant</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Altitude negligible relative to the curvature of the moon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Receiver is a flat, stationary, circular surface</a:t>
            </a:r>
            <a:endParaRPr>
              <a:solidFill>
                <a:srgbClr val="D9D9D9"/>
              </a:solidFill>
              <a:latin typeface="Raleway Medium"/>
              <a:ea typeface="Raleway Medium"/>
              <a:cs typeface="Raleway Medium"/>
              <a:sym typeface="Raleway Medium"/>
            </a:endParaRPr>
          </a:p>
        </p:txBody>
      </p:sp>
      <p:sp>
        <p:nvSpPr>
          <p:cNvPr id="453" name="Google Shape;453;p54"/>
          <p:cNvSpPr txBox="1"/>
          <p:nvPr>
            <p:ph idx="1" type="body"/>
          </p:nvPr>
        </p:nvSpPr>
        <p:spPr>
          <a:xfrm>
            <a:off x="3141000" y="1111000"/>
            <a:ext cx="2829300" cy="3714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Necessary Model Inputs:</a:t>
            </a:r>
            <a:endParaRPr>
              <a:solidFill>
                <a:srgbClr val="D9D9D9"/>
              </a:solidFill>
              <a:latin typeface="Raleway Medium"/>
              <a:ea typeface="Raleway Medium"/>
              <a:cs typeface="Raleway Medium"/>
              <a:sym typeface="Raleway Medium"/>
            </a:endParaRPr>
          </a:p>
          <a:p>
            <a:pPr indent="-334327" lvl="0" marL="457200" rtl="0" algn="l">
              <a:spcBef>
                <a:spcPts val="120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Receiver Radius &amp; Absorptivity</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Receiver Ground Location</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Orbit Altitude </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Orbit Ground Track</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Beam Radius &amp; Flux Dispersion</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Maximum Allowable Attitude Errors</a:t>
            </a:r>
            <a:endParaRPr>
              <a:solidFill>
                <a:srgbClr val="D9D9D9"/>
              </a:solidFill>
              <a:latin typeface="Raleway Medium"/>
              <a:ea typeface="Raleway Medium"/>
              <a:cs typeface="Raleway Medium"/>
              <a:sym typeface="Raleway Medium"/>
            </a:endParaRPr>
          </a:p>
          <a:p>
            <a:pPr indent="-334327" lvl="0" marL="457200" rtl="0" algn="l">
              <a:spcBef>
                <a:spcPts val="0"/>
              </a:spcBef>
              <a:spcAft>
                <a:spcPts val="0"/>
              </a:spcAft>
              <a:buClr>
                <a:srgbClr val="D9D9D9"/>
              </a:buClr>
              <a:buSzPct val="100000"/>
              <a:buFont typeface="Raleway Medium"/>
              <a:buChar char="●"/>
            </a:pPr>
            <a:r>
              <a:rPr lang="en">
                <a:solidFill>
                  <a:srgbClr val="D9D9D9"/>
                </a:solidFill>
                <a:latin typeface="Raleway Medium"/>
                <a:ea typeface="Raleway Medium"/>
                <a:cs typeface="Raleway Medium"/>
                <a:sym typeface="Raleway Medium"/>
              </a:rPr>
              <a:t>Transmission Time</a:t>
            </a:r>
            <a:endParaRPr>
              <a:solidFill>
                <a:srgbClr val="D9D9D9"/>
              </a:solidFill>
              <a:latin typeface="Raleway Medium"/>
              <a:ea typeface="Raleway Medium"/>
              <a:cs typeface="Raleway Medium"/>
              <a:sym typeface="Raleway Medium"/>
            </a:endParaRPr>
          </a:p>
        </p:txBody>
      </p:sp>
      <p:sp>
        <p:nvSpPr>
          <p:cNvPr id="454" name="Google Shape;454;p54"/>
          <p:cNvSpPr txBox="1"/>
          <p:nvPr/>
        </p:nvSpPr>
        <p:spPr>
          <a:xfrm>
            <a:off x="6701800" y="4772925"/>
            <a:ext cx="244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2.1 &amp; 4.1</a:t>
            </a:r>
            <a:endParaRPr>
              <a:solidFill>
                <a:schemeClr val="lt2"/>
              </a:solidFill>
              <a:latin typeface="Raleway Medium"/>
              <a:ea typeface="Raleway Medium"/>
              <a:cs typeface="Raleway Medium"/>
              <a:sym typeface="Raleway Medium"/>
            </a:endParaRPr>
          </a:p>
        </p:txBody>
      </p:sp>
      <p:sp>
        <p:nvSpPr>
          <p:cNvPr id="455" name="Google Shape;455;p54"/>
          <p:cNvSpPr txBox="1"/>
          <p:nvPr>
            <p:ph idx="1" type="body"/>
          </p:nvPr>
        </p:nvSpPr>
        <p:spPr>
          <a:xfrm>
            <a:off x="6132600" y="1111000"/>
            <a:ext cx="2829300" cy="371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D9D9D9"/>
                </a:solidFill>
                <a:latin typeface="Raleway Medium"/>
                <a:ea typeface="Raleway Medium"/>
                <a:cs typeface="Raleway Medium"/>
                <a:sym typeface="Raleway Medium"/>
              </a:rPr>
              <a:t>Model Outputs:</a:t>
            </a:r>
            <a:endParaRPr>
              <a:solidFill>
                <a:srgbClr val="D9D9D9"/>
              </a:solidFill>
              <a:latin typeface="Raleway Medium"/>
              <a:ea typeface="Raleway Medium"/>
              <a:cs typeface="Raleway Medium"/>
              <a:sym typeface="Raleway Medium"/>
            </a:endParaRPr>
          </a:p>
          <a:p>
            <a:pPr indent="-342900" lvl="0" marL="457200" rtl="0" algn="l">
              <a:spcBef>
                <a:spcPts val="120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Pointing Angle</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Pointing Angle Speed</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Receiver Field of View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Total Power Received</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Efficiency of Power Transmission</a:t>
            </a:r>
            <a:endParaRPr>
              <a:solidFill>
                <a:srgbClr val="D9D9D9"/>
              </a:solidFill>
              <a:latin typeface="Raleway Medium"/>
              <a:ea typeface="Raleway Medium"/>
              <a:cs typeface="Raleway Medium"/>
              <a:sym typeface="Raleway Medium"/>
            </a:endParaRPr>
          </a:p>
        </p:txBody>
      </p:sp>
      <p:sp>
        <p:nvSpPr>
          <p:cNvPr id="456" name="Google Shape;456;p5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Power Accuracy Model</a:t>
            </a:r>
            <a:endParaRPr>
              <a:latin typeface="Raleway Medium"/>
              <a:ea typeface="Raleway Medium"/>
              <a:cs typeface="Raleway Medium"/>
              <a:sym typeface="Raleway Medium"/>
            </a:endParaRPr>
          </a:p>
        </p:txBody>
      </p:sp>
      <p:sp>
        <p:nvSpPr>
          <p:cNvPr id="462" name="Google Shape;462;p55"/>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63" name="Google Shape;463;p55"/>
          <p:cNvPicPr preferRelativeResize="0"/>
          <p:nvPr/>
        </p:nvPicPr>
        <p:blipFill>
          <a:blip r:embed="rId3">
            <a:alphaModFix/>
          </a:blip>
          <a:stretch>
            <a:fillRect/>
          </a:stretch>
        </p:blipFill>
        <p:spPr>
          <a:xfrm>
            <a:off x="409600" y="1017725"/>
            <a:ext cx="5083827" cy="3475276"/>
          </a:xfrm>
          <a:prstGeom prst="rect">
            <a:avLst/>
          </a:prstGeom>
          <a:noFill/>
          <a:ln>
            <a:noFill/>
          </a:ln>
        </p:spPr>
      </p:pic>
      <p:pic>
        <p:nvPicPr>
          <p:cNvPr id="464" name="Google Shape;464;p55"/>
          <p:cNvPicPr preferRelativeResize="0"/>
          <p:nvPr/>
        </p:nvPicPr>
        <p:blipFill>
          <a:blip r:embed="rId4">
            <a:alphaModFix/>
          </a:blip>
          <a:stretch>
            <a:fillRect/>
          </a:stretch>
        </p:blipFill>
        <p:spPr>
          <a:xfrm>
            <a:off x="5662125" y="967540"/>
            <a:ext cx="3215550" cy="663285"/>
          </a:xfrm>
          <a:prstGeom prst="rect">
            <a:avLst/>
          </a:prstGeom>
          <a:noFill/>
          <a:ln>
            <a:noFill/>
          </a:ln>
        </p:spPr>
      </p:pic>
      <p:pic>
        <p:nvPicPr>
          <p:cNvPr id="465" name="Google Shape;465;p55"/>
          <p:cNvPicPr preferRelativeResize="0"/>
          <p:nvPr/>
        </p:nvPicPr>
        <p:blipFill>
          <a:blip r:embed="rId5">
            <a:alphaModFix/>
          </a:blip>
          <a:stretch>
            <a:fillRect/>
          </a:stretch>
        </p:blipFill>
        <p:spPr>
          <a:xfrm>
            <a:off x="5662128" y="1684271"/>
            <a:ext cx="3215550" cy="1141279"/>
          </a:xfrm>
          <a:prstGeom prst="rect">
            <a:avLst/>
          </a:prstGeom>
          <a:noFill/>
          <a:ln>
            <a:noFill/>
          </a:ln>
        </p:spPr>
      </p:pic>
      <p:pic>
        <p:nvPicPr>
          <p:cNvPr id="466" name="Google Shape;466;p55"/>
          <p:cNvPicPr preferRelativeResize="0"/>
          <p:nvPr/>
        </p:nvPicPr>
        <p:blipFill>
          <a:blip r:embed="rId6">
            <a:alphaModFix/>
          </a:blip>
          <a:stretch>
            <a:fillRect/>
          </a:stretch>
        </p:blipFill>
        <p:spPr>
          <a:xfrm>
            <a:off x="5662125" y="2879000"/>
            <a:ext cx="3215550" cy="783275"/>
          </a:xfrm>
          <a:prstGeom prst="rect">
            <a:avLst/>
          </a:prstGeom>
          <a:noFill/>
          <a:ln>
            <a:noFill/>
          </a:ln>
        </p:spPr>
      </p:pic>
      <p:pic>
        <p:nvPicPr>
          <p:cNvPr id="467" name="Google Shape;467;p55"/>
          <p:cNvPicPr preferRelativeResize="0"/>
          <p:nvPr/>
        </p:nvPicPr>
        <p:blipFill>
          <a:blip r:embed="rId7">
            <a:alphaModFix/>
          </a:blip>
          <a:stretch>
            <a:fillRect/>
          </a:stretch>
        </p:blipFill>
        <p:spPr>
          <a:xfrm>
            <a:off x="5662119" y="3715725"/>
            <a:ext cx="3215555" cy="393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Modeling the Total Data Transmitted/Received</a:t>
            </a:r>
            <a:endParaRPr>
              <a:latin typeface="Raleway Medium"/>
              <a:ea typeface="Raleway Medium"/>
              <a:cs typeface="Raleway Medium"/>
              <a:sym typeface="Raleway Medium"/>
            </a:endParaRPr>
          </a:p>
        </p:txBody>
      </p:sp>
      <p:sp>
        <p:nvSpPr>
          <p:cNvPr id="473" name="Google Shape;473;p56"/>
          <p:cNvSpPr txBox="1"/>
          <p:nvPr>
            <p:ph idx="1" type="body"/>
          </p:nvPr>
        </p:nvSpPr>
        <p:spPr>
          <a:xfrm>
            <a:off x="311700" y="2571750"/>
            <a:ext cx="3985200" cy="25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EFEFEF"/>
                </a:solidFill>
                <a:latin typeface="Raleway Medium"/>
                <a:ea typeface="Raleway Medium"/>
                <a:cs typeface="Raleway Medium"/>
                <a:sym typeface="Raleway Medium"/>
              </a:rPr>
              <a:t>Key Design Variables:</a:t>
            </a:r>
            <a:endParaRPr sz="1600" u="sng">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D: Data Transmitted [bits]</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R: Data Rate [bps]</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F: Fractional Reduction in Viewing Time</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T</a:t>
            </a:r>
            <a:r>
              <a:rPr baseline="-25000" lang="en" sz="1400">
                <a:solidFill>
                  <a:srgbClr val="EFEFEF"/>
                </a:solidFill>
                <a:latin typeface="Raleway Medium"/>
                <a:ea typeface="Raleway Medium"/>
                <a:cs typeface="Raleway Medium"/>
                <a:sym typeface="Raleway Medium"/>
              </a:rPr>
              <a:t>max</a:t>
            </a:r>
            <a:r>
              <a:rPr lang="en" sz="1400">
                <a:solidFill>
                  <a:srgbClr val="EFEFEF"/>
                </a:solidFill>
                <a:latin typeface="Raleway Medium"/>
                <a:ea typeface="Raleway Medium"/>
                <a:cs typeface="Raleway Medium"/>
                <a:sym typeface="Raleway Medium"/>
              </a:rPr>
              <a:t>: Maximum time in view [s]</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λ</a:t>
            </a:r>
            <a:r>
              <a:rPr baseline="-25000" lang="en" sz="1400">
                <a:solidFill>
                  <a:srgbClr val="EFEFEF"/>
                </a:solidFill>
                <a:latin typeface="Raleway Medium"/>
                <a:ea typeface="Raleway Medium"/>
                <a:cs typeface="Raleway Medium"/>
                <a:sym typeface="Raleway Medium"/>
              </a:rPr>
              <a:t>max</a:t>
            </a:r>
            <a:r>
              <a:rPr lang="en" sz="1400">
                <a:solidFill>
                  <a:srgbClr val="EFEFEF"/>
                </a:solidFill>
                <a:latin typeface="Raleway Medium"/>
                <a:ea typeface="Raleway Medium"/>
                <a:cs typeface="Raleway Medium"/>
                <a:sym typeface="Raleway Medium"/>
              </a:rPr>
              <a:t>: Maximum central angle [rad]</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λ</a:t>
            </a:r>
            <a:r>
              <a:rPr baseline="-25000" lang="en" sz="1400">
                <a:solidFill>
                  <a:srgbClr val="EFEFEF"/>
                </a:solidFill>
                <a:latin typeface="Raleway Medium"/>
                <a:ea typeface="Raleway Medium"/>
                <a:cs typeface="Raleway Medium"/>
                <a:sym typeface="Raleway Medium"/>
              </a:rPr>
              <a:t>min</a:t>
            </a:r>
            <a:r>
              <a:rPr lang="en" sz="1400">
                <a:solidFill>
                  <a:srgbClr val="EFEFEF"/>
                </a:solidFill>
                <a:latin typeface="Raleway Medium"/>
                <a:ea typeface="Raleway Medium"/>
                <a:cs typeface="Raleway Medium"/>
                <a:sym typeface="Raleway Medium"/>
              </a:rPr>
              <a:t>: Minimum central angle [rad]</a:t>
            </a:r>
            <a:endParaRPr sz="1400">
              <a:solidFill>
                <a:srgbClr val="EFEFEF"/>
              </a:solidFill>
              <a:latin typeface="Raleway Medium"/>
              <a:ea typeface="Raleway Medium"/>
              <a:cs typeface="Raleway Medium"/>
              <a:sym typeface="Raleway Medium"/>
            </a:endParaRPr>
          </a:p>
        </p:txBody>
      </p:sp>
      <p:sp>
        <p:nvSpPr>
          <p:cNvPr id="474" name="Google Shape;474;p56"/>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56"/>
          <p:cNvSpPr txBox="1"/>
          <p:nvPr/>
        </p:nvSpPr>
        <p:spPr>
          <a:xfrm>
            <a:off x="4572000" y="993050"/>
            <a:ext cx="39852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Raleway Medium"/>
                <a:ea typeface="Raleway Medium"/>
                <a:cs typeface="Raleway Medium"/>
                <a:sym typeface="Raleway Medium"/>
              </a:rPr>
              <a:t>λ</a:t>
            </a:r>
            <a:r>
              <a:rPr baseline="-25000" lang="en">
                <a:solidFill>
                  <a:srgbClr val="EFEFEF"/>
                </a:solidFill>
                <a:latin typeface="Raleway Medium"/>
                <a:ea typeface="Raleway Medium"/>
                <a:cs typeface="Raleway Medium"/>
                <a:sym typeface="Raleway Medium"/>
              </a:rPr>
              <a:t>max</a:t>
            </a:r>
            <a:r>
              <a:rPr lang="en">
                <a:solidFill>
                  <a:srgbClr val="EFEFEF"/>
                </a:solidFill>
                <a:latin typeface="Raleway Medium"/>
                <a:ea typeface="Raleway Medium"/>
                <a:cs typeface="Raleway Medium"/>
                <a:sym typeface="Raleway Medium"/>
              </a:rPr>
              <a:t> and </a:t>
            </a:r>
            <a:r>
              <a:rPr lang="en">
                <a:solidFill>
                  <a:srgbClr val="EFEFEF"/>
                </a:solidFill>
                <a:latin typeface="Raleway Medium"/>
                <a:ea typeface="Raleway Medium"/>
                <a:cs typeface="Raleway Medium"/>
                <a:sym typeface="Raleway Medium"/>
              </a:rPr>
              <a:t>λ</a:t>
            </a:r>
            <a:r>
              <a:rPr baseline="-25000" lang="en">
                <a:solidFill>
                  <a:srgbClr val="EFEFEF"/>
                </a:solidFill>
                <a:latin typeface="Raleway Medium"/>
                <a:ea typeface="Raleway Medium"/>
                <a:cs typeface="Raleway Medium"/>
                <a:sym typeface="Raleway Medium"/>
              </a:rPr>
              <a:t>min</a:t>
            </a:r>
            <a:r>
              <a:rPr lang="en">
                <a:solidFill>
                  <a:srgbClr val="EFEFEF"/>
                </a:solidFill>
                <a:latin typeface="Raleway Medium"/>
                <a:ea typeface="Raleway Medium"/>
                <a:cs typeface="Raleway Medium"/>
                <a:sym typeface="Raleway Medium"/>
              </a:rPr>
              <a:t> are functions of the orbit</a:t>
            </a:r>
            <a:endParaRPr>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a:solidFill>
                <a:srgbClr val="EFEFEF"/>
              </a:solidFill>
              <a:latin typeface="Raleway Medium"/>
              <a:ea typeface="Raleway Medium"/>
              <a:cs typeface="Raleway Medium"/>
              <a:sym typeface="Raleway Medium"/>
            </a:endParaRPr>
          </a:p>
        </p:txBody>
      </p:sp>
      <p:pic>
        <p:nvPicPr>
          <p:cNvPr id="476" name="Google Shape;476;p56"/>
          <p:cNvPicPr preferRelativeResize="0"/>
          <p:nvPr/>
        </p:nvPicPr>
        <p:blipFill>
          <a:blip r:embed="rId3">
            <a:alphaModFix/>
          </a:blip>
          <a:stretch>
            <a:fillRect/>
          </a:stretch>
        </p:blipFill>
        <p:spPr>
          <a:xfrm>
            <a:off x="4204250" y="1605175"/>
            <a:ext cx="4260300" cy="2137478"/>
          </a:xfrm>
          <a:prstGeom prst="rect">
            <a:avLst/>
          </a:prstGeom>
          <a:noFill/>
          <a:ln>
            <a:noFill/>
          </a:ln>
        </p:spPr>
      </p:pic>
      <p:pic>
        <p:nvPicPr>
          <p:cNvPr id="477" name="Google Shape;477;p56"/>
          <p:cNvPicPr preferRelativeResize="0"/>
          <p:nvPr/>
        </p:nvPicPr>
        <p:blipFill>
          <a:blip r:embed="rId4">
            <a:alphaModFix/>
          </a:blip>
          <a:stretch>
            <a:fillRect/>
          </a:stretch>
        </p:blipFill>
        <p:spPr>
          <a:xfrm>
            <a:off x="962025" y="969145"/>
            <a:ext cx="2546275" cy="1488300"/>
          </a:xfrm>
          <a:prstGeom prst="rect">
            <a:avLst/>
          </a:prstGeom>
          <a:noFill/>
          <a:ln>
            <a:noFill/>
          </a:ln>
        </p:spPr>
      </p:pic>
      <p:sp>
        <p:nvSpPr>
          <p:cNvPr id="478" name="Google Shape;478;p56"/>
          <p:cNvSpPr txBox="1"/>
          <p:nvPr/>
        </p:nvSpPr>
        <p:spPr>
          <a:xfrm>
            <a:off x="4204250" y="3816150"/>
            <a:ext cx="4260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Example of angles used for calculation (SMAD)</a:t>
            </a:r>
            <a:endParaRPr sz="12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7"/>
          <p:cNvSpPr txBox="1"/>
          <p:nvPr>
            <p:ph type="title"/>
          </p:nvPr>
        </p:nvSpPr>
        <p:spPr>
          <a:xfrm>
            <a:off x="314325" y="164800"/>
            <a:ext cx="3175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Interference Model</a:t>
            </a:r>
            <a:endParaRPr>
              <a:latin typeface="Raleway Medium"/>
              <a:ea typeface="Raleway Medium"/>
              <a:cs typeface="Raleway Medium"/>
              <a:sym typeface="Raleway Medium"/>
            </a:endParaRPr>
          </a:p>
        </p:txBody>
      </p:sp>
      <p:sp>
        <p:nvSpPr>
          <p:cNvPr id="484" name="Google Shape;484;p57"/>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5" name="Google Shape;485;p57"/>
          <p:cNvSpPr txBox="1"/>
          <p:nvPr/>
        </p:nvSpPr>
        <p:spPr>
          <a:xfrm>
            <a:off x="78550" y="4750200"/>
            <a:ext cx="6806400" cy="9828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None/>
            </a:pPr>
            <a:r>
              <a:rPr i="1" lang="en" sz="800">
                <a:solidFill>
                  <a:schemeClr val="accent2"/>
                </a:solidFill>
              </a:rPr>
              <a:t>Noise in Communication Systems –Principles - Kit. https://www.ihe.kit.edu/img/studium/4Noise_Principles.pdf</a:t>
            </a:r>
            <a:endParaRPr i="1" sz="800">
              <a:solidFill>
                <a:schemeClr val="accent2"/>
              </a:solidFill>
            </a:endParaRPr>
          </a:p>
          <a:p>
            <a:pPr indent="0" lvl="0" marL="0" rtl="0" algn="l">
              <a:lnSpc>
                <a:spcPct val="115000"/>
              </a:lnSpc>
              <a:spcBef>
                <a:spcPts val="1200"/>
              </a:spcBef>
              <a:spcAft>
                <a:spcPts val="0"/>
              </a:spcAft>
              <a:buNone/>
            </a:pPr>
            <a:r>
              <a:t/>
            </a:r>
            <a:endParaRPr sz="1100"/>
          </a:p>
          <a:p>
            <a:pPr indent="0" lvl="0" marL="0" rtl="0" algn="l">
              <a:spcBef>
                <a:spcPts val="1200"/>
              </a:spcBef>
              <a:spcAft>
                <a:spcPts val="0"/>
              </a:spcAft>
              <a:buNone/>
            </a:pPr>
            <a:r>
              <a:t/>
            </a:r>
            <a:endParaRPr i="1" sz="1000">
              <a:solidFill>
                <a:schemeClr val="accent2"/>
              </a:solidFill>
            </a:endParaRPr>
          </a:p>
        </p:txBody>
      </p:sp>
      <p:pic>
        <p:nvPicPr>
          <p:cNvPr id="486" name="Google Shape;486;p57"/>
          <p:cNvPicPr preferRelativeResize="0"/>
          <p:nvPr/>
        </p:nvPicPr>
        <p:blipFill>
          <a:blip r:embed="rId3">
            <a:alphaModFix/>
          </a:blip>
          <a:stretch>
            <a:fillRect/>
          </a:stretch>
        </p:blipFill>
        <p:spPr>
          <a:xfrm>
            <a:off x="359175" y="737500"/>
            <a:ext cx="3086100" cy="1009650"/>
          </a:xfrm>
          <a:prstGeom prst="rect">
            <a:avLst/>
          </a:prstGeom>
          <a:noFill/>
          <a:ln>
            <a:noFill/>
          </a:ln>
        </p:spPr>
      </p:pic>
      <p:sp>
        <p:nvSpPr>
          <p:cNvPr id="487" name="Google Shape;487;p57"/>
          <p:cNvSpPr txBox="1"/>
          <p:nvPr>
            <p:ph idx="1" type="body"/>
          </p:nvPr>
        </p:nvSpPr>
        <p:spPr>
          <a:xfrm>
            <a:off x="314325" y="1858325"/>
            <a:ext cx="3850500" cy="15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FEFEF"/>
                </a:solidFill>
                <a:latin typeface="Raleway"/>
                <a:ea typeface="Raleway"/>
                <a:cs typeface="Raleway"/>
                <a:sym typeface="Raleway"/>
              </a:rPr>
              <a:t>Noise transmission</a:t>
            </a:r>
            <a:endParaRPr b="1" sz="1600">
              <a:solidFill>
                <a:srgbClr val="EFEFEF"/>
              </a:solidFill>
              <a:latin typeface="Raleway"/>
              <a:ea typeface="Raleway"/>
              <a:cs typeface="Raleway"/>
              <a:sym typeface="Raleway"/>
            </a:endParaRPr>
          </a:p>
          <a:p>
            <a:pPr indent="0" lvl="0" marL="0" rtl="0" algn="l">
              <a:spcBef>
                <a:spcPts val="0"/>
              </a:spcBef>
              <a:spcAft>
                <a:spcPts val="0"/>
              </a:spcAft>
              <a:buNone/>
            </a:pPr>
            <a:r>
              <a:rPr lang="en" sz="1600" u="sng">
                <a:solidFill>
                  <a:srgbClr val="EFEFEF"/>
                </a:solidFill>
                <a:latin typeface="Raleway Medium"/>
                <a:ea typeface="Raleway Medium"/>
                <a:cs typeface="Raleway Medium"/>
                <a:sym typeface="Raleway Medium"/>
              </a:rPr>
              <a:t>Key Design Variables:</a:t>
            </a:r>
            <a:endParaRPr sz="1600" u="sng">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y(t)</a:t>
            </a:r>
            <a:r>
              <a:rPr lang="en" sz="1400">
                <a:solidFill>
                  <a:srgbClr val="EFEFEF"/>
                </a:solidFill>
                <a:latin typeface="Raleway Medium"/>
                <a:ea typeface="Raleway Medium"/>
                <a:cs typeface="Raleway Medium"/>
                <a:sym typeface="Raleway Medium"/>
              </a:rPr>
              <a:t>: Output signal</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x(t): Input signal</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h(t): Impulse response (using sample noise)</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rgbClr val="EFEFEF"/>
              </a:solidFill>
              <a:latin typeface="Raleway Medium"/>
              <a:ea typeface="Raleway Medium"/>
              <a:cs typeface="Raleway Medium"/>
              <a:sym typeface="Raleway Medium"/>
            </a:endParaRPr>
          </a:p>
        </p:txBody>
      </p:sp>
      <p:pic>
        <p:nvPicPr>
          <p:cNvPr id="488" name="Google Shape;488;p57"/>
          <p:cNvPicPr preferRelativeResize="0"/>
          <p:nvPr/>
        </p:nvPicPr>
        <p:blipFill rotWithShape="1">
          <a:blip r:embed="rId4">
            <a:alphaModFix/>
          </a:blip>
          <a:srcRect b="0" l="33417" r="0" t="0"/>
          <a:stretch/>
        </p:blipFill>
        <p:spPr>
          <a:xfrm>
            <a:off x="5288624" y="164800"/>
            <a:ext cx="3175925" cy="902025"/>
          </a:xfrm>
          <a:prstGeom prst="rect">
            <a:avLst/>
          </a:prstGeom>
          <a:noFill/>
          <a:ln>
            <a:noFill/>
          </a:ln>
        </p:spPr>
      </p:pic>
      <p:sp>
        <p:nvSpPr>
          <p:cNvPr id="489" name="Google Shape;489;p57"/>
          <p:cNvSpPr txBox="1"/>
          <p:nvPr>
            <p:ph idx="1" type="body"/>
          </p:nvPr>
        </p:nvSpPr>
        <p:spPr>
          <a:xfrm>
            <a:off x="4572000" y="1152200"/>
            <a:ext cx="4572000" cy="17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FEFEF"/>
                </a:solidFill>
                <a:latin typeface="Raleway"/>
                <a:ea typeface="Raleway"/>
                <a:cs typeface="Raleway"/>
                <a:sym typeface="Raleway"/>
              </a:rPr>
              <a:t>Cross-Correlation Function </a:t>
            </a:r>
            <a:r>
              <a:rPr i="1" lang="en" sz="1400">
                <a:solidFill>
                  <a:srgbClr val="EFEFEF"/>
                </a:solidFill>
                <a:latin typeface="Raleway Medium"/>
                <a:ea typeface="Raleway Medium"/>
                <a:cs typeface="Raleway Medium"/>
                <a:sym typeface="Raleway Medium"/>
              </a:rPr>
              <a:t>(</a:t>
            </a:r>
            <a:r>
              <a:rPr i="1" lang="en" sz="1200">
                <a:solidFill>
                  <a:srgbClr val="EFEFEF"/>
                </a:solidFill>
                <a:latin typeface="Raleway Medium"/>
                <a:ea typeface="Raleway Medium"/>
                <a:cs typeface="Raleway Medium"/>
                <a:sym typeface="Raleway Medium"/>
              </a:rPr>
              <a:t>relation to other wave)</a:t>
            </a:r>
            <a:endParaRPr b="1" sz="1600">
              <a:solidFill>
                <a:srgbClr val="EFEFEF"/>
              </a:solidFill>
              <a:latin typeface="Raleway"/>
              <a:ea typeface="Raleway"/>
              <a:cs typeface="Raleway"/>
              <a:sym typeface="Raleway"/>
            </a:endParaRPr>
          </a:p>
          <a:p>
            <a:pPr indent="0" lvl="0" marL="0" rtl="0" algn="l">
              <a:spcBef>
                <a:spcPts val="0"/>
              </a:spcBef>
              <a:spcAft>
                <a:spcPts val="0"/>
              </a:spcAft>
              <a:buNone/>
            </a:pPr>
            <a:r>
              <a:rPr lang="en" sz="1600" u="sng">
                <a:solidFill>
                  <a:srgbClr val="EFEFEF"/>
                </a:solidFill>
                <a:latin typeface="Raleway Medium"/>
                <a:ea typeface="Raleway Medium"/>
                <a:cs typeface="Raleway Medium"/>
                <a:sym typeface="Raleway Medium"/>
              </a:rPr>
              <a:t>Key Design Variables:</a:t>
            </a:r>
            <a:endParaRPr sz="1600" u="sng">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C</a:t>
            </a:r>
            <a:r>
              <a:rPr baseline="-25000" lang="en" sz="1400">
                <a:solidFill>
                  <a:srgbClr val="EFEFEF"/>
                </a:solidFill>
                <a:latin typeface="Raleway Medium"/>
                <a:ea typeface="Raleway Medium"/>
                <a:cs typeface="Raleway Medium"/>
                <a:sym typeface="Raleway Medium"/>
              </a:rPr>
              <a:t>fg</a:t>
            </a:r>
            <a:r>
              <a:rPr lang="en" sz="1400">
                <a:solidFill>
                  <a:srgbClr val="EFEFEF"/>
                </a:solidFill>
                <a:latin typeface="Raleway Medium"/>
                <a:ea typeface="Raleway Medium"/>
                <a:cs typeface="Raleway Medium"/>
                <a:sym typeface="Raleway Medium"/>
              </a:rPr>
              <a:t>(τ): Correlation metric</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f(t): Waveform 1</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g(t): Waveform 2</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T: Time</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rgbClr val="EFEFEF"/>
              </a:solidFill>
              <a:latin typeface="Raleway Medium"/>
              <a:ea typeface="Raleway Medium"/>
              <a:cs typeface="Raleway Medium"/>
              <a:sym typeface="Raleway Medium"/>
            </a:endParaRPr>
          </a:p>
        </p:txBody>
      </p:sp>
      <p:pic>
        <p:nvPicPr>
          <p:cNvPr id="490" name="Google Shape;490;p57"/>
          <p:cNvPicPr preferRelativeResize="0"/>
          <p:nvPr/>
        </p:nvPicPr>
        <p:blipFill>
          <a:blip r:embed="rId5">
            <a:alphaModFix/>
          </a:blip>
          <a:stretch>
            <a:fillRect/>
          </a:stretch>
        </p:blipFill>
        <p:spPr>
          <a:xfrm>
            <a:off x="169625" y="3508800"/>
            <a:ext cx="3905250" cy="781050"/>
          </a:xfrm>
          <a:prstGeom prst="rect">
            <a:avLst/>
          </a:prstGeom>
          <a:noFill/>
          <a:ln>
            <a:noFill/>
          </a:ln>
        </p:spPr>
      </p:pic>
      <p:sp>
        <p:nvSpPr>
          <p:cNvPr id="491" name="Google Shape;491;p57"/>
          <p:cNvSpPr txBox="1"/>
          <p:nvPr>
            <p:ph idx="1" type="body"/>
          </p:nvPr>
        </p:nvSpPr>
        <p:spPr>
          <a:xfrm>
            <a:off x="4307050" y="3012075"/>
            <a:ext cx="3985200" cy="17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FEFEF"/>
                </a:solidFill>
                <a:latin typeface="Raleway"/>
                <a:ea typeface="Raleway"/>
                <a:cs typeface="Raleway"/>
                <a:sym typeface="Raleway"/>
              </a:rPr>
              <a:t>Auto</a:t>
            </a:r>
            <a:r>
              <a:rPr b="1" lang="en" sz="1600">
                <a:solidFill>
                  <a:srgbClr val="EFEFEF"/>
                </a:solidFill>
                <a:latin typeface="Raleway"/>
                <a:ea typeface="Raleway"/>
                <a:cs typeface="Raleway"/>
                <a:sym typeface="Raleway"/>
              </a:rPr>
              <a:t>-Correlation Function </a:t>
            </a:r>
            <a:r>
              <a:rPr i="1" lang="en" sz="1400">
                <a:solidFill>
                  <a:srgbClr val="EFEFEF"/>
                </a:solidFill>
                <a:latin typeface="Raleway Medium"/>
                <a:ea typeface="Raleway Medium"/>
                <a:cs typeface="Raleway Medium"/>
                <a:sym typeface="Raleway Medium"/>
              </a:rPr>
              <a:t>(</a:t>
            </a:r>
            <a:r>
              <a:rPr i="1" lang="en" sz="1200">
                <a:solidFill>
                  <a:srgbClr val="EFEFEF"/>
                </a:solidFill>
                <a:latin typeface="Raleway Medium"/>
                <a:ea typeface="Raleway Medium"/>
                <a:cs typeface="Raleway Medium"/>
                <a:sym typeface="Raleway Medium"/>
              </a:rPr>
              <a:t>relation to itself)</a:t>
            </a:r>
            <a:endParaRPr i="1" sz="12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600" u="sng">
                <a:solidFill>
                  <a:srgbClr val="EFEFEF"/>
                </a:solidFill>
                <a:latin typeface="Raleway Medium"/>
                <a:ea typeface="Raleway Medium"/>
                <a:cs typeface="Raleway Medium"/>
                <a:sym typeface="Raleway Medium"/>
              </a:rPr>
              <a:t>Key Design Variables:</a:t>
            </a:r>
            <a:endParaRPr sz="1600" u="sng">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R</a:t>
            </a:r>
            <a:r>
              <a:rPr baseline="-25000" lang="en" sz="1400">
                <a:solidFill>
                  <a:srgbClr val="EFEFEF"/>
                </a:solidFill>
                <a:latin typeface="Raleway Medium"/>
                <a:ea typeface="Raleway Medium"/>
                <a:cs typeface="Raleway Medium"/>
                <a:sym typeface="Raleway Medium"/>
              </a:rPr>
              <a:t>f</a:t>
            </a:r>
            <a:r>
              <a:rPr lang="en" sz="1400">
                <a:solidFill>
                  <a:srgbClr val="EFEFEF"/>
                </a:solidFill>
                <a:latin typeface="Raleway Medium"/>
                <a:ea typeface="Raleway Medium"/>
                <a:cs typeface="Raleway Medium"/>
                <a:sym typeface="Raleway Medium"/>
              </a:rPr>
              <a:t>(τ): Correlation metric</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f(t): Waveform 1</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f*(t): Complex conjugate of f(t)</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rPr lang="en" sz="1400">
                <a:solidFill>
                  <a:srgbClr val="EFEFEF"/>
                </a:solidFill>
                <a:latin typeface="Raleway Medium"/>
                <a:ea typeface="Raleway Medium"/>
                <a:cs typeface="Raleway Medium"/>
                <a:sym typeface="Raleway Medium"/>
              </a:rPr>
              <a:t>T: Time</a:t>
            </a:r>
            <a:endParaRPr sz="1400">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rgbClr val="EFEFEF"/>
              </a:solidFill>
              <a:latin typeface="Raleway Medium"/>
              <a:ea typeface="Raleway Medium"/>
              <a:cs typeface="Raleway Medium"/>
              <a:sym typeface="Raleway Medium"/>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Raleway Medium"/>
                <a:ea typeface="Raleway Medium"/>
                <a:cs typeface="Raleway Medium"/>
                <a:sym typeface="Raleway Medium"/>
              </a:rPr>
              <a:t>Constellation Simulation Techniques </a:t>
            </a:r>
            <a:endParaRPr>
              <a:latin typeface="Raleway Medium"/>
              <a:ea typeface="Raleway Medium"/>
              <a:cs typeface="Raleway Medium"/>
              <a:sym typeface="Raleway Medium"/>
            </a:endParaRPr>
          </a:p>
        </p:txBody>
      </p:sp>
      <p:sp>
        <p:nvSpPr>
          <p:cNvPr id="497" name="Google Shape;497;p58"/>
          <p:cNvSpPr txBox="1"/>
          <p:nvPr>
            <p:ph idx="12" type="sldNum"/>
          </p:nvPr>
        </p:nvSpPr>
        <p:spPr>
          <a:xfrm>
            <a:off x="8456683" y="569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Ground Track</a:t>
            </a:r>
            <a:r>
              <a:rPr lang="en">
                <a:latin typeface="Raleway Medium"/>
                <a:ea typeface="Raleway Medium"/>
                <a:cs typeface="Raleway Medium"/>
                <a:sym typeface="Raleway Medium"/>
              </a:rPr>
              <a:t> analysis</a:t>
            </a:r>
            <a:endParaRPr>
              <a:latin typeface="Raleway Medium"/>
              <a:ea typeface="Raleway Medium"/>
              <a:cs typeface="Raleway Medium"/>
              <a:sym typeface="Raleway Medium"/>
            </a:endParaRPr>
          </a:p>
        </p:txBody>
      </p:sp>
      <p:sp>
        <p:nvSpPr>
          <p:cNvPr id="503" name="Google Shape;503;p59"/>
          <p:cNvSpPr txBox="1"/>
          <p:nvPr>
            <p:ph idx="1" type="body"/>
          </p:nvPr>
        </p:nvSpPr>
        <p:spPr>
          <a:xfrm>
            <a:off x="311700" y="1152475"/>
            <a:ext cx="4519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Ground track plot of mission geometry</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Rapidly assess performance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Longitudinal spacing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ΔL = (P / 1436 min)* 360 deg,    [deg]</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P = period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Will verify point coverage simulation </a:t>
            </a:r>
            <a:endParaRPr>
              <a:solidFill>
                <a:srgbClr val="D9D9D9"/>
              </a:solidFill>
              <a:latin typeface="Raleway Medium"/>
              <a:ea typeface="Raleway Medium"/>
              <a:cs typeface="Raleway Medium"/>
              <a:sym typeface="Raleway Medium"/>
            </a:endParaRPr>
          </a:p>
        </p:txBody>
      </p:sp>
      <p:sp>
        <p:nvSpPr>
          <p:cNvPr id="504" name="Google Shape;504;p59"/>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05" name="Google Shape;505;p59"/>
          <p:cNvPicPr preferRelativeResize="0"/>
          <p:nvPr/>
        </p:nvPicPr>
        <p:blipFill>
          <a:blip r:embed="rId3">
            <a:alphaModFix/>
          </a:blip>
          <a:stretch>
            <a:fillRect/>
          </a:stretch>
        </p:blipFill>
        <p:spPr>
          <a:xfrm>
            <a:off x="4983600" y="1170125"/>
            <a:ext cx="4008001" cy="266375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Point Coverage Simulation</a:t>
            </a:r>
            <a:endParaRPr>
              <a:latin typeface="Raleway Medium"/>
              <a:ea typeface="Raleway Medium"/>
              <a:cs typeface="Raleway Medium"/>
              <a:sym typeface="Raleway Medium"/>
            </a:endParaRPr>
          </a:p>
        </p:txBody>
      </p:sp>
      <p:sp>
        <p:nvSpPr>
          <p:cNvPr id="511" name="Google Shape;511;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Create a grid of points on the surface of the Moon, fly one or more spacecraft over the grid and track the observations by each grid point.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Statistical coverage results as a function of latitude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3 pitfalls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Grid points must cover equal areas over the surface of the Moon </a:t>
            </a:r>
            <a:endParaRPr>
              <a:solidFill>
                <a:srgbClr val="D9D9D9"/>
              </a:solidFill>
              <a:latin typeface="Raleway Medium"/>
              <a:ea typeface="Raleway Medium"/>
              <a:cs typeface="Raleway Medium"/>
              <a:sym typeface="Raleway Medium"/>
            </a:endParaRPr>
          </a:p>
          <a:p>
            <a:pPr indent="-317500" lvl="2" marL="13716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Use grid points at constant latitude spacing, number of points at each latitude proportional to the cosine of that latitude.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Adjust for gaps where the simulation begins and ends. </a:t>
            </a:r>
            <a:endParaRPr>
              <a:solidFill>
                <a:srgbClr val="D9D9D9"/>
              </a:solidFill>
              <a:latin typeface="Raleway Medium"/>
              <a:ea typeface="Raleway Medium"/>
              <a:cs typeface="Raleway Medium"/>
              <a:sym typeface="Raleway Medium"/>
            </a:endParaRPr>
          </a:p>
          <a:p>
            <a:pPr indent="-317500" lvl="2" marL="13716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Run the simulation long enough to minimize impact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Statistical analysis of non statistical data can lead to incorrect conclusions </a:t>
            </a:r>
            <a:endParaRPr>
              <a:solidFill>
                <a:srgbClr val="D9D9D9"/>
              </a:solidFill>
              <a:latin typeface="Raleway Medium"/>
              <a:ea typeface="Raleway Medium"/>
              <a:cs typeface="Raleway Medium"/>
              <a:sym typeface="Raleway Medium"/>
            </a:endParaRPr>
          </a:p>
          <a:p>
            <a:pPr indent="-317500" lvl="2" marL="13716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Ex. no context to coverage % </a:t>
            </a:r>
            <a:endParaRPr>
              <a:solidFill>
                <a:srgbClr val="D9D9D9"/>
              </a:solidFill>
              <a:latin typeface="Raleway Medium"/>
              <a:ea typeface="Raleway Medium"/>
              <a:cs typeface="Raleway Medium"/>
              <a:sym typeface="Raleway Medium"/>
            </a:endParaRPr>
          </a:p>
          <a:p>
            <a:pPr indent="-317500" lvl="2" marL="13716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Ground track analysis to verify </a:t>
            </a:r>
            <a:endParaRPr>
              <a:solidFill>
                <a:srgbClr val="D9D9D9"/>
              </a:solidFill>
              <a:latin typeface="Raleway Medium"/>
              <a:ea typeface="Raleway Medium"/>
              <a:cs typeface="Raleway Medium"/>
              <a:sym typeface="Raleway Medium"/>
            </a:endParaRPr>
          </a:p>
        </p:txBody>
      </p:sp>
      <p:sp>
        <p:nvSpPr>
          <p:cNvPr id="512" name="Google Shape;512;p60"/>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Moon Geometry Seen From Space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8" name="Google Shape;518;p61"/>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Determine SSP longitude and latitude: (L</a:t>
            </a:r>
            <a:r>
              <a:rPr baseline="-25000" lang="en"/>
              <a:t>S</a:t>
            </a:r>
            <a:r>
              <a:rPr lang="en"/>
              <a:t>, δ</a:t>
            </a:r>
            <a:r>
              <a:rPr baseline="-25000" lang="en"/>
              <a:t>S</a:t>
            </a:r>
            <a:r>
              <a:rPr lang="en"/>
              <a:t>)</a:t>
            </a:r>
            <a:endParaRPr/>
          </a:p>
          <a:p>
            <a:pPr indent="-342900" lvl="0" marL="457200" rtl="0" algn="l">
              <a:spcBef>
                <a:spcPts val="0"/>
              </a:spcBef>
              <a:spcAft>
                <a:spcPts val="0"/>
              </a:spcAft>
              <a:buSzPts val="1800"/>
              <a:buChar char="●"/>
            </a:pPr>
            <a:r>
              <a:rPr lang="en"/>
              <a:t>Determine T longitude and latitude: </a:t>
            </a:r>
            <a:r>
              <a:rPr lang="en"/>
              <a:t>(L</a:t>
            </a:r>
            <a:r>
              <a:rPr baseline="-25000" lang="en"/>
              <a:t>T</a:t>
            </a:r>
            <a:r>
              <a:rPr lang="en"/>
              <a:t>, δ</a:t>
            </a:r>
            <a:r>
              <a:rPr baseline="-25000" lang="en"/>
              <a:t>T</a:t>
            </a:r>
            <a:r>
              <a:rPr lang="en"/>
              <a:t>)</a:t>
            </a:r>
            <a:r>
              <a:rPr lang="en"/>
              <a:t> </a:t>
            </a:r>
            <a:endParaRPr/>
          </a:p>
          <a:p>
            <a:pPr indent="-342900" lvl="0" marL="457200" rtl="0" algn="l">
              <a:spcBef>
                <a:spcPts val="0"/>
              </a:spcBef>
              <a:spcAft>
                <a:spcPts val="0"/>
              </a:spcAft>
              <a:buSzPts val="1800"/>
              <a:buChar char="●"/>
            </a:pPr>
            <a:r>
              <a:rPr lang="en"/>
              <a:t>From </a:t>
            </a:r>
            <a:r>
              <a:rPr lang="en"/>
              <a:t>(L</a:t>
            </a:r>
            <a:r>
              <a:rPr baseline="-25000" lang="en"/>
              <a:t>S</a:t>
            </a:r>
            <a:r>
              <a:rPr lang="en"/>
              <a:t>, δ</a:t>
            </a:r>
            <a:r>
              <a:rPr baseline="-25000" lang="en"/>
              <a:t>S</a:t>
            </a:r>
            <a:r>
              <a:rPr lang="en"/>
              <a:t>) and </a:t>
            </a:r>
            <a:r>
              <a:rPr lang="en"/>
              <a:t>(L</a:t>
            </a:r>
            <a:r>
              <a:rPr baseline="-25000" lang="en"/>
              <a:t>T</a:t>
            </a:r>
            <a:r>
              <a:rPr lang="en"/>
              <a:t>, δ</a:t>
            </a:r>
            <a:r>
              <a:rPr baseline="-25000" lang="en"/>
              <a:t>T</a:t>
            </a:r>
            <a:r>
              <a:rPr lang="en"/>
              <a:t>)  we can solve for: </a:t>
            </a:r>
            <a:endParaRPr/>
          </a:p>
          <a:p>
            <a:pPr indent="-317500" lvl="1" marL="914400" rtl="0" algn="l">
              <a:spcBef>
                <a:spcPts val="0"/>
              </a:spcBef>
              <a:spcAft>
                <a:spcPts val="0"/>
              </a:spcAft>
              <a:buSzPts val="1400"/>
              <a:buChar char="○"/>
            </a:pPr>
            <a:r>
              <a:rPr lang="en"/>
              <a:t>Angular Radius: ⍴ [deg]</a:t>
            </a:r>
            <a:endParaRPr/>
          </a:p>
          <a:p>
            <a:pPr indent="-317500" lvl="1" marL="914400" rtl="0" algn="l">
              <a:spcBef>
                <a:spcPts val="0"/>
              </a:spcBef>
              <a:spcAft>
                <a:spcPts val="0"/>
              </a:spcAft>
              <a:buSzPts val="1400"/>
              <a:buChar char="○"/>
            </a:pPr>
            <a:r>
              <a:rPr lang="en"/>
              <a:t>Nadir Angle: η [deg]</a:t>
            </a:r>
            <a:endParaRPr/>
          </a:p>
          <a:p>
            <a:pPr indent="-317500" lvl="1" marL="914400" rtl="0" algn="l">
              <a:spcBef>
                <a:spcPts val="0"/>
              </a:spcBef>
              <a:spcAft>
                <a:spcPts val="0"/>
              </a:spcAft>
              <a:buSzPts val="1400"/>
              <a:buChar char="○"/>
            </a:pPr>
            <a:r>
              <a:rPr lang="en"/>
              <a:t>Earth Central Angle: λ [deg]</a:t>
            </a:r>
            <a:endParaRPr/>
          </a:p>
          <a:p>
            <a:pPr indent="-317500" lvl="1" marL="914400" rtl="0" algn="l">
              <a:spcBef>
                <a:spcPts val="0"/>
              </a:spcBef>
              <a:spcAft>
                <a:spcPts val="0"/>
              </a:spcAft>
              <a:buSzPts val="1400"/>
              <a:buChar char="○"/>
            </a:pPr>
            <a:r>
              <a:rPr lang="en"/>
              <a:t>Spacecraft elevation angle: ε [deg]</a:t>
            </a:r>
            <a:endParaRPr/>
          </a:p>
          <a:p>
            <a:pPr indent="-317500" lvl="1" marL="914400" rtl="0" algn="l">
              <a:spcBef>
                <a:spcPts val="0"/>
              </a:spcBef>
              <a:spcAft>
                <a:spcPts val="0"/>
              </a:spcAft>
              <a:buSzPts val="1400"/>
              <a:buChar char="○"/>
            </a:pPr>
            <a:r>
              <a:rPr lang="en"/>
              <a:t>Distance to Target: D</a:t>
            </a:r>
            <a:endParaRPr/>
          </a:p>
          <a:p>
            <a:pPr indent="-317500" lvl="1" marL="914400" rtl="0" algn="l">
              <a:spcBef>
                <a:spcPts val="0"/>
              </a:spcBef>
              <a:spcAft>
                <a:spcPts val="0"/>
              </a:spcAft>
              <a:buSzPts val="1400"/>
              <a:buChar char="○"/>
            </a:pPr>
            <a:r>
              <a:rPr lang="en"/>
              <a:t>Azimuth: Az [deg]</a:t>
            </a:r>
            <a:endParaRPr/>
          </a:p>
        </p:txBody>
      </p:sp>
      <p:sp>
        <p:nvSpPr>
          <p:cNvPr id="519" name="Google Shape;519;p61"/>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20" name="Google Shape;520;p61"/>
          <p:cNvPicPr preferRelativeResize="0"/>
          <p:nvPr/>
        </p:nvPicPr>
        <p:blipFill>
          <a:blip r:embed="rId3">
            <a:alphaModFix/>
          </a:blip>
          <a:stretch>
            <a:fillRect/>
          </a:stretch>
        </p:blipFill>
        <p:spPr>
          <a:xfrm>
            <a:off x="4661700" y="1152475"/>
            <a:ext cx="4260300" cy="2137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Project Summary - Objectives</a:t>
            </a:r>
            <a:endParaRPr>
              <a:latin typeface="Raleway Medium"/>
              <a:ea typeface="Raleway Medium"/>
              <a:cs typeface="Raleway Medium"/>
              <a:sym typeface="Raleway Medium"/>
            </a:endParaRPr>
          </a:p>
        </p:txBody>
      </p:sp>
      <p:sp>
        <p:nvSpPr>
          <p:cNvPr id="90" name="Google Shape;90;p17"/>
          <p:cNvSpPr/>
          <p:nvPr/>
        </p:nvSpPr>
        <p:spPr>
          <a:xfrm>
            <a:off x="3312150" y="1161575"/>
            <a:ext cx="2463000" cy="8271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aleway Medium"/>
                <a:ea typeface="Raleway Medium"/>
                <a:cs typeface="Raleway Medium"/>
                <a:sym typeface="Raleway Medium"/>
              </a:rPr>
              <a:t>Power</a:t>
            </a:r>
            <a:endParaRPr sz="2000">
              <a:latin typeface="Raleway Medium"/>
              <a:ea typeface="Raleway Medium"/>
              <a:cs typeface="Raleway Medium"/>
              <a:sym typeface="Raleway Medium"/>
            </a:endParaRPr>
          </a:p>
        </p:txBody>
      </p:sp>
      <p:sp>
        <p:nvSpPr>
          <p:cNvPr id="91" name="Google Shape;91;p17"/>
          <p:cNvSpPr/>
          <p:nvPr/>
        </p:nvSpPr>
        <p:spPr>
          <a:xfrm>
            <a:off x="586800" y="1161575"/>
            <a:ext cx="2463000" cy="8271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aleway Medium"/>
                <a:ea typeface="Raleway Medium"/>
                <a:cs typeface="Raleway Medium"/>
                <a:sym typeface="Raleway Medium"/>
              </a:rPr>
              <a:t>Comms</a:t>
            </a:r>
            <a:endParaRPr sz="2000">
              <a:latin typeface="Raleway Medium"/>
              <a:ea typeface="Raleway Medium"/>
              <a:cs typeface="Raleway Medium"/>
              <a:sym typeface="Raleway Medium"/>
            </a:endParaRPr>
          </a:p>
        </p:txBody>
      </p:sp>
      <p:sp>
        <p:nvSpPr>
          <p:cNvPr id="92" name="Google Shape;92;p17"/>
          <p:cNvSpPr/>
          <p:nvPr/>
        </p:nvSpPr>
        <p:spPr>
          <a:xfrm>
            <a:off x="586800" y="2115375"/>
            <a:ext cx="2463000" cy="2709600"/>
          </a:xfrm>
          <a:prstGeom prst="roundRect">
            <a:avLst>
              <a:gd fmla="val 7123"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aleway Medium"/>
              <a:buChar char="-"/>
            </a:pPr>
            <a:r>
              <a:rPr lang="en">
                <a:latin typeface="Raleway Medium"/>
                <a:ea typeface="Raleway Medium"/>
                <a:cs typeface="Raleway Medium"/>
                <a:sym typeface="Raleway Medium"/>
              </a:rPr>
              <a:t>Maximize</a:t>
            </a:r>
            <a:r>
              <a:rPr lang="en">
                <a:latin typeface="Raleway Medium"/>
                <a:ea typeface="Raleway Medium"/>
                <a:cs typeface="Raleway Medium"/>
                <a:sym typeface="Raleway Medium"/>
              </a:rPr>
              <a:t> Coverage (Figure of Merit)</a:t>
            </a:r>
            <a:endParaRPr>
              <a:latin typeface="Raleway Medium"/>
              <a:ea typeface="Raleway Medium"/>
              <a:cs typeface="Raleway Medium"/>
              <a:sym typeface="Raleway Medium"/>
            </a:endParaRPr>
          </a:p>
          <a:p>
            <a:pPr indent="0" lvl="0" marL="0" rtl="0" algn="l">
              <a:spcBef>
                <a:spcPts val="0"/>
              </a:spcBef>
              <a:spcAft>
                <a:spcPts val="0"/>
              </a:spcAft>
              <a:buNone/>
            </a:pPr>
            <a:r>
              <a:t/>
            </a:r>
            <a:endParaRPr>
              <a:latin typeface="Raleway Medium"/>
              <a:ea typeface="Raleway Medium"/>
              <a:cs typeface="Raleway Medium"/>
              <a:sym typeface="Raleway Medium"/>
            </a:endParaRPr>
          </a:p>
          <a:p>
            <a:pPr indent="-317500" lvl="0" marL="457200" rtl="0" algn="l">
              <a:spcBef>
                <a:spcPts val="0"/>
              </a:spcBef>
              <a:spcAft>
                <a:spcPts val="0"/>
              </a:spcAft>
              <a:buSzPts val="1400"/>
              <a:buFont typeface="Raleway Medium"/>
              <a:buChar char="-"/>
            </a:pPr>
            <a:r>
              <a:rPr lang="en">
                <a:latin typeface="Raleway Medium"/>
                <a:ea typeface="Raleway Medium"/>
                <a:cs typeface="Raleway Medium"/>
                <a:sym typeface="Raleway Medium"/>
              </a:rPr>
              <a:t>Maximize Transmission Rate (bits/sec)</a:t>
            </a:r>
            <a:endParaRPr>
              <a:latin typeface="Raleway Medium"/>
              <a:ea typeface="Raleway Medium"/>
              <a:cs typeface="Raleway Medium"/>
              <a:sym typeface="Raleway Medium"/>
            </a:endParaRPr>
          </a:p>
        </p:txBody>
      </p:sp>
      <p:sp>
        <p:nvSpPr>
          <p:cNvPr id="93" name="Google Shape;93;p17"/>
          <p:cNvSpPr/>
          <p:nvPr/>
        </p:nvSpPr>
        <p:spPr>
          <a:xfrm>
            <a:off x="3312200" y="2115375"/>
            <a:ext cx="2463000" cy="2709600"/>
          </a:xfrm>
          <a:prstGeom prst="roundRect">
            <a:avLst>
              <a:gd fmla="val 6505"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aleway Medium"/>
              <a:buChar char="-"/>
            </a:pPr>
            <a:r>
              <a:rPr lang="en">
                <a:latin typeface="Raleway Medium"/>
                <a:ea typeface="Raleway Medium"/>
                <a:cs typeface="Raleway Medium"/>
                <a:sym typeface="Raleway Medium"/>
              </a:rPr>
              <a:t>Maximize kWh to </a:t>
            </a:r>
            <a:r>
              <a:rPr lang="en">
                <a:latin typeface="Raleway Medium"/>
                <a:ea typeface="Raleway Medium"/>
                <a:cs typeface="Raleway Medium"/>
                <a:sym typeface="Raleway Medium"/>
              </a:rPr>
              <a:t>receiver</a:t>
            </a:r>
            <a:r>
              <a:rPr lang="en">
                <a:latin typeface="Raleway Medium"/>
                <a:ea typeface="Raleway Medium"/>
                <a:cs typeface="Raleway Medium"/>
                <a:sym typeface="Raleway Medium"/>
              </a:rPr>
              <a:t> (kWh)</a:t>
            </a:r>
            <a:endParaRPr>
              <a:latin typeface="Raleway Medium"/>
              <a:ea typeface="Raleway Medium"/>
              <a:cs typeface="Raleway Medium"/>
              <a:sym typeface="Raleway Medium"/>
            </a:endParaRPr>
          </a:p>
        </p:txBody>
      </p:sp>
      <p:sp>
        <p:nvSpPr>
          <p:cNvPr id="94" name="Google Shape;94;p17"/>
          <p:cNvSpPr/>
          <p:nvPr/>
        </p:nvSpPr>
        <p:spPr>
          <a:xfrm>
            <a:off x="6094200" y="2115375"/>
            <a:ext cx="2463000" cy="2709600"/>
          </a:xfrm>
          <a:prstGeom prst="roundRect">
            <a:avLst>
              <a:gd fmla="val 654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aleway Medium"/>
              <a:buChar char="-"/>
            </a:pPr>
            <a:r>
              <a:rPr lang="en">
                <a:latin typeface="Raleway Medium"/>
                <a:ea typeface="Raleway Medium"/>
                <a:cs typeface="Raleway Medium"/>
                <a:sym typeface="Raleway Medium"/>
              </a:rPr>
              <a:t>Maximize Revenue to Cost R</a:t>
            </a:r>
            <a:r>
              <a:rPr lang="en">
                <a:latin typeface="Raleway Medium"/>
                <a:ea typeface="Raleway Medium"/>
                <a:cs typeface="Raleway Medium"/>
                <a:sym typeface="Raleway Medium"/>
              </a:rPr>
              <a:t>atio ($)</a:t>
            </a:r>
            <a:endParaRPr>
              <a:latin typeface="Raleway Medium"/>
              <a:ea typeface="Raleway Medium"/>
              <a:cs typeface="Raleway Medium"/>
              <a:sym typeface="Raleway Medium"/>
            </a:endParaRPr>
          </a:p>
        </p:txBody>
      </p:sp>
      <p:sp>
        <p:nvSpPr>
          <p:cNvPr id="95" name="Google Shape;95;p17"/>
          <p:cNvSpPr/>
          <p:nvPr/>
        </p:nvSpPr>
        <p:spPr>
          <a:xfrm>
            <a:off x="6094200" y="1161575"/>
            <a:ext cx="2463000" cy="8271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aleway Medium"/>
                <a:ea typeface="Raleway Medium"/>
                <a:cs typeface="Raleway Medium"/>
                <a:sym typeface="Raleway Medium"/>
              </a:rPr>
              <a:t>Return on Investment (ROI)</a:t>
            </a:r>
            <a:endParaRPr sz="2000">
              <a:latin typeface="Raleway Medium"/>
              <a:ea typeface="Raleway Medium"/>
              <a:cs typeface="Raleway Medium"/>
              <a:sym typeface="Raleway Medium"/>
            </a:endParaRPr>
          </a:p>
        </p:txBody>
      </p:sp>
      <p:sp>
        <p:nvSpPr>
          <p:cNvPr id="96" name="Google Shape;96;p17"/>
          <p:cNvSpPr txBox="1"/>
          <p:nvPr/>
        </p:nvSpPr>
        <p:spPr>
          <a:xfrm>
            <a:off x="7203075" y="4772925"/>
            <a:ext cx="235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1.1</a:t>
            </a:r>
            <a:endParaRPr>
              <a:solidFill>
                <a:schemeClr val="lt2"/>
              </a:solidFill>
              <a:latin typeface="Raleway Medium"/>
              <a:ea typeface="Raleway Medium"/>
              <a:cs typeface="Raleway Medium"/>
              <a:sym typeface="Raleway Medium"/>
            </a:endParaRPr>
          </a:p>
        </p:txBody>
      </p:sp>
      <p:sp>
        <p:nvSpPr>
          <p:cNvPr id="97" name="Google Shape;97;p17"/>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Constellation Analytical Methods</a:t>
            </a:r>
            <a:endParaRPr/>
          </a:p>
        </p:txBody>
      </p:sp>
      <p:sp>
        <p:nvSpPr>
          <p:cNvPr id="526" name="Google Shape;526;p62"/>
          <p:cNvSpPr txBox="1"/>
          <p:nvPr>
            <p:ph idx="1" type="body"/>
          </p:nvPr>
        </p:nvSpPr>
        <p:spPr>
          <a:xfrm>
            <a:off x="510875" y="1104850"/>
            <a:ext cx="3834000" cy="34164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en" sz="3753" u="sng">
                <a:solidFill>
                  <a:srgbClr val="EFEFEF"/>
                </a:solidFill>
                <a:latin typeface="Raleway Medium"/>
                <a:ea typeface="Raleway Medium"/>
                <a:cs typeface="Raleway Medium"/>
                <a:sym typeface="Raleway Medium"/>
              </a:rPr>
              <a:t>Key Variables:</a:t>
            </a:r>
            <a:endParaRPr sz="3753" u="sng">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H = Spacecraft Altitude [km]</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R</a:t>
            </a:r>
            <a:r>
              <a:rPr baseline="-25000" lang="en" sz="3084">
                <a:solidFill>
                  <a:srgbClr val="EFEFEF"/>
                </a:solidFill>
                <a:latin typeface="Raleway Medium"/>
                <a:ea typeface="Raleway Medium"/>
                <a:cs typeface="Raleway Medium"/>
                <a:sym typeface="Raleway Medium"/>
              </a:rPr>
              <a:t>moon</a:t>
            </a:r>
            <a:r>
              <a:rPr lang="en" sz="3084">
                <a:solidFill>
                  <a:srgbClr val="EFEFEF"/>
                </a:solidFill>
                <a:latin typeface="Raleway Medium"/>
                <a:ea typeface="Raleway Medium"/>
                <a:cs typeface="Raleway Medium"/>
                <a:sym typeface="Raleway Medium"/>
              </a:rPr>
              <a:t> = Radius of Moon [km]</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θ = Beam Angle [rad]</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ε = Spacecraft Elevation Angle [rad]</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η = Nadir Angle [rad]</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D = Distance to Horizon</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P = Orbit Period</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λ</a:t>
            </a:r>
            <a:r>
              <a:rPr baseline="-25000" lang="en" sz="3084">
                <a:solidFill>
                  <a:srgbClr val="EFEFEF"/>
                </a:solidFill>
                <a:latin typeface="Raleway Medium"/>
                <a:ea typeface="Raleway Medium"/>
                <a:cs typeface="Raleway Medium"/>
                <a:sym typeface="Raleway Medium"/>
              </a:rPr>
              <a:t>max</a:t>
            </a:r>
            <a:r>
              <a:rPr lang="en" sz="3084">
                <a:solidFill>
                  <a:srgbClr val="EFEFEF"/>
                </a:solidFill>
                <a:latin typeface="Raleway Medium"/>
                <a:ea typeface="Raleway Medium"/>
                <a:cs typeface="Raleway Medium"/>
                <a:sym typeface="Raleway Medium"/>
              </a:rPr>
              <a:t>: Maximum Earth Central Angle [rad]</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λ: Earth Central Angle [rad]</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T = Time Over Target</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L</a:t>
            </a:r>
            <a:r>
              <a:rPr baseline="-25000" lang="en" sz="3084">
                <a:solidFill>
                  <a:srgbClr val="EFEFEF"/>
                </a:solidFill>
                <a:latin typeface="Raleway Medium"/>
                <a:ea typeface="Raleway Medium"/>
                <a:cs typeface="Raleway Medium"/>
                <a:sym typeface="Raleway Medium"/>
              </a:rPr>
              <a:t>f</a:t>
            </a:r>
            <a:r>
              <a:rPr lang="en" sz="3084">
                <a:solidFill>
                  <a:srgbClr val="EFEFEF"/>
                </a:solidFill>
                <a:latin typeface="Raleway Medium"/>
                <a:ea typeface="Raleway Medium"/>
                <a:cs typeface="Raleway Medium"/>
                <a:sym typeface="Raleway Medium"/>
              </a:rPr>
              <a:t> = Footprint Length</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W</a:t>
            </a:r>
            <a:r>
              <a:rPr baseline="-25000" lang="en" sz="3084">
                <a:solidFill>
                  <a:srgbClr val="EFEFEF"/>
                </a:solidFill>
                <a:latin typeface="Raleway Medium"/>
                <a:ea typeface="Raleway Medium"/>
                <a:cs typeface="Raleway Medium"/>
                <a:sym typeface="Raleway Medium"/>
              </a:rPr>
              <a:t>f</a:t>
            </a:r>
            <a:r>
              <a:rPr lang="en" sz="3084">
                <a:solidFill>
                  <a:srgbClr val="EFEFEF"/>
                </a:solidFill>
                <a:latin typeface="Raleway Medium"/>
                <a:ea typeface="Raleway Medium"/>
                <a:cs typeface="Raleway Medium"/>
                <a:sym typeface="Raleway Medium"/>
              </a:rPr>
              <a:t> = Footprint Width</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F</a:t>
            </a:r>
            <a:r>
              <a:rPr baseline="-25000" lang="en" sz="3084">
                <a:solidFill>
                  <a:srgbClr val="EFEFEF"/>
                </a:solidFill>
                <a:latin typeface="Raleway Medium"/>
                <a:ea typeface="Raleway Medium"/>
                <a:cs typeface="Raleway Medium"/>
                <a:sym typeface="Raleway Medium"/>
              </a:rPr>
              <a:t>A</a:t>
            </a:r>
            <a:r>
              <a:rPr lang="en" sz="3084">
                <a:solidFill>
                  <a:srgbClr val="EFEFEF"/>
                </a:solidFill>
                <a:latin typeface="Raleway Medium"/>
                <a:ea typeface="Raleway Medium"/>
                <a:cs typeface="Raleway Medium"/>
                <a:sym typeface="Raleway Medium"/>
              </a:rPr>
              <a:t> = Footprint Area</a:t>
            </a:r>
            <a:endParaRPr sz="3084">
              <a:solidFill>
                <a:srgbClr val="EFEFEF"/>
              </a:solidFill>
              <a:latin typeface="Raleway Medium"/>
              <a:ea typeface="Raleway Medium"/>
              <a:cs typeface="Raleway Medium"/>
              <a:sym typeface="Raleway Medium"/>
            </a:endParaRPr>
          </a:p>
          <a:p>
            <a:pPr indent="0" lvl="0" marL="0" rtl="0" algn="l">
              <a:lnSpc>
                <a:spcPct val="150000"/>
              </a:lnSpc>
              <a:spcBef>
                <a:spcPts val="0"/>
              </a:spcBef>
              <a:spcAft>
                <a:spcPts val="0"/>
              </a:spcAft>
              <a:buNone/>
            </a:pPr>
            <a:r>
              <a:rPr lang="en" sz="3084">
                <a:solidFill>
                  <a:srgbClr val="EFEFEF"/>
                </a:solidFill>
                <a:latin typeface="Raleway Medium"/>
                <a:ea typeface="Raleway Medium"/>
                <a:cs typeface="Raleway Medium"/>
                <a:sym typeface="Raleway Medium"/>
              </a:rPr>
              <a:t>ACR = Average Coverage Rate</a:t>
            </a:r>
            <a:endParaRPr sz="3084">
              <a:solidFill>
                <a:srgbClr val="EFEFEF"/>
              </a:solidFill>
              <a:latin typeface="Raleway Medium"/>
              <a:ea typeface="Raleway Medium"/>
              <a:cs typeface="Raleway Medium"/>
              <a:sym typeface="Raleway Medium"/>
            </a:endParaRPr>
          </a:p>
          <a:p>
            <a:pPr indent="0" lvl="0" marL="0" rtl="0" algn="l">
              <a:spcBef>
                <a:spcPts val="0"/>
              </a:spcBef>
              <a:spcAft>
                <a:spcPts val="0"/>
              </a:spcAft>
              <a:buNone/>
            </a:pPr>
            <a:r>
              <a:t/>
            </a:r>
            <a:endParaRPr/>
          </a:p>
        </p:txBody>
      </p:sp>
      <p:sp>
        <p:nvSpPr>
          <p:cNvPr id="527" name="Google Shape;527;p62"/>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28" name="Google Shape;528;p62"/>
          <p:cNvPicPr preferRelativeResize="0"/>
          <p:nvPr/>
        </p:nvPicPr>
        <p:blipFill>
          <a:blip r:embed="rId3">
            <a:alphaModFix/>
          </a:blip>
          <a:stretch>
            <a:fillRect/>
          </a:stretch>
        </p:blipFill>
        <p:spPr>
          <a:xfrm>
            <a:off x="3323000" y="4016075"/>
            <a:ext cx="1743075" cy="742950"/>
          </a:xfrm>
          <a:prstGeom prst="rect">
            <a:avLst/>
          </a:prstGeom>
          <a:noFill/>
          <a:ln>
            <a:noFill/>
          </a:ln>
        </p:spPr>
      </p:pic>
      <p:pic>
        <p:nvPicPr>
          <p:cNvPr id="529" name="Google Shape;529;p62"/>
          <p:cNvPicPr preferRelativeResize="0"/>
          <p:nvPr/>
        </p:nvPicPr>
        <p:blipFill>
          <a:blip r:embed="rId4">
            <a:alphaModFix/>
          </a:blip>
          <a:stretch>
            <a:fillRect/>
          </a:stretch>
        </p:blipFill>
        <p:spPr>
          <a:xfrm>
            <a:off x="3323000" y="3099175"/>
            <a:ext cx="4191000" cy="847725"/>
          </a:xfrm>
          <a:prstGeom prst="rect">
            <a:avLst/>
          </a:prstGeom>
          <a:noFill/>
          <a:ln>
            <a:noFill/>
          </a:ln>
        </p:spPr>
      </p:pic>
      <p:pic>
        <p:nvPicPr>
          <p:cNvPr id="530" name="Google Shape;530;p62"/>
          <p:cNvPicPr preferRelativeResize="0"/>
          <p:nvPr/>
        </p:nvPicPr>
        <p:blipFill>
          <a:blip r:embed="rId5">
            <a:alphaModFix/>
          </a:blip>
          <a:stretch>
            <a:fillRect/>
          </a:stretch>
        </p:blipFill>
        <p:spPr>
          <a:xfrm>
            <a:off x="3323000" y="2382300"/>
            <a:ext cx="2257425" cy="647700"/>
          </a:xfrm>
          <a:prstGeom prst="rect">
            <a:avLst/>
          </a:prstGeom>
          <a:noFill/>
          <a:ln>
            <a:noFill/>
          </a:ln>
        </p:spPr>
      </p:pic>
      <p:pic>
        <p:nvPicPr>
          <p:cNvPr id="531" name="Google Shape;531;p62"/>
          <p:cNvPicPr preferRelativeResize="0"/>
          <p:nvPr/>
        </p:nvPicPr>
        <p:blipFill>
          <a:blip r:embed="rId6">
            <a:alphaModFix/>
          </a:blip>
          <a:stretch>
            <a:fillRect/>
          </a:stretch>
        </p:blipFill>
        <p:spPr>
          <a:xfrm>
            <a:off x="3323000" y="1913075"/>
            <a:ext cx="2257425" cy="400050"/>
          </a:xfrm>
          <a:prstGeom prst="rect">
            <a:avLst/>
          </a:prstGeom>
          <a:noFill/>
          <a:ln>
            <a:noFill/>
          </a:ln>
        </p:spPr>
      </p:pic>
      <p:pic>
        <p:nvPicPr>
          <p:cNvPr id="532" name="Google Shape;532;p62"/>
          <p:cNvPicPr preferRelativeResize="0"/>
          <p:nvPr/>
        </p:nvPicPr>
        <p:blipFill>
          <a:blip r:embed="rId7">
            <a:alphaModFix/>
          </a:blip>
          <a:stretch>
            <a:fillRect/>
          </a:stretch>
        </p:blipFill>
        <p:spPr>
          <a:xfrm>
            <a:off x="3332525" y="1017725"/>
            <a:ext cx="2238375" cy="847725"/>
          </a:xfrm>
          <a:prstGeom prst="rect">
            <a:avLst/>
          </a:prstGeom>
          <a:noFill/>
          <a:ln>
            <a:noFill/>
          </a:ln>
        </p:spPr>
      </p:pic>
      <p:sp>
        <p:nvSpPr>
          <p:cNvPr id="533" name="Google Shape;533;p62"/>
          <p:cNvSpPr txBox="1"/>
          <p:nvPr/>
        </p:nvSpPr>
        <p:spPr>
          <a:xfrm>
            <a:off x="5832525" y="1017725"/>
            <a:ext cx="247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dk1"/>
                </a:solidFill>
              </a:rPr>
              <a:t>Assumptions</a:t>
            </a:r>
            <a:endParaRPr u="sng">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Neglect rotation of Moon</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Neglect Oblateness of Moon</a:t>
            </a:r>
            <a:endParaRPr sz="11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3"/>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39" name="Google Shape;539;p63"/>
          <p:cNvPicPr preferRelativeResize="0"/>
          <p:nvPr/>
        </p:nvPicPr>
        <p:blipFill>
          <a:blip r:embed="rId3">
            <a:alphaModFix/>
          </a:blip>
          <a:stretch>
            <a:fillRect/>
          </a:stretch>
        </p:blipFill>
        <p:spPr>
          <a:xfrm>
            <a:off x="0" y="0"/>
            <a:ext cx="8694674" cy="4484075"/>
          </a:xfrm>
          <a:prstGeom prst="rect">
            <a:avLst/>
          </a:prstGeom>
          <a:noFill/>
          <a:ln>
            <a:noFill/>
          </a:ln>
        </p:spPr>
      </p:pic>
      <p:sp>
        <p:nvSpPr>
          <p:cNvPr id="540" name="Google Shape;540;p63"/>
          <p:cNvSpPr txBox="1"/>
          <p:nvPr/>
        </p:nvSpPr>
        <p:spPr>
          <a:xfrm>
            <a:off x="0" y="4484075"/>
            <a:ext cx="8899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2"/>
                </a:solidFill>
              </a:rPr>
              <a:t>Lunar Spectrum Management: Enabling and Protecting Lunar Science &amp; Exploration, Cathy Sham, Spectrum Policy and Planning Division</a:t>
            </a:r>
            <a:endParaRPr sz="1000">
              <a:solidFill>
                <a:schemeClr val="accent2"/>
              </a:solidFill>
            </a:endParaRPr>
          </a:p>
          <a:p>
            <a:pPr indent="0" lvl="0" marL="0" rtl="0" algn="l">
              <a:spcBef>
                <a:spcPts val="0"/>
              </a:spcBef>
              <a:spcAft>
                <a:spcPts val="0"/>
              </a:spcAft>
              <a:buNone/>
            </a:pPr>
            <a:r>
              <a:rPr lang="en" sz="1000">
                <a:solidFill>
                  <a:schemeClr val="accent2"/>
                </a:solidFill>
              </a:rPr>
              <a:t>7-9 June 2022</a:t>
            </a:r>
            <a:endParaRPr sz="1000">
              <a:solidFill>
                <a:schemeClr val="accent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Precedence Diagram &amp; Critical Path</a:t>
            </a:r>
            <a:endParaRPr>
              <a:latin typeface="Raleway Medium"/>
              <a:ea typeface="Raleway Medium"/>
              <a:cs typeface="Raleway Medium"/>
              <a:sym typeface="Raleway Medium"/>
            </a:endParaRPr>
          </a:p>
        </p:txBody>
      </p:sp>
      <p:sp>
        <p:nvSpPr>
          <p:cNvPr id="546" name="Google Shape;546;p64"/>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7" name="Google Shape;547;p64"/>
          <p:cNvPicPr preferRelativeResize="0"/>
          <p:nvPr/>
        </p:nvPicPr>
        <p:blipFill>
          <a:blip r:embed="rId3">
            <a:alphaModFix/>
          </a:blip>
          <a:stretch>
            <a:fillRect/>
          </a:stretch>
        </p:blipFill>
        <p:spPr>
          <a:xfrm>
            <a:off x="4187100" y="1465025"/>
            <a:ext cx="4826148" cy="1951275"/>
          </a:xfrm>
          <a:prstGeom prst="rect">
            <a:avLst/>
          </a:prstGeom>
          <a:noFill/>
          <a:ln>
            <a:noFill/>
          </a:ln>
        </p:spPr>
      </p:pic>
      <p:pic>
        <p:nvPicPr>
          <p:cNvPr id="548" name="Google Shape;548;p64"/>
          <p:cNvPicPr preferRelativeResize="0"/>
          <p:nvPr/>
        </p:nvPicPr>
        <p:blipFill>
          <a:blip r:embed="rId4">
            <a:alphaModFix/>
          </a:blip>
          <a:stretch>
            <a:fillRect/>
          </a:stretch>
        </p:blipFill>
        <p:spPr>
          <a:xfrm>
            <a:off x="171575" y="1465025"/>
            <a:ext cx="3898855" cy="19512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5"/>
          <p:cNvSpPr txBox="1"/>
          <p:nvPr>
            <p:ph type="title"/>
          </p:nvPr>
        </p:nvSpPr>
        <p:spPr>
          <a:xfrm>
            <a:off x="293250" y="445025"/>
            <a:ext cx="8557500" cy="3597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6000">
                <a:latin typeface="Raleway Medium"/>
                <a:ea typeface="Raleway Medium"/>
                <a:cs typeface="Raleway Medium"/>
                <a:sym typeface="Raleway Medium"/>
              </a:rPr>
              <a:t>MOO</a:t>
            </a:r>
            <a:endParaRPr sz="6000">
              <a:latin typeface="Raleway Medium"/>
              <a:ea typeface="Raleway Medium"/>
              <a:cs typeface="Raleway Medium"/>
              <a:sym typeface="Raleway Medium"/>
            </a:endParaRPr>
          </a:p>
        </p:txBody>
      </p:sp>
      <p:sp>
        <p:nvSpPr>
          <p:cNvPr id="554" name="Google Shape;554;p65"/>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6"/>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chemeClr val="dk1"/>
                </a:solidFill>
                <a:latin typeface="Raleway Medium"/>
                <a:ea typeface="Raleway Medium"/>
                <a:cs typeface="Raleway Medium"/>
                <a:sym typeface="Raleway Medium"/>
              </a:rPr>
              <a:t>Multi Objective Optimization (MOO) </a:t>
            </a:r>
            <a:endParaRPr sz="2800">
              <a:solidFill>
                <a:schemeClr val="dk1"/>
              </a:solidFill>
              <a:latin typeface="Raleway Medium"/>
              <a:ea typeface="Raleway Medium"/>
              <a:cs typeface="Raleway Medium"/>
              <a:sym typeface="Raleway Medium"/>
            </a:endParaRPr>
          </a:p>
        </p:txBody>
      </p:sp>
      <p:sp>
        <p:nvSpPr>
          <p:cNvPr id="560" name="Google Shape;560;p66"/>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Goal: Optimize decision making involving more than one conflicting objectives. </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Pareto optimal: Solutions that can no longer be improved in one objective without decreasing another. </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Big picture, the purpose of MOO is to present to the team the feasible design choices that satisfy a set of constraints. These choices shall be pareto optimal since our objectives are conflicting. The team will then decide on one of the pareto optimal solutions to present a hardware demonstration of the most critical component. </a:t>
            </a:r>
            <a:endParaRPr sz="1800">
              <a:solidFill>
                <a:srgbClr val="D9D9D9"/>
              </a:solidFill>
              <a:latin typeface="Raleway Medium"/>
              <a:ea typeface="Raleway Medium"/>
              <a:cs typeface="Raleway Medium"/>
              <a:sym typeface="Raleway Medium"/>
            </a:endParaRPr>
          </a:p>
        </p:txBody>
      </p:sp>
      <p:sp>
        <p:nvSpPr>
          <p:cNvPr id="561" name="Google Shape;561;p66"/>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7"/>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chemeClr val="dk1"/>
                </a:solidFill>
                <a:latin typeface="Raleway Medium"/>
                <a:ea typeface="Raleway Medium"/>
                <a:cs typeface="Raleway Medium"/>
                <a:sym typeface="Raleway Medium"/>
              </a:rPr>
              <a:t>MOO breakdown </a:t>
            </a:r>
            <a:endParaRPr sz="2800">
              <a:solidFill>
                <a:schemeClr val="dk1"/>
              </a:solidFill>
              <a:latin typeface="Raleway Medium"/>
              <a:ea typeface="Raleway Medium"/>
              <a:cs typeface="Raleway Medium"/>
              <a:sym typeface="Raleway Medium"/>
            </a:endParaRPr>
          </a:p>
        </p:txBody>
      </p:sp>
      <p:sp>
        <p:nvSpPr>
          <p:cNvPr id="567" name="Google Shape;567;p67"/>
          <p:cNvSpPr txBox="1"/>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D9D9D9"/>
                </a:solidFill>
                <a:latin typeface="Raleway Medium"/>
                <a:ea typeface="Raleway Medium"/>
                <a:cs typeface="Raleway Medium"/>
                <a:sym typeface="Raleway Medium"/>
              </a:rPr>
              <a:t>Design Variables </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120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Actual design components</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Components of the same variable will compete to maximize/minimize an objective</a:t>
            </a:r>
            <a:endParaRPr sz="1800">
              <a:solidFill>
                <a:srgbClr val="D9D9D9"/>
              </a:solidFill>
              <a:latin typeface="Raleway Medium"/>
              <a:ea typeface="Raleway Medium"/>
              <a:cs typeface="Raleway Medium"/>
              <a:sym typeface="Raleway Medium"/>
            </a:endParaRPr>
          </a:p>
        </p:txBody>
      </p:sp>
      <p:sp>
        <p:nvSpPr>
          <p:cNvPr id="568" name="Google Shape;568;p67"/>
          <p:cNvSpPr txBox="1"/>
          <p:nvPr/>
        </p:nvSpPr>
        <p:spPr>
          <a:xfrm>
            <a:off x="6024300" y="1389600"/>
            <a:ext cx="2808000" cy="3179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D9D9D9"/>
                </a:solidFill>
                <a:latin typeface="Raleway Medium"/>
                <a:ea typeface="Raleway Medium"/>
                <a:cs typeface="Raleway Medium"/>
                <a:sym typeface="Raleway Medium"/>
              </a:rPr>
              <a:t>Objectives</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120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Functions we want to maximize/minimize</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Defines the Criterion Space  </a:t>
            </a:r>
            <a:endParaRPr sz="1800">
              <a:solidFill>
                <a:srgbClr val="D9D9D9"/>
              </a:solidFill>
              <a:latin typeface="Raleway Medium"/>
              <a:ea typeface="Raleway Medium"/>
              <a:cs typeface="Raleway Medium"/>
              <a:sym typeface="Raleway Medium"/>
            </a:endParaRPr>
          </a:p>
          <a:p>
            <a:pPr indent="0" lvl="0" marL="0" rtl="0" algn="l">
              <a:lnSpc>
                <a:spcPct val="115000"/>
              </a:lnSpc>
              <a:spcBef>
                <a:spcPts val="1200"/>
              </a:spcBef>
              <a:spcAft>
                <a:spcPts val="1200"/>
              </a:spcAft>
              <a:buNone/>
            </a:pPr>
            <a:r>
              <a:t/>
            </a:r>
            <a:endParaRPr sz="1800">
              <a:solidFill>
                <a:srgbClr val="D9D9D9"/>
              </a:solidFill>
              <a:latin typeface="Raleway Medium"/>
              <a:ea typeface="Raleway Medium"/>
              <a:cs typeface="Raleway Medium"/>
              <a:sym typeface="Raleway Medium"/>
            </a:endParaRPr>
          </a:p>
        </p:txBody>
      </p:sp>
      <p:sp>
        <p:nvSpPr>
          <p:cNvPr id="569" name="Google Shape;569;p67"/>
          <p:cNvSpPr txBox="1"/>
          <p:nvPr/>
        </p:nvSpPr>
        <p:spPr>
          <a:xfrm>
            <a:off x="3168000" y="1389600"/>
            <a:ext cx="2808000" cy="3179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sz="1800">
                <a:solidFill>
                  <a:srgbClr val="D9D9D9"/>
                </a:solidFill>
                <a:latin typeface="Raleway Medium"/>
                <a:ea typeface="Raleway Medium"/>
                <a:cs typeface="Raleway Medium"/>
                <a:sym typeface="Raleway Medium"/>
              </a:rPr>
              <a:t>Constraints</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120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Maximum or minimum viable quantities </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Define the Design Space and feasibility</a:t>
            </a:r>
            <a:endParaRPr sz="1800">
              <a:solidFill>
                <a:srgbClr val="D9D9D9"/>
              </a:solidFill>
              <a:latin typeface="Raleway Medium"/>
              <a:ea typeface="Raleway Medium"/>
              <a:cs typeface="Raleway Medium"/>
              <a:sym typeface="Raleway Medium"/>
            </a:endParaRPr>
          </a:p>
          <a:p>
            <a:pPr indent="-342900" lvl="0" marL="457200" rtl="0" algn="l">
              <a:lnSpc>
                <a:spcPct val="115000"/>
              </a:lnSpc>
              <a:spcBef>
                <a:spcPts val="0"/>
              </a:spcBef>
              <a:spcAft>
                <a:spcPts val="0"/>
              </a:spcAft>
              <a:buClr>
                <a:srgbClr val="D9D9D9"/>
              </a:buClr>
              <a:buSzPts val="1800"/>
              <a:buFont typeface="Raleway Medium"/>
              <a:buChar char="●"/>
            </a:pPr>
            <a:r>
              <a:rPr lang="en" sz="1800">
                <a:solidFill>
                  <a:srgbClr val="D9D9D9"/>
                </a:solidFill>
                <a:latin typeface="Raleway Medium"/>
                <a:ea typeface="Raleway Medium"/>
                <a:cs typeface="Raleway Medium"/>
                <a:sym typeface="Raleway Medium"/>
              </a:rPr>
              <a:t>Inequalities</a:t>
            </a:r>
            <a:endParaRPr sz="1800">
              <a:solidFill>
                <a:srgbClr val="D9D9D9"/>
              </a:solidFill>
              <a:latin typeface="Raleway Medium"/>
              <a:ea typeface="Raleway Medium"/>
              <a:cs typeface="Raleway Medium"/>
              <a:sym typeface="Raleway Medium"/>
            </a:endParaRPr>
          </a:p>
          <a:p>
            <a:pPr indent="0" lvl="0" marL="0" rtl="0" algn="l">
              <a:lnSpc>
                <a:spcPct val="115000"/>
              </a:lnSpc>
              <a:spcBef>
                <a:spcPts val="1200"/>
              </a:spcBef>
              <a:spcAft>
                <a:spcPts val="1200"/>
              </a:spcAft>
              <a:buNone/>
            </a:pPr>
            <a:r>
              <a:t/>
            </a:r>
            <a:endParaRPr sz="1800">
              <a:solidFill>
                <a:srgbClr val="D9D9D9"/>
              </a:solidFill>
              <a:latin typeface="Raleway Medium"/>
              <a:ea typeface="Raleway Medium"/>
              <a:cs typeface="Raleway Medium"/>
              <a:sym typeface="Raleway Medium"/>
            </a:endParaRPr>
          </a:p>
        </p:txBody>
      </p:sp>
      <p:sp>
        <p:nvSpPr>
          <p:cNvPr id="570" name="Google Shape;570;p67"/>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Design Variables - Detailed description</a:t>
            </a:r>
            <a:endParaRPr>
              <a:latin typeface="Raleway Medium"/>
              <a:ea typeface="Raleway Medium"/>
              <a:cs typeface="Raleway Medium"/>
              <a:sym typeface="Raleway Medium"/>
            </a:endParaRPr>
          </a:p>
        </p:txBody>
      </p:sp>
      <p:sp>
        <p:nvSpPr>
          <p:cNvPr id="576" name="Google Shape;576;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Actual Design Components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X = [X1, X2, X3, …, Xn]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Y = [Y1, Y2, Y3, …, Yn]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Z = [Z1, Z2, Z3, ..., Zn]</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X, Y, Z are design variable categories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X1, X2, X3 are different design choices for each category </a:t>
            </a:r>
            <a:endParaRPr>
              <a:solidFill>
                <a:srgbClr val="D9D9D9"/>
              </a:solidFill>
              <a:latin typeface="Raleway Medium"/>
              <a:ea typeface="Raleway Medium"/>
              <a:cs typeface="Raleway Medium"/>
              <a:sym typeface="Raleway Medium"/>
            </a:endParaRPr>
          </a:p>
          <a:p>
            <a:pPr indent="-342900" lvl="0" marL="457200" rtl="0" algn="l">
              <a:spcBef>
                <a:spcPts val="0"/>
              </a:spcBef>
              <a:spcAft>
                <a:spcPts val="0"/>
              </a:spcAft>
              <a:buClr>
                <a:srgbClr val="D9D9D9"/>
              </a:buClr>
              <a:buSzPts val="1800"/>
              <a:buFont typeface="Raleway Medium"/>
              <a:buChar char="●"/>
            </a:pPr>
            <a:r>
              <a:rPr lang="en">
                <a:solidFill>
                  <a:srgbClr val="D9D9D9"/>
                </a:solidFill>
                <a:latin typeface="Raleway Medium"/>
                <a:ea typeface="Raleway Medium"/>
                <a:cs typeface="Raleway Medium"/>
                <a:sym typeface="Raleway Medium"/>
              </a:rPr>
              <a:t>Example: X category is transmission type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X1 = Laser Power Beaming </a:t>
            </a:r>
            <a:endParaRPr>
              <a:solidFill>
                <a:srgbClr val="D9D9D9"/>
              </a:solidFill>
              <a:latin typeface="Raleway Medium"/>
              <a:ea typeface="Raleway Medium"/>
              <a:cs typeface="Raleway Medium"/>
              <a:sym typeface="Raleway Medium"/>
            </a:endParaRPr>
          </a:p>
          <a:p>
            <a:pPr indent="-317500" lvl="1" marL="914400" rtl="0" algn="l">
              <a:spcBef>
                <a:spcPts val="0"/>
              </a:spcBef>
              <a:spcAft>
                <a:spcPts val="0"/>
              </a:spcAft>
              <a:buClr>
                <a:srgbClr val="D9D9D9"/>
              </a:buClr>
              <a:buSzPts val="1400"/>
              <a:buFont typeface="Raleway Medium"/>
              <a:buChar char="○"/>
            </a:pPr>
            <a:r>
              <a:rPr lang="en">
                <a:solidFill>
                  <a:srgbClr val="D9D9D9"/>
                </a:solidFill>
                <a:latin typeface="Raleway Medium"/>
                <a:ea typeface="Raleway Medium"/>
                <a:cs typeface="Raleway Medium"/>
                <a:sym typeface="Raleway Medium"/>
              </a:rPr>
              <a:t>X2 = Microwave Power Transmission </a:t>
            </a:r>
            <a:endParaRPr>
              <a:solidFill>
                <a:srgbClr val="D9D9D9"/>
              </a:solidFill>
              <a:latin typeface="Raleway Medium"/>
              <a:ea typeface="Raleway Medium"/>
              <a:cs typeface="Raleway Medium"/>
              <a:sym typeface="Raleway Medium"/>
            </a:endParaRPr>
          </a:p>
        </p:txBody>
      </p:sp>
      <p:sp>
        <p:nvSpPr>
          <p:cNvPr id="577" name="Google Shape;577;p68"/>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322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CRATER Timeline</a:t>
            </a:r>
            <a:endParaRPr>
              <a:latin typeface="Raleway Medium"/>
              <a:ea typeface="Raleway Medium"/>
              <a:cs typeface="Raleway Medium"/>
              <a:sym typeface="Raleway Medium"/>
            </a:endParaRPr>
          </a:p>
        </p:txBody>
      </p:sp>
      <p:sp>
        <p:nvSpPr>
          <p:cNvPr id="103" name="Google Shape;103;p18"/>
          <p:cNvSpPr txBox="1"/>
          <p:nvPr/>
        </p:nvSpPr>
        <p:spPr>
          <a:xfrm>
            <a:off x="7203075" y="4772925"/>
            <a:ext cx="231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1.1</a:t>
            </a:r>
            <a:endParaRPr>
              <a:solidFill>
                <a:schemeClr val="lt2"/>
              </a:solidFill>
              <a:latin typeface="Raleway Medium"/>
              <a:ea typeface="Raleway Medium"/>
              <a:cs typeface="Raleway Medium"/>
              <a:sym typeface="Raleway Medium"/>
            </a:endParaRPr>
          </a:p>
        </p:txBody>
      </p:sp>
      <p:pic>
        <p:nvPicPr>
          <p:cNvPr id="104" name="Google Shape;104;p18"/>
          <p:cNvPicPr preferRelativeResize="0"/>
          <p:nvPr/>
        </p:nvPicPr>
        <p:blipFill rotWithShape="1">
          <a:blip r:embed="rId3">
            <a:alphaModFix/>
          </a:blip>
          <a:srcRect b="7885" l="2097" r="5923" t="20105"/>
          <a:stretch/>
        </p:blipFill>
        <p:spPr>
          <a:xfrm>
            <a:off x="175025" y="1205375"/>
            <a:ext cx="8882002" cy="3161376"/>
          </a:xfrm>
          <a:prstGeom prst="rect">
            <a:avLst/>
          </a:prstGeom>
          <a:noFill/>
          <a:ln>
            <a:noFill/>
          </a:ln>
        </p:spPr>
      </p:pic>
      <p:sp>
        <p:nvSpPr>
          <p:cNvPr id="105" name="Google Shape;105;p18"/>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7340900" y="2285400"/>
            <a:ext cx="164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CONOPS</a:t>
            </a:r>
            <a:endParaRPr>
              <a:latin typeface="Raleway Medium"/>
              <a:ea typeface="Raleway Medium"/>
              <a:cs typeface="Raleway Medium"/>
              <a:sym typeface="Raleway Medium"/>
            </a:endParaRPr>
          </a:p>
        </p:txBody>
      </p:sp>
      <p:pic>
        <p:nvPicPr>
          <p:cNvPr id="111" name="Google Shape;111;p19"/>
          <p:cNvPicPr preferRelativeResize="0"/>
          <p:nvPr/>
        </p:nvPicPr>
        <p:blipFill>
          <a:blip r:embed="rId3">
            <a:alphaModFix/>
          </a:blip>
          <a:stretch>
            <a:fillRect/>
          </a:stretch>
        </p:blipFill>
        <p:spPr>
          <a:xfrm>
            <a:off x="0" y="0"/>
            <a:ext cx="7130580" cy="5143500"/>
          </a:xfrm>
          <a:prstGeom prst="rect">
            <a:avLst/>
          </a:prstGeom>
          <a:noFill/>
          <a:ln>
            <a:noFill/>
          </a:ln>
        </p:spPr>
      </p:pic>
      <p:sp>
        <p:nvSpPr>
          <p:cNvPr id="112" name="Google Shape;112;p19"/>
          <p:cNvSpPr txBox="1"/>
          <p:nvPr/>
        </p:nvSpPr>
        <p:spPr>
          <a:xfrm>
            <a:off x="7203075" y="4772925"/>
            <a:ext cx="245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1.1</a:t>
            </a:r>
            <a:endParaRPr>
              <a:solidFill>
                <a:schemeClr val="lt2"/>
              </a:solidFill>
              <a:latin typeface="Raleway Medium"/>
              <a:ea typeface="Raleway Medium"/>
              <a:cs typeface="Raleway Medium"/>
              <a:sym typeface="Raleway Medium"/>
            </a:endParaRPr>
          </a:p>
        </p:txBody>
      </p:sp>
      <p:sp>
        <p:nvSpPr>
          <p:cNvPr id="113" name="Google Shape;113;p19"/>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Performance</a:t>
            </a:r>
            <a:r>
              <a:rPr lang="en">
                <a:latin typeface="Raleway Medium"/>
                <a:ea typeface="Raleway Medium"/>
                <a:cs typeface="Raleway Medium"/>
                <a:sym typeface="Raleway Medium"/>
              </a:rPr>
              <a:t> Quantification</a:t>
            </a:r>
            <a:endParaRPr>
              <a:latin typeface="Raleway Medium"/>
              <a:ea typeface="Raleway Medium"/>
              <a:cs typeface="Raleway Medium"/>
              <a:sym typeface="Raleway Medium"/>
            </a:endParaRPr>
          </a:p>
        </p:txBody>
      </p:sp>
      <p:sp>
        <p:nvSpPr>
          <p:cNvPr id="119" name="Google Shape;11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Power</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Power team is defined by the capability of sending electric power to a ground station from a satellite</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Objective: Maximizing power received by ground stations</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Measured by how many kWh are received by the lunar ground station</a:t>
            </a:r>
            <a:endParaRPr sz="2000">
              <a:solidFill>
                <a:srgbClr val="D9D9D9"/>
              </a:solidFill>
              <a:latin typeface="Raleway Medium"/>
              <a:ea typeface="Raleway Medium"/>
              <a:cs typeface="Raleway Medium"/>
              <a:sym typeface="Raleway Medium"/>
            </a:endParaRPr>
          </a:p>
        </p:txBody>
      </p:sp>
      <p:sp>
        <p:nvSpPr>
          <p:cNvPr id="120" name="Google Shape;120;p20"/>
          <p:cNvSpPr txBox="1"/>
          <p:nvPr/>
        </p:nvSpPr>
        <p:spPr>
          <a:xfrm>
            <a:off x="7203075" y="4772925"/>
            <a:ext cx="21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1.2</a:t>
            </a:r>
            <a:endParaRPr>
              <a:solidFill>
                <a:schemeClr val="lt2"/>
              </a:solidFill>
              <a:latin typeface="Raleway Medium"/>
              <a:ea typeface="Raleway Medium"/>
              <a:cs typeface="Raleway Medium"/>
              <a:sym typeface="Raleway Medium"/>
            </a:endParaRPr>
          </a:p>
        </p:txBody>
      </p:sp>
      <p:sp>
        <p:nvSpPr>
          <p:cNvPr id="121" name="Google Shape;121;p20"/>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aleway Medium"/>
                <a:ea typeface="Raleway Medium"/>
                <a:cs typeface="Raleway Medium"/>
                <a:sym typeface="Raleway Medium"/>
              </a:rPr>
              <a:t>Performance Quantification</a:t>
            </a:r>
            <a:endParaRPr>
              <a:latin typeface="Raleway Medium"/>
              <a:ea typeface="Raleway Medium"/>
              <a:cs typeface="Raleway Medium"/>
              <a:sym typeface="Raleway Medium"/>
            </a:endParaRPr>
          </a:p>
        </p:txBody>
      </p:sp>
      <p:sp>
        <p:nvSpPr>
          <p:cNvPr id="127" name="Google Shape;12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Communications</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Comms</a:t>
            </a:r>
            <a:r>
              <a:rPr lang="en" sz="2000">
                <a:solidFill>
                  <a:srgbClr val="D9D9D9"/>
                </a:solidFill>
                <a:latin typeface="Raleway Medium"/>
                <a:ea typeface="Raleway Medium"/>
                <a:cs typeface="Raleway Medium"/>
                <a:sym typeface="Raleway Medium"/>
              </a:rPr>
              <a:t> team is defined by its capability to create a network that can communicate with the lunar surface, the constellation and the Earth</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Objective: Maximize transmission rate &amp; maximize coverage</a:t>
            </a:r>
            <a:endParaRPr sz="2000">
              <a:solidFill>
                <a:srgbClr val="D9D9D9"/>
              </a:solidFill>
              <a:latin typeface="Raleway Medium"/>
              <a:ea typeface="Raleway Medium"/>
              <a:cs typeface="Raleway Medium"/>
              <a:sym typeface="Raleway Medium"/>
            </a:endParaRPr>
          </a:p>
          <a:p>
            <a:pPr indent="-355600" lvl="1" marL="914400" rtl="0" algn="l">
              <a:spcBef>
                <a:spcPts val="0"/>
              </a:spcBef>
              <a:spcAft>
                <a:spcPts val="0"/>
              </a:spcAft>
              <a:buClr>
                <a:srgbClr val="D9D9D9"/>
              </a:buClr>
              <a:buSzPts val="2000"/>
              <a:buFont typeface="Raleway Medium"/>
              <a:buChar char="○"/>
            </a:pPr>
            <a:r>
              <a:rPr lang="en" sz="2000">
                <a:solidFill>
                  <a:srgbClr val="D9D9D9"/>
                </a:solidFill>
                <a:latin typeface="Raleway Medium"/>
                <a:ea typeface="Raleway Medium"/>
                <a:cs typeface="Raleway Medium"/>
                <a:sym typeface="Raleway Medium"/>
              </a:rPr>
              <a:t>Measured in Mbps, km</a:t>
            </a:r>
            <a:r>
              <a:rPr baseline="30000" lang="en" sz="2000">
                <a:solidFill>
                  <a:srgbClr val="D9D9D9"/>
                </a:solidFill>
                <a:latin typeface="Raleway Medium"/>
                <a:ea typeface="Raleway Medium"/>
                <a:cs typeface="Raleway Medium"/>
                <a:sym typeface="Raleway Medium"/>
              </a:rPr>
              <a:t>2</a:t>
            </a:r>
            <a:endParaRPr sz="2000">
              <a:solidFill>
                <a:srgbClr val="D9D9D9"/>
              </a:solidFill>
              <a:latin typeface="Raleway Medium"/>
              <a:ea typeface="Raleway Medium"/>
              <a:cs typeface="Raleway Medium"/>
              <a:sym typeface="Raleway Medium"/>
            </a:endParaRPr>
          </a:p>
        </p:txBody>
      </p:sp>
      <p:sp>
        <p:nvSpPr>
          <p:cNvPr id="128" name="Google Shape;128;p21"/>
          <p:cNvSpPr txBox="1"/>
          <p:nvPr/>
        </p:nvSpPr>
        <p:spPr>
          <a:xfrm>
            <a:off x="7203075" y="4772925"/>
            <a:ext cx="229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Raleway Medium"/>
                <a:ea typeface="Raleway Medium"/>
                <a:cs typeface="Raleway Medium"/>
                <a:sym typeface="Raleway Medium"/>
              </a:rPr>
              <a:t>PDR Requirement 1.2</a:t>
            </a:r>
            <a:endParaRPr>
              <a:solidFill>
                <a:schemeClr val="lt2"/>
              </a:solidFill>
              <a:latin typeface="Raleway Medium"/>
              <a:ea typeface="Raleway Medium"/>
              <a:cs typeface="Raleway Medium"/>
              <a:sym typeface="Raleway Medium"/>
            </a:endParaRPr>
          </a:p>
        </p:txBody>
      </p:sp>
      <p:sp>
        <p:nvSpPr>
          <p:cNvPr id="129" name="Google Shape;129;p21"/>
          <p:cNvSpPr txBox="1"/>
          <p:nvPr>
            <p:ph idx="12" type="sldNum"/>
          </p:nvPr>
        </p:nvSpPr>
        <p:spPr>
          <a:xfrm>
            <a:off x="8464558" y="51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49D125-3260-4229-AFAE-C09866902021}"/>
</file>

<file path=customXml/itemProps2.xml><?xml version="1.0" encoding="utf-8"?>
<ds:datastoreItem xmlns:ds="http://schemas.openxmlformats.org/officeDocument/2006/customXml" ds:itemID="{E69E6420-2BBB-4978-A570-7DD32BD18CBB}"/>
</file>

<file path=customXml/itemProps3.xml><?xml version="1.0" encoding="utf-8"?>
<ds:datastoreItem xmlns:ds="http://schemas.openxmlformats.org/officeDocument/2006/customXml" ds:itemID="{C2BFDDBF-D2CF-4E7A-972E-9A2F6874920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