
<file path=[Content_Types].xml><?xml version="1.0" encoding="utf-8"?>
<Types xmlns="http://schemas.openxmlformats.org/package/2006/content-types">
  <Default Extension="png" ContentType="image/png"/>
  <Default Extension="rels" ContentType="application/vnd.openxmlformats-package.relationships+xml"/>
  <Default Extension="fntdata" ContentType="application/x-fontdata"/>
  <Default Extension="xml" ContentType="application/xml"/>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Masters/slideMaster1.xml" ContentType="application/vnd.openxmlformats-officedocument.presentationml.slideMaster+xml"/>
  <Override PartName="/ppt/notesSlides/notesSlide17.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5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Lst>
  <p:sldSz cx="9144000" cy="5143500" type="screen16x9"/>
  <p:notesSz cx="6858000" cy="9144000"/>
  <p:embeddedFontLst>
    <p:embeddedFont>
      <p:font typeface="Helvetica Neue" panose="020B0604020202020204" charset="0"/>
      <p:regular r:id="rId55"/>
      <p:bold r:id="rId56"/>
      <p:italic r:id="rId57"/>
      <p:boldItalic r:id="rId58"/>
    </p:embeddedFont>
    <p:embeddedFont>
      <p:font typeface="Merriweather" panose="00000500000000000000" pitchFamily="2" charset="0"/>
      <p:regular r:id="rId59"/>
      <p:bold r:id="rId60"/>
      <p:italic r:id="rId61"/>
      <p:boldItalic r:id="rId62"/>
    </p:embeddedFont>
    <p:embeddedFont>
      <p:font typeface="Roboto" panose="02000000000000000000" pitchFamily="2" charset="0"/>
      <p:regular r:id="rId63"/>
      <p:bold r:id="rId64"/>
      <p:italic r:id="rId65"/>
      <p:boldItalic r:id="rId6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457F5C5-370B-463E-8180-37DFF4779C5C}">
  <a:tblStyle styleId="{6457F5C5-370B-463E-8180-37DFF4779C5C}"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10" d="100"/>
          <a:sy n="110" d="100"/>
        </p:scale>
        <p:origin x="662" y="31"/>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9.fntdata"/><Relationship Id="rId6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font" Target="fonts/font4.fntdata"/><Relationship Id="rId66" Type="http://schemas.openxmlformats.org/officeDocument/2006/relationships/font" Target="fonts/font12.fntdata"/><Relationship Id="rId5" Type="http://schemas.openxmlformats.org/officeDocument/2006/relationships/slide" Target="slides/slide4.xml"/><Relationship Id="rId61" Type="http://schemas.openxmlformats.org/officeDocument/2006/relationships/font" Target="fonts/font7.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2.fntdata"/><Relationship Id="rId64" Type="http://schemas.openxmlformats.org/officeDocument/2006/relationships/font" Target="fonts/font10.fntdata"/><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customXml" Target="../customXml/item2.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5.fntdata"/><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62" Type="http://schemas.openxmlformats.org/officeDocument/2006/relationships/font" Target="fonts/font8.fntdata"/><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3.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6.fntdata"/><Relationship Id="rId65" Type="http://schemas.openxmlformats.org/officeDocument/2006/relationships/font" Target="fonts/font11.fntdata"/><Relationship Id="rId73" Type="http://schemas.openxmlformats.org/officeDocument/2006/relationships/customXml" Target="../customXml/item3.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font" Target="fonts/font1.fntdata"/><Relationship Id="rId7" Type="http://schemas.openxmlformats.org/officeDocument/2006/relationships/slide" Target="slides/slide6.xml"/><Relationship Id="rId71" Type="http://schemas.openxmlformats.org/officeDocument/2006/relationships/customXml" Target="../customXml/item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p: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 name="Google Shape;7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g15b9f343a28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 name="Google Shape;194;g15b9f343a28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Ben</a:t>
            </a:r>
            <a:endParaRPr/>
          </a:p>
          <a:p>
            <a:pPr marL="0" lvl="0" indent="0" algn="l" rtl="0">
              <a:spcBef>
                <a:spcPts val="0"/>
              </a:spcBef>
              <a:spcAft>
                <a:spcPts val="0"/>
              </a:spcAft>
              <a:buNone/>
            </a:pPr>
            <a:endParaRPr/>
          </a:p>
          <a:p>
            <a:pPr marL="457200" lvl="0" indent="-298450" algn="l" rtl="0">
              <a:lnSpc>
                <a:spcPct val="150000"/>
              </a:lnSpc>
              <a:spcBef>
                <a:spcPts val="0"/>
              </a:spcBef>
              <a:spcAft>
                <a:spcPts val="0"/>
              </a:spcAft>
              <a:buSzPts val="1100"/>
              <a:buChar char="-"/>
            </a:pPr>
            <a:r>
              <a:rPr lang="en"/>
              <a:t>Here are the requirements that are going to be the most constraining on our project design</a:t>
            </a:r>
            <a:endParaRPr/>
          </a:p>
          <a:p>
            <a:pPr marL="0" lvl="0" indent="0" algn="l" rtl="0">
              <a:lnSpc>
                <a:spcPct val="150000"/>
              </a:lnSpc>
              <a:spcBef>
                <a:spcPts val="0"/>
              </a:spcBef>
              <a:spcAft>
                <a:spcPts val="0"/>
              </a:spcAft>
              <a:buNone/>
            </a:pPr>
            <a:endParaRPr/>
          </a:p>
          <a:p>
            <a:pPr marL="457200" lvl="0" indent="-298450" algn="l" rtl="0">
              <a:lnSpc>
                <a:spcPct val="150000"/>
              </a:lnSpc>
              <a:spcBef>
                <a:spcPts val="0"/>
              </a:spcBef>
              <a:spcAft>
                <a:spcPts val="0"/>
              </a:spcAft>
              <a:buSzPts val="1100"/>
              <a:buChar char="-"/>
            </a:pPr>
            <a:r>
              <a:rPr lang="en"/>
              <a:t>The first of those being: the Design</a:t>
            </a:r>
            <a:endParaRPr/>
          </a:p>
          <a:p>
            <a:pPr marL="0" lvl="0" indent="0" algn="l" rtl="0">
              <a:lnSpc>
                <a:spcPct val="150000"/>
              </a:lnSpc>
              <a:spcBef>
                <a:spcPts val="0"/>
              </a:spcBef>
              <a:spcAft>
                <a:spcPts val="0"/>
              </a:spcAft>
              <a:buNone/>
            </a:pPr>
            <a:endParaRPr/>
          </a:p>
          <a:p>
            <a:pPr marL="914400" lvl="1" indent="-298450" algn="l" rtl="0">
              <a:lnSpc>
                <a:spcPct val="150000"/>
              </a:lnSpc>
              <a:spcBef>
                <a:spcPts val="0"/>
              </a:spcBef>
              <a:spcAft>
                <a:spcPts val="0"/>
              </a:spcAft>
              <a:buSzPts val="1100"/>
              <a:buChar char="-"/>
            </a:pPr>
            <a:r>
              <a:rPr lang="en"/>
              <a:t>Our customer is looking specifically for an inertial navigation system that can be housed on board their cis-lunar satellites</a:t>
            </a:r>
            <a:endParaRPr/>
          </a:p>
          <a:p>
            <a:pPr marL="0" lvl="0" indent="0" algn="l" rtl="0">
              <a:lnSpc>
                <a:spcPct val="150000"/>
              </a:lnSpc>
              <a:spcBef>
                <a:spcPts val="0"/>
              </a:spcBef>
              <a:spcAft>
                <a:spcPts val="0"/>
              </a:spcAft>
              <a:buNone/>
            </a:pPr>
            <a:endParaRPr/>
          </a:p>
          <a:p>
            <a:pPr marL="914400" lvl="1" indent="-298450" algn="l" rtl="0">
              <a:lnSpc>
                <a:spcPct val="150000"/>
              </a:lnSpc>
              <a:spcBef>
                <a:spcPts val="0"/>
              </a:spcBef>
              <a:spcAft>
                <a:spcPts val="0"/>
              </a:spcAft>
              <a:buSzPts val="1100"/>
              <a:buChar char="-"/>
            </a:pPr>
            <a:r>
              <a:rPr lang="en"/>
              <a:t>This will help provide essential redundancy and support to their existing navigational technology</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15d43f0ec4a_17_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 name="Google Shape;203;g15d43f0ec4a_17_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
                <a:solidFill>
                  <a:schemeClr val="dk1"/>
                </a:solidFill>
              </a:rPr>
              <a:t>Ben</a:t>
            </a:r>
            <a:endParaRPr>
              <a:solidFill>
                <a:schemeClr val="dk1"/>
              </a:solidFill>
            </a:endParaRPr>
          </a:p>
          <a:p>
            <a:pPr marL="457200" lvl="0" indent="-298450" algn="l" rtl="0">
              <a:lnSpc>
                <a:spcPct val="150000"/>
              </a:lnSpc>
              <a:spcBef>
                <a:spcPts val="0"/>
              </a:spcBef>
              <a:spcAft>
                <a:spcPts val="0"/>
              </a:spcAft>
              <a:buClr>
                <a:schemeClr val="dk1"/>
              </a:buClr>
              <a:buSzPts val="1100"/>
              <a:buChar char="-"/>
            </a:pPr>
            <a:r>
              <a:rPr lang="en">
                <a:solidFill>
                  <a:schemeClr val="dk1"/>
                </a:solidFill>
              </a:rPr>
              <a:t>Next, the </a:t>
            </a:r>
            <a:r>
              <a:rPr lang="en" b="1">
                <a:solidFill>
                  <a:schemeClr val="dk1"/>
                </a:solidFill>
              </a:rPr>
              <a:t>storage constraint</a:t>
            </a:r>
            <a:r>
              <a:rPr lang="en">
                <a:solidFill>
                  <a:schemeClr val="dk1"/>
                </a:solidFill>
              </a:rPr>
              <a:t> will require us to </a:t>
            </a:r>
            <a:r>
              <a:rPr lang="en" b="1">
                <a:solidFill>
                  <a:schemeClr val="dk1"/>
                </a:solidFill>
              </a:rPr>
              <a:t>allocate power toward data preservation</a:t>
            </a:r>
            <a:r>
              <a:rPr lang="en">
                <a:solidFill>
                  <a:schemeClr val="dk1"/>
                </a:solidFill>
              </a:rPr>
              <a:t> between ground station contacts</a:t>
            </a:r>
            <a:endParaRPr>
              <a:solidFill>
                <a:schemeClr val="dk1"/>
              </a:solidFill>
            </a:endParaRPr>
          </a:p>
          <a:p>
            <a:pPr marL="0" lvl="0" indent="0" algn="l" rtl="0">
              <a:lnSpc>
                <a:spcPct val="200000"/>
              </a:lnSpc>
              <a:spcBef>
                <a:spcPts val="0"/>
              </a:spcBef>
              <a:spcAft>
                <a:spcPts val="0"/>
              </a:spcAft>
              <a:buNone/>
            </a:pPr>
            <a:endParaRPr>
              <a:solidFill>
                <a:schemeClr val="dk1"/>
              </a:solidFill>
            </a:endParaRPr>
          </a:p>
          <a:p>
            <a:pPr marL="914400" lvl="0" indent="-298450" algn="l" rtl="0">
              <a:lnSpc>
                <a:spcPct val="200000"/>
              </a:lnSpc>
              <a:spcBef>
                <a:spcPts val="0"/>
              </a:spcBef>
              <a:spcAft>
                <a:spcPts val="0"/>
              </a:spcAft>
              <a:buClr>
                <a:schemeClr val="dk1"/>
              </a:buClr>
              <a:buSzPts val="1100"/>
              <a:buChar char="-"/>
            </a:pPr>
            <a:r>
              <a:rPr lang="en">
                <a:solidFill>
                  <a:schemeClr val="dk1"/>
                </a:solidFill>
              </a:rPr>
              <a:t>Further specified by our customer are our contact windows:</a:t>
            </a:r>
            <a:endParaRPr>
              <a:solidFill>
                <a:schemeClr val="dk1"/>
              </a:solidFill>
            </a:endParaRPr>
          </a:p>
          <a:p>
            <a:pPr marL="1371600" lvl="2" indent="-298450" algn="l" rtl="0">
              <a:lnSpc>
                <a:spcPct val="200000"/>
              </a:lnSpc>
              <a:spcBef>
                <a:spcPts val="0"/>
              </a:spcBef>
              <a:spcAft>
                <a:spcPts val="0"/>
              </a:spcAft>
              <a:buClr>
                <a:schemeClr val="dk1"/>
              </a:buClr>
              <a:buSzPts val="1100"/>
              <a:buChar char="-"/>
            </a:pPr>
            <a:r>
              <a:rPr lang="en">
                <a:solidFill>
                  <a:schemeClr val="dk1"/>
                </a:solidFill>
              </a:rPr>
              <a:t>As shown in this graphic, we will be in contact with the ground station for no longer than 6 hours at a time, and loss of contact periods no greater than 2 hours</a:t>
            </a:r>
            <a:endParaRPr>
              <a:solidFill>
                <a:schemeClr val="dk1"/>
              </a:solidFill>
            </a:endParaRPr>
          </a:p>
          <a:p>
            <a:pPr marL="914400" lvl="1" indent="-298450" algn="l" rtl="0">
              <a:lnSpc>
                <a:spcPct val="200000"/>
              </a:lnSpc>
              <a:spcBef>
                <a:spcPts val="0"/>
              </a:spcBef>
              <a:spcAft>
                <a:spcPts val="0"/>
              </a:spcAft>
              <a:buClr>
                <a:schemeClr val="dk1"/>
              </a:buClr>
              <a:buSzPts val="1100"/>
              <a:buChar char="-"/>
            </a:pPr>
            <a:r>
              <a:rPr lang="en">
                <a:solidFill>
                  <a:schemeClr val="dk1"/>
                </a:solidFill>
              </a:rPr>
              <a:t>Some preliminary calculations for our data storage have estimated we will require 22 megabytes of flash memory to meet this requirement.</a:t>
            </a:r>
            <a:endParaRPr>
              <a:solidFill>
                <a:schemeClr val="dk1"/>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g15d43f0ec4a_15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 name="Google Shape;235;g15d43f0ec4a_15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Ben</a:t>
            </a:r>
            <a:endParaRPr/>
          </a:p>
          <a:p>
            <a:pPr marL="0" lvl="0" indent="0" algn="l" rtl="0">
              <a:spcBef>
                <a:spcPts val="0"/>
              </a:spcBef>
              <a:spcAft>
                <a:spcPts val="0"/>
              </a:spcAft>
              <a:buNone/>
            </a:pPr>
            <a:endParaRPr/>
          </a:p>
          <a:p>
            <a:pPr marL="457200" lvl="0" indent="-298450" algn="l" rtl="0">
              <a:lnSpc>
                <a:spcPct val="150000"/>
              </a:lnSpc>
              <a:spcBef>
                <a:spcPts val="0"/>
              </a:spcBef>
              <a:spcAft>
                <a:spcPts val="0"/>
              </a:spcAft>
              <a:buClr>
                <a:schemeClr val="dk1"/>
              </a:buClr>
              <a:buSzPts val="1100"/>
              <a:buChar char="-"/>
            </a:pPr>
            <a:r>
              <a:rPr lang="en">
                <a:solidFill>
                  <a:schemeClr val="dk1"/>
                </a:solidFill>
              </a:rPr>
              <a:t>Third most significant is the error constraint</a:t>
            </a:r>
            <a:endParaRPr>
              <a:solidFill>
                <a:schemeClr val="dk1"/>
              </a:solidFill>
            </a:endParaRPr>
          </a:p>
          <a:p>
            <a:pPr marL="914400" lvl="1" indent="-298450" algn="l" rtl="0">
              <a:lnSpc>
                <a:spcPct val="150000"/>
              </a:lnSpc>
              <a:spcBef>
                <a:spcPts val="0"/>
              </a:spcBef>
              <a:spcAft>
                <a:spcPts val="0"/>
              </a:spcAft>
              <a:buClr>
                <a:schemeClr val="dk1"/>
              </a:buClr>
              <a:buSzPts val="1100"/>
              <a:buChar char="-"/>
            </a:pPr>
            <a:r>
              <a:rPr lang="en">
                <a:solidFill>
                  <a:schemeClr val="dk1"/>
                </a:solidFill>
              </a:rPr>
              <a:t>Sensor drift is an inherent quality to any inertial navigation system</a:t>
            </a:r>
            <a:endParaRPr>
              <a:solidFill>
                <a:schemeClr val="dk1"/>
              </a:solidFill>
            </a:endParaRPr>
          </a:p>
          <a:p>
            <a:pPr marL="914400" lvl="1" indent="-298450" algn="l" rtl="0">
              <a:lnSpc>
                <a:spcPct val="150000"/>
              </a:lnSpc>
              <a:spcBef>
                <a:spcPts val="0"/>
              </a:spcBef>
              <a:spcAft>
                <a:spcPts val="0"/>
              </a:spcAft>
              <a:buClr>
                <a:schemeClr val="dk1"/>
              </a:buClr>
              <a:buSzPts val="1100"/>
              <a:buChar char="-"/>
            </a:pPr>
            <a:r>
              <a:rPr lang="en">
                <a:solidFill>
                  <a:schemeClr val="dk1"/>
                </a:solidFill>
              </a:rPr>
              <a:t>Continuous corrections from external sources such as the ground station and attitude sensors onboard the parent satellite are essential to meeting this constraint</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g15b748d920f_1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1" name="Google Shape;251;g15b748d920f_1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Ben (-&gt; Alex)</a:t>
            </a:r>
            <a:endParaRPr/>
          </a:p>
          <a:p>
            <a:pPr marL="0" lvl="0" indent="0" algn="l" rtl="0">
              <a:lnSpc>
                <a:spcPct val="150000"/>
              </a:lnSpc>
              <a:spcBef>
                <a:spcPts val="0"/>
              </a:spcBef>
              <a:spcAft>
                <a:spcPts val="0"/>
              </a:spcAft>
              <a:buNone/>
            </a:pPr>
            <a:r>
              <a:rPr lang="en" sz="1200"/>
              <a:t>*We will be utilizing the expertise of our GA contacts, and continuing to learn from Dr. Axelrad and Dr. Holzinger in the department here, too!</a:t>
            </a:r>
            <a:r>
              <a:rPr lang="en" sz="1400"/>
              <a:t>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g15d43f0ec4a_17_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8" name="Google Shape;268;g15d43f0ec4a_17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Alex</a:t>
            </a:r>
            <a:endParaRPr/>
          </a:p>
          <a:p>
            <a:pPr marL="0" lvl="0" indent="0" algn="l" rtl="0">
              <a:spcBef>
                <a:spcPts val="0"/>
              </a:spcBef>
              <a:spcAft>
                <a:spcPts val="0"/>
              </a:spcAft>
              <a:buNone/>
            </a:pPr>
            <a:r>
              <a:rPr lang="en"/>
              <a:t>Notes:</a:t>
            </a:r>
            <a:endParaRPr/>
          </a:p>
          <a:p>
            <a:pPr marL="457200" lvl="0" indent="-298450" algn="l" rtl="0">
              <a:spcBef>
                <a:spcPts val="0"/>
              </a:spcBef>
              <a:spcAft>
                <a:spcPts val="0"/>
              </a:spcAft>
              <a:buSzPts val="1100"/>
              <a:buChar char="-"/>
            </a:pPr>
            <a:r>
              <a:rPr lang="en"/>
              <a:t>This table represents the trades that our team will complete in order to ensure the </a:t>
            </a:r>
            <a:r>
              <a:rPr lang="en">
                <a:solidFill>
                  <a:schemeClr val="dk1"/>
                </a:solidFill>
              </a:rPr>
              <a:t>fulfilment of our project requirements and the satisfaction of constraint.</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This ranges from the selection the communication protocol used to the PCB from factor to thermal dissipation methods.</a:t>
            </a:r>
            <a:endParaRPr>
              <a:solidFill>
                <a:schemeClr val="dk1"/>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g15d43f0ec4a_2_1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7" name="Google Shape;277;g15d43f0ec4a_2_1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Alex</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g158ecefcaf6_0_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6" name="Google Shape;286;g158ecefcaf6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g15d43f0ec4a_1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2" name="Google Shape;292;g15d43f0ec4a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g15d43f0ec4a_9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6" name="Google Shape;326;g15d43f0ec4a_9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g15d43f0ec4a_9_3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8" name="Google Shape;348;g15d43f0ec4a_9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g158ecefcaf6_0_5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 name="Google Shape;80;g158ecefcaf6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Addi</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g15fc923ccce_0_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4" name="Google Shape;374;g15fc923ccce_0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No sensors with limited availability were evaluated!</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t>Into detail why analog vs digital</a:t>
            </a:r>
            <a:endParaRPr/>
          </a:p>
          <a:p>
            <a:pPr marL="0" lvl="0" indent="0" algn="l" rtl="0">
              <a:spcBef>
                <a:spcPts val="0"/>
              </a:spcBef>
              <a:spcAft>
                <a:spcPts val="0"/>
              </a:spcAft>
              <a:buNone/>
            </a:pPr>
            <a:endParaRPr/>
          </a:p>
          <a:p>
            <a:pPr marL="0" lvl="0" indent="0" algn="l" rtl="0">
              <a:spcBef>
                <a:spcPts val="0"/>
              </a:spcBef>
              <a:spcAft>
                <a:spcPts val="0"/>
              </a:spcAft>
              <a:buNone/>
            </a:pPr>
            <a:r>
              <a:rPr lang="en"/>
              <a:t>evaluation criteria are the component specifications are derived from our project’s requirements.</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15fc923ccce_0_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3" name="Google Shape;383;g15fc923ccce_0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r>
              <a:rPr lang="en"/>
              <a:t>Into detail why analog vs digital</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g15fc923ccce_0_1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5" name="Google Shape;395;g15fc923ccce_0_1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NOTES: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Green: high confidence in factor to positively contribute to satisfaction of our requirements and fulfilment of constraints</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Yellow: medium confidence</a:t>
            </a:r>
            <a:endParaRPr>
              <a:solidFill>
                <a:schemeClr val="dk1"/>
              </a:solidFill>
            </a:endParaRPr>
          </a:p>
          <a:p>
            <a:pPr marL="0" lvl="0" indent="0" algn="l" rtl="0">
              <a:spcBef>
                <a:spcPts val="0"/>
              </a:spcBef>
              <a:spcAft>
                <a:spcPts val="0"/>
              </a:spcAft>
              <a:buNone/>
            </a:pPr>
            <a:r>
              <a:rPr lang="en">
                <a:solidFill>
                  <a:schemeClr val="dk1"/>
                </a:solidFill>
              </a:rPr>
              <a:t>Red: no confidence of factor to positively contribute to satisfaction of our requirements and fulfilment of constraints</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r>
              <a:rPr lang="en"/>
              <a:t>Explain individual evaluation criteria and how it ties in to constraints (in general)</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g15fc923ccce_0_1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4" name="Google Shape;404;g15fc923ccce_0_1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r>
              <a:rPr lang="en"/>
              <a:t>Into detail why analog vs digital</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g15ffea6ca16_1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 name="Google Shape;415;g15ffea6ca16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g15fc923ccce_0_8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6" name="Google Shape;426;g15fc923ccce_0_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Jason  (-&gt; Derek)</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g15fc923ccce_0_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6" name="Google Shape;436;g15fc923ccce_0_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g15fc923ccce_0_1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5" name="Google Shape;445;g15fc923ccce_0_1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Mention we have the math available in a backup slide!!</a:t>
            </a:r>
            <a:endParaRPr/>
          </a:p>
          <a:p>
            <a:pPr marL="0" lvl="0" indent="0" algn="l" rtl="0">
              <a:spcBef>
                <a:spcPts val="0"/>
              </a:spcBef>
              <a:spcAft>
                <a:spcPts val="0"/>
              </a:spcAft>
              <a:buNone/>
            </a:pPr>
            <a:endParaRPr/>
          </a:p>
          <a:p>
            <a:pPr marL="0" lvl="0" indent="0" algn="l" rtl="0">
              <a:spcBef>
                <a:spcPts val="0"/>
              </a:spcBef>
              <a:spcAft>
                <a:spcPts val="0"/>
              </a:spcAft>
              <a:buNone/>
            </a:pPr>
            <a:r>
              <a:rPr lang="en"/>
              <a:t>Into detail why analog vs digital</a:t>
            </a:r>
            <a:endParaRPr/>
          </a:p>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Google Shape;455;g158ecefcaf6_0_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6" name="Google Shape;456;g158ecefcaf6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g15d43f0ec4a_5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2" name="Google Shape;462;g15d43f0ec4a_5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t>3.1 Show how trade selections narrow your design space, and your current design space</a:t>
            </a:r>
            <a:endParaRPr/>
          </a:p>
          <a:p>
            <a:pPr marL="0" lvl="0" indent="0" algn="l" rtl="0">
              <a:spcBef>
                <a:spcPts val="0"/>
              </a:spcBef>
              <a:spcAft>
                <a:spcPts val="0"/>
              </a:spcAft>
              <a:buClr>
                <a:schemeClr val="dk1"/>
              </a:buClr>
              <a:buSzPts val="1100"/>
              <a:buFont typeface="Arial"/>
              <a:buNone/>
            </a:pPr>
            <a:r>
              <a:rPr lang="en"/>
              <a:t>and/or possible initial configuration(s).</a:t>
            </a:r>
            <a:endParaRPr/>
          </a:p>
          <a:p>
            <a:pPr marL="0" lvl="0" indent="0" algn="l" rtl="0">
              <a:spcBef>
                <a:spcPts val="0"/>
              </a:spcBef>
              <a:spcAft>
                <a:spcPts val="0"/>
              </a:spcAft>
              <a:buClr>
                <a:schemeClr val="dk1"/>
              </a:buClr>
              <a:buSzPts val="1100"/>
              <a:buFont typeface="Arial"/>
              <a:buNone/>
            </a:pPr>
            <a:r>
              <a:rPr lang="en"/>
              <a:t>3.2 Highlight trades that still need to be completed due to advanced prototyping or modeling</a:t>
            </a:r>
            <a:endParaRPr/>
          </a:p>
          <a:p>
            <a:pPr marL="0" lvl="0" indent="0" algn="l" rtl="0">
              <a:spcBef>
                <a:spcPts val="0"/>
              </a:spcBef>
              <a:spcAft>
                <a:spcPts val="0"/>
              </a:spcAft>
              <a:buClr>
                <a:schemeClr val="dk1"/>
              </a:buClr>
              <a:buSzPts val="1100"/>
              <a:buFont typeface="Arial"/>
              <a:buNone/>
            </a:pPr>
            <a:r>
              <a:rPr lang="en"/>
              <a:t>Needs</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
              <a:t>Should we mention no vibe test is required?</a:t>
            </a:r>
            <a:endParaRPr/>
          </a:p>
          <a:p>
            <a:pPr marL="0" lvl="0" indent="0" algn="l" rtl="0">
              <a:lnSpc>
                <a:spcPct val="115000"/>
              </a:lnSpc>
              <a:spcBef>
                <a:spcPts val="0"/>
              </a:spcBef>
              <a:spcAft>
                <a:spcPts val="0"/>
              </a:spcAft>
              <a:buNone/>
            </a:pPr>
            <a:r>
              <a:rPr lang="en" sz="900">
                <a:solidFill>
                  <a:schemeClr val="dk1"/>
                </a:solidFill>
              </a:rPr>
              <a:t>ESD pro</a:t>
            </a:r>
            <a:endParaRPr sz="900">
              <a:solidFill>
                <a:schemeClr val="dk1"/>
              </a:solidFill>
            </a:endParaRPr>
          </a:p>
          <a:p>
            <a:pPr marL="0" lvl="0" indent="0" algn="l" rtl="0">
              <a:lnSpc>
                <a:spcPct val="115000"/>
              </a:lnSpc>
              <a:spcBef>
                <a:spcPts val="0"/>
              </a:spcBef>
              <a:spcAft>
                <a:spcPts val="0"/>
              </a:spcAft>
              <a:buNone/>
            </a:pPr>
            <a:endParaRPr sz="9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900">
              <a:solidFill>
                <a:schemeClr val="dk1"/>
              </a:solidFill>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g158ecefcaf6_0_7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 name="Google Shape;88;g158ecefcaf6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
        <p:cNvGrpSpPr/>
        <p:nvPr/>
      </p:nvGrpSpPr>
      <p:grpSpPr>
        <a:xfrm>
          <a:off x="0" y="0"/>
          <a:ext cx="0" cy="0"/>
          <a:chOff x="0" y="0"/>
          <a:chExt cx="0" cy="0"/>
        </a:xfrm>
      </p:grpSpPr>
      <p:sp>
        <p:nvSpPr>
          <p:cNvPr id="473" name="Google Shape;473;g15fba804c38_6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4" name="Google Shape;474;g15fba804c38_6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g15fba804c38_6_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2" name="Google Shape;482;g15fba804c38_6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9"/>
        <p:cNvGrpSpPr/>
        <p:nvPr/>
      </p:nvGrpSpPr>
      <p:grpSpPr>
        <a:xfrm>
          <a:off x="0" y="0"/>
          <a:ext cx="0" cy="0"/>
          <a:chOff x="0" y="0"/>
          <a:chExt cx="0" cy="0"/>
        </a:xfrm>
      </p:grpSpPr>
      <p:sp>
        <p:nvSpPr>
          <p:cNvPr id="490" name="Google Shape;490;g15fba804c38_6_3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1" name="Google Shape;491;g15fba804c38_6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Google Shape;499;g15fba804c38_6_4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0" name="Google Shape;500;g15fba804c38_6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7"/>
        <p:cNvGrpSpPr/>
        <p:nvPr/>
      </p:nvGrpSpPr>
      <p:grpSpPr>
        <a:xfrm>
          <a:off x="0" y="0"/>
          <a:ext cx="0" cy="0"/>
          <a:chOff x="0" y="0"/>
          <a:chExt cx="0" cy="0"/>
        </a:xfrm>
      </p:grpSpPr>
      <p:sp>
        <p:nvSpPr>
          <p:cNvPr id="508" name="Google Shape;508;g158ecefcaf6_0_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9" name="Google Shape;509;g158ecefcaf6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
        <p:cNvGrpSpPr/>
        <p:nvPr/>
      </p:nvGrpSpPr>
      <p:grpSpPr>
        <a:xfrm>
          <a:off x="0" y="0"/>
          <a:ext cx="0" cy="0"/>
          <a:chOff x="0" y="0"/>
          <a:chExt cx="0" cy="0"/>
        </a:xfrm>
      </p:grpSpPr>
      <p:sp>
        <p:nvSpPr>
          <p:cNvPr id="514" name="Google Shape;514;g15fa6b9e453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5" name="Google Shape;515;g15fa6b9e45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Temp Slide: Brian</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Render: Build the render engine to inform overall program planning, and verify its the correct route.</a:t>
            </a:r>
            <a:endParaRPr>
              <a:solidFill>
                <a:schemeClr val="dk1"/>
              </a:solidFill>
            </a:endParaRPr>
          </a:p>
          <a:p>
            <a:pPr marL="0" lvl="0" indent="0" algn="l" rtl="0">
              <a:spcBef>
                <a:spcPts val="0"/>
              </a:spcBef>
              <a:spcAft>
                <a:spcPts val="0"/>
              </a:spcAft>
              <a:buNone/>
            </a:pPr>
            <a:r>
              <a:rPr lang="en">
                <a:solidFill>
                  <a:schemeClr val="dk1"/>
                </a:solidFill>
              </a:rPr>
              <a:t>Simulationed Data: Simulate the flight data to inform backend design. There will be multiple different models for different purposes, flight and ground will make separate for there need.</a:t>
            </a:r>
            <a:endParaRPr>
              <a:solidFill>
                <a:schemeClr val="dk1"/>
              </a:solidFill>
            </a:endParaRPr>
          </a:p>
          <a:p>
            <a:pPr marL="0" lvl="0" indent="0" algn="l" rtl="0">
              <a:spcBef>
                <a:spcPts val="0"/>
              </a:spcBef>
              <a:spcAft>
                <a:spcPts val="0"/>
              </a:spcAft>
              <a:buNone/>
            </a:pPr>
            <a:r>
              <a:rPr lang="en">
                <a:solidFill>
                  <a:schemeClr val="dk1"/>
                </a:solidFill>
              </a:rPr>
              <a:t>Integration: Compare Omega Arithmetic Integration , Adams-Bashforth, and Filtering before integration. Explore Kalman Filtering</a:t>
            </a:r>
            <a:endParaRPr>
              <a:solidFill>
                <a:schemeClr val="dk1"/>
              </a:solidFill>
            </a:endParaRPr>
          </a:p>
          <a:p>
            <a:pPr marL="0" lvl="0" indent="0" algn="l" rtl="0">
              <a:spcBef>
                <a:spcPts val="0"/>
              </a:spcBef>
              <a:spcAft>
                <a:spcPts val="0"/>
              </a:spcAft>
              <a:buNone/>
            </a:pPr>
            <a:r>
              <a:rPr lang="en">
                <a:solidFill>
                  <a:schemeClr val="dk1"/>
                </a:solidFill>
              </a:rPr>
              <a:t>Component: Use Breadboards and lab tools to verify component performance.</a:t>
            </a:r>
            <a:endParaRPr>
              <a:solidFill>
                <a:schemeClr val="dk1"/>
              </a:solidFill>
            </a:endParaRPr>
          </a:p>
          <a:p>
            <a:pPr marL="0" lvl="0" indent="0" algn="l" rtl="0">
              <a:spcBef>
                <a:spcPts val="0"/>
              </a:spcBef>
              <a:spcAft>
                <a:spcPts val="0"/>
              </a:spcAft>
              <a:buNone/>
            </a:pPr>
            <a:r>
              <a:rPr lang="en">
                <a:solidFill>
                  <a:schemeClr val="dk1"/>
                </a:solidFill>
              </a:rPr>
              <a:t>Mockup: Build mockups out of easy to work with materials such as wood, PLA, and acrylic to ensure ease of assembly, and to inform testing plans</a:t>
            </a:r>
            <a:endParaRPr>
              <a:solidFill>
                <a:schemeClr val="dk1"/>
              </a:solidFill>
            </a:endParaRPr>
          </a:p>
          <a:p>
            <a:pPr marL="0" lvl="0" indent="0" algn="l" rtl="0">
              <a:spcBef>
                <a:spcPts val="0"/>
              </a:spcBef>
              <a:spcAft>
                <a:spcPts val="0"/>
              </a:spcAft>
              <a:buNone/>
            </a:pPr>
            <a:r>
              <a:rPr lang="en">
                <a:solidFill>
                  <a:schemeClr val="dk1"/>
                </a:solidFill>
              </a:rPr>
              <a:t>Drift Test: Exacts are still under trades, but we might consider</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(-&gt; “Welcome to any questions you may have”)</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2"/>
        <p:cNvGrpSpPr/>
        <p:nvPr/>
      </p:nvGrpSpPr>
      <p:grpSpPr>
        <a:xfrm>
          <a:off x="0" y="0"/>
          <a:ext cx="0" cy="0"/>
          <a:chOff x="0" y="0"/>
          <a:chExt cx="0" cy="0"/>
        </a:xfrm>
      </p:grpSpPr>
      <p:sp>
        <p:nvSpPr>
          <p:cNvPr id="523" name="Google Shape;523;g15fa6b9e453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4" name="Google Shape;524;g15fa6b9e453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Temp Slide: Brian</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Render: Build the render engine to inform overall program planning, and verify its the correct route.</a:t>
            </a:r>
            <a:endParaRPr>
              <a:solidFill>
                <a:schemeClr val="dk1"/>
              </a:solidFill>
            </a:endParaRPr>
          </a:p>
          <a:p>
            <a:pPr marL="0" lvl="0" indent="0" algn="l" rtl="0">
              <a:spcBef>
                <a:spcPts val="0"/>
              </a:spcBef>
              <a:spcAft>
                <a:spcPts val="0"/>
              </a:spcAft>
              <a:buNone/>
            </a:pPr>
            <a:r>
              <a:rPr lang="en">
                <a:solidFill>
                  <a:schemeClr val="dk1"/>
                </a:solidFill>
              </a:rPr>
              <a:t>Simulationed Data: Simulate the flight data to inform backend design. There will be multiple different models for different purposes, flight and ground will make separate for there need.</a:t>
            </a:r>
            <a:endParaRPr>
              <a:solidFill>
                <a:schemeClr val="dk1"/>
              </a:solidFill>
            </a:endParaRPr>
          </a:p>
          <a:p>
            <a:pPr marL="0" lvl="0" indent="0" algn="l" rtl="0">
              <a:spcBef>
                <a:spcPts val="0"/>
              </a:spcBef>
              <a:spcAft>
                <a:spcPts val="0"/>
              </a:spcAft>
              <a:buNone/>
            </a:pPr>
            <a:r>
              <a:rPr lang="en">
                <a:solidFill>
                  <a:schemeClr val="dk1"/>
                </a:solidFill>
              </a:rPr>
              <a:t>Integration: Compare Omega Arithmetic Integration, Adams-Bashforth, and Filtering before integration. Explore Kalman Filtering</a:t>
            </a:r>
            <a:endParaRPr>
              <a:solidFill>
                <a:schemeClr val="dk1"/>
              </a:solidFill>
            </a:endParaRPr>
          </a:p>
          <a:p>
            <a:pPr marL="0" lvl="0" indent="0" algn="l" rtl="0">
              <a:spcBef>
                <a:spcPts val="0"/>
              </a:spcBef>
              <a:spcAft>
                <a:spcPts val="0"/>
              </a:spcAft>
              <a:buNone/>
            </a:pPr>
            <a:r>
              <a:rPr lang="en">
                <a:solidFill>
                  <a:schemeClr val="dk1"/>
                </a:solidFill>
              </a:rPr>
              <a:t>Component: Use Breadboards and lab tools to verify component performance.</a:t>
            </a:r>
            <a:endParaRPr>
              <a:solidFill>
                <a:schemeClr val="dk1"/>
              </a:solidFill>
            </a:endParaRPr>
          </a:p>
          <a:p>
            <a:pPr marL="0" lvl="0" indent="0" algn="l" rtl="0">
              <a:spcBef>
                <a:spcPts val="0"/>
              </a:spcBef>
              <a:spcAft>
                <a:spcPts val="0"/>
              </a:spcAft>
              <a:buNone/>
            </a:pPr>
            <a:r>
              <a:rPr lang="en">
                <a:solidFill>
                  <a:schemeClr val="dk1"/>
                </a:solidFill>
              </a:rPr>
              <a:t>Mockup: Build mockups out of easy to work with materials such as wood, PLA, and acrylic to ensure ease of assembly, and to inform testing plans</a:t>
            </a:r>
            <a:endParaRPr>
              <a:solidFill>
                <a:schemeClr val="dk1"/>
              </a:solidFill>
            </a:endParaRPr>
          </a:p>
          <a:p>
            <a:pPr marL="0" lvl="0" indent="0" algn="l" rtl="0">
              <a:spcBef>
                <a:spcPts val="0"/>
              </a:spcBef>
              <a:spcAft>
                <a:spcPts val="0"/>
              </a:spcAft>
              <a:buNone/>
            </a:pPr>
            <a:r>
              <a:rPr lang="en">
                <a:solidFill>
                  <a:schemeClr val="dk1"/>
                </a:solidFill>
              </a:rPr>
              <a:t>Drift Test: Exacts are still under trades, but we might consider</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(-&gt; “Welcome to any questions you may have”)</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1"/>
        <p:cNvGrpSpPr/>
        <p:nvPr/>
      </p:nvGrpSpPr>
      <p:grpSpPr>
        <a:xfrm>
          <a:off x="0" y="0"/>
          <a:ext cx="0" cy="0"/>
          <a:chOff x="0" y="0"/>
          <a:chExt cx="0" cy="0"/>
        </a:xfrm>
      </p:grpSpPr>
      <p:sp>
        <p:nvSpPr>
          <p:cNvPr id="532" name="Google Shape;532;g158ecefcaf6_0_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3" name="Google Shape;533;g158ecefcaf6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7"/>
        <p:cNvGrpSpPr/>
        <p:nvPr/>
      </p:nvGrpSpPr>
      <p:grpSpPr>
        <a:xfrm>
          <a:off x="0" y="0"/>
          <a:ext cx="0" cy="0"/>
          <a:chOff x="0" y="0"/>
          <a:chExt cx="0" cy="0"/>
        </a:xfrm>
      </p:grpSpPr>
      <p:sp>
        <p:nvSpPr>
          <p:cNvPr id="538" name="Google Shape;538;g158ecefcaf6_0_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9" name="Google Shape;539;g158ecefcaf6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3"/>
        <p:cNvGrpSpPr/>
        <p:nvPr/>
      </p:nvGrpSpPr>
      <p:grpSpPr>
        <a:xfrm>
          <a:off x="0" y="0"/>
          <a:ext cx="0" cy="0"/>
          <a:chOff x="0" y="0"/>
          <a:chExt cx="0" cy="0"/>
        </a:xfrm>
      </p:grpSpPr>
      <p:sp>
        <p:nvSpPr>
          <p:cNvPr id="544" name="Google Shape;544;g15fba804c38_4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5" name="Google Shape;545;g15fba804c38_4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Temp Slide: Brian</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Render: Build the render engine to inform overall program planning, and verify its the correct route.</a:t>
            </a:r>
            <a:endParaRPr>
              <a:solidFill>
                <a:schemeClr val="dk1"/>
              </a:solidFill>
            </a:endParaRPr>
          </a:p>
          <a:p>
            <a:pPr marL="0" lvl="0" indent="0" algn="l" rtl="0">
              <a:spcBef>
                <a:spcPts val="0"/>
              </a:spcBef>
              <a:spcAft>
                <a:spcPts val="0"/>
              </a:spcAft>
              <a:buNone/>
            </a:pPr>
            <a:r>
              <a:rPr lang="en">
                <a:solidFill>
                  <a:schemeClr val="dk1"/>
                </a:solidFill>
              </a:rPr>
              <a:t>Simulationed Data: Simulate the flight data to inform backend design. There will be multiple different models for different purposes, flight and ground will make separate for there need.</a:t>
            </a:r>
            <a:endParaRPr>
              <a:solidFill>
                <a:schemeClr val="dk1"/>
              </a:solidFill>
            </a:endParaRPr>
          </a:p>
          <a:p>
            <a:pPr marL="0" lvl="0" indent="0" algn="l" rtl="0">
              <a:spcBef>
                <a:spcPts val="0"/>
              </a:spcBef>
              <a:spcAft>
                <a:spcPts val="0"/>
              </a:spcAft>
              <a:buNone/>
            </a:pPr>
            <a:r>
              <a:rPr lang="en">
                <a:solidFill>
                  <a:schemeClr val="dk1"/>
                </a:solidFill>
              </a:rPr>
              <a:t>Integration: Compare Omega Arithmetic Integration, Adams-Bashforth, and Filtering before integration. Explore Kalman Filtering</a:t>
            </a:r>
            <a:endParaRPr>
              <a:solidFill>
                <a:schemeClr val="dk1"/>
              </a:solidFill>
            </a:endParaRPr>
          </a:p>
          <a:p>
            <a:pPr marL="0" lvl="0" indent="0" algn="l" rtl="0">
              <a:spcBef>
                <a:spcPts val="0"/>
              </a:spcBef>
              <a:spcAft>
                <a:spcPts val="0"/>
              </a:spcAft>
              <a:buNone/>
            </a:pPr>
            <a:r>
              <a:rPr lang="en">
                <a:solidFill>
                  <a:schemeClr val="dk1"/>
                </a:solidFill>
              </a:rPr>
              <a:t>Component: Use Breadboards and lab tools to verify component performance.</a:t>
            </a:r>
            <a:endParaRPr>
              <a:solidFill>
                <a:schemeClr val="dk1"/>
              </a:solidFill>
            </a:endParaRPr>
          </a:p>
          <a:p>
            <a:pPr marL="0" lvl="0" indent="0" algn="l" rtl="0">
              <a:spcBef>
                <a:spcPts val="0"/>
              </a:spcBef>
              <a:spcAft>
                <a:spcPts val="0"/>
              </a:spcAft>
              <a:buNone/>
            </a:pPr>
            <a:r>
              <a:rPr lang="en">
                <a:solidFill>
                  <a:schemeClr val="dk1"/>
                </a:solidFill>
              </a:rPr>
              <a:t>Mockup: Build mockups out of easy to work with materials such as wood, PLA, and acrylic to ensure ease of assembly, and to inform testing plans</a:t>
            </a:r>
            <a:endParaRPr>
              <a:solidFill>
                <a:schemeClr val="dk1"/>
              </a:solidFill>
            </a:endParaRPr>
          </a:p>
          <a:p>
            <a:pPr marL="0" lvl="0" indent="0" algn="l" rtl="0">
              <a:spcBef>
                <a:spcPts val="0"/>
              </a:spcBef>
              <a:spcAft>
                <a:spcPts val="0"/>
              </a:spcAft>
              <a:buNone/>
            </a:pPr>
            <a:r>
              <a:rPr lang="en">
                <a:solidFill>
                  <a:schemeClr val="dk1"/>
                </a:solidFill>
              </a:rPr>
              <a:t>Drift Test: Exacts are still under trades, but we might consider</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(-&gt; “Welcome to any questions you may have”)</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15d43f0ec4a_4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g15d43f0ec4a_4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Addi</a:t>
            </a:r>
            <a:endParaRPr>
              <a:solidFill>
                <a:schemeClr val="dk1"/>
              </a:solidFill>
            </a:endParaRPr>
          </a:p>
          <a:p>
            <a:pPr marL="0" lvl="0" indent="0" algn="l" rtl="0">
              <a:spcBef>
                <a:spcPts val="0"/>
              </a:spcBef>
              <a:spcAft>
                <a:spcPts val="0"/>
              </a:spcAft>
              <a:buNone/>
            </a:pPr>
            <a:r>
              <a:rPr lang="en"/>
              <a:t>Say what INS is: Sensor suite with computations</a:t>
            </a:r>
            <a:endParaRPr/>
          </a:p>
          <a:p>
            <a:pPr marL="0" lvl="0" indent="0" algn="l" rtl="0">
              <a:spcBef>
                <a:spcPts val="0"/>
              </a:spcBef>
              <a:spcAft>
                <a:spcPts val="0"/>
              </a:spcAft>
              <a:buNone/>
            </a:pPr>
            <a:r>
              <a:rPr lang="en"/>
              <a:t>Cislunar = orbit trajectory between the Earth and Moon</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2"/>
        <p:cNvGrpSpPr/>
        <p:nvPr/>
      </p:nvGrpSpPr>
      <p:grpSpPr>
        <a:xfrm>
          <a:off x="0" y="0"/>
          <a:ext cx="0" cy="0"/>
          <a:chOff x="0" y="0"/>
          <a:chExt cx="0" cy="0"/>
        </a:xfrm>
      </p:grpSpPr>
      <p:sp>
        <p:nvSpPr>
          <p:cNvPr id="553" name="Google Shape;553;g15fba804c38_4_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4" name="Google Shape;554;g15fba804c38_4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Temp Slide: Brian</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Render: Build the render engine to inform overall program planning, and verify its the correct route.</a:t>
            </a:r>
            <a:endParaRPr>
              <a:solidFill>
                <a:schemeClr val="dk1"/>
              </a:solidFill>
            </a:endParaRPr>
          </a:p>
          <a:p>
            <a:pPr marL="0" lvl="0" indent="0" algn="l" rtl="0">
              <a:spcBef>
                <a:spcPts val="0"/>
              </a:spcBef>
              <a:spcAft>
                <a:spcPts val="0"/>
              </a:spcAft>
              <a:buNone/>
            </a:pPr>
            <a:r>
              <a:rPr lang="en">
                <a:solidFill>
                  <a:schemeClr val="dk1"/>
                </a:solidFill>
              </a:rPr>
              <a:t>Simulationed Data: Simulate the flight data to inform backend design. There will be multiple different models for different purposes, flight and ground will make separate for there need.</a:t>
            </a:r>
            <a:endParaRPr>
              <a:solidFill>
                <a:schemeClr val="dk1"/>
              </a:solidFill>
            </a:endParaRPr>
          </a:p>
          <a:p>
            <a:pPr marL="0" lvl="0" indent="0" algn="l" rtl="0">
              <a:spcBef>
                <a:spcPts val="0"/>
              </a:spcBef>
              <a:spcAft>
                <a:spcPts val="0"/>
              </a:spcAft>
              <a:buNone/>
            </a:pPr>
            <a:r>
              <a:rPr lang="en">
                <a:solidFill>
                  <a:schemeClr val="dk1"/>
                </a:solidFill>
              </a:rPr>
              <a:t>Integration: Compare Omega Arithmetic Integration, Adams-Bashforth, and Filtering before integration. Explore Kalman Filtering</a:t>
            </a:r>
            <a:endParaRPr>
              <a:solidFill>
                <a:schemeClr val="dk1"/>
              </a:solidFill>
            </a:endParaRPr>
          </a:p>
          <a:p>
            <a:pPr marL="0" lvl="0" indent="0" algn="l" rtl="0">
              <a:spcBef>
                <a:spcPts val="0"/>
              </a:spcBef>
              <a:spcAft>
                <a:spcPts val="0"/>
              </a:spcAft>
              <a:buNone/>
            </a:pPr>
            <a:r>
              <a:rPr lang="en">
                <a:solidFill>
                  <a:schemeClr val="dk1"/>
                </a:solidFill>
              </a:rPr>
              <a:t>Component: Use Breadboards and lab tools to verify component performance.</a:t>
            </a:r>
            <a:endParaRPr>
              <a:solidFill>
                <a:schemeClr val="dk1"/>
              </a:solidFill>
            </a:endParaRPr>
          </a:p>
          <a:p>
            <a:pPr marL="0" lvl="0" indent="0" algn="l" rtl="0">
              <a:spcBef>
                <a:spcPts val="0"/>
              </a:spcBef>
              <a:spcAft>
                <a:spcPts val="0"/>
              </a:spcAft>
              <a:buNone/>
            </a:pPr>
            <a:r>
              <a:rPr lang="en">
                <a:solidFill>
                  <a:schemeClr val="dk1"/>
                </a:solidFill>
              </a:rPr>
              <a:t>Mockup: Build mockups out of easy to work with materials such as wood, PLA, and acrylic to ensure ease of assembly, and to inform testing plans</a:t>
            </a:r>
            <a:endParaRPr>
              <a:solidFill>
                <a:schemeClr val="dk1"/>
              </a:solidFill>
            </a:endParaRPr>
          </a:p>
          <a:p>
            <a:pPr marL="0" lvl="0" indent="0" algn="l" rtl="0">
              <a:spcBef>
                <a:spcPts val="0"/>
              </a:spcBef>
              <a:spcAft>
                <a:spcPts val="0"/>
              </a:spcAft>
              <a:buNone/>
            </a:pPr>
            <a:r>
              <a:rPr lang="en">
                <a:solidFill>
                  <a:schemeClr val="dk1"/>
                </a:solidFill>
              </a:rPr>
              <a:t>Drift Test: Exacts are still under trades, but we might consider</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(-&gt; “Welcome to any questions you may have”)</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1"/>
        <p:cNvGrpSpPr/>
        <p:nvPr/>
      </p:nvGrpSpPr>
      <p:grpSpPr>
        <a:xfrm>
          <a:off x="0" y="0"/>
          <a:ext cx="0" cy="0"/>
          <a:chOff x="0" y="0"/>
          <a:chExt cx="0" cy="0"/>
        </a:xfrm>
      </p:grpSpPr>
      <p:sp>
        <p:nvSpPr>
          <p:cNvPr id="562" name="Google Shape;562;g15fba804c38_4_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3" name="Google Shape;563;g15fba804c38_4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Temp Slide: Brian</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Render: Build the render engine to inform overall program planning, and verify its the correct route.</a:t>
            </a:r>
            <a:endParaRPr>
              <a:solidFill>
                <a:schemeClr val="dk1"/>
              </a:solidFill>
            </a:endParaRPr>
          </a:p>
          <a:p>
            <a:pPr marL="0" lvl="0" indent="0" algn="l" rtl="0">
              <a:spcBef>
                <a:spcPts val="0"/>
              </a:spcBef>
              <a:spcAft>
                <a:spcPts val="0"/>
              </a:spcAft>
              <a:buNone/>
            </a:pPr>
            <a:r>
              <a:rPr lang="en">
                <a:solidFill>
                  <a:schemeClr val="dk1"/>
                </a:solidFill>
              </a:rPr>
              <a:t>Simulationed Data: Simulate the flight data to inform backend design. There will be multiple different models for different purposes, flight and ground will make separate for there need.</a:t>
            </a:r>
            <a:endParaRPr>
              <a:solidFill>
                <a:schemeClr val="dk1"/>
              </a:solidFill>
            </a:endParaRPr>
          </a:p>
          <a:p>
            <a:pPr marL="0" lvl="0" indent="0" algn="l" rtl="0">
              <a:spcBef>
                <a:spcPts val="0"/>
              </a:spcBef>
              <a:spcAft>
                <a:spcPts val="0"/>
              </a:spcAft>
              <a:buNone/>
            </a:pPr>
            <a:r>
              <a:rPr lang="en">
                <a:solidFill>
                  <a:schemeClr val="dk1"/>
                </a:solidFill>
              </a:rPr>
              <a:t>Integration: Compare Omega Arithmetic Integration, Adams-Bashforth, and Filtering before integration. Explore Kalman Filtering</a:t>
            </a:r>
            <a:endParaRPr>
              <a:solidFill>
                <a:schemeClr val="dk1"/>
              </a:solidFill>
            </a:endParaRPr>
          </a:p>
          <a:p>
            <a:pPr marL="0" lvl="0" indent="0" algn="l" rtl="0">
              <a:spcBef>
                <a:spcPts val="0"/>
              </a:spcBef>
              <a:spcAft>
                <a:spcPts val="0"/>
              </a:spcAft>
              <a:buNone/>
            </a:pPr>
            <a:r>
              <a:rPr lang="en">
                <a:solidFill>
                  <a:schemeClr val="dk1"/>
                </a:solidFill>
              </a:rPr>
              <a:t>Component: Use Breadboards and lab tools to verify component performance.</a:t>
            </a:r>
            <a:endParaRPr>
              <a:solidFill>
                <a:schemeClr val="dk1"/>
              </a:solidFill>
            </a:endParaRPr>
          </a:p>
          <a:p>
            <a:pPr marL="0" lvl="0" indent="0" algn="l" rtl="0">
              <a:spcBef>
                <a:spcPts val="0"/>
              </a:spcBef>
              <a:spcAft>
                <a:spcPts val="0"/>
              </a:spcAft>
              <a:buNone/>
            </a:pPr>
            <a:r>
              <a:rPr lang="en">
                <a:solidFill>
                  <a:schemeClr val="dk1"/>
                </a:solidFill>
              </a:rPr>
              <a:t>Mockup: Build mockups out of easy to work with materials such as wood, PLA, and acrylic to ensure ease of assembly, and to inform testing plans</a:t>
            </a:r>
            <a:endParaRPr>
              <a:solidFill>
                <a:schemeClr val="dk1"/>
              </a:solidFill>
            </a:endParaRPr>
          </a:p>
          <a:p>
            <a:pPr marL="0" lvl="0" indent="0" algn="l" rtl="0">
              <a:spcBef>
                <a:spcPts val="0"/>
              </a:spcBef>
              <a:spcAft>
                <a:spcPts val="0"/>
              </a:spcAft>
              <a:buNone/>
            </a:pPr>
            <a:r>
              <a:rPr lang="en">
                <a:solidFill>
                  <a:schemeClr val="dk1"/>
                </a:solidFill>
              </a:rPr>
              <a:t>Drift Test: Exacts are still under trades, but we might consider</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(-&gt; “Welcome to any questions you may have”)</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0"/>
        <p:cNvGrpSpPr/>
        <p:nvPr/>
      </p:nvGrpSpPr>
      <p:grpSpPr>
        <a:xfrm>
          <a:off x="0" y="0"/>
          <a:ext cx="0" cy="0"/>
          <a:chOff x="0" y="0"/>
          <a:chExt cx="0" cy="0"/>
        </a:xfrm>
      </p:grpSpPr>
      <p:sp>
        <p:nvSpPr>
          <p:cNvPr id="571" name="Google Shape;571;g15b748d920f_7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2" name="Google Shape;572;g15b748d920f_7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8"/>
        <p:cNvGrpSpPr/>
        <p:nvPr/>
      </p:nvGrpSpPr>
      <p:grpSpPr>
        <a:xfrm>
          <a:off x="0" y="0"/>
          <a:ext cx="0" cy="0"/>
          <a:chOff x="0" y="0"/>
          <a:chExt cx="0" cy="0"/>
        </a:xfrm>
      </p:grpSpPr>
      <p:sp>
        <p:nvSpPr>
          <p:cNvPr id="579" name="Google Shape;579;g15dea2ff6e4_0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0" name="Google Shape;580;g15dea2ff6e4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7"/>
        <p:cNvGrpSpPr/>
        <p:nvPr/>
      </p:nvGrpSpPr>
      <p:grpSpPr>
        <a:xfrm>
          <a:off x="0" y="0"/>
          <a:ext cx="0" cy="0"/>
          <a:chOff x="0" y="0"/>
          <a:chExt cx="0" cy="0"/>
        </a:xfrm>
      </p:grpSpPr>
      <p:sp>
        <p:nvSpPr>
          <p:cNvPr id="588" name="Google Shape;588;g15fba804c38_4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9" name="Google Shape;589;g15fba804c38_4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6"/>
        <p:cNvGrpSpPr/>
        <p:nvPr/>
      </p:nvGrpSpPr>
      <p:grpSpPr>
        <a:xfrm>
          <a:off x="0" y="0"/>
          <a:ext cx="0" cy="0"/>
          <a:chOff x="0" y="0"/>
          <a:chExt cx="0" cy="0"/>
        </a:xfrm>
      </p:grpSpPr>
      <p:sp>
        <p:nvSpPr>
          <p:cNvPr id="597" name="Google Shape;597;g15b748d920f_8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8" name="Google Shape;598;g15b748d920f_8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We should probably mention that ImGui uses openGL so that they can see why we chose to use openGL</a:t>
            </a:r>
            <a:endParaRPr/>
          </a:p>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5"/>
        <p:cNvGrpSpPr/>
        <p:nvPr/>
      </p:nvGrpSpPr>
      <p:grpSpPr>
        <a:xfrm>
          <a:off x="0" y="0"/>
          <a:ext cx="0" cy="0"/>
          <a:chOff x="0" y="0"/>
          <a:chExt cx="0" cy="0"/>
        </a:xfrm>
      </p:grpSpPr>
      <p:sp>
        <p:nvSpPr>
          <p:cNvPr id="606" name="Google Shape;606;g15fba804c38_4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7" name="Google Shape;607;g15fba804c38_4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4"/>
        <p:cNvGrpSpPr/>
        <p:nvPr/>
      </p:nvGrpSpPr>
      <p:grpSpPr>
        <a:xfrm>
          <a:off x="0" y="0"/>
          <a:ext cx="0" cy="0"/>
          <a:chOff x="0" y="0"/>
          <a:chExt cx="0" cy="0"/>
        </a:xfrm>
      </p:grpSpPr>
      <p:sp>
        <p:nvSpPr>
          <p:cNvPr id="615" name="Google Shape;615;g15b748d920f_4_2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6" name="Google Shape;616;g15b748d920f_4_2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3"/>
        <p:cNvGrpSpPr/>
        <p:nvPr/>
      </p:nvGrpSpPr>
      <p:grpSpPr>
        <a:xfrm>
          <a:off x="0" y="0"/>
          <a:ext cx="0" cy="0"/>
          <a:chOff x="0" y="0"/>
          <a:chExt cx="0" cy="0"/>
        </a:xfrm>
      </p:grpSpPr>
      <p:sp>
        <p:nvSpPr>
          <p:cNvPr id="624" name="Google Shape;624;g15b748d920f_4_35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5" name="Google Shape;625;g15b748d920f_4_3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2"/>
        <p:cNvGrpSpPr/>
        <p:nvPr/>
      </p:nvGrpSpPr>
      <p:grpSpPr>
        <a:xfrm>
          <a:off x="0" y="0"/>
          <a:ext cx="0" cy="0"/>
          <a:chOff x="0" y="0"/>
          <a:chExt cx="0" cy="0"/>
        </a:xfrm>
      </p:grpSpPr>
      <p:sp>
        <p:nvSpPr>
          <p:cNvPr id="633" name="Google Shape;633;g15b9f343a28_3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4" name="Google Shape;634;g15b9f343a28_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15d43f0ec4a_17_8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 name="Google Shape;102;g15d43f0ec4a_17_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
        <p:cNvGrpSpPr/>
        <p:nvPr/>
      </p:nvGrpSpPr>
      <p:grpSpPr>
        <a:xfrm>
          <a:off x="0" y="0"/>
          <a:ext cx="0" cy="0"/>
          <a:chOff x="0" y="0"/>
          <a:chExt cx="0" cy="0"/>
        </a:xfrm>
      </p:grpSpPr>
      <p:sp>
        <p:nvSpPr>
          <p:cNvPr id="643" name="Google Shape;643;g15dea2ff6e4_0_4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4" name="Google Shape;644;g15dea2ff6e4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4"/>
        <p:cNvGrpSpPr/>
        <p:nvPr/>
      </p:nvGrpSpPr>
      <p:grpSpPr>
        <a:xfrm>
          <a:off x="0" y="0"/>
          <a:ext cx="0" cy="0"/>
          <a:chOff x="0" y="0"/>
          <a:chExt cx="0" cy="0"/>
        </a:xfrm>
      </p:grpSpPr>
      <p:sp>
        <p:nvSpPr>
          <p:cNvPr id="675" name="Google Shape;675;g15fc923ccce_0_26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6" name="Google Shape;676;g15fc923ccce_0_2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Addi</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2"/>
        <p:cNvGrpSpPr/>
        <p:nvPr/>
      </p:nvGrpSpPr>
      <p:grpSpPr>
        <a:xfrm>
          <a:off x="0" y="0"/>
          <a:ext cx="0" cy="0"/>
          <a:chOff x="0" y="0"/>
          <a:chExt cx="0" cy="0"/>
        </a:xfrm>
      </p:grpSpPr>
      <p:sp>
        <p:nvSpPr>
          <p:cNvPr id="693" name="Google Shape;693;g158ecefcaf6_0_4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4" name="Google Shape;694;g158ecefcaf6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15e081e7192_2_1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 name="Google Shape;110;g15e081e7192_2_1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Addi</a:t>
            </a:r>
            <a:endParaRPr>
              <a:solidFill>
                <a:schemeClr val="dk1"/>
              </a:solidFill>
            </a:endParaRPr>
          </a:p>
          <a:p>
            <a:pPr marL="457200" lvl="0" indent="-298450" algn="l" rtl="0">
              <a:spcBef>
                <a:spcPts val="0"/>
              </a:spcBef>
              <a:spcAft>
                <a:spcPts val="0"/>
              </a:spcAft>
              <a:buSzPts val="1100"/>
              <a:buAutoNum type="arabicPeriod"/>
            </a:pPr>
            <a:r>
              <a:rPr lang="en"/>
              <a:t>TBD</a:t>
            </a:r>
            <a:endParaRPr/>
          </a:p>
          <a:p>
            <a:pPr marL="457200" lvl="0" indent="-298450" algn="l" rtl="0">
              <a:spcBef>
                <a:spcPts val="0"/>
              </a:spcBef>
              <a:spcAft>
                <a:spcPts val="0"/>
              </a:spcAft>
              <a:buSzPts val="1100"/>
              <a:buAutoNum type="arabicPeriod"/>
            </a:pPr>
            <a:r>
              <a:rPr lang="en"/>
              <a:t>Modularity such that the size and power provide a standardize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15d43f0ec4a_2_6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 name="Google Shape;128;g15d43f0ec4a_2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Addi (-&gt; Alex)</a:t>
            </a:r>
            <a:endParaRPr/>
          </a:p>
          <a:p>
            <a:pPr marL="0" lvl="0" indent="0" algn="l" rtl="0">
              <a:spcBef>
                <a:spcPts val="0"/>
              </a:spcBef>
              <a:spcAft>
                <a:spcPts val="0"/>
              </a:spcAft>
              <a:buNone/>
            </a:pPr>
            <a:r>
              <a:rPr lang="en"/>
              <a:t>“Going to zero in on our portion and what components we need to be successful in making those on the next slides"</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g15d43f0ec4a_17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 name="Google Shape;177;g15d43f0ec4a_17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Alex (-&gt; Ben)</a:t>
            </a:r>
            <a:endParaRPr/>
          </a:p>
          <a:p>
            <a:pPr marL="0" lvl="0" indent="0" algn="l" rtl="0">
              <a:spcBef>
                <a:spcPts val="0"/>
              </a:spcBef>
              <a:spcAft>
                <a:spcPts val="0"/>
              </a:spcAft>
              <a:buNone/>
            </a:pPr>
            <a:endParaRPr/>
          </a:p>
          <a:p>
            <a:pPr marL="457200" lvl="0" indent="-298450" algn="l" rtl="0">
              <a:spcBef>
                <a:spcPts val="0"/>
              </a:spcBef>
              <a:spcAft>
                <a:spcPts val="0"/>
              </a:spcAft>
              <a:buSzPts val="1100"/>
              <a:buChar char="-"/>
            </a:pPr>
            <a:r>
              <a:rPr lang="en"/>
              <a:t>(Describe which part we are developing, which not.</a:t>
            </a:r>
            <a:endParaRPr/>
          </a:p>
          <a:p>
            <a:pPr marL="457200" lvl="0" indent="-298450" algn="l" rtl="0">
              <a:spcBef>
                <a:spcPts val="0"/>
              </a:spcBef>
              <a:spcAft>
                <a:spcPts val="0"/>
              </a:spcAft>
              <a:buSzPts val="1100"/>
              <a:buChar char="-"/>
            </a:pPr>
            <a:r>
              <a:rPr lang="en"/>
              <a:t>Go over key to explain the different interdependencies</a:t>
            </a:r>
            <a:endParaRPr/>
          </a:p>
          <a:p>
            <a:pPr marL="457200" lvl="0" indent="-298450" algn="l" rtl="0">
              <a:spcBef>
                <a:spcPts val="0"/>
              </a:spcBef>
              <a:spcAft>
                <a:spcPts val="0"/>
              </a:spcAft>
              <a:buSzPts val="1100"/>
              <a:buChar char="-"/>
            </a:pPr>
            <a:r>
              <a:rPr lang="en"/>
              <a:t>Go from sensors to CPU to CubeSat to Ground</a:t>
            </a:r>
            <a:endParaRPr/>
          </a:p>
          <a:p>
            <a:pPr marL="457200" lvl="0" indent="-298450" algn="l" rtl="0">
              <a:spcBef>
                <a:spcPts val="0"/>
              </a:spcBef>
              <a:spcAft>
                <a:spcPts val="0"/>
              </a:spcAft>
              <a:buSzPts val="1100"/>
              <a:buChar char="-"/>
            </a:pPr>
            <a:r>
              <a:rPr lang="en"/>
              <a:t>CubeSat CPU polls the INS CPU at 100Hz for AD Computations</a:t>
            </a:r>
            <a:endParaRPr/>
          </a:p>
          <a:p>
            <a:pPr marL="457200" lvl="0" indent="-298450" algn="l" rtl="0">
              <a:spcBef>
                <a:spcPts val="0"/>
              </a:spcBef>
              <a:spcAft>
                <a:spcPts val="0"/>
              </a:spcAft>
              <a:buSzPts val="1100"/>
              <a:buChar char="-"/>
            </a:pPr>
            <a:r>
              <a:rPr lang="en"/>
              <a:t>Looking at our FDB we can see that it is necessary for our project to have interdependencies with systems that are outside of our project scope. These are represented by the translucent, grey boxes. The solid colour boxes represent the system blocks that are in the scope of our project. </a:t>
            </a:r>
            <a:endParaRPr/>
          </a:p>
          <a:p>
            <a:pPr marL="457200" lvl="0" indent="-298450" algn="l" rtl="0">
              <a:spcBef>
                <a:spcPts val="0"/>
              </a:spcBef>
              <a:spcAft>
                <a:spcPts val="0"/>
              </a:spcAft>
              <a:buSzPts val="1100"/>
              <a:buChar char="-"/>
            </a:pPr>
            <a:r>
              <a:rPr lang="en"/>
              <a:t>Diving into the specific connections, we can see that: blah blah blah</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15f35ca92f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 name="Google Shape;185;g15f35ca92f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Ben</a:t>
            </a:r>
            <a:endParaRPr/>
          </a:p>
          <a:p>
            <a:pPr marL="0" lvl="0" indent="0" algn="l" rtl="0">
              <a:spcBef>
                <a:spcPts val="0"/>
              </a:spcBef>
              <a:spcAft>
                <a:spcPts val="0"/>
              </a:spcAft>
              <a:buNone/>
            </a:pPr>
            <a:endParaRPr/>
          </a:p>
          <a:p>
            <a:pPr marL="457200" lvl="0" indent="-298450" algn="l" rtl="0">
              <a:lnSpc>
                <a:spcPct val="200000"/>
              </a:lnSpc>
              <a:spcBef>
                <a:spcPts val="0"/>
              </a:spcBef>
              <a:spcAft>
                <a:spcPts val="0"/>
              </a:spcAft>
              <a:buSzPts val="1100"/>
              <a:buChar char="-"/>
            </a:pPr>
            <a:r>
              <a:rPr lang="en"/>
              <a:t>Here are the </a:t>
            </a:r>
            <a:r>
              <a:rPr lang="en" b="1"/>
              <a:t>six critical elements</a:t>
            </a:r>
            <a:r>
              <a:rPr lang="en"/>
              <a:t> that will be essential for our project </a:t>
            </a:r>
            <a:r>
              <a:rPr lang="en" b="1"/>
              <a:t>to complete the mission objectives</a:t>
            </a:r>
            <a:r>
              <a:rPr lang="en"/>
              <a:t> outlined by our customer</a:t>
            </a:r>
            <a:endParaRPr/>
          </a:p>
          <a:p>
            <a:pPr marL="457200" lvl="0" indent="-298450" algn="l" rtl="0">
              <a:lnSpc>
                <a:spcPct val="200000"/>
              </a:lnSpc>
              <a:spcBef>
                <a:spcPts val="0"/>
              </a:spcBef>
              <a:spcAft>
                <a:spcPts val="0"/>
              </a:spcAft>
              <a:buSzPts val="1100"/>
              <a:buChar char="-"/>
            </a:pPr>
            <a:r>
              <a:rPr lang="en"/>
              <a:t>One element I wanted to draw your attention to is the</a:t>
            </a:r>
            <a:r>
              <a:rPr lang="en" b="1"/>
              <a:t> Calculation element</a:t>
            </a:r>
            <a:r>
              <a:rPr lang="en"/>
              <a:t>, E2</a:t>
            </a:r>
            <a:endParaRPr/>
          </a:p>
          <a:p>
            <a:pPr marL="0" lvl="0" indent="0" algn="l" rtl="0">
              <a:lnSpc>
                <a:spcPct val="200000"/>
              </a:lnSpc>
              <a:spcBef>
                <a:spcPts val="0"/>
              </a:spcBef>
              <a:spcAft>
                <a:spcPts val="0"/>
              </a:spcAft>
              <a:buNone/>
            </a:pPr>
            <a:endParaRPr b="1"/>
          </a:p>
          <a:p>
            <a:pPr marL="914400" lvl="1" indent="-298450" algn="l" rtl="0">
              <a:lnSpc>
                <a:spcPct val="200000"/>
              </a:lnSpc>
              <a:spcBef>
                <a:spcPts val="0"/>
              </a:spcBef>
              <a:spcAft>
                <a:spcPts val="0"/>
              </a:spcAft>
              <a:buSzPts val="1100"/>
              <a:buChar char="-"/>
            </a:pPr>
            <a:r>
              <a:rPr lang="en"/>
              <a:t>Since the navigational system will be </a:t>
            </a:r>
            <a:r>
              <a:rPr lang="en" b="1"/>
              <a:t>taking measurements in the body frame</a:t>
            </a:r>
            <a:r>
              <a:rPr lang="en"/>
              <a:t>, the system will need to be capable of translating those movements into the </a:t>
            </a:r>
            <a:r>
              <a:rPr lang="en" b="1"/>
              <a:t>Earth Centered Inertial Frame</a:t>
            </a:r>
            <a:endParaRPr/>
          </a:p>
          <a:p>
            <a:pPr marL="0" lvl="0" indent="0" algn="l" rtl="0">
              <a:lnSpc>
                <a:spcPct val="200000"/>
              </a:lnSpc>
              <a:spcBef>
                <a:spcPts val="0"/>
              </a:spcBef>
              <a:spcAft>
                <a:spcPts val="0"/>
              </a:spcAft>
              <a:buNone/>
            </a:pPr>
            <a:endParaRPr/>
          </a:p>
          <a:p>
            <a:pPr marL="914400" lvl="1" indent="-298450" algn="l" rtl="0">
              <a:lnSpc>
                <a:spcPct val="200000"/>
              </a:lnSpc>
              <a:spcBef>
                <a:spcPts val="0"/>
              </a:spcBef>
              <a:spcAft>
                <a:spcPts val="0"/>
              </a:spcAft>
              <a:buSzPts val="1100"/>
              <a:buChar char="-"/>
            </a:pPr>
            <a:r>
              <a:rPr lang="en"/>
              <a:t>To do this, we will </a:t>
            </a:r>
            <a:r>
              <a:rPr lang="en" b="1"/>
              <a:t>not only require translational measurements</a:t>
            </a:r>
            <a:r>
              <a:rPr lang="en"/>
              <a:t>, but also rotational measurements to </a:t>
            </a:r>
            <a:r>
              <a:rPr lang="en" b="1"/>
              <a:t>determine the attitude of the spacecraft</a:t>
            </a:r>
            <a:r>
              <a:rPr lang="en"/>
              <a:t> relative to the inertial frame</a:t>
            </a: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1"/>
        </a:solidFill>
        <a:effectLst/>
      </p:bgPr>
    </p:bg>
    <p:spTree>
      <p:nvGrpSpPr>
        <p:cNvPr id="1" name="Shape 9"/>
        <p:cNvGrpSpPr/>
        <p:nvPr/>
      </p:nvGrpSpPr>
      <p:grpSpPr>
        <a:xfrm>
          <a:off x="0" y="0"/>
          <a:ext cx="0" cy="0"/>
          <a:chOff x="0" y="0"/>
          <a:chExt cx="0" cy="0"/>
        </a:xfrm>
      </p:grpSpPr>
      <p:sp>
        <p:nvSpPr>
          <p:cNvPr id="10" name="Google Shape;10;p2"/>
          <p:cNvSpPr/>
          <p:nvPr/>
        </p:nvSpPr>
        <p:spPr>
          <a:xfrm>
            <a:off x="-125" y="0"/>
            <a:ext cx="9144250" cy="4398100"/>
          </a:xfrm>
          <a:custGeom>
            <a:avLst/>
            <a:gdLst/>
            <a:ahLst/>
            <a:cxnLst/>
            <a:rect l="l" t="t" r="r" b="b"/>
            <a:pathLst>
              <a:path w="365770" h="175924" extrusionOk="0">
                <a:moveTo>
                  <a:pt x="0" y="0"/>
                </a:moveTo>
                <a:lnTo>
                  <a:pt x="365770" y="0"/>
                </a:lnTo>
                <a:lnTo>
                  <a:pt x="365760" y="70914"/>
                </a:lnTo>
                <a:lnTo>
                  <a:pt x="0" y="175924"/>
                </a:lnTo>
                <a:close/>
              </a:path>
            </a:pathLst>
          </a:custGeom>
          <a:solidFill>
            <a:schemeClr val="lt1"/>
          </a:solidFill>
          <a:ln>
            <a:noFill/>
          </a:ln>
        </p:spPr>
      </p:sp>
      <p:sp>
        <p:nvSpPr>
          <p:cNvPr id="11" name="Google Shape;11;p2"/>
          <p:cNvSpPr txBox="1">
            <a:spLocks noGrp="1"/>
          </p:cNvSpPr>
          <p:nvPr>
            <p:ph type="ctrTitle"/>
          </p:nvPr>
        </p:nvSpPr>
        <p:spPr>
          <a:xfrm>
            <a:off x="311700" y="539725"/>
            <a:ext cx="8520600" cy="1282500"/>
          </a:xfrm>
          <a:prstGeom prst="rect">
            <a:avLst/>
          </a:prstGeom>
        </p:spPr>
        <p:txBody>
          <a:bodyPr spcFirstLastPara="1" wrap="square" lIns="91425" tIns="91425" rIns="91425" bIns="91425" anchor="t" anchorCtr="0">
            <a:normAutofit/>
          </a:bodyPr>
          <a:lstStyle>
            <a:lvl1pPr lvl="0">
              <a:spcBef>
                <a:spcPts val="0"/>
              </a:spcBef>
              <a:spcAft>
                <a:spcPts val="0"/>
              </a:spcAft>
              <a:buClr>
                <a:srgbClr val="092E82"/>
              </a:buClr>
              <a:buSzPts val="3600"/>
              <a:buNone/>
              <a:defRPr sz="3600">
                <a:solidFill>
                  <a:srgbClr val="092E82"/>
                </a:solidFill>
              </a:defRPr>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
        <p:nvSpPr>
          <p:cNvPr id="12" name="Google Shape;12;p2"/>
          <p:cNvSpPr txBox="1">
            <a:spLocks noGrp="1"/>
          </p:cNvSpPr>
          <p:nvPr>
            <p:ph type="subTitle" idx="1"/>
          </p:nvPr>
        </p:nvSpPr>
        <p:spPr>
          <a:xfrm>
            <a:off x="311700" y="1878560"/>
            <a:ext cx="4242600" cy="7383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Clr>
                <a:schemeClr val="lt2"/>
              </a:buClr>
              <a:buSzPts val="1600"/>
              <a:buNone/>
              <a:defRPr sz="1600">
                <a:solidFill>
                  <a:schemeClr val="lt2"/>
                </a:solidFill>
              </a:defRPr>
            </a:lvl1pPr>
            <a:lvl2pPr lvl="1">
              <a:lnSpc>
                <a:spcPct val="100000"/>
              </a:lnSpc>
              <a:spcBef>
                <a:spcPts val="0"/>
              </a:spcBef>
              <a:spcAft>
                <a:spcPts val="0"/>
              </a:spcAft>
              <a:buClr>
                <a:schemeClr val="lt2"/>
              </a:buClr>
              <a:buSzPts val="1600"/>
              <a:buNone/>
              <a:defRPr sz="1600">
                <a:solidFill>
                  <a:schemeClr val="lt2"/>
                </a:solidFill>
              </a:defRPr>
            </a:lvl2pPr>
            <a:lvl3pPr lvl="2">
              <a:lnSpc>
                <a:spcPct val="100000"/>
              </a:lnSpc>
              <a:spcBef>
                <a:spcPts val="0"/>
              </a:spcBef>
              <a:spcAft>
                <a:spcPts val="0"/>
              </a:spcAft>
              <a:buClr>
                <a:schemeClr val="lt2"/>
              </a:buClr>
              <a:buSzPts val="1600"/>
              <a:buNone/>
              <a:defRPr sz="1600">
                <a:solidFill>
                  <a:schemeClr val="lt2"/>
                </a:solidFill>
              </a:defRPr>
            </a:lvl3pPr>
            <a:lvl4pPr lvl="3">
              <a:lnSpc>
                <a:spcPct val="100000"/>
              </a:lnSpc>
              <a:spcBef>
                <a:spcPts val="0"/>
              </a:spcBef>
              <a:spcAft>
                <a:spcPts val="0"/>
              </a:spcAft>
              <a:buClr>
                <a:schemeClr val="lt2"/>
              </a:buClr>
              <a:buSzPts val="1600"/>
              <a:buNone/>
              <a:defRPr sz="1600">
                <a:solidFill>
                  <a:schemeClr val="lt2"/>
                </a:solidFill>
              </a:defRPr>
            </a:lvl4pPr>
            <a:lvl5pPr lvl="4">
              <a:lnSpc>
                <a:spcPct val="100000"/>
              </a:lnSpc>
              <a:spcBef>
                <a:spcPts val="0"/>
              </a:spcBef>
              <a:spcAft>
                <a:spcPts val="0"/>
              </a:spcAft>
              <a:buClr>
                <a:schemeClr val="lt2"/>
              </a:buClr>
              <a:buSzPts val="1600"/>
              <a:buNone/>
              <a:defRPr sz="1600">
                <a:solidFill>
                  <a:schemeClr val="lt2"/>
                </a:solidFill>
              </a:defRPr>
            </a:lvl5pPr>
            <a:lvl6pPr lvl="5">
              <a:lnSpc>
                <a:spcPct val="100000"/>
              </a:lnSpc>
              <a:spcBef>
                <a:spcPts val="0"/>
              </a:spcBef>
              <a:spcAft>
                <a:spcPts val="0"/>
              </a:spcAft>
              <a:buClr>
                <a:schemeClr val="lt2"/>
              </a:buClr>
              <a:buSzPts val="1600"/>
              <a:buNone/>
              <a:defRPr sz="1600">
                <a:solidFill>
                  <a:schemeClr val="lt2"/>
                </a:solidFill>
              </a:defRPr>
            </a:lvl6pPr>
            <a:lvl7pPr lvl="6">
              <a:lnSpc>
                <a:spcPct val="100000"/>
              </a:lnSpc>
              <a:spcBef>
                <a:spcPts val="0"/>
              </a:spcBef>
              <a:spcAft>
                <a:spcPts val="0"/>
              </a:spcAft>
              <a:buClr>
                <a:schemeClr val="lt2"/>
              </a:buClr>
              <a:buSzPts val="1600"/>
              <a:buNone/>
              <a:defRPr sz="1600">
                <a:solidFill>
                  <a:schemeClr val="lt2"/>
                </a:solidFill>
              </a:defRPr>
            </a:lvl7pPr>
            <a:lvl8pPr lvl="7">
              <a:lnSpc>
                <a:spcPct val="100000"/>
              </a:lnSpc>
              <a:spcBef>
                <a:spcPts val="0"/>
              </a:spcBef>
              <a:spcAft>
                <a:spcPts val="0"/>
              </a:spcAft>
              <a:buClr>
                <a:schemeClr val="lt2"/>
              </a:buClr>
              <a:buSzPts val="1600"/>
              <a:buNone/>
              <a:defRPr sz="1600">
                <a:solidFill>
                  <a:schemeClr val="lt2"/>
                </a:solidFill>
              </a:defRPr>
            </a:lvl8pPr>
            <a:lvl9pPr lvl="8">
              <a:lnSpc>
                <a:spcPct val="100000"/>
              </a:lnSpc>
              <a:spcBef>
                <a:spcPts val="0"/>
              </a:spcBef>
              <a:spcAft>
                <a:spcPts val="0"/>
              </a:spcAft>
              <a:buClr>
                <a:schemeClr val="lt2"/>
              </a:buClr>
              <a:buSzPts val="1600"/>
              <a:buNone/>
              <a:defRPr sz="1600">
                <a:solidFill>
                  <a:schemeClr val="lt2"/>
                </a:solidFill>
              </a:defRPr>
            </a:lvl9pPr>
          </a:lstStyle>
          <a:p>
            <a:endParaRPr/>
          </a:p>
        </p:txBody>
      </p:sp>
      <p:pic>
        <p:nvPicPr>
          <p:cNvPr id="13" name="Google Shape;13;p2"/>
          <p:cNvPicPr preferRelativeResize="0"/>
          <p:nvPr/>
        </p:nvPicPr>
        <p:blipFill>
          <a:blip r:embed="rId2">
            <a:alphaModFix/>
          </a:blip>
          <a:stretch>
            <a:fillRect/>
          </a:stretch>
        </p:blipFill>
        <p:spPr>
          <a:xfrm>
            <a:off x="7608025" y="3643700"/>
            <a:ext cx="1413125" cy="1413125"/>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dk1"/>
        </a:solidFill>
        <a:effectLst/>
      </p:bgPr>
    </p:bg>
    <p:spTree>
      <p:nvGrpSpPr>
        <p:cNvPr id="1" name="Shape 60"/>
        <p:cNvGrpSpPr/>
        <p:nvPr/>
      </p:nvGrpSpPr>
      <p:grpSpPr>
        <a:xfrm>
          <a:off x="0" y="0"/>
          <a:ext cx="0" cy="0"/>
          <a:chOff x="0" y="0"/>
          <a:chExt cx="0" cy="0"/>
        </a:xfrm>
      </p:grpSpPr>
      <p:sp>
        <p:nvSpPr>
          <p:cNvPr id="61" name="Google Shape;61;p11"/>
          <p:cNvSpPr txBox="1">
            <a:spLocks noGrp="1"/>
          </p:cNvSpPr>
          <p:nvPr>
            <p:ph type="title" hasCustomPrompt="1"/>
          </p:nvPr>
        </p:nvSpPr>
        <p:spPr>
          <a:xfrm>
            <a:off x="311750" y="831175"/>
            <a:ext cx="5334900" cy="1244700"/>
          </a:xfrm>
          <a:prstGeom prst="rect">
            <a:avLst/>
          </a:prstGeom>
        </p:spPr>
        <p:txBody>
          <a:bodyPr spcFirstLastPara="1" wrap="square" lIns="91425" tIns="91425" rIns="91425" bIns="91425" anchor="b" anchorCtr="0">
            <a:normAutofit/>
          </a:bodyPr>
          <a:lstStyle>
            <a:lvl1pPr lvl="0">
              <a:spcBef>
                <a:spcPts val="0"/>
              </a:spcBef>
              <a:spcAft>
                <a:spcPts val="0"/>
              </a:spcAft>
              <a:buClr>
                <a:schemeClr val="lt1"/>
              </a:buClr>
              <a:buSzPts val="10000"/>
              <a:buNone/>
              <a:defRPr sz="10000">
                <a:solidFill>
                  <a:schemeClr val="lt1"/>
                </a:solidFill>
              </a:defRPr>
            </a:lvl1pPr>
            <a:lvl2pPr lvl="1">
              <a:spcBef>
                <a:spcPts val="0"/>
              </a:spcBef>
              <a:spcAft>
                <a:spcPts val="0"/>
              </a:spcAft>
              <a:buClr>
                <a:schemeClr val="lt1"/>
              </a:buClr>
              <a:buSzPts val="10000"/>
              <a:buNone/>
              <a:defRPr sz="10000">
                <a:solidFill>
                  <a:schemeClr val="lt1"/>
                </a:solidFill>
              </a:defRPr>
            </a:lvl2pPr>
            <a:lvl3pPr lvl="2">
              <a:spcBef>
                <a:spcPts val="0"/>
              </a:spcBef>
              <a:spcAft>
                <a:spcPts val="0"/>
              </a:spcAft>
              <a:buClr>
                <a:schemeClr val="lt1"/>
              </a:buClr>
              <a:buSzPts val="10000"/>
              <a:buNone/>
              <a:defRPr sz="10000">
                <a:solidFill>
                  <a:schemeClr val="lt1"/>
                </a:solidFill>
              </a:defRPr>
            </a:lvl3pPr>
            <a:lvl4pPr lvl="3">
              <a:spcBef>
                <a:spcPts val="0"/>
              </a:spcBef>
              <a:spcAft>
                <a:spcPts val="0"/>
              </a:spcAft>
              <a:buClr>
                <a:schemeClr val="lt1"/>
              </a:buClr>
              <a:buSzPts val="10000"/>
              <a:buNone/>
              <a:defRPr sz="10000">
                <a:solidFill>
                  <a:schemeClr val="lt1"/>
                </a:solidFill>
              </a:defRPr>
            </a:lvl4pPr>
            <a:lvl5pPr lvl="4">
              <a:spcBef>
                <a:spcPts val="0"/>
              </a:spcBef>
              <a:spcAft>
                <a:spcPts val="0"/>
              </a:spcAft>
              <a:buClr>
                <a:schemeClr val="lt1"/>
              </a:buClr>
              <a:buSzPts val="10000"/>
              <a:buNone/>
              <a:defRPr sz="10000">
                <a:solidFill>
                  <a:schemeClr val="lt1"/>
                </a:solidFill>
              </a:defRPr>
            </a:lvl5pPr>
            <a:lvl6pPr lvl="5">
              <a:spcBef>
                <a:spcPts val="0"/>
              </a:spcBef>
              <a:spcAft>
                <a:spcPts val="0"/>
              </a:spcAft>
              <a:buClr>
                <a:schemeClr val="lt1"/>
              </a:buClr>
              <a:buSzPts val="10000"/>
              <a:buNone/>
              <a:defRPr sz="10000">
                <a:solidFill>
                  <a:schemeClr val="lt1"/>
                </a:solidFill>
              </a:defRPr>
            </a:lvl6pPr>
            <a:lvl7pPr lvl="6">
              <a:spcBef>
                <a:spcPts val="0"/>
              </a:spcBef>
              <a:spcAft>
                <a:spcPts val="0"/>
              </a:spcAft>
              <a:buClr>
                <a:schemeClr val="lt1"/>
              </a:buClr>
              <a:buSzPts val="10000"/>
              <a:buNone/>
              <a:defRPr sz="10000">
                <a:solidFill>
                  <a:schemeClr val="lt1"/>
                </a:solidFill>
              </a:defRPr>
            </a:lvl7pPr>
            <a:lvl8pPr lvl="7">
              <a:spcBef>
                <a:spcPts val="0"/>
              </a:spcBef>
              <a:spcAft>
                <a:spcPts val="0"/>
              </a:spcAft>
              <a:buClr>
                <a:schemeClr val="lt1"/>
              </a:buClr>
              <a:buSzPts val="10000"/>
              <a:buNone/>
              <a:defRPr sz="10000">
                <a:solidFill>
                  <a:schemeClr val="lt1"/>
                </a:solidFill>
              </a:defRPr>
            </a:lvl8pPr>
            <a:lvl9pPr lvl="8">
              <a:spcBef>
                <a:spcPts val="0"/>
              </a:spcBef>
              <a:spcAft>
                <a:spcPts val="0"/>
              </a:spcAft>
              <a:buClr>
                <a:schemeClr val="lt1"/>
              </a:buClr>
              <a:buSzPts val="10000"/>
              <a:buNone/>
              <a:defRPr sz="10000">
                <a:solidFill>
                  <a:schemeClr val="lt1"/>
                </a:solidFill>
              </a:defRPr>
            </a:lvl9pPr>
          </a:lstStyle>
          <a:p>
            <a:r>
              <a:t>xx%</a:t>
            </a:r>
          </a:p>
        </p:txBody>
      </p:sp>
      <p:sp>
        <p:nvSpPr>
          <p:cNvPr id="62" name="Google Shape;62;p11"/>
          <p:cNvSpPr txBox="1">
            <a:spLocks noGrp="1"/>
          </p:cNvSpPr>
          <p:nvPr>
            <p:ph type="body" idx="1"/>
          </p:nvPr>
        </p:nvSpPr>
        <p:spPr>
          <a:xfrm>
            <a:off x="311700" y="2121425"/>
            <a:ext cx="5334900" cy="9426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Clr>
                <a:schemeClr val="accent2"/>
              </a:buClr>
              <a:buSzPts val="1300"/>
              <a:buChar char="●"/>
              <a:defRPr>
                <a:solidFill>
                  <a:schemeClr val="accent2"/>
                </a:solidFill>
              </a:defRPr>
            </a:lvl1pPr>
            <a:lvl2pPr marL="914400" lvl="1" indent="-298450">
              <a:spcBef>
                <a:spcPts val="0"/>
              </a:spcBef>
              <a:spcAft>
                <a:spcPts val="0"/>
              </a:spcAft>
              <a:buClr>
                <a:schemeClr val="accent2"/>
              </a:buClr>
              <a:buSzPts val="1100"/>
              <a:buChar char="○"/>
              <a:defRPr>
                <a:solidFill>
                  <a:schemeClr val="accent2"/>
                </a:solidFill>
              </a:defRPr>
            </a:lvl2pPr>
            <a:lvl3pPr marL="1371600" lvl="2" indent="-298450">
              <a:spcBef>
                <a:spcPts val="0"/>
              </a:spcBef>
              <a:spcAft>
                <a:spcPts val="0"/>
              </a:spcAft>
              <a:buClr>
                <a:schemeClr val="accent2"/>
              </a:buClr>
              <a:buSzPts val="1100"/>
              <a:buChar char="■"/>
              <a:defRPr>
                <a:solidFill>
                  <a:schemeClr val="accent2"/>
                </a:solidFill>
              </a:defRPr>
            </a:lvl3pPr>
            <a:lvl4pPr marL="1828800" lvl="3" indent="-298450">
              <a:spcBef>
                <a:spcPts val="0"/>
              </a:spcBef>
              <a:spcAft>
                <a:spcPts val="0"/>
              </a:spcAft>
              <a:buClr>
                <a:schemeClr val="accent2"/>
              </a:buClr>
              <a:buSzPts val="1100"/>
              <a:buChar char="●"/>
              <a:defRPr>
                <a:solidFill>
                  <a:schemeClr val="accent2"/>
                </a:solidFill>
              </a:defRPr>
            </a:lvl4pPr>
            <a:lvl5pPr marL="2286000" lvl="4" indent="-298450">
              <a:spcBef>
                <a:spcPts val="0"/>
              </a:spcBef>
              <a:spcAft>
                <a:spcPts val="0"/>
              </a:spcAft>
              <a:buClr>
                <a:schemeClr val="accent2"/>
              </a:buClr>
              <a:buSzPts val="1100"/>
              <a:buChar char="○"/>
              <a:defRPr>
                <a:solidFill>
                  <a:schemeClr val="accent2"/>
                </a:solidFill>
              </a:defRPr>
            </a:lvl5pPr>
            <a:lvl6pPr marL="2743200" lvl="5" indent="-298450">
              <a:spcBef>
                <a:spcPts val="0"/>
              </a:spcBef>
              <a:spcAft>
                <a:spcPts val="0"/>
              </a:spcAft>
              <a:buClr>
                <a:schemeClr val="accent2"/>
              </a:buClr>
              <a:buSzPts val="1100"/>
              <a:buChar char="■"/>
              <a:defRPr>
                <a:solidFill>
                  <a:schemeClr val="accent2"/>
                </a:solidFill>
              </a:defRPr>
            </a:lvl6pPr>
            <a:lvl7pPr marL="3200400" lvl="6" indent="-298450">
              <a:spcBef>
                <a:spcPts val="0"/>
              </a:spcBef>
              <a:spcAft>
                <a:spcPts val="0"/>
              </a:spcAft>
              <a:buClr>
                <a:schemeClr val="accent2"/>
              </a:buClr>
              <a:buSzPts val="1100"/>
              <a:buChar char="●"/>
              <a:defRPr>
                <a:solidFill>
                  <a:schemeClr val="accent2"/>
                </a:solidFill>
              </a:defRPr>
            </a:lvl7pPr>
            <a:lvl8pPr marL="3657600" lvl="7" indent="-298450">
              <a:spcBef>
                <a:spcPts val="0"/>
              </a:spcBef>
              <a:spcAft>
                <a:spcPts val="0"/>
              </a:spcAft>
              <a:buClr>
                <a:schemeClr val="accent2"/>
              </a:buClr>
              <a:buSzPts val="1100"/>
              <a:buChar char="○"/>
              <a:defRPr>
                <a:solidFill>
                  <a:schemeClr val="accent2"/>
                </a:solidFill>
              </a:defRPr>
            </a:lvl8pPr>
            <a:lvl9pPr marL="4114800" lvl="8" indent="-298450">
              <a:spcBef>
                <a:spcPts val="0"/>
              </a:spcBef>
              <a:spcAft>
                <a:spcPts val="0"/>
              </a:spcAft>
              <a:buClr>
                <a:schemeClr val="accent2"/>
              </a:buClr>
              <a:buSzPts val="1100"/>
              <a:buChar char="■"/>
              <a:defRPr>
                <a:solidFill>
                  <a:schemeClr val="accent2"/>
                </a:solidFill>
              </a:defRPr>
            </a:lvl9pPr>
          </a:lstStyle>
          <a:p>
            <a:endParaRPr/>
          </a:p>
        </p:txBody>
      </p:sp>
      <p:sp>
        <p:nvSpPr>
          <p:cNvPr id="63" name="Google Shape;63;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4"/>
        <p:cNvGrpSpPr/>
        <p:nvPr/>
      </p:nvGrpSpPr>
      <p:grpSpPr>
        <a:xfrm>
          <a:off x="0" y="0"/>
          <a:ext cx="0" cy="0"/>
          <a:chOff x="0" y="0"/>
          <a:chExt cx="0" cy="0"/>
        </a:xfrm>
      </p:grpSpPr>
      <p:pic>
        <p:nvPicPr>
          <p:cNvPr id="65" name="Google Shape;65;p12"/>
          <p:cNvPicPr preferRelativeResize="0"/>
          <p:nvPr/>
        </p:nvPicPr>
        <p:blipFill>
          <a:blip r:embed="rId2">
            <a:alphaModFix/>
          </a:blip>
          <a:stretch>
            <a:fillRect/>
          </a:stretch>
        </p:blipFill>
        <p:spPr>
          <a:xfrm>
            <a:off x="8472450" y="239850"/>
            <a:ext cx="548700" cy="797400"/>
          </a:xfrm>
          <a:prstGeom prst="rect">
            <a:avLst/>
          </a:prstGeom>
          <a:noFill/>
          <a:ln>
            <a:noFill/>
          </a:ln>
        </p:spPr>
      </p:pic>
      <p:sp>
        <p:nvSpPr>
          <p:cNvPr id="66" name="Google Shape;66;p12"/>
          <p:cNvSpPr/>
          <p:nvPr/>
        </p:nvSpPr>
        <p:spPr>
          <a:xfrm>
            <a:off x="0" y="2197350"/>
            <a:ext cx="5949900" cy="748800"/>
          </a:xfrm>
          <a:prstGeom prst="snip1Rect">
            <a:avLst>
              <a:gd name="adj" fmla="val 50000"/>
            </a:avLst>
          </a:prstGeom>
          <a:solidFill>
            <a:srgbClr val="092E82"/>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2700">
              <a:solidFill>
                <a:schemeClr val="lt1"/>
              </a:solidFill>
              <a:latin typeface="Merriweather"/>
              <a:ea typeface="Merriweather"/>
              <a:cs typeface="Merriweather"/>
              <a:sym typeface="Merriweather"/>
            </a:endParaRPr>
          </a:p>
        </p:txBody>
      </p:sp>
      <p:sp>
        <p:nvSpPr>
          <p:cNvPr id="67" name="Google Shape;67;p12"/>
          <p:cNvSpPr txBox="1">
            <a:spLocks noGrp="1"/>
          </p:cNvSpPr>
          <p:nvPr>
            <p:ph type="title"/>
          </p:nvPr>
        </p:nvSpPr>
        <p:spPr>
          <a:xfrm>
            <a:off x="123175" y="2259900"/>
            <a:ext cx="5439600" cy="623700"/>
          </a:xfrm>
          <a:prstGeom prst="rect">
            <a:avLst/>
          </a:prstGeom>
        </p:spPr>
        <p:txBody>
          <a:bodyPr spcFirstLastPara="1" wrap="square" lIns="91425" tIns="91425" rIns="91425" bIns="91425" anchor="t" anchorCtr="0">
            <a:normAutofit/>
          </a:bodyPr>
          <a:lstStyle>
            <a:lvl1pPr lvl="0" rtl="0">
              <a:spcBef>
                <a:spcPts val="0"/>
              </a:spcBef>
              <a:spcAft>
                <a:spcPts val="0"/>
              </a:spcAft>
              <a:buClr>
                <a:schemeClr val="lt1"/>
              </a:buClr>
              <a:buSzPts val="2800"/>
              <a:buNone/>
              <a:defRPr>
                <a:solidFill>
                  <a:schemeClr val="l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
        <p:nvSpPr>
          <p:cNvPr id="68" name="Google Shape;68;p12"/>
          <p:cNvSpPr txBox="1">
            <a:spLocks noGrp="1"/>
          </p:cNvSpPr>
          <p:nvPr>
            <p:ph type="sldNum" idx="12"/>
          </p:nvPr>
        </p:nvSpPr>
        <p:spPr>
          <a:xfrm>
            <a:off x="8587400" y="4875197"/>
            <a:ext cx="548700" cy="268200"/>
          </a:xfrm>
          <a:prstGeom prst="rect">
            <a:avLst/>
          </a:prstGeom>
        </p:spPr>
        <p:txBody>
          <a:bodyPr spcFirstLastPara="1" wrap="square" lIns="91425" tIns="91425" rIns="91425" bIns="91425" anchor="ctr" anchorCtr="0">
            <a:noAutofit/>
          </a:bodyPr>
          <a:lstStyle>
            <a:lvl1pPr lvl="0" rtl="0">
              <a:lnSpc>
                <a:spcPct val="80000"/>
              </a:lnSpc>
              <a:buSzPts val="770"/>
              <a:buNone/>
              <a:defRPr sz="1300"/>
            </a:lvl1pPr>
            <a:lvl2pPr lvl="1" rtl="0">
              <a:lnSpc>
                <a:spcPct val="80000"/>
              </a:lnSpc>
              <a:buSzPts val="770"/>
              <a:buNone/>
              <a:defRPr sz="1300"/>
            </a:lvl2pPr>
            <a:lvl3pPr lvl="2" rtl="0">
              <a:lnSpc>
                <a:spcPct val="80000"/>
              </a:lnSpc>
              <a:buSzPts val="770"/>
              <a:buNone/>
              <a:defRPr sz="1300"/>
            </a:lvl3pPr>
            <a:lvl4pPr lvl="3" rtl="0">
              <a:lnSpc>
                <a:spcPct val="80000"/>
              </a:lnSpc>
              <a:buSzPts val="770"/>
              <a:buNone/>
              <a:defRPr sz="1300"/>
            </a:lvl4pPr>
            <a:lvl5pPr lvl="4" rtl="0">
              <a:lnSpc>
                <a:spcPct val="80000"/>
              </a:lnSpc>
              <a:buSzPts val="770"/>
              <a:buNone/>
              <a:defRPr sz="1300"/>
            </a:lvl5pPr>
            <a:lvl6pPr lvl="5" rtl="0">
              <a:lnSpc>
                <a:spcPct val="80000"/>
              </a:lnSpc>
              <a:buSzPts val="770"/>
              <a:buNone/>
              <a:defRPr sz="1300"/>
            </a:lvl6pPr>
            <a:lvl7pPr lvl="6" rtl="0">
              <a:lnSpc>
                <a:spcPct val="80000"/>
              </a:lnSpc>
              <a:buSzPts val="770"/>
              <a:buNone/>
              <a:defRPr sz="1300"/>
            </a:lvl7pPr>
            <a:lvl8pPr lvl="7" rtl="0">
              <a:lnSpc>
                <a:spcPct val="80000"/>
              </a:lnSpc>
              <a:buSzPts val="770"/>
              <a:buNone/>
              <a:defRPr sz="1300"/>
            </a:lvl8pPr>
            <a:lvl9pPr lvl="8" rtl="0">
              <a:lnSpc>
                <a:spcPct val="80000"/>
              </a:lnSpc>
              <a:buSzPts val="770"/>
              <a:buNone/>
              <a:defRPr sz="1300"/>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accent3"/>
        </a:solidFill>
        <a:effectLst/>
      </p:bgPr>
    </p:bg>
    <p:spTree>
      <p:nvGrpSpPr>
        <p:cNvPr id="1" name="Shape 14"/>
        <p:cNvGrpSpPr/>
        <p:nvPr/>
      </p:nvGrpSpPr>
      <p:grpSpPr>
        <a:xfrm>
          <a:off x="0" y="0"/>
          <a:ext cx="0" cy="0"/>
          <a:chOff x="0" y="0"/>
          <a:chExt cx="0" cy="0"/>
        </a:xfrm>
      </p:grpSpPr>
      <p:sp>
        <p:nvSpPr>
          <p:cNvPr id="15" name="Google Shape;15;p3"/>
          <p:cNvSpPr/>
          <p:nvPr/>
        </p:nvSpPr>
        <p:spPr>
          <a:xfrm>
            <a:off x="0" y="48099"/>
            <a:ext cx="9144250" cy="4398100"/>
          </a:xfrm>
          <a:custGeom>
            <a:avLst/>
            <a:gdLst/>
            <a:ahLst/>
            <a:cxnLst/>
            <a:rect l="l" t="t" r="r" b="b"/>
            <a:pathLst>
              <a:path w="365770" h="175924" extrusionOk="0">
                <a:moveTo>
                  <a:pt x="0" y="0"/>
                </a:moveTo>
                <a:lnTo>
                  <a:pt x="365770" y="0"/>
                </a:lnTo>
                <a:lnTo>
                  <a:pt x="365760" y="70914"/>
                </a:lnTo>
                <a:lnTo>
                  <a:pt x="0" y="175924"/>
                </a:lnTo>
                <a:close/>
              </a:path>
            </a:pathLst>
          </a:custGeom>
          <a:solidFill>
            <a:schemeClr val="lt1"/>
          </a:solidFill>
          <a:ln>
            <a:noFill/>
          </a:ln>
        </p:spPr>
      </p:sp>
      <p:sp>
        <p:nvSpPr>
          <p:cNvPr id="16" name="Google Shape;16;p3"/>
          <p:cNvSpPr/>
          <p:nvPr/>
        </p:nvSpPr>
        <p:spPr>
          <a:xfrm>
            <a:off x="0" y="0"/>
            <a:ext cx="9144250" cy="4398100"/>
          </a:xfrm>
          <a:custGeom>
            <a:avLst/>
            <a:gdLst/>
            <a:ahLst/>
            <a:cxnLst/>
            <a:rect l="l" t="t" r="r" b="b"/>
            <a:pathLst>
              <a:path w="365770" h="175924" extrusionOk="0">
                <a:moveTo>
                  <a:pt x="0" y="0"/>
                </a:moveTo>
                <a:lnTo>
                  <a:pt x="365770" y="0"/>
                </a:lnTo>
                <a:lnTo>
                  <a:pt x="365760" y="70914"/>
                </a:lnTo>
                <a:lnTo>
                  <a:pt x="0" y="175924"/>
                </a:lnTo>
                <a:close/>
              </a:path>
            </a:pathLst>
          </a:custGeom>
          <a:solidFill>
            <a:schemeClr val="accent3"/>
          </a:solidFill>
          <a:ln>
            <a:noFill/>
          </a:ln>
        </p:spPr>
      </p:sp>
      <p:sp>
        <p:nvSpPr>
          <p:cNvPr id="17" name="Google Shape;17;p3"/>
          <p:cNvSpPr txBox="1">
            <a:spLocks noGrp="1"/>
          </p:cNvSpPr>
          <p:nvPr>
            <p:ph type="title"/>
          </p:nvPr>
        </p:nvSpPr>
        <p:spPr>
          <a:xfrm>
            <a:off x="311700" y="539725"/>
            <a:ext cx="8520600" cy="1282500"/>
          </a:xfrm>
          <a:prstGeom prst="rect">
            <a:avLst/>
          </a:prstGeom>
        </p:spPr>
        <p:txBody>
          <a:bodyPr spcFirstLastPara="1" wrap="square" lIns="91425" tIns="91425" rIns="91425" bIns="91425" anchor="t" anchorCtr="0">
            <a:normAutofit/>
          </a:bodyPr>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
        <p:nvSpPr>
          <p:cNvPr id="18" name="Google Shape;18;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9"/>
        <p:cNvGrpSpPr/>
        <p:nvPr/>
      </p:nvGrpSpPr>
      <p:grpSpPr>
        <a:xfrm>
          <a:off x="0" y="0"/>
          <a:ext cx="0" cy="0"/>
          <a:chOff x="0" y="0"/>
          <a:chExt cx="0" cy="0"/>
        </a:xfrm>
      </p:grpSpPr>
      <p:sp>
        <p:nvSpPr>
          <p:cNvPr id="20" name="Google Shape;20;p4"/>
          <p:cNvSpPr/>
          <p:nvPr/>
        </p:nvSpPr>
        <p:spPr>
          <a:xfrm>
            <a:off x="0" y="0"/>
            <a:ext cx="4314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4"/>
          <p:cNvSpPr/>
          <p:nvPr/>
        </p:nvSpPr>
        <p:spPr>
          <a:xfrm>
            <a:off x="0" y="44125"/>
            <a:ext cx="4313625" cy="4399375"/>
          </a:xfrm>
          <a:custGeom>
            <a:avLst/>
            <a:gdLst/>
            <a:ahLst/>
            <a:cxnLst/>
            <a:rect l="l" t="t" r="r" b="b"/>
            <a:pathLst>
              <a:path w="172545" h="175975" extrusionOk="0">
                <a:moveTo>
                  <a:pt x="0" y="157"/>
                </a:moveTo>
                <a:lnTo>
                  <a:pt x="172419" y="0"/>
                </a:lnTo>
                <a:lnTo>
                  <a:pt x="172545" y="126541"/>
                </a:lnTo>
                <a:lnTo>
                  <a:pt x="0" y="175975"/>
                </a:lnTo>
                <a:close/>
              </a:path>
            </a:pathLst>
          </a:custGeom>
          <a:solidFill>
            <a:schemeClr val="accent2"/>
          </a:solidFill>
          <a:ln>
            <a:noFill/>
          </a:ln>
        </p:spPr>
      </p:sp>
      <p:sp>
        <p:nvSpPr>
          <p:cNvPr id="22" name="Google Shape;22;p4"/>
          <p:cNvSpPr/>
          <p:nvPr/>
        </p:nvSpPr>
        <p:spPr>
          <a:xfrm>
            <a:off x="-125" y="0"/>
            <a:ext cx="4316900" cy="4395600"/>
          </a:xfrm>
          <a:custGeom>
            <a:avLst/>
            <a:gdLst/>
            <a:ahLst/>
            <a:cxnLst/>
            <a:rect l="l" t="t" r="r" b="b"/>
            <a:pathLst>
              <a:path w="172676" h="175824" extrusionOk="0">
                <a:moveTo>
                  <a:pt x="0" y="6"/>
                </a:moveTo>
                <a:lnTo>
                  <a:pt x="172676" y="0"/>
                </a:lnTo>
                <a:lnTo>
                  <a:pt x="172562" y="126442"/>
                </a:lnTo>
                <a:lnTo>
                  <a:pt x="0" y="175824"/>
                </a:lnTo>
                <a:close/>
              </a:path>
            </a:pathLst>
          </a:custGeom>
          <a:solidFill>
            <a:schemeClr val="dk1"/>
          </a:solidFill>
          <a:ln>
            <a:noFill/>
          </a:ln>
        </p:spPr>
      </p:sp>
      <p:sp>
        <p:nvSpPr>
          <p:cNvPr id="23" name="Google Shape;23;p4"/>
          <p:cNvSpPr txBox="1">
            <a:spLocks noGrp="1"/>
          </p:cNvSpPr>
          <p:nvPr>
            <p:ph type="title"/>
          </p:nvPr>
        </p:nvSpPr>
        <p:spPr>
          <a:xfrm>
            <a:off x="311725" y="500925"/>
            <a:ext cx="3706500" cy="2508900"/>
          </a:xfrm>
          <a:prstGeom prst="rect">
            <a:avLst/>
          </a:prstGeom>
        </p:spPr>
        <p:txBody>
          <a:bodyPr spcFirstLastPara="1" wrap="square" lIns="91425" tIns="91425" rIns="91425" bIns="91425" anchor="t" anchorCtr="0">
            <a:normAutofit/>
          </a:bodyPr>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a:p>
        </p:txBody>
      </p:sp>
      <p:sp>
        <p:nvSpPr>
          <p:cNvPr id="24" name="Google Shape;24;p4"/>
          <p:cNvSpPr txBox="1">
            <a:spLocks noGrp="1"/>
          </p:cNvSpPr>
          <p:nvPr>
            <p:ph type="body" idx="1"/>
          </p:nvPr>
        </p:nvSpPr>
        <p:spPr>
          <a:xfrm>
            <a:off x="4644675" y="500925"/>
            <a:ext cx="4166400" cy="40986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25" name="Google Shape;25;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6"/>
        <p:cNvGrpSpPr/>
        <p:nvPr/>
      </p:nvGrpSpPr>
      <p:grpSpPr>
        <a:xfrm>
          <a:off x="0" y="0"/>
          <a:ext cx="0" cy="0"/>
          <a:chOff x="0" y="0"/>
          <a:chExt cx="0" cy="0"/>
        </a:xfrm>
      </p:grpSpPr>
      <p:sp>
        <p:nvSpPr>
          <p:cNvPr id="27" name="Google Shape;27;p5"/>
          <p:cNvSpPr/>
          <p:nvPr/>
        </p:nvSpPr>
        <p:spPr>
          <a:xfrm>
            <a:off x="0" y="0"/>
            <a:ext cx="9144000" cy="5763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5"/>
          <p:cNvSpPr txBox="1">
            <a:spLocks noGrp="1"/>
          </p:cNvSpPr>
          <p:nvPr>
            <p:ph type="body" idx="1"/>
          </p:nvPr>
        </p:nvSpPr>
        <p:spPr>
          <a:xfrm>
            <a:off x="311700" y="847138"/>
            <a:ext cx="8520600" cy="3734700"/>
          </a:xfrm>
          <a:prstGeom prst="rect">
            <a:avLst/>
          </a:prstGeom>
        </p:spPr>
        <p:txBody>
          <a:bodyPr spcFirstLastPara="1" wrap="square" lIns="91425" tIns="91425" rIns="91425" bIns="91425" anchor="t" anchorCtr="0">
            <a:normAutofit/>
          </a:bodyPr>
          <a:lstStyle>
            <a:lvl1pPr marL="457200" lvl="0" indent="-361950">
              <a:spcBef>
                <a:spcPts val="0"/>
              </a:spcBef>
              <a:spcAft>
                <a:spcPts val="0"/>
              </a:spcAft>
              <a:buSzPts val="2100"/>
              <a:buChar char="●"/>
              <a:defRPr sz="2100"/>
            </a:lvl1pPr>
            <a:lvl2pPr marL="914400" lvl="1" indent="-349250">
              <a:spcBef>
                <a:spcPts val="0"/>
              </a:spcBef>
              <a:spcAft>
                <a:spcPts val="0"/>
              </a:spcAft>
              <a:buSzPts val="1900"/>
              <a:buChar char="○"/>
              <a:defRPr sz="1900"/>
            </a:lvl2pPr>
            <a:lvl3pPr marL="1371600" lvl="2" indent="-349250">
              <a:spcBef>
                <a:spcPts val="0"/>
              </a:spcBef>
              <a:spcAft>
                <a:spcPts val="0"/>
              </a:spcAft>
              <a:buSzPts val="1900"/>
              <a:buChar char="■"/>
              <a:defRPr sz="1900"/>
            </a:lvl3pPr>
            <a:lvl4pPr marL="1828800" lvl="3" indent="-349250">
              <a:spcBef>
                <a:spcPts val="0"/>
              </a:spcBef>
              <a:spcAft>
                <a:spcPts val="0"/>
              </a:spcAft>
              <a:buSzPts val="1900"/>
              <a:buChar char="●"/>
              <a:defRPr sz="1900"/>
            </a:lvl4pPr>
            <a:lvl5pPr marL="2286000" lvl="4" indent="-349250">
              <a:spcBef>
                <a:spcPts val="0"/>
              </a:spcBef>
              <a:spcAft>
                <a:spcPts val="0"/>
              </a:spcAft>
              <a:buSzPts val="1900"/>
              <a:buChar char="○"/>
              <a:defRPr sz="1900"/>
            </a:lvl5pPr>
            <a:lvl6pPr marL="2743200" lvl="5" indent="-349250">
              <a:spcBef>
                <a:spcPts val="0"/>
              </a:spcBef>
              <a:spcAft>
                <a:spcPts val="0"/>
              </a:spcAft>
              <a:buSzPts val="1900"/>
              <a:buChar char="■"/>
              <a:defRPr sz="1900"/>
            </a:lvl6pPr>
            <a:lvl7pPr marL="3200400" lvl="6" indent="-349250">
              <a:spcBef>
                <a:spcPts val="0"/>
              </a:spcBef>
              <a:spcAft>
                <a:spcPts val="0"/>
              </a:spcAft>
              <a:buSzPts val="1900"/>
              <a:buChar char="●"/>
              <a:defRPr sz="1900"/>
            </a:lvl7pPr>
            <a:lvl8pPr marL="3657600" lvl="7" indent="-349250">
              <a:spcBef>
                <a:spcPts val="0"/>
              </a:spcBef>
              <a:spcAft>
                <a:spcPts val="0"/>
              </a:spcAft>
              <a:buSzPts val="1900"/>
              <a:buChar char="○"/>
              <a:defRPr sz="1900"/>
            </a:lvl8pPr>
            <a:lvl9pPr marL="4114800" lvl="8" indent="-349250">
              <a:spcBef>
                <a:spcPts val="0"/>
              </a:spcBef>
              <a:spcAft>
                <a:spcPts val="0"/>
              </a:spcAft>
              <a:buSzPts val="1900"/>
              <a:buChar char="■"/>
              <a:defRPr sz="1900"/>
            </a:lvl9pPr>
          </a:lstStyle>
          <a:p>
            <a:endParaRPr/>
          </a:p>
        </p:txBody>
      </p:sp>
      <p:sp>
        <p:nvSpPr>
          <p:cNvPr id="29" name="Google Shape;29;p5"/>
          <p:cNvSpPr txBox="1">
            <a:spLocks noGrp="1"/>
          </p:cNvSpPr>
          <p:nvPr>
            <p:ph type="sldNum" idx="12"/>
          </p:nvPr>
        </p:nvSpPr>
        <p:spPr>
          <a:xfrm>
            <a:off x="8630875" y="4875372"/>
            <a:ext cx="548700" cy="268200"/>
          </a:xfrm>
          <a:prstGeom prst="rect">
            <a:avLst/>
          </a:prstGeom>
        </p:spPr>
        <p:txBody>
          <a:bodyPr spcFirstLastPara="1" wrap="square" lIns="91425" tIns="91425" rIns="91425" bIns="91425" anchor="ctr" anchorCtr="0">
            <a:noAutofit/>
          </a:bodyPr>
          <a:lstStyle>
            <a:lvl1pPr lvl="0">
              <a:lnSpc>
                <a:spcPct val="80000"/>
              </a:lnSpc>
              <a:buSzPts val="770"/>
              <a:buNone/>
              <a:defRPr sz="1300"/>
            </a:lvl1pPr>
            <a:lvl2pPr lvl="1">
              <a:lnSpc>
                <a:spcPct val="80000"/>
              </a:lnSpc>
              <a:buSzPts val="770"/>
              <a:buNone/>
              <a:defRPr sz="1300"/>
            </a:lvl2pPr>
            <a:lvl3pPr lvl="2">
              <a:lnSpc>
                <a:spcPct val="80000"/>
              </a:lnSpc>
              <a:buSzPts val="770"/>
              <a:buNone/>
              <a:defRPr sz="1300"/>
            </a:lvl3pPr>
            <a:lvl4pPr lvl="3">
              <a:lnSpc>
                <a:spcPct val="80000"/>
              </a:lnSpc>
              <a:buSzPts val="770"/>
              <a:buNone/>
              <a:defRPr sz="1300"/>
            </a:lvl4pPr>
            <a:lvl5pPr lvl="4">
              <a:lnSpc>
                <a:spcPct val="80000"/>
              </a:lnSpc>
              <a:buSzPts val="770"/>
              <a:buNone/>
              <a:defRPr sz="1300"/>
            </a:lvl5pPr>
            <a:lvl6pPr lvl="5">
              <a:lnSpc>
                <a:spcPct val="80000"/>
              </a:lnSpc>
              <a:buSzPts val="770"/>
              <a:buNone/>
              <a:defRPr sz="1300"/>
            </a:lvl6pPr>
            <a:lvl7pPr lvl="6">
              <a:lnSpc>
                <a:spcPct val="80000"/>
              </a:lnSpc>
              <a:buSzPts val="770"/>
              <a:buNone/>
              <a:defRPr sz="1300"/>
            </a:lvl7pPr>
            <a:lvl8pPr lvl="7">
              <a:lnSpc>
                <a:spcPct val="80000"/>
              </a:lnSpc>
              <a:buSzPts val="770"/>
              <a:buNone/>
              <a:defRPr sz="1300"/>
            </a:lvl8pPr>
            <a:lvl9pPr lvl="8">
              <a:lnSpc>
                <a:spcPct val="80000"/>
              </a:lnSpc>
              <a:buSzPts val="770"/>
              <a:buNone/>
              <a:defRPr sz="1300"/>
            </a:lvl9pPr>
          </a:lstStyle>
          <a:p>
            <a:pPr marL="0" lvl="0" indent="0" algn="r" rtl="0">
              <a:spcBef>
                <a:spcPts val="0"/>
              </a:spcBef>
              <a:spcAft>
                <a:spcPts val="0"/>
              </a:spcAft>
              <a:buNone/>
            </a:pPr>
            <a:fld id="{00000000-1234-1234-1234-123412341234}" type="slidenum">
              <a:rPr lang="en"/>
              <a:t>‹#›</a:t>
            </a:fld>
            <a:endParaRPr/>
          </a:p>
        </p:txBody>
      </p:sp>
      <p:pic>
        <p:nvPicPr>
          <p:cNvPr id="30" name="Google Shape;30;p5"/>
          <p:cNvPicPr preferRelativeResize="0"/>
          <p:nvPr/>
        </p:nvPicPr>
        <p:blipFill>
          <a:blip r:embed="rId2">
            <a:alphaModFix/>
          </a:blip>
          <a:stretch>
            <a:fillRect/>
          </a:stretch>
        </p:blipFill>
        <p:spPr>
          <a:xfrm>
            <a:off x="8630887" y="19500"/>
            <a:ext cx="461714" cy="537276"/>
          </a:xfrm>
          <a:prstGeom prst="rect">
            <a:avLst/>
          </a:prstGeom>
          <a:noFill/>
          <a:ln>
            <a:noFill/>
          </a:ln>
        </p:spPr>
      </p:pic>
      <p:sp>
        <p:nvSpPr>
          <p:cNvPr id="31" name="Google Shape;31;p5"/>
          <p:cNvSpPr/>
          <p:nvPr/>
        </p:nvSpPr>
        <p:spPr>
          <a:xfrm>
            <a:off x="3456928" y="4875375"/>
            <a:ext cx="1070100" cy="268200"/>
          </a:xfrm>
          <a:prstGeom prst="rect">
            <a:avLst/>
          </a:prstGeom>
          <a:solidFill>
            <a:srgbClr val="092E82"/>
          </a:solidFill>
          <a:ln w="9525" cap="flat" cmpd="sng">
            <a:solidFill>
              <a:srgbClr val="9E9E9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000">
                <a:solidFill>
                  <a:schemeClr val="lt1"/>
                </a:solidFill>
                <a:latin typeface="Merriweather"/>
                <a:ea typeface="Merriweather"/>
                <a:cs typeface="Merriweather"/>
                <a:sym typeface="Merriweather"/>
              </a:rPr>
              <a:t>Overview</a:t>
            </a:r>
            <a:endParaRPr sz="1000">
              <a:solidFill>
                <a:schemeClr val="lt1"/>
              </a:solidFill>
              <a:latin typeface="Merriweather"/>
              <a:ea typeface="Merriweather"/>
              <a:cs typeface="Merriweather"/>
              <a:sym typeface="Merriweather"/>
            </a:endParaRPr>
          </a:p>
        </p:txBody>
      </p:sp>
      <p:sp>
        <p:nvSpPr>
          <p:cNvPr id="32" name="Google Shape;32;p5"/>
          <p:cNvSpPr/>
          <p:nvPr/>
        </p:nvSpPr>
        <p:spPr>
          <a:xfrm>
            <a:off x="4527055" y="4875375"/>
            <a:ext cx="1070100" cy="268200"/>
          </a:xfrm>
          <a:prstGeom prst="rect">
            <a:avLst/>
          </a:prstGeom>
          <a:solidFill>
            <a:srgbClr val="092E82"/>
          </a:solidFill>
          <a:ln w="9525" cap="flat" cmpd="sng">
            <a:solidFill>
              <a:srgbClr val="9E9E9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000">
                <a:solidFill>
                  <a:schemeClr val="lt1"/>
                </a:solidFill>
                <a:latin typeface="Merriweather"/>
                <a:ea typeface="Merriweather"/>
                <a:cs typeface="Merriweather"/>
                <a:sym typeface="Merriweather"/>
              </a:rPr>
              <a:t>Trades</a:t>
            </a:r>
            <a:endParaRPr sz="1500">
              <a:solidFill>
                <a:schemeClr val="lt1"/>
              </a:solidFill>
            </a:endParaRPr>
          </a:p>
        </p:txBody>
      </p:sp>
      <p:sp>
        <p:nvSpPr>
          <p:cNvPr id="33" name="Google Shape;33;p5"/>
          <p:cNvSpPr/>
          <p:nvPr/>
        </p:nvSpPr>
        <p:spPr>
          <a:xfrm>
            <a:off x="5597182" y="4875375"/>
            <a:ext cx="1070100" cy="268200"/>
          </a:xfrm>
          <a:prstGeom prst="rect">
            <a:avLst/>
          </a:prstGeom>
          <a:solidFill>
            <a:srgbClr val="092E82"/>
          </a:solidFill>
          <a:ln w="9525" cap="flat" cmpd="sng">
            <a:solidFill>
              <a:srgbClr val="9E9E9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000">
                <a:solidFill>
                  <a:schemeClr val="lt1"/>
                </a:solidFill>
                <a:latin typeface="Merriweather"/>
                <a:ea typeface="Merriweather"/>
                <a:cs typeface="Merriweather"/>
                <a:sym typeface="Merriweather"/>
              </a:rPr>
              <a:t>Design</a:t>
            </a:r>
            <a:endParaRPr sz="1500">
              <a:solidFill>
                <a:schemeClr val="lt1"/>
              </a:solidFill>
            </a:endParaRPr>
          </a:p>
        </p:txBody>
      </p:sp>
      <p:sp>
        <p:nvSpPr>
          <p:cNvPr id="34" name="Google Shape;34;p5"/>
          <p:cNvSpPr/>
          <p:nvPr/>
        </p:nvSpPr>
        <p:spPr>
          <a:xfrm>
            <a:off x="6667309" y="4875375"/>
            <a:ext cx="1070100" cy="268200"/>
          </a:xfrm>
          <a:prstGeom prst="rect">
            <a:avLst/>
          </a:prstGeom>
          <a:solidFill>
            <a:srgbClr val="092E82"/>
          </a:solidFill>
          <a:ln w="9525" cap="flat" cmpd="sng">
            <a:solidFill>
              <a:srgbClr val="9E9E9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000">
                <a:solidFill>
                  <a:schemeClr val="lt1"/>
                </a:solidFill>
                <a:latin typeface="Merriweather"/>
                <a:ea typeface="Merriweather"/>
                <a:cs typeface="Merriweather"/>
                <a:sym typeface="Merriweather"/>
              </a:rPr>
              <a:t>Modeling</a:t>
            </a:r>
            <a:endParaRPr sz="1500">
              <a:solidFill>
                <a:schemeClr val="lt1"/>
              </a:solidFill>
            </a:endParaRPr>
          </a:p>
        </p:txBody>
      </p:sp>
      <p:sp>
        <p:nvSpPr>
          <p:cNvPr id="35" name="Google Shape;35;p5"/>
          <p:cNvSpPr/>
          <p:nvPr/>
        </p:nvSpPr>
        <p:spPr>
          <a:xfrm>
            <a:off x="7737436" y="4875375"/>
            <a:ext cx="1146000" cy="268200"/>
          </a:xfrm>
          <a:prstGeom prst="rect">
            <a:avLst/>
          </a:prstGeom>
          <a:solidFill>
            <a:srgbClr val="092E82"/>
          </a:solidFill>
          <a:ln w="9525" cap="flat" cmpd="sng">
            <a:solidFill>
              <a:srgbClr val="9E9E9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000">
                <a:solidFill>
                  <a:schemeClr val="lt1"/>
                </a:solidFill>
                <a:latin typeface="Merriweather"/>
                <a:ea typeface="Merriweather"/>
                <a:cs typeface="Merriweather"/>
                <a:sym typeface="Merriweather"/>
              </a:rPr>
              <a:t>Backup</a:t>
            </a:r>
            <a:endParaRPr sz="1000">
              <a:solidFill>
                <a:schemeClr val="lt1"/>
              </a:solidFill>
            </a:endParaRPr>
          </a:p>
        </p:txBody>
      </p:sp>
      <p:sp>
        <p:nvSpPr>
          <p:cNvPr id="36" name="Google Shape;36;p5"/>
          <p:cNvSpPr txBox="1">
            <a:spLocks noGrp="1"/>
          </p:cNvSpPr>
          <p:nvPr>
            <p:ph type="title"/>
          </p:nvPr>
        </p:nvSpPr>
        <p:spPr>
          <a:xfrm>
            <a:off x="153025" y="0"/>
            <a:ext cx="6707400" cy="576300"/>
          </a:xfrm>
          <a:prstGeom prst="rect">
            <a:avLst/>
          </a:prstGeom>
        </p:spPr>
        <p:txBody>
          <a:bodyPr spcFirstLastPara="1" wrap="square" lIns="91425" tIns="91425" rIns="91425" bIns="91425" anchor="t" anchorCtr="0">
            <a:normAutofit/>
          </a:bodyPr>
          <a:lstStyle>
            <a:lvl1pPr lvl="0" rtl="0">
              <a:spcBef>
                <a:spcPts val="0"/>
              </a:spcBef>
              <a:spcAft>
                <a:spcPts val="0"/>
              </a:spcAft>
              <a:buClr>
                <a:schemeClr val="lt1"/>
              </a:buClr>
              <a:buSzPts val="2800"/>
              <a:buNone/>
              <a:defRPr>
                <a:solidFill>
                  <a:schemeClr val="l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7"/>
        <p:cNvGrpSpPr/>
        <p:nvPr/>
      </p:nvGrpSpPr>
      <p:grpSpPr>
        <a:xfrm>
          <a:off x="0" y="0"/>
          <a:ext cx="0" cy="0"/>
          <a:chOff x="0" y="0"/>
          <a:chExt cx="0" cy="0"/>
        </a:xfrm>
      </p:grpSpPr>
      <p:sp>
        <p:nvSpPr>
          <p:cNvPr id="38" name="Google Shape;38;p6"/>
          <p:cNvSpPr/>
          <p:nvPr/>
        </p:nvSpPr>
        <p:spPr>
          <a:xfrm>
            <a:off x="0" y="0"/>
            <a:ext cx="9144000" cy="12771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6"/>
          <p:cNvSpPr txBox="1">
            <a:spLocks noGrp="1"/>
          </p:cNvSpPr>
          <p:nvPr>
            <p:ph type="title"/>
          </p:nvPr>
        </p:nvSpPr>
        <p:spPr>
          <a:xfrm>
            <a:off x="311725" y="500925"/>
            <a:ext cx="8520600" cy="623700"/>
          </a:xfrm>
          <a:prstGeom prst="rect">
            <a:avLst/>
          </a:prstGeom>
        </p:spPr>
        <p:txBody>
          <a:bodyPr spcFirstLastPara="1" wrap="square" lIns="91425" tIns="91425" rIns="91425" bIns="91425" anchor="t" anchorCtr="0">
            <a:normAutofit/>
          </a:bodyPr>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a:p>
        </p:txBody>
      </p:sp>
      <p:sp>
        <p:nvSpPr>
          <p:cNvPr id="40" name="Google Shape;40;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41" name="Google Shape;41;p6"/>
          <p:cNvPicPr preferRelativeResize="0"/>
          <p:nvPr/>
        </p:nvPicPr>
        <p:blipFill>
          <a:blip r:embed="rId2">
            <a:alphaModFix/>
          </a:blip>
          <a:stretch>
            <a:fillRect/>
          </a:stretch>
        </p:blipFill>
        <p:spPr>
          <a:xfrm>
            <a:off x="8386575" y="219375"/>
            <a:ext cx="720450" cy="838350"/>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2"/>
        <p:cNvGrpSpPr/>
        <p:nvPr/>
      </p:nvGrpSpPr>
      <p:grpSpPr>
        <a:xfrm>
          <a:off x="0" y="0"/>
          <a:ext cx="0" cy="0"/>
          <a:chOff x="0" y="0"/>
          <a:chExt cx="0" cy="0"/>
        </a:xfrm>
      </p:grpSpPr>
      <p:sp>
        <p:nvSpPr>
          <p:cNvPr id="43" name="Google Shape;43;p7"/>
          <p:cNvSpPr/>
          <p:nvPr/>
        </p:nvSpPr>
        <p:spPr>
          <a:xfrm>
            <a:off x="0" y="0"/>
            <a:ext cx="37644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7"/>
          <p:cNvSpPr txBox="1">
            <a:spLocks noGrp="1"/>
          </p:cNvSpPr>
          <p:nvPr>
            <p:ph type="title"/>
          </p:nvPr>
        </p:nvSpPr>
        <p:spPr>
          <a:xfrm>
            <a:off x="311725" y="500925"/>
            <a:ext cx="3127500" cy="1829100"/>
          </a:xfrm>
          <a:prstGeom prst="rect">
            <a:avLst/>
          </a:prstGeom>
        </p:spPr>
        <p:txBody>
          <a:bodyPr spcFirstLastPara="1" wrap="square" lIns="91425" tIns="91425" rIns="91425" bIns="91425" anchor="t" anchorCtr="0">
            <a:normAutofit/>
          </a:bodyPr>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a:p>
        </p:txBody>
      </p:sp>
      <p:sp>
        <p:nvSpPr>
          <p:cNvPr id="45" name="Google Shape;45;p7"/>
          <p:cNvSpPr txBox="1">
            <a:spLocks noGrp="1"/>
          </p:cNvSpPr>
          <p:nvPr>
            <p:ph type="body" idx="1"/>
          </p:nvPr>
        </p:nvSpPr>
        <p:spPr>
          <a:xfrm>
            <a:off x="311700" y="2390650"/>
            <a:ext cx="3127500" cy="22980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Clr>
                <a:schemeClr val="accent2"/>
              </a:buClr>
              <a:buSzPts val="1300"/>
              <a:buChar char="●"/>
              <a:defRPr>
                <a:solidFill>
                  <a:schemeClr val="accent2"/>
                </a:solidFill>
              </a:defRPr>
            </a:lvl1pPr>
            <a:lvl2pPr marL="914400" lvl="1" indent="-298450">
              <a:spcBef>
                <a:spcPts val="0"/>
              </a:spcBef>
              <a:spcAft>
                <a:spcPts val="0"/>
              </a:spcAft>
              <a:buClr>
                <a:schemeClr val="accent2"/>
              </a:buClr>
              <a:buSzPts val="1100"/>
              <a:buChar char="○"/>
              <a:defRPr>
                <a:solidFill>
                  <a:schemeClr val="accent2"/>
                </a:solidFill>
              </a:defRPr>
            </a:lvl2pPr>
            <a:lvl3pPr marL="1371600" lvl="2" indent="-298450">
              <a:spcBef>
                <a:spcPts val="0"/>
              </a:spcBef>
              <a:spcAft>
                <a:spcPts val="0"/>
              </a:spcAft>
              <a:buClr>
                <a:schemeClr val="accent2"/>
              </a:buClr>
              <a:buSzPts val="1100"/>
              <a:buChar char="■"/>
              <a:defRPr>
                <a:solidFill>
                  <a:schemeClr val="accent2"/>
                </a:solidFill>
              </a:defRPr>
            </a:lvl3pPr>
            <a:lvl4pPr marL="1828800" lvl="3" indent="-298450">
              <a:spcBef>
                <a:spcPts val="0"/>
              </a:spcBef>
              <a:spcAft>
                <a:spcPts val="0"/>
              </a:spcAft>
              <a:buClr>
                <a:schemeClr val="accent2"/>
              </a:buClr>
              <a:buSzPts val="1100"/>
              <a:buChar char="●"/>
              <a:defRPr>
                <a:solidFill>
                  <a:schemeClr val="accent2"/>
                </a:solidFill>
              </a:defRPr>
            </a:lvl4pPr>
            <a:lvl5pPr marL="2286000" lvl="4" indent="-298450">
              <a:spcBef>
                <a:spcPts val="0"/>
              </a:spcBef>
              <a:spcAft>
                <a:spcPts val="0"/>
              </a:spcAft>
              <a:buClr>
                <a:schemeClr val="accent2"/>
              </a:buClr>
              <a:buSzPts val="1100"/>
              <a:buChar char="○"/>
              <a:defRPr>
                <a:solidFill>
                  <a:schemeClr val="accent2"/>
                </a:solidFill>
              </a:defRPr>
            </a:lvl5pPr>
            <a:lvl6pPr marL="2743200" lvl="5" indent="-298450">
              <a:spcBef>
                <a:spcPts val="0"/>
              </a:spcBef>
              <a:spcAft>
                <a:spcPts val="0"/>
              </a:spcAft>
              <a:buClr>
                <a:schemeClr val="accent2"/>
              </a:buClr>
              <a:buSzPts val="1100"/>
              <a:buChar char="■"/>
              <a:defRPr>
                <a:solidFill>
                  <a:schemeClr val="accent2"/>
                </a:solidFill>
              </a:defRPr>
            </a:lvl6pPr>
            <a:lvl7pPr marL="3200400" lvl="6" indent="-298450">
              <a:spcBef>
                <a:spcPts val="0"/>
              </a:spcBef>
              <a:spcAft>
                <a:spcPts val="0"/>
              </a:spcAft>
              <a:buClr>
                <a:schemeClr val="accent2"/>
              </a:buClr>
              <a:buSzPts val="1100"/>
              <a:buChar char="●"/>
              <a:defRPr>
                <a:solidFill>
                  <a:schemeClr val="accent2"/>
                </a:solidFill>
              </a:defRPr>
            </a:lvl7pPr>
            <a:lvl8pPr marL="3657600" lvl="7" indent="-298450">
              <a:spcBef>
                <a:spcPts val="0"/>
              </a:spcBef>
              <a:spcAft>
                <a:spcPts val="0"/>
              </a:spcAft>
              <a:buClr>
                <a:schemeClr val="accent2"/>
              </a:buClr>
              <a:buSzPts val="1100"/>
              <a:buChar char="○"/>
              <a:defRPr>
                <a:solidFill>
                  <a:schemeClr val="accent2"/>
                </a:solidFill>
              </a:defRPr>
            </a:lvl8pPr>
            <a:lvl9pPr marL="4114800" lvl="8" indent="-298450">
              <a:spcBef>
                <a:spcPts val="0"/>
              </a:spcBef>
              <a:spcAft>
                <a:spcPts val="0"/>
              </a:spcAft>
              <a:buClr>
                <a:schemeClr val="accent2"/>
              </a:buClr>
              <a:buSzPts val="1100"/>
              <a:buChar char="■"/>
              <a:defRPr>
                <a:solidFill>
                  <a:schemeClr val="accent2"/>
                </a:solidFill>
              </a:defRPr>
            </a:lvl9pPr>
          </a:lstStyle>
          <a:p>
            <a:endParaRPr/>
          </a:p>
        </p:txBody>
      </p:sp>
      <p:sp>
        <p:nvSpPr>
          <p:cNvPr id="46" name="Google Shape;46;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3"/>
        </a:solidFill>
        <a:effectLst/>
      </p:bgPr>
    </p:bg>
    <p:spTree>
      <p:nvGrpSpPr>
        <p:cNvPr id="1" name="Shape 47"/>
        <p:cNvGrpSpPr/>
        <p:nvPr/>
      </p:nvGrpSpPr>
      <p:grpSpPr>
        <a:xfrm>
          <a:off x="0" y="0"/>
          <a:ext cx="0" cy="0"/>
          <a:chOff x="0" y="0"/>
          <a:chExt cx="0" cy="0"/>
        </a:xfrm>
      </p:grpSpPr>
      <p:sp>
        <p:nvSpPr>
          <p:cNvPr id="48" name="Google Shape;48;p8"/>
          <p:cNvSpPr txBox="1">
            <a:spLocks noGrp="1"/>
          </p:cNvSpPr>
          <p:nvPr>
            <p:ph type="title"/>
          </p:nvPr>
        </p:nvSpPr>
        <p:spPr>
          <a:xfrm>
            <a:off x="311675" y="798600"/>
            <a:ext cx="6247800" cy="3546300"/>
          </a:xfrm>
          <a:prstGeom prst="rect">
            <a:avLst/>
          </a:prstGeom>
        </p:spPr>
        <p:txBody>
          <a:bodyPr spcFirstLastPara="1" wrap="square" lIns="91425" tIns="91425" rIns="91425" bIns="91425" anchor="ctr" anchorCtr="0">
            <a:normAutofit/>
          </a:bodyPr>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
        <p:nvSpPr>
          <p:cNvPr id="49" name="Google Shape;49;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50"/>
        <p:cNvGrpSpPr/>
        <p:nvPr/>
      </p:nvGrpSpPr>
      <p:grpSpPr>
        <a:xfrm>
          <a:off x="0" y="0"/>
          <a:ext cx="0" cy="0"/>
          <a:chOff x="0" y="0"/>
          <a:chExt cx="0" cy="0"/>
        </a:xfrm>
      </p:grpSpPr>
      <p:sp>
        <p:nvSpPr>
          <p:cNvPr id="51" name="Google Shape;51;p9"/>
          <p:cNvSpPr/>
          <p:nvPr/>
        </p:nvSpPr>
        <p:spPr>
          <a:xfrm>
            <a:off x="0" y="0"/>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9"/>
          <p:cNvSpPr txBox="1">
            <a:spLocks noGrp="1"/>
          </p:cNvSpPr>
          <p:nvPr>
            <p:ph type="title"/>
          </p:nvPr>
        </p:nvSpPr>
        <p:spPr>
          <a:xfrm>
            <a:off x="311300" y="500925"/>
            <a:ext cx="3704400" cy="2049600"/>
          </a:xfrm>
          <a:prstGeom prst="rect">
            <a:avLst/>
          </a:prstGeom>
        </p:spPr>
        <p:txBody>
          <a:bodyPr spcFirstLastPara="1" wrap="square" lIns="91425" tIns="91425" rIns="91425" bIns="91425" anchor="t" anchorCtr="0">
            <a:normAutofit/>
          </a:bodyPr>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a:p>
        </p:txBody>
      </p:sp>
      <p:sp>
        <p:nvSpPr>
          <p:cNvPr id="53" name="Google Shape;53;p9"/>
          <p:cNvSpPr txBox="1">
            <a:spLocks noGrp="1"/>
          </p:cNvSpPr>
          <p:nvPr>
            <p:ph type="subTitle" idx="1"/>
          </p:nvPr>
        </p:nvSpPr>
        <p:spPr>
          <a:xfrm>
            <a:off x="304800" y="2626725"/>
            <a:ext cx="3704400" cy="9267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Clr>
                <a:schemeClr val="accent2"/>
              </a:buClr>
              <a:buSzPts val="1600"/>
              <a:buNone/>
              <a:defRPr sz="1600">
                <a:solidFill>
                  <a:schemeClr val="accent2"/>
                </a:solidFill>
              </a:defRPr>
            </a:lvl1pPr>
            <a:lvl2pPr lvl="1">
              <a:lnSpc>
                <a:spcPct val="100000"/>
              </a:lnSpc>
              <a:spcBef>
                <a:spcPts val="0"/>
              </a:spcBef>
              <a:spcAft>
                <a:spcPts val="0"/>
              </a:spcAft>
              <a:buClr>
                <a:schemeClr val="accent2"/>
              </a:buClr>
              <a:buSzPts val="1600"/>
              <a:buNone/>
              <a:defRPr sz="1600">
                <a:solidFill>
                  <a:schemeClr val="accent2"/>
                </a:solidFill>
              </a:defRPr>
            </a:lvl2pPr>
            <a:lvl3pPr lvl="2">
              <a:lnSpc>
                <a:spcPct val="100000"/>
              </a:lnSpc>
              <a:spcBef>
                <a:spcPts val="0"/>
              </a:spcBef>
              <a:spcAft>
                <a:spcPts val="0"/>
              </a:spcAft>
              <a:buClr>
                <a:schemeClr val="accent2"/>
              </a:buClr>
              <a:buSzPts val="1600"/>
              <a:buNone/>
              <a:defRPr sz="1600">
                <a:solidFill>
                  <a:schemeClr val="accent2"/>
                </a:solidFill>
              </a:defRPr>
            </a:lvl3pPr>
            <a:lvl4pPr lvl="3">
              <a:lnSpc>
                <a:spcPct val="100000"/>
              </a:lnSpc>
              <a:spcBef>
                <a:spcPts val="0"/>
              </a:spcBef>
              <a:spcAft>
                <a:spcPts val="0"/>
              </a:spcAft>
              <a:buClr>
                <a:schemeClr val="accent2"/>
              </a:buClr>
              <a:buSzPts val="1600"/>
              <a:buNone/>
              <a:defRPr sz="1600">
                <a:solidFill>
                  <a:schemeClr val="accent2"/>
                </a:solidFill>
              </a:defRPr>
            </a:lvl4pPr>
            <a:lvl5pPr lvl="4">
              <a:lnSpc>
                <a:spcPct val="100000"/>
              </a:lnSpc>
              <a:spcBef>
                <a:spcPts val="0"/>
              </a:spcBef>
              <a:spcAft>
                <a:spcPts val="0"/>
              </a:spcAft>
              <a:buClr>
                <a:schemeClr val="accent2"/>
              </a:buClr>
              <a:buSzPts val="1600"/>
              <a:buNone/>
              <a:defRPr sz="1600">
                <a:solidFill>
                  <a:schemeClr val="accent2"/>
                </a:solidFill>
              </a:defRPr>
            </a:lvl5pPr>
            <a:lvl6pPr lvl="5">
              <a:lnSpc>
                <a:spcPct val="100000"/>
              </a:lnSpc>
              <a:spcBef>
                <a:spcPts val="0"/>
              </a:spcBef>
              <a:spcAft>
                <a:spcPts val="0"/>
              </a:spcAft>
              <a:buClr>
                <a:schemeClr val="accent2"/>
              </a:buClr>
              <a:buSzPts val="1600"/>
              <a:buNone/>
              <a:defRPr sz="1600">
                <a:solidFill>
                  <a:schemeClr val="accent2"/>
                </a:solidFill>
              </a:defRPr>
            </a:lvl6pPr>
            <a:lvl7pPr lvl="6">
              <a:lnSpc>
                <a:spcPct val="100000"/>
              </a:lnSpc>
              <a:spcBef>
                <a:spcPts val="0"/>
              </a:spcBef>
              <a:spcAft>
                <a:spcPts val="0"/>
              </a:spcAft>
              <a:buClr>
                <a:schemeClr val="accent2"/>
              </a:buClr>
              <a:buSzPts val="1600"/>
              <a:buNone/>
              <a:defRPr sz="1600">
                <a:solidFill>
                  <a:schemeClr val="accent2"/>
                </a:solidFill>
              </a:defRPr>
            </a:lvl7pPr>
            <a:lvl8pPr lvl="7">
              <a:lnSpc>
                <a:spcPct val="100000"/>
              </a:lnSpc>
              <a:spcBef>
                <a:spcPts val="0"/>
              </a:spcBef>
              <a:spcAft>
                <a:spcPts val="0"/>
              </a:spcAft>
              <a:buClr>
                <a:schemeClr val="accent2"/>
              </a:buClr>
              <a:buSzPts val="1600"/>
              <a:buNone/>
              <a:defRPr sz="1600">
                <a:solidFill>
                  <a:schemeClr val="accent2"/>
                </a:solidFill>
              </a:defRPr>
            </a:lvl8pPr>
            <a:lvl9pPr lvl="8">
              <a:lnSpc>
                <a:spcPct val="100000"/>
              </a:lnSpc>
              <a:spcBef>
                <a:spcPts val="0"/>
              </a:spcBef>
              <a:spcAft>
                <a:spcPts val="0"/>
              </a:spcAft>
              <a:buClr>
                <a:schemeClr val="accent2"/>
              </a:buClr>
              <a:buSzPts val="1600"/>
              <a:buNone/>
              <a:defRPr sz="1600">
                <a:solidFill>
                  <a:schemeClr val="accent2"/>
                </a:solidFill>
              </a:defRPr>
            </a:lvl9pPr>
          </a:lstStyle>
          <a:p>
            <a:endParaRPr/>
          </a:p>
        </p:txBody>
      </p:sp>
      <p:sp>
        <p:nvSpPr>
          <p:cNvPr id="54" name="Google Shape;54;p9"/>
          <p:cNvSpPr txBox="1">
            <a:spLocks noGrp="1"/>
          </p:cNvSpPr>
          <p:nvPr>
            <p:ph type="body" idx="2"/>
          </p:nvPr>
        </p:nvSpPr>
        <p:spPr>
          <a:xfrm>
            <a:off x="4879025" y="500925"/>
            <a:ext cx="3954000" cy="41115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55" name="Google Shape;55;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6"/>
        <p:cNvGrpSpPr/>
        <p:nvPr/>
      </p:nvGrpSpPr>
      <p:grpSpPr>
        <a:xfrm>
          <a:off x="0" y="0"/>
          <a:ext cx="0" cy="0"/>
          <a:chOff x="0" y="0"/>
          <a:chExt cx="0" cy="0"/>
        </a:xfrm>
      </p:grpSpPr>
      <p:sp>
        <p:nvSpPr>
          <p:cNvPr id="57" name="Google Shape;57;p10"/>
          <p:cNvSpPr/>
          <p:nvPr/>
        </p:nvSpPr>
        <p:spPr>
          <a:xfrm>
            <a:off x="0" y="4369000"/>
            <a:ext cx="9144000" cy="7743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10"/>
          <p:cNvSpPr txBox="1">
            <a:spLocks noGrp="1"/>
          </p:cNvSpPr>
          <p:nvPr>
            <p:ph type="body" idx="1"/>
          </p:nvPr>
        </p:nvSpPr>
        <p:spPr>
          <a:xfrm>
            <a:off x="311700" y="4521400"/>
            <a:ext cx="7979400" cy="4605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Clr>
                <a:schemeClr val="lt1"/>
              </a:buClr>
              <a:buSzPts val="1300"/>
              <a:buFont typeface="Merriweather"/>
              <a:buNone/>
              <a:defRPr>
                <a:solidFill>
                  <a:schemeClr val="lt1"/>
                </a:solidFill>
                <a:latin typeface="Merriweather"/>
                <a:ea typeface="Merriweather"/>
                <a:cs typeface="Merriweather"/>
                <a:sym typeface="Merriweather"/>
              </a:defRPr>
            </a:lvl1pPr>
          </a:lstStyle>
          <a:p>
            <a:endParaRPr/>
          </a:p>
        </p:txBody>
      </p:sp>
      <p:sp>
        <p:nvSpPr>
          <p:cNvPr id="59" name="Google Shape;59;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paradigm">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1pPr>
            <a:lvl2pPr lvl="1">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2pPr>
            <a:lvl3pPr lvl="2">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3pPr>
            <a:lvl4pPr lvl="3">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4pPr>
            <a:lvl5pPr lvl="4">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5pPr>
            <a:lvl6pPr lvl="5">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6pPr>
            <a:lvl7pPr lvl="6">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7pPr>
            <a:lvl8pPr lvl="7">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8pPr>
            <a:lvl9pPr lvl="8">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11150">
              <a:lnSpc>
                <a:spcPct val="115000"/>
              </a:lnSpc>
              <a:spcBef>
                <a:spcPts val="0"/>
              </a:spcBef>
              <a:spcAft>
                <a:spcPts val="0"/>
              </a:spcAft>
              <a:buClr>
                <a:schemeClr val="dk2"/>
              </a:buClr>
              <a:buSzPts val="1300"/>
              <a:buFont typeface="Roboto"/>
              <a:buChar char="●"/>
              <a:defRPr sz="1300">
                <a:solidFill>
                  <a:schemeClr val="dk2"/>
                </a:solidFill>
                <a:latin typeface="Roboto"/>
                <a:ea typeface="Roboto"/>
                <a:cs typeface="Roboto"/>
                <a:sym typeface="Roboto"/>
              </a:defRPr>
            </a:lvl1pPr>
            <a:lvl2pPr marL="914400" lvl="1" indent="-29845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2pPr>
            <a:lvl3pPr marL="1371600" lvl="2" indent="-29845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3pPr>
            <a:lvl4pPr marL="1828800" lvl="3" indent="-29845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4pPr>
            <a:lvl5pPr marL="2286000" lvl="4" indent="-29845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5pPr>
            <a:lvl6pPr marL="2743200" lvl="5" indent="-29845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6pPr>
            <a:lvl7pPr marL="3200400" lvl="6" indent="-29845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7pPr>
            <a:lvl8pPr marL="3657600" lvl="7" indent="-29845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8pPr>
            <a:lvl9pPr marL="4114800" lvl="8" indent="-29845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latin typeface="Roboto"/>
                <a:ea typeface="Roboto"/>
                <a:cs typeface="Roboto"/>
                <a:sym typeface="Roboto"/>
              </a:defRPr>
            </a:lvl1pPr>
            <a:lvl2pPr lvl="1" algn="r">
              <a:buNone/>
              <a:defRPr sz="1000">
                <a:solidFill>
                  <a:schemeClr val="dk2"/>
                </a:solidFill>
                <a:latin typeface="Roboto"/>
                <a:ea typeface="Roboto"/>
                <a:cs typeface="Roboto"/>
                <a:sym typeface="Roboto"/>
              </a:defRPr>
            </a:lvl2pPr>
            <a:lvl3pPr lvl="2" algn="r">
              <a:buNone/>
              <a:defRPr sz="1000">
                <a:solidFill>
                  <a:schemeClr val="dk2"/>
                </a:solidFill>
                <a:latin typeface="Roboto"/>
                <a:ea typeface="Roboto"/>
                <a:cs typeface="Roboto"/>
                <a:sym typeface="Roboto"/>
              </a:defRPr>
            </a:lvl3pPr>
            <a:lvl4pPr lvl="3" algn="r">
              <a:buNone/>
              <a:defRPr sz="1000">
                <a:solidFill>
                  <a:schemeClr val="dk2"/>
                </a:solidFill>
                <a:latin typeface="Roboto"/>
                <a:ea typeface="Roboto"/>
                <a:cs typeface="Roboto"/>
                <a:sym typeface="Roboto"/>
              </a:defRPr>
            </a:lvl4pPr>
            <a:lvl5pPr lvl="4" algn="r">
              <a:buNone/>
              <a:defRPr sz="1000">
                <a:solidFill>
                  <a:schemeClr val="dk2"/>
                </a:solidFill>
                <a:latin typeface="Roboto"/>
                <a:ea typeface="Roboto"/>
                <a:cs typeface="Roboto"/>
                <a:sym typeface="Roboto"/>
              </a:defRPr>
            </a:lvl5pPr>
            <a:lvl6pPr lvl="5" algn="r">
              <a:buNone/>
              <a:defRPr sz="1000">
                <a:solidFill>
                  <a:schemeClr val="dk2"/>
                </a:solidFill>
                <a:latin typeface="Roboto"/>
                <a:ea typeface="Roboto"/>
                <a:cs typeface="Roboto"/>
                <a:sym typeface="Roboto"/>
              </a:defRPr>
            </a:lvl6pPr>
            <a:lvl7pPr lvl="6" algn="r">
              <a:buNone/>
              <a:defRPr sz="1000">
                <a:solidFill>
                  <a:schemeClr val="dk2"/>
                </a:solidFill>
                <a:latin typeface="Roboto"/>
                <a:ea typeface="Roboto"/>
                <a:cs typeface="Roboto"/>
                <a:sym typeface="Roboto"/>
              </a:defRPr>
            </a:lvl7pPr>
            <a:lvl8pPr lvl="7" algn="r">
              <a:buNone/>
              <a:defRPr sz="1000">
                <a:solidFill>
                  <a:schemeClr val="dk2"/>
                </a:solidFill>
                <a:latin typeface="Roboto"/>
                <a:ea typeface="Roboto"/>
                <a:cs typeface="Roboto"/>
                <a:sym typeface="Roboto"/>
              </a:defRPr>
            </a:lvl8pPr>
            <a:lvl9pPr lvl="8" algn="r">
              <a:buNone/>
              <a:defRPr sz="1000">
                <a:solidFill>
                  <a:schemeClr val="dk2"/>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9.xml"/><Relationship Id="rId1" Type="http://schemas.openxmlformats.org/officeDocument/2006/relationships/slideLayout" Target="../slideLayouts/slideLayout4.xml"/><Relationship Id="rId4" Type="http://schemas.openxmlformats.org/officeDocument/2006/relationships/image" Target="../media/image14.jp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8" Type="http://schemas.openxmlformats.org/officeDocument/2006/relationships/image" Target="../media/image29.jpg"/><Relationship Id="rId13" Type="http://schemas.openxmlformats.org/officeDocument/2006/relationships/image" Target="../media/image34.jpg"/><Relationship Id="rId3" Type="http://schemas.openxmlformats.org/officeDocument/2006/relationships/image" Target="../media/image24.jpg"/><Relationship Id="rId7" Type="http://schemas.openxmlformats.org/officeDocument/2006/relationships/image" Target="../media/image28.png"/><Relationship Id="rId12" Type="http://schemas.openxmlformats.org/officeDocument/2006/relationships/image" Target="../media/image33.jpg"/><Relationship Id="rId2" Type="http://schemas.openxmlformats.org/officeDocument/2006/relationships/notesSlide" Target="../notesSlides/notesSlide50.xml"/><Relationship Id="rId1" Type="http://schemas.openxmlformats.org/officeDocument/2006/relationships/slideLayout" Target="../slideLayouts/slideLayout4.xml"/><Relationship Id="rId6" Type="http://schemas.openxmlformats.org/officeDocument/2006/relationships/image" Target="../media/image27.jpg"/><Relationship Id="rId11" Type="http://schemas.openxmlformats.org/officeDocument/2006/relationships/image" Target="../media/image32.jpg"/><Relationship Id="rId5" Type="http://schemas.openxmlformats.org/officeDocument/2006/relationships/image" Target="../media/image26.jpg"/><Relationship Id="rId10" Type="http://schemas.openxmlformats.org/officeDocument/2006/relationships/image" Target="../media/image31.jpg"/><Relationship Id="rId4" Type="http://schemas.openxmlformats.org/officeDocument/2006/relationships/image" Target="../media/image25.png"/><Relationship Id="rId9" Type="http://schemas.openxmlformats.org/officeDocument/2006/relationships/image" Target="../media/image30.jpg"/><Relationship Id="rId14" Type="http://schemas.openxmlformats.org/officeDocument/2006/relationships/image" Target="../media/image35.jpg"/></Relationships>
</file>

<file path=ppt/slides/_rels/slide51.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2.png"/><Relationship Id="rId5" Type="http://schemas.openxmlformats.org/officeDocument/2006/relationships/image" Target="../media/image9.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73" name="Google Shape;73;p13"/>
          <p:cNvSpPr txBox="1">
            <a:spLocks noGrp="1"/>
          </p:cNvSpPr>
          <p:nvPr>
            <p:ph type="ctrTitle"/>
          </p:nvPr>
        </p:nvSpPr>
        <p:spPr>
          <a:xfrm>
            <a:off x="311700" y="539725"/>
            <a:ext cx="8520600" cy="1282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4970" b="1"/>
              <a:t>GAINS</a:t>
            </a:r>
            <a:r>
              <a:rPr lang="en" sz="2770" b="1"/>
              <a:t> </a:t>
            </a:r>
            <a:endParaRPr sz="2770" b="1"/>
          </a:p>
          <a:p>
            <a:pPr marL="0" lvl="0" indent="0" algn="l" rtl="0">
              <a:spcBef>
                <a:spcPts val="0"/>
              </a:spcBef>
              <a:spcAft>
                <a:spcPts val="0"/>
              </a:spcAft>
              <a:buSzPts val="990"/>
              <a:buNone/>
            </a:pPr>
            <a:r>
              <a:rPr lang="en" sz="2310">
                <a:solidFill>
                  <a:srgbClr val="4A6DBE"/>
                </a:solidFill>
              </a:rPr>
              <a:t>General Atomics Inertial Navigation System</a:t>
            </a:r>
            <a:endParaRPr sz="2310">
              <a:solidFill>
                <a:srgbClr val="4A6DBE"/>
              </a:solidFill>
            </a:endParaRPr>
          </a:p>
          <a:p>
            <a:pPr marL="0" lvl="0" indent="0" algn="l" rtl="0">
              <a:spcBef>
                <a:spcPts val="0"/>
              </a:spcBef>
              <a:spcAft>
                <a:spcPts val="0"/>
              </a:spcAft>
              <a:buSzPts val="990"/>
              <a:buNone/>
            </a:pPr>
            <a:endParaRPr sz="2810"/>
          </a:p>
          <a:p>
            <a:pPr marL="0" lvl="0" indent="0" algn="l" rtl="0">
              <a:spcBef>
                <a:spcPts val="0"/>
              </a:spcBef>
              <a:spcAft>
                <a:spcPts val="0"/>
              </a:spcAft>
              <a:buSzPts val="990"/>
              <a:buNone/>
            </a:pPr>
            <a:endParaRPr sz="2910"/>
          </a:p>
        </p:txBody>
      </p:sp>
      <p:sp>
        <p:nvSpPr>
          <p:cNvPr id="74" name="Google Shape;74;p13"/>
          <p:cNvSpPr txBox="1">
            <a:spLocks noGrp="1"/>
          </p:cNvSpPr>
          <p:nvPr>
            <p:ph type="subTitle" idx="1"/>
          </p:nvPr>
        </p:nvSpPr>
        <p:spPr>
          <a:xfrm>
            <a:off x="311700" y="1793100"/>
            <a:ext cx="5947800" cy="1557300"/>
          </a:xfrm>
          <a:prstGeom prst="rect">
            <a:avLst/>
          </a:prstGeom>
        </p:spPr>
        <p:txBody>
          <a:bodyPr spcFirstLastPara="1" wrap="square" lIns="91425" tIns="91425" rIns="91425" bIns="91425" anchor="t" anchorCtr="0">
            <a:noAutofit/>
          </a:bodyPr>
          <a:lstStyle/>
          <a:p>
            <a:pPr marL="0" lvl="0" indent="0" algn="l" rtl="0">
              <a:lnSpc>
                <a:spcPct val="105000"/>
              </a:lnSpc>
              <a:spcBef>
                <a:spcPts val="0"/>
              </a:spcBef>
              <a:spcAft>
                <a:spcPts val="0"/>
              </a:spcAft>
              <a:buSzPts val="483"/>
              <a:buNone/>
            </a:pPr>
            <a:r>
              <a:rPr lang="en" sz="1008" b="1">
                <a:latin typeface="Merriweather"/>
                <a:ea typeface="Merriweather"/>
                <a:cs typeface="Merriweather"/>
                <a:sym typeface="Merriweather"/>
              </a:rPr>
              <a:t>Presenters:</a:t>
            </a:r>
            <a:r>
              <a:rPr lang="en" sz="1008">
                <a:latin typeface="Merriweather"/>
                <a:ea typeface="Merriweather"/>
                <a:cs typeface="Merriweather"/>
                <a:sym typeface="Merriweather"/>
              </a:rPr>
              <a:t> </a:t>
            </a:r>
            <a:endParaRPr sz="1008">
              <a:latin typeface="Merriweather"/>
              <a:ea typeface="Merriweather"/>
              <a:cs typeface="Merriweather"/>
              <a:sym typeface="Merriweather"/>
            </a:endParaRPr>
          </a:p>
          <a:p>
            <a:pPr marL="0" lvl="0" indent="0" algn="l" rtl="0">
              <a:lnSpc>
                <a:spcPct val="105000"/>
              </a:lnSpc>
              <a:spcBef>
                <a:spcPts val="0"/>
              </a:spcBef>
              <a:spcAft>
                <a:spcPts val="0"/>
              </a:spcAft>
              <a:buSzPts val="483"/>
              <a:buNone/>
            </a:pPr>
            <a:r>
              <a:rPr lang="en" sz="1008">
                <a:latin typeface="Merriweather"/>
                <a:ea typeface="Merriweather"/>
                <a:cs typeface="Merriweather"/>
                <a:sym typeface="Merriweather"/>
              </a:rPr>
              <a:t>Ben McHugh, Alex Pichler, Derek Popich, Jason Popich, Brian Trybus, Addison Woodard</a:t>
            </a:r>
            <a:endParaRPr sz="1008">
              <a:latin typeface="Merriweather"/>
              <a:ea typeface="Merriweather"/>
              <a:cs typeface="Merriweather"/>
              <a:sym typeface="Merriweather"/>
            </a:endParaRPr>
          </a:p>
          <a:p>
            <a:pPr marL="0" lvl="0" indent="0" algn="l" rtl="0">
              <a:lnSpc>
                <a:spcPct val="105000"/>
              </a:lnSpc>
              <a:spcBef>
                <a:spcPts val="0"/>
              </a:spcBef>
              <a:spcAft>
                <a:spcPts val="0"/>
              </a:spcAft>
              <a:buSzPts val="483"/>
              <a:buNone/>
            </a:pPr>
            <a:endParaRPr sz="1008" b="1">
              <a:latin typeface="Merriweather"/>
              <a:ea typeface="Merriweather"/>
              <a:cs typeface="Merriweather"/>
              <a:sym typeface="Merriweather"/>
            </a:endParaRPr>
          </a:p>
          <a:p>
            <a:pPr marL="0" lvl="0" indent="0" algn="l" rtl="0">
              <a:lnSpc>
                <a:spcPct val="105000"/>
              </a:lnSpc>
              <a:spcBef>
                <a:spcPts val="0"/>
              </a:spcBef>
              <a:spcAft>
                <a:spcPts val="0"/>
              </a:spcAft>
              <a:buSzPts val="483"/>
              <a:buNone/>
            </a:pPr>
            <a:r>
              <a:rPr lang="en" sz="1008" b="1">
                <a:latin typeface="Merriweather"/>
                <a:ea typeface="Merriweather"/>
                <a:cs typeface="Merriweather"/>
                <a:sym typeface="Merriweather"/>
              </a:rPr>
              <a:t>Team Members: </a:t>
            </a:r>
            <a:endParaRPr sz="1008" b="1">
              <a:latin typeface="Merriweather"/>
              <a:ea typeface="Merriweather"/>
              <a:cs typeface="Merriweather"/>
              <a:sym typeface="Merriweather"/>
            </a:endParaRPr>
          </a:p>
          <a:p>
            <a:pPr marL="0" lvl="0" indent="0" algn="l" rtl="0">
              <a:lnSpc>
                <a:spcPct val="105000"/>
              </a:lnSpc>
              <a:spcBef>
                <a:spcPts val="0"/>
              </a:spcBef>
              <a:spcAft>
                <a:spcPts val="0"/>
              </a:spcAft>
              <a:buSzPts val="483"/>
              <a:buNone/>
            </a:pPr>
            <a:r>
              <a:rPr lang="en" sz="1008">
                <a:latin typeface="Merriweather"/>
                <a:ea typeface="Merriweather"/>
                <a:cs typeface="Merriweather"/>
                <a:sym typeface="Merriweather"/>
              </a:rPr>
              <a:t>Cannon Palmer, Kaylie Rick, Ross White, Tucker Peyok, Alfredo Restrepo, Bennett Grow</a:t>
            </a:r>
            <a:endParaRPr sz="1008">
              <a:latin typeface="Merriweather"/>
              <a:ea typeface="Merriweather"/>
              <a:cs typeface="Merriweather"/>
              <a:sym typeface="Merriweather"/>
            </a:endParaRPr>
          </a:p>
          <a:p>
            <a:pPr marL="0" lvl="0" indent="0" algn="l" rtl="0">
              <a:lnSpc>
                <a:spcPct val="105000"/>
              </a:lnSpc>
              <a:spcBef>
                <a:spcPts val="0"/>
              </a:spcBef>
              <a:spcAft>
                <a:spcPts val="0"/>
              </a:spcAft>
              <a:buSzPts val="483"/>
              <a:buNone/>
            </a:pPr>
            <a:endParaRPr sz="1008">
              <a:latin typeface="Merriweather"/>
              <a:ea typeface="Merriweather"/>
              <a:cs typeface="Merriweather"/>
              <a:sym typeface="Merriweather"/>
            </a:endParaRPr>
          </a:p>
          <a:p>
            <a:pPr marL="0" lvl="0" indent="0" algn="l" rtl="0">
              <a:lnSpc>
                <a:spcPct val="105000"/>
              </a:lnSpc>
              <a:spcBef>
                <a:spcPts val="0"/>
              </a:spcBef>
              <a:spcAft>
                <a:spcPts val="0"/>
              </a:spcAft>
              <a:buSzPts val="483"/>
              <a:buNone/>
            </a:pPr>
            <a:r>
              <a:rPr lang="en" sz="1008" b="1">
                <a:latin typeface="Merriweather"/>
                <a:ea typeface="Merriweather"/>
                <a:cs typeface="Merriweather"/>
                <a:sym typeface="Merriweather"/>
              </a:rPr>
              <a:t>Sponsor:</a:t>
            </a:r>
            <a:endParaRPr sz="1008" b="1">
              <a:latin typeface="Merriweather"/>
              <a:ea typeface="Merriweather"/>
              <a:cs typeface="Merriweather"/>
              <a:sym typeface="Merriweather"/>
            </a:endParaRPr>
          </a:p>
          <a:p>
            <a:pPr marL="0" lvl="0" indent="0" algn="l" rtl="0">
              <a:lnSpc>
                <a:spcPct val="105000"/>
              </a:lnSpc>
              <a:spcBef>
                <a:spcPts val="0"/>
              </a:spcBef>
              <a:spcAft>
                <a:spcPts val="0"/>
              </a:spcAft>
              <a:buSzPts val="483"/>
              <a:buNone/>
            </a:pPr>
            <a:r>
              <a:rPr lang="en" sz="1008">
                <a:latin typeface="Merriweather"/>
                <a:ea typeface="Merriweather"/>
                <a:cs typeface="Merriweather"/>
                <a:sym typeface="Merriweather"/>
              </a:rPr>
              <a:t>General Atomics (GA)</a:t>
            </a:r>
            <a:endParaRPr sz="1008" b="1">
              <a:latin typeface="Merriweather"/>
              <a:ea typeface="Merriweather"/>
              <a:cs typeface="Merriweather"/>
              <a:sym typeface="Merriweather"/>
            </a:endParaRPr>
          </a:p>
          <a:p>
            <a:pPr marL="0" lvl="0" indent="0" algn="l" rtl="0">
              <a:lnSpc>
                <a:spcPct val="105000"/>
              </a:lnSpc>
              <a:spcBef>
                <a:spcPts val="0"/>
              </a:spcBef>
              <a:spcAft>
                <a:spcPts val="0"/>
              </a:spcAft>
              <a:buSzPts val="483"/>
              <a:buNone/>
            </a:pPr>
            <a:endParaRPr sz="1008" b="1">
              <a:latin typeface="Merriweather"/>
              <a:ea typeface="Merriweather"/>
              <a:cs typeface="Merriweather"/>
              <a:sym typeface="Merriweather"/>
            </a:endParaRPr>
          </a:p>
          <a:p>
            <a:pPr marL="0" lvl="0" indent="0" algn="l" rtl="0">
              <a:lnSpc>
                <a:spcPct val="105000"/>
              </a:lnSpc>
              <a:spcBef>
                <a:spcPts val="0"/>
              </a:spcBef>
              <a:spcAft>
                <a:spcPts val="0"/>
              </a:spcAft>
              <a:buSzPts val="483"/>
              <a:buNone/>
            </a:pPr>
            <a:r>
              <a:rPr lang="en" sz="1008" b="1">
                <a:latin typeface="Merriweather"/>
                <a:ea typeface="Merriweather"/>
                <a:cs typeface="Merriweather"/>
                <a:sym typeface="Merriweather"/>
              </a:rPr>
              <a:t>Faculty Advisor:</a:t>
            </a:r>
            <a:endParaRPr sz="1008">
              <a:latin typeface="Merriweather"/>
              <a:ea typeface="Merriweather"/>
              <a:cs typeface="Merriweather"/>
              <a:sym typeface="Merriweather"/>
            </a:endParaRPr>
          </a:p>
          <a:p>
            <a:pPr marL="0" lvl="0" indent="0" algn="l" rtl="0">
              <a:lnSpc>
                <a:spcPct val="105000"/>
              </a:lnSpc>
              <a:spcBef>
                <a:spcPts val="0"/>
              </a:spcBef>
              <a:spcAft>
                <a:spcPts val="0"/>
              </a:spcAft>
              <a:buSzPts val="483"/>
              <a:buNone/>
            </a:pPr>
            <a:r>
              <a:rPr lang="en" sz="1008">
                <a:latin typeface="Merriweather"/>
                <a:ea typeface="Merriweather"/>
                <a:cs typeface="Merriweather"/>
                <a:sym typeface="Merriweather"/>
              </a:rPr>
              <a:t>Dr. Dale Lawrence</a:t>
            </a:r>
            <a:endParaRPr sz="1008">
              <a:latin typeface="Merriweather"/>
              <a:ea typeface="Merriweather"/>
              <a:cs typeface="Merriweather"/>
              <a:sym typeface="Merriweather"/>
            </a:endParaRPr>
          </a:p>
        </p:txBody>
      </p:sp>
      <p:sp>
        <p:nvSpPr>
          <p:cNvPr id="75" name="Google Shape;75;p13"/>
          <p:cNvSpPr txBox="1">
            <a:spLocks noGrp="1"/>
          </p:cNvSpPr>
          <p:nvPr>
            <p:ph type="subTitle" idx="1"/>
          </p:nvPr>
        </p:nvSpPr>
        <p:spPr>
          <a:xfrm>
            <a:off x="3408775" y="4590100"/>
            <a:ext cx="2767800" cy="369600"/>
          </a:xfrm>
          <a:prstGeom prst="rect">
            <a:avLst/>
          </a:prstGeom>
        </p:spPr>
        <p:txBody>
          <a:bodyPr spcFirstLastPara="1" wrap="square" lIns="91425" tIns="91425" rIns="91425" bIns="91425" anchor="t" anchorCtr="0">
            <a:normAutofit/>
          </a:bodyPr>
          <a:lstStyle/>
          <a:p>
            <a:pPr marL="0" lvl="0" indent="0" algn="ctr" rtl="0">
              <a:lnSpc>
                <a:spcPct val="80000"/>
              </a:lnSpc>
              <a:spcBef>
                <a:spcPts val="0"/>
              </a:spcBef>
              <a:spcAft>
                <a:spcPts val="0"/>
              </a:spcAft>
              <a:buSzPts val="1018"/>
              <a:buNone/>
            </a:pPr>
            <a:r>
              <a:rPr lang="en" sz="1280" b="1">
                <a:solidFill>
                  <a:schemeClr val="lt1"/>
                </a:solidFill>
                <a:latin typeface="Merriweather"/>
                <a:ea typeface="Merriweather"/>
                <a:cs typeface="Merriweather"/>
                <a:sym typeface="Merriweather"/>
              </a:rPr>
              <a:t>October 3, 2022</a:t>
            </a:r>
            <a:endParaRPr sz="1280" b="1">
              <a:solidFill>
                <a:schemeClr val="lt1"/>
              </a:solidFill>
              <a:latin typeface="Merriweather"/>
              <a:ea typeface="Merriweather"/>
              <a:cs typeface="Merriweather"/>
              <a:sym typeface="Merriweather"/>
            </a:endParaRPr>
          </a:p>
        </p:txBody>
      </p:sp>
      <p:sp>
        <p:nvSpPr>
          <p:cNvPr id="76" name="Google Shape;76;p13"/>
          <p:cNvSpPr txBox="1"/>
          <p:nvPr/>
        </p:nvSpPr>
        <p:spPr>
          <a:xfrm>
            <a:off x="2129725" y="3986100"/>
            <a:ext cx="5325900" cy="632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910" b="1">
                <a:solidFill>
                  <a:schemeClr val="lt1"/>
                </a:solidFill>
                <a:latin typeface="Merriweather"/>
                <a:ea typeface="Merriweather"/>
                <a:cs typeface="Merriweather"/>
                <a:sym typeface="Merriweather"/>
              </a:rPr>
              <a:t>Preliminary Design Review</a:t>
            </a:r>
            <a:endParaRPr b="1">
              <a:solidFill>
                <a:schemeClr val="lt1"/>
              </a:solidFill>
            </a:endParaRPr>
          </a:p>
        </p:txBody>
      </p:sp>
      <p:pic>
        <p:nvPicPr>
          <p:cNvPr id="77" name="Google Shape;77;p13"/>
          <p:cNvPicPr preferRelativeResize="0"/>
          <p:nvPr/>
        </p:nvPicPr>
        <p:blipFill>
          <a:blip r:embed="rId3">
            <a:alphaModFix/>
          </a:blip>
          <a:stretch>
            <a:fillRect/>
          </a:stretch>
        </p:blipFill>
        <p:spPr>
          <a:xfrm>
            <a:off x="7168010" y="98525"/>
            <a:ext cx="1811766" cy="3696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Google Shape;196;p22"/>
          <p:cNvSpPr txBox="1">
            <a:spLocks noGrp="1"/>
          </p:cNvSpPr>
          <p:nvPr>
            <p:ph type="sldNum" idx="12"/>
          </p:nvPr>
        </p:nvSpPr>
        <p:spPr>
          <a:xfrm>
            <a:off x="8630875" y="4875372"/>
            <a:ext cx="548700" cy="2682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770"/>
              <a:buFont typeface="Arial"/>
              <a:buNone/>
            </a:pPr>
            <a:fld id="{00000000-1234-1234-1234-123412341234}" type="slidenum">
              <a:rPr lang="en"/>
              <a:t>10</a:t>
            </a:fld>
            <a:endParaRPr/>
          </a:p>
        </p:txBody>
      </p:sp>
      <p:sp>
        <p:nvSpPr>
          <p:cNvPr id="197" name="Google Shape;197;p22"/>
          <p:cNvSpPr txBox="1">
            <a:spLocks noGrp="1"/>
          </p:cNvSpPr>
          <p:nvPr>
            <p:ph type="title"/>
          </p:nvPr>
        </p:nvSpPr>
        <p:spPr>
          <a:xfrm>
            <a:off x="153025" y="0"/>
            <a:ext cx="6707400" cy="5763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Limiting Requirements</a:t>
            </a:r>
            <a:endParaRPr/>
          </a:p>
        </p:txBody>
      </p:sp>
      <p:sp>
        <p:nvSpPr>
          <p:cNvPr id="198" name="Google Shape;198;p22"/>
          <p:cNvSpPr/>
          <p:nvPr/>
        </p:nvSpPr>
        <p:spPr>
          <a:xfrm>
            <a:off x="3463825" y="4875200"/>
            <a:ext cx="1055400" cy="268200"/>
          </a:xfrm>
          <a:prstGeom prst="rect">
            <a:avLst/>
          </a:prstGeom>
          <a:solidFill>
            <a:srgbClr val="739B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000">
                <a:latin typeface="Merriweather"/>
                <a:ea typeface="Merriweather"/>
                <a:cs typeface="Merriweather"/>
                <a:sym typeface="Merriweather"/>
              </a:rPr>
              <a:t>Overview</a:t>
            </a:r>
            <a:endParaRPr sz="1000">
              <a:latin typeface="Merriweather"/>
              <a:ea typeface="Merriweather"/>
              <a:cs typeface="Merriweather"/>
              <a:sym typeface="Merriweather"/>
            </a:endParaRPr>
          </a:p>
        </p:txBody>
      </p:sp>
      <p:sp>
        <p:nvSpPr>
          <p:cNvPr id="199" name="Google Shape;199;p22"/>
          <p:cNvSpPr/>
          <p:nvPr/>
        </p:nvSpPr>
        <p:spPr>
          <a:xfrm>
            <a:off x="955600" y="1146900"/>
            <a:ext cx="7235700" cy="2849700"/>
          </a:xfrm>
          <a:prstGeom prst="rect">
            <a:avLst/>
          </a:prstGeom>
          <a:solidFill>
            <a:schemeClr val="lt2"/>
          </a:solidFill>
          <a:ln w="9525" cap="flat" cmpd="sng">
            <a:solidFill>
              <a:schemeClr val="dk2"/>
            </a:solidFill>
            <a:prstDash val="solid"/>
            <a:round/>
            <a:headEnd type="none" w="sm" len="sm"/>
            <a:tailEnd type="none" w="sm" len="sm"/>
          </a:ln>
          <a:effectLst>
            <a:outerShdw blurRad="57150" dist="38100" dir="2760000" algn="bl" rotWithShape="0">
              <a:srgbClr val="000000">
                <a:alpha val="6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aphicFrame>
        <p:nvGraphicFramePr>
          <p:cNvPr id="200" name="Google Shape;200;p22"/>
          <p:cNvGraphicFramePr/>
          <p:nvPr>
            <p:extLst>
              <p:ext uri="{D42A27DB-BD31-4B8C-83A1-F6EECF244321}">
                <p14:modId xmlns:p14="http://schemas.microsoft.com/office/powerpoint/2010/main" val="1705495721"/>
              </p:ext>
            </p:extLst>
          </p:nvPr>
        </p:nvGraphicFramePr>
        <p:xfrm>
          <a:off x="952375" y="1080900"/>
          <a:ext cx="7235850" cy="2915740"/>
        </p:xfrm>
        <a:graphic>
          <a:graphicData uri="http://schemas.openxmlformats.org/drawingml/2006/table">
            <a:tbl>
              <a:tblPr>
                <a:noFill/>
                <a:tableStyleId>{6457F5C5-370B-463E-8180-37DFF4779C5C}</a:tableStyleId>
              </a:tblPr>
              <a:tblGrid>
                <a:gridCol w="1178775">
                  <a:extLst>
                    <a:ext uri="{9D8B030D-6E8A-4147-A177-3AD203B41FA5}">
                      <a16:colId xmlns:a16="http://schemas.microsoft.com/office/drawing/2014/main" val="20000"/>
                    </a:ext>
                  </a:extLst>
                </a:gridCol>
                <a:gridCol w="6057075">
                  <a:extLst>
                    <a:ext uri="{9D8B030D-6E8A-4147-A177-3AD203B41FA5}">
                      <a16:colId xmlns:a16="http://schemas.microsoft.com/office/drawing/2014/main" val="20001"/>
                    </a:ext>
                  </a:extLst>
                </a:gridCol>
              </a:tblGrid>
              <a:tr h="424150">
                <a:tc>
                  <a:txBody>
                    <a:bodyPr/>
                    <a:lstStyle/>
                    <a:p>
                      <a:pPr marL="0" lvl="0" indent="0" algn="ctr" rtl="0">
                        <a:spcBef>
                          <a:spcPts val="0"/>
                        </a:spcBef>
                        <a:spcAft>
                          <a:spcPts val="0"/>
                        </a:spcAft>
                        <a:buNone/>
                      </a:pPr>
                      <a:r>
                        <a:rPr lang="en" b="1"/>
                        <a:t>Design</a:t>
                      </a:r>
                      <a:endParaRPr b="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739BF5"/>
                    </a:solidFill>
                  </a:tcPr>
                </a:tc>
                <a:tc>
                  <a:txBody>
                    <a:bodyPr/>
                    <a:lstStyle/>
                    <a:p>
                      <a:pPr marL="0" lvl="0" indent="0" algn="ctr" rtl="0">
                        <a:spcBef>
                          <a:spcPts val="0"/>
                        </a:spcBef>
                        <a:spcAft>
                          <a:spcPts val="0"/>
                        </a:spcAft>
                        <a:buNone/>
                      </a:pPr>
                      <a:r>
                        <a:rPr lang="en" dirty="0">
                          <a:latin typeface="Roboto"/>
                          <a:ea typeface="Roboto"/>
                          <a:cs typeface="Roboto"/>
                          <a:sym typeface="Roboto"/>
                        </a:rPr>
                        <a:t>The GAINS system must provide an </a:t>
                      </a:r>
                      <a:r>
                        <a:rPr lang="en" b="1" dirty="0">
                          <a:latin typeface="Roboto"/>
                          <a:ea typeface="Roboto"/>
                          <a:cs typeface="Roboto"/>
                          <a:sym typeface="Roboto"/>
                        </a:rPr>
                        <a:t>inertial navigation system</a:t>
                      </a:r>
                      <a:endParaRPr b="1" dirty="0">
                        <a:latin typeface="Roboto"/>
                        <a:ea typeface="Roboto"/>
                        <a:cs typeface="Roboto"/>
                        <a:sym typeface="Roboto"/>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00"/>
                  </a:ext>
                </a:extLst>
              </a:tr>
              <a:tr h="424150">
                <a:tc>
                  <a:txBody>
                    <a:bodyPr/>
                    <a:lstStyle/>
                    <a:p>
                      <a:pPr marL="0" lvl="0" indent="0" algn="ctr" rtl="0">
                        <a:spcBef>
                          <a:spcPts val="0"/>
                        </a:spcBef>
                        <a:spcAft>
                          <a:spcPts val="0"/>
                        </a:spcAft>
                        <a:buNone/>
                      </a:pPr>
                      <a:r>
                        <a:rPr lang="en" b="1"/>
                        <a:t>Accuracy</a:t>
                      </a:r>
                      <a:endParaRPr b="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739BF5"/>
                    </a:solidFill>
                  </a:tcPr>
                </a:tc>
                <a:tc>
                  <a:txBody>
                    <a:bodyPr/>
                    <a:lstStyle/>
                    <a:p>
                      <a:pPr marL="0" lvl="0" indent="0" algn="ctr" rtl="0">
                        <a:spcBef>
                          <a:spcPts val="0"/>
                        </a:spcBef>
                        <a:spcAft>
                          <a:spcPts val="0"/>
                        </a:spcAft>
                        <a:buNone/>
                      </a:pPr>
                      <a:r>
                        <a:rPr lang="en">
                          <a:latin typeface="Roboto"/>
                          <a:ea typeface="Roboto"/>
                          <a:cs typeface="Roboto"/>
                          <a:sym typeface="Roboto"/>
                        </a:rPr>
                        <a:t>Position shall be determined within </a:t>
                      </a:r>
                      <a:r>
                        <a:rPr lang="en" b="1">
                          <a:latin typeface="Roboto"/>
                          <a:ea typeface="Roboto"/>
                          <a:cs typeface="Roboto"/>
                          <a:sym typeface="Roboto"/>
                        </a:rPr>
                        <a:t>1km</a:t>
                      </a:r>
                      <a:r>
                        <a:rPr lang="en">
                          <a:latin typeface="Roboto"/>
                          <a:ea typeface="Roboto"/>
                          <a:cs typeface="Roboto"/>
                          <a:sym typeface="Roboto"/>
                        </a:rPr>
                        <a:t> of true position, Velocity shall be determined within </a:t>
                      </a:r>
                      <a:r>
                        <a:rPr lang="en" b="1">
                          <a:latin typeface="Roboto"/>
                          <a:ea typeface="Roboto"/>
                          <a:cs typeface="Roboto"/>
                          <a:sym typeface="Roboto"/>
                        </a:rPr>
                        <a:t>0.1 m/s</a:t>
                      </a:r>
                      <a:endParaRPr>
                        <a:latin typeface="Roboto"/>
                        <a:ea typeface="Roboto"/>
                        <a:cs typeface="Roboto"/>
                        <a:sym typeface="Roboto"/>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424150">
                <a:tc>
                  <a:txBody>
                    <a:bodyPr/>
                    <a:lstStyle/>
                    <a:p>
                      <a:pPr marL="0" lvl="0" indent="0" algn="ctr" rtl="0">
                        <a:spcBef>
                          <a:spcPts val="0"/>
                        </a:spcBef>
                        <a:spcAft>
                          <a:spcPts val="0"/>
                        </a:spcAft>
                        <a:buNone/>
                      </a:pPr>
                      <a:r>
                        <a:rPr lang="en" b="1"/>
                        <a:t>Weight</a:t>
                      </a:r>
                      <a:endParaRPr b="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739BF5"/>
                    </a:solidFill>
                  </a:tcPr>
                </a:tc>
                <a:tc>
                  <a:txBody>
                    <a:bodyPr/>
                    <a:lstStyle/>
                    <a:p>
                      <a:pPr marL="0" lvl="0" indent="0" algn="ctr" rtl="0">
                        <a:spcBef>
                          <a:spcPts val="0"/>
                        </a:spcBef>
                        <a:spcAft>
                          <a:spcPts val="0"/>
                        </a:spcAft>
                        <a:buNone/>
                      </a:pPr>
                      <a:r>
                        <a:rPr lang="en">
                          <a:latin typeface="Roboto"/>
                          <a:ea typeface="Roboto"/>
                          <a:cs typeface="Roboto"/>
                          <a:sym typeface="Roboto"/>
                        </a:rPr>
                        <a:t>INS shall not exceed </a:t>
                      </a:r>
                      <a:r>
                        <a:rPr lang="en" b="1">
                          <a:latin typeface="Roboto"/>
                          <a:ea typeface="Roboto"/>
                          <a:cs typeface="Roboto"/>
                          <a:sym typeface="Roboto"/>
                        </a:rPr>
                        <a:t>500 g</a:t>
                      </a:r>
                      <a:endParaRPr b="1">
                        <a:latin typeface="Roboto"/>
                        <a:ea typeface="Roboto"/>
                        <a:cs typeface="Roboto"/>
                        <a:sym typeface="Roboto"/>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r h="424150">
                <a:tc>
                  <a:txBody>
                    <a:bodyPr/>
                    <a:lstStyle/>
                    <a:p>
                      <a:pPr marL="0" lvl="0" indent="0" algn="ctr" rtl="0">
                        <a:spcBef>
                          <a:spcPts val="0"/>
                        </a:spcBef>
                        <a:spcAft>
                          <a:spcPts val="0"/>
                        </a:spcAft>
                        <a:buNone/>
                      </a:pPr>
                      <a:r>
                        <a:rPr lang="en" b="1"/>
                        <a:t>INS Power</a:t>
                      </a:r>
                      <a:endParaRPr b="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739BF5"/>
                    </a:solidFill>
                  </a:tcPr>
                </a:tc>
                <a:tc>
                  <a:txBody>
                    <a:bodyPr/>
                    <a:lstStyle/>
                    <a:p>
                      <a:pPr marL="0" lvl="0" indent="0" algn="ctr" rtl="0">
                        <a:spcBef>
                          <a:spcPts val="0"/>
                        </a:spcBef>
                        <a:spcAft>
                          <a:spcPts val="0"/>
                        </a:spcAft>
                        <a:buNone/>
                      </a:pPr>
                      <a:r>
                        <a:rPr lang="en">
                          <a:latin typeface="Roboto"/>
                          <a:ea typeface="Roboto"/>
                          <a:cs typeface="Roboto"/>
                          <a:sym typeface="Roboto"/>
                        </a:rPr>
                        <a:t>INS shall not exceed a </a:t>
                      </a:r>
                      <a:r>
                        <a:rPr lang="en" b="1">
                          <a:latin typeface="Roboto"/>
                          <a:ea typeface="Roboto"/>
                          <a:cs typeface="Roboto"/>
                          <a:sym typeface="Roboto"/>
                        </a:rPr>
                        <a:t>1 watt</a:t>
                      </a:r>
                      <a:r>
                        <a:rPr lang="en">
                          <a:latin typeface="Roboto"/>
                          <a:ea typeface="Roboto"/>
                          <a:cs typeface="Roboto"/>
                          <a:sym typeface="Roboto"/>
                        </a:rPr>
                        <a:t> power budget</a:t>
                      </a:r>
                      <a:endParaRPr>
                        <a:latin typeface="Roboto"/>
                        <a:ea typeface="Roboto"/>
                        <a:cs typeface="Roboto"/>
                        <a:sym typeface="Roboto"/>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03"/>
                  </a:ext>
                </a:extLst>
              </a:tr>
              <a:tr h="424150">
                <a:tc>
                  <a:txBody>
                    <a:bodyPr/>
                    <a:lstStyle/>
                    <a:p>
                      <a:pPr marL="0" lvl="0" indent="0" algn="ctr" rtl="0">
                        <a:spcBef>
                          <a:spcPts val="0"/>
                        </a:spcBef>
                        <a:spcAft>
                          <a:spcPts val="0"/>
                        </a:spcAft>
                        <a:buNone/>
                      </a:pPr>
                      <a:r>
                        <a:rPr lang="en" b="1"/>
                        <a:t>Storage</a:t>
                      </a:r>
                      <a:endParaRPr b="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739BF5"/>
                    </a:solidFill>
                  </a:tcPr>
                </a:tc>
                <a:tc>
                  <a:txBody>
                    <a:bodyPr/>
                    <a:lstStyle/>
                    <a:p>
                      <a:pPr marL="0" lvl="0" indent="0" algn="ctr" rtl="0">
                        <a:spcBef>
                          <a:spcPts val="0"/>
                        </a:spcBef>
                        <a:spcAft>
                          <a:spcPts val="0"/>
                        </a:spcAft>
                        <a:buNone/>
                      </a:pPr>
                      <a:r>
                        <a:rPr lang="en">
                          <a:latin typeface="Roboto"/>
                          <a:ea typeface="Roboto"/>
                          <a:cs typeface="Roboto"/>
                          <a:sym typeface="Roboto"/>
                        </a:rPr>
                        <a:t>The GAINS system shall store a maximum of </a:t>
                      </a:r>
                      <a:r>
                        <a:rPr lang="en" b="1">
                          <a:latin typeface="Roboto"/>
                          <a:ea typeface="Roboto"/>
                          <a:cs typeface="Roboto"/>
                          <a:sym typeface="Roboto"/>
                        </a:rPr>
                        <a:t>2 hours</a:t>
                      </a:r>
                      <a:r>
                        <a:rPr lang="en">
                          <a:latin typeface="Roboto"/>
                          <a:ea typeface="Roboto"/>
                          <a:cs typeface="Roboto"/>
                          <a:sym typeface="Roboto"/>
                        </a:rPr>
                        <a:t> of calculated data between ground station contacts</a:t>
                      </a:r>
                      <a:endParaRPr>
                        <a:latin typeface="Roboto"/>
                        <a:ea typeface="Roboto"/>
                        <a:cs typeface="Roboto"/>
                        <a:sym typeface="Roboto"/>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04"/>
                  </a:ext>
                </a:extLst>
              </a:tr>
              <a:tr h="424150">
                <a:tc>
                  <a:txBody>
                    <a:bodyPr/>
                    <a:lstStyle/>
                    <a:p>
                      <a:pPr marL="0" lvl="0" indent="0" algn="ctr" rtl="0">
                        <a:spcBef>
                          <a:spcPts val="0"/>
                        </a:spcBef>
                        <a:spcAft>
                          <a:spcPts val="0"/>
                        </a:spcAft>
                        <a:buNone/>
                      </a:pPr>
                      <a:r>
                        <a:rPr lang="en" b="1"/>
                        <a:t>Size</a:t>
                      </a:r>
                      <a:endParaRPr b="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739BF5"/>
                    </a:solidFill>
                  </a:tcPr>
                </a:tc>
                <a:tc>
                  <a:txBody>
                    <a:bodyPr/>
                    <a:lstStyle/>
                    <a:p>
                      <a:pPr marL="0" lvl="0" indent="0" algn="ctr" rtl="0">
                        <a:spcBef>
                          <a:spcPts val="0"/>
                        </a:spcBef>
                        <a:spcAft>
                          <a:spcPts val="0"/>
                        </a:spcAft>
                        <a:buNone/>
                      </a:pPr>
                      <a:r>
                        <a:rPr lang="en" dirty="0">
                          <a:latin typeface="Roboto"/>
                          <a:ea typeface="Roboto"/>
                          <a:cs typeface="Roboto"/>
                          <a:sym typeface="Roboto"/>
                        </a:rPr>
                        <a:t>INS shall not exceed </a:t>
                      </a:r>
                      <a:r>
                        <a:rPr lang="en" b="1" dirty="0">
                          <a:latin typeface="Roboto"/>
                          <a:ea typeface="Roboto"/>
                          <a:cs typeface="Roboto"/>
                          <a:sym typeface="Roboto"/>
                        </a:rPr>
                        <a:t>3 x 10 x 10 cm</a:t>
                      </a:r>
                      <a:r>
                        <a:rPr lang="en" dirty="0">
                          <a:latin typeface="Roboto"/>
                          <a:ea typeface="Roboto"/>
                          <a:cs typeface="Roboto"/>
                          <a:sym typeface="Roboto"/>
                        </a:rPr>
                        <a:t> in size</a:t>
                      </a:r>
                      <a:endParaRPr dirty="0">
                        <a:latin typeface="Roboto"/>
                        <a:ea typeface="Roboto"/>
                        <a:cs typeface="Roboto"/>
                        <a:sym typeface="Roboto"/>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05"/>
                  </a:ext>
                </a:extLst>
              </a:tr>
            </a:tbl>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p23"/>
          <p:cNvSpPr/>
          <p:nvPr/>
        </p:nvSpPr>
        <p:spPr>
          <a:xfrm>
            <a:off x="954175" y="1611800"/>
            <a:ext cx="7236000" cy="609600"/>
          </a:xfrm>
          <a:prstGeom prst="rect">
            <a:avLst/>
          </a:prstGeom>
          <a:solidFill>
            <a:schemeClr val="lt2"/>
          </a:solidFill>
          <a:ln w="9525" cap="flat" cmpd="sng">
            <a:solidFill>
              <a:schemeClr val="dk2"/>
            </a:solidFill>
            <a:prstDash val="solid"/>
            <a:round/>
            <a:headEnd type="none" w="sm" len="sm"/>
            <a:tailEnd type="none" w="sm" len="sm"/>
          </a:ln>
          <a:effectLst>
            <a:outerShdw blurRad="57150" dist="38100" dir="2760000" algn="bl" rotWithShape="0">
              <a:srgbClr val="000000">
                <a:alpha val="6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23"/>
          <p:cNvSpPr txBox="1">
            <a:spLocks noGrp="1"/>
          </p:cNvSpPr>
          <p:nvPr>
            <p:ph type="sldNum" idx="12"/>
          </p:nvPr>
        </p:nvSpPr>
        <p:spPr>
          <a:xfrm>
            <a:off x="8630875" y="4875372"/>
            <a:ext cx="548700" cy="2682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770"/>
              <a:buFont typeface="Arial"/>
              <a:buNone/>
            </a:pPr>
            <a:fld id="{00000000-1234-1234-1234-123412341234}" type="slidenum">
              <a:rPr lang="en"/>
              <a:t>11</a:t>
            </a:fld>
            <a:endParaRPr/>
          </a:p>
        </p:txBody>
      </p:sp>
      <p:sp>
        <p:nvSpPr>
          <p:cNvPr id="207" name="Google Shape;207;p23"/>
          <p:cNvSpPr txBox="1">
            <a:spLocks noGrp="1"/>
          </p:cNvSpPr>
          <p:nvPr>
            <p:ph type="title"/>
          </p:nvPr>
        </p:nvSpPr>
        <p:spPr>
          <a:xfrm>
            <a:off x="153025" y="0"/>
            <a:ext cx="6707400" cy="5763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Storage Requirement</a:t>
            </a:r>
            <a:endParaRPr/>
          </a:p>
        </p:txBody>
      </p:sp>
      <p:cxnSp>
        <p:nvCxnSpPr>
          <p:cNvPr id="208" name="Google Shape;208;p23"/>
          <p:cNvCxnSpPr/>
          <p:nvPr/>
        </p:nvCxnSpPr>
        <p:spPr>
          <a:xfrm>
            <a:off x="1303788" y="3036650"/>
            <a:ext cx="6536400" cy="0"/>
          </a:xfrm>
          <a:prstGeom prst="straightConnector1">
            <a:avLst/>
          </a:prstGeom>
          <a:noFill/>
          <a:ln w="9525" cap="flat" cmpd="sng">
            <a:solidFill>
              <a:schemeClr val="dk2"/>
            </a:solidFill>
            <a:prstDash val="solid"/>
            <a:round/>
            <a:headEnd type="none" w="med" len="med"/>
            <a:tailEnd type="none" w="med" len="med"/>
          </a:ln>
        </p:spPr>
      </p:cxnSp>
      <p:sp>
        <p:nvSpPr>
          <p:cNvPr id="209" name="Google Shape;209;p23"/>
          <p:cNvSpPr/>
          <p:nvPr/>
        </p:nvSpPr>
        <p:spPr>
          <a:xfrm>
            <a:off x="3512413" y="2902400"/>
            <a:ext cx="1509000" cy="268500"/>
          </a:xfrm>
          <a:prstGeom prst="rect">
            <a:avLst/>
          </a:prstGeom>
          <a:solidFill>
            <a:srgbClr val="FFF88A">
              <a:alpha val="7255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23"/>
          <p:cNvSpPr/>
          <p:nvPr/>
        </p:nvSpPr>
        <p:spPr>
          <a:xfrm>
            <a:off x="5601763" y="2902400"/>
            <a:ext cx="1509000" cy="268500"/>
          </a:xfrm>
          <a:prstGeom prst="rect">
            <a:avLst/>
          </a:prstGeom>
          <a:solidFill>
            <a:srgbClr val="FFF88A">
              <a:alpha val="7255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23"/>
          <p:cNvSpPr/>
          <p:nvPr/>
        </p:nvSpPr>
        <p:spPr>
          <a:xfrm>
            <a:off x="2924788" y="2902400"/>
            <a:ext cx="587700" cy="268500"/>
          </a:xfrm>
          <a:prstGeom prst="rect">
            <a:avLst/>
          </a:prstGeom>
          <a:solidFill>
            <a:srgbClr val="EA9999">
              <a:alpha val="7679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23"/>
          <p:cNvSpPr/>
          <p:nvPr/>
        </p:nvSpPr>
        <p:spPr>
          <a:xfrm>
            <a:off x="5014163" y="2902400"/>
            <a:ext cx="587700" cy="268500"/>
          </a:xfrm>
          <a:prstGeom prst="rect">
            <a:avLst/>
          </a:prstGeom>
          <a:solidFill>
            <a:srgbClr val="EA9999">
              <a:alpha val="7679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23"/>
          <p:cNvSpPr/>
          <p:nvPr/>
        </p:nvSpPr>
        <p:spPr>
          <a:xfrm>
            <a:off x="7103538" y="2902400"/>
            <a:ext cx="587700" cy="268500"/>
          </a:xfrm>
          <a:prstGeom prst="rect">
            <a:avLst/>
          </a:prstGeom>
          <a:solidFill>
            <a:srgbClr val="EA9999">
              <a:alpha val="7679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23"/>
          <p:cNvSpPr/>
          <p:nvPr/>
        </p:nvSpPr>
        <p:spPr>
          <a:xfrm>
            <a:off x="1423038" y="2902400"/>
            <a:ext cx="1509000" cy="268500"/>
          </a:xfrm>
          <a:prstGeom prst="rect">
            <a:avLst/>
          </a:prstGeom>
          <a:solidFill>
            <a:srgbClr val="FFF88A">
              <a:alpha val="7255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23"/>
          <p:cNvSpPr txBox="1"/>
          <p:nvPr/>
        </p:nvSpPr>
        <p:spPr>
          <a:xfrm>
            <a:off x="1678613" y="3170900"/>
            <a:ext cx="997800" cy="554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a:latin typeface="Roboto"/>
                <a:ea typeface="Roboto"/>
                <a:cs typeface="Roboto"/>
                <a:sym typeface="Roboto"/>
              </a:rPr>
              <a:t>6 hrs of contact</a:t>
            </a:r>
            <a:endParaRPr sz="1200">
              <a:latin typeface="Roboto"/>
              <a:ea typeface="Roboto"/>
              <a:cs typeface="Roboto"/>
              <a:sym typeface="Roboto"/>
            </a:endParaRPr>
          </a:p>
        </p:txBody>
      </p:sp>
      <p:sp>
        <p:nvSpPr>
          <p:cNvPr id="216" name="Google Shape;216;p23"/>
          <p:cNvSpPr txBox="1"/>
          <p:nvPr/>
        </p:nvSpPr>
        <p:spPr>
          <a:xfrm>
            <a:off x="3767988" y="3170900"/>
            <a:ext cx="997800" cy="554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a:latin typeface="Roboto"/>
                <a:ea typeface="Roboto"/>
                <a:cs typeface="Roboto"/>
                <a:sym typeface="Roboto"/>
              </a:rPr>
              <a:t>6 hrs of contact</a:t>
            </a:r>
            <a:endParaRPr sz="1200">
              <a:latin typeface="Roboto"/>
              <a:ea typeface="Roboto"/>
              <a:cs typeface="Roboto"/>
              <a:sym typeface="Roboto"/>
            </a:endParaRPr>
          </a:p>
        </p:txBody>
      </p:sp>
      <p:sp>
        <p:nvSpPr>
          <p:cNvPr id="217" name="Google Shape;217;p23"/>
          <p:cNvSpPr txBox="1"/>
          <p:nvPr/>
        </p:nvSpPr>
        <p:spPr>
          <a:xfrm>
            <a:off x="5857363" y="3170900"/>
            <a:ext cx="997800" cy="554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a:latin typeface="Roboto"/>
                <a:ea typeface="Roboto"/>
                <a:cs typeface="Roboto"/>
                <a:sym typeface="Roboto"/>
              </a:rPr>
              <a:t>6 hrs of contact</a:t>
            </a:r>
            <a:endParaRPr sz="1200">
              <a:latin typeface="Roboto"/>
              <a:ea typeface="Roboto"/>
              <a:cs typeface="Roboto"/>
              <a:sym typeface="Roboto"/>
            </a:endParaRPr>
          </a:p>
        </p:txBody>
      </p:sp>
      <p:sp>
        <p:nvSpPr>
          <p:cNvPr id="218" name="Google Shape;218;p23"/>
          <p:cNvSpPr txBox="1"/>
          <p:nvPr/>
        </p:nvSpPr>
        <p:spPr>
          <a:xfrm>
            <a:off x="2835365" y="3170900"/>
            <a:ext cx="7737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a:latin typeface="Roboto"/>
                <a:ea typeface="Roboto"/>
                <a:cs typeface="Roboto"/>
                <a:sym typeface="Roboto"/>
              </a:rPr>
              <a:t>2 hrs Loss of Contact</a:t>
            </a:r>
            <a:endParaRPr sz="1200">
              <a:latin typeface="Roboto"/>
              <a:ea typeface="Roboto"/>
              <a:cs typeface="Roboto"/>
              <a:sym typeface="Roboto"/>
            </a:endParaRPr>
          </a:p>
        </p:txBody>
      </p:sp>
      <p:sp>
        <p:nvSpPr>
          <p:cNvPr id="219" name="Google Shape;219;p23"/>
          <p:cNvSpPr txBox="1"/>
          <p:nvPr/>
        </p:nvSpPr>
        <p:spPr>
          <a:xfrm>
            <a:off x="4990263" y="3170900"/>
            <a:ext cx="642600" cy="554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a:latin typeface="Roboto"/>
                <a:ea typeface="Roboto"/>
                <a:cs typeface="Roboto"/>
                <a:sym typeface="Roboto"/>
              </a:rPr>
              <a:t>2 hrs LoC</a:t>
            </a:r>
            <a:endParaRPr sz="1200">
              <a:latin typeface="Roboto"/>
              <a:ea typeface="Roboto"/>
              <a:cs typeface="Roboto"/>
              <a:sym typeface="Roboto"/>
            </a:endParaRPr>
          </a:p>
        </p:txBody>
      </p:sp>
      <p:sp>
        <p:nvSpPr>
          <p:cNvPr id="220" name="Google Shape;220;p23"/>
          <p:cNvSpPr txBox="1"/>
          <p:nvPr/>
        </p:nvSpPr>
        <p:spPr>
          <a:xfrm>
            <a:off x="7079650" y="3170900"/>
            <a:ext cx="642600" cy="554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a:latin typeface="Roboto"/>
                <a:ea typeface="Roboto"/>
                <a:cs typeface="Roboto"/>
                <a:sym typeface="Roboto"/>
              </a:rPr>
              <a:t>2 hrs LoC</a:t>
            </a:r>
            <a:endParaRPr sz="1200">
              <a:latin typeface="Roboto"/>
              <a:ea typeface="Roboto"/>
              <a:cs typeface="Roboto"/>
              <a:sym typeface="Roboto"/>
            </a:endParaRPr>
          </a:p>
        </p:txBody>
      </p:sp>
      <p:sp>
        <p:nvSpPr>
          <p:cNvPr id="221" name="Google Shape;221;p23"/>
          <p:cNvSpPr txBox="1"/>
          <p:nvPr/>
        </p:nvSpPr>
        <p:spPr>
          <a:xfrm>
            <a:off x="4185163" y="2571750"/>
            <a:ext cx="7737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latin typeface="Roboto"/>
                <a:ea typeface="Roboto"/>
                <a:cs typeface="Roboto"/>
                <a:sym typeface="Roboto"/>
              </a:rPr>
              <a:t>24 hrs</a:t>
            </a:r>
            <a:endParaRPr>
              <a:latin typeface="Roboto"/>
              <a:ea typeface="Roboto"/>
              <a:cs typeface="Roboto"/>
              <a:sym typeface="Roboto"/>
            </a:endParaRPr>
          </a:p>
        </p:txBody>
      </p:sp>
      <p:cxnSp>
        <p:nvCxnSpPr>
          <p:cNvPr id="222" name="Google Shape;222;p23"/>
          <p:cNvCxnSpPr/>
          <p:nvPr/>
        </p:nvCxnSpPr>
        <p:spPr>
          <a:xfrm>
            <a:off x="3509013" y="2858150"/>
            <a:ext cx="0" cy="357000"/>
          </a:xfrm>
          <a:prstGeom prst="straightConnector1">
            <a:avLst/>
          </a:prstGeom>
          <a:noFill/>
          <a:ln w="38100" cap="flat" cmpd="sng">
            <a:solidFill>
              <a:schemeClr val="dk2"/>
            </a:solidFill>
            <a:prstDash val="solid"/>
            <a:round/>
            <a:headEnd type="none" w="med" len="med"/>
            <a:tailEnd type="none" w="med" len="med"/>
          </a:ln>
        </p:spPr>
      </p:cxnSp>
      <p:cxnSp>
        <p:nvCxnSpPr>
          <p:cNvPr id="223" name="Google Shape;223;p23"/>
          <p:cNvCxnSpPr/>
          <p:nvPr/>
        </p:nvCxnSpPr>
        <p:spPr>
          <a:xfrm>
            <a:off x="2927988" y="2858150"/>
            <a:ext cx="0" cy="357000"/>
          </a:xfrm>
          <a:prstGeom prst="straightConnector1">
            <a:avLst/>
          </a:prstGeom>
          <a:noFill/>
          <a:ln w="38100" cap="flat" cmpd="sng">
            <a:solidFill>
              <a:schemeClr val="dk2"/>
            </a:solidFill>
            <a:prstDash val="solid"/>
            <a:round/>
            <a:headEnd type="none" w="med" len="med"/>
            <a:tailEnd type="none" w="med" len="med"/>
          </a:ln>
        </p:spPr>
      </p:cxnSp>
      <p:cxnSp>
        <p:nvCxnSpPr>
          <p:cNvPr id="224" name="Google Shape;224;p23"/>
          <p:cNvCxnSpPr/>
          <p:nvPr/>
        </p:nvCxnSpPr>
        <p:spPr>
          <a:xfrm>
            <a:off x="5013963" y="2858150"/>
            <a:ext cx="0" cy="357000"/>
          </a:xfrm>
          <a:prstGeom prst="straightConnector1">
            <a:avLst/>
          </a:prstGeom>
          <a:noFill/>
          <a:ln w="38100" cap="flat" cmpd="sng">
            <a:solidFill>
              <a:schemeClr val="dk2"/>
            </a:solidFill>
            <a:prstDash val="solid"/>
            <a:round/>
            <a:headEnd type="none" w="med" len="med"/>
            <a:tailEnd type="none" w="med" len="med"/>
          </a:ln>
        </p:spPr>
      </p:cxnSp>
      <p:cxnSp>
        <p:nvCxnSpPr>
          <p:cNvPr id="225" name="Google Shape;225;p23"/>
          <p:cNvCxnSpPr/>
          <p:nvPr/>
        </p:nvCxnSpPr>
        <p:spPr>
          <a:xfrm>
            <a:off x="5604513" y="2858150"/>
            <a:ext cx="0" cy="357000"/>
          </a:xfrm>
          <a:prstGeom prst="straightConnector1">
            <a:avLst/>
          </a:prstGeom>
          <a:noFill/>
          <a:ln w="38100" cap="flat" cmpd="sng">
            <a:solidFill>
              <a:schemeClr val="dk2"/>
            </a:solidFill>
            <a:prstDash val="solid"/>
            <a:round/>
            <a:headEnd type="none" w="med" len="med"/>
            <a:tailEnd type="none" w="med" len="med"/>
          </a:ln>
        </p:spPr>
      </p:cxnSp>
      <p:cxnSp>
        <p:nvCxnSpPr>
          <p:cNvPr id="226" name="Google Shape;226;p23"/>
          <p:cNvCxnSpPr/>
          <p:nvPr/>
        </p:nvCxnSpPr>
        <p:spPr>
          <a:xfrm>
            <a:off x="7103538" y="2858150"/>
            <a:ext cx="0" cy="357000"/>
          </a:xfrm>
          <a:prstGeom prst="straightConnector1">
            <a:avLst/>
          </a:prstGeom>
          <a:noFill/>
          <a:ln w="38100" cap="flat" cmpd="sng">
            <a:solidFill>
              <a:schemeClr val="dk2"/>
            </a:solidFill>
            <a:prstDash val="solid"/>
            <a:round/>
            <a:headEnd type="none" w="med" len="med"/>
            <a:tailEnd type="none" w="med" len="med"/>
          </a:ln>
        </p:spPr>
      </p:cxnSp>
      <p:cxnSp>
        <p:nvCxnSpPr>
          <p:cNvPr id="227" name="Google Shape;227;p23"/>
          <p:cNvCxnSpPr/>
          <p:nvPr/>
        </p:nvCxnSpPr>
        <p:spPr>
          <a:xfrm>
            <a:off x="7691238" y="2858150"/>
            <a:ext cx="0" cy="357000"/>
          </a:xfrm>
          <a:prstGeom prst="straightConnector1">
            <a:avLst/>
          </a:prstGeom>
          <a:noFill/>
          <a:ln w="38100" cap="flat" cmpd="sng">
            <a:solidFill>
              <a:schemeClr val="dk2"/>
            </a:solidFill>
            <a:prstDash val="solid"/>
            <a:round/>
            <a:headEnd type="none" w="med" len="med"/>
            <a:tailEnd type="none" w="med" len="med"/>
          </a:ln>
        </p:spPr>
      </p:cxnSp>
      <p:cxnSp>
        <p:nvCxnSpPr>
          <p:cNvPr id="228" name="Google Shape;228;p23"/>
          <p:cNvCxnSpPr/>
          <p:nvPr/>
        </p:nvCxnSpPr>
        <p:spPr>
          <a:xfrm>
            <a:off x="1413513" y="2858150"/>
            <a:ext cx="0" cy="357000"/>
          </a:xfrm>
          <a:prstGeom prst="straightConnector1">
            <a:avLst/>
          </a:prstGeom>
          <a:noFill/>
          <a:ln w="38100" cap="flat" cmpd="sng">
            <a:solidFill>
              <a:schemeClr val="dk2"/>
            </a:solidFill>
            <a:prstDash val="solid"/>
            <a:round/>
            <a:headEnd type="none" w="med" len="med"/>
            <a:tailEnd type="none" w="med" len="med"/>
          </a:ln>
        </p:spPr>
      </p:cxnSp>
      <p:cxnSp>
        <p:nvCxnSpPr>
          <p:cNvPr id="229" name="Google Shape;229;p23"/>
          <p:cNvCxnSpPr>
            <a:stCxn id="221" idx="1"/>
          </p:cNvCxnSpPr>
          <p:nvPr/>
        </p:nvCxnSpPr>
        <p:spPr>
          <a:xfrm flipH="1">
            <a:off x="1317463" y="2771850"/>
            <a:ext cx="2867700" cy="259500"/>
          </a:xfrm>
          <a:prstGeom prst="bentConnector3">
            <a:avLst>
              <a:gd name="adj1" fmla="val 99673"/>
            </a:avLst>
          </a:prstGeom>
          <a:noFill/>
          <a:ln w="19050" cap="flat" cmpd="sng">
            <a:solidFill>
              <a:schemeClr val="dk2"/>
            </a:solidFill>
            <a:prstDash val="dot"/>
            <a:round/>
            <a:headEnd type="none" w="med" len="med"/>
            <a:tailEnd type="triangle" w="med" len="med"/>
          </a:ln>
        </p:spPr>
      </p:cxnSp>
      <p:cxnSp>
        <p:nvCxnSpPr>
          <p:cNvPr id="230" name="Google Shape;230;p23"/>
          <p:cNvCxnSpPr>
            <a:stCxn id="221" idx="3"/>
          </p:cNvCxnSpPr>
          <p:nvPr/>
        </p:nvCxnSpPr>
        <p:spPr>
          <a:xfrm>
            <a:off x="4958863" y="2771850"/>
            <a:ext cx="2880900" cy="262200"/>
          </a:xfrm>
          <a:prstGeom prst="bentConnector3">
            <a:avLst>
              <a:gd name="adj1" fmla="val 99877"/>
            </a:avLst>
          </a:prstGeom>
          <a:noFill/>
          <a:ln w="19050" cap="flat" cmpd="sng">
            <a:solidFill>
              <a:schemeClr val="dk2"/>
            </a:solidFill>
            <a:prstDash val="dot"/>
            <a:round/>
            <a:headEnd type="none" w="med" len="med"/>
            <a:tailEnd type="triangle" w="med" len="med"/>
          </a:ln>
        </p:spPr>
      </p:cxnSp>
      <p:graphicFrame>
        <p:nvGraphicFramePr>
          <p:cNvPr id="231" name="Google Shape;231;p23"/>
          <p:cNvGraphicFramePr/>
          <p:nvPr/>
        </p:nvGraphicFramePr>
        <p:xfrm>
          <a:off x="954063" y="1606575"/>
          <a:ext cx="7235850" cy="609570"/>
        </p:xfrm>
        <a:graphic>
          <a:graphicData uri="http://schemas.openxmlformats.org/drawingml/2006/table">
            <a:tbl>
              <a:tblPr>
                <a:noFill/>
                <a:tableStyleId>{6457F5C5-370B-463E-8180-37DFF4779C5C}</a:tableStyleId>
              </a:tblPr>
              <a:tblGrid>
                <a:gridCol w="1178775">
                  <a:extLst>
                    <a:ext uri="{9D8B030D-6E8A-4147-A177-3AD203B41FA5}">
                      <a16:colId xmlns:a16="http://schemas.microsoft.com/office/drawing/2014/main" val="20000"/>
                    </a:ext>
                  </a:extLst>
                </a:gridCol>
                <a:gridCol w="6057075">
                  <a:extLst>
                    <a:ext uri="{9D8B030D-6E8A-4147-A177-3AD203B41FA5}">
                      <a16:colId xmlns:a16="http://schemas.microsoft.com/office/drawing/2014/main" val="20001"/>
                    </a:ext>
                  </a:extLst>
                </a:gridCol>
              </a:tblGrid>
              <a:tr h="424150">
                <a:tc>
                  <a:txBody>
                    <a:bodyPr/>
                    <a:lstStyle/>
                    <a:p>
                      <a:pPr marL="0" lvl="0" indent="0" algn="ctr" rtl="0">
                        <a:spcBef>
                          <a:spcPts val="0"/>
                        </a:spcBef>
                        <a:spcAft>
                          <a:spcPts val="0"/>
                        </a:spcAft>
                        <a:buNone/>
                      </a:pPr>
                      <a:r>
                        <a:rPr lang="en" b="1"/>
                        <a:t>Storage</a:t>
                      </a:r>
                      <a:endParaRPr b="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739BF5"/>
                    </a:solidFill>
                  </a:tcPr>
                </a:tc>
                <a:tc>
                  <a:txBody>
                    <a:bodyPr/>
                    <a:lstStyle/>
                    <a:p>
                      <a:pPr marL="0" lvl="0" indent="0" algn="ctr" rtl="0">
                        <a:spcBef>
                          <a:spcPts val="0"/>
                        </a:spcBef>
                        <a:spcAft>
                          <a:spcPts val="0"/>
                        </a:spcAft>
                        <a:buNone/>
                      </a:pPr>
                      <a:r>
                        <a:rPr lang="en">
                          <a:latin typeface="Roboto"/>
                          <a:ea typeface="Roboto"/>
                          <a:cs typeface="Roboto"/>
                          <a:sym typeface="Roboto"/>
                        </a:rPr>
                        <a:t>The GAINS system shall store a maximum of </a:t>
                      </a:r>
                      <a:r>
                        <a:rPr lang="en" b="1">
                          <a:latin typeface="Roboto"/>
                          <a:ea typeface="Roboto"/>
                          <a:cs typeface="Roboto"/>
                          <a:sym typeface="Roboto"/>
                        </a:rPr>
                        <a:t>2 hours</a:t>
                      </a:r>
                      <a:r>
                        <a:rPr lang="en">
                          <a:latin typeface="Roboto"/>
                          <a:ea typeface="Roboto"/>
                          <a:cs typeface="Roboto"/>
                          <a:sym typeface="Roboto"/>
                        </a:rPr>
                        <a:t> of calculated data between ground station contacts</a:t>
                      </a:r>
                      <a:endParaRPr>
                        <a:latin typeface="Roboto"/>
                        <a:ea typeface="Roboto"/>
                        <a:cs typeface="Roboto"/>
                        <a:sym typeface="Roboto"/>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00"/>
                  </a:ext>
                </a:extLst>
              </a:tr>
            </a:tbl>
          </a:graphicData>
        </a:graphic>
      </p:graphicFrame>
      <p:sp>
        <p:nvSpPr>
          <p:cNvPr id="232" name="Google Shape;232;p23"/>
          <p:cNvSpPr/>
          <p:nvPr/>
        </p:nvSpPr>
        <p:spPr>
          <a:xfrm>
            <a:off x="3463825" y="4875200"/>
            <a:ext cx="1055400" cy="268200"/>
          </a:xfrm>
          <a:prstGeom prst="rect">
            <a:avLst/>
          </a:prstGeom>
          <a:solidFill>
            <a:srgbClr val="739B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000">
                <a:latin typeface="Merriweather"/>
                <a:ea typeface="Merriweather"/>
                <a:cs typeface="Merriweather"/>
                <a:sym typeface="Merriweather"/>
              </a:rPr>
              <a:t>Overview</a:t>
            </a:r>
            <a:endParaRPr sz="1000">
              <a:latin typeface="Merriweather"/>
              <a:ea typeface="Merriweather"/>
              <a:cs typeface="Merriweather"/>
              <a:sym typeface="Merriweathe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p24"/>
          <p:cNvSpPr/>
          <p:nvPr/>
        </p:nvSpPr>
        <p:spPr>
          <a:xfrm>
            <a:off x="954150" y="762800"/>
            <a:ext cx="7236000" cy="609600"/>
          </a:xfrm>
          <a:prstGeom prst="rect">
            <a:avLst/>
          </a:prstGeom>
          <a:solidFill>
            <a:schemeClr val="lt2"/>
          </a:solidFill>
          <a:ln w="9525" cap="flat" cmpd="sng">
            <a:solidFill>
              <a:schemeClr val="dk2"/>
            </a:solidFill>
            <a:prstDash val="solid"/>
            <a:round/>
            <a:headEnd type="none" w="sm" len="sm"/>
            <a:tailEnd type="none" w="sm" len="sm"/>
          </a:ln>
          <a:effectLst>
            <a:outerShdw blurRad="57150" dist="38100" dir="2760000" algn="bl" rotWithShape="0">
              <a:srgbClr val="000000">
                <a:alpha val="6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24"/>
          <p:cNvSpPr txBox="1">
            <a:spLocks noGrp="1"/>
          </p:cNvSpPr>
          <p:nvPr>
            <p:ph type="sldNum" idx="12"/>
          </p:nvPr>
        </p:nvSpPr>
        <p:spPr>
          <a:xfrm>
            <a:off x="8630875" y="4875372"/>
            <a:ext cx="548700" cy="2682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770"/>
              <a:buFont typeface="Arial"/>
              <a:buNone/>
            </a:pPr>
            <a:fld id="{00000000-1234-1234-1234-123412341234}" type="slidenum">
              <a:rPr lang="en"/>
              <a:t>12</a:t>
            </a:fld>
            <a:endParaRPr/>
          </a:p>
        </p:txBody>
      </p:sp>
      <p:sp>
        <p:nvSpPr>
          <p:cNvPr id="239" name="Google Shape;239;p24"/>
          <p:cNvSpPr txBox="1">
            <a:spLocks noGrp="1"/>
          </p:cNvSpPr>
          <p:nvPr>
            <p:ph type="title"/>
          </p:nvPr>
        </p:nvSpPr>
        <p:spPr>
          <a:xfrm>
            <a:off x="153025" y="0"/>
            <a:ext cx="6707400" cy="5763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Accuracy Requirement</a:t>
            </a:r>
            <a:endParaRPr/>
          </a:p>
        </p:txBody>
      </p:sp>
      <p:sp>
        <p:nvSpPr>
          <p:cNvPr id="240" name="Google Shape;240;p24"/>
          <p:cNvSpPr/>
          <p:nvPr/>
        </p:nvSpPr>
        <p:spPr>
          <a:xfrm>
            <a:off x="3463825" y="4875200"/>
            <a:ext cx="1055400" cy="268200"/>
          </a:xfrm>
          <a:prstGeom prst="rect">
            <a:avLst/>
          </a:prstGeom>
          <a:solidFill>
            <a:srgbClr val="739B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000">
                <a:latin typeface="Merriweather"/>
                <a:ea typeface="Merriweather"/>
                <a:cs typeface="Merriweather"/>
                <a:sym typeface="Merriweather"/>
              </a:rPr>
              <a:t>Overview</a:t>
            </a:r>
            <a:endParaRPr sz="1000">
              <a:latin typeface="Merriweather"/>
              <a:ea typeface="Merriweather"/>
              <a:cs typeface="Merriweather"/>
              <a:sym typeface="Merriweather"/>
            </a:endParaRPr>
          </a:p>
        </p:txBody>
      </p:sp>
      <p:pic>
        <p:nvPicPr>
          <p:cNvPr id="241" name="Google Shape;241;p24"/>
          <p:cNvPicPr preferRelativeResize="0"/>
          <p:nvPr/>
        </p:nvPicPr>
        <p:blipFill rotWithShape="1">
          <a:blip r:embed="rId3">
            <a:alphaModFix/>
          </a:blip>
          <a:srcRect l="17047" t="33230" r="23717" b="31716"/>
          <a:stretch/>
        </p:blipFill>
        <p:spPr>
          <a:xfrm>
            <a:off x="1153925" y="1564138"/>
            <a:ext cx="6836448" cy="2811325"/>
          </a:xfrm>
          <a:prstGeom prst="rect">
            <a:avLst/>
          </a:prstGeom>
          <a:noFill/>
          <a:ln>
            <a:noFill/>
          </a:ln>
        </p:spPr>
      </p:pic>
      <p:sp>
        <p:nvSpPr>
          <p:cNvPr id="242" name="Google Shape;242;p24"/>
          <p:cNvSpPr txBox="1"/>
          <p:nvPr/>
        </p:nvSpPr>
        <p:spPr>
          <a:xfrm>
            <a:off x="7287000" y="3995775"/>
            <a:ext cx="1857000" cy="632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700" b="1">
                <a:latin typeface="Roboto"/>
                <a:ea typeface="Roboto"/>
                <a:cs typeface="Roboto"/>
                <a:sym typeface="Roboto"/>
              </a:rPr>
              <a:t>Time</a:t>
            </a:r>
            <a:endParaRPr sz="1700" b="1">
              <a:latin typeface="Roboto"/>
              <a:ea typeface="Roboto"/>
              <a:cs typeface="Roboto"/>
              <a:sym typeface="Roboto"/>
            </a:endParaRPr>
          </a:p>
        </p:txBody>
      </p:sp>
      <p:sp>
        <p:nvSpPr>
          <p:cNvPr id="243" name="Google Shape;243;p24"/>
          <p:cNvSpPr txBox="1"/>
          <p:nvPr/>
        </p:nvSpPr>
        <p:spPr>
          <a:xfrm>
            <a:off x="420125" y="1629088"/>
            <a:ext cx="1320300" cy="632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700" b="1">
                <a:latin typeface="Roboto"/>
                <a:ea typeface="Roboto"/>
                <a:cs typeface="Roboto"/>
                <a:sym typeface="Roboto"/>
              </a:rPr>
              <a:t>𝛿velocity</a:t>
            </a:r>
            <a:endParaRPr sz="1700" b="1">
              <a:latin typeface="Roboto"/>
              <a:ea typeface="Roboto"/>
              <a:cs typeface="Roboto"/>
              <a:sym typeface="Roboto"/>
            </a:endParaRPr>
          </a:p>
        </p:txBody>
      </p:sp>
      <p:sp>
        <p:nvSpPr>
          <p:cNvPr id="244" name="Google Shape;244;p24"/>
          <p:cNvSpPr txBox="1"/>
          <p:nvPr/>
        </p:nvSpPr>
        <p:spPr>
          <a:xfrm>
            <a:off x="4369500" y="1629088"/>
            <a:ext cx="1320300" cy="632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500">
                <a:latin typeface="Roboto"/>
                <a:ea typeface="Roboto"/>
                <a:cs typeface="Roboto"/>
                <a:sym typeface="Roboto"/>
              </a:rPr>
              <a:t>Error Correction</a:t>
            </a:r>
            <a:endParaRPr sz="1500">
              <a:latin typeface="Roboto"/>
              <a:ea typeface="Roboto"/>
              <a:cs typeface="Roboto"/>
              <a:sym typeface="Roboto"/>
            </a:endParaRPr>
          </a:p>
        </p:txBody>
      </p:sp>
      <p:graphicFrame>
        <p:nvGraphicFramePr>
          <p:cNvPr id="245" name="Google Shape;245;p24"/>
          <p:cNvGraphicFramePr/>
          <p:nvPr/>
        </p:nvGraphicFramePr>
        <p:xfrm>
          <a:off x="954063" y="768025"/>
          <a:ext cx="7235850" cy="609570"/>
        </p:xfrm>
        <a:graphic>
          <a:graphicData uri="http://schemas.openxmlformats.org/drawingml/2006/table">
            <a:tbl>
              <a:tblPr>
                <a:noFill/>
                <a:tableStyleId>{6457F5C5-370B-463E-8180-37DFF4779C5C}</a:tableStyleId>
              </a:tblPr>
              <a:tblGrid>
                <a:gridCol w="1178775">
                  <a:extLst>
                    <a:ext uri="{9D8B030D-6E8A-4147-A177-3AD203B41FA5}">
                      <a16:colId xmlns:a16="http://schemas.microsoft.com/office/drawing/2014/main" val="20000"/>
                    </a:ext>
                  </a:extLst>
                </a:gridCol>
                <a:gridCol w="6057075">
                  <a:extLst>
                    <a:ext uri="{9D8B030D-6E8A-4147-A177-3AD203B41FA5}">
                      <a16:colId xmlns:a16="http://schemas.microsoft.com/office/drawing/2014/main" val="20001"/>
                    </a:ext>
                  </a:extLst>
                </a:gridCol>
              </a:tblGrid>
              <a:tr h="424150">
                <a:tc>
                  <a:txBody>
                    <a:bodyPr/>
                    <a:lstStyle/>
                    <a:p>
                      <a:pPr marL="0" lvl="0" indent="0" algn="ctr" rtl="0">
                        <a:spcBef>
                          <a:spcPts val="0"/>
                        </a:spcBef>
                        <a:spcAft>
                          <a:spcPts val="0"/>
                        </a:spcAft>
                        <a:buNone/>
                      </a:pPr>
                      <a:r>
                        <a:rPr lang="en" b="1"/>
                        <a:t>Accuracy</a:t>
                      </a:r>
                      <a:endParaRPr b="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739BF5"/>
                    </a:solidFill>
                  </a:tcPr>
                </a:tc>
                <a:tc>
                  <a:txBody>
                    <a:bodyPr/>
                    <a:lstStyle/>
                    <a:p>
                      <a:pPr marL="0" lvl="0" indent="0" algn="ctr" rtl="0">
                        <a:spcBef>
                          <a:spcPts val="0"/>
                        </a:spcBef>
                        <a:spcAft>
                          <a:spcPts val="0"/>
                        </a:spcAft>
                        <a:buNone/>
                      </a:pPr>
                      <a:r>
                        <a:rPr lang="en">
                          <a:latin typeface="Roboto"/>
                          <a:ea typeface="Roboto"/>
                          <a:cs typeface="Roboto"/>
                          <a:sym typeface="Roboto"/>
                        </a:rPr>
                        <a:t>Position shall be determined within </a:t>
                      </a:r>
                      <a:r>
                        <a:rPr lang="en" b="1">
                          <a:latin typeface="Roboto"/>
                          <a:ea typeface="Roboto"/>
                          <a:cs typeface="Roboto"/>
                          <a:sym typeface="Roboto"/>
                        </a:rPr>
                        <a:t>1km</a:t>
                      </a:r>
                      <a:r>
                        <a:rPr lang="en">
                          <a:latin typeface="Roboto"/>
                          <a:ea typeface="Roboto"/>
                          <a:cs typeface="Roboto"/>
                          <a:sym typeface="Roboto"/>
                        </a:rPr>
                        <a:t> of true position, Velocity shall be determined within </a:t>
                      </a:r>
                      <a:r>
                        <a:rPr lang="en" b="1">
                          <a:latin typeface="Roboto"/>
                          <a:ea typeface="Roboto"/>
                          <a:cs typeface="Roboto"/>
                          <a:sym typeface="Roboto"/>
                        </a:rPr>
                        <a:t>0.1 m/s</a:t>
                      </a:r>
                      <a:endParaRPr>
                        <a:latin typeface="Roboto"/>
                        <a:ea typeface="Roboto"/>
                        <a:cs typeface="Roboto"/>
                        <a:sym typeface="Roboto"/>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00"/>
                  </a:ext>
                </a:extLst>
              </a:tr>
            </a:tbl>
          </a:graphicData>
        </a:graphic>
      </p:graphicFrame>
      <p:sp>
        <p:nvSpPr>
          <p:cNvPr id="246" name="Google Shape;246;p24"/>
          <p:cNvSpPr txBox="1"/>
          <p:nvPr/>
        </p:nvSpPr>
        <p:spPr>
          <a:xfrm>
            <a:off x="1901425" y="2177375"/>
            <a:ext cx="1897500" cy="632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500">
                <a:latin typeface="Roboto"/>
                <a:ea typeface="Roboto"/>
                <a:cs typeface="Roboto"/>
                <a:sym typeface="Roboto"/>
              </a:rPr>
              <a:t>Upward trending random walk-off</a:t>
            </a:r>
            <a:endParaRPr sz="1500">
              <a:latin typeface="Roboto"/>
              <a:ea typeface="Roboto"/>
              <a:cs typeface="Roboto"/>
              <a:sym typeface="Roboto"/>
            </a:endParaRPr>
          </a:p>
        </p:txBody>
      </p:sp>
      <p:sp>
        <p:nvSpPr>
          <p:cNvPr id="247" name="Google Shape;247;p24"/>
          <p:cNvSpPr txBox="1"/>
          <p:nvPr/>
        </p:nvSpPr>
        <p:spPr>
          <a:xfrm>
            <a:off x="5423575" y="2255400"/>
            <a:ext cx="1811700" cy="632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500">
                <a:latin typeface="Roboto"/>
                <a:ea typeface="Roboto"/>
                <a:cs typeface="Roboto"/>
                <a:sym typeface="Roboto"/>
              </a:rPr>
              <a:t>Kalman Filtered Error Correction</a:t>
            </a:r>
            <a:endParaRPr sz="1500">
              <a:latin typeface="Roboto"/>
              <a:ea typeface="Roboto"/>
              <a:cs typeface="Roboto"/>
              <a:sym typeface="Roboto"/>
            </a:endParaRPr>
          </a:p>
        </p:txBody>
      </p:sp>
      <p:cxnSp>
        <p:nvCxnSpPr>
          <p:cNvPr id="248" name="Google Shape;248;p24"/>
          <p:cNvCxnSpPr/>
          <p:nvPr/>
        </p:nvCxnSpPr>
        <p:spPr>
          <a:xfrm rot="10800000" flipH="1">
            <a:off x="4620575" y="2559975"/>
            <a:ext cx="1006800" cy="811800"/>
          </a:xfrm>
          <a:prstGeom prst="straightConnector1">
            <a:avLst/>
          </a:prstGeom>
          <a:noFill/>
          <a:ln w="9525" cap="flat" cmpd="sng">
            <a:solidFill>
              <a:schemeClr val="dk2"/>
            </a:solidFill>
            <a:prstDash val="solid"/>
            <a:round/>
            <a:headEnd type="triangle" w="med" len="med"/>
            <a:tailEnd type="none" w="med" len="med"/>
          </a:ln>
        </p:spPr>
      </p:cxn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Google Shape;253;p25"/>
          <p:cNvSpPr/>
          <p:nvPr/>
        </p:nvSpPr>
        <p:spPr>
          <a:xfrm>
            <a:off x="7421050" y="1408650"/>
            <a:ext cx="1139700" cy="1720500"/>
          </a:xfrm>
          <a:prstGeom prst="rect">
            <a:avLst/>
          </a:prstGeom>
          <a:solidFill>
            <a:schemeClr val="lt2"/>
          </a:solidFill>
          <a:ln w="9525" cap="flat" cmpd="sng">
            <a:solidFill>
              <a:schemeClr val="dk2"/>
            </a:solidFill>
            <a:prstDash val="solid"/>
            <a:round/>
            <a:headEnd type="none" w="sm" len="sm"/>
            <a:tailEnd type="none" w="sm" len="sm"/>
          </a:ln>
          <a:effectLst>
            <a:outerShdw blurRad="57150" dist="38100" dir="2760000" algn="bl" rotWithShape="0">
              <a:srgbClr val="000000">
                <a:alpha val="6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25"/>
          <p:cNvSpPr/>
          <p:nvPr/>
        </p:nvSpPr>
        <p:spPr>
          <a:xfrm>
            <a:off x="955175" y="948050"/>
            <a:ext cx="6265200" cy="3526200"/>
          </a:xfrm>
          <a:prstGeom prst="rect">
            <a:avLst/>
          </a:prstGeom>
          <a:solidFill>
            <a:schemeClr val="lt2"/>
          </a:solidFill>
          <a:ln w="9525" cap="flat" cmpd="sng">
            <a:solidFill>
              <a:schemeClr val="dk2"/>
            </a:solidFill>
            <a:prstDash val="solid"/>
            <a:round/>
            <a:headEnd type="none" w="sm" len="sm"/>
            <a:tailEnd type="none" w="sm" len="sm"/>
          </a:ln>
          <a:effectLst>
            <a:outerShdw blurRad="57150" dist="38100" dir="2760000" algn="bl" rotWithShape="0">
              <a:srgbClr val="000000">
                <a:alpha val="6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aphicFrame>
        <p:nvGraphicFramePr>
          <p:cNvPr id="255" name="Google Shape;255;p25"/>
          <p:cNvGraphicFramePr/>
          <p:nvPr/>
        </p:nvGraphicFramePr>
        <p:xfrm>
          <a:off x="955175" y="948041"/>
          <a:ext cx="6265200" cy="3526340"/>
        </p:xfrm>
        <a:graphic>
          <a:graphicData uri="http://schemas.openxmlformats.org/drawingml/2006/table">
            <a:tbl>
              <a:tblPr>
                <a:noFill/>
                <a:tableStyleId>{6457F5C5-370B-463E-8180-37DFF4779C5C}</a:tableStyleId>
              </a:tblPr>
              <a:tblGrid>
                <a:gridCol w="1044200">
                  <a:extLst>
                    <a:ext uri="{9D8B030D-6E8A-4147-A177-3AD203B41FA5}">
                      <a16:colId xmlns:a16="http://schemas.microsoft.com/office/drawing/2014/main" val="20000"/>
                    </a:ext>
                  </a:extLst>
                </a:gridCol>
                <a:gridCol w="1044200">
                  <a:extLst>
                    <a:ext uri="{9D8B030D-6E8A-4147-A177-3AD203B41FA5}">
                      <a16:colId xmlns:a16="http://schemas.microsoft.com/office/drawing/2014/main" val="20001"/>
                    </a:ext>
                  </a:extLst>
                </a:gridCol>
                <a:gridCol w="1044200">
                  <a:extLst>
                    <a:ext uri="{9D8B030D-6E8A-4147-A177-3AD203B41FA5}">
                      <a16:colId xmlns:a16="http://schemas.microsoft.com/office/drawing/2014/main" val="20002"/>
                    </a:ext>
                  </a:extLst>
                </a:gridCol>
                <a:gridCol w="1044200">
                  <a:extLst>
                    <a:ext uri="{9D8B030D-6E8A-4147-A177-3AD203B41FA5}">
                      <a16:colId xmlns:a16="http://schemas.microsoft.com/office/drawing/2014/main" val="20003"/>
                    </a:ext>
                  </a:extLst>
                </a:gridCol>
                <a:gridCol w="1044200">
                  <a:extLst>
                    <a:ext uri="{9D8B030D-6E8A-4147-A177-3AD203B41FA5}">
                      <a16:colId xmlns:a16="http://schemas.microsoft.com/office/drawing/2014/main" val="20004"/>
                    </a:ext>
                  </a:extLst>
                </a:gridCol>
                <a:gridCol w="1044200">
                  <a:extLst>
                    <a:ext uri="{9D8B030D-6E8A-4147-A177-3AD203B41FA5}">
                      <a16:colId xmlns:a16="http://schemas.microsoft.com/office/drawing/2014/main" val="20005"/>
                    </a:ext>
                  </a:extLst>
                </a:gridCol>
              </a:tblGrid>
              <a:tr h="539450">
                <a:tc>
                  <a:txBody>
                    <a:bodyPr/>
                    <a:lstStyle/>
                    <a:p>
                      <a:pPr marL="0" lvl="0" indent="0" algn="ctr" rtl="0">
                        <a:spcBef>
                          <a:spcPts val="0"/>
                        </a:spcBef>
                        <a:spcAft>
                          <a:spcPts val="0"/>
                        </a:spcAft>
                        <a:buNone/>
                      </a:pPr>
                      <a:r>
                        <a:rPr lang="en">
                          <a:latin typeface="Roboto"/>
                          <a:ea typeface="Roboto"/>
                          <a:cs typeface="Roboto"/>
                          <a:sym typeface="Roboto"/>
                        </a:rPr>
                        <a:t>Very Likely</a:t>
                      </a:r>
                      <a:endParaRPr>
                        <a:latin typeface="Roboto"/>
                        <a:ea typeface="Roboto"/>
                        <a:cs typeface="Roboto"/>
                        <a:sym typeface="Roboto"/>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None/>
                      </a:pPr>
                      <a:endParaRPr sz="900">
                        <a:latin typeface="Roboto"/>
                        <a:ea typeface="Roboto"/>
                        <a:cs typeface="Roboto"/>
                        <a:sym typeface="Roboto"/>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8AFF8A"/>
                    </a:solidFill>
                  </a:tcPr>
                </a:tc>
                <a:tc>
                  <a:txBody>
                    <a:bodyPr/>
                    <a:lstStyle/>
                    <a:p>
                      <a:pPr marL="0" lvl="0" indent="0" algn="ctr" rtl="0">
                        <a:spcBef>
                          <a:spcPts val="0"/>
                        </a:spcBef>
                        <a:spcAft>
                          <a:spcPts val="0"/>
                        </a:spcAft>
                        <a:buNone/>
                      </a:pPr>
                      <a:endParaRPr sz="900">
                        <a:latin typeface="Roboto"/>
                        <a:ea typeface="Roboto"/>
                        <a:cs typeface="Roboto"/>
                        <a:sym typeface="Roboto"/>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45"/>
                    </a:solidFill>
                  </a:tcPr>
                </a:tc>
                <a:tc>
                  <a:txBody>
                    <a:bodyPr/>
                    <a:lstStyle/>
                    <a:p>
                      <a:pPr marL="0" lvl="0" indent="0" algn="ctr" rtl="0">
                        <a:spcBef>
                          <a:spcPts val="0"/>
                        </a:spcBef>
                        <a:spcAft>
                          <a:spcPts val="0"/>
                        </a:spcAft>
                        <a:buNone/>
                      </a:pPr>
                      <a:endParaRPr sz="900">
                        <a:latin typeface="Roboto"/>
                        <a:ea typeface="Roboto"/>
                        <a:cs typeface="Roboto"/>
                        <a:sym typeface="Roboto"/>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06666"/>
                    </a:solidFill>
                  </a:tcPr>
                </a:tc>
                <a:tc>
                  <a:txBody>
                    <a:bodyPr/>
                    <a:lstStyle/>
                    <a:p>
                      <a:pPr marL="0" lvl="0" indent="0" algn="ctr" rtl="0">
                        <a:spcBef>
                          <a:spcPts val="0"/>
                        </a:spcBef>
                        <a:spcAft>
                          <a:spcPts val="0"/>
                        </a:spcAft>
                        <a:buNone/>
                      </a:pPr>
                      <a:r>
                        <a:rPr lang="en" sz="1200" b="1">
                          <a:latin typeface="Roboto"/>
                          <a:ea typeface="Roboto"/>
                          <a:cs typeface="Roboto"/>
                          <a:sym typeface="Roboto"/>
                        </a:rPr>
                        <a:t>Sensor drift, sensor uncertainty</a:t>
                      </a:r>
                      <a:endParaRPr sz="1200" b="1">
                        <a:latin typeface="Roboto"/>
                        <a:ea typeface="Roboto"/>
                        <a:cs typeface="Roboto"/>
                        <a:sym typeface="Roboto"/>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06666"/>
                    </a:solidFill>
                  </a:tcPr>
                </a:tc>
                <a:tc>
                  <a:txBody>
                    <a:bodyPr/>
                    <a:lstStyle/>
                    <a:p>
                      <a:pPr marL="0" lvl="0" indent="0" algn="ctr" rtl="0">
                        <a:spcBef>
                          <a:spcPts val="0"/>
                        </a:spcBef>
                        <a:spcAft>
                          <a:spcPts val="0"/>
                        </a:spcAft>
                        <a:buNone/>
                      </a:pPr>
                      <a:endParaRPr sz="900">
                        <a:latin typeface="Roboto"/>
                        <a:ea typeface="Roboto"/>
                        <a:cs typeface="Roboto"/>
                        <a:sym typeface="Roboto"/>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06666"/>
                    </a:solidFill>
                  </a:tcPr>
                </a:tc>
                <a:extLst>
                  <a:ext uri="{0D108BD9-81ED-4DB2-BD59-A6C34878D82A}">
                    <a16:rowId xmlns:a16="http://schemas.microsoft.com/office/drawing/2014/main" val="10000"/>
                  </a:ext>
                </a:extLst>
              </a:tr>
              <a:tr h="539450">
                <a:tc>
                  <a:txBody>
                    <a:bodyPr/>
                    <a:lstStyle/>
                    <a:p>
                      <a:pPr marL="0" lvl="0" indent="0" algn="ctr" rtl="0">
                        <a:spcBef>
                          <a:spcPts val="0"/>
                        </a:spcBef>
                        <a:spcAft>
                          <a:spcPts val="0"/>
                        </a:spcAft>
                        <a:buNone/>
                      </a:pPr>
                      <a:r>
                        <a:rPr lang="en">
                          <a:latin typeface="Roboto"/>
                          <a:ea typeface="Roboto"/>
                          <a:cs typeface="Roboto"/>
                          <a:sym typeface="Roboto"/>
                        </a:rPr>
                        <a:t>Likely</a:t>
                      </a:r>
                      <a:endParaRPr>
                        <a:latin typeface="Roboto"/>
                        <a:ea typeface="Roboto"/>
                        <a:cs typeface="Roboto"/>
                        <a:sym typeface="Roboto"/>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None/>
                      </a:pPr>
                      <a:endParaRPr sz="900">
                        <a:latin typeface="Roboto"/>
                        <a:ea typeface="Roboto"/>
                        <a:cs typeface="Roboto"/>
                        <a:sym typeface="Roboto"/>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8AFF8A"/>
                    </a:solidFill>
                  </a:tcPr>
                </a:tc>
                <a:tc>
                  <a:txBody>
                    <a:bodyPr/>
                    <a:lstStyle/>
                    <a:p>
                      <a:pPr marL="0" lvl="0" indent="0" algn="ctr" rtl="0">
                        <a:spcBef>
                          <a:spcPts val="0"/>
                        </a:spcBef>
                        <a:spcAft>
                          <a:spcPts val="0"/>
                        </a:spcAft>
                        <a:buNone/>
                      </a:pPr>
                      <a:endParaRPr sz="900">
                        <a:latin typeface="Roboto"/>
                        <a:ea typeface="Roboto"/>
                        <a:cs typeface="Roboto"/>
                        <a:sym typeface="Roboto"/>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45"/>
                    </a:solidFill>
                  </a:tcPr>
                </a:tc>
                <a:tc>
                  <a:txBody>
                    <a:bodyPr/>
                    <a:lstStyle/>
                    <a:p>
                      <a:pPr marL="0" lvl="0" indent="0" algn="ctr" rtl="0">
                        <a:spcBef>
                          <a:spcPts val="0"/>
                        </a:spcBef>
                        <a:spcAft>
                          <a:spcPts val="0"/>
                        </a:spcAft>
                        <a:buNone/>
                      </a:pPr>
                      <a:r>
                        <a:rPr lang="en" sz="1200" b="1">
                          <a:latin typeface="Roboto"/>
                          <a:ea typeface="Roboto"/>
                          <a:cs typeface="Roboto"/>
                          <a:sym typeface="Roboto"/>
                        </a:rPr>
                        <a:t>Lack of expertise</a:t>
                      </a:r>
                      <a:endParaRPr sz="1200" b="1">
                        <a:latin typeface="Roboto"/>
                        <a:ea typeface="Roboto"/>
                        <a:cs typeface="Roboto"/>
                        <a:sym typeface="Roboto"/>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45"/>
                    </a:solidFill>
                  </a:tcPr>
                </a:tc>
                <a:tc>
                  <a:txBody>
                    <a:bodyPr/>
                    <a:lstStyle/>
                    <a:p>
                      <a:pPr marL="0" lvl="0" indent="0" algn="ctr" rtl="0">
                        <a:spcBef>
                          <a:spcPts val="0"/>
                        </a:spcBef>
                        <a:spcAft>
                          <a:spcPts val="0"/>
                        </a:spcAft>
                        <a:buNone/>
                      </a:pPr>
                      <a:endParaRPr sz="900">
                        <a:latin typeface="Roboto"/>
                        <a:ea typeface="Roboto"/>
                        <a:cs typeface="Roboto"/>
                        <a:sym typeface="Roboto"/>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06666"/>
                    </a:solidFill>
                  </a:tcPr>
                </a:tc>
                <a:tc>
                  <a:txBody>
                    <a:bodyPr/>
                    <a:lstStyle/>
                    <a:p>
                      <a:pPr marL="0" lvl="0" indent="0" algn="ctr" rtl="0">
                        <a:spcBef>
                          <a:spcPts val="0"/>
                        </a:spcBef>
                        <a:spcAft>
                          <a:spcPts val="0"/>
                        </a:spcAft>
                        <a:buNone/>
                      </a:pPr>
                      <a:endParaRPr sz="900">
                        <a:latin typeface="Roboto"/>
                        <a:ea typeface="Roboto"/>
                        <a:cs typeface="Roboto"/>
                        <a:sym typeface="Roboto"/>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06666"/>
                    </a:solidFill>
                  </a:tcPr>
                </a:tc>
                <a:extLst>
                  <a:ext uri="{0D108BD9-81ED-4DB2-BD59-A6C34878D82A}">
                    <a16:rowId xmlns:a16="http://schemas.microsoft.com/office/drawing/2014/main" val="10001"/>
                  </a:ext>
                </a:extLst>
              </a:tr>
              <a:tr h="539450">
                <a:tc>
                  <a:txBody>
                    <a:bodyPr/>
                    <a:lstStyle/>
                    <a:p>
                      <a:pPr marL="0" lvl="0" indent="0" algn="ctr" rtl="0">
                        <a:spcBef>
                          <a:spcPts val="0"/>
                        </a:spcBef>
                        <a:spcAft>
                          <a:spcPts val="0"/>
                        </a:spcAft>
                        <a:buNone/>
                      </a:pPr>
                      <a:r>
                        <a:rPr lang="en">
                          <a:latin typeface="Roboto"/>
                          <a:ea typeface="Roboto"/>
                          <a:cs typeface="Roboto"/>
                          <a:sym typeface="Roboto"/>
                        </a:rPr>
                        <a:t>Possible</a:t>
                      </a:r>
                      <a:endParaRPr>
                        <a:latin typeface="Roboto"/>
                        <a:ea typeface="Roboto"/>
                        <a:cs typeface="Roboto"/>
                        <a:sym typeface="Roboto"/>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None/>
                      </a:pPr>
                      <a:endParaRPr sz="900">
                        <a:latin typeface="Roboto"/>
                        <a:ea typeface="Roboto"/>
                        <a:cs typeface="Roboto"/>
                        <a:sym typeface="Roboto"/>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8AFF8A"/>
                    </a:solidFill>
                  </a:tcPr>
                </a:tc>
                <a:tc>
                  <a:txBody>
                    <a:bodyPr/>
                    <a:lstStyle/>
                    <a:p>
                      <a:pPr marL="0" lvl="0" indent="0" algn="ctr" rtl="0">
                        <a:spcBef>
                          <a:spcPts val="0"/>
                        </a:spcBef>
                        <a:spcAft>
                          <a:spcPts val="0"/>
                        </a:spcAft>
                        <a:buNone/>
                      </a:pPr>
                      <a:endParaRPr sz="900">
                        <a:latin typeface="Roboto"/>
                        <a:ea typeface="Roboto"/>
                        <a:cs typeface="Roboto"/>
                        <a:sym typeface="Roboto"/>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8AFF8A"/>
                    </a:solidFill>
                  </a:tcPr>
                </a:tc>
                <a:tc>
                  <a:txBody>
                    <a:bodyPr/>
                    <a:lstStyle/>
                    <a:p>
                      <a:pPr marL="0" lvl="0" indent="0" algn="ctr" rtl="0">
                        <a:spcBef>
                          <a:spcPts val="0"/>
                        </a:spcBef>
                        <a:spcAft>
                          <a:spcPts val="0"/>
                        </a:spcAft>
                        <a:buNone/>
                      </a:pPr>
                      <a:endParaRPr sz="900">
                        <a:latin typeface="Roboto"/>
                        <a:ea typeface="Roboto"/>
                        <a:cs typeface="Roboto"/>
                        <a:sym typeface="Roboto"/>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45"/>
                    </a:solidFill>
                  </a:tcPr>
                </a:tc>
                <a:tc>
                  <a:txBody>
                    <a:bodyPr/>
                    <a:lstStyle/>
                    <a:p>
                      <a:pPr marL="0" lvl="0" indent="0" algn="ctr" rtl="0">
                        <a:spcBef>
                          <a:spcPts val="0"/>
                        </a:spcBef>
                        <a:spcAft>
                          <a:spcPts val="0"/>
                        </a:spcAft>
                        <a:buNone/>
                      </a:pPr>
                      <a:endParaRPr sz="900">
                        <a:latin typeface="Roboto"/>
                        <a:ea typeface="Roboto"/>
                        <a:cs typeface="Roboto"/>
                        <a:sym typeface="Roboto"/>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45"/>
                    </a:solidFill>
                  </a:tcPr>
                </a:tc>
                <a:tc>
                  <a:txBody>
                    <a:bodyPr/>
                    <a:lstStyle/>
                    <a:p>
                      <a:pPr marL="0" lvl="0" indent="0" algn="ctr" rtl="0">
                        <a:spcBef>
                          <a:spcPts val="0"/>
                        </a:spcBef>
                        <a:spcAft>
                          <a:spcPts val="0"/>
                        </a:spcAft>
                        <a:buNone/>
                      </a:pPr>
                      <a:r>
                        <a:rPr lang="en" sz="1200" b="1">
                          <a:latin typeface="Roboto"/>
                          <a:ea typeface="Roboto"/>
                          <a:cs typeface="Roboto"/>
                          <a:sym typeface="Roboto"/>
                        </a:rPr>
                        <a:t>Part availability</a:t>
                      </a:r>
                      <a:endParaRPr sz="1200" b="1">
                        <a:latin typeface="Roboto"/>
                        <a:ea typeface="Roboto"/>
                        <a:cs typeface="Roboto"/>
                        <a:sym typeface="Roboto"/>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06666"/>
                    </a:solidFill>
                  </a:tcPr>
                </a:tc>
                <a:extLst>
                  <a:ext uri="{0D108BD9-81ED-4DB2-BD59-A6C34878D82A}">
                    <a16:rowId xmlns:a16="http://schemas.microsoft.com/office/drawing/2014/main" val="10002"/>
                  </a:ext>
                </a:extLst>
              </a:tr>
              <a:tr h="539450">
                <a:tc>
                  <a:txBody>
                    <a:bodyPr/>
                    <a:lstStyle/>
                    <a:p>
                      <a:pPr marL="0" lvl="0" indent="0" algn="ctr" rtl="0">
                        <a:spcBef>
                          <a:spcPts val="0"/>
                        </a:spcBef>
                        <a:spcAft>
                          <a:spcPts val="0"/>
                        </a:spcAft>
                        <a:buNone/>
                      </a:pPr>
                      <a:r>
                        <a:rPr lang="en">
                          <a:latin typeface="Roboto"/>
                          <a:ea typeface="Roboto"/>
                          <a:cs typeface="Roboto"/>
                          <a:sym typeface="Roboto"/>
                        </a:rPr>
                        <a:t>Unlikely</a:t>
                      </a:r>
                      <a:endParaRPr>
                        <a:latin typeface="Roboto"/>
                        <a:ea typeface="Roboto"/>
                        <a:cs typeface="Roboto"/>
                        <a:sym typeface="Roboto"/>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None/>
                      </a:pPr>
                      <a:endParaRPr sz="900">
                        <a:latin typeface="Roboto"/>
                        <a:ea typeface="Roboto"/>
                        <a:cs typeface="Roboto"/>
                        <a:sym typeface="Roboto"/>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8AFF8A"/>
                    </a:solidFill>
                  </a:tcPr>
                </a:tc>
                <a:tc>
                  <a:txBody>
                    <a:bodyPr/>
                    <a:lstStyle/>
                    <a:p>
                      <a:pPr marL="0" lvl="0" indent="0" algn="ctr" rtl="0">
                        <a:spcBef>
                          <a:spcPts val="0"/>
                        </a:spcBef>
                        <a:spcAft>
                          <a:spcPts val="0"/>
                        </a:spcAft>
                        <a:buNone/>
                      </a:pPr>
                      <a:r>
                        <a:rPr lang="en" sz="1200" b="1">
                          <a:latin typeface="Roboto"/>
                          <a:ea typeface="Roboto"/>
                          <a:cs typeface="Roboto"/>
                          <a:sym typeface="Roboto"/>
                        </a:rPr>
                        <a:t>Testing safety</a:t>
                      </a:r>
                      <a:endParaRPr sz="1200" b="1">
                        <a:latin typeface="Roboto"/>
                        <a:ea typeface="Roboto"/>
                        <a:cs typeface="Roboto"/>
                        <a:sym typeface="Roboto"/>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8AFF8A"/>
                    </a:solidFill>
                  </a:tcPr>
                </a:tc>
                <a:tc>
                  <a:txBody>
                    <a:bodyPr/>
                    <a:lstStyle/>
                    <a:p>
                      <a:pPr marL="0" lvl="0" indent="0" algn="ctr" rtl="0">
                        <a:spcBef>
                          <a:spcPts val="0"/>
                        </a:spcBef>
                        <a:spcAft>
                          <a:spcPts val="0"/>
                        </a:spcAft>
                        <a:buNone/>
                      </a:pPr>
                      <a:endParaRPr sz="900">
                        <a:latin typeface="Roboto"/>
                        <a:ea typeface="Roboto"/>
                        <a:cs typeface="Roboto"/>
                        <a:sym typeface="Roboto"/>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8AFF8A"/>
                    </a:solidFill>
                  </a:tcPr>
                </a:tc>
                <a:tc>
                  <a:txBody>
                    <a:bodyPr/>
                    <a:lstStyle/>
                    <a:p>
                      <a:pPr marL="0" lvl="0" indent="0" algn="ctr" rtl="0">
                        <a:spcBef>
                          <a:spcPts val="0"/>
                        </a:spcBef>
                        <a:spcAft>
                          <a:spcPts val="0"/>
                        </a:spcAft>
                        <a:buNone/>
                      </a:pPr>
                      <a:r>
                        <a:rPr lang="en" sz="1200" b="1">
                          <a:latin typeface="Roboto"/>
                          <a:ea typeface="Roboto"/>
                          <a:cs typeface="Roboto"/>
                          <a:sym typeface="Roboto"/>
                        </a:rPr>
                        <a:t>Schedule</a:t>
                      </a:r>
                      <a:endParaRPr sz="1200" b="1">
                        <a:latin typeface="Roboto"/>
                        <a:ea typeface="Roboto"/>
                        <a:cs typeface="Roboto"/>
                        <a:sym typeface="Roboto"/>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45"/>
                    </a:solidFill>
                  </a:tcPr>
                </a:tc>
                <a:tc>
                  <a:txBody>
                    <a:bodyPr/>
                    <a:lstStyle/>
                    <a:p>
                      <a:pPr marL="0" lvl="0" indent="0" algn="ctr" rtl="0">
                        <a:spcBef>
                          <a:spcPts val="0"/>
                        </a:spcBef>
                        <a:spcAft>
                          <a:spcPts val="0"/>
                        </a:spcAft>
                        <a:buNone/>
                      </a:pPr>
                      <a:endParaRPr sz="900">
                        <a:latin typeface="Roboto"/>
                        <a:ea typeface="Roboto"/>
                        <a:cs typeface="Roboto"/>
                        <a:sym typeface="Roboto"/>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45"/>
                    </a:solidFill>
                  </a:tcPr>
                </a:tc>
                <a:extLst>
                  <a:ext uri="{0D108BD9-81ED-4DB2-BD59-A6C34878D82A}">
                    <a16:rowId xmlns:a16="http://schemas.microsoft.com/office/drawing/2014/main" val="10003"/>
                  </a:ext>
                </a:extLst>
              </a:tr>
              <a:tr h="570700">
                <a:tc>
                  <a:txBody>
                    <a:bodyPr/>
                    <a:lstStyle/>
                    <a:p>
                      <a:pPr marL="0" lvl="0" indent="0" algn="ctr" rtl="0">
                        <a:spcBef>
                          <a:spcPts val="0"/>
                        </a:spcBef>
                        <a:spcAft>
                          <a:spcPts val="0"/>
                        </a:spcAft>
                        <a:buNone/>
                      </a:pPr>
                      <a:r>
                        <a:rPr lang="en">
                          <a:latin typeface="Roboto"/>
                          <a:ea typeface="Roboto"/>
                          <a:cs typeface="Roboto"/>
                          <a:sym typeface="Roboto"/>
                        </a:rPr>
                        <a:t>Very Unlikely</a:t>
                      </a:r>
                      <a:endParaRPr>
                        <a:latin typeface="Roboto"/>
                        <a:ea typeface="Roboto"/>
                        <a:cs typeface="Roboto"/>
                        <a:sym typeface="Roboto"/>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None/>
                      </a:pPr>
                      <a:endParaRPr sz="900">
                        <a:latin typeface="Roboto"/>
                        <a:ea typeface="Roboto"/>
                        <a:cs typeface="Roboto"/>
                        <a:sym typeface="Roboto"/>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8AFF8A"/>
                    </a:solidFill>
                  </a:tcPr>
                </a:tc>
                <a:tc>
                  <a:txBody>
                    <a:bodyPr/>
                    <a:lstStyle/>
                    <a:p>
                      <a:pPr marL="0" lvl="0" indent="0" algn="ctr" rtl="0">
                        <a:spcBef>
                          <a:spcPts val="0"/>
                        </a:spcBef>
                        <a:spcAft>
                          <a:spcPts val="0"/>
                        </a:spcAft>
                        <a:buNone/>
                      </a:pPr>
                      <a:endParaRPr sz="900">
                        <a:latin typeface="Roboto"/>
                        <a:ea typeface="Roboto"/>
                        <a:cs typeface="Roboto"/>
                        <a:sym typeface="Roboto"/>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8AFF8A"/>
                    </a:solidFill>
                  </a:tcPr>
                </a:tc>
                <a:tc>
                  <a:txBody>
                    <a:bodyPr/>
                    <a:lstStyle/>
                    <a:p>
                      <a:pPr marL="0" lvl="0" indent="0" algn="ctr" rtl="0">
                        <a:spcBef>
                          <a:spcPts val="0"/>
                        </a:spcBef>
                        <a:spcAft>
                          <a:spcPts val="0"/>
                        </a:spcAft>
                        <a:buNone/>
                      </a:pPr>
                      <a:r>
                        <a:rPr lang="en" sz="1200" b="1">
                          <a:latin typeface="Roboto"/>
                          <a:ea typeface="Roboto"/>
                          <a:cs typeface="Roboto"/>
                          <a:sym typeface="Roboto"/>
                        </a:rPr>
                        <a:t>Budget</a:t>
                      </a:r>
                      <a:endParaRPr sz="1200" b="1">
                        <a:latin typeface="Roboto"/>
                        <a:ea typeface="Roboto"/>
                        <a:cs typeface="Roboto"/>
                        <a:sym typeface="Roboto"/>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8AFF8A"/>
                    </a:solidFill>
                  </a:tcPr>
                </a:tc>
                <a:tc>
                  <a:txBody>
                    <a:bodyPr/>
                    <a:lstStyle/>
                    <a:p>
                      <a:pPr marL="0" lvl="0" indent="0" algn="ctr" rtl="0">
                        <a:spcBef>
                          <a:spcPts val="0"/>
                        </a:spcBef>
                        <a:spcAft>
                          <a:spcPts val="0"/>
                        </a:spcAft>
                        <a:buNone/>
                      </a:pPr>
                      <a:endParaRPr sz="900">
                        <a:latin typeface="Roboto"/>
                        <a:ea typeface="Roboto"/>
                        <a:cs typeface="Roboto"/>
                        <a:sym typeface="Roboto"/>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8AFF8A"/>
                    </a:solidFill>
                  </a:tcPr>
                </a:tc>
                <a:tc>
                  <a:txBody>
                    <a:bodyPr/>
                    <a:lstStyle/>
                    <a:p>
                      <a:pPr marL="0" lvl="0" indent="0" algn="ctr" rtl="0">
                        <a:spcBef>
                          <a:spcPts val="0"/>
                        </a:spcBef>
                        <a:spcAft>
                          <a:spcPts val="0"/>
                        </a:spcAft>
                        <a:buNone/>
                      </a:pPr>
                      <a:endParaRPr sz="900">
                        <a:latin typeface="Roboto"/>
                        <a:ea typeface="Roboto"/>
                        <a:cs typeface="Roboto"/>
                        <a:sym typeface="Roboto"/>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45"/>
                    </a:solidFill>
                  </a:tcPr>
                </a:tc>
                <a:extLst>
                  <a:ext uri="{0D108BD9-81ED-4DB2-BD59-A6C34878D82A}">
                    <a16:rowId xmlns:a16="http://schemas.microsoft.com/office/drawing/2014/main" val="10004"/>
                  </a:ext>
                </a:extLst>
              </a:tr>
              <a:tr h="539450">
                <a:tc>
                  <a:txBody>
                    <a:bodyPr/>
                    <a:lstStyle/>
                    <a:p>
                      <a:pPr marL="0" lvl="0" indent="0" algn="l" rtl="0">
                        <a:spcBef>
                          <a:spcPts val="0"/>
                        </a:spcBef>
                        <a:spcAft>
                          <a:spcPts val="0"/>
                        </a:spcAft>
                        <a:buNone/>
                      </a:pPr>
                      <a:endParaRPr>
                        <a:latin typeface="Roboto"/>
                        <a:ea typeface="Roboto"/>
                        <a:cs typeface="Roboto"/>
                        <a:sym typeface="Roboto"/>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None/>
                      </a:pPr>
                      <a:r>
                        <a:rPr lang="en">
                          <a:latin typeface="Roboto"/>
                          <a:ea typeface="Roboto"/>
                          <a:cs typeface="Roboto"/>
                          <a:sym typeface="Roboto"/>
                        </a:rPr>
                        <a:t>Negligible</a:t>
                      </a:r>
                      <a:endParaRPr>
                        <a:latin typeface="Roboto"/>
                        <a:ea typeface="Roboto"/>
                        <a:cs typeface="Roboto"/>
                        <a:sym typeface="Roboto"/>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None/>
                      </a:pPr>
                      <a:r>
                        <a:rPr lang="en">
                          <a:latin typeface="Roboto"/>
                          <a:ea typeface="Roboto"/>
                          <a:cs typeface="Roboto"/>
                          <a:sym typeface="Roboto"/>
                        </a:rPr>
                        <a:t>Minor</a:t>
                      </a:r>
                      <a:endParaRPr>
                        <a:latin typeface="Roboto"/>
                        <a:ea typeface="Roboto"/>
                        <a:cs typeface="Roboto"/>
                        <a:sym typeface="Roboto"/>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None/>
                      </a:pPr>
                      <a:r>
                        <a:rPr lang="en">
                          <a:latin typeface="Roboto"/>
                          <a:ea typeface="Roboto"/>
                          <a:cs typeface="Roboto"/>
                          <a:sym typeface="Roboto"/>
                        </a:rPr>
                        <a:t>Moderate</a:t>
                      </a:r>
                      <a:endParaRPr>
                        <a:latin typeface="Roboto"/>
                        <a:ea typeface="Roboto"/>
                        <a:cs typeface="Roboto"/>
                        <a:sym typeface="Roboto"/>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None/>
                      </a:pPr>
                      <a:r>
                        <a:rPr lang="en">
                          <a:latin typeface="Roboto"/>
                          <a:ea typeface="Roboto"/>
                          <a:cs typeface="Roboto"/>
                          <a:sym typeface="Roboto"/>
                        </a:rPr>
                        <a:t>Significant</a:t>
                      </a:r>
                      <a:endParaRPr>
                        <a:latin typeface="Roboto"/>
                        <a:ea typeface="Roboto"/>
                        <a:cs typeface="Roboto"/>
                        <a:sym typeface="Roboto"/>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None/>
                      </a:pPr>
                      <a:r>
                        <a:rPr lang="en">
                          <a:latin typeface="Roboto"/>
                          <a:ea typeface="Roboto"/>
                          <a:cs typeface="Roboto"/>
                          <a:sym typeface="Roboto"/>
                        </a:rPr>
                        <a:t>Severe</a:t>
                      </a:r>
                      <a:endParaRPr>
                        <a:latin typeface="Roboto"/>
                        <a:ea typeface="Roboto"/>
                        <a:cs typeface="Roboto"/>
                        <a:sym typeface="Roboto"/>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extLst>
                  <a:ext uri="{0D108BD9-81ED-4DB2-BD59-A6C34878D82A}">
                    <a16:rowId xmlns:a16="http://schemas.microsoft.com/office/drawing/2014/main" val="10005"/>
                  </a:ext>
                </a:extLst>
              </a:tr>
            </a:tbl>
          </a:graphicData>
        </a:graphic>
      </p:graphicFrame>
      <p:graphicFrame>
        <p:nvGraphicFramePr>
          <p:cNvPr id="256" name="Google Shape;256;p25"/>
          <p:cNvGraphicFramePr/>
          <p:nvPr/>
        </p:nvGraphicFramePr>
        <p:xfrm>
          <a:off x="7421050" y="1408638"/>
          <a:ext cx="1139775" cy="1720590"/>
        </p:xfrm>
        <a:graphic>
          <a:graphicData uri="http://schemas.openxmlformats.org/drawingml/2006/table">
            <a:tbl>
              <a:tblPr>
                <a:noFill/>
                <a:tableStyleId>{6457F5C5-370B-463E-8180-37DFF4779C5C}</a:tableStyleId>
              </a:tblPr>
              <a:tblGrid>
                <a:gridCol w="1139775">
                  <a:extLst>
                    <a:ext uri="{9D8B030D-6E8A-4147-A177-3AD203B41FA5}">
                      <a16:colId xmlns:a16="http://schemas.microsoft.com/office/drawing/2014/main" val="20000"/>
                    </a:ext>
                  </a:extLst>
                </a:gridCol>
              </a:tblGrid>
              <a:tr h="332625">
                <a:tc>
                  <a:txBody>
                    <a:bodyPr/>
                    <a:lstStyle/>
                    <a:p>
                      <a:pPr marL="0" lvl="0" indent="0" algn="ctr" rtl="0">
                        <a:spcBef>
                          <a:spcPts val="0"/>
                        </a:spcBef>
                        <a:spcAft>
                          <a:spcPts val="0"/>
                        </a:spcAft>
                        <a:buNone/>
                      </a:pPr>
                      <a:r>
                        <a:rPr lang="en" sz="1100" b="1">
                          <a:latin typeface="Roboto"/>
                          <a:ea typeface="Roboto"/>
                          <a:cs typeface="Roboto"/>
                          <a:sym typeface="Roboto"/>
                        </a:rPr>
                        <a:t>Risk Level</a:t>
                      </a:r>
                      <a:endParaRPr sz="1100" b="1">
                        <a:latin typeface="Roboto"/>
                        <a:ea typeface="Roboto"/>
                        <a:cs typeface="Roboto"/>
                        <a:sym typeface="Roboto"/>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0"/>
                  </a:ext>
                </a:extLst>
              </a:tr>
              <a:tr h="456700">
                <a:tc>
                  <a:txBody>
                    <a:bodyPr/>
                    <a:lstStyle/>
                    <a:p>
                      <a:pPr marL="0" lvl="0" indent="0" algn="ctr" rtl="0">
                        <a:spcBef>
                          <a:spcPts val="0"/>
                        </a:spcBef>
                        <a:spcAft>
                          <a:spcPts val="0"/>
                        </a:spcAft>
                        <a:buNone/>
                      </a:pPr>
                      <a:r>
                        <a:rPr lang="en" sz="1100">
                          <a:latin typeface="Roboto"/>
                          <a:ea typeface="Roboto"/>
                          <a:cs typeface="Roboto"/>
                          <a:sym typeface="Roboto"/>
                        </a:rPr>
                        <a:t>Acceptable</a:t>
                      </a:r>
                      <a:endParaRPr sz="1100">
                        <a:latin typeface="Roboto"/>
                        <a:ea typeface="Roboto"/>
                        <a:cs typeface="Roboto"/>
                        <a:sym typeface="Roboto"/>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8AFF8A"/>
                    </a:solidFill>
                  </a:tcPr>
                </a:tc>
                <a:extLst>
                  <a:ext uri="{0D108BD9-81ED-4DB2-BD59-A6C34878D82A}">
                    <a16:rowId xmlns:a16="http://schemas.microsoft.com/office/drawing/2014/main" val="10001"/>
                  </a:ext>
                </a:extLst>
              </a:tr>
              <a:tr h="456700">
                <a:tc>
                  <a:txBody>
                    <a:bodyPr/>
                    <a:lstStyle/>
                    <a:p>
                      <a:pPr marL="0" lvl="0" indent="0" algn="ctr" rtl="0">
                        <a:spcBef>
                          <a:spcPts val="0"/>
                        </a:spcBef>
                        <a:spcAft>
                          <a:spcPts val="0"/>
                        </a:spcAft>
                        <a:buNone/>
                      </a:pPr>
                      <a:r>
                        <a:rPr lang="en" sz="1100">
                          <a:latin typeface="Roboto"/>
                          <a:ea typeface="Roboto"/>
                          <a:cs typeface="Roboto"/>
                          <a:sym typeface="Roboto"/>
                        </a:rPr>
                        <a:t>Concerning</a:t>
                      </a:r>
                      <a:endParaRPr sz="1100">
                        <a:latin typeface="Roboto"/>
                        <a:ea typeface="Roboto"/>
                        <a:cs typeface="Roboto"/>
                        <a:sym typeface="Roboto"/>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45"/>
                    </a:solidFill>
                  </a:tcPr>
                </a:tc>
                <a:extLst>
                  <a:ext uri="{0D108BD9-81ED-4DB2-BD59-A6C34878D82A}">
                    <a16:rowId xmlns:a16="http://schemas.microsoft.com/office/drawing/2014/main" val="10002"/>
                  </a:ext>
                </a:extLst>
              </a:tr>
              <a:tr h="456700">
                <a:tc>
                  <a:txBody>
                    <a:bodyPr/>
                    <a:lstStyle/>
                    <a:p>
                      <a:pPr marL="0" lvl="0" indent="0" algn="ctr" rtl="0">
                        <a:spcBef>
                          <a:spcPts val="0"/>
                        </a:spcBef>
                        <a:spcAft>
                          <a:spcPts val="0"/>
                        </a:spcAft>
                        <a:buNone/>
                      </a:pPr>
                      <a:r>
                        <a:rPr lang="en" sz="1100">
                          <a:latin typeface="Roboto"/>
                          <a:ea typeface="Roboto"/>
                          <a:cs typeface="Roboto"/>
                          <a:sym typeface="Roboto"/>
                        </a:rPr>
                        <a:t>Unacceptable</a:t>
                      </a:r>
                      <a:endParaRPr sz="1100">
                        <a:latin typeface="Roboto"/>
                        <a:ea typeface="Roboto"/>
                        <a:cs typeface="Roboto"/>
                        <a:sym typeface="Roboto"/>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06666"/>
                    </a:solidFill>
                  </a:tcPr>
                </a:tc>
                <a:extLst>
                  <a:ext uri="{0D108BD9-81ED-4DB2-BD59-A6C34878D82A}">
                    <a16:rowId xmlns:a16="http://schemas.microsoft.com/office/drawing/2014/main" val="10003"/>
                  </a:ext>
                </a:extLst>
              </a:tr>
            </a:tbl>
          </a:graphicData>
        </a:graphic>
      </p:graphicFrame>
      <p:sp>
        <p:nvSpPr>
          <p:cNvPr id="257" name="Google Shape;257;p25"/>
          <p:cNvSpPr txBox="1"/>
          <p:nvPr/>
        </p:nvSpPr>
        <p:spPr>
          <a:xfrm>
            <a:off x="2517300" y="4417975"/>
            <a:ext cx="3297600" cy="286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latin typeface="Roboto"/>
                <a:ea typeface="Roboto"/>
                <a:cs typeface="Roboto"/>
                <a:sym typeface="Roboto"/>
              </a:rPr>
              <a:t>Impact/Consequence</a:t>
            </a:r>
            <a:endParaRPr b="1">
              <a:latin typeface="Roboto"/>
              <a:ea typeface="Roboto"/>
              <a:cs typeface="Roboto"/>
              <a:sym typeface="Roboto"/>
            </a:endParaRPr>
          </a:p>
        </p:txBody>
      </p:sp>
      <p:sp>
        <p:nvSpPr>
          <p:cNvPr id="258" name="Google Shape;258;p25"/>
          <p:cNvSpPr txBox="1"/>
          <p:nvPr/>
        </p:nvSpPr>
        <p:spPr>
          <a:xfrm rot="-5400000">
            <a:off x="-879625" y="2222800"/>
            <a:ext cx="3297600" cy="372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latin typeface="Roboto"/>
                <a:ea typeface="Roboto"/>
                <a:cs typeface="Roboto"/>
                <a:sym typeface="Roboto"/>
              </a:rPr>
              <a:t>Probability</a:t>
            </a:r>
            <a:endParaRPr b="1">
              <a:latin typeface="Roboto"/>
              <a:ea typeface="Roboto"/>
              <a:cs typeface="Roboto"/>
              <a:sym typeface="Roboto"/>
            </a:endParaRPr>
          </a:p>
        </p:txBody>
      </p:sp>
      <p:sp>
        <p:nvSpPr>
          <p:cNvPr id="259" name="Google Shape;259;p25"/>
          <p:cNvSpPr txBox="1">
            <a:spLocks noGrp="1"/>
          </p:cNvSpPr>
          <p:nvPr>
            <p:ph type="sldNum" idx="12"/>
          </p:nvPr>
        </p:nvSpPr>
        <p:spPr>
          <a:xfrm>
            <a:off x="8630875" y="4875372"/>
            <a:ext cx="548700" cy="2682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13</a:t>
            </a:fld>
            <a:endParaRPr/>
          </a:p>
        </p:txBody>
      </p:sp>
      <p:sp>
        <p:nvSpPr>
          <p:cNvPr id="260" name="Google Shape;260;p25"/>
          <p:cNvSpPr/>
          <p:nvPr/>
        </p:nvSpPr>
        <p:spPr>
          <a:xfrm>
            <a:off x="4460525" y="2144250"/>
            <a:ext cx="310500" cy="855000"/>
          </a:xfrm>
          <a:prstGeom prst="downArrow">
            <a:avLst>
              <a:gd name="adj1" fmla="val 50000"/>
              <a:gd name="adj2" fmla="val 50000"/>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25"/>
          <p:cNvSpPr txBox="1">
            <a:spLocks noGrp="1"/>
          </p:cNvSpPr>
          <p:nvPr>
            <p:ph type="title"/>
          </p:nvPr>
        </p:nvSpPr>
        <p:spPr>
          <a:xfrm>
            <a:off x="153025" y="0"/>
            <a:ext cx="6707400" cy="5763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Risk Matrix</a:t>
            </a:r>
            <a:endParaRPr/>
          </a:p>
        </p:txBody>
      </p:sp>
      <p:sp>
        <p:nvSpPr>
          <p:cNvPr id="262" name="Google Shape;262;p25"/>
          <p:cNvSpPr/>
          <p:nvPr/>
        </p:nvSpPr>
        <p:spPr>
          <a:xfrm>
            <a:off x="3463825" y="4875200"/>
            <a:ext cx="1055400" cy="268200"/>
          </a:xfrm>
          <a:prstGeom prst="rect">
            <a:avLst/>
          </a:prstGeom>
          <a:solidFill>
            <a:srgbClr val="739B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000">
                <a:latin typeface="Merriweather"/>
                <a:ea typeface="Merriweather"/>
                <a:cs typeface="Merriweather"/>
                <a:sym typeface="Merriweather"/>
              </a:rPr>
              <a:t>Overview</a:t>
            </a:r>
            <a:endParaRPr sz="1000">
              <a:latin typeface="Merriweather"/>
              <a:ea typeface="Merriweather"/>
              <a:cs typeface="Merriweather"/>
              <a:sym typeface="Merriweather"/>
            </a:endParaRPr>
          </a:p>
        </p:txBody>
      </p:sp>
      <p:sp>
        <p:nvSpPr>
          <p:cNvPr id="263" name="Google Shape;263;p25"/>
          <p:cNvSpPr/>
          <p:nvPr/>
        </p:nvSpPr>
        <p:spPr>
          <a:xfrm>
            <a:off x="5504400" y="1611700"/>
            <a:ext cx="310500" cy="855000"/>
          </a:xfrm>
          <a:prstGeom prst="downArrow">
            <a:avLst>
              <a:gd name="adj1" fmla="val 50000"/>
              <a:gd name="adj2" fmla="val 50000"/>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25"/>
          <p:cNvSpPr/>
          <p:nvPr/>
        </p:nvSpPr>
        <p:spPr>
          <a:xfrm>
            <a:off x="5504400" y="3162775"/>
            <a:ext cx="310500" cy="405900"/>
          </a:xfrm>
          <a:prstGeom prst="downArrow">
            <a:avLst>
              <a:gd name="adj1" fmla="val 50000"/>
              <a:gd name="adj2" fmla="val 50000"/>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25"/>
          <p:cNvSpPr/>
          <p:nvPr/>
        </p:nvSpPr>
        <p:spPr>
          <a:xfrm>
            <a:off x="6549925" y="2707525"/>
            <a:ext cx="310500" cy="819900"/>
          </a:xfrm>
          <a:prstGeom prst="downArrow">
            <a:avLst>
              <a:gd name="adj1" fmla="val 50000"/>
              <a:gd name="adj2" fmla="val 50000"/>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Google Shape;270;p26"/>
          <p:cNvSpPr/>
          <p:nvPr/>
        </p:nvSpPr>
        <p:spPr>
          <a:xfrm>
            <a:off x="26925" y="668725"/>
            <a:ext cx="9068400" cy="4114500"/>
          </a:xfrm>
          <a:prstGeom prst="rect">
            <a:avLst/>
          </a:prstGeom>
          <a:solidFill>
            <a:schemeClr val="lt2"/>
          </a:solidFill>
          <a:ln w="9525" cap="flat" cmpd="sng">
            <a:solidFill>
              <a:schemeClr val="dk2"/>
            </a:solidFill>
            <a:prstDash val="solid"/>
            <a:round/>
            <a:headEnd type="none" w="sm" len="sm"/>
            <a:tailEnd type="none" w="sm" len="sm"/>
          </a:ln>
          <a:effectLst>
            <a:outerShdw blurRad="57150" dist="38100" dir="2760000" algn="bl" rotWithShape="0">
              <a:srgbClr val="000000">
                <a:alpha val="6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26"/>
          <p:cNvSpPr txBox="1">
            <a:spLocks noGrp="1"/>
          </p:cNvSpPr>
          <p:nvPr>
            <p:ph type="sldNum" idx="12"/>
          </p:nvPr>
        </p:nvSpPr>
        <p:spPr>
          <a:xfrm>
            <a:off x="8630875" y="4875372"/>
            <a:ext cx="548700" cy="2682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770"/>
              <a:buFont typeface="Arial"/>
              <a:buNone/>
            </a:pPr>
            <a:fld id="{00000000-1234-1234-1234-123412341234}" type="slidenum">
              <a:rPr lang="en"/>
              <a:t>14</a:t>
            </a:fld>
            <a:endParaRPr/>
          </a:p>
        </p:txBody>
      </p:sp>
      <p:sp>
        <p:nvSpPr>
          <p:cNvPr id="272" name="Google Shape;272;p26"/>
          <p:cNvSpPr txBox="1">
            <a:spLocks noGrp="1"/>
          </p:cNvSpPr>
          <p:nvPr>
            <p:ph type="title"/>
          </p:nvPr>
        </p:nvSpPr>
        <p:spPr>
          <a:xfrm>
            <a:off x="153025" y="0"/>
            <a:ext cx="6707400" cy="5763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All Trades to be Completed</a:t>
            </a:r>
            <a:endParaRPr/>
          </a:p>
        </p:txBody>
      </p:sp>
      <p:graphicFrame>
        <p:nvGraphicFramePr>
          <p:cNvPr id="273" name="Google Shape;273;p26"/>
          <p:cNvGraphicFramePr/>
          <p:nvPr/>
        </p:nvGraphicFramePr>
        <p:xfrm>
          <a:off x="26925" y="668588"/>
          <a:ext cx="9068400" cy="4114480"/>
        </p:xfrm>
        <a:graphic>
          <a:graphicData uri="http://schemas.openxmlformats.org/drawingml/2006/table">
            <a:tbl>
              <a:tblPr>
                <a:noFill/>
                <a:tableStyleId>{6457F5C5-370B-463E-8180-37DFF4779C5C}</a:tableStyleId>
              </a:tblPr>
              <a:tblGrid>
                <a:gridCol w="2424775">
                  <a:extLst>
                    <a:ext uri="{9D8B030D-6E8A-4147-A177-3AD203B41FA5}">
                      <a16:colId xmlns:a16="http://schemas.microsoft.com/office/drawing/2014/main" val="20000"/>
                    </a:ext>
                  </a:extLst>
                </a:gridCol>
                <a:gridCol w="1805175">
                  <a:extLst>
                    <a:ext uri="{9D8B030D-6E8A-4147-A177-3AD203B41FA5}">
                      <a16:colId xmlns:a16="http://schemas.microsoft.com/office/drawing/2014/main" val="20001"/>
                    </a:ext>
                  </a:extLst>
                </a:gridCol>
                <a:gridCol w="4838450">
                  <a:extLst>
                    <a:ext uri="{9D8B030D-6E8A-4147-A177-3AD203B41FA5}">
                      <a16:colId xmlns:a16="http://schemas.microsoft.com/office/drawing/2014/main" val="20002"/>
                    </a:ext>
                  </a:extLst>
                </a:gridCol>
              </a:tblGrid>
              <a:tr h="396200">
                <a:tc>
                  <a:txBody>
                    <a:bodyPr/>
                    <a:lstStyle/>
                    <a:p>
                      <a:pPr marL="0" lvl="0" indent="0" algn="ctr" rtl="0">
                        <a:spcBef>
                          <a:spcPts val="0"/>
                        </a:spcBef>
                        <a:spcAft>
                          <a:spcPts val="0"/>
                        </a:spcAft>
                        <a:buNone/>
                      </a:pPr>
                      <a:r>
                        <a:rPr lang="en" b="1"/>
                        <a:t>Trade</a:t>
                      </a:r>
                      <a:endParaRPr b="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739BF5"/>
                    </a:solidFill>
                  </a:tcPr>
                </a:tc>
                <a:tc>
                  <a:txBody>
                    <a:bodyPr/>
                    <a:lstStyle/>
                    <a:p>
                      <a:pPr marL="0" lvl="0" indent="0" algn="ctr" rtl="0">
                        <a:spcBef>
                          <a:spcPts val="0"/>
                        </a:spcBef>
                        <a:spcAft>
                          <a:spcPts val="0"/>
                        </a:spcAft>
                        <a:buNone/>
                      </a:pPr>
                      <a:r>
                        <a:rPr lang="en" b="1"/>
                        <a:t>Completion Status</a:t>
                      </a:r>
                      <a:endParaRPr b="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739BF5"/>
                    </a:solidFill>
                  </a:tcPr>
                </a:tc>
                <a:tc>
                  <a:txBody>
                    <a:bodyPr/>
                    <a:lstStyle/>
                    <a:p>
                      <a:pPr marL="0" lvl="0" indent="0" algn="ctr" rtl="0">
                        <a:spcBef>
                          <a:spcPts val="0"/>
                        </a:spcBef>
                        <a:spcAft>
                          <a:spcPts val="0"/>
                        </a:spcAft>
                        <a:buNone/>
                      </a:pPr>
                      <a:r>
                        <a:rPr lang="en" b="1"/>
                        <a:t>Dependency</a:t>
                      </a:r>
                      <a:endParaRPr b="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739BF5"/>
                    </a:solidFill>
                  </a:tcPr>
                </a:tc>
                <a:extLst>
                  <a:ext uri="{0D108BD9-81ED-4DB2-BD59-A6C34878D82A}">
                    <a16:rowId xmlns:a16="http://schemas.microsoft.com/office/drawing/2014/main" val="10000"/>
                  </a:ext>
                </a:extLst>
              </a:tr>
              <a:tr h="396200">
                <a:tc>
                  <a:txBody>
                    <a:bodyPr/>
                    <a:lstStyle/>
                    <a:p>
                      <a:pPr marL="0" lvl="0" indent="0" algn="ctr" rtl="0">
                        <a:spcBef>
                          <a:spcPts val="0"/>
                        </a:spcBef>
                        <a:spcAft>
                          <a:spcPts val="0"/>
                        </a:spcAft>
                        <a:buNone/>
                      </a:pPr>
                      <a:r>
                        <a:rPr lang="en" sz="1300"/>
                        <a:t>Uplink/Downlink Communication Protocol</a:t>
                      </a:r>
                      <a:endParaRPr sz="1300"/>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1300"/>
                        <a:t>In-Progress</a:t>
                      </a:r>
                      <a:endParaRPr sz="1300"/>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1300"/>
                        <a:t>N/A</a:t>
                      </a:r>
                      <a:endParaRPr sz="1300"/>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396200">
                <a:tc>
                  <a:txBody>
                    <a:bodyPr/>
                    <a:lstStyle/>
                    <a:p>
                      <a:pPr marL="0" lvl="0" indent="0" algn="ctr" rtl="0">
                        <a:spcBef>
                          <a:spcPts val="0"/>
                        </a:spcBef>
                        <a:spcAft>
                          <a:spcPts val="0"/>
                        </a:spcAft>
                        <a:buNone/>
                      </a:pPr>
                      <a:r>
                        <a:rPr lang="en" sz="1300"/>
                        <a:t>Microprocessor</a:t>
                      </a:r>
                      <a:endParaRPr sz="1300"/>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1300"/>
                        <a:t>Not Started</a:t>
                      </a:r>
                      <a:endParaRPr sz="1300"/>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1300"/>
                        <a:t>Accelerometer, Gyroscope, Flash Memory, Update Rate, Update Timing</a:t>
                      </a:r>
                      <a:endParaRPr sz="1300"/>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r h="396200">
                <a:tc>
                  <a:txBody>
                    <a:bodyPr/>
                    <a:lstStyle/>
                    <a:p>
                      <a:pPr marL="0" lvl="0" indent="0" algn="ctr" rtl="0">
                        <a:spcBef>
                          <a:spcPts val="0"/>
                        </a:spcBef>
                        <a:spcAft>
                          <a:spcPts val="0"/>
                        </a:spcAft>
                        <a:buNone/>
                      </a:pPr>
                      <a:r>
                        <a:rPr lang="en" sz="1300"/>
                        <a:t>RAM Chip</a:t>
                      </a:r>
                      <a:endParaRPr sz="1300"/>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1300"/>
                        <a:t>Not Started</a:t>
                      </a:r>
                      <a:endParaRPr sz="1300"/>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1300"/>
                        <a:t>Microprocessor</a:t>
                      </a:r>
                      <a:endParaRPr sz="1300"/>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03"/>
                  </a:ext>
                </a:extLst>
              </a:tr>
              <a:tr h="396200">
                <a:tc>
                  <a:txBody>
                    <a:bodyPr/>
                    <a:lstStyle/>
                    <a:p>
                      <a:pPr marL="0" lvl="0" indent="0" algn="ctr" rtl="0">
                        <a:spcBef>
                          <a:spcPts val="0"/>
                        </a:spcBef>
                        <a:spcAft>
                          <a:spcPts val="0"/>
                        </a:spcAft>
                        <a:buNone/>
                      </a:pPr>
                      <a:r>
                        <a:rPr lang="en" sz="1300"/>
                        <a:t>Onboard PCB Communication Protocol</a:t>
                      </a:r>
                      <a:endParaRPr sz="1300"/>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1300"/>
                        <a:t>Not Started</a:t>
                      </a:r>
                      <a:endParaRPr sz="1300"/>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1300"/>
                        <a:t>Microprocessor</a:t>
                      </a:r>
                      <a:endParaRPr sz="1300"/>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04"/>
                  </a:ext>
                </a:extLst>
              </a:tr>
              <a:tr h="396200">
                <a:tc>
                  <a:txBody>
                    <a:bodyPr/>
                    <a:lstStyle/>
                    <a:p>
                      <a:pPr marL="0" lvl="0" indent="0" algn="ctr" rtl="0">
                        <a:spcBef>
                          <a:spcPts val="0"/>
                        </a:spcBef>
                        <a:spcAft>
                          <a:spcPts val="0"/>
                        </a:spcAft>
                        <a:buNone/>
                      </a:pPr>
                      <a:r>
                        <a:rPr lang="en" sz="1300"/>
                        <a:t>Power Distribution Network</a:t>
                      </a:r>
                      <a:endParaRPr sz="1300"/>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1300"/>
                        <a:t>Not Started</a:t>
                      </a:r>
                      <a:endParaRPr sz="1300"/>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1300"/>
                        <a:t>Uplink/Downlink Comm. Protocol, Microprocessor</a:t>
                      </a:r>
                      <a:endParaRPr sz="1300"/>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05"/>
                  </a:ext>
                </a:extLst>
              </a:tr>
              <a:tr h="396200">
                <a:tc>
                  <a:txBody>
                    <a:bodyPr/>
                    <a:lstStyle/>
                    <a:p>
                      <a:pPr marL="0" lvl="0" indent="0" algn="ctr" rtl="0">
                        <a:spcBef>
                          <a:spcPts val="0"/>
                        </a:spcBef>
                        <a:spcAft>
                          <a:spcPts val="0"/>
                        </a:spcAft>
                        <a:buNone/>
                      </a:pPr>
                      <a:r>
                        <a:rPr lang="en" sz="1300"/>
                        <a:t>Voltage Regulator</a:t>
                      </a:r>
                      <a:endParaRPr sz="1300"/>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1300"/>
                        <a:t>Not Started</a:t>
                      </a:r>
                      <a:endParaRPr sz="1300"/>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1300"/>
                        <a:t>Power Distribution Network</a:t>
                      </a:r>
                      <a:endParaRPr sz="1300"/>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06"/>
                  </a:ext>
                </a:extLst>
              </a:tr>
              <a:tr h="396200">
                <a:tc>
                  <a:txBody>
                    <a:bodyPr/>
                    <a:lstStyle/>
                    <a:p>
                      <a:pPr marL="0" lvl="0" indent="0" algn="ctr" rtl="0">
                        <a:spcBef>
                          <a:spcPts val="0"/>
                        </a:spcBef>
                        <a:spcAft>
                          <a:spcPts val="0"/>
                        </a:spcAft>
                        <a:buNone/>
                      </a:pPr>
                      <a:r>
                        <a:rPr lang="en" sz="1300"/>
                        <a:t>PCB Form Factor</a:t>
                      </a:r>
                      <a:endParaRPr sz="1300"/>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1300"/>
                        <a:t>Not Started</a:t>
                      </a:r>
                      <a:endParaRPr sz="1300"/>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1300"/>
                        <a:t>RAM Chip, Onboard PCB Comm. Protocol, Voltage Regulators</a:t>
                      </a:r>
                      <a:endParaRPr sz="1300"/>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07"/>
                  </a:ext>
                </a:extLst>
              </a:tr>
              <a:tr h="396200">
                <a:tc>
                  <a:txBody>
                    <a:bodyPr/>
                    <a:lstStyle/>
                    <a:p>
                      <a:pPr marL="0" lvl="0" indent="0" algn="ctr" rtl="0">
                        <a:spcBef>
                          <a:spcPts val="0"/>
                        </a:spcBef>
                        <a:spcAft>
                          <a:spcPts val="0"/>
                        </a:spcAft>
                        <a:buNone/>
                      </a:pPr>
                      <a:r>
                        <a:rPr lang="en" sz="1300"/>
                        <a:t>Numerical Integration Method</a:t>
                      </a:r>
                      <a:endParaRPr sz="1300"/>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1300"/>
                        <a:t>In-Progress</a:t>
                      </a:r>
                      <a:endParaRPr sz="1300"/>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1300"/>
                        <a:t>N/A</a:t>
                      </a:r>
                      <a:endParaRPr sz="1300"/>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08"/>
                  </a:ext>
                </a:extLst>
              </a:tr>
            </a:tbl>
          </a:graphicData>
        </a:graphic>
      </p:graphicFrame>
      <p:sp>
        <p:nvSpPr>
          <p:cNvPr id="274" name="Google Shape;274;p26"/>
          <p:cNvSpPr/>
          <p:nvPr/>
        </p:nvSpPr>
        <p:spPr>
          <a:xfrm>
            <a:off x="3463825" y="4875200"/>
            <a:ext cx="1055400" cy="268200"/>
          </a:xfrm>
          <a:prstGeom prst="rect">
            <a:avLst/>
          </a:prstGeom>
          <a:solidFill>
            <a:srgbClr val="739B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000">
                <a:latin typeface="Merriweather"/>
                <a:ea typeface="Merriweather"/>
                <a:cs typeface="Merriweather"/>
                <a:sym typeface="Merriweather"/>
              </a:rPr>
              <a:t>Overview</a:t>
            </a:r>
            <a:endParaRPr sz="1000">
              <a:latin typeface="Merriweather"/>
              <a:ea typeface="Merriweather"/>
              <a:cs typeface="Merriweather"/>
              <a:sym typeface="Merriweathe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Google Shape;279;p27"/>
          <p:cNvSpPr/>
          <p:nvPr/>
        </p:nvSpPr>
        <p:spPr>
          <a:xfrm>
            <a:off x="26850" y="727850"/>
            <a:ext cx="9090000" cy="3687900"/>
          </a:xfrm>
          <a:prstGeom prst="rect">
            <a:avLst/>
          </a:prstGeom>
          <a:solidFill>
            <a:schemeClr val="lt2"/>
          </a:solidFill>
          <a:ln w="9525" cap="flat" cmpd="sng">
            <a:solidFill>
              <a:schemeClr val="dk2"/>
            </a:solidFill>
            <a:prstDash val="solid"/>
            <a:round/>
            <a:headEnd type="none" w="sm" len="sm"/>
            <a:tailEnd type="none" w="sm" len="sm"/>
          </a:ln>
          <a:effectLst>
            <a:outerShdw blurRad="57150" dist="38100" dir="2760000" algn="bl" rotWithShape="0">
              <a:srgbClr val="000000">
                <a:alpha val="6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27"/>
          <p:cNvSpPr txBox="1">
            <a:spLocks noGrp="1"/>
          </p:cNvSpPr>
          <p:nvPr>
            <p:ph type="sldNum" idx="12"/>
          </p:nvPr>
        </p:nvSpPr>
        <p:spPr>
          <a:xfrm>
            <a:off x="8630875" y="4875372"/>
            <a:ext cx="548700" cy="2682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770"/>
              <a:buFont typeface="Arial"/>
              <a:buNone/>
            </a:pPr>
            <a:fld id="{00000000-1234-1234-1234-123412341234}" type="slidenum">
              <a:rPr lang="en"/>
              <a:t>15</a:t>
            </a:fld>
            <a:endParaRPr/>
          </a:p>
        </p:txBody>
      </p:sp>
      <p:sp>
        <p:nvSpPr>
          <p:cNvPr id="281" name="Google Shape;281;p27"/>
          <p:cNvSpPr txBox="1">
            <a:spLocks noGrp="1"/>
          </p:cNvSpPr>
          <p:nvPr>
            <p:ph type="title"/>
          </p:nvPr>
        </p:nvSpPr>
        <p:spPr>
          <a:xfrm>
            <a:off x="153025" y="0"/>
            <a:ext cx="6707400" cy="5763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All Trades to be Completed </a:t>
            </a:r>
            <a:r>
              <a:rPr lang="en" sz="1577"/>
              <a:t>(Cont.)</a:t>
            </a:r>
            <a:endParaRPr sz="1577"/>
          </a:p>
        </p:txBody>
      </p:sp>
      <p:graphicFrame>
        <p:nvGraphicFramePr>
          <p:cNvPr id="282" name="Google Shape;282;p27"/>
          <p:cNvGraphicFramePr/>
          <p:nvPr/>
        </p:nvGraphicFramePr>
        <p:xfrm>
          <a:off x="26925" y="727850"/>
          <a:ext cx="9090150" cy="3687780"/>
        </p:xfrm>
        <a:graphic>
          <a:graphicData uri="http://schemas.openxmlformats.org/drawingml/2006/table">
            <a:tbl>
              <a:tblPr>
                <a:noFill/>
                <a:tableStyleId>{6457F5C5-370B-463E-8180-37DFF4779C5C}</a:tableStyleId>
              </a:tblPr>
              <a:tblGrid>
                <a:gridCol w="2573075">
                  <a:extLst>
                    <a:ext uri="{9D8B030D-6E8A-4147-A177-3AD203B41FA5}">
                      <a16:colId xmlns:a16="http://schemas.microsoft.com/office/drawing/2014/main" val="20000"/>
                    </a:ext>
                  </a:extLst>
                </a:gridCol>
                <a:gridCol w="1812975">
                  <a:extLst>
                    <a:ext uri="{9D8B030D-6E8A-4147-A177-3AD203B41FA5}">
                      <a16:colId xmlns:a16="http://schemas.microsoft.com/office/drawing/2014/main" val="20001"/>
                    </a:ext>
                  </a:extLst>
                </a:gridCol>
                <a:gridCol w="4704100">
                  <a:extLst>
                    <a:ext uri="{9D8B030D-6E8A-4147-A177-3AD203B41FA5}">
                      <a16:colId xmlns:a16="http://schemas.microsoft.com/office/drawing/2014/main" val="20002"/>
                    </a:ext>
                  </a:extLst>
                </a:gridCol>
              </a:tblGrid>
              <a:tr h="396200">
                <a:tc>
                  <a:txBody>
                    <a:bodyPr/>
                    <a:lstStyle/>
                    <a:p>
                      <a:pPr marL="0" lvl="0" indent="0" algn="ctr" rtl="0">
                        <a:spcBef>
                          <a:spcPts val="0"/>
                        </a:spcBef>
                        <a:spcAft>
                          <a:spcPts val="0"/>
                        </a:spcAft>
                        <a:buNone/>
                      </a:pPr>
                      <a:r>
                        <a:rPr lang="en" b="1"/>
                        <a:t>Trade</a:t>
                      </a:r>
                      <a:endParaRPr b="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739BF5"/>
                    </a:solidFill>
                  </a:tcPr>
                </a:tc>
                <a:tc>
                  <a:txBody>
                    <a:bodyPr/>
                    <a:lstStyle/>
                    <a:p>
                      <a:pPr marL="0" lvl="0" indent="0" algn="ctr" rtl="0">
                        <a:spcBef>
                          <a:spcPts val="0"/>
                        </a:spcBef>
                        <a:spcAft>
                          <a:spcPts val="0"/>
                        </a:spcAft>
                        <a:buNone/>
                      </a:pPr>
                      <a:r>
                        <a:rPr lang="en" b="1"/>
                        <a:t>Completion Status</a:t>
                      </a:r>
                      <a:endParaRPr b="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739BF5"/>
                    </a:solidFill>
                  </a:tcPr>
                </a:tc>
                <a:tc>
                  <a:txBody>
                    <a:bodyPr/>
                    <a:lstStyle/>
                    <a:p>
                      <a:pPr marL="0" lvl="0" indent="0" algn="ctr" rtl="0">
                        <a:spcBef>
                          <a:spcPts val="0"/>
                        </a:spcBef>
                        <a:spcAft>
                          <a:spcPts val="0"/>
                        </a:spcAft>
                        <a:buNone/>
                      </a:pPr>
                      <a:r>
                        <a:rPr lang="en" b="1"/>
                        <a:t>Dependency</a:t>
                      </a:r>
                      <a:endParaRPr b="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739BF5"/>
                    </a:solidFill>
                  </a:tcPr>
                </a:tc>
                <a:extLst>
                  <a:ext uri="{0D108BD9-81ED-4DB2-BD59-A6C34878D82A}">
                    <a16:rowId xmlns:a16="http://schemas.microsoft.com/office/drawing/2014/main" val="10000"/>
                  </a:ext>
                </a:extLst>
              </a:tr>
              <a:tr h="396200">
                <a:tc>
                  <a:txBody>
                    <a:bodyPr/>
                    <a:lstStyle/>
                    <a:p>
                      <a:pPr marL="0" lvl="0" indent="0" algn="ctr" rtl="0">
                        <a:spcBef>
                          <a:spcPts val="0"/>
                        </a:spcBef>
                        <a:spcAft>
                          <a:spcPts val="0"/>
                        </a:spcAft>
                        <a:buNone/>
                      </a:pPr>
                      <a:r>
                        <a:rPr lang="en" sz="1300"/>
                        <a:t>Kalman Filter Options</a:t>
                      </a:r>
                      <a:endParaRPr sz="1300"/>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1300"/>
                        <a:t>Not Started</a:t>
                      </a:r>
                      <a:endParaRPr sz="1300"/>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1300"/>
                        <a:t>Numerical Integration Method</a:t>
                      </a:r>
                      <a:endParaRPr sz="1300"/>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396200">
                <a:tc>
                  <a:txBody>
                    <a:bodyPr/>
                    <a:lstStyle/>
                    <a:p>
                      <a:pPr marL="0" lvl="0" indent="0" algn="ctr" rtl="0">
                        <a:spcBef>
                          <a:spcPts val="0"/>
                        </a:spcBef>
                        <a:spcAft>
                          <a:spcPts val="0"/>
                        </a:spcAft>
                        <a:buNone/>
                      </a:pPr>
                      <a:r>
                        <a:rPr lang="en" sz="1300"/>
                        <a:t>Flight Software Update Rate</a:t>
                      </a:r>
                      <a:endParaRPr sz="1300"/>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1300"/>
                        <a:t>Not Started</a:t>
                      </a:r>
                      <a:endParaRPr sz="1300"/>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1300"/>
                        <a:t>Kalman Filter Options</a:t>
                      </a:r>
                      <a:endParaRPr sz="1300"/>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r h="396200">
                <a:tc>
                  <a:txBody>
                    <a:bodyPr/>
                    <a:lstStyle/>
                    <a:p>
                      <a:pPr marL="0" lvl="0" indent="0" algn="ctr" rtl="0">
                        <a:spcBef>
                          <a:spcPts val="0"/>
                        </a:spcBef>
                        <a:spcAft>
                          <a:spcPts val="0"/>
                        </a:spcAft>
                        <a:buNone/>
                      </a:pPr>
                      <a:r>
                        <a:rPr lang="en" sz="1300"/>
                        <a:t>Flight Software Update Timing</a:t>
                      </a:r>
                      <a:endParaRPr sz="1300"/>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1300"/>
                        <a:t>Not Started</a:t>
                      </a:r>
                      <a:endParaRPr sz="1300"/>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1300"/>
                        <a:t>Kalman Filter Options</a:t>
                      </a:r>
                      <a:endParaRPr sz="1300"/>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03"/>
                  </a:ext>
                </a:extLst>
              </a:tr>
              <a:tr h="0">
                <a:tc>
                  <a:txBody>
                    <a:bodyPr/>
                    <a:lstStyle/>
                    <a:p>
                      <a:pPr marL="0" lvl="0" indent="0" algn="ctr" rtl="0">
                        <a:spcBef>
                          <a:spcPts val="0"/>
                        </a:spcBef>
                        <a:spcAft>
                          <a:spcPts val="0"/>
                        </a:spcAft>
                        <a:buNone/>
                      </a:pPr>
                      <a:r>
                        <a:rPr lang="en" sz="1300"/>
                        <a:t>Housing Material</a:t>
                      </a:r>
                      <a:endParaRPr sz="1300"/>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1300"/>
                        <a:t>In-Progress</a:t>
                      </a:r>
                      <a:endParaRPr sz="1300"/>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1300"/>
                        <a:t>N/A</a:t>
                      </a:r>
                      <a:endParaRPr sz="1300"/>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04"/>
                  </a:ext>
                </a:extLst>
              </a:tr>
              <a:tr h="216675">
                <a:tc>
                  <a:txBody>
                    <a:bodyPr/>
                    <a:lstStyle/>
                    <a:p>
                      <a:pPr marL="0" lvl="0" indent="0" algn="ctr" rtl="0">
                        <a:spcBef>
                          <a:spcPts val="0"/>
                        </a:spcBef>
                        <a:spcAft>
                          <a:spcPts val="0"/>
                        </a:spcAft>
                        <a:buNone/>
                      </a:pPr>
                      <a:r>
                        <a:rPr lang="en" sz="1300"/>
                        <a:t>Housing Accessibility Method</a:t>
                      </a:r>
                      <a:endParaRPr sz="1300"/>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1300"/>
                        <a:t>In-Progress</a:t>
                      </a:r>
                      <a:endParaRPr sz="1300"/>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1300"/>
                        <a:t>N/A</a:t>
                      </a:r>
                      <a:endParaRPr sz="1300"/>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05"/>
                  </a:ext>
                </a:extLst>
              </a:tr>
              <a:tr h="216675">
                <a:tc>
                  <a:txBody>
                    <a:bodyPr/>
                    <a:lstStyle/>
                    <a:p>
                      <a:pPr marL="0" lvl="0" indent="0" algn="ctr" rtl="0">
                        <a:spcBef>
                          <a:spcPts val="0"/>
                        </a:spcBef>
                        <a:spcAft>
                          <a:spcPts val="0"/>
                        </a:spcAft>
                        <a:buNone/>
                      </a:pPr>
                      <a:r>
                        <a:rPr lang="en" sz="1300"/>
                        <a:t>Temperature Control</a:t>
                      </a:r>
                      <a:endParaRPr sz="1300"/>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1300"/>
                        <a:t>Not Started</a:t>
                      </a:r>
                      <a:endParaRPr sz="1300"/>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1300"/>
                        <a:t>N/A</a:t>
                      </a:r>
                      <a:endParaRPr sz="1300"/>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06"/>
                  </a:ext>
                </a:extLst>
              </a:tr>
              <a:tr h="216675">
                <a:tc>
                  <a:txBody>
                    <a:bodyPr/>
                    <a:lstStyle/>
                    <a:p>
                      <a:pPr marL="0" lvl="0" indent="0" algn="ctr" rtl="0">
                        <a:spcBef>
                          <a:spcPts val="0"/>
                        </a:spcBef>
                        <a:spcAft>
                          <a:spcPts val="0"/>
                        </a:spcAft>
                        <a:buNone/>
                      </a:pPr>
                      <a:r>
                        <a:rPr lang="en" sz="1300"/>
                        <a:t>Orbital Simulation Fidelity</a:t>
                      </a:r>
                      <a:endParaRPr sz="1300"/>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1300"/>
                        <a:t>Not Started</a:t>
                      </a:r>
                      <a:endParaRPr sz="1300"/>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1300"/>
                        <a:t>N/A</a:t>
                      </a:r>
                      <a:endParaRPr sz="1300"/>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07"/>
                  </a:ext>
                </a:extLst>
              </a:tr>
              <a:tr h="216675">
                <a:tc>
                  <a:txBody>
                    <a:bodyPr/>
                    <a:lstStyle/>
                    <a:p>
                      <a:pPr marL="0" lvl="0" indent="0" algn="ctr" rtl="0">
                        <a:spcBef>
                          <a:spcPts val="0"/>
                        </a:spcBef>
                        <a:spcAft>
                          <a:spcPts val="0"/>
                        </a:spcAft>
                        <a:buNone/>
                      </a:pPr>
                      <a:r>
                        <a:rPr lang="en" sz="1300"/>
                        <a:t>Drift Test Method</a:t>
                      </a:r>
                      <a:endParaRPr sz="1300"/>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1300"/>
                        <a:t>Not Started</a:t>
                      </a:r>
                      <a:endParaRPr sz="1300"/>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1300"/>
                        <a:t>Accelerometer, Gyroscope, PCB Form Factor, Housing Material and Accessibility</a:t>
                      </a:r>
                      <a:endParaRPr sz="1300"/>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08"/>
                  </a:ext>
                </a:extLst>
              </a:tr>
            </a:tbl>
          </a:graphicData>
        </a:graphic>
      </p:graphicFrame>
      <p:sp>
        <p:nvSpPr>
          <p:cNvPr id="283" name="Google Shape;283;p27"/>
          <p:cNvSpPr/>
          <p:nvPr/>
        </p:nvSpPr>
        <p:spPr>
          <a:xfrm>
            <a:off x="3463825" y="4875200"/>
            <a:ext cx="1055400" cy="268200"/>
          </a:xfrm>
          <a:prstGeom prst="rect">
            <a:avLst/>
          </a:prstGeom>
          <a:solidFill>
            <a:srgbClr val="739B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000">
                <a:latin typeface="Merriweather"/>
                <a:ea typeface="Merriweather"/>
                <a:cs typeface="Merriweather"/>
                <a:sym typeface="Merriweather"/>
              </a:rPr>
              <a:t>Overview</a:t>
            </a:r>
            <a:endParaRPr sz="1000">
              <a:latin typeface="Merriweather"/>
              <a:ea typeface="Merriweather"/>
              <a:cs typeface="Merriweather"/>
              <a:sym typeface="Merriweathe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Google Shape;288;p28"/>
          <p:cNvSpPr txBox="1">
            <a:spLocks noGrp="1"/>
          </p:cNvSpPr>
          <p:nvPr>
            <p:ph type="title"/>
          </p:nvPr>
        </p:nvSpPr>
        <p:spPr>
          <a:xfrm>
            <a:off x="123175" y="2259900"/>
            <a:ext cx="5439600" cy="623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Trades</a:t>
            </a:r>
            <a:endParaRPr/>
          </a:p>
        </p:txBody>
      </p:sp>
      <p:sp>
        <p:nvSpPr>
          <p:cNvPr id="289" name="Google Shape;289;p28"/>
          <p:cNvSpPr txBox="1">
            <a:spLocks noGrp="1"/>
          </p:cNvSpPr>
          <p:nvPr>
            <p:ph type="sldNum" idx="12"/>
          </p:nvPr>
        </p:nvSpPr>
        <p:spPr>
          <a:xfrm>
            <a:off x="8587400" y="4875197"/>
            <a:ext cx="548700" cy="2682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16</a:t>
            </a:fld>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p29"/>
          <p:cNvSpPr/>
          <p:nvPr/>
        </p:nvSpPr>
        <p:spPr>
          <a:xfrm>
            <a:off x="886600" y="2744650"/>
            <a:ext cx="1251300" cy="568800"/>
          </a:xfrm>
          <a:prstGeom prst="roundRect">
            <a:avLst>
              <a:gd name="adj" fmla="val 16667"/>
            </a:avLst>
          </a:prstGeom>
          <a:solidFill>
            <a:srgbClr val="D9EAD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t>Flash Memory</a:t>
            </a:r>
            <a:endParaRPr sz="1200"/>
          </a:p>
        </p:txBody>
      </p:sp>
      <p:sp>
        <p:nvSpPr>
          <p:cNvPr id="295" name="Google Shape;295;p29"/>
          <p:cNvSpPr/>
          <p:nvPr/>
        </p:nvSpPr>
        <p:spPr>
          <a:xfrm>
            <a:off x="886600" y="1118950"/>
            <a:ext cx="1251300" cy="568800"/>
          </a:xfrm>
          <a:prstGeom prst="roundRect">
            <a:avLst>
              <a:gd name="adj" fmla="val 16667"/>
            </a:avLst>
          </a:prstGeom>
          <a:solidFill>
            <a:srgbClr val="D9EAD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t>Gyroscope</a:t>
            </a:r>
            <a:endParaRPr sz="1200"/>
          </a:p>
        </p:txBody>
      </p:sp>
      <p:sp>
        <p:nvSpPr>
          <p:cNvPr id="296" name="Google Shape;296;p29"/>
          <p:cNvSpPr/>
          <p:nvPr/>
        </p:nvSpPr>
        <p:spPr>
          <a:xfrm>
            <a:off x="886600" y="1931800"/>
            <a:ext cx="1251300" cy="568800"/>
          </a:xfrm>
          <a:prstGeom prst="roundRect">
            <a:avLst>
              <a:gd name="adj" fmla="val 16667"/>
            </a:avLst>
          </a:prstGeom>
          <a:solidFill>
            <a:srgbClr val="D9EAD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t>Accelerometer</a:t>
            </a:r>
            <a:endParaRPr sz="1200"/>
          </a:p>
        </p:txBody>
      </p:sp>
      <p:sp>
        <p:nvSpPr>
          <p:cNvPr id="297" name="Google Shape;297;p29"/>
          <p:cNvSpPr/>
          <p:nvPr/>
        </p:nvSpPr>
        <p:spPr>
          <a:xfrm>
            <a:off x="4682288" y="1931813"/>
            <a:ext cx="1251300" cy="568800"/>
          </a:xfrm>
          <a:prstGeom prst="roundRect">
            <a:avLst>
              <a:gd name="adj" fmla="val 16667"/>
            </a:avLst>
          </a:prstGeom>
          <a:solidFill>
            <a:srgbClr val="F4CC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t>Onboard PCB Comm Protocol </a:t>
            </a:r>
            <a:endParaRPr sz="1200"/>
          </a:p>
        </p:txBody>
      </p:sp>
      <p:sp>
        <p:nvSpPr>
          <p:cNvPr id="298" name="Google Shape;298;p29"/>
          <p:cNvSpPr/>
          <p:nvPr/>
        </p:nvSpPr>
        <p:spPr>
          <a:xfrm>
            <a:off x="843700" y="3502738"/>
            <a:ext cx="1337100" cy="568800"/>
          </a:xfrm>
          <a:prstGeom prst="roundRect">
            <a:avLst>
              <a:gd name="adj" fmla="val 16667"/>
            </a:avLst>
          </a:prstGeom>
          <a:solidFill>
            <a:srgbClr val="FFF2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t>Uplink/Downlink Comm Protocol</a:t>
            </a:r>
            <a:endParaRPr sz="1200">
              <a:highlight>
                <a:srgbClr val="FFF2CC"/>
              </a:highlight>
            </a:endParaRPr>
          </a:p>
        </p:txBody>
      </p:sp>
      <p:sp>
        <p:nvSpPr>
          <p:cNvPr id="299" name="Google Shape;299;p29"/>
          <p:cNvSpPr/>
          <p:nvPr/>
        </p:nvSpPr>
        <p:spPr>
          <a:xfrm>
            <a:off x="2734988" y="1931800"/>
            <a:ext cx="1287900" cy="568800"/>
          </a:xfrm>
          <a:prstGeom prst="roundRect">
            <a:avLst>
              <a:gd name="adj" fmla="val 16667"/>
            </a:avLst>
          </a:prstGeom>
          <a:solidFill>
            <a:srgbClr val="F4CC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t>Microprocessor</a:t>
            </a:r>
            <a:endParaRPr sz="1200"/>
          </a:p>
        </p:txBody>
      </p:sp>
      <p:sp>
        <p:nvSpPr>
          <p:cNvPr id="300" name="Google Shape;300;p29"/>
          <p:cNvSpPr/>
          <p:nvPr/>
        </p:nvSpPr>
        <p:spPr>
          <a:xfrm>
            <a:off x="4682288" y="3492400"/>
            <a:ext cx="1251300" cy="568800"/>
          </a:xfrm>
          <a:prstGeom prst="roundRect">
            <a:avLst>
              <a:gd name="adj" fmla="val 16667"/>
            </a:avLst>
          </a:prstGeom>
          <a:solidFill>
            <a:srgbClr val="F4CC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t>Power Distribution Network</a:t>
            </a:r>
            <a:endParaRPr sz="1200"/>
          </a:p>
        </p:txBody>
      </p:sp>
      <p:sp>
        <p:nvSpPr>
          <p:cNvPr id="301" name="Google Shape;301;p29"/>
          <p:cNvSpPr/>
          <p:nvPr/>
        </p:nvSpPr>
        <p:spPr>
          <a:xfrm>
            <a:off x="7636400" y="2023013"/>
            <a:ext cx="1251300" cy="568800"/>
          </a:xfrm>
          <a:prstGeom prst="roundRect">
            <a:avLst>
              <a:gd name="adj" fmla="val 16667"/>
            </a:avLst>
          </a:prstGeom>
          <a:solidFill>
            <a:srgbClr val="F4CC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t>PCB Form Factor</a:t>
            </a:r>
            <a:endParaRPr sz="1200"/>
          </a:p>
        </p:txBody>
      </p:sp>
      <p:sp>
        <p:nvSpPr>
          <p:cNvPr id="302" name="Google Shape;302;p29"/>
          <p:cNvSpPr/>
          <p:nvPr/>
        </p:nvSpPr>
        <p:spPr>
          <a:xfrm>
            <a:off x="6472250" y="3492413"/>
            <a:ext cx="1251300" cy="568800"/>
          </a:xfrm>
          <a:prstGeom prst="roundRect">
            <a:avLst>
              <a:gd name="adj" fmla="val 16667"/>
            </a:avLst>
          </a:prstGeom>
          <a:solidFill>
            <a:srgbClr val="F4CC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50">
                <a:solidFill>
                  <a:srgbClr val="3A414A"/>
                </a:solidFill>
              </a:rPr>
              <a:t>Voltage Regulators</a:t>
            </a:r>
            <a:endParaRPr sz="1200"/>
          </a:p>
        </p:txBody>
      </p:sp>
      <p:sp>
        <p:nvSpPr>
          <p:cNvPr id="303" name="Google Shape;303;p29"/>
          <p:cNvSpPr/>
          <p:nvPr/>
        </p:nvSpPr>
        <p:spPr>
          <a:xfrm>
            <a:off x="4682300" y="944750"/>
            <a:ext cx="1251300" cy="568800"/>
          </a:xfrm>
          <a:prstGeom prst="roundRect">
            <a:avLst>
              <a:gd name="adj" fmla="val 16667"/>
            </a:avLst>
          </a:prstGeom>
          <a:solidFill>
            <a:srgbClr val="F4CC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t>RAM Chip</a:t>
            </a:r>
            <a:endParaRPr sz="1200"/>
          </a:p>
        </p:txBody>
      </p:sp>
      <p:sp>
        <p:nvSpPr>
          <p:cNvPr id="304" name="Google Shape;304;p29"/>
          <p:cNvSpPr txBox="1">
            <a:spLocks noGrp="1"/>
          </p:cNvSpPr>
          <p:nvPr>
            <p:ph type="sldNum" idx="12"/>
          </p:nvPr>
        </p:nvSpPr>
        <p:spPr>
          <a:xfrm>
            <a:off x="8630875" y="4875372"/>
            <a:ext cx="548700" cy="2682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770"/>
              <a:buFont typeface="Arial"/>
              <a:buNone/>
            </a:pPr>
            <a:fld id="{00000000-1234-1234-1234-123412341234}" type="slidenum">
              <a:rPr lang="en"/>
              <a:t>17</a:t>
            </a:fld>
            <a:endParaRPr/>
          </a:p>
        </p:txBody>
      </p:sp>
      <p:sp>
        <p:nvSpPr>
          <p:cNvPr id="305" name="Google Shape;305;p29"/>
          <p:cNvSpPr txBox="1">
            <a:spLocks noGrp="1"/>
          </p:cNvSpPr>
          <p:nvPr>
            <p:ph type="title"/>
          </p:nvPr>
        </p:nvSpPr>
        <p:spPr>
          <a:xfrm>
            <a:off x="153025" y="0"/>
            <a:ext cx="6707400" cy="5763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Trade Tree Breakdown - Electronics</a:t>
            </a:r>
            <a:endParaRPr/>
          </a:p>
        </p:txBody>
      </p:sp>
      <p:sp>
        <p:nvSpPr>
          <p:cNvPr id="306" name="Google Shape;306;p29"/>
          <p:cNvSpPr/>
          <p:nvPr/>
        </p:nvSpPr>
        <p:spPr>
          <a:xfrm>
            <a:off x="4534400" y="4875375"/>
            <a:ext cx="1055400" cy="268200"/>
          </a:xfrm>
          <a:prstGeom prst="rect">
            <a:avLst/>
          </a:prstGeom>
          <a:solidFill>
            <a:srgbClr val="739B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000">
                <a:latin typeface="Merriweather"/>
                <a:ea typeface="Merriweather"/>
                <a:cs typeface="Merriweather"/>
                <a:sym typeface="Merriweather"/>
              </a:rPr>
              <a:t>Trades</a:t>
            </a:r>
            <a:endParaRPr sz="1000">
              <a:latin typeface="Merriweather"/>
              <a:ea typeface="Merriweather"/>
              <a:cs typeface="Merriweather"/>
              <a:sym typeface="Merriweather"/>
            </a:endParaRPr>
          </a:p>
        </p:txBody>
      </p:sp>
      <p:sp>
        <p:nvSpPr>
          <p:cNvPr id="307" name="Google Shape;307;p29"/>
          <p:cNvSpPr/>
          <p:nvPr/>
        </p:nvSpPr>
        <p:spPr>
          <a:xfrm>
            <a:off x="3987925" y="4439988"/>
            <a:ext cx="4467000" cy="3153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b="1"/>
              <a:t>  Key</a:t>
            </a:r>
            <a:endParaRPr b="1"/>
          </a:p>
        </p:txBody>
      </p:sp>
      <p:sp>
        <p:nvSpPr>
          <p:cNvPr id="308" name="Google Shape;308;p29"/>
          <p:cNvSpPr/>
          <p:nvPr/>
        </p:nvSpPr>
        <p:spPr>
          <a:xfrm>
            <a:off x="4647275" y="4469088"/>
            <a:ext cx="1137600" cy="257100"/>
          </a:xfrm>
          <a:prstGeom prst="roundRect">
            <a:avLst>
              <a:gd name="adj" fmla="val 16667"/>
            </a:avLst>
          </a:prstGeom>
          <a:solidFill>
            <a:srgbClr val="D9EAD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Completed</a:t>
            </a:r>
            <a:endParaRPr/>
          </a:p>
        </p:txBody>
      </p:sp>
      <p:sp>
        <p:nvSpPr>
          <p:cNvPr id="309" name="Google Shape;309;p29"/>
          <p:cNvSpPr/>
          <p:nvPr/>
        </p:nvSpPr>
        <p:spPr>
          <a:xfrm>
            <a:off x="5943350" y="4469088"/>
            <a:ext cx="1137600" cy="257100"/>
          </a:xfrm>
          <a:prstGeom prst="roundRect">
            <a:avLst>
              <a:gd name="adj" fmla="val 16667"/>
            </a:avLst>
          </a:prstGeom>
          <a:solidFill>
            <a:srgbClr val="FFF2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In Work</a:t>
            </a:r>
            <a:endParaRPr/>
          </a:p>
        </p:txBody>
      </p:sp>
      <p:sp>
        <p:nvSpPr>
          <p:cNvPr id="310" name="Google Shape;310;p29"/>
          <p:cNvSpPr/>
          <p:nvPr/>
        </p:nvSpPr>
        <p:spPr>
          <a:xfrm>
            <a:off x="7239425" y="4469088"/>
            <a:ext cx="1137600" cy="257100"/>
          </a:xfrm>
          <a:prstGeom prst="roundRect">
            <a:avLst>
              <a:gd name="adj" fmla="val 16667"/>
            </a:avLst>
          </a:prstGeom>
          <a:solidFill>
            <a:srgbClr val="F4CC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Not Started</a:t>
            </a:r>
            <a:endParaRPr/>
          </a:p>
        </p:txBody>
      </p:sp>
      <p:cxnSp>
        <p:nvCxnSpPr>
          <p:cNvPr id="311" name="Google Shape;311;p29"/>
          <p:cNvCxnSpPr>
            <a:stCxn id="295" idx="3"/>
            <a:endCxn id="299" idx="0"/>
          </p:cNvCxnSpPr>
          <p:nvPr/>
        </p:nvCxnSpPr>
        <p:spPr>
          <a:xfrm>
            <a:off x="2137900" y="1403350"/>
            <a:ext cx="1241100" cy="528600"/>
          </a:xfrm>
          <a:prstGeom prst="straightConnector1">
            <a:avLst/>
          </a:prstGeom>
          <a:noFill/>
          <a:ln w="9525" cap="flat" cmpd="sng">
            <a:solidFill>
              <a:schemeClr val="dk2"/>
            </a:solidFill>
            <a:prstDash val="solid"/>
            <a:round/>
            <a:headEnd type="none" w="med" len="med"/>
            <a:tailEnd type="triangle" w="med" len="med"/>
          </a:ln>
        </p:spPr>
      </p:cxnSp>
      <p:cxnSp>
        <p:nvCxnSpPr>
          <p:cNvPr id="312" name="Google Shape;312;p29"/>
          <p:cNvCxnSpPr>
            <a:stCxn id="296" idx="3"/>
            <a:endCxn id="299" idx="1"/>
          </p:cNvCxnSpPr>
          <p:nvPr/>
        </p:nvCxnSpPr>
        <p:spPr>
          <a:xfrm>
            <a:off x="2137900" y="2216200"/>
            <a:ext cx="597000" cy="0"/>
          </a:xfrm>
          <a:prstGeom prst="straightConnector1">
            <a:avLst/>
          </a:prstGeom>
          <a:noFill/>
          <a:ln w="9525" cap="flat" cmpd="sng">
            <a:solidFill>
              <a:schemeClr val="dk2"/>
            </a:solidFill>
            <a:prstDash val="solid"/>
            <a:round/>
            <a:headEnd type="none" w="med" len="med"/>
            <a:tailEnd type="triangle" w="med" len="med"/>
          </a:ln>
        </p:spPr>
      </p:cxnSp>
      <p:cxnSp>
        <p:nvCxnSpPr>
          <p:cNvPr id="313" name="Google Shape;313;p29"/>
          <p:cNvCxnSpPr>
            <a:stCxn id="294" idx="3"/>
            <a:endCxn id="299" idx="2"/>
          </p:cNvCxnSpPr>
          <p:nvPr/>
        </p:nvCxnSpPr>
        <p:spPr>
          <a:xfrm rot="10800000" flipH="1">
            <a:off x="2137900" y="2500750"/>
            <a:ext cx="1241100" cy="528300"/>
          </a:xfrm>
          <a:prstGeom prst="straightConnector1">
            <a:avLst/>
          </a:prstGeom>
          <a:noFill/>
          <a:ln w="9525" cap="flat" cmpd="sng">
            <a:solidFill>
              <a:schemeClr val="dk2"/>
            </a:solidFill>
            <a:prstDash val="solid"/>
            <a:round/>
            <a:headEnd type="none" w="med" len="med"/>
            <a:tailEnd type="triangle" w="med" len="med"/>
          </a:ln>
        </p:spPr>
      </p:cxnSp>
      <p:cxnSp>
        <p:nvCxnSpPr>
          <p:cNvPr id="314" name="Google Shape;314;p29"/>
          <p:cNvCxnSpPr>
            <a:stCxn id="298" idx="3"/>
            <a:endCxn id="300" idx="1"/>
          </p:cNvCxnSpPr>
          <p:nvPr/>
        </p:nvCxnSpPr>
        <p:spPr>
          <a:xfrm rot="10800000" flipH="1">
            <a:off x="2180800" y="3776938"/>
            <a:ext cx="2501400" cy="10200"/>
          </a:xfrm>
          <a:prstGeom prst="straightConnector1">
            <a:avLst/>
          </a:prstGeom>
          <a:noFill/>
          <a:ln w="9525" cap="flat" cmpd="sng">
            <a:solidFill>
              <a:schemeClr val="dk2"/>
            </a:solidFill>
            <a:prstDash val="solid"/>
            <a:round/>
            <a:headEnd type="none" w="med" len="med"/>
            <a:tailEnd type="triangle" w="med" len="med"/>
          </a:ln>
        </p:spPr>
      </p:cxnSp>
      <p:cxnSp>
        <p:nvCxnSpPr>
          <p:cNvPr id="315" name="Google Shape;315;p29"/>
          <p:cNvCxnSpPr>
            <a:stCxn id="299" idx="3"/>
            <a:endCxn id="297" idx="1"/>
          </p:cNvCxnSpPr>
          <p:nvPr/>
        </p:nvCxnSpPr>
        <p:spPr>
          <a:xfrm>
            <a:off x="4022888" y="2216200"/>
            <a:ext cx="659400" cy="0"/>
          </a:xfrm>
          <a:prstGeom prst="straightConnector1">
            <a:avLst/>
          </a:prstGeom>
          <a:noFill/>
          <a:ln w="9525" cap="flat" cmpd="sng">
            <a:solidFill>
              <a:schemeClr val="dk2"/>
            </a:solidFill>
            <a:prstDash val="solid"/>
            <a:round/>
            <a:headEnd type="none" w="med" len="med"/>
            <a:tailEnd type="triangle" w="med" len="med"/>
          </a:ln>
        </p:spPr>
      </p:cxnSp>
      <p:cxnSp>
        <p:nvCxnSpPr>
          <p:cNvPr id="316" name="Google Shape;316;p29"/>
          <p:cNvCxnSpPr>
            <a:stCxn id="299" idx="3"/>
            <a:endCxn id="300" idx="0"/>
          </p:cNvCxnSpPr>
          <p:nvPr/>
        </p:nvCxnSpPr>
        <p:spPr>
          <a:xfrm>
            <a:off x="4022888" y="2216200"/>
            <a:ext cx="1285200" cy="1276200"/>
          </a:xfrm>
          <a:prstGeom prst="straightConnector1">
            <a:avLst/>
          </a:prstGeom>
          <a:noFill/>
          <a:ln w="9525" cap="flat" cmpd="sng">
            <a:solidFill>
              <a:schemeClr val="dk2"/>
            </a:solidFill>
            <a:prstDash val="solid"/>
            <a:round/>
            <a:headEnd type="none" w="med" len="med"/>
            <a:tailEnd type="triangle" w="med" len="med"/>
          </a:ln>
        </p:spPr>
      </p:cxnSp>
      <p:cxnSp>
        <p:nvCxnSpPr>
          <p:cNvPr id="317" name="Google Shape;317;p29"/>
          <p:cNvCxnSpPr>
            <a:stCxn id="299" idx="3"/>
            <a:endCxn id="303" idx="1"/>
          </p:cNvCxnSpPr>
          <p:nvPr/>
        </p:nvCxnSpPr>
        <p:spPr>
          <a:xfrm rot="10800000" flipH="1">
            <a:off x="4022888" y="1229200"/>
            <a:ext cx="659400" cy="987000"/>
          </a:xfrm>
          <a:prstGeom prst="straightConnector1">
            <a:avLst/>
          </a:prstGeom>
          <a:noFill/>
          <a:ln w="9525" cap="flat" cmpd="sng">
            <a:solidFill>
              <a:schemeClr val="dk2"/>
            </a:solidFill>
            <a:prstDash val="solid"/>
            <a:round/>
            <a:headEnd type="none" w="med" len="med"/>
            <a:tailEnd type="triangle" w="med" len="med"/>
          </a:ln>
        </p:spPr>
      </p:cxnSp>
      <p:cxnSp>
        <p:nvCxnSpPr>
          <p:cNvPr id="318" name="Google Shape;318;p29"/>
          <p:cNvCxnSpPr>
            <a:stCxn id="300" idx="3"/>
            <a:endCxn id="302" idx="1"/>
          </p:cNvCxnSpPr>
          <p:nvPr/>
        </p:nvCxnSpPr>
        <p:spPr>
          <a:xfrm>
            <a:off x="5933588" y="3776800"/>
            <a:ext cx="538800" cy="0"/>
          </a:xfrm>
          <a:prstGeom prst="straightConnector1">
            <a:avLst/>
          </a:prstGeom>
          <a:noFill/>
          <a:ln w="9525" cap="flat" cmpd="sng">
            <a:solidFill>
              <a:schemeClr val="dk2"/>
            </a:solidFill>
            <a:prstDash val="solid"/>
            <a:round/>
            <a:headEnd type="none" w="med" len="med"/>
            <a:tailEnd type="triangle" w="med" len="med"/>
          </a:ln>
        </p:spPr>
      </p:cxnSp>
      <p:cxnSp>
        <p:nvCxnSpPr>
          <p:cNvPr id="319" name="Google Shape;319;p29"/>
          <p:cNvCxnSpPr>
            <a:stCxn id="302" idx="3"/>
            <a:endCxn id="301" idx="2"/>
          </p:cNvCxnSpPr>
          <p:nvPr/>
        </p:nvCxnSpPr>
        <p:spPr>
          <a:xfrm rot="10800000" flipH="1">
            <a:off x="7723550" y="2591813"/>
            <a:ext cx="538500" cy="1185000"/>
          </a:xfrm>
          <a:prstGeom prst="straightConnector1">
            <a:avLst/>
          </a:prstGeom>
          <a:noFill/>
          <a:ln w="9525" cap="flat" cmpd="sng">
            <a:solidFill>
              <a:schemeClr val="dk2"/>
            </a:solidFill>
            <a:prstDash val="solid"/>
            <a:round/>
            <a:headEnd type="none" w="med" len="med"/>
            <a:tailEnd type="triangle" w="med" len="med"/>
          </a:ln>
        </p:spPr>
      </p:cxnSp>
      <p:cxnSp>
        <p:nvCxnSpPr>
          <p:cNvPr id="320" name="Google Shape;320;p29"/>
          <p:cNvCxnSpPr>
            <a:stCxn id="297" idx="3"/>
            <a:endCxn id="301" idx="1"/>
          </p:cNvCxnSpPr>
          <p:nvPr/>
        </p:nvCxnSpPr>
        <p:spPr>
          <a:xfrm>
            <a:off x="5933588" y="2216213"/>
            <a:ext cx="1702800" cy="91200"/>
          </a:xfrm>
          <a:prstGeom prst="straightConnector1">
            <a:avLst/>
          </a:prstGeom>
          <a:noFill/>
          <a:ln w="9525" cap="flat" cmpd="sng">
            <a:solidFill>
              <a:schemeClr val="dk2"/>
            </a:solidFill>
            <a:prstDash val="solid"/>
            <a:round/>
            <a:headEnd type="none" w="med" len="med"/>
            <a:tailEnd type="triangle" w="med" len="med"/>
          </a:ln>
        </p:spPr>
      </p:cxnSp>
      <p:cxnSp>
        <p:nvCxnSpPr>
          <p:cNvPr id="321" name="Google Shape;321;p29"/>
          <p:cNvCxnSpPr>
            <a:stCxn id="303" idx="3"/>
            <a:endCxn id="301" idx="0"/>
          </p:cNvCxnSpPr>
          <p:nvPr/>
        </p:nvCxnSpPr>
        <p:spPr>
          <a:xfrm>
            <a:off x="5933600" y="1229150"/>
            <a:ext cx="2328600" cy="793800"/>
          </a:xfrm>
          <a:prstGeom prst="straightConnector1">
            <a:avLst/>
          </a:prstGeom>
          <a:noFill/>
          <a:ln w="9525" cap="flat" cmpd="sng">
            <a:solidFill>
              <a:schemeClr val="dk2"/>
            </a:solidFill>
            <a:prstDash val="solid"/>
            <a:round/>
            <a:headEnd type="none" w="med" len="med"/>
            <a:tailEnd type="triangle" w="med" len="med"/>
          </a:ln>
        </p:spPr>
      </p:cxnSp>
      <p:cxnSp>
        <p:nvCxnSpPr>
          <p:cNvPr id="322" name="Google Shape;322;p29"/>
          <p:cNvCxnSpPr>
            <a:stCxn id="299" idx="2"/>
            <a:endCxn id="323" idx="0"/>
          </p:cNvCxnSpPr>
          <p:nvPr/>
        </p:nvCxnSpPr>
        <p:spPr>
          <a:xfrm flipH="1">
            <a:off x="3369938" y="2500600"/>
            <a:ext cx="9000" cy="595800"/>
          </a:xfrm>
          <a:prstGeom prst="straightConnector1">
            <a:avLst/>
          </a:prstGeom>
          <a:noFill/>
          <a:ln w="9525" cap="flat" cmpd="sng">
            <a:solidFill>
              <a:schemeClr val="dk2"/>
            </a:solidFill>
            <a:prstDash val="solid"/>
            <a:round/>
            <a:headEnd type="triangle" w="med" len="med"/>
            <a:tailEnd type="none" w="med" len="med"/>
          </a:ln>
        </p:spPr>
      </p:cxnSp>
      <p:sp>
        <p:nvSpPr>
          <p:cNvPr id="323" name="Google Shape;323;p29"/>
          <p:cNvSpPr txBox="1"/>
          <p:nvPr/>
        </p:nvSpPr>
        <p:spPr>
          <a:xfrm>
            <a:off x="2520950" y="3096538"/>
            <a:ext cx="16977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b="1">
                <a:solidFill>
                  <a:schemeClr val="dk1"/>
                </a:solidFill>
                <a:latin typeface="Merriweather"/>
                <a:ea typeface="Merriweather"/>
                <a:cs typeface="Merriweather"/>
                <a:sym typeface="Merriweather"/>
              </a:rPr>
              <a:t>Flight Software trades</a:t>
            </a:r>
            <a:endParaRPr sz="1000" b="1">
              <a:solidFill>
                <a:schemeClr val="dk1"/>
              </a:solidFill>
              <a:latin typeface="Merriweather"/>
              <a:ea typeface="Merriweather"/>
              <a:cs typeface="Merriweather"/>
              <a:sym typeface="Merriweathe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sp>
        <p:nvSpPr>
          <p:cNvPr id="328" name="Google Shape;328;p30"/>
          <p:cNvSpPr/>
          <p:nvPr/>
        </p:nvSpPr>
        <p:spPr>
          <a:xfrm>
            <a:off x="773775" y="2376538"/>
            <a:ext cx="1251300" cy="568800"/>
          </a:xfrm>
          <a:prstGeom prst="roundRect">
            <a:avLst>
              <a:gd name="adj" fmla="val 16667"/>
            </a:avLst>
          </a:prstGeom>
          <a:solidFill>
            <a:srgbClr val="FFF2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t>Type of Numerical Integration</a:t>
            </a:r>
            <a:endParaRPr sz="1200"/>
          </a:p>
        </p:txBody>
      </p:sp>
      <p:sp>
        <p:nvSpPr>
          <p:cNvPr id="329" name="Google Shape;329;p30"/>
          <p:cNvSpPr/>
          <p:nvPr/>
        </p:nvSpPr>
        <p:spPr>
          <a:xfrm>
            <a:off x="4857813" y="1654450"/>
            <a:ext cx="1251300" cy="568800"/>
          </a:xfrm>
          <a:prstGeom prst="roundRect">
            <a:avLst>
              <a:gd name="adj" fmla="val 16667"/>
            </a:avLst>
          </a:prstGeom>
          <a:solidFill>
            <a:srgbClr val="F4CC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t>Update Rate</a:t>
            </a:r>
            <a:endParaRPr sz="1200"/>
          </a:p>
        </p:txBody>
      </p:sp>
      <p:sp>
        <p:nvSpPr>
          <p:cNvPr id="330" name="Google Shape;330;p30"/>
          <p:cNvSpPr/>
          <p:nvPr/>
        </p:nvSpPr>
        <p:spPr>
          <a:xfrm>
            <a:off x="6923538" y="2376538"/>
            <a:ext cx="1287900" cy="568800"/>
          </a:xfrm>
          <a:prstGeom prst="roundRect">
            <a:avLst>
              <a:gd name="adj" fmla="val 16667"/>
            </a:avLst>
          </a:prstGeom>
          <a:solidFill>
            <a:srgbClr val="F4CC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t>Microprocessor</a:t>
            </a:r>
            <a:endParaRPr sz="1200"/>
          </a:p>
        </p:txBody>
      </p:sp>
      <p:sp>
        <p:nvSpPr>
          <p:cNvPr id="331" name="Google Shape;331;p30"/>
          <p:cNvSpPr/>
          <p:nvPr/>
        </p:nvSpPr>
        <p:spPr>
          <a:xfrm>
            <a:off x="4857813" y="3098638"/>
            <a:ext cx="1251300" cy="568800"/>
          </a:xfrm>
          <a:prstGeom prst="roundRect">
            <a:avLst>
              <a:gd name="adj" fmla="val 16667"/>
            </a:avLst>
          </a:prstGeom>
          <a:solidFill>
            <a:srgbClr val="F4CC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t>Update Timing</a:t>
            </a:r>
            <a:endParaRPr sz="1200"/>
          </a:p>
        </p:txBody>
      </p:sp>
      <p:sp>
        <p:nvSpPr>
          <p:cNvPr id="332" name="Google Shape;332;p30"/>
          <p:cNvSpPr/>
          <p:nvPr/>
        </p:nvSpPr>
        <p:spPr>
          <a:xfrm>
            <a:off x="2783775" y="2383600"/>
            <a:ext cx="1251300" cy="568800"/>
          </a:xfrm>
          <a:prstGeom prst="roundRect">
            <a:avLst>
              <a:gd name="adj" fmla="val 16667"/>
            </a:avLst>
          </a:prstGeom>
          <a:solidFill>
            <a:srgbClr val="F4CC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t>Kalman Filter Options</a:t>
            </a:r>
            <a:endParaRPr sz="1200"/>
          </a:p>
        </p:txBody>
      </p:sp>
      <p:sp>
        <p:nvSpPr>
          <p:cNvPr id="333" name="Google Shape;333;p30"/>
          <p:cNvSpPr txBox="1">
            <a:spLocks noGrp="1"/>
          </p:cNvSpPr>
          <p:nvPr>
            <p:ph type="sldNum" idx="12"/>
          </p:nvPr>
        </p:nvSpPr>
        <p:spPr>
          <a:xfrm>
            <a:off x="8630875" y="4875372"/>
            <a:ext cx="548700" cy="2682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770"/>
              <a:buFont typeface="Arial"/>
              <a:buNone/>
            </a:pPr>
            <a:fld id="{00000000-1234-1234-1234-123412341234}" type="slidenum">
              <a:rPr lang="en"/>
              <a:t>18</a:t>
            </a:fld>
            <a:endParaRPr/>
          </a:p>
        </p:txBody>
      </p:sp>
      <p:sp>
        <p:nvSpPr>
          <p:cNvPr id="334" name="Google Shape;334;p30"/>
          <p:cNvSpPr txBox="1">
            <a:spLocks noGrp="1"/>
          </p:cNvSpPr>
          <p:nvPr>
            <p:ph type="title"/>
          </p:nvPr>
        </p:nvSpPr>
        <p:spPr>
          <a:xfrm>
            <a:off x="153025" y="0"/>
            <a:ext cx="6707400" cy="5763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Trade Tree Breakdown - Flight Software</a:t>
            </a:r>
            <a:endParaRPr/>
          </a:p>
        </p:txBody>
      </p:sp>
      <p:sp>
        <p:nvSpPr>
          <p:cNvPr id="335" name="Google Shape;335;p30"/>
          <p:cNvSpPr/>
          <p:nvPr/>
        </p:nvSpPr>
        <p:spPr>
          <a:xfrm>
            <a:off x="4534400" y="4875375"/>
            <a:ext cx="1055400" cy="268200"/>
          </a:xfrm>
          <a:prstGeom prst="rect">
            <a:avLst/>
          </a:prstGeom>
          <a:solidFill>
            <a:srgbClr val="739B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000">
                <a:latin typeface="Merriweather"/>
                <a:ea typeface="Merriweather"/>
                <a:cs typeface="Merriweather"/>
                <a:sym typeface="Merriweather"/>
              </a:rPr>
              <a:t>Trades</a:t>
            </a:r>
            <a:endParaRPr sz="1000">
              <a:latin typeface="Merriweather"/>
              <a:ea typeface="Merriweather"/>
              <a:cs typeface="Merriweather"/>
              <a:sym typeface="Merriweather"/>
            </a:endParaRPr>
          </a:p>
        </p:txBody>
      </p:sp>
      <p:sp>
        <p:nvSpPr>
          <p:cNvPr id="336" name="Google Shape;336;p30"/>
          <p:cNvSpPr/>
          <p:nvPr/>
        </p:nvSpPr>
        <p:spPr>
          <a:xfrm>
            <a:off x="3987925" y="4439988"/>
            <a:ext cx="4467000" cy="3153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b="1"/>
              <a:t>  Key</a:t>
            </a:r>
            <a:endParaRPr b="1"/>
          </a:p>
        </p:txBody>
      </p:sp>
      <p:sp>
        <p:nvSpPr>
          <p:cNvPr id="337" name="Google Shape;337;p30"/>
          <p:cNvSpPr/>
          <p:nvPr/>
        </p:nvSpPr>
        <p:spPr>
          <a:xfrm>
            <a:off x="4647275" y="4469088"/>
            <a:ext cx="1137600" cy="257100"/>
          </a:xfrm>
          <a:prstGeom prst="roundRect">
            <a:avLst>
              <a:gd name="adj" fmla="val 16667"/>
            </a:avLst>
          </a:prstGeom>
          <a:solidFill>
            <a:srgbClr val="D9EAD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Completed</a:t>
            </a:r>
            <a:endParaRPr/>
          </a:p>
        </p:txBody>
      </p:sp>
      <p:sp>
        <p:nvSpPr>
          <p:cNvPr id="338" name="Google Shape;338;p30"/>
          <p:cNvSpPr/>
          <p:nvPr/>
        </p:nvSpPr>
        <p:spPr>
          <a:xfrm>
            <a:off x="5943350" y="4469088"/>
            <a:ext cx="1137600" cy="257100"/>
          </a:xfrm>
          <a:prstGeom prst="roundRect">
            <a:avLst>
              <a:gd name="adj" fmla="val 16667"/>
            </a:avLst>
          </a:prstGeom>
          <a:solidFill>
            <a:srgbClr val="FFF2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In Work</a:t>
            </a:r>
            <a:endParaRPr/>
          </a:p>
        </p:txBody>
      </p:sp>
      <p:sp>
        <p:nvSpPr>
          <p:cNvPr id="339" name="Google Shape;339;p30"/>
          <p:cNvSpPr/>
          <p:nvPr/>
        </p:nvSpPr>
        <p:spPr>
          <a:xfrm>
            <a:off x="7239425" y="4469088"/>
            <a:ext cx="1137600" cy="257100"/>
          </a:xfrm>
          <a:prstGeom prst="roundRect">
            <a:avLst>
              <a:gd name="adj" fmla="val 16667"/>
            </a:avLst>
          </a:prstGeom>
          <a:solidFill>
            <a:srgbClr val="F4CC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Not Started</a:t>
            </a:r>
            <a:endParaRPr/>
          </a:p>
        </p:txBody>
      </p:sp>
      <p:cxnSp>
        <p:nvCxnSpPr>
          <p:cNvPr id="340" name="Google Shape;340;p30"/>
          <p:cNvCxnSpPr>
            <a:stCxn id="328" idx="3"/>
          </p:cNvCxnSpPr>
          <p:nvPr/>
        </p:nvCxnSpPr>
        <p:spPr>
          <a:xfrm>
            <a:off x="2025075" y="2660938"/>
            <a:ext cx="758700" cy="0"/>
          </a:xfrm>
          <a:prstGeom prst="straightConnector1">
            <a:avLst/>
          </a:prstGeom>
          <a:noFill/>
          <a:ln w="9525" cap="flat" cmpd="sng">
            <a:solidFill>
              <a:schemeClr val="dk2"/>
            </a:solidFill>
            <a:prstDash val="solid"/>
            <a:round/>
            <a:headEnd type="none" w="med" len="med"/>
            <a:tailEnd type="triangle" w="med" len="med"/>
          </a:ln>
        </p:spPr>
      </p:cxnSp>
      <p:cxnSp>
        <p:nvCxnSpPr>
          <p:cNvPr id="341" name="Google Shape;341;p30"/>
          <p:cNvCxnSpPr>
            <a:endCxn id="329" idx="1"/>
          </p:cNvCxnSpPr>
          <p:nvPr/>
        </p:nvCxnSpPr>
        <p:spPr>
          <a:xfrm rot="10800000" flipH="1">
            <a:off x="4035213" y="1938850"/>
            <a:ext cx="822600" cy="702000"/>
          </a:xfrm>
          <a:prstGeom prst="straightConnector1">
            <a:avLst/>
          </a:prstGeom>
          <a:noFill/>
          <a:ln w="9525" cap="flat" cmpd="sng">
            <a:solidFill>
              <a:schemeClr val="dk2"/>
            </a:solidFill>
            <a:prstDash val="solid"/>
            <a:round/>
            <a:headEnd type="none" w="med" len="med"/>
            <a:tailEnd type="triangle" w="med" len="med"/>
          </a:ln>
        </p:spPr>
      </p:cxnSp>
      <p:cxnSp>
        <p:nvCxnSpPr>
          <p:cNvPr id="342" name="Google Shape;342;p30"/>
          <p:cNvCxnSpPr>
            <a:endCxn id="331" idx="1"/>
          </p:cNvCxnSpPr>
          <p:nvPr/>
        </p:nvCxnSpPr>
        <p:spPr>
          <a:xfrm>
            <a:off x="4035213" y="2631538"/>
            <a:ext cx="822600" cy="751500"/>
          </a:xfrm>
          <a:prstGeom prst="straightConnector1">
            <a:avLst/>
          </a:prstGeom>
          <a:noFill/>
          <a:ln w="9525" cap="flat" cmpd="sng">
            <a:solidFill>
              <a:schemeClr val="dk2"/>
            </a:solidFill>
            <a:prstDash val="solid"/>
            <a:round/>
            <a:headEnd type="none" w="med" len="med"/>
            <a:tailEnd type="triangle" w="med" len="med"/>
          </a:ln>
        </p:spPr>
      </p:cxnSp>
      <p:cxnSp>
        <p:nvCxnSpPr>
          <p:cNvPr id="343" name="Google Shape;343;p30"/>
          <p:cNvCxnSpPr>
            <a:stCxn id="329" idx="3"/>
            <a:endCxn id="330" idx="1"/>
          </p:cNvCxnSpPr>
          <p:nvPr/>
        </p:nvCxnSpPr>
        <p:spPr>
          <a:xfrm>
            <a:off x="6109113" y="1938850"/>
            <a:ext cx="814500" cy="722100"/>
          </a:xfrm>
          <a:prstGeom prst="straightConnector1">
            <a:avLst/>
          </a:prstGeom>
          <a:noFill/>
          <a:ln w="9525" cap="flat" cmpd="sng">
            <a:solidFill>
              <a:schemeClr val="dk2"/>
            </a:solidFill>
            <a:prstDash val="solid"/>
            <a:round/>
            <a:headEnd type="none" w="med" len="med"/>
            <a:tailEnd type="triangle" w="med" len="med"/>
          </a:ln>
        </p:spPr>
      </p:cxnSp>
      <p:cxnSp>
        <p:nvCxnSpPr>
          <p:cNvPr id="344" name="Google Shape;344;p30"/>
          <p:cNvCxnSpPr>
            <a:stCxn id="331" idx="3"/>
            <a:endCxn id="330" idx="1"/>
          </p:cNvCxnSpPr>
          <p:nvPr/>
        </p:nvCxnSpPr>
        <p:spPr>
          <a:xfrm rot="10800000" flipH="1">
            <a:off x="6109113" y="2660938"/>
            <a:ext cx="814500" cy="722100"/>
          </a:xfrm>
          <a:prstGeom prst="straightConnector1">
            <a:avLst/>
          </a:prstGeom>
          <a:noFill/>
          <a:ln w="9525" cap="flat" cmpd="sng">
            <a:solidFill>
              <a:schemeClr val="dk2"/>
            </a:solidFill>
            <a:prstDash val="solid"/>
            <a:round/>
            <a:headEnd type="none" w="med" len="med"/>
            <a:tailEnd type="triangle" w="med" len="med"/>
          </a:ln>
        </p:spPr>
      </p:cxnSp>
      <p:sp>
        <p:nvSpPr>
          <p:cNvPr id="345" name="Google Shape;345;p30"/>
          <p:cNvSpPr txBox="1"/>
          <p:nvPr/>
        </p:nvSpPr>
        <p:spPr>
          <a:xfrm>
            <a:off x="6718650" y="2120500"/>
            <a:ext cx="16977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b="1">
                <a:solidFill>
                  <a:schemeClr val="dk1"/>
                </a:solidFill>
                <a:latin typeface="Merriweather"/>
                <a:ea typeface="Merriweather"/>
                <a:cs typeface="Merriweather"/>
                <a:sym typeface="Merriweather"/>
              </a:rPr>
              <a:t>Electronics trades</a:t>
            </a:r>
            <a:endParaRPr sz="1000" b="1">
              <a:solidFill>
                <a:schemeClr val="dk1"/>
              </a:solidFill>
              <a:latin typeface="Merriweather"/>
              <a:ea typeface="Merriweather"/>
              <a:cs typeface="Merriweather"/>
              <a:sym typeface="Merriweathe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350" name="Google Shape;350;p31"/>
          <p:cNvSpPr/>
          <p:nvPr/>
        </p:nvSpPr>
        <p:spPr>
          <a:xfrm>
            <a:off x="1211325" y="1421313"/>
            <a:ext cx="1251300" cy="568800"/>
          </a:xfrm>
          <a:prstGeom prst="roundRect">
            <a:avLst>
              <a:gd name="adj" fmla="val 16667"/>
            </a:avLst>
          </a:prstGeom>
          <a:solidFill>
            <a:srgbClr val="FFF2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t>Material of Housing</a:t>
            </a:r>
            <a:endParaRPr sz="1200"/>
          </a:p>
        </p:txBody>
      </p:sp>
      <p:sp>
        <p:nvSpPr>
          <p:cNvPr id="351" name="Google Shape;351;p31"/>
          <p:cNvSpPr/>
          <p:nvPr/>
        </p:nvSpPr>
        <p:spPr>
          <a:xfrm>
            <a:off x="6886238" y="1813450"/>
            <a:ext cx="1251300" cy="568800"/>
          </a:xfrm>
          <a:prstGeom prst="roundRect">
            <a:avLst>
              <a:gd name="adj" fmla="val 16667"/>
            </a:avLst>
          </a:prstGeom>
          <a:solidFill>
            <a:srgbClr val="F4CC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t>Drift Test Method </a:t>
            </a:r>
            <a:endParaRPr sz="1200"/>
          </a:p>
        </p:txBody>
      </p:sp>
      <p:sp>
        <p:nvSpPr>
          <p:cNvPr id="352" name="Google Shape;352;p31"/>
          <p:cNvSpPr/>
          <p:nvPr/>
        </p:nvSpPr>
        <p:spPr>
          <a:xfrm>
            <a:off x="3928038" y="2287338"/>
            <a:ext cx="1287900" cy="568800"/>
          </a:xfrm>
          <a:prstGeom prst="roundRect">
            <a:avLst>
              <a:gd name="adj" fmla="val 16667"/>
            </a:avLst>
          </a:prstGeom>
          <a:solidFill>
            <a:srgbClr val="F4CC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t>Orbital Simulation Fidelity</a:t>
            </a:r>
            <a:endParaRPr sz="1200"/>
          </a:p>
        </p:txBody>
      </p:sp>
      <p:sp>
        <p:nvSpPr>
          <p:cNvPr id="353" name="Google Shape;353;p31"/>
          <p:cNvSpPr/>
          <p:nvPr/>
        </p:nvSpPr>
        <p:spPr>
          <a:xfrm>
            <a:off x="6904563" y="2887413"/>
            <a:ext cx="1251300" cy="568800"/>
          </a:xfrm>
          <a:prstGeom prst="roundRect">
            <a:avLst>
              <a:gd name="adj" fmla="val 16667"/>
            </a:avLst>
          </a:prstGeom>
          <a:solidFill>
            <a:srgbClr val="F4CC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t>Component Verification</a:t>
            </a:r>
            <a:endParaRPr sz="1200"/>
          </a:p>
        </p:txBody>
      </p:sp>
      <p:sp>
        <p:nvSpPr>
          <p:cNvPr id="354" name="Google Shape;354;p31"/>
          <p:cNvSpPr txBox="1"/>
          <p:nvPr/>
        </p:nvSpPr>
        <p:spPr>
          <a:xfrm>
            <a:off x="988125" y="861875"/>
            <a:ext cx="1697700" cy="446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700" b="1" u="sng">
                <a:solidFill>
                  <a:schemeClr val="dk1"/>
                </a:solidFill>
                <a:latin typeface="Merriweather"/>
                <a:ea typeface="Merriweather"/>
                <a:cs typeface="Merriweather"/>
                <a:sym typeface="Merriweather"/>
              </a:rPr>
              <a:t>Mechanical</a:t>
            </a:r>
            <a:endParaRPr sz="1700" b="1" u="sng">
              <a:solidFill>
                <a:schemeClr val="dk1"/>
              </a:solidFill>
              <a:latin typeface="Merriweather"/>
              <a:ea typeface="Merriweather"/>
              <a:cs typeface="Merriweather"/>
              <a:sym typeface="Merriweather"/>
            </a:endParaRPr>
          </a:p>
        </p:txBody>
      </p:sp>
      <p:sp>
        <p:nvSpPr>
          <p:cNvPr id="355" name="Google Shape;355;p31"/>
          <p:cNvSpPr txBox="1">
            <a:spLocks noGrp="1"/>
          </p:cNvSpPr>
          <p:nvPr>
            <p:ph type="sldNum" idx="12"/>
          </p:nvPr>
        </p:nvSpPr>
        <p:spPr>
          <a:xfrm>
            <a:off x="8630875" y="4875372"/>
            <a:ext cx="548700" cy="2682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770"/>
              <a:buFont typeface="Arial"/>
              <a:buNone/>
            </a:pPr>
            <a:fld id="{00000000-1234-1234-1234-123412341234}" type="slidenum">
              <a:rPr lang="en"/>
              <a:t>19</a:t>
            </a:fld>
            <a:endParaRPr/>
          </a:p>
        </p:txBody>
      </p:sp>
      <p:sp>
        <p:nvSpPr>
          <p:cNvPr id="356" name="Google Shape;356;p31"/>
          <p:cNvSpPr txBox="1">
            <a:spLocks noGrp="1"/>
          </p:cNvSpPr>
          <p:nvPr>
            <p:ph type="title"/>
          </p:nvPr>
        </p:nvSpPr>
        <p:spPr>
          <a:xfrm>
            <a:off x="153025" y="0"/>
            <a:ext cx="6707400" cy="5763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Trade Tree Breakdown</a:t>
            </a:r>
            <a:endParaRPr/>
          </a:p>
        </p:txBody>
      </p:sp>
      <p:sp>
        <p:nvSpPr>
          <p:cNvPr id="357" name="Google Shape;357;p31"/>
          <p:cNvSpPr/>
          <p:nvPr/>
        </p:nvSpPr>
        <p:spPr>
          <a:xfrm>
            <a:off x="4534400" y="4875375"/>
            <a:ext cx="1055400" cy="268200"/>
          </a:xfrm>
          <a:prstGeom prst="rect">
            <a:avLst/>
          </a:prstGeom>
          <a:solidFill>
            <a:srgbClr val="739B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000">
                <a:latin typeface="Merriweather"/>
                <a:ea typeface="Merriweather"/>
                <a:cs typeface="Merriweather"/>
                <a:sym typeface="Merriweather"/>
              </a:rPr>
              <a:t>Trades</a:t>
            </a:r>
            <a:endParaRPr sz="1000">
              <a:latin typeface="Merriweather"/>
              <a:ea typeface="Merriweather"/>
              <a:cs typeface="Merriweather"/>
              <a:sym typeface="Merriweather"/>
            </a:endParaRPr>
          </a:p>
        </p:txBody>
      </p:sp>
      <p:sp>
        <p:nvSpPr>
          <p:cNvPr id="358" name="Google Shape;358;p31"/>
          <p:cNvSpPr/>
          <p:nvPr/>
        </p:nvSpPr>
        <p:spPr>
          <a:xfrm>
            <a:off x="3987925" y="4439988"/>
            <a:ext cx="4467000" cy="3153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b="1"/>
              <a:t>  Key</a:t>
            </a:r>
            <a:endParaRPr b="1"/>
          </a:p>
        </p:txBody>
      </p:sp>
      <p:sp>
        <p:nvSpPr>
          <p:cNvPr id="359" name="Google Shape;359;p31"/>
          <p:cNvSpPr/>
          <p:nvPr/>
        </p:nvSpPr>
        <p:spPr>
          <a:xfrm>
            <a:off x="4647275" y="4469088"/>
            <a:ext cx="1137600" cy="257100"/>
          </a:xfrm>
          <a:prstGeom prst="roundRect">
            <a:avLst>
              <a:gd name="adj" fmla="val 16667"/>
            </a:avLst>
          </a:prstGeom>
          <a:solidFill>
            <a:srgbClr val="D9EAD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Completed</a:t>
            </a:r>
            <a:endParaRPr/>
          </a:p>
        </p:txBody>
      </p:sp>
      <p:sp>
        <p:nvSpPr>
          <p:cNvPr id="360" name="Google Shape;360;p31"/>
          <p:cNvSpPr/>
          <p:nvPr/>
        </p:nvSpPr>
        <p:spPr>
          <a:xfrm>
            <a:off x="5943350" y="4469088"/>
            <a:ext cx="1137600" cy="257100"/>
          </a:xfrm>
          <a:prstGeom prst="roundRect">
            <a:avLst>
              <a:gd name="adj" fmla="val 16667"/>
            </a:avLst>
          </a:prstGeom>
          <a:solidFill>
            <a:srgbClr val="FFF2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In Work</a:t>
            </a:r>
            <a:endParaRPr/>
          </a:p>
        </p:txBody>
      </p:sp>
      <p:sp>
        <p:nvSpPr>
          <p:cNvPr id="361" name="Google Shape;361;p31"/>
          <p:cNvSpPr/>
          <p:nvPr/>
        </p:nvSpPr>
        <p:spPr>
          <a:xfrm>
            <a:off x="7239425" y="4469088"/>
            <a:ext cx="1137600" cy="257100"/>
          </a:xfrm>
          <a:prstGeom prst="roundRect">
            <a:avLst>
              <a:gd name="adj" fmla="val 16667"/>
            </a:avLst>
          </a:prstGeom>
          <a:solidFill>
            <a:srgbClr val="F4CC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Not Started</a:t>
            </a:r>
            <a:endParaRPr/>
          </a:p>
        </p:txBody>
      </p:sp>
      <p:sp>
        <p:nvSpPr>
          <p:cNvPr id="362" name="Google Shape;362;p31"/>
          <p:cNvSpPr txBox="1"/>
          <p:nvPr/>
        </p:nvSpPr>
        <p:spPr>
          <a:xfrm>
            <a:off x="3424800" y="861875"/>
            <a:ext cx="2294400" cy="446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700" b="1" u="sng">
                <a:solidFill>
                  <a:schemeClr val="dk1"/>
                </a:solidFill>
                <a:latin typeface="Merriweather"/>
                <a:ea typeface="Merriweather"/>
                <a:cs typeface="Merriweather"/>
                <a:sym typeface="Merriweather"/>
              </a:rPr>
              <a:t>Ground Software</a:t>
            </a:r>
            <a:endParaRPr sz="1700" b="1" u="sng">
              <a:solidFill>
                <a:schemeClr val="dk1"/>
              </a:solidFill>
              <a:latin typeface="Merriweather"/>
              <a:ea typeface="Merriweather"/>
              <a:cs typeface="Merriweather"/>
              <a:sym typeface="Merriweather"/>
            </a:endParaRPr>
          </a:p>
        </p:txBody>
      </p:sp>
      <p:sp>
        <p:nvSpPr>
          <p:cNvPr id="363" name="Google Shape;363;p31"/>
          <p:cNvSpPr txBox="1"/>
          <p:nvPr/>
        </p:nvSpPr>
        <p:spPr>
          <a:xfrm>
            <a:off x="6681375" y="861875"/>
            <a:ext cx="1697700" cy="446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700" b="1" u="sng">
                <a:solidFill>
                  <a:schemeClr val="dk1"/>
                </a:solidFill>
                <a:latin typeface="Merriweather"/>
                <a:ea typeface="Merriweather"/>
                <a:cs typeface="Merriweather"/>
                <a:sym typeface="Merriweather"/>
              </a:rPr>
              <a:t>Testing</a:t>
            </a:r>
            <a:endParaRPr sz="1700" b="1" u="sng">
              <a:solidFill>
                <a:schemeClr val="dk1"/>
              </a:solidFill>
              <a:latin typeface="Merriweather"/>
              <a:ea typeface="Merriweather"/>
              <a:cs typeface="Merriweather"/>
              <a:sym typeface="Merriweather"/>
            </a:endParaRPr>
          </a:p>
        </p:txBody>
      </p:sp>
      <p:cxnSp>
        <p:nvCxnSpPr>
          <p:cNvPr id="364" name="Google Shape;364;p31"/>
          <p:cNvCxnSpPr/>
          <p:nvPr/>
        </p:nvCxnSpPr>
        <p:spPr>
          <a:xfrm flipH="1">
            <a:off x="3092438" y="895800"/>
            <a:ext cx="900" cy="3351900"/>
          </a:xfrm>
          <a:prstGeom prst="straightConnector1">
            <a:avLst/>
          </a:prstGeom>
          <a:noFill/>
          <a:ln w="38100" cap="flat" cmpd="sng">
            <a:solidFill>
              <a:schemeClr val="dk1"/>
            </a:solidFill>
            <a:prstDash val="solid"/>
            <a:round/>
            <a:headEnd type="oval" w="med" len="med"/>
            <a:tailEnd type="oval" w="med" len="med"/>
          </a:ln>
        </p:spPr>
      </p:cxnSp>
      <p:cxnSp>
        <p:nvCxnSpPr>
          <p:cNvPr id="365" name="Google Shape;365;p31"/>
          <p:cNvCxnSpPr/>
          <p:nvPr/>
        </p:nvCxnSpPr>
        <p:spPr>
          <a:xfrm flipH="1">
            <a:off x="6050650" y="895800"/>
            <a:ext cx="900" cy="3351900"/>
          </a:xfrm>
          <a:prstGeom prst="straightConnector1">
            <a:avLst/>
          </a:prstGeom>
          <a:noFill/>
          <a:ln w="38100" cap="flat" cmpd="sng">
            <a:solidFill>
              <a:schemeClr val="dk1"/>
            </a:solidFill>
            <a:prstDash val="solid"/>
            <a:round/>
            <a:headEnd type="oval" w="med" len="med"/>
            <a:tailEnd type="oval" w="med" len="med"/>
          </a:ln>
        </p:spPr>
      </p:cxnSp>
      <p:sp>
        <p:nvSpPr>
          <p:cNvPr id="366" name="Google Shape;366;p31"/>
          <p:cNvSpPr/>
          <p:nvPr/>
        </p:nvSpPr>
        <p:spPr>
          <a:xfrm>
            <a:off x="1211325" y="2316663"/>
            <a:ext cx="1251300" cy="568800"/>
          </a:xfrm>
          <a:prstGeom prst="roundRect">
            <a:avLst>
              <a:gd name="adj" fmla="val 16667"/>
            </a:avLst>
          </a:prstGeom>
          <a:solidFill>
            <a:srgbClr val="FFF2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t>Accessibility Method</a:t>
            </a:r>
            <a:endParaRPr sz="1200"/>
          </a:p>
        </p:txBody>
      </p:sp>
      <p:sp>
        <p:nvSpPr>
          <p:cNvPr id="367" name="Google Shape;367;p31"/>
          <p:cNvSpPr/>
          <p:nvPr/>
        </p:nvSpPr>
        <p:spPr>
          <a:xfrm>
            <a:off x="1211325" y="3212013"/>
            <a:ext cx="1251300" cy="568800"/>
          </a:xfrm>
          <a:prstGeom prst="roundRect">
            <a:avLst>
              <a:gd name="adj" fmla="val 16667"/>
            </a:avLst>
          </a:prstGeom>
          <a:solidFill>
            <a:srgbClr val="F4CC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t>Temperature Control</a:t>
            </a:r>
            <a:endParaRPr sz="1200"/>
          </a:p>
        </p:txBody>
      </p:sp>
      <p:sp>
        <p:nvSpPr>
          <p:cNvPr id="368" name="Google Shape;368;p31"/>
          <p:cNvSpPr txBox="1"/>
          <p:nvPr/>
        </p:nvSpPr>
        <p:spPr>
          <a:xfrm>
            <a:off x="-78050" y="2354775"/>
            <a:ext cx="913200" cy="492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b="1">
                <a:solidFill>
                  <a:schemeClr val="dk1"/>
                </a:solidFill>
                <a:latin typeface="Merriweather"/>
                <a:ea typeface="Merriweather"/>
                <a:cs typeface="Merriweather"/>
                <a:sym typeface="Merriweather"/>
              </a:rPr>
              <a:t>Electronics trades</a:t>
            </a:r>
            <a:endParaRPr sz="1000" b="1">
              <a:solidFill>
                <a:schemeClr val="dk1"/>
              </a:solidFill>
              <a:latin typeface="Merriweather"/>
              <a:ea typeface="Merriweather"/>
              <a:cs typeface="Merriweather"/>
              <a:sym typeface="Merriweather"/>
            </a:endParaRPr>
          </a:p>
        </p:txBody>
      </p:sp>
      <p:cxnSp>
        <p:nvCxnSpPr>
          <p:cNvPr id="369" name="Google Shape;369;p31"/>
          <p:cNvCxnSpPr>
            <a:stCxn id="368" idx="0"/>
            <a:endCxn id="350" idx="1"/>
          </p:cNvCxnSpPr>
          <p:nvPr/>
        </p:nvCxnSpPr>
        <p:spPr>
          <a:xfrm rot="10800000" flipH="1">
            <a:off x="378550" y="1705575"/>
            <a:ext cx="832800" cy="649200"/>
          </a:xfrm>
          <a:prstGeom prst="straightConnector1">
            <a:avLst/>
          </a:prstGeom>
          <a:noFill/>
          <a:ln w="9525" cap="flat" cmpd="sng">
            <a:solidFill>
              <a:schemeClr val="dk2"/>
            </a:solidFill>
            <a:prstDash val="solid"/>
            <a:round/>
            <a:headEnd type="none" w="med" len="med"/>
            <a:tailEnd type="triangle" w="med" len="med"/>
          </a:ln>
        </p:spPr>
      </p:cxnSp>
      <p:cxnSp>
        <p:nvCxnSpPr>
          <p:cNvPr id="370" name="Google Shape;370;p31"/>
          <p:cNvCxnSpPr>
            <a:stCxn id="368" idx="3"/>
            <a:endCxn id="366" idx="1"/>
          </p:cNvCxnSpPr>
          <p:nvPr/>
        </p:nvCxnSpPr>
        <p:spPr>
          <a:xfrm>
            <a:off x="835150" y="2601075"/>
            <a:ext cx="376200" cy="0"/>
          </a:xfrm>
          <a:prstGeom prst="straightConnector1">
            <a:avLst/>
          </a:prstGeom>
          <a:noFill/>
          <a:ln w="9525" cap="flat" cmpd="sng">
            <a:solidFill>
              <a:schemeClr val="dk2"/>
            </a:solidFill>
            <a:prstDash val="solid"/>
            <a:round/>
            <a:headEnd type="none" w="med" len="med"/>
            <a:tailEnd type="triangle" w="med" len="med"/>
          </a:ln>
        </p:spPr>
      </p:cxnSp>
      <p:cxnSp>
        <p:nvCxnSpPr>
          <p:cNvPr id="371" name="Google Shape;371;p31"/>
          <p:cNvCxnSpPr>
            <a:stCxn id="368" idx="2"/>
            <a:endCxn id="367" idx="1"/>
          </p:cNvCxnSpPr>
          <p:nvPr/>
        </p:nvCxnSpPr>
        <p:spPr>
          <a:xfrm>
            <a:off x="378550" y="2847375"/>
            <a:ext cx="832800" cy="648900"/>
          </a:xfrm>
          <a:prstGeom prst="straightConnector1">
            <a:avLst/>
          </a:prstGeom>
          <a:noFill/>
          <a:ln w="9525" cap="flat" cmpd="sng">
            <a:solidFill>
              <a:schemeClr val="dk2"/>
            </a:solidFill>
            <a:prstDash val="solid"/>
            <a:round/>
            <a:headEnd type="none" w="med" len="med"/>
            <a:tailEnd type="triangle" w="med" len="med"/>
          </a:ln>
        </p:spPr>
      </p:cxn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82" name="Google Shape;82;p14"/>
          <p:cNvSpPr txBox="1">
            <a:spLocks noGrp="1"/>
          </p:cNvSpPr>
          <p:nvPr>
            <p:ph type="body" idx="1"/>
          </p:nvPr>
        </p:nvSpPr>
        <p:spPr>
          <a:xfrm>
            <a:off x="311700" y="847138"/>
            <a:ext cx="8520600" cy="3734700"/>
          </a:xfrm>
          <a:prstGeom prst="rect">
            <a:avLst/>
          </a:prstGeom>
        </p:spPr>
        <p:txBody>
          <a:bodyPr spcFirstLastPara="1" wrap="square" lIns="91425" tIns="91425" rIns="91425" bIns="91425" anchor="t" anchorCtr="0">
            <a:normAutofit/>
          </a:bodyPr>
          <a:lstStyle/>
          <a:p>
            <a:pPr marL="457200" lvl="0" indent="-381000" algn="l" rtl="0">
              <a:lnSpc>
                <a:spcPct val="150000"/>
              </a:lnSpc>
              <a:spcBef>
                <a:spcPts val="0"/>
              </a:spcBef>
              <a:spcAft>
                <a:spcPts val="0"/>
              </a:spcAft>
              <a:buSzPts val="2400"/>
              <a:buAutoNum type="arabicPeriod"/>
            </a:pPr>
            <a:r>
              <a:rPr lang="en" sz="2400"/>
              <a:t>Project Overview - </a:t>
            </a:r>
            <a:r>
              <a:rPr lang="en" sz="1800"/>
              <a:t>Addison Woodard, Alex Pichler, and Ben McHugh</a:t>
            </a:r>
            <a:endParaRPr sz="1800"/>
          </a:p>
          <a:p>
            <a:pPr marL="457200" lvl="0" indent="-381000" algn="l" rtl="0">
              <a:lnSpc>
                <a:spcPct val="150000"/>
              </a:lnSpc>
              <a:spcBef>
                <a:spcPts val="0"/>
              </a:spcBef>
              <a:spcAft>
                <a:spcPts val="0"/>
              </a:spcAft>
              <a:buSzPts val="2400"/>
              <a:buAutoNum type="arabicPeriod"/>
            </a:pPr>
            <a:r>
              <a:rPr lang="en" sz="2400"/>
              <a:t>Trades - </a:t>
            </a:r>
            <a:r>
              <a:rPr lang="en" sz="1800"/>
              <a:t>Jason Popich</a:t>
            </a:r>
            <a:endParaRPr sz="1800"/>
          </a:p>
          <a:p>
            <a:pPr marL="914400" lvl="1" indent="-342900" algn="l" rtl="0">
              <a:lnSpc>
                <a:spcPct val="150000"/>
              </a:lnSpc>
              <a:spcBef>
                <a:spcPts val="0"/>
              </a:spcBef>
              <a:spcAft>
                <a:spcPts val="0"/>
              </a:spcAft>
              <a:buSzPts val="1800"/>
              <a:buAutoNum type="alphaLcPeriod"/>
            </a:pPr>
            <a:r>
              <a:rPr lang="en" sz="1800"/>
              <a:t>Gyroscope</a:t>
            </a:r>
            <a:endParaRPr sz="1800"/>
          </a:p>
          <a:p>
            <a:pPr marL="914400" lvl="1" indent="-342900" algn="l" rtl="0">
              <a:lnSpc>
                <a:spcPct val="150000"/>
              </a:lnSpc>
              <a:spcBef>
                <a:spcPts val="0"/>
              </a:spcBef>
              <a:spcAft>
                <a:spcPts val="0"/>
              </a:spcAft>
              <a:buSzPts val="1800"/>
              <a:buAutoNum type="alphaLcPeriod"/>
            </a:pPr>
            <a:r>
              <a:rPr lang="en" sz="1800"/>
              <a:t>Accelerometer</a:t>
            </a:r>
            <a:endParaRPr sz="1800"/>
          </a:p>
          <a:p>
            <a:pPr marL="914400" lvl="1" indent="-342900" algn="l" rtl="0">
              <a:lnSpc>
                <a:spcPct val="150000"/>
              </a:lnSpc>
              <a:spcBef>
                <a:spcPts val="0"/>
              </a:spcBef>
              <a:spcAft>
                <a:spcPts val="0"/>
              </a:spcAft>
              <a:buSzPts val="1800"/>
              <a:buAutoNum type="alphaLcPeriod"/>
            </a:pPr>
            <a:r>
              <a:rPr lang="en" sz="1800"/>
              <a:t>Flash Memory</a:t>
            </a:r>
            <a:endParaRPr sz="1800"/>
          </a:p>
          <a:p>
            <a:pPr marL="457200" lvl="0" indent="-381000" algn="l" rtl="0">
              <a:lnSpc>
                <a:spcPct val="150000"/>
              </a:lnSpc>
              <a:spcBef>
                <a:spcPts val="0"/>
              </a:spcBef>
              <a:spcAft>
                <a:spcPts val="0"/>
              </a:spcAft>
              <a:buSzPts val="2400"/>
              <a:buAutoNum type="arabicPeriod"/>
            </a:pPr>
            <a:r>
              <a:rPr lang="en" sz="2400"/>
              <a:t>Current Design Space - </a:t>
            </a:r>
            <a:r>
              <a:rPr lang="en" sz="1800"/>
              <a:t>Derek Popich</a:t>
            </a:r>
            <a:endParaRPr sz="1800"/>
          </a:p>
          <a:p>
            <a:pPr marL="457200" lvl="0" indent="-381000" algn="l" rtl="0">
              <a:lnSpc>
                <a:spcPct val="150000"/>
              </a:lnSpc>
              <a:spcBef>
                <a:spcPts val="0"/>
              </a:spcBef>
              <a:spcAft>
                <a:spcPts val="0"/>
              </a:spcAft>
              <a:buSzPts val="2400"/>
              <a:buAutoNum type="arabicPeriod"/>
            </a:pPr>
            <a:r>
              <a:rPr lang="en" sz="2400"/>
              <a:t>Modeling and Testing - </a:t>
            </a:r>
            <a:r>
              <a:rPr lang="en" sz="1800"/>
              <a:t>Brian Trybus</a:t>
            </a:r>
            <a:endParaRPr sz="1800"/>
          </a:p>
        </p:txBody>
      </p:sp>
      <p:sp>
        <p:nvSpPr>
          <p:cNvPr id="83" name="Google Shape;83;p14"/>
          <p:cNvSpPr txBox="1">
            <a:spLocks noGrp="1"/>
          </p:cNvSpPr>
          <p:nvPr>
            <p:ph type="sldNum" idx="12"/>
          </p:nvPr>
        </p:nvSpPr>
        <p:spPr>
          <a:xfrm>
            <a:off x="8630875" y="4875372"/>
            <a:ext cx="548700" cy="2682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a:t>
            </a:fld>
            <a:endParaRPr/>
          </a:p>
        </p:txBody>
      </p:sp>
      <p:sp>
        <p:nvSpPr>
          <p:cNvPr id="84" name="Google Shape;84;p14"/>
          <p:cNvSpPr txBox="1">
            <a:spLocks noGrp="1"/>
          </p:cNvSpPr>
          <p:nvPr>
            <p:ph type="title"/>
          </p:nvPr>
        </p:nvSpPr>
        <p:spPr>
          <a:xfrm>
            <a:off x="153025" y="0"/>
            <a:ext cx="6707400" cy="5763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Agenda</a:t>
            </a:r>
            <a:endParaRPr/>
          </a:p>
        </p:txBody>
      </p:sp>
      <p:pic>
        <p:nvPicPr>
          <p:cNvPr id="85" name="Google Shape;85;p14"/>
          <p:cNvPicPr preferRelativeResize="0"/>
          <p:nvPr/>
        </p:nvPicPr>
        <p:blipFill rotWithShape="1">
          <a:blip r:embed="rId3">
            <a:alphaModFix/>
          </a:blip>
          <a:srcRect l="18941" t="15903" r="18339" b="10636"/>
          <a:stretch/>
        </p:blipFill>
        <p:spPr>
          <a:xfrm>
            <a:off x="5571100" y="1768625"/>
            <a:ext cx="3261202" cy="2148601"/>
          </a:xfrm>
          <a:prstGeom prst="rect">
            <a:avLst/>
          </a:prstGeom>
          <a:noFill/>
          <a:ln>
            <a:noFill/>
          </a:ln>
          <a:effectLst>
            <a:outerShdw blurRad="57150" dist="47625" dir="5400000" algn="bl" rotWithShape="0">
              <a:srgbClr val="000000">
                <a:alpha val="80000"/>
              </a:srgbClr>
            </a:outerShdw>
          </a:effec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sp>
        <p:nvSpPr>
          <p:cNvPr id="376" name="Google Shape;376;p32"/>
          <p:cNvSpPr/>
          <p:nvPr/>
        </p:nvSpPr>
        <p:spPr>
          <a:xfrm>
            <a:off x="308813" y="640638"/>
            <a:ext cx="8526300" cy="4170300"/>
          </a:xfrm>
          <a:prstGeom prst="rect">
            <a:avLst/>
          </a:prstGeom>
          <a:solidFill>
            <a:schemeClr val="lt2"/>
          </a:solidFill>
          <a:ln w="9525" cap="flat" cmpd="sng">
            <a:solidFill>
              <a:schemeClr val="dk2"/>
            </a:solidFill>
            <a:prstDash val="solid"/>
            <a:round/>
            <a:headEnd type="none" w="sm" len="sm"/>
            <a:tailEnd type="none" w="sm" len="sm"/>
          </a:ln>
          <a:effectLst>
            <a:outerShdw blurRad="57150" dist="38100" dir="2760000" algn="bl" rotWithShape="0">
              <a:srgbClr val="000000">
                <a:alpha val="6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32"/>
          <p:cNvSpPr txBox="1">
            <a:spLocks noGrp="1"/>
          </p:cNvSpPr>
          <p:nvPr>
            <p:ph type="sldNum" idx="12"/>
          </p:nvPr>
        </p:nvSpPr>
        <p:spPr>
          <a:xfrm>
            <a:off x="8630875" y="4875372"/>
            <a:ext cx="548700" cy="2682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770"/>
              <a:buFont typeface="Arial"/>
              <a:buNone/>
            </a:pPr>
            <a:fld id="{00000000-1234-1234-1234-123412341234}" type="slidenum">
              <a:rPr lang="en"/>
              <a:t>20</a:t>
            </a:fld>
            <a:endParaRPr/>
          </a:p>
        </p:txBody>
      </p:sp>
      <p:sp>
        <p:nvSpPr>
          <p:cNvPr id="378" name="Google Shape;378;p32"/>
          <p:cNvSpPr txBox="1">
            <a:spLocks noGrp="1"/>
          </p:cNvSpPr>
          <p:nvPr>
            <p:ph type="title"/>
          </p:nvPr>
        </p:nvSpPr>
        <p:spPr>
          <a:xfrm>
            <a:off x="153025" y="0"/>
            <a:ext cx="6707400" cy="5763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Gyroscope Trade Matrix</a:t>
            </a:r>
            <a:endParaRPr/>
          </a:p>
        </p:txBody>
      </p:sp>
      <p:sp>
        <p:nvSpPr>
          <p:cNvPr id="379" name="Google Shape;379;p32"/>
          <p:cNvSpPr/>
          <p:nvPr/>
        </p:nvSpPr>
        <p:spPr>
          <a:xfrm>
            <a:off x="4534400" y="4875375"/>
            <a:ext cx="1055400" cy="268200"/>
          </a:xfrm>
          <a:prstGeom prst="rect">
            <a:avLst/>
          </a:prstGeom>
          <a:solidFill>
            <a:srgbClr val="739B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000">
                <a:latin typeface="Merriweather"/>
                <a:ea typeface="Merriweather"/>
                <a:cs typeface="Merriweather"/>
                <a:sym typeface="Merriweather"/>
              </a:rPr>
              <a:t>Trades</a:t>
            </a:r>
            <a:endParaRPr sz="1000">
              <a:latin typeface="Merriweather"/>
              <a:ea typeface="Merriweather"/>
              <a:cs typeface="Merriweather"/>
              <a:sym typeface="Merriweather"/>
            </a:endParaRPr>
          </a:p>
        </p:txBody>
      </p:sp>
      <p:graphicFrame>
        <p:nvGraphicFramePr>
          <p:cNvPr id="380" name="Google Shape;380;p32"/>
          <p:cNvGraphicFramePr/>
          <p:nvPr/>
        </p:nvGraphicFramePr>
        <p:xfrm>
          <a:off x="308813" y="640625"/>
          <a:ext cx="8526375" cy="4181528"/>
        </p:xfrm>
        <a:graphic>
          <a:graphicData uri="http://schemas.openxmlformats.org/drawingml/2006/table">
            <a:tbl>
              <a:tblPr>
                <a:noFill/>
                <a:tableStyleId>{6457F5C5-370B-463E-8180-37DFF4779C5C}</a:tableStyleId>
              </a:tblPr>
              <a:tblGrid>
                <a:gridCol w="2488200">
                  <a:extLst>
                    <a:ext uri="{9D8B030D-6E8A-4147-A177-3AD203B41FA5}">
                      <a16:colId xmlns:a16="http://schemas.microsoft.com/office/drawing/2014/main" val="20000"/>
                    </a:ext>
                  </a:extLst>
                </a:gridCol>
                <a:gridCol w="798475">
                  <a:extLst>
                    <a:ext uri="{9D8B030D-6E8A-4147-A177-3AD203B41FA5}">
                      <a16:colId xmlns:a16="http://schemas.microsoft.com/office/drawing/2014/main" val="20001"/>
                    </a:ext>
                  </a:extLst>
                </a:gridCol>
                <a:gridCol w="1309925">
                  <a:extLst>
                    <a:ext uri="{9D8B030D-6E8A-4147-A177-3AD203B41FA5}">
                      <a16:colId xmlns:a16="http://schemas.microsoft.com/office/drawing/2014/main" val="20002"/>
                    </a:ext>
                  </a:extLst>
                </a:gridCol>
                <a:gridCol w="1309925">
                  <a:extLst>
                    <a:ext uri="{9D8B030D-6E8A-4147-A177-3AD203B41FA5}">
                      <a16:colId xmlns:a16="http://schemas.microsoft.com/office/drawing/2014/main" val="20003"/>
                    </a:ext>
                  </a:extLst>
                </a:gridCol>
                <a:gridCol w="1309925">
                  <a:extLst>
                    <a:ext uri="{9D8B030D-6E8A-4147-A177-3AD203B41FA5}">
                      <a16:colId xmlns:a16="http://schemas.microsoft.com/office/drawing/2014/main" val="20004"/>
                    </a:ext>
                  </a:extLst>
                </a:gridCol>
                <a:gridCol w="1309925">
                  <a:extLst>
                    <a:ext uri="{9D8B030D-6E8A-4147-A177-3AD203B41FA5}">
                      <a16:colId xmlns:a16="http://schemas.microsoft.com/office/drawing/2014/main" val="20005"/>
                    </a:ext>
                  </a:extLst>
                </a:gridCol>
              </a:tblGrid>
              <a:tr h="609575">
                <a:tc>
                  <a:txBody>
                    <a:bodyPr/>
                    <a:lstStyle/>
                    <a:p>
                      <a:pPr marL="0" lvl="0" indent="0" algn="ctr" rtl="0">
                        <a:spcBef>
                          <a:spcPts val="0"/>
                        </a:spcBef>
                        <a:spcAft>
                          <a:spcPts val="0"/>
                        </a:spcAft>
                        <a:buNone/>
                      </a:pPr>
                      <a:r>
                        <a:rPr lang="en" b="1"/>
                        <a:t>Evaluation Criteria</a:t>
                      </a:r>
                      <a:endParaRPr b="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739BF5"/>
                    </a:solidFill>
                  </a:tcPr>
                </a:tc>
                <a:tc>
                  <a:txBody>
                    <a:bodyPr/>
                    <a:lstStyle/>
                    <a:p>
                      <a:pPr marL="0" lvl="0" indent="0" algn="ctr" rtl="0">
                        <a:spcBef>
                          <a:spcPts val="0"/>
                        </a:spcBef>
                        <a:spcAft>
                          <a:spcPts val="0"/>
                        </a:spcAft>
                        <a:buNone/>
                      </a:pPr>
                      <a:r>
                        <a:rPr lang="en" b="1"/>
                        <a:t>Weight</a:t>
                      </a:r>
                      <a:endParaRPr b="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739BF5"/>
                    </a:solidFill>
                  </a:tcPr>
                </a:tc>
                <a:tc>
                  <a:txBody>
                    <a:bodyPr/>
                    <a:lstStyle/>
                    <a:p>
                      <a:pPr marL="0" lvl="0" indent="0" algn="ctr" rtl="0">
                        <a:spcBef>
                          <a:spcPts val="0"/>
                        </a:spcBef>
                        <a:spcAft>
                          <a:spcPts val="0"/>
                        </a:spcAft>
                        <a:buNone/>
                      </a:pPr>
                      <a:r>
                        <a:rPr lang="en" b="1"/>
                        <a:t>I3G4250D</a:t>
                      </a:r>
                      <a:endParaRPr b="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739BF5"/>
                    </a:solidFill>
                  </a:tcPr>
                </a:tc>
                <a:tc>
                  <a:txBody>
                    <a:bodyPr/>
                    <a:lstStyle/>
                    <a:p>
                      <a:pPr marL="0" lvl="0" indent="0" algn="ctr" rtl="0">
                        <a:spcBef>
                          <a:spcPts val="0"/>
                        </a:spcBef>
                        <a:spcAft>
                          <a:spcPts val="0"/>
                        </a:spcAft>
                        <a:buNone/>
                      </a:pPr>
                      <a:r>
                        <a:rPr lang="en" b="1"/>
                        <a:t>ADXRS450</a:t>
                      </a:r>
                      <a:endParaRPr b="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739BF5"/>
                    </a:solidFill>
                  </a:tcPr>
                </a:tc>
                <a:tc>
                  <a:txBody>
                    <a:bodyPr/>
                    <a:lstStyle/>
                    <a:p>
                      <a:pPr marL="0" lvl="0" indent="0" algn="ctr" rtl="0">
                        <a:spcBef>
                          <a:spcPts val="0"/>
                        </a:spcBef>
                        <a:spcAft>
                          <a:spcPts val="0"/>
                        </a:spcAft>
                        <a:buNone/>
                      </a:pPr>
                      <a:r>
                        <a:rPr lang="en" b="1"/>
                        <a:t>HKE21000/S</a:t>
                      </a:r>
                      <a:endParaRPr b="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739BF5"/>
                    </a:solidFill>
                  </a:tcPr>
                </a:tc>
                <a:tc>
                  <a:txBody>
                    <a:bodyPr/>
                    <a:lstStyle/>
                    <a:p>
                      <a:pPr marL="0" lvl="0" indent="0" algn="ctr" rtl="0">
                        <a:spcBef>
                          <a:spcPts val="0"/>
                        </a:spcBef>
                        <a:spcAft>
                          <a:spcPts val="0"/>
                        </a:spcAft>
                        <a:buNone/>
                      </a:pPr>
                      <a:r>
                        <a:rPr lang="en" b="1"/>
                        <a:t>IAM-20380</a:t>
                      </a:r>
                      <a:endParaRPr b="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739BF5"/>
                    </a:solidFill>
                  </a:tcPr>
                </a:tc>
                <a:extLst>
                  <a:ext uri="{0D108BD9-81ED-4DB2-BD59-A6C34878D82A}">
                    <a16:rowId xmlns:a16="http://schemas.microsoft.com/office/drawing/2014/main" val="10000"/>
                  </a:ext>
                </a:extLst>
              </a:tr>
              <a:tr h="609575">
                <a:tc>
                  <a:txBody>
                    <a:bodyPr/>
                    <a:lstStyle/>
                    <a:p>
                      <a:pPr marL="0" lvl="0" indent="0" algn="l" rtl="0">
                        <a:spcBef>
                          <a:spcPts val="0"/>
                        </a:spcBef>
                        <a:spcAft>
                          <a:spcPts val="0"/>
                        </a:spcAft>
                        <a:buNone/>
                      </a:pPr>
                      <a:r>
                        <a:rPr lang="en" sz="1300"/>
                        <a:t>Volume (cm)</a:t>
                      </a:r>
                      <a:endParaRPr sz="1300"/>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1300"/>
                        <a:t>0.10</a:t>
                      </a:r>
                      <a:endParaRPr sz="1300"/>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a:t>0.4 x 0.4 x 0.11</a:t>
                      </a:r>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EAD3"/>
                    </a:solidFill>
                  </a:tcPr>
                </a:tc>
                <a:tc>
                  <a:txBody>
                    <a:bodyPr/>
                    <a:lstStyle/>
                    <a:p>
                      <a:pPr marL="0" lvl="0" indent="0" algn="ctr" rtl="0">
                        <a:spcBef>
                          <a:spcPts val="0"/>
                        </a:spcBef>
                        <a:spcAft>
                          <a:spcPts val="0"/>
                        </a:spcAft>
                        <a:buNone/>
                      </a:pPr>
                      <a:r>
                        <a:rPr lang="en"/>
                        <a:t>1.03 x 1.04 x 0.3</a:t>
                      </a:r>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2CC"/>
                    </a:solidFill>
                  </a:tcPr>
                </a:tc>
                <a:tc>
                  <a:txBody>
                    <a:bodyPr/>
                    <a:lstStyle/>
                    <a:p>
                      <a:pPr marL="0" lvl="0" indent="0" algn="ctr" rtl="0">
                        <a:spcBef>
                          <a:spcPts val="0"/>
                        </a:spcBef>
                        <a:spcAft>
                          <a:spcPts val="0"/>
                        </a:spcAft>
                        <a:buNone/>
                      </a:pPr>
                      <a:r>
                        <a:rPr lang="en"/>
                        <a:t>0.3 x 0.3 x 0.09</a:t>
                      </a:r>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EAD3"/>
                    </a:solidFill>
                  </a:tcPr>
                </a:tc>
                <a:tc>
                  <a:txBody>
                    <a:bodyPr/>
                    <a:lstStyle/>
                    <a:p>
                      <a:pPr marL="0" lvl="0" indent="0" algn="ctr" rtl="0">
                        <a:spcBef>
                          <a:spcPts val="0"/>
                        </a:spcBef>
                        <a:spcAft>
                          <a:spcPts val="0"/>
                        </a:spcAft>
                        <a:buNone/>
                      </a:pPr>
                      <a:r>
                        <a:rPr lang="en"/>
                        <a:t>0.3 x 0.3 x 0.075</a:t>
                      </a:r>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EAD3"/>
                    </a:solidFill>
                  </a:tcPr>
                </a:tc>
                <a:extLst>
                  <a:ext uri="{0D108BD9-81ED-4DB2-BD59-A6C34878D82A}">
                    <a16:rowId xmlns:a16="http://schemas.microsoft.com/office/drawing/2014/main" val="10001"/>
                  </a:ext>
                </a:extLst>
              </a:tr>
              <a:tr h="396200">
                <a:tc>
                  <a:txBody>
                    <a:bodyPr/>
                    <a:lstStyle/>
                    <a:p>
                      <a:pPr marL="0" lvl="0" indent="0" algn="l" rtl="0">
                        <a:spcBef>
                          <a:spcPts val="0"/>
                        </a:spcBef>
                        <a:spcAft>
                          <a:spcPts val="0"/>
                        </a:spcAft>
                        <a:buNone/>
                      </a:pPr>
                      <a:r>
                        <a:rPr lang="en" sz="1300"/>
                        <a:t>Power (mW)</a:t>
                      </a:r>
                      <a:endParaRPr sz="1300"/>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1300"/>
                        <a:t>0.20</a:t>
                      </a:r>
                      <a:endParaRPr sz="1300"/>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a:t>14.6 - 22</a:t>
                      </a:r>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2CC"/>
                    </a:solidFill>
                  </a:tcPr>
                </a:tc>
                <a:tc>
                  <a:txBody>
                    <a:bodyPr/>
                    <a:lstStyle/>
                    <a:p>
                      <a:pPr marL="0" lvl="0" indent="0" algn="ctr" rtl="0">
                        <a:spcBef>
                          <a:spcPts val="0"/>
                        </a:spcBef>
                        <a:spcAft>
                          <a:spcPts val="0"/>
                        </a:spcAft>
                        <a:buNone/>
                      </a:pPr>
                      <a:r>
                        <a:rPr lang="en"/>
                        <a:t>18.9 - 52.5</a:t>
                      </a:r>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2CC"/>
                    </a:solidFill>
                  </a:tcPr>
                </a:tc>
                <a:tc>
                  <a:txBody>
                    <a:bodyPr/>
                    <a:lstStyle/>
                    <a:p>
                      <a:pPr marL="0" lvl="0" indent="0" algn="ctr" rtl="0">
                        <a:spcBef>
                          <a:spcPts val="0"/>
                        </a:spcBef>
                        <a:spcAft>
                          <a:spcPts val="0"/>
                        </a:spcAft>
                        <a:buNone/>
                      </a:pPr>
                      <a:r>
                        <a:rPr lang="en"/>
                        <a:t>7.5 - 30</a:t>
                      </a:r>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EAD3"/>
                    </a:solidFill>
                  </a:tcPr>
                </a:tc>
                <a:tc>
                  <a:txBody>
                    <a:bodyPr/>
                    <a:lstStyle/>
                    <a:p>
                      <a:pPr marL="0" lvl="0" indent="0" algn="ctr" rtl="0">
                        <a:spcBef>
                          <a:spcPts val="0"/>
                        </a:spcBef>
                        <a:spcAft>
                          <a:spcPts val="0"/>
                        </a:spcAft>
                        <a:buNone/>
                      </a:pPr>
                      <a:r>
                        <a:rPr lang="en"/>
                        <a:t>2.7 - 9.4</a:t>
                      </a:r>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EAD3"/>
                    </a:solidFill>
                  </a:tcPr>
                </a:tc>
                <a:extLst>
                  <a:ext uri="{0D108BD9-81ED-4DB2-BD59-A6C34878D82A}">
                    <a16:rowId xmlns:a16="http://schemas.microsoft.com/office/drawing/2014/main" val="10002"/>
                  </a:ext>
                </a:extLst>
              </a:tr>
              <a:tr h="396200">
                <a:tc>
                  <a:txBody>
                    <a:bodyPr/>
                    <a:lstStyle/>
                    <a:p>
                      <a:pPr marL="0" lvl="0" indent="0" algn="l" rtl="0">
                        <a:spcBef>
                          <a:spcPts val="0"/>
                        </a:spcBef>
                        <a:spcAft>
                          <a:spcPts val="0"/>
                        </a:spcAft>
                        <a:buNone/>
                      </a:pPr>
                      <a:r>
                        <a:rPr lang="en" sz="1300"/>
                        <a:t>Cost (dollars)</a:t>
                      </a:r>
                      <a:endParaRPr sz="1300"/>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1300"/>
                        <a:t>0.08</a:t>
                      </a:r>
                      <a:endParaRPr sz="1300"/>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a:t>$10.99</a:t>
                      </a:r>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EAD3"/>
                    </a:solidFill>
                  </a:tcPr>
                </a:tc>
                <a:tc>
                  <a:txBody>
                    <a:bodyPr/>
                    <a:lstStyle/>
                    <a:p>
                      <a:pPr marL="0" lvl="0" indent="0" algn="ctr" rtl="0">
                        <a:spcBef>
                          <a:spcPts val="0"/>
                        </a:spcBef>
                        <a:spcAft>
                          <a:spcPts val="0"/>
                        </a:spcAft>
                        <a:buNone/>
                      </a:pPr>
                      <a:r>
                        <a:rPr lang="en"/>
                        <a:t>$91.54</a:t>
                      </a:r>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4CCCC"/>
                    </a:solidFill>
                  </a:tcPr>
                </a:tc>
                <a:tc>
                  <a:txBody>
                    <a:bodyPr/>
                    <a:lstStyle/>
                    <a:p>
                      <a:pPr marL="0" lvl="0" indent="0" algn="ctr" rtl="0">
                        <a:spcBef>
                          <a:spcPts val="0"/>
                        </a:spcBef>
                        <a:spcAft>
                          <a:spcPts val="0"/>
                        </a:spcAft>
                        <a:buNone/>
                      </a:pPr>
                      <a:r>
                        <a:rPr lang="en"/>
                        <a:t>$7.82</a:t>
                      </a:r>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EAD3"/>
                    </a:solidFill>
                  </a:tcPr>
                </a:tc>
                <a:tc>
                  <a:txBody>
                    <a:bodyPr/>
                    <a:lstStyle/>
                    <a:p>
                      <a:pPr marL="0" lvl="0" indent="0" algn="ctr" rtl="0">
                        <a:spcBef>
                          <a:spcPts val="0"/>
                        </a:spcBef>
                        <a:spcAft>
                          <a:spcPts val="0"/>
                        </a:spcAft>
                        <a:buNone/>
                      </a:pPr>
                      <a:r>
                        <a:rPr lang="en"/>
                        <a:t>$14.93</a:t>
                      </a:r>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EAD3"/>
                    </a:solidFill>
                  </a:tcPr>
                </a:tc>
                <a:extLst>
                  <a:ext uri="{0D108BD9-81ED-4DB2-BD59-A6C34878D82A}">
                    <a16:rowId xmlns:a16="http://schemas.microsoft.com/office/drawing/2014/main" val="10003"/>
                  </a:ext>
                </a:extLst>
              </a:tr>
              <a:tr h="548600">
                <a:tc>
                  <a:txBody>
                    <a:bodyPr/>
                    <a:lstStyle/>
                    <a:p>
                      <a:pPr marL="0" lvl="0" indent="0" algn="l" rtl="0">
                        <a:spcBef>
                          <a:spcPts val="0"/>
                        </a:spcBef>
                        <a:spcAft>
                          <a:spcPts val="0"/>
                        </a:spcAft>
                        <a:buNone/>
                      </a:pPr>
                      <a:r>
                        <a:rPr lang="en" sz="1300"/>
                        <a:t>DPS Range (°/sec)</a:t>
                      </a:r>
                      <a:endParaRPr sz="1300"/>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1300"/>
                        <a:t>0.16</a:t>
                      </a:r>
                      <a:endParaRPr sz="1300"/>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1200"/>
                        <a:t>245, 500, 2000</a:t>
                      </a:r>
                      <a:endParaRPr sz="1200"/>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EAD3"/>
                    </a:solidFill>
                  </a:tcPr>
                </a:tc>
                <a:tc>
                  <a:txBody>
                    <a:bodyPr/>
                    <a:lstStyle/>
                    <a:p>
                      <a:pPr marL="0" lvl="0" indent="0" algn="ctr" rtl="0">
                        <a:spcBef>
                          <a:spcPts val="0"/>
                        </a:spcBef>
                        <a:spcAft>
                          <a:spcPts val="0"/>
                        </a:spcAft>
                        <a:buNone/>
                      </a:pPr>
                      <a:r>
                        <a:rPr lang="en" sz="1200"/>
                        <a:t>300-400</a:t>
                      </a:r>
                      <a:endParaRPr sz="1200"/>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EAD3"/>
                    </a:solidFill>
                  </a:tcPr>
                </a:tc>
                <a:tc>
                  <a:txBody>
                    <a:bodyPr/>
                    <a:lstStyle/>
                    <a:p>
                      <a:pPr marL="0" lvl="0" indent="0" algn="ctr" rtl="0">
                        <a:spcBef>
                          <a:spcPts val="0"/>
                        </a:spcBef>
                        <a:spcAft>
                          <a:spcPts val="0"/>
                        </a:spcAft>
                        <a:buNone/>
                      </a:pPr>
                      <a:r>
                        <a:rPr lang="en" sz="1200"/>
                        <a:t>125, 250, 500, 1000, 2000</a:t>
                      </a:r>
                      <a:endParaRPr sz="1200"/>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EAD3"/>
                    </a:solidFill>
                  </a:tcPr>
                </a:tc>
                <a:tc>
                  <a:txBody>
                    <a:bodyPr/>
                    <a:lstStyle/>
                    <a:p>
                      <a:pPr marL="0" lvl="0" indent="0" algn="ctr" rtl="0">
                        <a:spcBef>
                          <a:spcPts val="0"/>
                        </a:spcBef>
                        <a:spcAft>
                          <a:spcPts val="0"/>
                        </a:spcAft>
                        <a:buNone/>
                      </a:pPr>
                      <a:r>
                        <a:rPr lang="en" sz="1200"/>
                        <a:t>250, 500, 1000, 2000</a:t>
                      </a:r>
                      <a:endParaRPr sz="1200"/>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EAD3"/>
                    </a:solidFill>
                  </a:tcPr>
                </a:tc>
                <a:extLst>
                  <a:ext uri="{0D108BD9-81ED-4DB2-BD59-A6C34878D82A}">
                    <a16:rowId xmlns:a16="http://schemas.microsoft.com/office/drawing/2014/main" val="10004"/>
                  </a:ext>
                </a:extLst>
              </a:tr>
              <a:tr h="604450">
                <a:tc>
                  <a:txBody>
                    <a:bodyPr/>
                    <a:lstStyle/>
                    <a:p>
                      <a:pPr marL="0" lvl="0" indent="0" algn="l" rtl="0">
                        <a:spcBef>
                          <a:spcPts val="0"/>
                        </a:spcBef>
                        <a:spcAft>
                          <a:spcPts val="0"/>
                        </a:spcAft>
                        <a:buNone/>
                      </a:pPr>
                      <a:r>
                        <a:rPr lang="en" sz="1300"/>
                        <a:t>Sensitivity (LSB/[°/sec])</a:t>
                      </a:r>
                      <a:endParaRPr sz="1300"/>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1300"/>
                        <a:t>0.20</a:t>
                      </a:r>
                      <a:endParaRPr sz="1300"/>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a:t>17.5</a:t>
                      </a:r>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4CCCC"/>
                    </a:solidFill>
                  </a:tcPr>
                </a:tc>
                <a:tc>
                  <a:txBody>
                    <a:bodyPr/>
                    <a:lstStyle/>
                    <a:p>
                      <a:pPr marL="0" lvl="0" indent="0" algn="ctr" rtl="0">
                        <a:spcBef>
                          <a:spcPts val="0"/>
                        </a:spcBef>
                        <a:spcAft>
                          <a:spcPts val="0"/>
                        </a:spcAft>
                        <a:buNone/>
                      </a:pPr>
                      <a:r>
                        <a:rPr lang="en"/>
                        <a:t>80</a:t>
                      </a:r>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2CC"/>
                    </a:solidFill>
                  </a:tcPr>
                </a:tc>
                <a:tc>
                  <a:txBody>
                    <a:bodyPr/>
                    <a:lstStyle/>
                    <a:p>
                      <a:pPr marL="0" lvl="0" indent="0" algn="ctr" rtl="0">
                        <a:spcBef>
                          <a:spcPts val="0"/>
                        </a:spcBef>
                        <a:spcAft>
                          <a:spcPts val="0"/>
                        </a:spcAft>
                        <a:buNone/>
                      </a:pPr>
                      <a:r>
                        <a:rPr lang="en"/>
                        <a:t>120</a:t>
                      </a:r>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EAD3"/>
                    </a:solidFill>
                  </a:tcPr>
                </a:tc>
                <a:tc>
                  <a:txBody>
                    <a:bodyPr/>
                    <a:lstStyle/>
                    <a:p>
                      <a:pPr marL="0" lvl="0" indent="0" algn="ctr" rtl="0">
                        <a:spcBef>
                          <a:spcPts val="0"/>
                        </a:spcBef>
                        <a:spcAft>
                          <a:spcPts val="0"/>
                        </a:spcAft>
                        <a:buNone/>
                      </a:pPr>
                      <a:r>
                        <a:rPr lang="en"/>
                        <a:t>131</a:t>
                      </a:r>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EAD3"/>
                    </a:solidFill>
                  </a:tcPr>
                </a:tc>
                <a:extLst>
                  <a:ext uri="{0D108BD9-81ED-4DB2-BD59-A6C34878D82A}">
                    <a16:rowId xmlns:a16="http://schemas.microsoft.com/office/drawing/2014/main" val="10005"/>
                  </a:ext>
                </a:extLst>
              </a:tr>
              <a:tr h="609575">
                <a:tc>
                  <a:txBody>
                    <a:bodyPr/>
                    <a:lstStyle/>
                    <a:p>
                      <a:pPr marL="0" lvl="0" indent="0" algn="l" rtl="0">
                        <a:spcBef>
                          <a:spcPts val="0"/>
                        </a:spcBef>
                        <a:spcAft>
                          <a:spcPts val="0"/>
                        </a:spcAft>
                        <a:buNone/>
                      </a:pPr>
                      <a:r>
                        <a:rPr lang="en" sz="1300"/>
                        <a:t>Rate Noise Spectral Density (°/sec / √Hz)</a:t>
                      </a:r>
                      <a:endParaRPr sz="1300"/>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1300"/>
                        <a:t>0.20</a:t>
                      </a:r>
                      <a:endParaRPr sz="1300"/>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a:t>0.03</a:t>
                      </a:r>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2CC"/>
                    </a:solidFill>
                  </a:tcPr>
                </a:tc>
                <a:tc>
                  <a:txBody>
                    <a:bodyPr/>
                    <a:lstStyle/>
                    <a:p>
                      <a:pPr marL="0" lvl="0" indent="0" algn="ctr" rtl="0">
                        <a:spcBef>
                          <a:spcPts val="0"/>
                        </a:spcBef>
                        <a:spcAft>
                          <a:spcPts val="0"/>
                        </a:spcAft>
                        <a:buNone/>
                      </a:pPr>
                      <a:r>
                        <a:rPr lang="en"/>
                        <a:t>0.015</a:t>
                      </a:r>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EAD3"/>
                    </a:solidFill>
                  </a:tcPr>
                </a:tc>
                <a:tc>
                  <a:txBody>
                    <a:bodyPr/>
                    <a:lstStyle/>
                    <a:p>
                      <a:pPr marL="0" lvl="0" indent="0" algn="ctr" rtl="0">
                        <a:spcBef>
                          <a:spcPts val="0"/>
                        </a:spcBef>
                        <a:spcAft>
                          <a:spcPts val="0"/>
                        </a:spcAft>
                        <a:buNone/>
                      </a:pPr>
                      <a:r>
                        <a:rPr lang="en"/>
                        <a:t>0.045</a:t>
                      </a:r>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4CCCC"/>
                    </a:solidFill>
                  </a:tcPr>
                </a:tc>
                <a:tc>
                  <a:txBody>
                    <a:bodyPr/>
                    <a:lstStyle/>
                    <a:p>
                      <a:pPr marL="0" lvl="0" indent="0" algn="ctr" rtl="0">
                        <a:spcBef>
                          <a:spcPts val="0"/>
                        </a:spcBef>
                        <a:spcAft>
                          <a:spcPts val="0"/>
                        </a:spcAft>
                        <a:buNone/>
                      </a:pPr>
                      <a:r>
                        <a:rPr lang="en"/>
                        <a:t>0.01</a:t>
                      </a:r>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EAD3"/>
                    </a:solidFill>
                  </a:tcPr>
                </a:tc>
                <a:extLst>
                  <a:ext uri="{0D108BD9-81ED-4DB2-BD59-A6C34878D82A}">
                    <a16:rowId xmlns:a16="http://schemas.microsoft.com/office/drawing/2014/main" val="10006"/>
                  </a:ext>
                </a:extLst>
              </a:tr>
              <a:tr h="396200">
                <a:tc>
                  <a:txBody>
                    <a:bodyPr/>
                    <a:lstStyle/>
                    <a:p>
                      <a:pPr marL="0" lvl="0" indent="0" algn="l" rtl="0">
                        <a:spcBef>
                          <a:spcPts val="0"/>
                        </a:spcBef>
                        <a:spcAft>
                          <a:spcPts val="0"/>
                        </a:spcAft>
                        <a:buNone/>
                      </a:pPr>
                      <a:r>
                        <a:rPr lang="en" sz="1300"/>
                        <a:t>Output Type</a:t>
                      </a:r>
                      <a:endParaRPr sz="1300"/>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1300"/>
                        <a:t>0.06</a:t>
                      </a:r>
                      <a:endParaRPr sz="1300"/>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ctr" rtl="0">
                        <a:lnSpc>
                          <a:spcPct val="115000"/>
                        </a:lnSpc>
                        <a:spcBef>
                          <a:spcPts val="0"/>
                        </a:spcBef>
                        <a:spcAft>
                          <a:spcPts val="0"/>
                        </a:spcAft>
                        <a:buNone/>
                      </a:pPr>
                      <a:r>
                        <a:rPr lang="en"/>
                        <a:t>I²C, SPI</a:t>
                      </a:r>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EAD3"/>
                    </a:solidFill>
                  </a:tcPr>
                </a:tc>
                <a:tc>
                  <a:txBody>
                    <a:bodyPr/>
                    <a:lstStyle/>
                    <a:p>
                      <a:pPr marL="0" lvl="0" indent="0" algn="ctr" rtl="0">
                        <a:lnSpc>
                          <a:spcPct val="115000"/>
                        </a:lnSpc>
                        <a:spcBef>
                          <a:spcPts val="0"/>
                        </a:spcBef>
                        <a:spcAft>
                          <a:spcPts val="0"/>
                        </a:spcAft>
                        <a:buNone/>
                      </a:pPr>
                      <a:r>
                        <a:rPr lang="en"/>
                        <a:t>SPI</a:t>
                      </a:r>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EAD3"/>
                    </a:solidFill>
                  </a:tcPr>
                </a:tc>
                <a:tc>
                  <a:txBody>
                    <a:bodyPr/>
                    <a:lstStyle/>
                    <a:p>
                      <a:pPr marL="0" lvl="0" indent="0" algn="ctr" rtl="0">
                        <a:lnSpc>
                          <a:spcPct val="115000"/>
                        </a:lnSpc>
                        <a:spcBef>
                          <a:spcPts val="0"/>
                        </a:spcBef>
                        <a:spcAft>
                          <a:spcPts val="0"/>
                        </a:spcAft>
                        <a:buNone/>
                      </a:pPr>
                      <a:r>
                        <a:rPr lang="en"/>
                        <a:t>I²C, SPI</a:t>
                      </a:r>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EAD3"/>
                    </a:solidFill>
                  </a:tcPr>
                </a:tc>
                <a:tc>
                  <a:txBody>
                    <a:bodyPr/>
                    <a:lstStyle/>
                    <a:p>
                      <a:pPr marL="0" lvl="0" indent="0" algn="ctr" rtl="0">
                        <a:lnSpc>
                          <a:spcPct val="115000"/>
                        </a:lnSpc>
                        <a:spcBef>
                          <a:spcPts val="0"/>
                        </a:spcBef>
                        <a:spcAft>
                          <a:spcPts val="0"/>
                        </a:spcAft>
                        <a:buNone/>
                      </a:pPr>
                      <a:r>
                        <a:rPr lang="en"/>
                        <a:t>I²C, SPI</a:t>
                      </a:r>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EAD3"/>
                    </a:solidFill>
                  </a:tcPr>
                </a:tc>
                <a:extLst>
                  <a:ext uri="{0D108BD9-81ED-4DB2-BD59-A6C34878D82A}">
                    <a16:rowId xmlns:a16="http://schemas.microsoft.com/office/drawing/2014/main" val="10007"/>
                  </a:ext>
                </a:extLst>
              </a:tr>
            </a:tbl>
          </a:graphicData>
        </a:graphic>
      </p:graphicFrame>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385" name="Google Shape;385;p33"/>
          <p:cNvSpPr/>
          <p:nvPr/>
        </p:nvSpPr>
        <p:spPr>
          <a:xfrm>
            <a:off x="474825" y="657225"/>
            <a:ext cx="8044800" cy="3981600"/>
          </a:xfrm>
          <a:prstGeom prst="rect">
            <a:avLst/>
          </a:prstGeom>
          <a:solidFill>
            <a:schemeClr val="lt2"/>
          </a:solidFill>
          <a:ln w="9525" cap="flat" cmpd="sng">
            <a:solidFill>
              <a:schemeClr val="dk2"/>
            </a:solidFill>
            <a:prstDash val="solid"/>
            <a:round/>
            <a:headEnd type="none" w="sm" len="sm"/>
            <a:tailEnd type="none" w="sm" len="sm"/>
          </a:ln>
          <a:effectLst>
            <a:outerShdw blurRad="57150" dist="38100" dir="2760000" algn="bl" rotWithShape="0">
              <a:srgbClr val="000000">
                <a:alpha val="6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33"/>
          <p:cNvSpPr txBox="1">
            <a:spLocks noGrp="1"/>
          </p:cNvSpPr>
          <p:nvPr>
            <p:ph type="sldNum" idx="12"/>
          </p:nvPr>
        </p:nvSpPr>
        <p:spPr>
          <a:xfrm>
            <a:off x="8630875" y="4875372"/>
            <a:ext cx="548700" cy="2682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770"/>
              <a:buFont typeface="Arial"/>
              <a:buNone/>
            </a:pPr>
            <a:fld id="{00000000-1234-1234-1234-123412341234}" type="slidenum">
              <a:rPr lang="en"/>
              <a:t>21</a:t>
            </a:fld>
            <a:endParaRPr/>
          </a:p>
        </p:txBody>
      </p:sp>
      <p:sp>
        <p:nvSpPr>
          <p:cNvPr id="388" name="Google Shape;388;p33"/>
          <p:cNvSpPr txBox="1">
            <a:spLocks noGrp="1"/>
          </p:cNvSpPr>
          <p:nvPr>
            <p:ph type="title"/>
          </p:nvPr>
        </p:nvSpPr>
        <p:spPr>
          <a:xfrm>
            <a:off x="153025" y="0"/>
            <a:ext cx="6707400" cy="5763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Weighted Gyroscope Trade Matrix</a:t>
            </a:r>
            <a:endParaRPr/>
          </a:p>
        </p:txBody>
      </p:sp>
      <p:sp>
        <p:nvSpPr>
          <p:cNvPr id="389" name="Google Shape;389;p33"/>
          <p:cNvSpPr/>
          <p:nvPr/>
        </p:nvSpPr>
        <p:spPr>
          <a:xfrm>
            <a:off x="4534400" y="4875375"/>
            <a:ext cx="1055400" cy="268200"/>
          </a:xfrm>
          <a:prstGeom prst="rect">
            <a:avLst/>
          </a:prstGeom>
          <a:solidFill>
            <a:srgbClr val="739B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000">
                <a:latin typeface="Merriweather"/>
                <a:ea typeface="Merriweather"/>
                <a:cs typeface="Merriweather"/>
                <a:sym typeface="Merriweather"/>
              </a:rPr>
              <a:t>Trades</a:t>
            </a:r>
            <a:endParaRPr sz="1000">
              <a:latin typeface="Merriweather"/>
              <a:ea typeface="Merriweather"/>
              <a:cs typeface="Merriweather"/>
              <a:sym typeface="Merriweather"/>
            </a:endParaRPr>
          </a:p>
        </p:txBody>
      </p:sp>
      <p:sp>
        <p:nvSpPr>
          <p:cNvPr id="390" name="Google Shape;390;p33"/>
          <p:cNvSpPr txBox="1"/>
          <p:nvPr/>
        </p:nvSpPr>
        <p:spPr>
          <a:xfrm>
            <a:off x="8031425" y="4330050"/>
            <a:ext cx="16290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a:solidFill>
                  <a:srgbClr val="666666"/>
                </a:solidFill>
              </a:rPr>
              <a:t>($14.93)</a:t>
            </a:r>
            <a:endParaRPr sz="1200">
              <a:solidFill>
                <a:srgbClr val="666666"/>
              </a:solidFill>
              <a:latin typeface="Roboto"/>
              <a:ea typeface="Roboto"/>
              <a:cs typeface="Roboto"/>
              <a:sym typeface="Roboto"/>
            </a:endParaRPr>
          </a:p>
        </p:txBody>
      </p:sp>
      <p:graphicFrame>
        <p:nvGraphicFramePr>
          <p:cNvPr id="391" name="Google Shape;391;p33"/>
          <p:cNvGraphicFramePr/>
          <p:nvPr/>
        </p:nvGraphicFramePr>
        <p:xfrm>
          <a:off x="474825" y="657213"/>
          <a:ext cx="8044700" cy="3981465"/>
        </p:xfrm>
        <a:graphic>
          <a:graphicData uri="http://schemas.openxmlformats.org/drawingml/2006/table">
            <a:tbl>
              <a:tblPr>
                <a:noFill/>
                <a:tableStyleId>{6457F5C5-370B-463E-8180-37DFF4779C5C}</a:tableStyleId>
              </a:tblPr>
              <a:tblGrid>
                <a:gridCol w="2420975">
                  <a:extLst>
                    <a:ext uri="{9D8B030D-6E8A-4147-A177-3AD203B41FA5}">
                      <a16:colId xmlns:a16="http://schemas.microsoft.com/office/drawing/2014/main" val="20000"/>
                    </a:ext>
                  </a:extLst>
                </a:gridCol>
                <a:gridCol w="823725">
                  <a:extLst>
                    <a:ext uri="{9D8B030D-6E8A-4147-A177-3AD203B41FA5}">
                      <a16:colId xmlns:a16="http://schemas.microsoft.com/office/drawing/2014/main" val="20001"/>
                    </a:ext>
                  </a:extLst>
                </a:gridCol>
                <a:gridCol w="1182050">
                  <a:extLst>
                    <a:ext uri="{9D8B030D-6E8A-4147-A177-3AD203B41FA5}">
                      <a16:colId xmlns:a16="http://schemas.microsoft.com/office/drawing/2014/main" val="20002"/>
                    </a:ext>
                  </a:extLst>
                </a:gridCol>
                <a:gridCol w="1206000">
                  <a:extLst>
                    <a:ext uri="{9D8B030D-6E8A-4147-A177-3AD203B41FA5}">
                      <a16:colId xmlns:a16="http://schemas.microsoft.com/office/drawing/2014/main" val="20003"/>
                    </a:ext>
                  </a:extLst>
                </a:gridCol>
                <a:gridCol w="1229900">
                  <a:extLst>
                    <a:ext uri="{9D8B030D-6E8A-4147-A177-3AD203B41FA5}">
                      <a16:colId xmlns:a16="http://schemas.microsoft.com/office/drawing/2014/main" val="20004"/>
                    </a:ext>
                  </a:extLst>
                </a:gridCol>
                <a:gridCol w="1182050">
                  <a:extLst>
                    <a:ext uri="{9D8B030D-6E8A-4147-A177-3AD203B41FA5}">
                      <a16:colId xmlns:a16="http://schemas.microsoft.com/office/drawing/2014/main" val="20005"/>
                    </a:ext>
                  </a:extLst>
                </a:gridCol>
              </a:tblGrid>
              <a:tr h="537225">
                <a:tc>
                  <a:txBody>
                    <a:bodyPr/>
                    <a:lstStyle/>
                    <a:p>
                      <a:pPr marL="0" lvl="0" indent="0" algn="ctr" rtl="0">
                        <a:spcBef>
                          <a:spcPts val="0"/>
                        </a:spcBef>
                        <a:spcAft>
                          <a:spcPts val="0"/>
                        </a:spcAft>
                        <a:buNone/>
                      </a:pPr>
                      <a:r>
                        <a:rPr lang="en" b="1"/>
                        <a:t>Evaluation Criteria</a:t>
                      </a:r>
                      <a:endParaRPr b="1"/>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739BF5"/>
                    </a:solidFill>
                  </a:tcPr>
                </a:tc>
                <a:tc>
                  <a:txBody>
                    <a:bodyPr/>
                    <a:lstStyle/>
                    <a:p>
                      <a:pPr marL="0" lvl="0" indent="0" algn="ctr" rtl="0">
                        <a:spcBef>
                          <a:spcPts val="0"/>
                        </a:spcBef>
                        <a:spcAft>
                          <a:spcPts val="0"/>
                        </a:spcAft>
                        <a:buNone/>
                      </a:pPr>
                      <a:r>
                        <a:rPr lang="en" b="1"/>
                        <a:t>Weight</a:t>
                      </a:r>
                      <a:endParaRPr b="1"/>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739BF5"/>
                    </a:solidFill>
                  </a:tcPr>
                </a:tc>
                <a:tc>
                  <a:txBody>
                    <a:bodyPr/>
                    <a:lstStyle/>
                    <a:p>
                      <a:pPr marL="0" lvl="0" indent="0" algn="ctr" rtl="0">
                        <a:spcBef>
                          <a:spcPts val="0"/>
                        </a:spcBef>
                        <a:spcAft>
                          <a:spcPts val="0"/>
                        </a:spcAft>
                        <a:buNone/>
                      </a:pPr>
                      <a:r>
                        <a:rPr lang="en" b="1"/>
                        <a:t>I3G4250D</a:t>
                      </a:r>
                      <a:endParaRPr b="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739BF5"/>
                    </a:solidFill>
                  </a:tcPr>
                </a:tc>
                <a:tc>
                  <a:txBody>
                    <a:bodyPr/>
                    <a:lstStyle/>
                    <a:p>
                      <a:pPr marL="0" lvl="0" indent="0" algn="ctr" rtl="0">
                        <a:spcBef>
                          <a:spcPts val="0"/>
                        </a:spcBef>
                        <a:spcAft>
                          <a:spcPts val="0"/>
                        </a:spcAft>
                        <a:buNone/>
                      </a:pPr>
                      <a:r>
                        <a:rPr lang="en" b="1"/>
                        <a:t>ADXRS450</a:t>
                      </a:r>
                      <a:endParaRPr b="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739BF5"/>
                    </a:solidFill>
                  </a:tcPr>
                </a:tc>
                <a:tc>
                  <a:txBody>
                    <a:bodyPr/>
                    <a:lstStyle/>
                    <a:p>
                      <a:pPr marL="0" lvl="0" indent="0" algn="ctr" rtl="0">
                        <a:spcBef>
                          <a:spcPts val="0"/>
                        </a:spcBef>
                        <a:spcAft>
                          <a:spcPts val="0"/>
                        </a:spcAft>
                        <a:buNone/>
                      </a:pPr>
                      <a:r>
                        <a:rPr lang="en" b="1"/>
                        <a:t>HKE21000/S</a:t>
                      </a:r>
                      <a:endParaRPr b="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739BF5"/>
                    </a:solidFill>
                  </a:tcPr>
                </a:tc>
                <a:tc>
                  <a:txBody>
                    <a:bodyPr/>
                    <a:lstStyle/>
                    <a:p>
                      <a:pPr marL="0" lvl="0" indent="0" algn="ctr" rtl="0">
                        <a:spcBef>
                          <a:spcPts val="0"/>
                        </a:spcBef>
                        <a:spcAft>
                          <a:spcPts val="0"/>
                        </a:spcAft>
                        <a:buNone/>
                      </a:pPr>
                      <a:r>
                        <a:rPr lang="en" b="1"/>
                        <a:t>IAM-20380</a:t>
                      </a:r>
                      <a:endParaRPr b="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739BF5"/>
                    </a:solidFill>
                  </a:tcPr>
                </a:tc>
                <a:extLst>
                  <a:ext uri="{0D108BD9-81ED-4DB2-BD59-A6C34878D82A}">
                    <a16:rowId xmlns:a16="http://schemas.microsoft.com/office/drawing/2014/main" val="10000"/>
                  </a:ext>
                </a:extLst>
              </a:tr>
              <a:tr h="472650">
                <a:tc>
                  <a:txBody>
                    <a:bodyPr/>
                    <a:lstStyle/>
                    <a:p>
                      <a:pPr marL="0" lvl="0" indent="0" algn="l" rtl="0">
                        <a:spcBef>
                          <a:spcPts val="0"/>
                        </a:spcBef>
                        <a:spcAft>
                          <a:spcPts val="0"/>
                        </a:spcAft>
                        <a:buNone/>
                      </a:pPr>
                      <a:r>
                        <a:rPr lang="en"/>
                        <a:t>Dimensions (cm)</a:t>
                      </a:r>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FEFEF"/>
                    </a:solidFill>
                  </a:tcPr>
                </a:tc>
                <a:tc>
                  <a:txBody>
                    <a:bodyPr/>
                    <a:lstStyle/>
                    <a:p>
                      <a:pPr marL="0" lvl="0" indent="0" algn="ctr" rtl="0">
                        <a:spcBef>
                          <a:spcPts val="0"/>
                        </a:spcBef>
                        <a:spcAft>
                          <a:spcPts val="0"/>
                        </a:spcAft>
                        <a:buNone/>
                      </a:pPr>
                      <a:r>
                        <a:rPr lang="en"/>
                        <a:t>0.10</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FEFEF"/>
                    </a:solidFill>
                  </a:tcPr>
                </a:tc>
                <a:tc>
                  <a:txBody>
                    <a:bodyPr/>
                    <a:lstStyle/>
                    <a:p>
                      <a:pPr marL="0" lvl="0" indent="0" algn="ctr" rtl="0">
                        <a:spcBef>
                          <a:spcPts val="0"/>
                        </a:spcBef>
                        <a:spcAft>
                          <a:spcPts val="0"/>
                        </a:spcAft>
                        <a:buNone/>
                      </a:pPr>
                      <a:r>
                        <a:rPr lang="en"/>
                        <a:t>2</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a:t>1</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a:t>3</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a:t>3</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349175">
                <a:tc>
                  <a:txBody>
                    <a:bodyPr/>
                    <a:lstStyle/>
                    <a:p>
                      <a:pPr marL="0" lvl="0" indent="0" algn="l" rtl="0">
                        <a:spcBef>
                          <a:spcPts val="0"/>
                        </a:spcBef>
                        <a:spcAft>
                          <a:spcPts val="0"/>
                        </a:spcAft>
                        <a:buNone/>
                      </a:pPr>
                      <a:r>
                        <a:rPr lang="en"/>
                        <a:t>Power (mW)</a:t>
                      </a:r>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FEFEF"/>
                    </a:solidFill>
                  </a:tcPr>
                </a:tc>
                <a:tc>
                  <a:txBody>
                    <a:bodyPr/>
                    <a:lstStyle/>
                    <a:p>
                      <a:pPr marL="0" lvl="0" indent="0" algn="ctr" rtl="0">
                        <a:spcBef>
                          <a:spcPts val="0"/>
                        </a:spcBef>
                        <a:spcAft>
                          <a:spcPts val="0"/>
                        </a:spcAft>
                        <a:buNone/>
                      </a:pPr>
                      <a:r>
                        <a:rPr lang="en"/>
                        <a:t>0.20</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FEFEF"/>
                    </a:solidFill>
                  </a:tcPr>
                </a:tc>
                <a:tc>
                  <a:txBody>
                    <a:bodyPr/>
                    <a:lstStyle/>
                    <a:p>
                      <a:pPr marL="0" lvl="0" indent="0" algn="ctr" rtl="0">
                        <a:spcBef>
                          <a:spcPts val="0"/>
                        </a:spcBef>
                        <a:spcAft>
                          <a:spcPts val="0"/>
                        </a:spcAft>
                        <a:buNone/>
                      </a:pPr>
                      <a:r>
                        <a:rPr lang="en"/>
                        <a:t>1.5</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a:t>1</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a:t>2.5</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a:t>3</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r h="349175">
                <a:tc>
                  <a:txBody>
                    <a:bodyPr/>
                    <a:lstStyle/>
                    <a:p>
                      <a:pPr marL="0" lvl="0" indent="0" algn="l" rtl="0">
                        <a:spcBef>
                          <a:spcPts val="0"/>
                        </a:spcBef>
                        <a:spcAft>
                          <a:spcPts val="0"/>
                        </a:spcAft>
                        <a:buNone/>
                      </a:pPr>
                      <a:r>
                        <a:rPr lang="en"/>
                        <a:t>Cost (dollars)</a:t>
                      </a:r>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FEFEF"/>
                    </a:solidFill>
                  </a:tcPr>
                </a:tc>
                <a:tc>
                  <a:txBody>
                    <a:bodyPr/>
                    <a:lstStyle/>
                    <a:p>
                      <a:pPr marL="0" lvl="0" indent="0" algn="ctr" rtl="0">
                        <a:spcBef>
                          <a:spcPts val="0"/>
                        </a:spcBef>
                        <a:spcAft>
                          <a:spcPts val="0"/>
                        </a:spcAft>
                        <a:buNone/>
                      </a:pPr>
                      <a:r>
                        <a:rPr lang="en"/>
                        <a:t>0.08</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FEFEF"/>
                    </a:solidFill>
                  </a:tcPr>
                </a:tc>
                <a:tc>
                  <a:txBody>
                    <a:bodyPr/>
                    <a:lstStyle/>
                    <a:p>
                      <a:pPr marL="0" lvl="0" indent="0" algn="ctr" rtl="0">
                        <a:spcBef>
                          <a:spcPts val="0"/>
                        </a:spcBef>
                        <a:spcAft>
                          <a:spcPts val="0"/>
                        </a:spcAft>
                        <a:buNone/>
                      </a:pPr>
                      <a:r>
                        <a:rPr lang="en"/>
                        <a:t>2.5</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a:t>1</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a:t>3</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a:t>2.5</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03"/>
                  </a:ext>
                </a:extLst>
              </a:tr>
              <a:tr h="349175">
                <a:tc>
                  <a:txBody>
                    <a:bodyPr/>
                    <a:lstStyle/>
                    <a:p>
                      <a:pPr marL="0" lvl="0" indent="0" algn="l" rtl="0">
                        <a:spcBef>
                          <a:spcPts val="0"/>
                        </a:spcBef>
                        <a:spcAft>
                          <a:spcPts val="0"/>
                        </a:spcAft>
                        <a:buNone/>
                      </a:pPr>
                      <a:r>
                        <a:rPr lang="en"/>
                        <a:t>DPS Range (°/sec)</a:t>
                      </a:r>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FEFEF"/>
                    </a:solidFill>
                  </a:tcPr>
                </a:tc>
                <a:tc>
                  <a:txBody>
                    <a:bodyPr/>
                    <a:lstStyle/>
                    <a:p>
                      <a:pPr marL="0" lvl="0" indent="0" algn="ctr" rtl="0">
                        <a:spcBef>
                          <a:spcPts val="0"/>
                        </a:spcBef>
                        <a:spcAft>
                          <a:spcPts val="0"/>
                        </a:spcAft>
                        <a:buNone/>
                      </a:pPr>
                      <a:r>
                        <a:rPr lang="en"/>
                        <a:t>0.16</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FEFEF"/>
                    </a:solidFill>
                  </a:tcPr>
                </a:tc>
                <a:tc>
                  <a:txBody>
                    <a:bodyPr/>
                    <a:lstStyle/>
                    <a:p>
                      <a:pPr marL="0" lvl="0" indent="0" algn="ctr" rtl="0">
                        <a:spcBef>
                          <a:spcPts val="0"/>
                        </a:spcBef>
                        <a:spcAft>
                          <a:spcPts val="0"/>
                        </a:spcAft>
                        <a:buNone/>
                      </a:pPr>
                      <a:r>
                        <a:rPr lang="en"/>
                        <a:t>3</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a:t>2</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a:t>3</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a:t>3</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04"/>
                  </a:ext>
                </a:extLst>
              </a:tr>
              <a:tr h="318925">
                <a:tc>
                  <a:txBody>
                    <a:bodyPr/>
                    <a:lstStyle/>
                    <a:p>
                      <a:pPr marL="0" lvl="0" indent="0" algn="l" rtl="0">
                        <a:spcBef>
                          <a:spcPts val="0"/>
                        </a:spcBef>
                        <a:spcAft>
                          <a:spcPts val="0"/>
                        </a:spcAft>
                        <a:buNone/>
                      </a:pPr>
                      <a:r>
                        <a:rPr lang="en"/>
                        <a:t>Sensitivity (LSB/[°/sec])</a:t>
                      </a:r>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FEFEF"/>
                    </a:solidFill>
                  </a:tcPr>
                </a:tc>
                <a:tc>
                  <a:txBody>
                    <a:bodyPr/>
                    <a:lstStyle/>
                    <a:p>
                      <a:pPr marL="0" lvl="0" indent="0" algn="ctr" rtl="0">
                        <a:spcBef>
                          <a:spcPts val="0"/>
                        </a:spcBef>
                        <a:spcAft>
                          <a:spcPts val="0"/>
                        </a:spcAft>
                        <a:buNone/>
                      </a:pPr>
                      <a:r>
                        <a:rPr lang="en"/>
                        <a:t>0.20</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FEFEF"/>
                    </a:solidFill>
                  </a:tcPr>
                </a:tc>
                <a:tc>
                  <a:txBody>
                    <a:bodyPr/>
                    <a:lstStyle/>
                    <a:p>
                      <a:pPr marL="0" lvl="0" indent="0" algn="ctr" rtl="0">
                        <a:spcBef>
                          <a:spcPts val="0"/>
                        </a:spcBef>
                        <a:spcAft>
                          <a:spcPts val="0"/>
                        </a:spcAft>
                        <a:buNone/>
                      </a:pPr>
                      <a:r>
                        <a:rPr lang="en"/>
                        <a:t>1</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a:t>2</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a:t>3</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a:t>3</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05"/>
                  </a:ext>
                </a:extLst>
              </a:tr>
              <a:tr h="397800">
                <a:tc>
                  <a:txBody>
                    <a:bodyPr/>
                    <a:lstStyle/>
                    <a:p>
                      <a:pPr marL="0" lvl="0" indent="0" algn="l" rtl="0">
                        <a:spcBef>
                          <a:spcPts val="0"/>
                        </a:spcBef>
                        <a:spcAft>
                          <a:spcPts val="0"/>
                        </a:spcAft>
                        <a:buNone/>
                      </a:pPr>
                      <a:r>
                        <a:rPr lang="en"/>
                        <a:t>Rate Noise Spectral Density </a:t>
                      </a:r>
                      <a:r>
                        <a:rPr lang="en" sz="1300"/>
                        <a:t>(°/sec / √Hz)</a:t>
                      </a:r>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FEFEF"/>
                    </a:solidFill>
                  </a:tcPr>
                </a:tc>
                <a:tc>
                  <a:txBody>
                    <a:bodyPr/>
                    <a:lstStyle/>
                    <a:p>
                      <a:pPr marL="0" lvl="0" indent="0" algn="ctr" rtl="0">
                        <a:spcBef>
                          <a:spcPts val="0"/>
                        </a:spcBef>
                        <a:spcAft>
                          <a:spcPts val="0"/>
                        </a:spcAft>
                        <a:buNone/>
                      </a:pPr>
                      <a:r>
                        <a:rPr lang="en"/>
                        <a:t>0.20</a:t>
                      </a:r>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FEFEF"/>
                    </a:solidFill>
                  </a:tcPr>
                </a:tc>
                <a:tc>
                  <a:txBody>
                    <a:bodyPr/>
                    <a:lstStyle/>
                    <a:p>
                      <a:pPr marL="0" lvl="0" indent="0" algn="ctr" rtl="0">
                        <a:spcBef>
                          <a:spcPts val="0"/>
                        </a:spcBef>
                        <a:spcAft>
                          <a:spcPts val="0"/>
                        </a:spcAft>
                        <a:buNone/>
                      </a:pPr>
                      <a:r>
                        <a:rPr lang="en"/>
                        <a:t>1.5</a:t>
                      </a:r>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a:t>2.5</a:t>
                      </a:r>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a:t>1</a:t>
                      </a:r>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a:t>3</a:t>
                      </a:r>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06"/>
                  </a:ext>
                </a:extLst>
              </a:tr>
              <a:tr h="349175">
                <a:tc>
                  <a:txBody>
                    <a:bodyPr/>
                    <a:lstStyle/>
                    <a:p>
                      <a:pPr marL="0" lvl="0" indent="0" algn="l" rtl="0">
                        <a:spcBef>
                          <a:spcPts val="0"/>
                        </a:spcBef>
                        <a:spcAft>
                          <a:spcPts val="0"/>
                        </a:spcAft>
                        <a:buNone/>
                      </a:pPr>
                      <a:r>
                        <a:rPr lang="en"/>
                        <a:t>Output Type</a:t>
                      </a:r>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FEFEF"/>
                    </a:solidFill>
                  </a:tcPr>
                </a:tc>
                <a:tc>
                  <a:txBody>
                    <a:bodyPr/>
                    <a:lstStyle/>
                    <a:p>
                      <a:pPr marL="0" lvl="0" indent="0" algn="ctr" rtl="0">
                        <a:spcBef>
                          <a:spcPts val="0"/>
                        </a:spcBef>
                        <a:spcAft>
                          <a:spcPts val="0"/>
                        </a:spcAft>
                        <a:buNone/>
                      </a:pPr>
                      <a:r>
                        <a:rPr lang="en"/>
                        <a:t>0.06</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FEFEF"/>
                    </a:solidFill>
                  </a:tcPr>
                </a:tc>
                <a:tc>
                  <a:txBody>
                    <a:bodyPr/>
                    <a:lstStyle/>
                    <a:p>
                      <a:pPr marL="0" lvl="0" indent="0" algn="ctr" rtl="0">
                        <a:spcBef>
                          <a:spcPts val="0"/>
                        </a:spcBef>
                        <a:spcAft>
                          <a:spcPts val="0"/>
                        </a:spcAft>
                        <a:buNone/>
                      </a:pPr>
                      <a:r>
                        <a:rPr lang="en"/>
                        <a:t>3</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00" cap="flat" cmpd="sng">
                      <a:solidFill>
                        <a:srgbClr val="000000"/>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a:t>2.5</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00" cap="flat" cmpd="sng">
                      <a:solidFill>
                        <a:srgbClr val="000000"/>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a:t>3</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00" cap="flat" cmpd="sng">
                      <a:solidFill>
                        <a:srgbClr val="000000"/>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a:t>3</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00"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07"/>
                  </a:ext>
                </a:extLst>
              </a:tr>
              <a:tr h="349175">
                <a:tc gridSpan="2">
                  <a:txBody>
                    <a:bodyPr/>
                    <a:lstStyle/>
                    <a:p>
                      <a:pPr marL="0" lvl="0" indent="0" algn="r" rtl="0">
                        <a:spcBef>
                          <a:spcPts val="0"/>
                        </a:spcBef>
                        <a:spcAft>
                          <a:spcPts val="0"/>
                        </a:spcAft>
                        <a:buNone/>
                      </a:pPr>
                      <a:r>
                        <a:rPr lang="en"/>
                        <a:t>Weighted Total:</a:t>
                      </a:r>
                      <a:endParaRPr/>
                    </a:p>
                  </a:txBody>
                  <a:tcPr marL="91425" marR="91425" marT="91425" marB="91425">
                    <a:lnL w="9525" cap="flat" cmpd="sng">
                      <a:solidFill>
                        <a:srgbClr val="000000"/>
                      </a:solidFill>
                      <a:prstDash val="solid"/>
                      <a:round/>
                      <a:headEnd type="none" w="sm" len="sm"/>
                      <a:tailEnd type="none" w="sm" len="sm"/>
                    </a:lnL>
                    <a:lnR w="95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hMerge="1">
                  <a:txBody>
                    <a:bodyPr/>
                    <a:lstStyle/>
                    <a:p>
                      <a:endParaRPr lang="en-US"/>
                    </a:p>
                  </a:txBody>
                  <a:tcPr/>
                </a:tc>
                <a:tc>
                  <a:txBody>
                    <a:bodyPr/>
                    <a:lstStyle/>
                    <a:p>
                      <a:pPr marL="0" lvl="0" indent="0" algn="ctr" rtl="0">
                        <a:lnSpc>
                          <a:spcPct val="115000"/>
                        </a:lnSpc>
                        <a:spcBef>
                          <a:spcPts val="0"/>
                        </a:spcBef>
                        <a:spcAft>
                          <a:spcPts val="0"/>
                        </a:spcAft>
                        <a:buNone/>
                      </a:pPr>
                      <a:r>
                        <a:rPr lang="en"/>
                        <a:t>1.96</a:t>
                      </a:r>
                      <a:endParaRPr/>
                    </a:p>
                  </a:txBody>
                  <a:tcPr marL="28575" marR="28575" marT="19050" marB="19050">
                    <a:lnL w="9500" cap="flat" cmpd="sng">
                      <a:solidFill>
                        <a:srgbClr val="000000"/>
                      </a:solidFill>
                      <a:prstDash val="solid"/>
                      <a:round/>
                      <a:headEnd type="none" w="sm" len="sm"/>
                      <a:tailEnd type="none" w="sm" len="sm"/>
                    </a:lnL>
                    <a:lnR w="9500" cap="flat" cmpd="sng">
                      <a:solidFill>
                        <a:srgbClr val="000000"/>
                      </a:solidFill>
                      <a:prstDash val="solid"/>
                      <a:round/>
                      <a:headEnd type="none" w="sm" len="sm"/>
                      <a:tailEnd type="none" w="sm" len="sm"/>
                    </a:lnR>
                    <a:lnT w="9500" cap="flat" cmpd="sng">
                      <a:solidFill>
                        <a:srgbClr val="000000"/>
                      </a:solidFill>
                      <a:prstDash val="solid"/>
                      <a:round/>
                      <a:headEnd type="none" w="sm" len="sm"/>
                      <a:tailEnd type="none" w="sm" len="sm"/>
                    </a:lnT>
                    <a:lnB w="9500" cap="flat" cmpd="sng">
                      <a:solidFill>
                        <a:srgbClr val="000000"/>
                      </a:solidFill>
                      <a:prstDash val="solid"/>
                      <a:round/>
                      <a:headEnd type="none" w="sm" len="sm"/>
                      <a:tailEnd type="none" w="sm" len="sm"/>
                    </a:lnB>
                    <a:solidFill>
                      <a:srgbClr val="F4CCCC"/>
                    </a:solidFill>
                  </a:tcPr>
                </a:tc>
                <a:tc>
                  <a:txBody>
                    <a:bodyPr/>
                    <a:lstStyle/>
                    <a:p>
                      <a:pPr marL="0" lvl="0" indent="0" algn="ctr" rtl="0">
                        <a:lnSpc>
                          <a:spcPct val="115000"/>
                        </a:lnSpc>
                        <a:spcBef>
                          <a:spcPts val="0"/>
                        </a:spcBef>
                        <a:spcAft>
                          <a:spcPts val="0"/>
                        </a:spcAft>
                        <a:buNone/>
                      </a:pPr>
                      <a:r>
                        <a:rPr lang="en"/>
                        <a:t>1.76</a:t>
                      </a:r>
                      <a:endParaRPr/>
                    </a:p>
                  </a:txBody>
                  <a:tcPr marL="28575" marR="28575" marT="19050" marB="19050">
                    <a:lnL w="9500" cap="flat" cmpd="sng">
                      <a:solidFill>
                        <a:srgbClr val="000000"/>
                      </a:solidFill>
                      <a:prstDash val="solid"/>
                      <a:round/>
                      <a:headEnd type="none" w="sm" len="sm"/>
                      <a:tailEnd type="none" w="sm" len="sm"/>
                    </a:lnL>
                    <a:lnR w="9500" cap="flat" cmpd="sng">
                      <a:solidFill>
                        <a:srgbClr val="000000"/>
                      </a:solidFill>
                      <a:prstDash val="solid"/>
                      <a:round/>
                      <a:headEnd type="none" w="sm" len="sm"/>
                      <a:tailEnd type="none" w="sm" len="sm"/>
                    </a:lnR>
                    <a:lnT w="9500" cap="flat" cmpd="sng">
                      <a:solidFill>
                        <a:srgbClr val="000000"/>
                      </a:solidFill>
                      <a:prstDash val="solid"/>
                      <a:round/>
                      <a:headEnd type="none" w="sm" len="sm"/>
                      <a:tailEnd type="none" w="sm" len="sm"/>
                    </a:lnT>
                    <a:lnB w="9500" cap="flat" cmpd="sng">
                      <a:solidFill>
                        <a:srgbClr val="000000"/>
                      </a:solidFill>
                      <a:prstDash val="solid"/>
                      <a:round/>
                      <a:headEnd type="none" w="sm" len="sm"/>
                      <a:tailEnd type="none" w="sm" len="sm"/>
                    </a:lnB>
                    <a:solidFill>
                      <a:srgbClr val="F4CCCC"/>
                    </a:solidFill>
                  </a:tcPr>
                </a:tc>
                <a:tc>
                  <a:txBody>
                    <a:bodyPr/>
                    <a:lstStyle/>
                    <a:p>
                      <a:pPr marL="0" lvl="0" indent="0" algn="ctr" rtl="0">
                        <a:lnSpc>
                          <a:spcPct val="115000"/>
                        </a:lnSpc>
                        <a:spcBef>
                          <a:spcPts val="0"/>
                        </a:spcBef>
                        <a:spcAft>
                          <a:spcPts val="0"/>
                        </a:spcAft>
                        <a:buNone/>
                      </a:pPr>
                      <a:r>
                        <a:rPr lang="en"/>
                        <a:t>2.58</a:t>
                      </a:r>
                      <a:endParaRPr/>
                    </a:p>
                  </a:txBody>
                  <a:tcPr marL="28575" marR="28575" marT="19050" marB="19050">
                    <a:lnL w="9500" cap="flat" cmpd="sng">
                      <a:solidFill>
                        <a:srgbClr val="000000"/>
                      </a:solidFill>
                      <a:prstDash val="solid"/>
                      <a:round/>
                      <a:headEnd type="none" w="sm" len="sm"/>
                      <a:tailEnd type="none" w="sm" len="sm"/>
                    </a:lnL>
                    <a:lnR w="9500" cap="flat" cmpd="sng">
                      <a:solidFill>
                        <a:srgbClr val="000000"/>
                      </a:solidFill>
                      <a:prstDash val="solid"/>
                      <a:round/>
                      <a:headEnd type="none" w="sm" len="sm"/>
                      <a:tailEnd type="none" w="sm" len="sm"/>
                    </a:lnR>
                    <a:lnT w="9500" cap="flat" cmpd="sng">
                      <a:solidFill>
                        <a:srgbClr val="000000"/>
                      </a:solidFill>
                      <a:prstDash val="solid"/>
                      <a:round/>
                      <a:headEnd type="none" w="sm" len="sm"/>
                      <a:tailEnd type="none" w="sm" len="sm"/>
                    </a:lnT>
                    <a:lnB w="9500" cap="flat" cmpd="sng">
                      <a:solidFill>
                        <a:srgbClr val="000000"/>
                      </a:solidFill>
                      <a:prstDash val="solid"/>
                      <a:round/>
                      <a:headEnd type="none" w="sm" len="sm"/>
                      <a:tailEnd type="none" w="sm" len="sm"/>
                    </a:lnB>
                    <a:solidFill>
                      <a:srgbClr val="FFF2CC"/>
                    </a:solidFill>
                  </a:tcPr>
                </a:tc>
                <a:tc>
                  <a:txBody>
                    <a:bodyPr/>
                    <a:lstStyle/>
                    <a:p>
                      <a:pPr marL="0" lvl="0" indent="0" algn="ctr" rtl="0">
                        <a:lnSpc>
                          <a:spcPct val="115000"/>
                        </a:lnSpc>
                        <a:spcBef>
                          <a:spcPts val="0"/>
                        </a:spcBef>
                        <a:spcAft>
                          <a:spcPts val="0"/>
                        </a:spcAft>
                        <a:buNone/>
                      </a:pPr>
                      <a:r>
                        <a:rPr lang="en"/>
                        <a:t>2.96</a:t>
                      </a:r>
                      <a:endParaRPr/>
                    </a:p>
                  </a:txBody>
                  <a:tcPr marL="28575" marR="28575" marT="19050" marB="19050">
                    <a:lnL w="9500" cap="flat" cmpd="sng">
                      <a:solidFill>
                        <a:srgbClr val="000000"/>
                      </a:solidFill>
                      <a:prstDash val="solid"/>
                      <a:round/>
                      <a:headEnd type="none" w="sm" len="sm"/>
                      <a:tailEnd type="none" w="sm" len="sm"/>
                    </a:lnL>
                    <a:lnR w="9500" cap="flat" cmpd="sng">
                      <a:solidFill>
                        <a:srgbClr val="000000"/>
                      </a:solidFill>
                      <a:prstDash val="solid"/>
                      <a:round/>
                      <a:headEnd type="none" w="sm" len="sm"/>
                      <a:tailEnd type="none" w="sm" len="sm"/>
                    </a:lnR>
                    <a:lnT w="9500" cap="flat" cmpd="sng">
                      <a:solidFill>
                        <a:srgbClr val="000000"/>
                      </a:solidFill>
                      <a:prstDash val="solid"/>
                      <a:round/>
                      <a:headEnd type="none" w="sm" len="sm"/>
                      <a:tailEnd type="none" w="sm" len="sm"/>
                    </a:lnT>
                    <a:lnB w="9500" cap="flat" cmpd="sng">
                      <a:solidFill>
                        <a:srgbClr val="000000"/>
                      </a:solidFill>
                      <a:prstDash val="solid"/>
                      <a:round/>
                      <a:headEnd type="none" w="sm" len="sm"/>
                      <a:tailEnd type="none" w="sm" len="sm"/>
                    </a:lnB>
                    <a:solidFill>
                      <a:srgbClr val="D9EAD3"/>
                    </a:solidFill>
                  </a:tcPr>
                </a:tc>
                <a:extLst>
                  <a:ext uri="{0D108BD9-81ED-4DB2-BD59-A6C34878D82A}">
                    <a16:rowId xmlns:a16="http://schemas.microsoft.com/office/drawing/2014/main" val="10008"/>
                  </a:ext>
                </a:extLst>
              </a:tr>
            </a:tbl>
          </a:graphicData>
        </a:graphic>
      </p:graphicFrame>
      <p:sp>
        <p:nvSpPr>
          <p:cNvPr id="392" name="Google Shape;392;p33"/>
          <p:cNvSpPr/>
          <p:nvPr/>
        </p:nvSpPr>
        <p:spPr>
          <a:xfrm>
            <a:off x="7337475" y="657225"/>
            <a:ext cx="1182000" cy="3981453"/>
          </a:xfrm>
          <a:prstGeom prst="rect">
            <a:avLst/>
          </a:prstGeom>
          <a:noFill/>
          <a:ln w="28575"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sp>
        <p:nvSpPr>
          <p:cNvPr id="397" name="Google Shape;397;p34"/>
          <p:cNvSpPr/>
          <p:nvPr/>
        </p:nvSpPr>
        <p:spPr>
          <a:xfrm>
            <a:off x="203338" y="780788"/>
            <a:ext cx="8737200" cy="3890100"/>
          </a:xfrm>
          <a:prstGeom prst="rect">
            <a:avLst/>
          </a:prstGeom>
          <a:solidFill>
            <a:schemeClr val="lt2"/>
          </a:solidFill>
          <a:ln w="9525" cap="flat" cmpd="sng">
            <a:solidFill>
              <a:schemeClr val="dk2"/>
            </a:solidFill>
            <a:prstDash val="solid"/>
            <a:round/>
            <a:headEnd type="none" w="sm" len="sm"/>
            <a:tailEnd type="none" w="sm" len="sm"/>
          </a:ln>
          <a:effectLst>
            <a:outerShdw blurRad="57150" dist="38100" dir="2760000" algn="bl" rotWithShape="0">
              <a:srgbClr val="000000">
                <a:alpha val="6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aphicFrame>
        <p:nvGraphicFramePr>
          <p:cNvPr id="398" name="Google Shape;398;p34"/>
          <p:cNvGraphicFramePr/>
          <p:nvPr/>
        </p:nvGraphicFramePr>
        <p:xfrm>
          <a:off x="203338" y="780775"/>
          <a:ext cx="8737325" cy="3890035"/>
        </p:xfrm>
        <a:graphic>
          <a:graphicData uri="http://schemas.openxmlformats.org/drawingml/2006/table">
            <a:tbl>
              <a:tblPr>
                <a:noFill/>
                <a:tableStyleId>{6457F5C5-370B-463E-8180-37DFF4779C5C}</a:tableStyleId>
              </a:tblPr>
              <a:tblGrid>
                <a:gridCol w="2173175">
                  <a:extLst>
                    <a:ext uri="{9D8B030D-6E8A-4147-A177-3AD203B41FA5}">
                      <a16:colId xmlns:a16="http://schemas.microsoft.com/office/drawing/2014/main" val="20000"/>
                    </a:ext>
                  </a:extLst>
                </a:gridCol>
                <a:gridCol w="903225">
                  <a:extLst>
                    <a:ext uri="{9D8B030D-6E8A-4147-A177-3AD203B41FA5}">
                      <a16:colId xmlns:a16="http://schemas.microsoft.com/office/drawing/2014/main" val="20001"/>
                    </a:ext>
                  </a:extLst>
                </a:gridCol>
                <a:gridCol w="1407625">
                  <a:extLst>
                    <a:ext uri="{9D8B030D-6E8A-4147-A177-3AD203B41FA5}">
                      <a16:colId xmlns:a16="http://schemas.microsoft.com/office/drawing/2014/main" val="20002"/>
                    </a:ext>
                  </a:extLst>
                </a:gridCol>
                <a:gridCol w="1319325">
                  <a:extLst>
                    <a:ext uri="{9D8B030D-6E8A-4147-A177-3AD203B41FA5}">
                      <a16:colId xmlns:a16="http://schemas.microsoft.com/office/drawing/2014/main" val="20003"/>
                    </a:ext>
                  </a:extLst>
                </a:gridCol>
                <a:gridCol w="1509925">
                  <a:extLst>
                    <a:ext uri="{9D8B030D-6E8A-4147-A177-3AD203B41FA5}">
                      <a16:colId xmlns:a16="http://schemas.microsoft.com/office/drawing/2014/main" val="20004"/>
                    </a:ext>
                  </a:extLst>
                </a:gridCol>
                <a:gridCol w="1424050">
                  <a:extLst>
                    <a:ext uri="{9D8B030D-6E8A-4147-A177-3AD203B41FA5}">
                      <a16:colId xmlns:a16="http://schemas.microsoft.com/office/drawing/2014/main" val="20005"/>
                    </a:ext>
                  </a:extLst>
                </a:gridCol>
              </a:tblGrid>
              <a:tr h="309150">
                <a:tc>
                  <a:txBody>
                    <a:bodyPr/>
                    <a:lstStyle/>
                    <a:p>
                      <a:pPr marL="0" lvl="0" indent="0" algn="ctr" rtl="0">
                        <a:spcBef>
                          <a:spcPts val="0"/>
                        </a:spcBef>
                        <a:spcAft>
                          <a:spcPts val="0"/>
                        </a:spcAft>
                        <a:buNone/>
                      </a:pPr>
                      <a:r>
                        <a:rPr lang="en" b="1"/>
                        <a:t>Evaluation Criteria</a:t>
                      </a:r>
                      <a:endParaRPr b="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739BF5"/>
                    </a:solidFill>
                  </a:tcPr>
                </a:tc>
                <a:tc>
                  <a:txBody>
                    <a:bodyPr/>
                    <a:lstStyle/>
                    <a:p>
                      <a:pPr marL="0" lvl="0" indent="0" algn="ctr" rtl="0">
                        <a:spcBef>
                          <a:spcPts val="0"/>
                        </a:spcBef>
                        <a:spcAft>
                          <a:spcPts val="0"/>
                        </a:spcAft>
                        <a:buNone/>
                      </a:pPr>
                      <a:r>
                        <a:rPr lang="en" b="1"/>
                        <a:t>Weight</a:t>
                      </a:r>
                      <a:endParaRPr b="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739BF5"/>
                    </a:solidFill>
                  </a:tcPr>
                </a:tc>
                <a:tc>
                  <a:txBody>
                    <a:bodyPr/>
                    <a:lstStyle/>
                    <a:p>
                      <a:pPr marL="0" lvl="0" indent="0" algn="ctr" rtl="0">
                        <a:spcBef>
                          <a:spcPts val="0"/>
                        </a:spcBef>
                        <a:spcAft>
                          <a:spcPts val="0"/>
                        </a:spcAft>
                        <a:buNone/>
                      </a:pPr>
                      <a:r>
                        <a:rPr lang="en" b="1"/>
                        <a:t>4030-002-120</a:t>
                      </a:r>
                      <a:endParaRPr b="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739BF5"/>
                    </a:solidFill>
                  </a:tcPr>
                </a:tc>
                <a:tc>
                  <a:txBody>
                    <a:bodyPr/>
                    <a:lstStyle/>
                    <a:p>
                      <a:pPr marL="0" lvl="0" indent="0" algn="ctr" rtl="0">
                        <a:spcBef>
                          <a:spcPts val="0"/>
                        </a:spcBef>
                        <a:spcAft>
                          <a:spcPts val="0"/>
                        </a:spcAft>
                        <a:buNone/>
                      </a:pPr>
                      <a:r>
                        <a:rPr lang="en" b="1"/>
                        <a:t>IIM-42352</a:t>
                      </a:r>
                      <a:endParaRPr b="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739BF5"/>
                    </a:solidFill>
                  </a:tcPr>
                </a:tc>
                <a:tc>
                  <a:txBody>
                    <a:bodyPr/>
                    <a:lstStyle/>
                    <a:p>
                      <a:pPr marL="0" lvl="0" indent="0" algn="ctr" rtl="0">
                        <a:spcBef>
                          <a:spcPts val="0"/>
                        </a:spcBef>
                        <a:spcAft>
                          <a:spcPts val="0"/>
                        </a:spcAft>
                        <a:buNone/>
                      </a:pPr>
                      <a:r>
                        <a:rPr lang="en" b="1">
                          <a:solidFill>
                            <a:srgbClr val="222222"/>
                          </a:solidFill>
                          <a:highlight>
                            <a:srgbClr val="739BF5"/>
                          </a:highlight>
                        </a:rPr>
                        <a:t>KX134-1211</a:t>
                      </a:r>
                      <a:endParaRPr b="1">
                        <a:highlight>
                          <a:srgbClr val="739BF5"/>
                        </a:highlight>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739BF5"/>
                    </a:solidFill>
                  </a:tcPr>
                </a:tc>
                <a:tc>
                  <a:txBody>
                    <a:bodyPr/>
                    <a:lstStyle/>
                    <a:p>
                      <a:pPr marL="0" lvl="0" indent="0" algn="ctr" rtl="0">
                        <a:spcBef>
                          <a:spcPts val="0"/>
                        </a:spcBef>
                        <a:spcAft>
                          <a:spcPts val="0"/>
                        </a:spcAft>
                        <a:buNone/>
                      </a:pPr>
                      <a:r>
                        <a:rPr lang="en" b="1">
                          <a:solidFill>
                            <a:srgbClr val="222222"/>
                          </a:solidFill>
                          <a:highlight>
                            <a:srgbClr val="739BF5"/>
                          </a:highlight>
                        </a:rPr>
                        <a:t>ADXL357</a:t>
                      </a:r>
                      <a:endParaRPr b="1">
                        <a:solidFill>
                          <a:srgbClr val="222222"/>
                        </a:solidFill>
                        <a:highlight>
                          <a:srgbClr val="739BF5"/>
                        </a:highlight>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739BF5"/>
                    </a:solidFill>
                  </a:tcPr>
                </a:tc>
                <a:extLst>
                  <a:ext uri="{0D108BD9-81ED-4DB2-BD59-A6C34878D82A}">
                    <a16:rowId xmlns:a16="http://schemas.microsoft.com/office/drawing/2014/main" val="10000"/>
                  </a:ext>
                </a:extLst>
              </a:tr>
              <a:tr h="329950">
                <a:tc>
                  <a:txBody>
                    <a:bodyPr/>
                    <a:lstStyle/>
                    <a:p>
                      <a:pPr marL="0" lvl="0" indent="0" algn="l" rtl="0">
                        <a:spcBef>
                          <a:spcPts val="0"/>
                        </a:spcBef>
                        <a:spcAft>
                          <a:spcPts val="0"/>
                        </a:spcAft>
                        <a:buNone/>
                      </a:pPr>
                      <a:r>
                        <a:rPr lang="en" sz="1300"/>
                        <a:t>Dimensions (cm)</a:t>
                      </a:r>
                      <a:endParaRPr sz="1300"/>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1300"/>
                        <a:t>0.1</a:t>
                      </a:r>
                      <a:endParaRPr sz="1300"/>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1300"/>
                        <a:t>5.6 x 7.05 x 1.5</a:t>
                      </a:r>
                      <a:endParaRPr sz="1300"/>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2CC"/>
                    </a:solidFill>
                  </a:tcPr>
                </a:tc>
                <a:tc>
                  <a:txBody>
                    <a:bodyPr/>
                    <a:lstStyle/>
                    <a:p>
                      <a:pPr marL="0" lvl="0" indent="0" algn="ctr" rtl="0">
                        <a:spcBef>
                          <a:spcPts val="0"/>
                        </a:spcBef>
                        <a:spcAft>
                          <a:spcPts val="0"/>
                        </a:spcAft>
                        <a:buNone/>
                      </a:pPr>
                      <a:r>
                        <a:rPr lang="en" sz="1300"/>
                        <a:t>0.25 x 0.3 x 0.09</a:t>
                      </a:r>
                      <a:endParaRPr sz="1300"/>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EAD3"/>
                    </a:solidFill>
                  </a:tcPr>
                </a:tc>
                <a:tc>
                  <a:txBody>
                    <a:bodyPr/>
                    <a:lstStyle/>
                    <a:p>
                      <a:pPr marL="0" lvl="0" indent="0" algn="ctr" rtl="0">
                        <a:spcBef>
                          <a:spcPts val="0"/>
                        </a:spcBef>
                        <a:spcAft>
                          <a:spcPts val="0"/>
                        </a:spcAft>
                        <a:buNone/>
                      </a:pPr>
                      <a:r>
                        <a:rPr lang="en" sz="1300"/>
                        <a:t>0.2 x 0.2 x .09</a:t>
                      </a:r>
                      <a:endParaRPr sz="1300"/>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EAD3"/>
                    </a:solidFill>
                  </a:tcPr>
                </a:tc>
                <a:tc>
                  <a:txBody>
                    <a:bodyPr/>
                    <a:lstStyle/>
                    <a:p>
                      <a:pPr marL="0" lvl="0" indent="0" algn="ctr" rtl="0">
                        <a:spcBef>
                          <a:spcPts val="0"/>
                        </a:spcBef>
                        <a:spcAft>
                          <a:spcPts val="0"/>
                        </a:spcAft>
                        <a:buNone/>
                      </a:pPr>
                      <a:r>
                        <a:rPr lang="en" sz="1300"/>
                        <a:t>0.6 x 0.56 x 0.22</a:t>
                      </a:r>
                      <a:endParaRPr sz="1300"/>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EAD3"/>
                    </a:solidFill>
                  </a:tcPr>
                </a:tc>
                <a:extLst>
                  <a:ext uri="{0D108BD9-81ED-4DB2-BD59-A6C34878D82A}">
                    <a16:rowId xmlns:a16="http://schemas.microsoft.com/office/drawing/2014/main" val="10001"/>
                  </a:ext>
                </a:extLst>
              </a:tr>
              <a:tr h="384100">
                <a:tc>
                  <a:txBody>
                    <a:bodyPr/>
                    <a:lstStyle/>
                    <a:p>
                      <a:pPr marL="0" lvl="0" indent="0" algn="l" rtl="0">
                        <a:spcBef>
                          <a:spcPts val="0"/>
                        </a:spcBef>
                        <a:spcAft>
                          <a:spcPts val="0"/>
                        </a:spcAft>
                        <a:buNone/>
                      </a:pPr>
                      <a:r>
                        <a:rPr lang="en" sz="1300"/>
                        <a:t>Power (mW)</a:t>
                      </a:r>
                      <a:endParaRPr sz="1300"/>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1300"/>
                        <a:t>0.2</a:t>
                      </a:r>
                      <a:endParaRPr sz="1300"/>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1300"/>
                        <a:t>20 - 120</a:t>
                      </a:r>
                      <a:endParaRPr sz="1300"/>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2CC"/>
                    </a:solidFill>
                  </a:tcPr>
                </a:tc>
                <a:tc>
                  <a:txBody>
                    <a:bodyPr/>
                    <a:lstStyle/>
                    <a:p>
                      <a:pPr marL="0" lvl="0" indent="0" algn="ctr" rtl="0">
                        <a:spcBef>
                          <a:spcPts val="0"/>
                        </a:spcBef>
                        <a:spcAft>
                          <a:spcPts val="0"/>
                        </a:spcAft>
                        <a:buNone/>
                      </a:pPr>
                      <a:r>
                        <a:rPr lang="en" sz="1300"/>
                        <a:t>0.513 - 1.1</a:t>
                      </a:r>
                      <a:endParaRPr sz="1300"/>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EAD3"/>
                    </a:solidFill>
                  </a:tcPr>
                </a:tc>
                <a:tc>
                  <a:txBody>
                    <a:bodyPr/>
                    <a:lstStyle/>
                    <a:p>
                      <a:pPr marL="0" lvl="0" indent="0" algn="ctr" rtl="0">
                        <a:spcBef>
                          <a:spcPts val="0"/>
                        </a:spcBef>
                        <a:spcAft>
                          <a:spcPts val="0"/>
                        </a:spcAft>
                        <a:buNone/>
                      </a:pPr>
                      <a:r>
                        <a:rPr lang="en" sz="1300">
                          <a:highlight>
                            <a:srgbClr val="D9EAD3"/>
                          </a:highlight>
                        </a:rPr>
                        <a:t>0.513 - 1.1</a:t>
                      </a:r>
                      <a:endParaRPr sz="1300">
                        <a:highlight>
                          <a:srgbClr val="D9EAD3"/>
                        </a:highlight>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EAD3"/>
                    </a:solidFill>
                  </a:tcPr>
                </a:tc>
                <a:tc>
                  <a:txBody>
                    <a:bodyPr/>
                    <a:lstStyle/>
                    <a:p>
                      <a:pPr marL="0" lvl="0" indent="0" algn="ctr" rtl="0">
                        <a:spcBef>
                          <a:spcPts val="0"/>
                        </a:spcBef>
                        <a:spcAft>
                          <a:spcPts val="0"/>
                        </a:spcAft>
                        <a:buNone/>
                      </a:pPr>
                      <a:r>
                        <a:rPr lang="en" sz="1300">
                          <a:highlight>
                            <a:srgbClr val="D9EAD3"/>
                          </a:highlight>
                        </a:rPr>
                        <a:t>0.5 - 1.03</a:t>
                      </a:r>
                      <a:endParaRPr sz="1300">
                        <a:highlight>
                          <a:srgbClr val="D9EAD3"/>
                        </a:highlight>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EAD3"/>
                    </a:solidFill>
                  </a:tcPr>
                </a:tc>
                <a:extLst>
                  <a:ext uri="{0D108BD9-81ED-4DB2-BD59-A6C34878D82A}">
                    <a16:rowId xmlns:a16="http://schemas.microsoft.com/office/drawing/2014/main" val="10002"/>
                  </a:ext>
                </a:extLst>
              </a:tr>
              <a:tr h="384100">
                <a:tc>
                  <a:txBody>
                    <a:bodyPr/>
                    <a:lstStyle/>
                    <a:p>
                      <a:pPr marL="0" lvl="0" indent="0" algn="l" rtl="0">
                        <a:spcBef>
                          <a:spcPts val="0"/>
                        </a:spcBef>
                        <a:spcAft>
                          <a:spcPts val="0"/>
                        </a:spcAft>
                        <a:buNone/>
                      </a:pPr>
                      <a:r>
                        <a:rPr lang="en" sz="1300"/>
                        <a:t>Cost (dollars)</a:t>
                      </a:r>
                      <a:endParaRPr sz="1300"/>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1300"/>
                        <a:t>0.08</a:t>
                      </a:r>
                      <a:endParaRPr sz="1300"/>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1300"/>
                        <a:t>$231</a:t>
                      </a:r>
                      <a:endParaRPr sz="1300"/>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4CCCC"/>
                    </a:solidFill>
                  </a:tcPr>
                </a:tc>
                <a:tc>
                  <a:txBody>
                    <a:bodyPr/>
                    <a:lstStyle/>
                    <a:p>
                      <a:pPr marL="0" lvl="0" indent="0" algn="ctr" rtl="0">
                        <a:spcBef>
                          <a:spcPts val="0"/>
                        </a:spcBef>
                        <a:spcAft>
                          <a:spcPts val="0"/>
                        </a:spcAft>
                        <a:buNone/>
                      </a:pPr>
                      <a:r>
                        <a:rPr lang="en" sz="1300"/>
                        <a:t>$10.97</a:t>
                      </a:r>
                      <a:endParaRPr sz="1300"/>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EAD3"/>
                    </a:solidFill>
                  </a:tcPr>
                </a:tc>
                <a:tc>
                  <a:txBody>
                    <a:bodyPr/>
                    <a:lstStyle/>
                    <a:p>
                      <a:pPr marL="0" lvl="0" indent="0" algn="ctr" rtl="0">
                        <a:spcBef>
                          <a:spcPts val="0"/>
                        </a:spcBef>
                        <a:spcAft>
                          <a:spcPts val="0"/>
                        </a:spcAft>
                        <a:buNone/>
                      </a:pPr>
                      <a:r>
                        <a:rPr lang="en" sz="1300">
                          <a:highlight>
                            <a:srgbClr val="D9EAD3"/>
                          </a:highlight>
                        </a:rPr>
                        <a:t>$16.90</a:t>
                      </a:r>
                      <a:endParaRPr sz="1300">
                        <a:highlight>
                          <a:srgbClr val="D9EAD3"/>
                        </a:highlight>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EAD3"/>
                    </a:solidFill>
                  </a:tcPr>
                </a:tc>
                <a:tc>
                  <a:txBody>
                    <a:bodyPr/>
                    <a:lstStyle/>
                    <a:p>
                      <a:pPr marL="0" lvl="0" indent="0" algn="ctr" rtl="0">
                        <a:spcBef>
                          <a:spcPts val="0"/>
                        </a:spcBef>
                        <a:spcAft>
                          <a:spcPts val="0"/>
                        </a:spcAft>
                        <a:buNone/>
                      </a:pPr>
                      <a:r>
                        <a:rPr lang="en" sz="1300"/>
                        <a:t>$70.85</a:t>
                      </a:r>
                      <a:endParaRPr sz="1300"/>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4CCCC"/>
                    </a:solidFill>
                  </a:tcPr>
                </a:tc>
                <a:extLst>
                  <a:ext uri="{0D108BD9-81ED-4DB2-BD59-A6C34878D82A}">
                    <a16:rowId xmlns:a16="http://schemas.microsoft.com/office/drawing/2014/main" val="10003"/>
                  </a:ext>
                </a:extLst>
              </a:tr>
              <a:tr h="553125">
                <a:tc>
                  <a:txBody>
                    <a:bodyPr/>
                    <a:lstStyle/>
                    <a:p>
                      <a:pPr marL="0" lvl="0" indent="0" algn="l" rtl="0">
                        <a:spcBef>
                          <a:spcPts val="0"/>
                        </a:spcBef>
                        <a:spcAft>
                          <a:spcPts val="0"/>
                        </a:spcAft>
                        <a:buNone/>
                      </a:pPr>
                      <a:r>
                        <a:rPr lang="en" sz="1300"/>
                        <a:t>Acceleration Range</a:t>
                      </a:r>
                      <a:endParaRPr sz="1300"/>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1300"/>
                        <a:t>0.16</a:t>
                      </a:r>
                      <a:endParaRPr sz="1300"/>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800"/>
                        <a:t>士</a:t>
                      </a:r>
                      <a:r>
                        <a:rPr lang="en" sz="1200"/>
                        <a:t>2g</a:t>
                      </a:r>
                      <a:endParaRPr sz="1200"/>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4CCCC"/>
                    </a:solidFill>
                  </a:tcPr>
                </a:tc>
                <a:tc>
                  <a:txBody>
                    <a:bodyPr/>
                    <a:lstStyle/>
                    <a:p>
                      <a:pPr marL="0" lvl="0" indent="0" algn="ctr" rtl="0">
                        <a:spcBef>
                          <a:spcPts val="0"/>
                        </a:spcBef>
                        <a:spcAft>
                          <a:spcPts val="0"/>
                        </a:spcAft>
                        <a:buNone/>
                      </a:pPr>
                      <a:r>
                        <a:rPr lang="en" sz="800"/>
                        <a:t>士</a:t>
                      </a:r>
                      <a:r>
                        <a:rPr lang="en" sz="1200"/>
                        <a:t>2g, </a:t>
                      </a:r>
                      <a:r>
                        <a:rPr lang="en" sz="800"/>
                        <a:t>士</a:t>
                      </a:r>
                      <a:r>
                        <a:rPr lang="en" sz="1200"/>
                        <a:t>4g,</a:t>
                      </a:r>
                      <a:r>
                        <a:rPr lang="en" sz="800"/>
                        <a:t>士</a:t>
                      </a:r>
                      <a:r>
                        <a:rPr lang="en" sz="1200"/>
                        <a:t>8g,</a:t>
                      </a:r>
                      <a:r>
                        <a:rPr lang="en" sz="800"/>
                        <a:t>士</a:t>
                      </a:r>
                      <a:r>
                        <a:rPr lang="en" sz="1200"/>
                        <a:t>16g</a:t>
                      </a:r>
                      <a:endParaRPr sz="1200"/>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EAD3"/>
                    </a:solidFill>
                  </a:tcPr>
                </a:tc>
                <a:tc>
                  <a:txBody>
                    <a:bodyPr/>
                    <a:lstStyle/>
                    <a:p>
                      <a:pPr marL="0" lvl="0" indent="0" algn="ctr" rtl="0">
                        <a:spcBef>
                          <a:spcPts val="0"/>
                        </a:spcBef>
                        <a:spcAft>
                          <a:spcPts val="0"/>
                        </a:spcAft>
                        <a:buNone/>
                      </a:pPr>
                      <a:r>
                        <a:rPr lang="en" sz="800"/>
                        <a:t>士</a:t>
                      </a:r>
                      <a:r>
                        <a:rPr lang="en" sz="1200"/>
                        <a:t>8g,</a:t>
                      </a:r>
                      <a:r>
                        <a:rPr lang="en" sz="800"/>
                        <a:t>士</a:t>
                      </a:r>
                      <a:r>
                        <a:rPr lang="en" sz="1200"/>
                        <a:t>16g,</a:t>
                      </a:r>
                      <a:r>
                        <a:rPr lang="en" sz="800"/>
                        <a:t>士</a:t>
                      </a:r>
                      <a:r>
                        <a:rPr lang="en" sz="1200"/>
                        <a:t>32g,</a:t>
                      </a:r>
                      <a:r>
                        <a:rPr lang="en" sz="800"/>
                        <a:t>士</a:t>
                      </a:r>
                      <a:r>
                        <a:rPr lang="en" sz="1200"/>
                        <a:t>64g</a:t>
                      </a:r>
                      <a:endParaRPr sz="1200"/>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EAD3"/>
                    </a:solidFill>
                  </a:tcPr>
                </a:tc>
                <a:tc>
                  <a:txBody>
                    <a:bodyPr/>
                    <a:lstStyle/>
                    <a:p>
                      <a:pPr marL="0" lvl="0" indent="0" algn="ctr" rtl="0">
                        <a:spcBef>
                          <a:spcPts val="0"/>
                        </a:spcBef>
                        <a:spcAft>
                          <a:spcPts val="0"/>
                        </a:spcAft>
                        <a:buNone/>
                      </a:pPr>
                      <a:r>
                        <a:rPr lang="en" sz="800"/>
                        <a:t>士</a:t>
                      </a:r>
                      <a:r>
                        <a:rPr lang="en" sz="1200"/>
                        <a:t>10g,</a:t>
                      </a:r>
                      <a:r>
                        <a:rPr lang="en" sz="800"/>
                        <a:t>士</a:t>
                      </a:r>
                      <a:r>
                        <a:rPr lang="en" sz="1200"/>
                        <a:t>20g,</a:t>
                      </a:r>
                      <a:r>
                        <a:rPr lang="en" sz="800"/>
                        <a:t>士</a:t>
                      </a:r>
                      <a:r>
                        <a:rPr lang="en" sz="1200"/>
                        <a:t>40g</a:t>
                      </a:r>
                      <a:endParaRPr sz="800"/>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EAD3"/>
                    </a:solidFill>
                  </a:tcPr>
                </a:tc>
                <a:extLst>
                  <a:ext uri="{0D108BD9-81ED-4DB2-BD59-A6C34878D82A}">
                    <a16:rowId xmlns:a16="http://schemas.microsoft.com/office/drawing/2014/main" val="10004"/>
                  </a:ext>
                </a:extLst>
              </a:tr>
              <a:tr h="553125">
                <a:tc>
                  <a:txBody>
                    <a:bodyPr/>
                    <a:lstStyle/>
                    <a:p>
                      <a:pPr marL="0" lvl="0" indent="0" algn="l" rtl="0">
                        <a:spcBef>
                          <a:spcPts val="0"/>
                        </a:spcBef>
                        <a:spcAft>
                          <a:spcPts val="0"/>
                        </a:spcAft>
                        <a:buNone/>
                      </a:pPr>
                      <a:r>
                        <a:rPr lang="en" sz="1300"/>
                        <a:t>Sensitivity (At most precise g setting)</a:t>
                      </a:r>
                      <a:endParaRPr sz="1300"/>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1300"/>
                        <a:t>0.20</a:t>
                      </a:r>
                      <a:endParaRPr sz="1300"/>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1200"/>
                        <a:t>1000 mV/g</a:t>
                      </a:r>
                      <a:endParaRPr sz="1200"/>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2CC"/>
                    </a:solidFill>
                  </a:tcPr>
                </a:tc>
                <a:tc>
                  <a:txBody>
                    <a:bodyPr/>
                    <a:lstStyle/>
                    <a:p>
                      <a:pPr marL="0" lvl="0" indent="0" algn="ctr" rtl="0">
                        <a:spcBef>
                          <a:spcPts val="0"/>
                        </a:spcBef>
                        <a:spcAft>
                          <a:spcPts val="0"/>
                        </a:spcAft>
                        <a:buNone/>
                      </a:pPr>
                      <a:r>
                        <a:rPr lang="en" sz="1200"/>
                        <a:t>16,384 LSB/g</a:t>
                      </a:r>
                      <a:endParaRPr sz="1200"/>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2CC"/>
                    </a:solidFill>
                  </a:tcPr>
                </a:tc>
                <a:tc>
                  <a:txBody>
                    <a:bodyPr/>
                    <a:lstStyle/>
                    <a:p>
                      <a:pPr marL="0" lvl="0" indent="0" algn="ctr" rtl="0">
                        <a:spcBef>
                          <a:spcPts val="0"/>
                        </a:spcBef>
                        <a:spcAft>
                          <a:spcPts val="0"/>
                        </a:spcAft>
                        <a:buNone/>
                      </a:pPr>
                      <a:r>
                        <a:rPr lang="en" sz="1200"/>
                        <a:t>4096 LSB/g</a:t>
                      </a:r>
                      <a:endParaRPr sz="1200"/>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4CCCC"/>
                    </a:solidFill>
                  </a:tcPr>
                </a:tc>
                <a:tc>
                  <a:txBody>
                    <a:bodyPr/>
                    <a:lstStyle/>
                    <a:p>
                      <a:pPr marL="0" lvl="0" indent="0" algn="ctr" rtl="0">
                        <a:spcBef>
                          <a:spcPts val="0"/>
                        </a:spcBef>
                        <a:spcAft>
                          <a:spcPts val="0"/>
                        </a:spcAft>
                        <a:buNone/>
                      </a:pPr>
                      <a:r>
                        <a:rPr lang="en" sz="1200"/>
                        <a:t>51,200 LSB/g</a:t>
                      </a:r>
                      <a:endParaRPr sz="1200"/>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EAD3"/>
                    </a:solidFill>
                  </a:tcPr>
                </a:tc>
                <a:extLst>
                  <a:ext uri="{0D108BD9-81ED-4DB2-BD59-A6C34878D82A}">
                    <a16:rowId xmlns:a16="http://schemas.microsoft.com/office/drawing/2014/main" val="10005"/>
                  </a:ext>
                </a:extLst>
              </a:tr>
              <a:tr h="553125">
                <a:tc>
                  <a:txBody>
                    <a:bodyPr/>
                    <a:lstStyle/>
                    <a:p>
                      <a:pPr marL="0" lvl="0" indent="0" algn="l" rtl="0">
                        <a:spcBef>
                          <a:spcPts val="0"/>
                        </a:spcBef>
                        <a:spcAft>
                          <a:spcPts val="0"/>
                        </a:spcAft>
                        <a:buNone/>
                      </a:pPr>
                      <a:r>
                        <a:rPr lang="en"/>
                        <a:t>Noise Spectral Density (µg / √Hz)</a:t>
                      </a:r>
                      <a:endParaRPr sz="1300"/>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1300"/>
                        <a:t>0.20</a:t>
                      </a:r>
                      <a:endParaRPr sz="1300"/>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1200"/>
                        <a:t>32</a:t>
                      </a:r>
                      <a:endParaRPr sz="1200"/>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EAD3"/>
                    </a:solidFill>
                  </a:tcPr>
                </a:tc>
                <a:tc>
                  <a:txBody>
                    <a:bodyPr/>
                    <a:lstStyle/>
                    <a:p>
                      <a:pPr marL="0" lvl="0" indent="0" algn="ctr" rtl="0">
                        <a:spcBef>
                          <a:spcPts val="0"/>
                        </a:spcBef>
                        <a:spcAft>
                          <a:spcPts val="0"/>
                        </a:spcAft>
                        <a:buNone/>
                      </a:pPr>
                      <a:r>
                        <a:rPr lang="en" sz="1200"/>
                        <a:t>70</a:t>
                      </a:r>
                      <a:endParaRPr sz="1200"/>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2CC"/>
                    </a:solidFill>
                  </a:tcPr>
                </a:tc>
                <a:tc>
                  <a:txBody>
                    <a:bodyPr/>
                    <a:lstStyle/>
                    <a:p>
                      <a:pPr marL="0" lvl="0" indent="0" algn="ctr" rtl="0">
                        <a:spcBef>
                          <a:spcPts val="0"/>
                        </a:spcBef>
                        <a:spcAft>
                          <a:spcPts val="0"/>
                        </a:spcAft>
                        <a:buNone/>
                      </a:pPr>
                      <a:r>
                        <a:rPr lang="en" sz="1200"/>
                        <a:t>300</a:t>
                      </a:r>
                      <a:endParaRPr sz="1200"/>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4CCCC"/>
                    </a:solidFill>
                  </a:tcPr>
                </a:tc>
                <a:tc>
                  <a:txBody>
                    <a:bodyPr/>
                    <a:lstStyle/>
                    <a:p>
                      <a:pPr marL="0" lvl="0" indent="0" algn="ctr" rtl="0">
                        <a:spcBef>
                          <a:spcPts val="0"/>
                        </a:spcBef>
                        <a:spcAft>
                          <a:spcPts val="0"/>
                        </a:spcAft>
                        <a:buNone/>
                      </a:pPr>
                      <a:r>
                        <a:rPr lang="en" sz="1200"/>
                        <a:t>75</a:t>
                      </a:r>
                      <a:endParaRPr sz="1200"/>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2CC"/>
                    </a:solidFill>
                  </a:tcPr>
                </a:tc>
                <a:extLst>
                  <a:ext uri="{0D108BD9-81ED-4DB2-BD59-A6C34878D82A}">
                    <a16:rowId xmlns:a16="http://schemas.microsoft.com/office/drawing/2014/main" val="10006"/>
                  </a:ext>
                </a:extLst>
              </a:tr>
              <a:tr h="404750">
                <a:tc>
                  <a:txBody>
                    <a:bodyPr/>
                    <a:lstStyle/>
                    <a:p>
                      <a:pPr marL="0" lvl="0" indent="0" algn="l" rtl="0">
                        <a:spcBef>
                          <a:spcPts val="0"/>
                        </a:spcBef>
                        <a:spcAft>
                          <a:spcPts val="0"/>
                        </a:spcAft>
                        <a:buNone/>
                      </a:pPr>
                      <a:r>
                        <a:rPr lang="en" sz="1300"/>
                        <a:t>Output Type</a:t>
                      </a:r>
                      <a:endParaRPr sz="1300"/>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1300"/>
                        <a:t>0.06</a:t>
                      </a:r>
                      <a:endParaRPr sz="1300"/>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en" sz="1200"/>
                        <a:t>Analog Voltage</a:t>
                      </a:r>
                      <a:endParaRPr sz="1200"/>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4CCCC"/>
                    </a:solidFill>
                  </a:tcPr>
                </a:tc>
                <a:tc>
                  <a:txBody>
                    <a:bodyPr/>
                    <a:lstStyle/>
                    <a:p>
                      <a:pPr marL="0" lvl="0" indent="0" algn="ctr" rtl="0">
                        <a:lnSpc>
                          <a:spcPct val="115000"/>
                        </a:lnSpc>
                        <a:spcBef>
                          <a:spcPts val="0"/>
                        </a:spcBef>
                        <a:spcAft>
                          <a:spcPts val="0"/>
                        </a:spcAft>
                        <a:buNone/>
                      </a:pPr>
                      <a:r>
                        <a:rPr lang="en" sz="1300"/>
                        <a:t>I²C, I3C, SPI</a:t>
                      </a:r>
                      <a:endParaRPr sz="1300"/>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EAD3"/>
                    </a:solidFill>
                  </a:tcPr>
                </a:tc>
                <a:tc>
                  <a:txBody>
                    <a:bodyPr/>
                    <a:lstStyle/>
                    <a:p>
                      <a:pPr marL="0" lvl="0" indent="0" algn="ctr" rtl="0">
                        <a:lnSpc>
                          <a:spcPct val="115000"/>
                        </a:lnSpc>
                        <a:spcBef>
                          <a:spcPts val="0"/>
                        </a:spcBef>
                        <a:spcAft>
                          <a:spcPts val="0"/>
                        </a:spcAft>
                        <a:buNone/>
                      </a:pPr>
                      <a:r>
                        <a:rPr lang="en" sz="1300"/>
                        <a:t>I²C,SPI</a:t>
                      </a:r>
                      <a:endParaRPr sz="1300"/>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EAD3"/>
                    </a:solidFill>
                  </a:tcPr>
                </a:tc>
                <a:tc>
                  <a:txBody>
                    <a:bodyPr/>
                    <a:lstStyle/>
                    <a:p>
                      <a:pPr marL="0" lvl="0" indent="0" algn="ctr" rtl="0">
                        <a:lnSpc>
                          <a:spcPct val="115000"/>
                        </a:lnSpc>
                        <a:spcBef>
                          <a:spcPts val="0"/>
                        </a:spcBef>
                        <a:spcAft>
                          <a:spcPts val="0"/>
                        </a:spcAft>
                        <a:buNone/>
                      </a:pPr>
                      <a:r>
                        <a:rPr lang="en" sz="1300"/>
                        <a:t>I²C, SPI</a:t>
                      </a:r>
                      <a:endParaRPr sz="1300"/>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EAD3"/>
                    </a:solidFill>
                  </a:tcPr>
                </a:tc>
                <a:extLst>
                  <a:ext uri="{0D108BD9-81ED-4DB2-BD59-A6C34878D82A}">
                    <a16:rowId xmlns:a16="http://schemas.microsoft.com/office/drawing/2014/main" val="10007"/>
                  </a:ext>
                </a:extLst>
              </a:tr>
            </a:tbl>
          </a:graphicData>
        </a:graphic>
      </p:graphicFrame>
      <p:sp>
        <p:nvSpPr>
          <p:cNvPr id="399" name="Google Shape;399;p34"/>
          <p:cNvSpPr txBox="1">
            <a:spLocks noGrp="1"/>
          </p:cNvSpPr>
          <p:nvPr>
            <p:ph type="sldNum" idx="12"/>
          </p:nvPr>
        </p:nvSpPr>
        <p:spPr>
          <a:xfrm>
            <a:off x="8630875" y="4875372"/>
            <a:ext cx="548700" cy="2682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770"/>
              <a:buFont typeface="Arial"/>
              <a:buNone/>
            </a:pPr>
            <a:fld id="{00000000-1234-1234-1234-123412341234}" type="slidenum">
              <a:rPr lang="en"/>
              <a:t>22</a:t>
            </a:fld>
            <a:endParaRPr/>
          </a:p>
        </p:txBody>
      </p:sp>
      <p:sp>
        <p:nvSpPr>
          <p:cNvPr id="400" name="Google Shape;400;p34"/>
          <p:cNvSpPr txBox="1">
            <a:spLocks noGrp="1"/>
          </p:cNvSpPr>
          <p:nvPr>
            <p:ph type="title"/>
          </p:nvPr>
        </p:nvSpPr>
        <p:spPr>
          <a:xfrm>
            <a:off x="153025" y="0"/>
            <a:ext cx="6707400" cy="5763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Accelerometer Trade Matrix</a:t>
            </a:r>
            <a:endParaRPr/>
          </a:p>
        </p:txBody>
      </p:sp>
      <p:sp>
        <p:nvSpPr>
          <p:cNvPr id="401" name="Google Shape;401;p34"/>
          <p:cNvSpPr/>
          <p:nvPr/>
        </p:nvSpPr>
        <p:spPr>
          <a:xfrm>
            <a:off x="4534400" y="4875375"/>
            <a:ext cx="1055400" cy="268200"/>
          </a:xfrm>
          <a:prstGeom prst="rect">
            <a:avLst/>
          </a:prstGeom>
          <a:solidFill>
            <a:srgbClr val="739B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000">
                <a:latin typeface="Merriweather"/>
                <a:ea typeface="Merriweather"/>
                <a:cs typeface="Merriweather"/>
                <a:sym typeface="Merriweather"/>
              </a:rPr>
              <a:t>Trades</a:t>
            </a:r>
            <a:endParaRPr sz="1000">
              <a:latin typeface="Merriweather"/>
              <a:ea typeface="Merriweather"/>
              <a:cs typeface="Merriweather"/>
              <a:sym typeface="Merriweathe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sp>
        <p:nvSpPr>
          <p:cNvPr id="406" name="Google Shape;406;p35"/>
          <p:cNvSpPr/>
          <p:nvPr/>
        </p:nvSpPr>
        <p:spPr>
          <a:xfrm>
            <a:off x="474825" y="657225"/>
            <a:ext cx="8044800" cy="4173600"/>
          </a:xfrm>
          <a:prstGeom prst="rect">
            <a:avLst/>
          </a:prstGeom>
          <a:solidFill>
            <a:schemeClr val="lt2"/>
          </a:solidFill>
          <a:ln w="9525" cap="flat" cmpd="sng">
            <a:solidFill>
              <a:schemeClr val="dk2"/>
            </a:solidFill>
            <a:prstDash val="solid"/>
            <a:round/>
            <a:headEnd type="none" w="sm" len="sm"/>
            <a:tailEnd type="none" w="sm" len="sm"/>
          </a:ln>
          <a:effectLst>
            <a:outerShdw blurRad="57150" dist="38100" dir="2760000" algn="bl" rotWithShape="0">
              <a:srgbClr val="000000">
                <a:alpha val="6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35"/>
          <p:cNvSpPr txBox="1">
            <a:spLocks noGrp="1"/>
          </p:cNvSpPr>
          <p:nvPr>
            <p:ph type="sldNum" idx="12"/>
          </p:nvPr>
        </p:nvSpPr>
        <p:spPr>
          <a:xfrm>
            <a:off x="8630875" y="4875372"/>
            <a:ext cx="548700" cy="2682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770"/>
              <a:buFont typeface="Arial"/>
              <a:buNone/>
            </a:pPr>
            <a:fld id="{00000000-1234-1234-1234-123412341234}" type="slidenum">
              <a:rPr lang="en"/>
              <a:t>23</a:t>
            </a:fld>
            <a:endParaRPr/>
          </a:p>
        </p:txBody>
      </p:sp>
      <p:sp>
        <p:nvSpPr>
          <p:cNvPr id="408" name="Google Shape;408;p35"/>
          <p:cNvSpPr txBox="1">
            <a:spLocks noGrp="1"/>
          </p:cNvSpPr>
          <p:nvPr>
            <p:ph type="title"/>
          </p:nvPr>
        </p:nvSpPr>
        <p:spPr>
          <a:xfrm>
            <a:off x="153025" y="0"/>
            <a:ext cx="6707400" cy="5763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Weighted Accelerometer Trade Matrix</a:t>
            </a:r>
            <a:endParaRPr/>
          </a:p>
        </p:txBody>
      </p:sp>
      <p:sp>
        <p:nvSpPr>
          <p:cNvPr id="409" name="Google Shape;409;p35"/>
          <p:cNvSpPr/>
          <p:nvPr/>
        </p:nvSpPr>
        <p:spPr>
          <a:xfrm>
            <a:off x="4534400" y="4875375"/>
            <a:ext cx="1055400" cy="268200"/>
          </a:xfrm>
          <a:prstGeom prst="rect">
            <a:avLst/>
          </a:prstGeom>
          <a:solidFill>
            <a:srgbClr val="739B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000">
                <a:latin typeface="Merriweather"/>
                <a:ea typeface="Merriweather"/>
                <a:cs typeface="Merriweather"/>
                <a:sym typeface="Merriweather"/>
              </a:rPr>
              <a:t>Trades</a:t>
            </a:r>
            <a:endParaRPr sz="1000">
              <a:latin typeface="Merriweather"/>
              <a:ea typeface="Merriweather"/>
              <a:cs typeface="Merriweather"/>
              <a:sym typeface="Merriweather"/>
            </a:endParaRPr>
          </a:p>
        </p:txBody>
      </p:sp>
      <p:graphicFrame>
        <p:nvGraphicFramePr>
          <p:cNvPr id="410" name="Google Shape;410;p35"/>
          <p:cNvGraphicFramePr/>
          <p:nvPr/>
        </p:nvGraphicFramePr>
        <p:xfrm>
          <a:off x="474875" y="620800"/>
          <a:ext cx="8044700" cy="4210065"/>
        </p:xfrm>
        <a:graphic>
          <a:graphicData uri="http://schemas.openxmlformats.org/drawingml/2006/table">
            <a:tbl>
              <a:tblPr>
                <a:noFill/>
                <a:tableStyleId>{6457F5C5-370B-463E-8180-37DFF4779C5C}</a:tableStyleId>
              </a:tblPr>
              <a:tblGrid>
                <a:gridCol w="2420975">
                  <a:extLst>
                    <a:ext uri="{9D8B030D-6E8A-4147-A177-3AD203B41FA5}">
                      <a16:colId xmlns:a16="http://schemas.microsoft.com/office/drawing/2014/main" val="20000"/>
                    </a:ext>
                  </a:extLst>
                </a:gridCol>
                <a:gridCol w="823725">
                  <a:extLst>
                    <a:ext uri="{9D8B030D-6E8A-4147-A177-3AD203B41FA5}">
                      <a16:colId xmlns:a16="http://schemas.microsoft.com/office/drawing/2014/main" val="20001"/>
                    </a:ext>
                  </a:extLst>
                </a:gridCol>
                <a:gridCol w="1369375">
                  <a:extLst>
                    <a:ext uri="{9D8B030D-6E8A-4147-A177-3AD203B41FA5}">
                      <a16:colId xmlns:a16="http://schemas.microsoft.com/office/drawing/2014/main" val="20002"/>
                    </a:ext>
                  </a:extLst>
                </a:gridCol>
                <a:gridCol w="1018675">
                  <a:extLst>
                    <a:ext uri="{9D8B030D-6E8A-4147-A177-3AD203B41FA5}">
                      <a16:colId xmlns:a16="http://schemas.microsoft.com/office/drawing/2014/main" val="20003"/>
                    </a:ext>
                  </a:extLst>
                </a:gridCol>
                <a:gridCol w="1229900">
                  <a:extLst>
                    <a:ext uri="{9D8B030D-6E8A-4147-A177-3AD203B41FA5}">
                      <a16:colId xmlns:a16="http://schemas.microsoft.com/office/drawing/2014/main" val="20004"/>
                    </a:ext>
                  </a:extLst>
                </a:gridCol>
                <a:gridCol w="1182050">
                  <a:extLst>
                    <a:ext uri="{9D8B030D-6E8A-4147-A177-3AD203B41FA5}">
                      <a16:colId xmlns:a16="http://schemas.microsoft.com/office/drawing/2014/main" val="20005"/>
                    </a:ext>
                  </a:extLst>
                </a:gridCol>
              </a:tblGrid>
              <a:tr h="537225">
                <a:tc>
                  <a:txBody>
                    <a:bodyPr/>
                    <a:lstStyle/>
                    <a:p>
                      <a:pPr marL="0" lvl="0" indent="0" algn="ctr" rtl="0">
                        <a:spcBef>
                          <a:spcPts val="0"/>
                        </a:spcBef>
                        <a:spcAft>
                          <a:spcPts val="0"/>
                        </a:spcAft>
                        <a:buNone/>
                      </a:pPr>
                      <a:r>
                        <a:rPr lang="en" b="1"/>
                        <a:t>Evaluation Criteria</a:t>
                      </a:r>
                      <a:endParaRPr b="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739BF5"/>
                    </a:solidFill>
                  </a:tcPr>
                </a:tc>
                <a:tc>
                  <a:txBody>
                    <a:bodyPr/>
                    <a:lstStyle/>
                    <a:p>
                      <a:pPr marL="0" lvl="0" indent="0" algn="ctr" rtl="0">
                        <a:spcBef>
                          <a:spcPts val="0"/>
                        </a:spcBef>
                        <a:spcAft>
                          <a:spcPts val="0"/>
                        </a:spcAft>
                        <a:buNone/>
                      </a:pPr>
                      <a:r>
                        <a:rPr lang="en" b="1"/>
                        <a:t>Weight</a:t>
                      </a:r>
                      <a:endParaRPr b="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739BF5"/>
                    </a:solidFill>
                  </a:tcPr>
                </a:tc>
                <a:tc>
                  <a:txBody>
                    <a:bodyPr/>
                    <a:lstStyle/>
                    <a:p>
                      <a:pPr marL="0" lvl="0" indent="0" algn="ctr" rtl="0">
                        <a:spcBef>
                          <a:spcPts val="0"/>
                        </a:spcBef>
                        <a:spcAft>
                          <a:spcPts val="0"/>
                        </a:spcAft>
                        <a:buNone/>
                      </a:pPr>
                      <a:r>
                        <a:rPr lang="en" b="1"/>
                        <a:t>4030-002-120</a:t>
                      </a:r>
                      <a:endParaRPr b="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739BF5"/>
                    </a:solidFill>
                  </a:tcPr>
                </a:tc>
                <a:tc>
                  <a:txBody>
                    <a:bodyPr/>
                    <a:lstStyle/>
                    <a:p>
                      <a:pPr marL="0" lvl="0" indent="0" algn="ctr" rtl="0">
                        <a:spcBef>
                          <a:spcPts val="0"/>
                        </a:spcBef>
                        <a:spcAft>
                          <a:spcPts val="0"/>
                        </a:spcAft>
                        <a:buNone/>
                      </a:pPr>
                      <a:r>
                        <a:rPr lang="en" b="1"/>
                        <a:t>IIM-42352</a:t>
                      </a:r>
                      <a:endParaRPr b="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739BF5"/>
                    </a:solidFill>
                  </a:tcPr>
                </a:tc>
                <a:tc>
                  <a:txBody>
                    <a:bodyPr/>
                    <a:lstStyle/>
                    <a:p>
                      <a:pPr marL="0" lvl="0" indent="0" algn="ctr" rtl="0">
                        <a:spcBef>
                          <a:spcPts val="0"/>
                        </a:spcBef>
                        <a:spcAft>
                          <a:spcPts val="0"/>
                        </a:spcAft>
                        <a:buNone/>
                      </a:pPr>
                      <a:r>
                        <a:rPr lang="en" b="1">
                          <a:solidFill>
                            <a:srgbClr val="222222"/>
                          </a:solidFill>
                          <a:highlight>
                            <a:srgbClr val="739BF5"/>
                          </a:highlight>
                        </a:rPr>
                        <a:t>KX134-1211</a:t>
                      </a:r>
                      <a:endParaRPr b="1">
                        <a:highlight>
                          <a:srgbClr val="739BF5"/>
                        </a:highlight>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739BF5"/>
                    </a:solidFill>
                  </a:tcPr>
                </a:tc>
                <a:tc>
                  <a:txBody>
                    <a:bodyPr/>
                    <a:lstStyle/>
                    <a:p>
                      <a:pPr marL="0" lvl="0" indent="0" algn="ctr" rtl="0">
                        <a:spcBef>
                          <a:spcPts val="0"/>
                        </a:spcBef>
                        <a:spcAft>
                          <a:spcPts val="0"/>
                        </a:spcAft>
                        <a:buNone/>
                      </a:pPr>
                      <a:r>
                        <a:rPr lang="en" b="1">
                          <a:solidFill>
                            <a:srgbClr val="222222"/>
                          </a:solidFill>
                          <a:highlight>
                            <a:srgbClr val="739BF5"/>
                          </a:highlight>
                        </a:rPr>
                        <a:t>ADXL357</a:t>
                      </a:r>
                      <a:endParaRPr b="1">
                        <a:solidFill>
                          <a:srgbClr val="222222"/>
                        </a:solidFill>
                        <a:highlight>
                          <a:srgbClr val="739BF5"/>
                        </a:highlight>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739BF5"/>
                    </a:solidFill>
                  </a:tcPr>
                </a:tc>
                <a:extLst>
                  <a:ext uri="{0D108BD9-81ED-4DB2-BD59-A6C34878D82A}">
                    <a16:rowId xmlns:a16="http://schemas.microsoft.com/office/drawing/2014/main" val="10000"/>
                  </a:ext>
                </a:extLst>
              </a:tr>
              <a:tr h="472650">
                <a:tc>
                  <a:txBody>
                    <a:bodyPr/>
                    <a:lstStyle/>
                    <a:p>
                      <a:pPr marL="0" lvl="0" indent="0" algn="l" rtl="0">
                        <a:spcBef>
                          <a:spcPts val="0"/>
                        </a:spcBef>
                        <a:spcAft>
                          <a:spcPts val="0"/>
                        </a:spcAft>
                        <a:buNone/>
                      </a:pPr>
                      <a:r>
                        <a:rPr lang="en"/>
                        <a:t>Volume (cm)</a:t>
                      </a:r>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FEFEF"/>
                    </a:solidFill>
                  </a:tcPr>
                </a:tc>
                <a:tc>
                  <a:txBody>
                    <a:bodyPr/>
                    <a:lstStyle/>
                    <a:p>
                      <a:pPr marL="0" lvl="0" indent="0" algn="ctr" rtl="0">
                        <a:spcBef>
                          <a:spcPts val="0"/>
                        </a:spcBef>
                        <a:spcAft>
                          <a:spcPts val="0"/>
                        </a:spcAft>
                        <a:buNone/>
                      </a:pPr>
                      <a:r>
                        <a:rPr lang="en"/>
                        <a:t>0.10</a:t>
                      </a:r>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FEFEF"/>
                    </a:solidFill>
                  </a:tcPr>
                </a:tc>
                <a:tc>
                  <a:txBody>
                    <a:bodyPr/>
                    <a:lstStyle/>
                    <a:p>
                      <a:pPr marL="0" lvl="0" indent="0" algn="ctr" rtl="0">
                        <a:spcBef>
                          <a:spcPts val="0"/>
                        </a:spcBef>
                        <a:spcAft>
                          <a:spcPts val="0"/>
                        </a:spcAft>
                        <a:buNone/>
                      </a:pPr>
                      <a:r>
                        <a:rPr lang="en"/>
                        <a:t>1</a:t>
                      </a:r>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a:t>3</a:t>
                      </a:r>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a:t>3</a:t>
                      </a:r>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a:t>3</a:t>
                      </a:r>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349175">
                <a:tc>
                  <a:txBody>
                    <a:bodyPr/>
                    <a:lstStyle/>
                    <a:p>
                      <a:pPr marL="0" lvl="0" indent="0" algn="l" rtl="0">
                        <a:spcBef>
                          <a:spcPts val="0"/>
                        </a:spcBef>
                        <a:spcAft>
                          <a:spcPts val="0"/>
                        </a:spcAft>
                        <a:buNone/>
                      </a:pPr>
                      <a:r>
                        <a:rPr lang="en"/>
                        <a:t>Power (mW)</a:t>
                      </a:r>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FEFEF"/>
                    </a:solidFill>
                  </a:tcPr>
                </a:tc>
                <a:tc>
                  <a:txBody>
                    <a:bodyPr/>
                    <a:lstStyle/>
                    <a:p>
                      <a:pPr marL="0" lvl="0" indent="0" algn="ctr" rtl="0">
                        <a:spcBef>
                          <a:spcPts val="0"/>
                        </a:spcBef>
                        <a:spcAft>
                          <a:spcPts val="0"/>
                        </a:spcAft>
                        <a:buNone/>
                      </a:pPr>
                      <a:r>
                        <a:rPr lang="en"/>
                        <a:t>0.20</a:t>
                      </a:r>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FEFEF"/>
                    </a:solidFill>
                  </a:tcPr>
                </a:tc>
                <a:tc>
                  <a:txBody>
                    <a:bodyPr/>
                    <a:lstStyle/>
                    <a:p>
                      <a:pPr marL="0" lvl="0" indent="0" algn="ctr" rtl="0">
                        <a:spcBef>
                          <a:spcPts val="0"/>
                        </a:spcBef>
                        <a:spcAft>
                          <a:spcPts val="0"/>
                        </a:spcAft>
                        <a:buNone/>
                      </a:pPr>
                      <a:r>
                        <a:rPr lang="en"/>
                        <a:t>1.5</a:t>
                      </a:r>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a:t>3</a:t>
                      </a:r>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a:t>3</a:t>
                      </a:r>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a:t>3</a:t>
                      </a:r>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r h="349175">
                <a:tc>
                  <a:txBody>
                    <a:bodyPr/>
                    <a:lstStyle/>
                    <a:p>
                      <a:pPr marL="0" lvl="0" indent="0" algn="l" rtl="0">
                        <a:spcBef>
                          <a:spcPts val="0"/>
                        </a:spcBef>
                        <a:spcAft>
                          <a:spcPts val="0"/>
                        </a:spcAft>
                        <a:buNone/>
                      </a:pPr>
                      <a:r>
                        <a:rPr lang="en"/>
                        <a:t>Cost (dollars)</a:t>
                      </a:r>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FEFEF"/>
                    </a:solidFill>
                  </a:tcPr>
                </a:tc>
                <a:tc>
                  <a:txBody>
                    <a:bodyPr/>
                    <a:lstStyle/>
                    <a:p>
                      <a:pPr marL="0" lvl="0" indent="0" algn="ctr" rtl="0">
                        <a:spcBef>
                          <a:spcPts val="0"/>
                        </a:spcBef>
                        <a:spcAft>
                          <a:spcPts val="0"/>
                        </a:spcAft>
                        <a:buNone/>
                      </a:pPr>
                      <a:r>
                        <a:rPr lang="en"/>
                        <a:t>0.08</a:t>
                      </a:r>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FEFEF"/>
                    </a:solidFill>
                  </a:tcPr>
                </a:tc>
                <a:tc>
                  <a:txBody>
                    <a:bodyPr/>
                    <a:lstStyle/>
                    <a:p>
                      <a:pPr marL="0" lvl="0" indent="0" algn="ctr" rtl="0">
                        <a:spcBef>
                          <a:spcPts val="0"/>
                        </a:spcBef>
                        <a:spcAft>
                          <a:spcPts val="0"/>
                        </a:spcAft>
                        <a:buNone/>
                      </a:pPr>
                      <a:r>
                        <a:rPr lang="en"/>
                        <a:t>1</a:t>
                      </a:r>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a:t>3</a:t>
                      </a:r>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a:t>3</a:t>
                      </a:r>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a:t>2.5</a:t>
                      </a:r>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03"/>
                  </a:ext>
                </a:extLst>
              </a:tr>
              <a:tr h="349175">
                <a:tc>
                  <a:txBody>
                    <a:bodyPr/>
                    <a:lstStyle/>
                    <a:p>
                      <a:pPr marL="0" lvl="0" indent="0" algn="l" rtl="0">
                        <a:spcBef>
                          <a:spcPts val="0"/>
                        </a:spcBef>
                        <a:spcAft>
                          <a:spcPts val="0"/>
                        </a:spcAft>
                        <a:buNone/>
                      </a:pPr>
                      <a:r>
                        <a:rPr lang="en"/>
                        <a:t>Acceleration Range</a:t>
                      </a:r>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FEFEF"/>
                    </a:solidFill>
                  </a:tcPr>
                </a:tc>
                <a:tc>
                  <a:txBody>
                    <a:bodyPr/>
                    <a:lstStyle/>
                    <a:p>
                      <a:pPr marL="0" lvl="0" indent="0" algn="ctr" rtl="0">
                        <a:spcBef>
                          <a:spcPts val="0"/>
                        </a:spcBef>
                        <a:spcAft>
                          <a:spcPts val="0"/>
                        </a:spcAft>
                        <a:buNone/>
                      </a:pPr>
                      <a:r>
                        <a:rPr lang="en"/>
                        <a:t>0.16</a:t>
                      </a:r>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FEFEF"/>
                    </a:solidFill>
                  </a:tcPr>
                </a:tc>
                <a:tc>
                  <a:txBody>
                    <a:bodyPr/>
                    <a:lstStyle/>
                    <a:p>
                      <a:pPr marL="0" lvl="0" indent="0" algn="ctr" rtl="0">
                        <a:spcBef>
                          <a:spcPts val="0"/>
                        </a:spcBef>
                        <a:spcAft>
                          <a:spcPts val="0"/>
                        </a:spcAft>
                        <a:buNone/>
                      </a:pPr>
                      <a:r>
                        <a:rPr lang="en"/>
                        <a:t>1</a:t>
                      </a:r>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a:t>3</a:t>
                      </a:r>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a:t>3</a:t>
                      </a:r>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a:t>3</a:t>
                      </a:r>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04"/>
                  </a:ext>
                </a:extLst>
              </a:tr>
              <a:tr h="318925">
                <a:tc>
                  <a:txBody>
                    <a:bodyPr/>
                    <a:lstStyle/>
                    <a:p>
                      <a:pPr marL="0" lvl="0" indent="0" algn="l" rtl="0">
                        <a:spcBef>
                          <a:spcPts val="0"/>
                        </a:spcBef>
                        <a:spcAft>
                          <a:spcPts val="0"/>
                        </a:spcAft>
                        <a:buNone/>
                      </a:pPr>
                      <a:r>
                        <a:rPr lang="en"/>
                        <a:t>Sensitivity (At most precise g setting)</a:t>
                      </a:r>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FEFEF"/>
                    </a:solidFill>
                  </a:tcPr>
                </a:tc>
                <a:tc>
                  <a:txBody>
                    <a:bodyPr/>
                    <a:lstStyle/>
                    <a:p>
                      <a:pPr marL="0" lvl="0" indent="0" algn="ctr" rtl="0">
                        <a:spcBef>
                          <a:spcPts val="0"/>
                        </a:spcBef>
                        <a:spcAft>
                          <a:spcPts val="0"/>
                        </a:spcAft>
                        <a:buNone/>
                      </a:pPr>
                      <a:r>
                        <a:rPr lang="en"/>
                        <a:t>0.20</a:t>
                      </a:r>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FEFEF"/>
                    </a:solidFill>
                  </a:tcPr>
                </a:tc>
                <a:tc>
                  <a:txBody>
                    <a:bodyPr/>
                    <a:lstStyle/>
                    <a:p>
                      <a:pPr marL="0" lvl="0" indent="0" algn="ctr" rtl="0">
                        <a:spcBef>
                          <a:spcPts val="0"/>
                        </a:spcBef>
                        <a:spcAft>
                          <a:spcPts val="0"/>
                        </a:spcAft>
                        <a:buNone/>
                      </a:pPr>
                      <a:r>
                        <a:rPr lang="en"/>
                        <a:t>2</a:t>
                      </a:r>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en"/>
                        <a:t>2</a:t>
                      </a:r>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en"/>
                        <a:t>1</a:t>
                      </a:r>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en"/>
                        <a:t>3</a:t>
                      </a:r>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5"/>
                  </a:ext>
                </a:extLst>
              </a:tr>
              <a:tr h="397800">
                <a:tc>
                  <a:txBody>
                    <a:bodyPr/>
                    <a:lstStyle/>
                    <a:p>
                      <a:pPr marL="0" lvl="0" indent="0" algn="l" rtl="0">
                        <a:spcBef>
                          <a:spcPts val="0"/>
                        </a:spcBef>
                        <a:spcAft>
                          <a:spcPts val="0"/>
                        </a:spcAft>
                        <a:buNone/>
                      </a:pPr>
                      <a:r>
                        <a:rPr lang="en"/>
                        <a:t>Noise Spectral Density (µg / √Hz)</a:t>
                      </a:r>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FEFEF"/>
                    </a:solidFill>
                  </a:tcPr>
                </a:tc>
                <a:tc>
                  <a:txBody>
                    <a:bodyPr/>
                    <a:lstStyle/>
                    <a:p>
                      <a:pPr marL="0" lvl="0" indent="0" algn="ctr" rtl="0">
                        <a:spcBef>
                          <a:spcPts val="0"/>
                        </a:spcBef>
                        <a:spcAft>
                          <a:spcPts val="0"/>
                        </a:spcAft>
                        <a:buNone/>
                      </a:pPr>
                      <a:r>
                        <a:rPr lang="en"/>
                        <a:t>0.20</a:t>
                      </a:r>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FEFEF"/>
                    </a:solidFill>
                  </a:tcPr>
                </a:tc>
                <a:tc>
                  <a:txBody>
                    <a:bodyPr/>
                    <a:lstStyle/>
                    <a:p>
                      <a:pPr marL="0" lvl="0" indent="0" algn="ctr" rtl="0">
                        <a:spcBef>
                          <a:spcPts val="0"/>
                        </a:spcBef>
                        <a:spcAft>
                          <a:spcPts val="0"/>
                        </a:spcAft>
                        <a:buNone/>
                      </a:pPr>
                      <a:r>
                        <a:rPr lang="en"/>
                        <a:t>3</a:t>
                      </a:r>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en"/>
                        <a:t>2</a:t>
                      </a:r>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en"/>
                        <a:t>1</a:t>
                      </a:r>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en"/>
                        <a:t>2</a:t>
                      </a:r>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6"/>
                  </a:ext>
                </a:extLst>
              </a:tr>
              <a:tr h="349175">
                <a:tc>
                  <a:txBody>
                    <a:bodyPr/>
                    <a:lstStyle/>
                    <a:p>
                      <a:pPr marL="0" lvl="0" indent="0" algn="l" rtl="0">
                        <a:spcBef>
                          <a:spcPts val="0"/>
                        </a:spcBef>
                        <a:spcAft>
                          <a:spcPts val="0"/>
                        </a:spcAft>
                        <a:buNone/>
                      </a:pPr>
                      <a:r>
                        <a:rPr lang="en"/>
                        <a:t>Output Type</a:t>
                      </a:r>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FEFEF"/>
                    </a:solidFill>
                  </a:tcPr>
                </a:tc>
                <a:tc>
                  <a:txBody>
                    <a:bodyPr/>
                    <a:lstStyle/>
                    <a:p>
                      <a:pPr marL="0" lvl="0" indent="0" algn="ctr" rtl="0">
                        <a:spcBef>
                          <a:spcPts val="0"/>
                        </a:spcBef>
                        <a:spcAft>
                          <a:spcPts val="0"/>
                        </a:spcAft>
                        <a:buNone/>
                      </a:pPr>
                      <a:r>
                        <a:rPr lang="en"/>
                        <a:t>0.06</a:t>
                      </a:r>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FEFEF"/>
                    </a:solidFill>
                  </a:tcPr>
                </a:tc>
                <a:tc>
                  <a:txBody>
                    <a:bodyPr/>
                    <a:lstStyle/>
                    <a:p>
                      <a:pPr marL="0" lvl="0" indent="0" algn="ctr" rtl="0">
                        <a:spcBef>
                          <a:spcPts val="0"/>
                        </a:spcBef>
                        <a:spcAft>
                          <a:spcPts val="0"/>
                        </a:spcAft>
                        <a:buNone/>
                      </a:pPr>
                      <a:r>
                        <a:rPr lang="en"/>
                        <a:t>1</a:t>
                      </a:r>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00" cap="flat" cmpd="sng">
                      <a:solidFill>
                        <a:srgbClr val="000000"/>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a:t>3</a:t>
                      </a:r>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00" cap="flat" cmpd="sng">
                      <a:solidFill>
                        <a:srgbClr val="000000"/>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a:t>3</a:t>
                      </a:r>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00" cap="flat" cmpd="sng">
                      <a:solidFill>
                        <a:srgbClr val="000000"/>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a:t>3</a:t>
                      </a:r>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00"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07"/>
                  </a:ext>
                </a:extLst>
              </a:tr>
              <a:tr h="349175">
                <a:tc gridSpan="2">
                  <a:txBody>
                    <a:bodyPr/>
                    <a:lstStyle/>
                    <a:p>
                      <a:pPr marL="0" lvl="0" indent="0" algn="r" rtl="0">
                        <a:spcBef>
                          <a:spcPts val="0"/>
                        </a:spcBef>
                        <a:spcAft>
                          <a:spcPts val="0"/>
                        </a:spcAft>
                        <a:buNone/>
                      </a:pPr>
                      <a:r>
                        <a:rPr lang="en"/>
                        <a:t>Weighted Total:</a:t>
                      </a:r>
                      <a:endParaRPr/>
                    </a:p>
                  </a:txBody>
                  <a:tcPr marL="91425" marR="91425" marT="91425" marB="91425" anchor="ctr">
                    <a:lnL w="9525" cap="flat" cmpd="sng">
                      <a:solidFill>
                        <a:srgbClr val="000000"/>
                      </a:solidFill>
                      <a:prstDash val="solid"/>
                      <a:round/>
                      <a:headEnd type="none" w="sm" len="sm"/>
                      <a:tailEnd type="none" w="sm" len="sm"/>
                    </a:lnL>
                    <a:lnR w="95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hMerge="1">
                  <a:txBody>
                    <a:bodyPr/>
                    <a:lstStyle/>
                    <a:p>
                      <a:endParaRPr lang="en-US"/>
                    </a:p>
                  </a:txBody>
                  <a:tcPr/>
                </a:tc>
                <a:tc>
                  <a:txBody>
                    <a:bodyPr/>
                    <a:lstStyle/>
                    <a:p>
                      <a:pPr marL="0" lvl="0" indent="0" algn="ctr" rtl="0">
                        <a:lnSpc>
                          <a:spcPct val="115000"/>
                        </a:lnSpc>
                        <a:spcBef>
                          <a:spcPts val="0"/>
                        </a:spcBef>
                        <a:spcAft>
                          <a:spcPts val="0"/>
                        </a:spcAft>
                        <a:buNone/>
                      </a:pPr>
                      <a:r>
                        <a:rPr lang="en"/>
                        <a:t>1.7</a:t>
                      </a:r>
                      <a:endParaRPr/>
                    </a:p>
                  </a:txBody>
                  <a:tcPr marL="28575" marR="28575" marT="19050" marB="19050" anchor="ctr">
                    <a:lnL w="9500" cap="flat" cmpd="sng">
                      <a:solidFill>
                        <a:srgbClr val="000000"/>
                      </a:solidFill>
                      <a:prstDash val="solid"/>
                      <a:round/>
                      <a:headEnd type="none" w="sm" len="sm"/>
                      <a:tailEnd type="none" w="sm" len="sm"/>
                    </a:lnL>
                    <a:lnR w="9500" cap="flat" cmpd="sng">
                      <a:solidFill>
                        <a:srgbClr val="000000"/>
                      </a:solidFill>
                      <a:prstDash val="solid"/>
                      <a:round/>
                      <a:headEnd type="none" w="sm" len="sm"/>
                      <a:tailEnd type="none" w="sm" len="sm"/>
                    </a:lnR>
                    <a:lnT w="9500" cap="flat" cmpd="sng">
                      <a:solidFill>
                        <a:srgbClr val="000000"/>
                      </a:solidFill>
                      <a:prstDash val="solid"/>
                      <a:round/>
                      <a:headEnd type="none" w="sm" len="sm"/>
                      <a:tailEnd type="none" w="sm" len="sm"/>
                    </a:lnT>
                    <a:lnB w="9500" cap="flat" cmpd="sng">
                      <a:solidFill>
                        <a:srgbClr val="000000"/>
                      </a:solidFill>
                      <a:prstDash val="solid"/>
                      <a:round/>
                      <a:headEnd type="none" w="sm" len="sm"/>
                      <a:tailEnd type="none" w="sm" len="sm"/>
                    </a:lnB>
                    <a:solidFill>
                      <a:srgbClr val="F4CCCC"/>
                    </a:solidFill>
                  </a:tcPr>
                </a:tc>
                <a:tc>
                  <a:txBody>
                    <a:bodyPr/>
                    <a:lstStyle/>
                    <a:p>
                      <a:pPr marL="0" lvl="0" indent="0" algn="ctr" rtl="0">
                        <a:lnSpc>
                          <a:spcPct val="115000"/>
                        </a:lnSpc>
                        <a:spcBef>
                          <a:spcPts val="0"/>
                        </a:spcBef>
                        <a:spcAft>
                          <a:spcPts val="0"/>
                        </a:spcAft>
                        <a:buNone/>
                      </a:pPr>
                      <a:r>
                        <a:rPr lang="en"/>
                        <a:t>2.6</a:t>
                      </a:r>
                      <a:endParaRPr/>
                    </a:p>
                  </a:txBody>
                  <a:tcPr marL="28575" marR="28575" marT="19050" marB="19050" anchor="ctr">
                    <a:lnL w="9500" cap="flat" cmpd="sng">
                      <a:solidFill>
                        <a:srgbClr val="000000"/>
                      </a:solidFill>
                      <a:prstDash val="solid"/>
                      <a:round/>
                      <a:headEnd type="none" w="sm" len="sm"/>
                      <a:tailEnd type="none" w="sm" len="sm"/>
                    </a:lnL>
                    <a:lnR w="9500" cap="flat" cmpd="sng">
                      <a:solidFill>
                        <a:srgbClr val="000000"/>
                      </a:solidFill>
                      <a:prstDash val="solid"/>
                      <a:round/>
                      <a:headEnd type="none" w="sm" len="sm"/>
                      <a:tailEnd type="none" w="sm" len="sm"/>
                    </a:lnR>
                    <a:lnT w="9500" cap="flat" cmpd="sng">
                      <a:solidFill>
                        <a:srgbClr val="000000"/>
                      </a:solidFill>
                      <a:prstDash val="solid"/>
                      <a:round/>
                      <a:headEnd type="none" w="sm" len="sm"/>
                      <a:tailEnd type="none" w="sm" len="sm"/>
                    </a:lnT>
                    <a:lnB w="9500" cap="flat" cmpd="sng">
                      <a:solidFill>
                        <a:srgbClr val="000000"/>
                      </a:solidFill>
                      <a:prstDash val="solid"/>
                      <a:round/>
                      <a:headEnd type="none" w="sm" len="sm"/>
                      <a:tailEnd type="none" w="sm" len="sm"/>
                    </a:lnB>
                    <a:solidFill>
                      <a:srgbClr val="D9EAD3"/>
                    </a:solidFill>
                  </a:tcPr>
                </a:tc>
                <a:tc>
                  <a:txBody>
                    <a:bodyPr/>
                    <a:lstStyle/>
                    <a:p>
                      <a:pPr marL="0" lvl="0" indent="0" algn="ctr" rtl="0">
                        <a:lnSpc>
                          <a:spcPct val="115000"/>
                        </a:lnSpc>
                        <a:spcBef>
                          <a:spcPts val="0"/>
                        </a:spcBef>
                        <a:spcAft>
                          <a:spcPts val="0"/>
                        </a:spcAft>
                        <a:buNone/>
                      </a:pPr>
                      <a:r>
                        <a:rPr lang="en"/>
                        <a:t>2.2</a:t>
                      </a:r>
                      <a:endParaRPr/>
                    </a:p>
                  </a:txBody>
                  <a:tcPr marL="28575" marR="28575" marT="19050" marB="19050" anchor="ctr">
                    <a:lnL w="9500" cap="flat" cmpd="sng">
                      <a:solidFill>
                        <a:srgbClr val="000000"/>
                      </a:solidFill>
                      <a:prstDash val="solid"/>
                      <a:round/>
                      <a:headEnd type="none" w="sm" len="sm"/>
                      <a:tailEnd type="none" w="sm" len="sm"/>
                    </a:lnL>
                    <a:lnR w="9500" cap="flat" cmpd="sng">
                      <a:solidFill>
                        <a:srgbClr val="000000"/>
                      </a:solidFill>
                      <a:prstDash val="solid"/>
                      <a:round/>
                      <a:headEnd type="none" w="sm" len="sm"/>
                      <a:tailEnd type="none" w="sm" len="sm"/>
                    </a:lnR>
                    <a:lnT w="9500" cap="flat" cmpd="sng">
                      <a:solidFill>
                        <a:srgbClr val="000000"/>
                      </a:solidFill>
                      <a:prstDash val="solid"/>
                      <a:round/>
                      <a:headEnd type="none" w="sm" len="sm"/>
                      <a:tailEnd type="none" w="sm" len="sm"/>
                    </a:lnT>
                    <a:lnB w="9500" cap="flat" cmpd="sng">
                      <a:solidFill>
                        <a:srgbClr val="000000"/>
                      </a:solidFill>
                      <a:prstDash val="solid"/>
                      <a:round/>
                      <a:headEnd type="none" w="sm" len="sm"/>
                      <a:tailEnd type="none" w="sm" len="sm"/>
                    </a:lnB>
                    <a:solidFill>
                      <a:srgbClr val="FFF2CC"/>
                    </a:solidFill>
                  </a:tcPr>
                </a:tc>
                <a:tc>
                  <a:txBody>
                    <a:bodyPr/>
                    <a:lstStyle/>
                    <a:p>
                      <a:pPr marL="0" lvl="0" indent="0" algn="ctr" rtl="0">
                        <a:lnSpc>
                          <a:spcPct val="115000"/>
                        </a:lnSpc>
                        <a:spcBef>
                          <a:spcPts val="0"/>
                        </a:spcBef>
                        <a:spcAft>
                          <a:spcPts val="0"/>
                        </a:spcAft>
                        <a:buNone/>
                      </a:pPr>
                      <a:r>
                        <a:rPr lang="en"/>
                        <a:t>2.76</a:t>
                      </a:r>
                      <a:endParaRPr/>
                    </a:p>
                  </a:txBody>
                  <a:tcPr marL="28575" marR="28575" marT="19050" marB="19050" anchor="ctr">
                    <a:lnL w="9500" cap="flat" cmpd="sng">
                      <a:solidFill>
                        <a:srgbClr val="000000"/>
                      </a:solidFill>
                      <a:prstDash val="solid"/>
                      <a:round/>
                      <a:headEnd type="none" w="sm" len="sm"/>
                      <a:tailEnd type="none" w="sm" len="sm"/>
                    </a:lnL>
                    <a:lnR w="9500" cap="flat" cmpd="sng">
                      <a:solidFill>
                        <a:srgbClr val="000000"/>
                      </a:solidFill>
                      <a:prstDash val="solid"/>
                      <a:round/>
                      <a:headEnd type="none" w="sm" len="sm"/>
                      <a:tailEnd type="none" w="sm" len="sm"/>
                    </a:lnR>
                    <a:lnT w="9500" cap="flat" cmpd="sng">
                      <a:solidFill>
                        <a:srgbClr val="000000"/>
                      </a:solidFill>
                      <a:prstDash val="solid"/>
                      <a:round/>
                      <a:headEnd type="none" w="sm" len="sm"/>
                      <a:tailEnd type="none" w="sm" len="sm"/>
                    </a:lnT>
                    <a:lnB w="9500" cap="flat" cmpd="sng">
                      <a:solidFill>
                        <a:srgbClr val="000000"/>
                      </a:solidFill>
                      <a:prstDash val="solid"/>
                      <a:round/>
                      <a:headEnd type="none" w="sm" len="sm"/>
                      <a:tailEnd type="none" w="sm" len="sm"/>
                    </a:lnB>
                    <a:solidFill>
                      <a:srgbClr val="D9EAD3"/>
                    </a:solidFill>
                  </a:tcPr>
                </a:tc>
                <a:extLst>
                  <a:ext uri="{0D108BD9-81ED-4DB2-BD59-A6C34878D82A}">
                    <a16:rowId xmlns:a16="http://schemas.microsoft.com/office/drawing/2014/main" val="10008"/>
                  </a:ext>
                </a:extLst>
              </a:tr>
            </a:tbl>
          </a:graphicData>
        </a:graphic>
      </p:graphicFrame>
      <p:sp>
        <p:nvSpPr>
          <p:cNvPr id="411" name="Google Shape;411;p35"/>
          <p:cNvSpPr txBox="1"/>
          <p:nvPr/>
        </p:nvSpPr>
        <p:spPr>
          <a:xfrm>
            <a:off x="8036075" y="4434650"/>
            <a:ext cx="16290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a:solidFill>
                  <a:srgbClr val="666666"/>
                </a:solidFill>
              </a:rPr>
              <a:t>($70.85)</a:t>
            </a:r>
            <a:endParaRPr sz="1200">
              <a:solidFill>
                <a:srgbClr val="666666"/>
              </a:solidFill>
              <a:latin typeface="Roboto"/>
              <a:ea typeface="Roboto"/>
              <a:cs typeface="Roboto"/>
              <a:sym typeface="Roboto"/>
            </a:endParaRPr>
          </a:p>
        </p:txBody>
      </p:sp>
      <p:sp>
        <p:nvSpPr>
          <p:cNvPr id="412" name="Google Shape;412;p35"/>
          <p:cNvSpPr/>
          <p:nvPr/>
        </p:nvSpPr>
        <p:spPr>
          <a:xfrm>
            <a:off x="7337525" y="620738"/>
            <a:ext cx="1182000" cy="4210200"/>
          </a:xfrm>
          <a:prstGeom prst="rect">
            <a:avLst/>
          </a:prstGeom>
          <a:noFill/>
          <a:ln w="28575"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sp>
        <p:nvSpPr>
          <p:cNvPr id="417" name="Google Shape;417;p36"/>
          <p:cNvSpPr/>
          <p:nvPr/>
        </p:nvSpPr>
        <p:spPr>
          <a:xfrm>
            <a:off x="404263" y="3778874"/>
            <a:ext cx="8335500" cy="446400"/>
          </a:xfrm>
          <a:prstGeom prst="rect">
            <a:avLst/>
          </a:prstGeom>
          <a:solidFill>
            <a:schemeClr val="lt2"/>
          </a:solidFill>
          <a:ln w="9525" cap="flat" cmpd="sng">
            <a:solidFill>
              <a:schemeClr val="dk2"/>
            </a:solidFill>
            <a:prstDash val="solid"/>
            <a:round/>
            <a:headEnd type="none" w="sm" len="sm"/>
            <a:tailEnd type="none" w="sm" len="sm"/>
          </a:ln>
          <a:effectLst>
            <a:outerShdw blurRad="57150" dist="38100" dir="2760000" algn="bl" rotWithShape="0">
              <a:srgbClr val="000000">
                <a:alpha val="6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36"/>
          <p:cNvSpPr txBox="1">
            <a:spLocks noGrp="1"/>
          </p:cNvSpPr>
          <p:nvPr>
            <p:ph type="body" idx="1"/>
          </p:nvPr>
        </p:nvSpPr>
        <p:spPr>
          <a:xfrm>
            <a:off x="311700" y="847150"/>
            <a:ext cx="8832300" cy="3500400"/>
          </a:xfrm>
          <a:prstGeom prst="rect">
            <a:avLst/>
          </a:prstGeom>
        </p:spPr>
        <p:txBody>
          <a:bodyPr spcFirstLastPara="1" wrap="square" lIns="91425" tIns="91425" rIns="91425" bIns="91425" anchor="t" anchorCtr="0">
            <a:normAutofit/>
          </a:bodyPr>
          <a:lstStyle/>
          <a:p>
            <a:pPr marL="0" lvl="0" indent="0" algn="l" rtl="0">
              <a:lnSpc>
                <a:spcPct val="95000"/>
              </a:lnSpc>
              <a:spcBef>
                <a:spcPts val="0"/>
              </a:spcBef>
              <a:spcAft>
                <a:spcPts val="0"/>
              </a:spcAft>
              <a:buSzPts val="1018"/>
              <a:buNone/>
            </a:pPr>
            <a:r>
              <a:rPr lang="en" sz="1942" b="1"/>
              <a:t>Inertial frame state vector</a:t>
            </a:r>
            <a:r>
              <a:rPr lang="en" sz="1942"/>
              <a:t> - sent to parent cubesatellite and ground station:</a:t>
            </a:r>
            <a:endParaRPr sz="1942"/>
          </a:p>
          <a:p>
            <a:pPr marL="0" lvl="0" indent="0" algn="l" rtl="0">
              <a:lnSpc>
                <a:spcPct val="95000"/>
              </a:lnSpc>
              <a:spcBef>
                <a:spcPts val="1200"/>
              </a:spcBef>
              <a:spcAft>
                <a:spcPts val="0"/>
              </a:spcAft>
              <a:buSzPts val="1018"/>
              <a:buNone/>
            </a:pPr>
            <a:endParaRPr sz="1942"/>
          </a:p>
          <a:p>
            <a:pPr marL="457200" lvl="0" indent="-351948" algn="l" rtl="0">
              <a:lnSpc>
                <a:spcPct val="95000"/>
              </a:lnSpc>
              <a:spcBef>
                <a:spcPts val="1200"/>
              </a:spcBef>
              <a:spcAft>
                <a:spcPts val="0"/>
              </a:spcAft>
              <a:buSzPts val="1942"/>
              <a:buChar char="●"/>
            </a:pPr>
            <a:r>
              <a:rPr lang="en" sz="1942"/>
              <a:t>20 above + 19 associated errors = ~40 variables</a:t>
            </a:r>
            <a:endParaRPr sz="1942"/>
          </a:p>
          <a:p>
            <a:pPr marL="457200" lvl="0" indent="-351948" algn="l" rtl="0">
              <a:lnSpc>
                <a:spcPct val="95000"/>
              </a:lnSpc>
              <a:spcBef>
                <a:spcPts val="0"/>
              </a:spcBef>
              <a:spcAft>
                <a:spcPts val="0"/>
              </a:spcAft>
              <a:buSzPts val="1942"/>
              <a:buChar char="●"/>
            </a:pPr>
            <a:r>
              <a:rPr lang="en" sz="1942"/>
              <a:t>40 variables x 8 bytes/variable = 320 bytes</a:t>
            </a:r>
            <a:endParaRPr sz="1942"/>
          </a:p>
          <a:p>
            <a:pPr marL="457200" lvl="0" indent="-351948" algn="l" rtl="0">
              <a:lnSpc>
                <a:spcPct val="95000"/>
              </a:lnSpc>
              <a:spcBef>
                <a:spcPts val="0"/>
              </a:spcBef>
              <a:spcAft>
                <a:spcPts val="0"/>
              </a:spcAft>
              <a:buSzPts val="1942"/>
              <a:buChar char="●"/>
            </a:pPr>
            <a:r>
              <a:rPr lang="en" sz="1942"/>
              <a:t>Send at most 10 states/second to ground station</a:t>
            </a:r>
            <a:endParaRPr sz="1942"/>
          </a:p>
          <a:p>
            <a:pPr marL="914400" lvl="1" indent="-340201" algn="l" rtl="0">
              <a:lnSpc>
                <a:spcPct val="95000"/>
              </a:lnSpc>
              <a:spcBef>
                <a:spcPts val="0"/>
              </a:spcBef>
              <a:spcAft>
                <a:spcPts val="0"/>
              </a:spcAft>
              <a:buSzPts val="1758"/>
              <a:buChar char="○"/>
            </a:pPr>
            <a:r>
              <a:rPr lang="en" sz="1942"/>
              <a:t>100 states/second to parent</a:t>
            </a:r>
            <a:endParaRPr sz="1942"/>
          </a:p>
          <a:p>
            <a:pPr marL="457200" lvl="0" indent="-351948" algn="l" rtl="0">
              <a:lnSpc>
                <a:spcPct val="95000"/>
              </a:lnSpc>
              <a:spcBef>
                <a:spcPts val="0"/>
              </a:spcBef>
              <a:spcAft>
                <a:spcPts val="0"/>
              </a:spcAft>
              <a:buSzPts val="1942"/>
              <a:buChar char="●"/>
            </a:pPr>
            <a:r>
              <a:rPr lang="en" sz="1942"/>
              <a:t>Store 2 hours of data to send to ground station when not in contact</a:t>
            </a:r>
            <a:endParaRPr sz="1942"/>
          </a:p>
        </p:txBody>
      </p:sp>
      <p:pic>
        <p:nvPicPr>
          <p:cNvPr id="419" name="Google Shape;419;p36"/>
          <p:cNvPicPr preferRelativeResize="0"/>
          <p:nvPr/>
        </p:nvPicPr>
        <p:blipFill>
          <a:blip r:embed="rId3">
            <a:alphaModFix/>
          </a:blip>
          <a:stretch>
            <a:fillRect/>
          </a:stretch>
        </p:blipFill>
        <p:spPr>
          <a:xfrm>
            <a:off x="1499925" y="1357025"/>
            <a:ext cx="6144125" cy="354750"/>
          </a:xfrm>
          <a:prstGeom prst="rect">
            <a:avLst/>
          </a:prstGeom>
          <a:noFill/>
          <a:ln>
            <a:noFill/>
          </a:ln>
        </p:spPr>
      </p:pic>
      <p:sp>
        <p:nvSpPr>
          <p:cNvPr id="420" name="Google Shape;420;p36"/>
          <p:cNvSpPr txBox="1">
            <a:spLocks noGrp="1"/>
          </p:cNvSpPr>
          <p:nvPr>
            <p:ph type="sldNum" idx="12"/>
          </p:nvPr>
        </p:nvSpPr>
        <p:spPr>
          <a:xfrm>
            <a:off x="8630875" y="4875372"/>
            <a:ext cx="548700" cy="2682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24</a:t>
            </a:fld>
            <a:endParaRPr/>
          </a:p>
        </p:txBody>
      </p:sp>
      <p:sp>
        <p:nvSpPr>
          <p:cNvPr id="421" name="Google Shape;421;p36"/>
          <p:cNvSpPr txBox="1">
            <a:spLocks noGrp="1"/>
          </p:cNvSpPr>
          <p:nvPr>
            <p:ph type="title"/>
          </p:nvPr>
        </p:nvSpPr>
        <p:spPr>
          <a:xfrm>
            <a:off x="153025" y="0"/>
            <a:ext cx="6707400" cy="5763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Flight Software - Memory Requirements</a:t>
            </a:r>
            <a:endParaRPr/>
          </a:p>
        </p:txBody>
      </p:sp>
      <p:sp>
        <p:nvSpPr>
          <p:cNvPr id="422" name="Google Shape;422;p36"/>
          <p:cNvSpPr txBox="1"/>
          <p:nvPr/>
        </p:nvSpPr>
        <p:spPr>
          <a:xfrm>
            <a:off x="404263" y="3778875"/>
            <a:ext cx="8335500" cy="446400"/>
          </a:xfrm>
          <a:prstGeom prst="rect">
            <a:avLst/>
          </a:prstGeom>
          <a:solidFill>
            <a:srgbClr val="BACEFC"/>
          </a:solid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1200"/>
              </a:spcAft>
              <a:buNone/>
            </a:pPr>
            <a:r>
              <a:rPr lang="en" sz="1700">
                <a:solidFill>
                  <a:schemeClr val="dk2"/>
                </a:solidFill>
                <a:latin typeface="Roboto"/>
                <a:ea typeface="Roboto"/>
                <a:cs typeface="Roboto"/>
                <a:sym typeface="Roboto"/>
              </a:rPr>
              <a:t>320 bytes * 10 state/sec * 3600 sec/hr * 2 hr = </a:t>
            </a:r>
            <a:r>
              <a:rPr lang="en" sz="1700" b="1">
                <a:solidFill>
                  <a:schemeClr val="dk2"/>
                </a:solidFill>
                <a:latin typeface="Roboto"/>
                <a:ea typeface="Roboto"/>
                <a:cs typeface="Roboto"/>
                <a:sym typeface="Roboto"/>
              </a:rPr>
              <a:t>~22 MB stored in on-board memory</a:t>
            </a:r>
            <a:endParaRPr sz="1700" b="1">
              <a:solidFill>
                <a:schemeClr val="dk2"/>
              </a:solidFill>
              <a:latin typeface="Roboto"/>
              <a:ea typeface="Roboto"/>
              <a:cs typeface="Roboto"/>
              <a:sym typeface="Roboto"/>
            </a:endParaRPr>
          </a:p>
        </p:txBody>
      </p:sp>
      <p:sp>
        <p:nvSpPr>
          <p:cNvPr id="423" name="Google Shape;423;p36"/>
          <p:cNvSpPr/>
          <p:nvPr/>
        </p:nvSpPr>
        <p:spPr>
          <a:xfrm>
            <a:off x="4534400" y="4875375"/>
            <a:ext cx="1055400" cy="268200"/>
          </a:xfrm>
          <a:prstGeom prst="rect">
            <a:avLst/>
          </a:prstGeom>
          <a:solidFill>
            <a:srgbClr val="739B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000">
                <a:latin typeface="Merriweather"/>
                <a:ea typeface="Merriweather"/>
                <a:cs typeface="Merriweather"/>
                <a:sym typeface="Merriweather"/>
              </a:rPr>
              <a:t>Trades</a:t>
            </a:r>
            <a:endParaRPr sz="1000">
              <a:latin typeface="Merriweather"/>
              <a:ea typeface="Merriweather"/>
              <a:cs typeface="Merriweather"/>
              <a:sym typeface="Merriweathe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27"/>
        <p:cNvGrpSpPr/>
        <p:nvPr/>
      </p:nvGrpSpPr>
      <p:grpSpPr>
        <a:xfrm>
          <a:off x="0" y="0"/>
          <a:ext cx="0" cy="0"/>
          <a:chOff x="0" y="0"/>
          <a:chExt cx="0" cy="0"/>
        </a:xfrm>
      </p:grpSpPr>
      <p:sp>
        <p:nvSpPr>
          <p:cNvPr id="428" name="Google Shape;428;p37"/>
          <p:cNvSpPr txBox="1">
            <a:spLocks noGrp="1"/>
          </p:cNvSpPr>
          <p:nvPr>
            <p:ph type="body" idx="1"/>
          </p:nvPr>
        </p:nvSpPr>
        <p:spPr>
          <a:xfrm>
            <a:off x="328388" y="1036050"/>
            <a:ext cx="4063800" cy="3016200"/>
          </a:xfrm>
          <a:prstGeom prst="rect">
            <a:avLst/>
          </a:prstGeom>
        </p:spPr>
        <p:txBody>
          <a:bodyPr spcFirstLastPara="1" wrap="square" lIns="91425" tIns="91425" rIns="91425" bIns="91425" anchor="t" anchorCtr="0">
            <a:normAutofit lnSpcReduction="10000"/>
          </a:bodyPr>
          <a:lstStyle/>
          <a:p>
            <a:pPr marL="0" lvl="0" indent="0" algn="ctr" rtl="0">
              <a:spcBef>
                <a:spcPts val="0"/>
              </a:spcBef>
              <a:spcAft>
                <a:spcPts val="0"/>
              </a:spcAft>
              <a:buNone/>
            </a:pPr>
            <a:r>
              <a:rPr lang="en" u="sng"/>
              <a:t>NAND Flash Memory</a:t>
            </a:r>
            <a:endParaRPr u="sng"/>
          </a:p>
          <a:p>
            <a:pPr marL="457200" lvl="0" indent="-342900" algn="l" rtl="0">
              <a:spcBef>
                <a:spcPts val="1200"/>
              </a:spcBef>
              <a:spcAft>
                <a:spcPts val="0"/>
              </a:spcAft>
              <a:buSzPts val="1800"/>
              <a:buChar char="-"/>
            </a:pPr>
            <a:r>
              <a:rPr lang="en" sz="1800"/>
              <a:t>Cheap</a:t>
            </a:r>
            <a:endParaRPr sz="1800"/>
          </a:p>
          <a:p>
            <a:pPr marL="457200" lvl="0" indent="-342900" algn="l" rtl="0">
              <a:spcBef>
                <a:spcPts val="0"/>
              </a:spcBef>
              <a:spcAft>
                <a:spcPts val="0"/>
              </a:spcAft>
              <a:buSzPts val="1800"/>
              <a:buChar char="-"/>
            </a:pPr>
            <a:r>
              <a:rPr lang="en" sz="1800"/>
              <a:t>More memory in one package typically due to a much higher density</a:t>
            </a:r>
            <a:endParaRPr sz="1800"/>
          </a:p>
          <a:p>
            <a:pPr marL="457200" lvl="0" indent="-342900" algn="l" rtl="0">
              <a:spcBef>
                <a:spcPts val="0"/>
              </a:spcBef>
              <a:spcAft>
                <a:spcPts val="0"/>
              </a:spcAft>
              <a:buSzPts val="1800"/>
              <a:buChar char="-"/>
            </a:pPr>
            <a:r>
              <a:rPr lang="en" sz="1800"/>
              <a:t>Read, Erase, and Write speeds about equal</a:t>
            </a:r>
            <a:endParaRPr sz="1800"/>
          </a:p>
          <a:p>
            <a:pPr marL="0" lvl="0" indent="0" algn="l" rtl="0">
              <a:spcBef>
                <a:spcPts val="1200"/>
              </a:spcBef>
              <a:spcAft>
                <a:spcPts val="1200"/>
              </a:spcAft>
              <a:buNone/>
            </a:pPr>
            <a:endParaRPr/>
          </a:p>
        </p:txBody>
      </p:sp>
      <p:cxnSp>
        <p:nvCxnSpPr>
          <p:cNvPr id="429" name="Google Shape;429;p37"/>
          <p:cNvCxnSpPr/>
          <p:nvPr/>
        </p:nvCxnSpPr>
        <p:spPr>
          <a:xfrm flipH="1">
            <a:off x="4392188" y="1040850"/>
            <a:ext cx="2700" cy="3066600"/>
          </a:xfrm>
          <a:prstGeom prst="straightConnector1">
            <a:avLst/>
          </a:prstGeom>
          <a:noFill/>
          <a:ln w="38100" cap="flat" cmpd="sng">
            <a:solidFill>
              <a:schemeClr val="dk1"/>
            </a:solidFill>
            <a:prstDash val="solid"/>
            <a:round/>
            <a:headEnd type="oval" w="med" len="med"/>
            <a:tailEnd type="oval" w="med" len="med"/>
          </a:ln>
        </p:spPr>
      </p:cxnSp>
      <p:sp>
        <p:nvSpPr>
          <p:cNvPr id="430" name="Google Shape;430;p37"/>
          <p:cNvSpPr txBox="1">
            <a:spLocks noGrp="1"/>
          </p:cNvSpPr>
          <p:nvPr>
            <p:ph type="body" idx="1"/>
          </p:nvPr>
        </p:nvSpPr>
        <p:spPr>
          <a:xfrm>
            <a:off x="4552613" y="1036050"/>
            <a:ext cx="4263000" cy="30162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u="sng"/>
              <a:t>NOR Flash Memory</a:t>
            </a:r>
            <a:endParaRPr u="sng"/>
          </a:p>
          <a:p>
            <a:pPr marL="457200" lvl="0" indent="-342900" algn="l" rtl="0">
              <a:spcBef>
                <a:spcPts val="1200"/>
              </a:spcBef>
              <a:spcAft>
                <a:spcPts val="0"/>
              </a:spcAft>
              <a:buSzPts val="1800"/>
              <a:buChar char="-"/>
            </a:pPr>
            <a:r>
              <a:rPr lang="en" sz="1800"/>
              <a:t>Expensive</a:t>
            </a:r>
            <a:endParaRPr sz="1800"/>
          </a:p>
          <a:p>
            <a:pPr marL="457200" lvl="0" indent="-342900" algn="l" rtl="0">
              <a:spcBef>
                <a:spcPts val="0"/>
              </a:spcBef>
              <a:spcAft>
                <a:spcPts val="0"/>
              </a:spcAft>
              <a:buSzPts val="1800"/>
              <a:buChar char="-"/>
            </a:pPr>
            <a:r>
              <a:rPr lang="en" sz="1800"/>
              <a:t>Comes in smaller memory packages due to a lower density</a:t>
            </a:r>
            <a:endParaRPr sz="1800"/>
          </a:p>
          <a:p>
            <a:pPr marL="457200" lvl="0" indent="-342900" algn="l" rtl="0">
              <a:spcBef>
                <a:spcPts val="0"/>
              </a:spcBef>
              <a:spcAft>
                <a:spcPts val="0"/>
              </a:spcAft>
              <a:buSzPts val="1800"/>
              <a:buChar char="-"/>
            </a:pPr>
            <a:r>
              <a:rPr lang="en" sz="1800"/>
              <a:t>Faster read, but much slower erase and write speeds compared to NAND</a:t>
            </a:r>
            <a:endParaRPr sz="1800"/>
          </a:p>
        </p:txBody>
      </p:sp>
      <p:sp>
        <p:nvSpPr>
          <p:cNvPr id="431" name="Google Shape;431;p37"/>
          <p:cNvSpPr txBox="1">
            <a:spLocks noGrp="1"/>
          </p:cNvSpPr>
          <p:nvPr>
            <p:ph type="sldNum" idx="12"/>
          </p:nvPr>
        </p:nvSpPr>
        <p:spPr>
          <a:xfrm>
            <a:off x="8630875" y="4875372"/>
            <a:ext cx="548700" cy="2682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770"/>
              <a:buFont typeface="Arial"/>
              <a:buNone/>
            </a:pPr>
            <a:fld id="{00000000-1234-1234-1234-123412341234}" type="slidenum">
              <a:rPr lang="en"/>
              <a:t>25</a:t>
            </a:fld>
            <a:endParaRPr/>
          </a:p>
        </p:txBody>
      </p:sp>
      <p:sp>
        <p:nvSpPr>
          <p:cNvPr id="432" name="Google Shape;432;p37"/>
          <p:cNvSpPr txBox="1">
            <a:spLocks noGrp="1"/>
          </p:cNvSpPr>
          <p:nvPr>
            <p:ph type="title"/>
          </p:nvPr>
        </p:nvSpPr>
        <p:spPr>
          <a:xfrm>
            <a:off x="153025" y="0"/>
            <a:ext cx="6707400" cy="5763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Flash Memory Trade</a:t>
            </a:r>
            <a:endParaRPr/>
          </a:p>
        </p:txBody>
      </p:sp>
      <p:sp>
        <p:nvSpPr>
          <p:cNvPr id="433" name="Google Shape;433;p37"/>
          <p:cNvSpPr/>
          <p:nvPr/>
        </p:nvSpPr>
        <p:spPr>
          <a:xfrm>
            <a:off x="4534400" y="4875375"/>
            <a:ext cx="1055400" cy="268200"/>
          </a:xfrm>
          <a:prstGeom prst="rect">
            <a:avLst/>
          </a:prstGeom>
          <a:solidFill>
            <a:srgbClr val="739B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000">
                <a:latin typeface="Merriweather"/>
                <a:ea typeface="Merriweather"/>
                <a:cs typeface="Merriweather"/>
                <a:sym typeface="Merriweather"/>
              </a:rPr>
              <a:t>Trades</a:t>
            </a:r>
            <a:endParaRPr sz="1000">
              <a:latin typeface="Merriweather"/>
              <a:ea typeface="Merriweather"/>
              <a:cs typeface="Merriweather"/>
              <a:sym typeface="Merriweathe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37"/>
        <p:cNvGrpSpPr/>
        <p:nvPr/>
      </p:nvGrpSpPr>
      <p:grpSpPr>
        <a:xfrm>
          <a:off x="0" y="0"/>
          <a:ext cx="0" cy="0"/>
          <a:chOff x="0" y="0"/>
          <a:chExt cx="0" cy="0"/>
        </a:xfrm>
      </p:grpSpPr>
      <p:sp>
        <p:nvSpPr>
          <p:cNvPr id="438" name="Google Shape;438;p38"/>
          <p:cNvSpPr/>
          <p:nvPr/>
        </p:nvSpPr>
        <p:spPr>
          <a:xfrm>
            <a:off x="206700" y="702725"/>
            <a:ext cx="8730600" cy="4043700"/>
          </a:xfrm>
          <a:prstGeom prst="rect">
            <a:avLst/>
          </a:prstGeom>
          <a:solidFill>
            <a:schemeClr val="lt2"/>
          </a:solidFill>
          <a:ln w="9525" cap="flat" cmpd="sng">
            <a:solidFill>
              <a:schemeClr val="dk2"/>
            </a:solidFill>
            <a:prstDash val="solid"/>
            <a:round/>
            <a:headEnd type="none" w="sm" len="sm"/>
            <a:tailEnd type="none" w="sm" len="sm"/>
          </a:ln>
          <a:effectLst>
            <a:outerShdw blurRad="57150" dist="38100" dir="2760000" algn="bl" rotWithShape="0">
              <a:srgbClr val="000000">
                <a:alpha val="6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aphicFrame>
        <p:nvGraphicFramePr>
          <p:cNvPr id="439" name="Google Shape;439;p38"/>
          <p:cNvGraphicFramePr/>
          <p:nvPr/>
        </p:nvGraphicFramePr>
        <p:xfrm>
          <a:off x="206688" y="705200"/>
          <a:ext cx="8730575" cy="4043750"/>
        </p:xfrm>
        <a:graphic>
          <a:graphicData uri="http://schemas.openxmlformats.org/drawingml/2006/table">
            <a:tbl>
              <a:tblPr>
                <a:noFill/>
                <a:tableStyleId>{6457F5C5-370B-463E-8180-37DFF4779C5C}</a:tableStyleId>
              </a:tblPr>
              <a:tblGrid>
                <a:gridCol w="2832350">
                  <a:extLst>
                    <a:ext uri="{9D8B030D-6E8A-4147-A177-3AD203B41FA5}">
                      <a16:colId xmlns:a16="http://schemas.microsoft.com/office/drawing/2014/main" val="20000"/>
                    </a:ext>
                  </a:extLst>
                </a:gridCol>
                <a:gridCol w="877350">
                  <a:extLst>
                    <a:ext uri="{9D8B030D-6E8A-4147-A177-3AD203B41FA5}">
                      <a16:colId xmlns:a16="http://schemas.microsoft.com/office/drawing/2014/main" val="20001"/>
                    </a:ext>
                  </a:extLst>
                </a:gridCol>
                <a:gridCol w="1335825">
                  <a:extLst>
                    <a:ext uri="{9D8B030D-6E8A-4147-A177-3AD203B41FA5}">
                      <a16:colId xmlns:a16="http://schemas.microsoft.com/office/drawing/2014/main" val="20002"/>
                    </a:ext>
                  </a:extLst>
                </a:gridCol>
                <a:gridCol w="1260650">
                  <a:extLst>
                    <a:ext uri="{9D8B030D-6E8A-4147-A177-3AD203B41FA5}">
                      <a16:colId xmlns:a16="http://schemas.microsoft.com/office/drawing/2014/main" val="20003"/>
                    </a:ext>
                  </a:extLst>
                </a:gridCol>
                <a:gridCol w="952075">
                  <a:extLst>
                    <a:ext uri="{9D8B030D-6E8A-4147-A177-3AD203B41FA5}">
                      <a16:colId xmlns:a16="http://schemas.microsoft.com/office/drawing/2014/main" val="20004"/>
                    </a:ext>
                  </a:extLst>
                </a:gridCol>
                <a:gridCol w="1472325">
                  <a:extLst>
                    <a:ext uri="{9D8B030D-6E8A-4147-A177-3AD203B41FA5}">
                      <a16:colId xmlns:a16="http://schemas.microsoft.com/office/drawing/2014/main" val="20005"/>
                    </a:ext>
                  </a:extLst>
                </a:gridCol>
              </a:tblGrid>
              <a:tr h="461700">
                <a:tc>
                  <a:txBody>
                    <a:bodyPr/>
                    <a:lstStyle/>
                    <a:p>
                      <a:pPr marL="0" lvl="0" indent="0" algn="l" rtl="0">
                        <a:spcBef>
                          <a:spcPts val="0"/>
                        </a:spcBef>
                        <a:spcAft>
                          <a:spcPts val="0"/>
                        </a:spcAft>
                        <a:buNone/>
                      </a:pPr>
                      <a:r>
                        <a:rPr lang="en" b="1"/>
                        <a:t>Evaluation Criteria</a:t>
                      </a:r>
                      <a:endParaRPr b="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739BF5"/>
                    </a:solidFill>
                  </a:tcPr>
                </a:tc>
                <a:tc>
                  <a:txBody>
                    <a:bodyPr/>
                    <a:lstStyle/>
                    <a:p>
                      <a:pPr marL="0" lvl="0" indent="0" algn="ctr" rtl="0">
                        <a:spcBef>
                          <a:spcPts val="0"/>
                        </a:spcBef>
                        <a:spcAft>
                          <a:spcPts val="0"/>
                        </a:spcAft>
                        <a:buNone/>
                      </a:pPr>
                      <a:r>
                        <a:rPr lang="en" b="1"/>
                        <a:t>Weight</a:t>
                      </a:r>
                      <a:endParaRPr b="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739BF5"/>
                    </a:solidFill>
                  </a:tcPr>
                </a:tc>
                <a:tc>
                  <a:txBody>
                    <a:bodyPr/>
                    <a:lstStyle/>
                    <a:p>
                      <a:pPr marL="0" lvl="0" indent="0" algn="ctr" rtl="0">
                        <a:spcBef>
                          <a:spcPts val="0"/>
                        </a:spcBef>
                        <a:spcAft>
                          <a:spcPts val="0"/>
                        </a:spcAft>
                        <a:buNone/>
                      </a:pPr>
                      <a:r>
                        <a:rPr lang="en" b="1"/>
                        <a:t>GD5F1GQ5xExxG</a:t>
                      </a:r>
                      <a:endParaRPr b="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739BF5"/>
                    </a:solidFill>
                  </a:tcPr>
                </a:tc>
                <a:tc>
                  <a:txBody>
                    <a:bodyPr/>
                    <a:lstStyle/>
                    <a:p>
                      <a:pPr marL="0" lvl="0" indent="0" algn="ctr" rtl="0">
                        <a:spcBef>
                          <a:spcPts val="0"/>
                        </a:spcBef>
                        <a:spcAft>
                          <a:spcPts val="0"/>
                        </a:spcAft>
                        <a:buNone/>
                      </a:pPr>
                      <a:r>
                        <a:rPr lang="en" b="1"/>
                        <a:t>W25Q02JV-DTR</a:t>
                      </a:r>
                      <a:endParaRPr b="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739BF5"/>
                    </a:solidFill>
                  </a:tcPr>
                </a:tc>
                <a:tc>
                  <a:txBody>
                    <a:bodyPr/>
                    <a:lstStyle/>
                    <a:p>
                      <a:pPr marL="0" lvl="0" indent="0" algn="ctr" rtl="0">
                        <a:spcBef>
                          <a:spcPts val="0"/>
                        </a:spcBef>
                        <a:spcAft>
                          <a:spcPts val="0"/>
                        </a:spcAft>
                        <a:buNone/>
                      </a:pPr>
                      <a:r>
                        <a:rPr lang="en" b="1"/>
                        <a:t>S35ML04G3</a:t>
                      </a:r>
                      <a:endParaRPr b="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739BF5"/>
                    </a:solidFill>
                  </a:tcPr>
                </a:tc>
                <a:tc>
                  <a:txBody>
                    <a:bodyPr/>
                    <a:lstStyle/>
                    <a:p>
                      <a:pPr marL="0" lvl="0" indent="0" algn="ctr" rtl="0">
                        <a:spcBef>
                          <a:spcPts val="0"/>
                        </a:spcBef>
                        <a:spcAft>
                          <a:spcPts val="0"/>
                        </a:spcAft>
                        <a:buNone/>
                      </a:pPr>
                      <a:r>
                        <a:rPr lang="en" b="1"/>
                        <a:t>TC58BVG2S0HBAI6</a:t>
                      </a:r>
                      <a:endParaRPr b="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739BF5"/>
                    </a:solidFill>
                  </a:tcPr>
                </a:tc>
                <a:extLst>
                  <a:ext uri="{0D108BD9-81ED-4DB2-BD59-A6C34878D82A}">
                    <a16:rowId xmlns:a16="http://schemas.microsoft.com/office/drawing/2014/main" val="10000"/>
                  </a:ext>
                </a:extLst>
              </a:tr>
              <a:tr h="420800">
                <a:tc>
                  <a:txBody>
                    <a:bodyPr/>
                    <a:lstStyle/>
                    <a:p>
                      <a:pPr marL="0" lvl="0" indent="0" algn="l" rtl="0">
                        <a:spcBef>
                          <a:spcPts val="0"/>
                        </a:spcBef>
                        <a:spcAft>
                          <a:spcPts val="0"/>
                        </a:spcAft>
                        <a:buNone/>
                      </a:pPr>
                      <a:r>
                        <a:rPr lang="en" sz="1300"/>
                        <a:t>Storage</a:t>
                      </a:r>
                      <a:endParaRPr sz="1300"/>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en" sz="1300"/>
                        <a:t>0.12</a:t>
                      </a:r>
                      <a:endParaRPr sz="1300"/>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1200"/>
                        <a:t>1 G-bit = 125 MB</a:t>
                      </a:r>
                      <a:endParaRPr sz="1200"/>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EAD3"/>
                    </a:solidFill>
                  </a:tcPr>
                </a:tc>
                <a:tc>
                  <a:txBody>
                    <a:bodyPr/>
                    <a:lstStyle/>
                    <a:p>
                      <a:pPr marL="0" lvl="0" indent="0" algn="ctr" rtl="0">
                        <a:spcBef>
                          <a:spcPts val="0"/>
                        </a:spcBef>
                        <a:spcAft>
                          <a:spcPts val="0"/>
                        </a:spcAft>
                        <a:buNone/>
                      </a:pPr>
                      <a:r>
                        <a:rPr lang="en" sz="1200"/>
                        <a:t>2 G-bit</a:t>
                      </a:r>
                      <a:endParaRPr sz="1200"/>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EAD3"/>
                    </a:solidFill>
                  </a:tcPr>
                </a:tc>
                <a:tc>
                  <a:txBody>
                    <a:bodyPr/>
                    <a:lstStyle/>
                    <a:p>
                      <a:pPr marL="0" lvl="0" indent="0" algn="ctr" rtl="0">
                        <a:spcBef>
                          <a:spcPts val="0"/>
                        </a:spcBef>
                        <a:spcAft>
                          <a:spcPts val="0"/>
                        </a:spcAft>
                        <a:buNone/>
                      </a:pPr>
                      <a:r>
                        <a:rPr lang="en" sz="1200"/>
                        <a:t>4 G-bit</a:t>
                      </a:r>
                      <a:endParaRPr sz="1200"/>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EAD3"/>
                    </a:solidFill>
                  </a:tcPr>
                </a:tc>
                <a:tc>
                  <a:txBody>
                    <a:bodyPr/>
                    <a:lstStyle/>
                    <a:p>
                      <a:pPr marL="0" lvl="0" indent="0" algn="ctr" rtl="0">
                        <a:spcBef>
                          <a:spcPts val="0"/>
                        </a:spcBef>
                        <a:spcAft>
                          <a:spcPts val="0"/>
                        </a:spcAft>
                        <a:buNone/>
                      </a:pPr>
                      <a:r>
                        <a:rPr lang="en" sz="1200"/>
                        <a:t>4 G-bit</a:t>
                      </a:r>
                      <a:endParaRPr sz="1200"/>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EAD3"/>
                    </a:solidFill>
                  </a:tcPr>
                </a:tc>
                <a:extLst>
                  <a:ext uri="{0D108BD9-81ED-4DB2-BD59-A6C34878D82A}">
                    <a16:rowId xmlns:a16="http://schemas.microsoft.com/office/drawing/2014/main" val="10001"/>
                  </a:ext>
                </a:extLst>
              </a:tr>
              <a:tr h="455850">
                <a:tc>
                  <a:txBody>
                    <a:bodyPr/>
                    <a:lstStyle/>
                    <a:p>
                      <a:pPr marL="0" lvl="0" indent="0" algn="l" rtl="0">
                        <a:spcBef>
                          <a:spcPts val="0"/>
                        </a:spcBef>
                        <a:spcAft>
                          <a:spcPts val="0"/>
                        </a:spcAft>
                        <a:buNone/>
                      </a:pPr>
                      <a:r>
                        <a:rPr lang="en" sz="1300"/>
                        <a:t>Cost (dollars)</a:t>
                      </a:r>
                      <a:endParaRPr sz="1300"/>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en" sz="1300"/>
                        <a:t>0.08</a:t>
                      </a:r>
                      <a:endParaRPr sz="1300"/>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1200"/>
                        <a:t>$6.27</a:t>
                      </a:r>
                      <a:endParaRPr sz="1200"/>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EAD3"/>
                    </a:solidFill>
                  </a:tcPr>
                </a:tc>
                <a:tc>
                  <a:txBody>
                    <a:bodyPr/>
                    <a:lstStyle/>
                    <a:p>
                      <a:pPr marL="0" lvl="0" indent="0" algn="ctr" rtl="0">
                        <a:spcBef>
                          <a:spcPts val="0"/>
                        </a:spcBef>
                        <a:spcAft>
                          <a:spcPts val="0"/>
                        </a:spcAft>
                        <a:buNone/>
                      </a:pPr>
                      <a:r>
                        <a:rPr lang="en" sz="1200"/>
                        <a:t>$25.24</a:t>
                      </a:r>
                      <a:endParaRPr sz="1200"/>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2CC"/>
                    </a:solidFill>
                  </a:tcPr>
                </a:tc>
                <a:tc>
                  <a:txBody>
                    <a:bodyPr/>
                    <a:lstStyle/>
                    <a:p>
                      <a:pPr marL="0" lvl="0" indent="0" algn="ctr" rtl="0">
                        <a:spcBef>
                          <a:spcPts val="0"/>
                        </a:spcBef>
                        <a:spcAft>
                          <a:spcPts val="0"/>
                        </a:spcAft>
                        <a:buNone/>
                      </a:pPr>
                      <a:r>
                        <a:rPr lang="en" sz="1200"/>
                        <a:t>$4.47</a:t>
                      </a:r>
                      <a:endParaRPr sz="1200"/>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EAD3"/>
                    </a:solidFill>
                  </a:tcPr>
                </a:tc>
                <a:tc>
                  <a:txBody>
                    <a:bodyPr/>
                    <a:lstStyle/>
                    <a:p>
                      <a:pPr marL="0" lvl="0" indent="0" algn="ctr" rtl="0">
                        <a:spcBef>
                          <a:spcPts val="0"/>
                        </a:spcBef>
                        <a:spcAft>
                          <a:spcPts val="0"/>
                        </a:spcAft>
                        <a:buNone/>
                      </a:pPr>
                      <a:r>
                        <a:rPr lang="en" sz="1200"/>
                        <a:t>$5.23</a:t>
                      </a:r>
                      <a:endParaRPr sz="1200"/>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EAD3"/>
                    </a:solidFill>
                  </a:tcPr>
                </a:tc>
                <a:extLst>
                  <a:ext uri="{0D108BD9-81ED-4DB2-BD59-A6C34878D82A}">
                    <a16:rowId xmlns:a16="http://schemas.microsoft.com/office/drawing/2014/main" val="10002"/>
                  </a:ext>
                </a:extLst>
              </a:tr>
              <a:tr h="420800">
                <a:tc>
                  <a:txBody>
                    <a:bodyPr/>
                    <a:lstStyle/>
                    <a:p>
                      <a:pPr marL="0" lvl="0" indent="0" algn="l" rtl="0">
                        <a:spcBef>
                          <a:spcPts val="0"/>
                        </a:spcBef>
                        <a:spcAft>
                          <a:spcPts val="0"/>
                        </a:spcAft>
                        <a:buNone/>
                      </a:pPr>
                      <a:r>
                        <a:rPr lang="en" sz="1300"/>
                        <a:t>Max Power Consumption (W) </a:t>
                      </a:r>
                      <a:endParaRPr sz="1300"/>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en" sz="1300"/>
                        <a:t>0.2</a:t>
                      </a:r>
                      <a:endParaRPr sz="1300"/>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1200"/>
                        <a:t>0.099 W per chip</a:t>
                      </a:r>
                      <a:endParaRPr sz="1200"/>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EAD3"/>
                    </a:solidFill>
                  </a:tcPr>
                </a:tc>
                <a:tc>
                  <a:txBody>
                    <a:bodyPr/>
                    <a:lstStyle/>
                    <a:p>
                      <a:pPr marL="0" lvl="0" indent="0" algn="ctr" rtl="0">
                        <a:spcBef>
                          <a:spcPts val="0"/>
                        </a:spcBef>
                        <a:spcAft>
                          <a:spcPts val="0"/>
                        </a:spcAft>
                        <a:buNone/>
                      </a:pPr>
                      <a:r>
                        <a:rPr lang="en" sz="1200"/>
                        <a:t>~0.4 W per chip</a:t>
                      </a:r>
                      <a:endParaRPr sz="1200"/>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EAD3"/>
                    </a:solidFill>
                  </a:tcPr>
                </a:tc>
                <a:tc>
                  <a:txBody>
                    <a:bodyPr/>
                    <a:lstStyle/>
                    <a:p>
                      <a:pPr marL="0" lvl="0" indent="0" algn="ctr" rtl="0">
                        <a:spcBef>
                          <a:spcPts val="0"/>
                        </a:spcBef>
                        <a:spcAft>
                          <a:spcPts val="0"/>
                        </a:spcAft>
                        <a:buNone/>
                      </a:pPr>
                      <a:r>
                        <a:rPr lang="en" sz="1200"/>
                        <a:t>0.09 W per chip</a:t>
                      </a:r>
                      <a:endParaRPr sz="1200"/>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EAD3"/>
                    </a:solidFill>
                  </a:tcPr>
                </a:tc>
                <a:tc>
                  <a:txBody>
                    <a:bodyPr/>
                    <a:lstStyle/>
                    <a:p>
                      <a:pPr marL="0" lvl="0" indent="0" algn="ctr" rtl="0">
                        <a:spcBef>
                          <a:spcPts val="0"/>
                        </a:spcBef>
                        <a:spcAft>
                          <a:spcPts val="0"/>
                        </a:spcAft>
                        <a:buNone/>
                      </a:pPr>
                      <a:r>
                        <a:rPr lang="en" sz="1200"/>
                        <a:t>0.108 W per chip</a:t>
                      </a:r>
                      <a:endParaRPr sz="1200"/>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EAD3"/>
                    </a:solidFill>
                  </a:tcPr>
                </a:tc>
                <a:extLst>
                  <a:ext uri="{0D108BD9-81ED-4DB2-BD59-A6C34878D82A}">
                    <a16:rowId xmlns:a16="http://schemas.microsoft.com/office/drawing/2014/main" val="10003"/>
                  </a:ext>
                </a:extLst>
              </a:tr>
              <a:tr h="455850">
                <a:tc>
                  <a:txBody>
                    <a:bodyPr/>
                    <a:lstStyle/>
                    <a:p>
                      <a:pPr marL="0" lvl="0" indent="0" algn="l" rtl="0">
                        <a:spcBef>
                          <a:spcPts val="0"/>
                        </a:spcBef>
                        <a:spcAft>
                          <a:spcPts val="0"/>
                        </a:spcAft>
                        <a:buNone/>
                      </a:pPr>
                      <a:r>
                        <a:rPr lang="en" sz="1300"/>
                        <a:t>Erase Time (ms)</a:t>
                      </a:r>
                      <a:endParaRPr sz="1300"/>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en" sz="1300"/>
                        <a:t>0.18</a:t>
                      </a:r>
                      <a:endParaRPr sz="1300"/>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1200"/>
                        <a:t>3</a:t>
                      </a:r>
                      <a:endParaRPr sz="1200"/>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EAD3"/>
                    </a:solidFill>
                  </a:tcPr>
                </a:tc>
                <a:tc>
                  <a:txBody>
                    <a:bodyPr/>
                    <a:lstStyle/>
                    <a:p>
                      <a:pPr marL="0" lvl="0" indent="0" algn="ctr" rtl="0">
                        <a:spcBef>
                          <a:spcPts val="0"/>
                        </a:spcBef>
                        <a:spcAft>
                          <a:spcPts val="0"/>
                        </a:spcAft>
                        <a:buNone/>
                      </a:pPr>
                      <a:r>
                        <a:rPr lang="en" sz="1200"/>
                        <a:t>400</a:t>
                      </a:r>
                      <a:endParaRPr sz="1200"/>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4CCCC"/>
                    </a:solidFill>
                  </a:tcPr>
                </a:tc>
                <a:tc>
                  <a:txBody>
                    <a:bodyPr/>
                    <a:lstStyle/>
                    <a:p>
                      <a:pPr marL="0" lvl="0" indent="0" algn="ctr" rtl="0">
                        <a:spcBef>
                          <a:spcPts val="0"/>
                        </a:spcBef>
                        <a:spcAft>
                          <a:spcPts val="0"/>
                        </a:spcAft>
                        <a:buNone/>
                      </a:pPr>
                      <a:r>
                        <a:rPr lang="en" sz="1200"/>
                        <a:t>4</a:t>
                      </a:r>
                      <a:endParaRPr sz="1200"/>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EAD3"/>
                    </a:solidFill>
                  </a:tcPr>
                </a:tc>
                <a:tc>
                  <a:txBody>
                    <a:bodyPr/>
                    <a:lstStyle/>
                    <a:p>
                      <a:pPr marL="0" lvl="0" indent="0" algn="ctr" rtl="0">
                        <a:spcBef>
                          <a:spcPts val="0"/>
                        </a:spcBef>
                        <a:spcAft>
                          <a:spcPts val="0"/>
                        </a:spcAft>
                        <a:buNone/>
                      </a:pPr>
                      <a:r>
                        <a:rPr lang="en" sz="1200"/>
                        <a:t>2.5</a:t>
                      </a:r>
                      <a:endParaRPr sz="1200"/>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EAD3"/>
                    </a:solidFill>
                  </a:tcPr>
                </a:tc>
                <a:extLst>
                  <a:ext uri="{0D108BD9-81ED-4DB2-BD59-A6C34878D82A}">
                    <a16:rowId xmlns:a16="http://schemas.microsoft.com/office/drawing/2014/main" val="10004"/>
                  </a:ext>
                </a:extLst>
              </a:tr>
              <a:tr h="455850">
                <a:tc>
                  <a:txBody>
                    <a:bodyPr/>
                    <a:lstStyle/>
                    <a:p>
                      <a:pPr marL="0" lvl="0" indent="0" algn="l" rtl="0">
                        <a:spcBef>
                          <a:spcPts val="0"/>
                        </a:spcBef>
                        <a:spcAft>
                          <a:spcPts val="0"/>
                        </a:spcAft>
                        <a:buNone/>
                      </a:pPr>
                      <a:r>
                        <a:rPr lang="en" sz="1300"/>
                        <a:t>Comms Protocol</a:t>
                      </a:r>
                      <a:endParaRPr sz="1300"/>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en" sz="1300"/>
                        <a:t>0.16</a:t>
                      </a:r>
                      <a:endParaRPr sz="1300"/>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1200"/>
                        <a:t>SPI</a:t>
                      </a:r>
                      <a:endParaRPr sz="1200"/>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EAD3"/>
                    </a:solidFill>
                  </a:tcPr>
                </a:tc>
                <a:tc>
                  <a:txBody>
                    <a:bodyPr/>
                    <a:lstStyle/>
                    <a:p>
                      <a:pPr marL="0" lvl="0" indent="0" algn="ctr" rtl="0">
                        <a:spcBef>
                          <a:spcPts val="0"/>
                        </a:spcBef>
                        <a:spcAft>
                          <a:spcPts val="0"/>
                        </a:spcAft>
                        <a:buNone/>
                      </a:pPr>
                      <a:r>
                        <a:rPr lang="en" sz="1200"/>
                        <a:t>SPI</a:t>
                      </a:r>
                      <a:endParaRPr sz="1200"/>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EAD3"/>
                    </a:solidFill>
                  </a:tcPr>
                </a:tc>
                <a:tc>
                  <a:txBody>
                    <a:bodyPr/>
                    <a:lstStyle/>
                    <a:p>
                      <a:pPr marL="0" lvl="0" indent="0" algn="ctr" rtl="0">
                        <a:spcBef>
                          <a:spcPts val="0"/>
                        </a:spcBef>
                        <a:spcAft>
                          <a:spcPts val="0"/>
                        </a:spcAft>
                        <a:buNone/>
                      </a:pPr>
                      <a:r>
                        <a:rPr lang="en" sz="1200"/>
                        <a:t>SPI</a:t>
                      </a:r>
                      <a:endParaRPr sz="1200"/>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EAD3"/>
                    </a:solidFill>
                  </a:tcPr>
                </a:tc>
                <a:tc>
                  <a:txBody>
                    <a:bodyPr/>
                    <a:lstStyle/>
                    <a:p>
                      <a:pPr marL="0" lvl="0" indent="0" algn="ctr" rtl="0">
                        <a:spcBef>
                          <a:spcPts val="0"/>
                        </a:spcBef>
                        <a:spcAft>
                          <a:spcPts val="0"/>
                        </a:spcAft>
                        <a:buNone/>
                      </a:pPr>
                      <a:r>
                        <a:rPr lang="en" sz="1200"/>
                        <a:t>Parallel</a:t>
                      </a:r>
                      <a:endParaRPr sz="1200"/>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2CC"/>
                    </a:solidFill>
                  </a:tcPr>
                </a:tc>
                <a:extLst>
                  <a:ext uri="{0D108BD9-81ED-4DB2-BD59-A6C34878D82A}">
                    <a16:rowId xmlns:a16="http://schemas.microsoft.com/office/drawing/2014/main" val="10005"/>
                  </a:ext>
                </a:extLst>
              </a:tr>
              <a:tr h="455850">
                <a:tc>
                  <a:txBody>
                    <a:bodyPr/>
                    <a:lstStyle/>
                    <a:p>
                      <a:pPr marL="0" lvl="0" indent="0" algn="l" rtl="0">
                        <a:spcBef>
                          <a:spcPts val="0"/>
                        </a:spcBef>
                        <a:spcAft>
                          <a:spcPts val="0"/>
                        </a:spcAft>
                        <a:buNone/>
                      </a:pPr>
                      <a:r>
                        <a:rPr lang="en" sz="1300"/>
                        <a:t>Type</a:t>
                      </a:r>
                      <a:endParaRPr sz="1300"/>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en" sz="1300"/>
                        <a:t>0.12</a:t>
                      </a:r>
                      <a:endParaRPr sz="1300"/>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1200"/>
                        <a:t>NAND Flash</a:t>
                      </a:r>
                      <a:endParaRPr sz="1200"/>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EAD3"/>
                    </a:solidFill>
                  </a:tcPr>
                </a:tc>
                <a:tc>
                  <a:txBody>
                    <a:bodyPr/>
                    <a:lstStyle/>
                    <a:p>
                      <a:pPr marL="0" lvl="0" indent="0" algn="ctr" rtl="0">
                        <a:spcBef>
                          <a:spcPts val="0"/>
                        </a:spcBef>
                        <a:spcAft>
                          <a:spcPts val="0"/>
                        </a:spcAft>
                        <a:buNone/>
                      </a:pPr>
                      <a:r>
                        <a:rPr lang="en" sz="1200"/>
                        <a:t>NOR Flash</a:t>
                      </a:r>
                      <a:endParaRPr sz="1200"/>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4CCCC"/>
                    </a:solidFill>
                  </a:tcPr>
                </a:tc>
                <a:tc>
                  <a:txBody>
                    <a:bodyPr/>
                    <a:lstStyle/>
                    <a:p>
                      <a:pPr marL="0" lvl="0" indent="0" algn="ctr" rtl="0">
                        <a:spcBef>
                          <a:spcPts val="0"/>
                        </a:spcBef>
                        <a:spcAft>
                          <a:spcPts val="0"/>
                        </a:spcAft>
                        <a:buNone/>
                      </a:pPr>
                      <a:r>
                        <a:rPr lang="en" sz="1200"/>
                        <a:t>NAND Flash</a:t>
                      </a:r>
                      <a:endParaRPr sz="1200"/>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EAD3"/>
                    </a:solidFill>
                  </a:tcPr>
                </a:tc>
                <a:tc>
                  <a:txBody>
                    <a:bodyPr/>
                    <a:lstStyle/>
                    <a:p>
                      <a:pPr marL="0" lvl="0" indent="0" algn="ctr" rtl="0">
                        <a:spcBef>
                          <a:spcPts val="0"/>
                        </a:spcBef>
                        <a:spcAft>
                          <a:spcPts val="0"/>
                        </a:spcAft>
                        <a:buNone/>
                      </a:pPr>
                      <a:r>
                        <a:rPr lang="en" sz="1200"/>
                        <a:t>NAND Flash</a:t>
                      </a:r>
                      <a:endParaRPr sz="1200"/>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EAD3"/>
                    </a:solidFill>
                  </a:tcPr>
                </a:tc>
                <a:extLst>
                  <a:ext uri="{0D108BD9-81ED-4DB2-BD59-A6C34878D82A}">
                    <a16:rowId xmlns:a16="http://schemas.microsoft.com/office/drawing/2014/main" val="10006"/>
                  </a:ext>
                </a:extLst>
              </a:tr>
              <a:tr h="420800">
                <a:tc>
                  <a:txBody>
                    <a:bodyPr/>
                    <a:lstStyle/>
                    <a:p>
                      <a:pPr marL="0" lvl="0" indent="0" algn="l" rtl="0">
                        <a:spcBef>
                          <a:spcPts val="0"/>
                        </a:spcBef>
                        <a:spcAft>
                          <a:spcPts val="0"/>
                        </a:spcAft>
                        <a:buNone/>
                      </a:pPr>
                      <a:r>
                        <a:rPr lang="en" sz="1300"/>
                        <a:t>Operating Voltage (V)</a:t>
                      </a:r>
                      <a:endParaRPr sz="1300"/>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en" sz="1300"/>
                        <a:t>0.14</a:t>
                      </a:r>
                      <a:endParaRPr sz="1300"/>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1200"/>
                        <a:t>1.8 V or 3.3</a:t>
                      </a:r>
                      <a:endParaRPr sz="1200"/>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EAD3"/>
                    </a:solidFill>
                  </a:tcPr>
                </a:tc>
                <a:tc>
                  <a:txBody>
                    <a:bodyPr/>
                    <a:lstStyle/>
                    <a:p>
                      <a:pPr marL="0" lvl="0" indent="0" algn="ctr" rtl="0">
                        <a:spcBef>
                          <a:spcPts val="0"/>
                        </a:spcBef>
                        <a:spcAft>
                          <a:spcPts val="0"/>
                        </a:spcAft>
                        <a:buNone/>
                      </a:pPr>
                      <a:r>
                        <a:rPr lang="en" sz="1200"/>
                        <a:t>2.7 - 3.6</a:t>
                      </a:r>
                      <a:endParaRPr sz="1200"/>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EAD3"/>
                    </a:solidFill>
                  </a:tcPr>
                </a:tc>
                <a:tc>
                  <a:txBody>
                    <a:bodyPr/>
                    <a:lstStyle/>
                    <a:p>
                      <a:pPr marL="0" lvl="0" indent="0" algn="ctr" rtl="0">
                        <a:spcBef>
                          <a:spcPts val="0"/>
                        </a:spcBef>
                        <a:spcAft>
                          <a:spcPts val="0"/>
                        </a:spcAft>
                        <a:buNone/>
                      </a:pPr>
                      <a:r>
                        <a:rPr lang="en" sz="1200"/>
                        <a:t>2.7 - 3.6</a:t>
                      </a:r>
                      <a:endParaRPr sz="1200"/>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EAD3"/>
                    </a:solidFill>
                  </a:tcPr>
                </a:tc>
                <a:tc>
                  <a:txBody>
                    <a:bodyPr/>
                    <a:lstStyle/>
                    <a:p>
                      <a:pPr marL="0" lvl="0" indent="0" algn="ctr" rtl="0">
                        <a:spcBef>
                          <a:spcPts val="0"/>
                        </a:spcBef>
                        <a:spcAft>
                          <a:spcPts val="0"/>
                        </a:spcAft>
                        <a:buNone/>
                      </a:pPr>
                      <a:r>
                        <a:rPr lang="en" sz="1200"/>
                        <a:t>2.7 - 3.6</a:t>
                      </a:r>
                      <a:endParaRPr sz="1200"/>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EAD3"/>
                    </a:solidFill>
                  </a:tcPr>
                </a:tc>
                <a:extLst>
                  <a:ext uri="{0D108BD9-81ED-4DB2-BD59-A6C34878D82A}">
                    <a16:rowId xmlns:a16="http://schemas.microsoft.com/office/drawing/2014/main" val="10007"/>
                  </a:ext>
                </a:extLst>
              </a:tr>
            </a:tbl>
          </a:graphicData>
        </a:graphic>
      </p:graphicFrame>
      <p:sp>
        <p:nvSpPr>
          <p:cNvPr id="440" name="Google Shape;440;p38"/>
          <p:cNvSpPr txBox="1">
            <a:spLocks noGrp="1"/>
          </p:cNvSpPr>
          <p:nvPr>
            <p:ph type="sldNum" idx="12"/>
          </p:nvPr>
        </p:nvSpPr>
        <p:spPr>
          <a:xfrm>
            <a:off x="8630875" y="4875372"/>
            <a:ext cx="548700" cy="2682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770"/>
              <a:buFont typeface="Arial"/>
              <a:buNone/>
            </a:pPr>
            <a:fld id="{00000000-1234-1234-1234-123412341234}" type="slidenum">
              <a:rPr lang="en"/>
              <a:t>26</a:t>
            </a:fld>
            <a:endParaRPr/>
          </a:p>
        </p:txBody>
      </p:sp>
      <p:sp>
        <p:nvSpPr>
          <p:cNvPr id="441" name="Google Shape;441;p38"/>
          <p:cNvSpPr txBox="1">
            <a:spLocks noGrp="1"/>
          </p:cNvSpPr>
          <p:nvPr>
            <p:ph type="title"/>
          </p:nvPr>
        </p:nvSpPr>
        <p:spPr>
          <a:xfrm>
            <a:off x="153025" y="0"/>
            <a:ext cx="6707400" cy="5763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Flash Memory Trade Matrix</a:t>
            </a:r>
            <a:endParaRPr/>
          </a:p>
        </p:txBody>
      </p:sp>
      <p:sp>
        <p:nvSpPr>
          <p:cNvPr id="442" name="Google Shape;442;p38"/>
          <p:cNvSpPr/>
          <p:nvPr/>
        </p:nvSpPr>
        <p:spPr>
          <a:xfrm>
            <a:off x="4534400" y="4875375"/>
            <a:ext cx="1055400" cy="268200"/>
          </a:xfrm>
          <a:prstGeom prst="rect">
            <a:avLst/>
          </a:prstGeom>
          <a:solidFill>
            <a:srgbClr val="739B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000">
                <a:latin typeface="Merriweather"/>
                <a:ea typeface="Merriweather"/>
                <a:cs typeface="Merriweather"/>
                <a:sym typeface="Merriweather"/>
              </a:rPr>
              <a:t>Trades</a:t>
            </a:r>
            <a:endParaRPr sz="1000">
              <a:latin typeface="Merriweather"/>
              <a:ea typeface="Merriweather"/>
              <a:cs typeface="Merriweather"/>
              <a:sym typeface="Merriweathe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sp>
        <p:nvSpPr>
          <p:cNvPr id="447" name="Google Shape;447;p39"/>
          <p:cNvSpPr/>
          <p:nvPr/>
        </p:nvSpPr>
        <p:spPr>
          <a:xfrm>
            <a:off x="474825" y="657225"/>
            <a:ext cx="8044800" cy="3809100"/>
          </a:xfrm>
          <a:prstGeom prst="rect">
            <a:avLst/>
          </a:prstGeom>
          <a:solidFill>
            <a:schemeClr val="lt2"/>
          </a:solidFill>
          <a:ln w="9525" cap="flat" cmpd="sng">
            <a:solidFill>
              <a:schemeClr val="dk2"/>
            </a:solidFill>
            <a:prstDash val="solid"/>
            <a:round/>
            <a:headEnd type="none" w="sm" len="sm"/>
            <a:tailEnd type="none" w="sm" len="sm"/>
          </a:ln>
          <a:effectLst>
            <a:outerShdw blurRad="57150" dist="38100" dir="2760000" algn="bl" rotWithShape="0">
              <a:srgbClr val="000000">
                <a:alpha val="6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39"/>
          <p:cNvSpPr txBox="1">
            <a:spLocks noGrp="1"/>
          </p:cNvSpPr>
          <p:nvPr>
            <p:ph type="sldNum" idx="12"/>
          </p:nvPr>
        </p:nvSpPr>
        <p:spPr>
          <a:xfrm>
            <a:off x="8630875" y="4875372"/>
            <a:ext cx="548700" cy="2682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770"/>
              <a:buFont typeface="Arial"/>
              <a:buNone/>
            </a:pPr>
            <a:fld id="{00000000-1234-1234-1234-123412341234}" type="slidenum">
              <a:rPr lang="en"/>
              <a:t>27</a:t>
            </a:fld>
            <a:endParaRPr/>
          </a:p>
        </p:txBody>
      </p:sp>
      <p:sp>
        <p:nvSpPr>
          <p:cNvPr id="449" name="Google Shape;449;p39"/>
          <p:cNvSpPr txBox="1">
            <a:spLocks noGrp="1"/>
          </p:cNvSpPr>
          <p:nvPr>
            <p:ph type="title"/>
          </p:nvPr>
        </p:nvSpPr>
        <p:spPr>
          <a:xfrm>
            <a:off x="153025" y="0"/>
            <a:ext cx="6707400" cy="5763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Weighted Flash Memory Trade Matrix</a:t>
            </a:r>
            <a:endParaRPr/>
          </a:p>
        </p:txBody>
      </p:sp>
      <p:sp>
        <p:nvSpPr>
          <p:cNvPr id="450" name="Google Shape;450;p39"/>
          <p:cNvSpPr/>
          <p:nvPr/>
        </p:nvSpPr>
        <p:spPr>
          <a:xfrm>
            <a:off x="4534400" y="4875375"/>
            <a:ext cx="1055400" cy="268200"/>
          </a:xfrm>
          <a:prstGeom prst="rect">
            <a:avLst/>
          </a:prstGeom>
          <a:solidFill>
            <a:srgbClr val="739B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000">
                <a:latin typeface="Merriweather"/>
                <a:ea typeface="Merriweather"/>
                <a:cs typeface="Merriweather"/>
                <a:sym typeface="Merriweather"/>
              </a:rPr>
              <a:t>Trades</a:t>
            </a:r>
            <a:endParaRPr sz="1000">
              <a:latin typeface="Merriweather"/>
              <a:ea typeface="Merriweather"/>
              <a:cs typeface="Merriweather"/>
              <a:sym typeface="Merriweather"/>
            </a:endParaRPr>
          </a:p>
        </p:txBody>
      </p:sp>
      <p:sp>
        <p:nvSpPr>
          <p:cNvPr id="451" name="Google Shape;451;p39"/>
          <p:cNvSpPr txBox="1"/>
          <p:nvPr/>
        </p:nvSpPr>
        <p:spPr>
          <a:xfrm>
            <a:off x="3587675" y="4396000"/>
            <a:ext cx="16290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a:solidFill>
                  <a:srgbClr val="666666"/>
                </a:solidFill>
              </a:rPr>
              <a:t>($6.27)</a:t>
            </a:r>
            <a:endParaRPr sz="1200">
              <a:solidFill>
                <a:srgbClr val="666666"/>
              </a:solidFill>
              <a:latin typeface="Roboto"/>
              <a:ea typeface="Roboto"/>
              <a:cs typeface="Roboto"/>
              <a:sym typeface="Roboto"/>
            </a:endParaRPr>
          </a:p>
        </p:txBody>
      </p:sp>
      <p:graphicFrame>
        <p:nvGraphicFramePr>
          <p:cNvPr id="452" name="Google Shape;452;p39"/>
          <p:cNvGraphicFramePr/>
          <p:nvPr/>
        </p:nvGraphicFramePr>
        <p:xfrm>
          <a:off x="474875" y="620800"/>
          <a:ext cx="8044700" cy="3857280"/>
        </p:xfrm>
        <a:graphic>
          <a:graphicData uri="http://schemas.openxmlformats.org/drawingml/2006/table">
            <a:tbl>
              <a:tblPr>
                <a:noFill/>
                <a:tableStyleId>{6457F5C5-370B-463E-8180-37DFF4779C5C}</a:tableStyleId>
              </a:tblPr>
              <a:tblGrid>
                <a:gridCol w="2420975">
                  <a:extLst>
                    <a:ext uri="{9D8B030D-6E8A-4147-A177-3AD203B41FA5}">
                      <a16:colId xmlns:a16="http://schemas.microsoft.com/office/drawing/2014/main" val="20000"/>
                    </a:ext>
                  </a:extLst>
                </a:gridCol>
                <a:gridCol w="823725">
                  <a:extLst>
                    <a:ext uri="{9D8B030D-6E8A-4147-A177-3AD203B41FA5}">
                      <a16:colId xmlns:a16="http://schemas.microsoft.com/office/drawing/2014/main" val="20001"/>
                    </a:ext>
                  </a:extLst>
                </a:gridCol>
                <a:gridCol w="1369375">
                  <a:extLst>
                    <a:ext uri="{9D8B030D-6E8A-4147-A177-3AD203B41FA5}">
                      <a16:colId xmlns:a16="http://schemas.microsoft.com/office/drawing/2014/main" val="20002"/>
                    </a:ext>
                  </a:extLst>
                </a:gridCol>
                <a:gridCol w="1018675">
                  <a:extLst>
                    <a:ext uri="{9D8B030D-6E8A-4147-A177-3AD203B41FA5}">
                      <a16:colId xmlns:a16="http://schemas.microsoft.com/office/drawing/2014/main" val="20003"/>
                    </a:ext>
                  </a:extLst>
                </a:gridCol>
                <a:gridCol w="1229900">
                  <a:extLst>
                    <a:ext uri="{9D8B030D-6E8A-4147-A177-3AD203B41FA5}">
                      <a16:colId xmlns:a16="http://schemas.microsoft.com/office/drawing/2014/main" val="20004"/>
                    </a:ext>
                  </a:extLst>
                </a:gridCol>
                <a:gridCol w="1182050">
                  <a:extLst>
                    <a:ext uri="{9D8B030D-6E8A-4147-A177-3AD203B41FA5}">
                      <a16:colId xmlns:a16="http://schemas.microsoft.com/office/drawing/2014/main" val="20005"/>
                    </a:ext>
                  </a:extLst>
                </a:gridCol>
              </a:tblGrid>
              <a:tr h="537225">
                <a:tc>
                  <a:txBody>
                    <a:bodyPr/>
                    <a:lstStyle/>
                    <a:p>
                      <a:pPr marL="0" lvl="0" indent="0" algn="ctr" rtl="0">
                        <a:spcBef>
                          <a:spcPts val="0"/>
                        </a:spcBef>
                        <a:spcAft>
                          <a:spcPts val="0"/>
                        </a:spcAft>
                        <a:buNone/>
                      </a:pPr>
                      <a:r>
                        <a:rPr lang="en" b="1"/>
                        <a:t>Evaluation Criteria</a:t>
                      </a:r>
                      <a:endParaRPr b="1"/>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739BF5"/>
                    </a:solidFill>
                  </a:tcPr>
                </a:tc>
                <a:tc>
                  <a:txBody>
                    <a:bodyPr/>
                    <a:lstStyle/>
                    <a:p>
                      <a:pPr marL="0" lvl="0" indent="0" algn="ctr" rtl="0">
                        <a:spcBef>
                          <a:spcPts val="0"/>
                        </a:spcBef>
                        <a:spcAft>
                          <a:spcPts val="0"/>
                        </a:spcAft>
                        <a:buNone/>
                      </a:pPr>
                      <a:r>
                        <a:rPr lang="en" b="1"/>
                        <a:t>Weight</a:t>
                      </a:r>
                      <a:endParaRPr b="1"/>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739BF5"/>
                    </a:solidFill>
                  </a:tcPr>
                </a:tc>
                <a:tc>
                  <a:txBody>
                    <a:bodyPr/>
                    <a:lstStyle/>
                    <a:p>
                      <a:pPr marL="0" lvl="0" indent="0" algn="ctr" rtl="0">
                        <a:spcBef>
                          <a:spcPts val="0"/>
                        </a:spcBef>
                        <a:spcAft>
                          <a:spcPts val="0"/>
                        </a:spcAft>
                        <a:buNone/>
                      </a:pPr>
                      <a:r>
                        <a:rPr lang="en" b="1"/>
                        <a:t>GD5F1GQ5xExxG</a:t>
                      </a:r>
                      <a:endParaRPr b="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739BF5"/>
                    </a:solidFill>
                  </a:tcPr>
                </a:tc>
                <a:tc>
                  <a:txBody>
                    <a:bodyPr/>
                    <a:lstStyle/>
                    <a:p>
                      <a:pPr marL="0" lvl="0" indent="0" algn="ctr" rtl="0">
                        <a:spcBef>
                          <a:spcPts val="0"/>
                        </a:spcBef>
                        <a:spcAft>
                          <a:spcPts val="0"/>
                        </a:spcAft>
                        <a:buNone/>
                      </a:pPr>
                      <a:r>
                        <a:rPr lang="en" b="1"/>
                        <a:t>W25Q02JV-DTR</a:t>
                      </a:r>
                      <a:endParaRPr b="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739BF5"/>
                    </a:solidFill>
                  </a:tcPr>
                </a:tc>
                <a:tc>
                  <a:txBody>
                    <a:bodyPr/>
                    <a:lstStyle/>
                    <a:p>
                      <a:pPr marL="0" lvl="0" indent="0" algn="ctr" rtl="0">
                        <a:spcBef>
                          <a:spcPts val="0"/>
                        </a:spcBef>
                        <a:spcAft>
                          <a:spcPts val="0"/>
                        </a:spcAft>
                        <a:buNone/>
                      </a:pPr>
                      <a:r>
                        <a:rPr lang="en" b="1"/>
                        <a:t>S35ML04G3</a:t>
                      </a:r>
                      <a:endParaRPr b="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739BF5"/>
                    </a:solidFill>
                  </a:tcPr>
                </a:tc>
                <a:tc>
                  <a:txBody>
                    <a:bodyPr/>
                    <a:lstStyle/>
                    <a:p>
                      <a:pPr marL="0" lvl="0" indent="0" algn="ctr" rtl="0">
                        <a:spcBef>
                          <a:spcPts val="0"/>
                        </a:spcBef>
                        <a:spcAft>
                          <a:spcPts val="0"/>
                        </a:spcAft>
                        <a:buNone/>
                      </a:pPr>
                      <a:r>
                        <a:rPr lang="en" b="1"/>
                        <a:t>TC58BVG2S0HBAI6</a:t>
                      </a:r>
                      <a:endParaRPr b="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739BF5"/>
                    </a:solidFill>
                  </a:tcPr>
                </a:tc>
                <a:extLst>
                  <a:ext uri="{0D108BD9-81ED-4DB2-BD59-A6C34878D82A}">
                    <a16:rowId xmlns:a16="http://schemas.microsoft.com/office/drawing/2014/main" val="10000"/>
                  </a:ext>
                </a:extLst>
              </a:tr>
              <a:tr h="472650">
                <a:tc>
                  <a:txBody>
                    <a:bodyPr/>
                    <a:lstStyle/>
                    <a:p>
                      <a:pPr marL="0" lvl="0" indent="0" algn="l" rtl="0">
                        <a:spcBef>
                          <a:spcPts val="0"/>
                        </a:spcBef>
                        <a:spcAft>
                          <a:spcPts val="0"/>
                        </a:spcAft>
                        <a:buNone/>
                      </a:pPr>
                      <a:r>
                        <a:rPr lang="en" sz="1300"/>
                        <a:t>Storage</a:t>
                      </a:r>
                      <a:endParaRPr sz="13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FEFEF"/>
                    </a:solidFill>
                  </a:tcPr>
                </a:tc>
                <a:tc>
                  <a:txBody>
                    <a:bodyPr/>
                    <a:lstStyle/>
                    <a:p>
                      <a:pPr marL="0" lvl="0" indent="0" algn="ctr" rtl="0">
                        <a:spcBef>
                          <a:spcPts val="0"/>
                        </a:spcBef>
                        <a:spcAft>
                          <a:spcPts val="0"/>
                        </a:spcAft>
                        <a:buNone/>
                      </a:pPr>
                      <a:r>
                        <a:rPr lang="en"/>
                        <a:t>0.1</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FEFEF"/>
                    </a:solidFill>
                  </a:tcPr>
                </a:tc>
                <a:tc>
                  <a:txBody>
                    <a:bodyPr/>
                    <a:lstStyle/>
                    <a:p>
                      <a:pPr marL="0" lvl="0" indent="0" algn="ctr" rtl="0">
                        <a:spcBef>
                          <a:spcPts val="0"/>
                        </a:spcBef>
                        <a:spcAft>
                          <a:spcPts val="0"/>
                        </a:spcAft>
                        <a:buNone/>
                      </a:pPr>
                      <a:r>
                        <a:rPr lang="en"/>
                        <a:t>1</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a:t>2</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a:t>3</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a:t>3</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349175">
                <a:tc>
                  <a:txBody>
                    <a:bodyPr/>
                    <a:lstStyle/>
                    <a:p>
                      <a:pPr marL="0" lvl="0" indent="0" algn="l" rtl="0">
                        <a:spcBef>
                          <a:spcPts val="0"/>
                        </a:spcBef>
                        <a:spcAft>
                          <a:spcPts val="0"/>
                        </a:spcAft>
                        <a:buNone/>
                      </a:pPr>
                      <a:r>
                        <a:rPr lang="en" sz="1300"/>
                        <a:t>Cost (dollars)</a:t>
                      </a:r>
                      <a:endParaRPr sz="13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FEFEF"/>
                    </a:solidFill>
                  </a:tcPr>
                </a:tc>
                <a:tc>
                  <a:txBody>
                    <a:bodyPr/>
                    <a:lstStyle/>
                    <a:p>
                      <a:pPr marL="0" lvl="0" indent="0" algn="ctr" rtl="0">
                        <a:spcBef>
                          <a:spcPts val="0"/>
                        </a:spcBef>
                        <a:spcAft>
                          <a:spcPts val="0"/>
                        </a:spcAft>
                        <a:buNone/>
                      </a:pPr>
                      <a:r>
                        <a:rPr lang="en"/>
                        <a:t>0.2</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FEFEF"/>
                    </a:solidFill>
                  </a:tcPr>
                </a:tc>
                <a:tc>
                  <a:txBody>
                    <a:bodyPr/>
                    <a:lstStyle/>
                    <a:p>
                      <a:pPr marL="0" lvl="0" indent="0" algn="ctr" rtl="0">
                        <a:spcBef>
                          <a:spcPts val="0"/>
                        </a:spcBef>
                        <a:spcAft>
                          <a:spcPts val="0"/>
                        </a:spcAft>
                        <a:buNone/>
                      </a:pPr>
                      <a:r>
                        <a:rPr lang="en"/>
                        <a:t>3</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a:t>2.5</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a:t>3</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a:t>3</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r h="349175">
                <a:tc>
                  <a:txBody>
                    <a:bodyPr/>
                    <a:lstStyle/>
                    <a:p>
                      <a:pPr marL="0" lvl="0" indent="0" algn="l" rtl="0">
                        <a:spcBef>
                          <a:spcPts val="0"/>
                        </a:spcBef>
                        <a:spcAft>
                          <a:spcPts val="0"/>
                        </a:spcAft>
                        <a:buNone/>
                      </a:pPr>
                      <a:r>
                        <a:rPr lang="en" sz="1300"/>
                        <a:t>Max Power Consumption (W) </a:t>
                      </a:r>
                      <a:endParaRPr sz="13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FEFEF"/>
                    </a:solidFill>
                  </a:tcPr>
                </a:tc>
                <a:tc>
                  <a:txBody>
                    <a:bodyPr/>
                    <a:lstStyle/>
                    <a:p>
                      <a:pPr marL="0" lvl="0" indent="0" algn="ctr" rtl="0">
                        <a:spcBef>
                          <a:spcPts val="0"/>
                        </a:spcBef>
                        <a:spcAft>
                          <a:spcPts val="0"/>
                        </a:spcAft>
                        <a:buNone/>
                      </a:pPr>
                      <a:r>
                        <a:rPr lang="en"/>
                        <a:t>0.08</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FEFEF"/>
                    </a:solidFill>
                  </a:tcPr>
                </a:tc>
                <a:tc>
                  <a:txBody>
                    <a:bodyPr/>
                    <a:lstStyle/>
                    <a:p>
                      <a:pPr marL="0" lvl="0" indent="0" algn="ctr" rtl="0">
                        <a:spcBef>
                          <a:spcPts val="0"/>
                        </a:spcBef>
                        <a:spcAft>
                          <a:spcPts val="0"/>
                        </a:spcAft>
                        <a:buNone/>
                      </a:pPr>
                      <a:r>
                        <a:rPr lang="en"/>
                        <a:t>3</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a:t>1</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a:t>2</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a:t>2.5</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03"/>
                  </a:ext>
                </a:extLst>
              </a:tr>
              <a:tr h="349175">
                <a:tc>
                  <a:txBody>
                    <a:bodyPr/>
                    <a:lstStyle/>
                    <a:p>
                      <a:pPr marL="0" lvl="0" indent="0" algn="l" rtl="0">
                        <a:spcBef>
                          <a:spcPts val="0"/>
                        </a:spcBef>
                        <a:spcAft>
                          <a:spcPts val="0"/>
                        </a:spcAft>
                        <a:buNone/>
                      </a:pPr>
                      <a:r>
                        <a:rPr lang="en" sz="1300"/>
                        <a:t>Erase Time (ms)</a:t>
                      </a:r>
                      <a:endParaRPr sz="13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FEFEF"/>
                    </a:solidFill>
                  </a:tcPr>
                </a:tc>
                <a:tc>
                  <a:txBody>
                    <a:bodyPr/>
                    <a:lstStyle/>
                    <a:p>
                      <a:pPr marL="0" lvl="0" indent="0" algn="ctr" rtl="0">
                        <a:spcBef>
                          <a:spcPts val="0"/>
                        </a:spcBef>
                        <a:spcAft>
                          <a:spcPts val="0"/>
                        </a:spcAft>
                        <a:buNone/>
                      </a:pPr>
                      <a:r>
                        <a:rPr lang="en"/>
                        <a:t>0.16</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FEFEF"/>
                    </a:solidFill>
                  </a:tcPr>
                </a:tc>
                <a:tc>
                  <a:txBody>
                    <a:bodyPr/>
                    <a:lstStyle/>
                    <a:p>
                      <a:pPr marL="0" lvl="0" indent="0" algn="ctr" rtl="0">
                        <a:spcBef>
                          <a:spcPts val="0"/>
                        </a:spcBef>
                        <a:spcAft>
                          <a:spcPts val="0"/>
                        </a:spcAft>
                        <a:buNone/>
                      </a:pPr>
                      <a:r>
                        <a:rPr lang="en"/>
                        <a:t>3</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a:t>1</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a:t>2.5</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a:t>3</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04"/>
                  </a:ext>
                </a:extLst>
              </a:tr>
              <a:tr h="318925">
                <a:tc>
                  <a:txBody>
                    <a:bodyPr/>
                    <a:lstStyle/>
                    <a:p>
                      <a:pPr marL="0" lvl="0" indent="0" algn="l" rtl="0">
                        <a:spcBef>
                          <a:spcPts val="0"/>
                        </a:spcBef>
                        <a:spcAft>
                          <a:spcPts val="0"/>
                        </a:spcAft>
                        <a:buNone/>
                      </a:pPr>
                      <a:r>
                        <a:rPr lang="en" sz="1300"/>
                        <a:t>Comms Protocol</a:t>
                      </a:r>
                      <a:endParaRPr sz="13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FEFEF"/>
                    </a:solidFill>
                  </a:tcPr>
                </a:tc>
                <a:tc>
                  <a:txBody>
                    <a:bodyPr/>
                    <a:lstStyle/>
                    <a:p>
                      <a:pPr marL="0" lvl="0" indent="0" algn="ctr" rtl="0">
                        <a:spcBef>
                          <a:spcPts val="0"/>
                        </a:spcBef>
                        <a:spcAft>
                          <a:spcPts val="0"/>
                        </a:spcAft>
                        <a:buNone/>
                      </a:pPr>
                      <a:r>
                        <a:rPr lang="en"/>
                        <a:t>0.18</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FEFEF"/>
                    </a:solidFill>
                  </a:tcPr>
                </a:tc>
                <a:tc>
                  <a:txBody>
                    <a:bodyPr/>
                    <a:lstStyle/>
                    <a:p>
                      <a:pPr marL="0" lvl="0" indent="0" algn="ctr" rtl="0">
                        <a:spcBef>
                          <a:spcPts val="0"/>
                        </a:spcBef>
                        <a:spcAft>
                          <a:spcPts val="0"/>
                        </a:spcAft>
                        <a:buNone/>
                      </a:pPr>
                      <a:r>
                        <a:rPr lang="en"/>
                        <a:t>3</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en"/>
                        <a:t>3</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en"/>
                        <a:t>3</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en"/>
                        <a:t>1</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5"/>
                  </a:ext>
                </a:extLst>
              </a:tr>
              <a:tr h="397800">
                <a:tc>
                  <a:txBody>
                    <a:bodyPr/>
                    <a:lstStyle/>
                    <a:p>
                      <a:pPr marL="0" lvl="0" indent="0" algn="l" rtl="0">
                        <a:spcBef>
                          <a:spcPts val="0"/>
                        </a:spcBef>
                        <a:spcAft>
                          <a:spcPts val="0"/>
                        </a:spcAft>
                        <a:buNone/>
                      </a:pPr>
                      <a:r>
                        <a:rPr lang="en" sz="1300"/>
                        <a:t>Type</a:t>
                      </a:r>
                      <a:endParaRPr sz="13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FEFEF"/>
                    </a:solidFill>
                  </a:tcPr>
                </a:tc>
                <a:tc>
                  <a:txBody>
                    <a:bodyPr/>
                    <a:lstStyle/>
                    <a:p>
                      <a:pPr marL="0" lvl="0" indent="0" algn="ctr" rtl="0">
                        <a:spcBef>
                          <a:spcPts val="0"/>
                        </a:spcBef>
                        <a:spcAft>
                          <a:spcPts val="0"/>
                        </a:spcAft>
                        <a:buNone/>
                      </a:pPr>
                      <a:r>
                        <a:rPr lang="en"/>
                        <a:t>0.16</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FEFEF"/>
                    </a:solidFill>
                  </a:tcPr>
                </a:tc>
                <a:tc>
                  <a:txBody>
                    <a:bodyPr/>
                    <a:lstStyle/>
                    <a:p>
                      <a:pPr marL="0" lvl="0" indent="0" algn="ctr" rtl="0">
                        <a:spcBef>
                          <a:spcPts val="0"/>
                        </a:spcBef>
                        <a:spcAft>
                          <a:spcPts val="0"/>
                        </a:spcAft>
                        <a:buNone/>
                      </a:pPr>
                      <a:r>
                        <a:rPr lang="en"/>
                        <a:t>3</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en"/>
                        <a:t>1</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en"/>
                        <a:t>3</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en"/>
                        <a:t>3</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6"/>
                  </a:ext>
                </a:extLst>
              </a:tr>
              <a:tr h="349175">
                <a:tc>
                  <a:txBody>
                    <a:bodyPr/>
                    <a:lstStyle/>
                    <a:p>
                      <a:pPr marL="0" lvl="0" indent="0" algn="l" rtl="0">
                        <a:spcBef>
                          <a:spcPts val="0"/>
                        </a:spcBef>
                        <a:spcAft>
                          <a:spcPts val="0"/>
                        </a:spcAft>
                        <a:buNone/>
                      </a:pPr>
                      <a:r>
                        <a:rPr lang="en" sz="1300"/>
                        <a:t>Operating Voltage (V)</a:t>
                      </a:r>
                      <a:endParaRPr sz="13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FEFEF"/>
                    </a:solidFill>
                  </a:tcPr>
                </a:tc>
                <a:tc>
                  <a:txBody>
                    <a:bodyPr/>
                    <a:lstStyle/>
                    <a:p>
                      <a:pPr marL="0" lvl="0" indent="0" algn="ctr" rtl="0">
                        <a:spcBef>
                          <a:spcPts val="0"/>
                        </a:spcBef>
                        <a:spcAft>
                          <a:spcPts val="0"/>
                        </a:spcAft>
                        <a:buNone/>
                      </a:pPr>
                      <a:r>
                        <a:rPr lang="en"/>
                        <a:t>0.12</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FEFEF"/>
                    </a:solidFill>
                  </a:tcPr>
                </a:tc>
                <a:tc>
                  <a:txBody>
                    <a:bodyPr/>
                    <a:lstStyle/>
                    <a:p>
                      <a:pPr marL="0" lvl="0" indent="0" algn="ctr" rtl="0">
                        <a:spcBef>
                          <a:spcPts val="0"/>
                        </a:spcBef>
                        <a:spcAft>
                          <a:spcPts val="0"/>
                        </a:spcAft>
                        <a:buNone/>
                      </a:pPr>
                      <a:r>
                        <a:rPr lang="en"/>
                        <a:t>3</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00" cap="flat" cmpd="sng">
                      <a:solidFill>
                        <a:srgbClr val="000000"/>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a:t>2</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00" cap="flat" cmpd="sng">
                      <a:solidFill>
                        <a:srgbClr val="000000"/>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a:t>2</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00" cap="flat" cmpd="sng">
                      <a:solidFill>
                        <a:srgbClr val="000000"/>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a:t>2</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00"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07"/>
                  </a:ext>
                </a:extLst>
              </a:tr>
              <a:tr h="349175">
                <a:tc gridSpan="2">
                  <a:txBody>
                    <a:bodyPr/>
                    <a:lstStyle/>
                    <a:p>
                      <a:pPr marL="0" lvl="0" indent="0" algn="r" rtl="0">
                        <a:spcBef>
                          <a:spcPts val="0"/>
                        </a:spcBef>
                        <a:spcAft>
                          <a:spcPts val="0"/>
                        </a:spcAft>
                        <a:buNone/>
                      </a:pPr>
                      <a:r>
                        <a:rPr lang="en"/>
                        <a:t>Weighted Total:</a:t>
                      </a:r>
                      <a:endParaRPr/>
                    </a:p>
                  </a:txBody>
                  <a:tcPr marL="91425" marR="91425" marT="91425" marB="91425">
                    <a:lnL w="9525" cap="flat" cmpd="sng">
                      <a:solidFill>
                        <a:srgbClr val="000000"/>
                      </a:solidFill>
                      <a:prstDash val="solid"/>
                      <a:round/>
                      <a:headEnd type="none" w="sm" len="sm"/>
                      <a:tailEnd type="none" w="sm" len="sm"/>
                    </a:lnL>
                    <a:lnR w="95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hMerge="1">
                  <a:txBody>
                    <a:bodyPr/>
                    <a:lstStyle/>
                    <a:p>
                      <a:endParaRPr lang="en-US"/>
                    </a:p>
                  </a:txBody>
                  <a:tcPr/>
                </a:tc>
                <a:tc>
                  <a:txBody>
                    <a:bodyPr/>
                    <a:lstStyle/>
                    <a:p>
                      <a:pPr marL="0" lvl="0" indent="0" algn="ctr" rtl="0">
                        <a:lnSpc>
                          <a:spcPct val="115000"/>
                        </a:lnSpc>
                        <a:spcBef>
                          <a:spcPts val="0"/>
                        </a:spcBef>
                        <a:spcAft>
                          <a:spcPts val="0"/>
                        </a:spcAft>
                        <a:buNone/>
                      </a:pPr>
                      <a:r>
                        <a:rPr lang="en"/>
                        <a:t>2.80</a:t>
                      </a:r>
                      <a:endParaRPr/>
                    </a:p>
                  </a:txBody>
                  <a:tcPr marL="28575" marR="28575" marT="19050" marB="19050">
                    <a:lnL w="9500" cap="flat" cmpd="sng">
                      <a:solidFill>
                        <a:srgbClr val="000000"/>
                      </a:solidFill>
                      <a:prstDash val="solid"/>
                      <a:round/>
                      <a:headEnd type="none" w="sm" len="sm"/>
                      <a:tailEnd type="none" w="sm" len="sm"/>
                    </a:lnL>
                    <a:lnR w="9500" cap="flat" cmpd="sng">
                      <a:solidFill>
                        <a:srgbClr val="000000"/>
                      </a:solidFill>
                      <a:prstDash val="solid"/>
                      <a:round/>
                      <a:headEnd type="none" w="sm" len="sm"/>
                      <a:tailEnd type="none" w="sm" len="sm"/>
                    </a:lnR>
                    <a:lnT w="9500" cap="flat" cmpd="sng">
                      <a:solidFill>
                        <a:srgbClr val="000000"/>
                      </a:solidFill>
                      <a:prstDash val="solid"/>
                      <a:round/>
                      <a:headEnd type="none" w="sm" len="sm"/>
                      <a:tailEnd type="none" w="sm" len="sm"/>
                    </a:lnT>
                    <a:lnB w="9500" cap="flat" cmpd="sng">
                      <a:solidFill>
                        <a:srgbClr val="000000"/>
                      </a:solidFill>
                      <a:prstDash val="solid"/>
                      <a:round/>
                      <a:headEnd type="none" w="sm" len="sm"/>
                      <a:tailEnd type="none" w="sm" len="sm"/>
                    </a:lnB>
                    <a:solidFill>
                      <a:srgbClr val="D9EAD3"/>
                    </a:solidFill>
                  </a:tcPr>
                </a:tc>
                <a:tc>
                  <a:txBody>
                    <a:bodyPr/>
                    <a:lstStyle/>
                    <a:p>
                      <a:pPr marL="0" lvl="0" indent="0" algn="ctr" rtl="0">
                        <a:lnSpc>
                          <a:spcPct val="115000"/>
                        </a:lnSpc>
                        <a:spcBef>
                          <a:spcPts val="0"/>
                        </a:spcBef>
                        <a:spcAft>
                          <a:spcPts val="0"/>
                        </a:spcAft>
                        <a:buNone/>
                      </a:pPr>
                      <a:r>
                        <a:rPr lang="en"/>
                        <a:t>1.88</a:t>
                      </a:r>
                      <a:endParaRPr/>
                    </a:p>
                  </a:txBody>
                  <a:tcPr marL="28575" marR="28575" marT="19050" marB="19050">
                    <a:lnL w="9500" cap="flat" cmpd="sng">
                      <a:solidFill>
                        <a:srgbClr val="000000"/>
                      </a:solidFill>
                      <a:prstDash val="solid"/>
                      <a:round/>
                      <a:headEnd type="none" w="sm" len="sm"/>
                      <a:tailEnd type="none" w="sm" len="sm"/>
                    </a:lnL>
                    <a:lnR w="9500" cap="flat" cmpd="sng">
                      <a:solidFill>
                        <a:srgbClr val="000000"/>
                      </a:solidFill>
                      <a:prstDash val="solid"/>
                      <a:round/>
                      <a:headEnd type="none" w="sm" len="sm"/>
                      <a:tailEnd type="none" w="sm" len="sm"/>
                    </a:lnR>
                    <a:lnT w="9500" cap="flat" cmpd="sng">
                      <a:solidFill>
                        <a:srgbClr val="000000"/>
                      </a:solidFill>
                      <a:prstDash val="solid"/>
                      <a:round/>
                      <a:headEnd type="none" w="sm" len="sm"/>
                      <a:tailEnd type="none" w="sm" len="sm"/>
                    </a:lnT>
                    <a:lnB w="9500" cap="flat" cmpd="sng">
                      <a:solidFill>
                        <a:srgbClr val="000000"/>
                      </a:solidFill>
                      <a:prstDash val="solid"/>
                      <a:round/>
                      <a:headEnd type="none" w="sm" len="sm"/>
                      <a:tailEnd type="none" w="sm" len="sm"/>
                    </a:lnB>
                    <a:solidFill>
                      <a:srgbClr val="F4CCCC"/>
                    </a:solidFill>
                  </a:tcPr>
                </a:tc>
                <a:tc>
                  <a:txBody>
                    <a:bodyPr/>
                    <a:lstStyle/>
                    <a:p>
                      <a:pPr marL="0" lvl="0" indent="0" algn="ctr" rtl="0">
                        <a:lnSpc>
                          <a:spcPct val="115000"/>
                        </a:lnSpc>
                        <a:spcBef>
                          <a:spcPts val="0"/>
                        </a:spcBef>
                        <a:spcAft>
                          <a:spcPts val="0"/>
                        </a:spcAft>
                        <a:buNone/>
                      </a:pPr>
                      <a:r>
                        <a:rPr lang="en"/>
                        <a:t>2.72</a:t>
                      </a:r>
                      <a:endParaRPr/>
                    </a:p>
                  </a:txBody>
                  <a:tcPr marL="28575" marR="28575" marT="19050" marB="19050">
                    <a:lnL w="9500" cap="flat" cmpd="sng">
                      <a:solidFill>
                        <a:srgbClr val="000000"/>
                      </a:solidFill>
                      <a:prstDash val="solid"/>
                      <a:round/>
                      <a:headEnd type="none" w="sm" len="sm"/>
                      <a:tailEnd type="none" w="sm" len="sm"/>
                    </a:lnL>
                    <a:lnR w="9500" cap="flat" cmpd="sng">
                      <a:solidFill>
                        <a:srgbClr val="000000"/>
                      </a:solidFill>
                      <a:prstDash val="solid"/>
                      <a:round/>
                      <a:headEnd type="none" w="sm" len="sm"/>
                      <a:tailEnd type="none" w="sm" len="sm"/>
                    </a:lnR>
                    <a:lnT w="9500" cap="flat" cmpd="sng">
                      <a:solidFill>
                        <a:srgbClr val="000000"/>
                      </a:solidFill>
                      <a:prstDash val="solid"/>
                      <a:round/>
                      <a:headEnd type="none" w="sm" len="sm"/>
                      <a:tailEnd type="none" w="sm" len="sm"/>
                    </a:lnT>
                    <a:lnB w="9500" cap="flat" cmpd="sng">
                      <a:solidFill>
                        <a:srgbClr val="000000"/>
                      </a:solidFill>
                      <a:prstDash val="solid"/>
                      <a:round/>
                      <a:headEnd type="none" w="sm" len="sm"/>
                      <a:tailEnd type="none" w="sm" len="sm"/>
                    </a:lnB>
                    <a:solidFill>
                      <a:srgbClr val="D9EAD3"/>
                    </a:solidFill>
                  </a:tcPr>
                </a:tc>
                <a:tc>
                  <a:txBody>
                    <a:bodyPr/>
                    <a:lstStyle/>
                    <a:p>
                      <a:pPr marL="0" lvl="0" indent="0" algn="ctr" rtl="0">
                        <a:lnSpc>
                          <a:spcPct val="115000"/>
                        </a:lnSpc>
                        <a:spcBef>
                          <a:spcPts val="0"/>
                        </a:spcBef>
                        <a:spcAft>
                          <a:spcPts val="0"/>
                        </a:spcAft>
                        <a:buNone/>
                      </a:pPr>
                      <a:r>
                        <a:rPr lang="en"/>
                        <a:t>2.48</a:t>
                      </a:r>
                      <a:endParaRPr/>
                    </a:p>
                  </a:txBody>
                  <a:tcPr marL="28575" marR="28575" marT="19050" marB="19050">
                    <a:lnL w="9500" cap="flat" cmpd="sng">
                      <a:solidFill>
                        <a:srgbClr val="000000"/>
                      </a:solidFill>
                      <a:prstDash val="solid"/>
                      <a:round/>
                      <a:headEnd type="none" w="sm" len="sm"/>
                      <a:tailEnd type="none" w="sm" len="sm"/>
                    </a:lnL>
                    <a:lnR w="9500" cap="flat" cmpd="sng">
                      <a:solidFill>
                        <a:srgbClr val="000000"/>
                      </a:solidFill>
                      <a:prstDash val="solid"/>
                      <a:round/>
                      <a:headEnd type="none" w="sm" len="sm"/>
                      <a:tailEnd type="none" w="sm" len="sm"/>
                    </a:lnR>
                    <a:lnT w="9500" cap="flat" cmpd="sng">
                      <a:solidFill>
                        <a:srgbClr val="000000"/>
                      </a:solidFill>
                      <a:prstDash val="solid"/>
                      <a:round/>
                      <a:headEnd type="none" w="sm" len="sm"/>
                      <a:tailEnd type="none" w="sm" len="sm"/>
                    </a:lnT>
                    <a:lnB w="9500" cap="flat" cmpd="sng">
                      <a:solidFill>
                        <a:srgbClr val="000000"/>
                      </a:solidFill>
                      <a:prstDash val="solid"/>
                      <a:round/>
                      <a:headEnd type="none" w="sm" len="sm"/>
                      <a:tailEnd type="none" w="sm" len="sm"/>
                    </a:lnB>
                    <a:solidFill>
                      <a:srgbClr val="FFF2CC"/>
                    </a:solidFill>
                  </a:tcPr>
                </a:tc>
                <a:extLst>
                  <a:ext uri="{0D108BD9-81ED-4DB2-BD59-A6C34878D82A}">
                    <a16:rowId xmlns:a16="http://schemas.microsoft.com/office/drawing/2014/main" val="10008"/>
                  </a:ext>
                </a:extLst>
              </a:tr>
            </a:tbl>
          </a:graphicData>
        </a:graphic>
      </p:graphicFrame>
      <p:sp>
        <p:nvSpPr>
          <p:cNvPr id="453" name="Google Shape;453;p39"/>
          <p:cNvSpPr/>
          <p:nvPr/>
        </p:nvSpPr>
        <p:spPr>
          <a:xfrm>
            <a:off x="3715175" y="608800"/>
            <a:ext cx="1365900" cy="3857400"/>
          </a:xfrm>
          <a:prstGeom prst="rect">
            <a:avLst/>
          </a:prstGeom>
          <a:noFill/>
          <a:ln w="28575"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57"/>
        <p:cNvGrpSpPr/>
        <p:nvPr/>
      </p:nvGrpSpPr>
      <p:grpSpPr>
        <a:xfrm>
          <a:off x="0" y="0"/>
          <a:ext cx="0" cy="0"/>
          <a:chOff x="0" y="0"/>
          <a:chExt cx="0" cy="0"/>
        </a:xfrm>
      </p:grpSpPr>
      <p:sp>
        <p:nvSpPr>
          <p:cNvPr id="458" name="Google Shape;458;p40"/>
          <p:cNvSpPr txBox="1">
            <a:spLocks noGrp="1"/>
          </p:cNvSpPr>
          <p:nvPr>
            <p:ph type="title"/>
          </p:nvPr>
        </p:nvSpPr>
        <p:spPr>
          <a:xfrm>
            <a:off x="123175" y="2259900"/>
            <a:ext cx="5439600" cy="623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Current Design Space</a:t>
            </a:r>
            <a:endParaRPr/>
          </a:p>
        </p:txBody>
      </p:sp>
      <p:sp>
        <p:nvSpPr>
          <p:cNvPr id="459" name="Google Shape;459;p40"/>
          <p:cNvSpPr txBox="1">
            <a:spLocks noGrp="1"/>
          </p:cNvSpPr>
          <p:nvPr>
            <p:ph type="sldNum" idx="12"/>
          </p:nvPr>
        </p:nvSpPr>
        <p:spPr>
          <a:xfrm>
            <a:off x="8587400" y="4875197"/>
            <a:ext cx="548700" cy="2682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28</a:t>
            </a:fld>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63"/>
        <p:cNvGrpSpPr/>
        <p:nvPr/>
      </p:nvGrpSpPr>
      <p:grpSpPr>
        <a:xfrm>
          <a:off x="0" y="0"/>
          <a:ext cx="0" cy="0"/>
          <a:chOff x="0" y="0"/>
          <a:chExt cx="0" cy="0"/>
        </a:xfrm>
      </p:grpSpPr>
      <p:sp>
        <p:nvSpPr>
          <p:cNvPr id="464" name="Google Shape;464;p41"/>
          <p:cNvSpPr txBox="1"/>
          <p:nvPr/>
        </p:nvSpPr>
        <p:spPr>
          <a:xfrm>
            <a:off x="5510638" y="1182549"/>
            <a:ext cx="9738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800">
              <a:latin typeface="Roboto"/>
              <a:ea typeface="Roboto"/>
              <a:cs typeface="Roboto"/>
              <a:sym typeface="Roboto"/>
            </a:endParaRPr>
          </a:p>
        </p:txBody>
      </p:sp>
      <p:sp>
        <p:nvSpPr>
          <p:cNvPr id="465" name="Google Shape;465;p41"/>
          <p:cNvSpPr txBox="1"/>
          <p:nvPr/>
        </p:nvSpPr>
        <p:spPr>
          <a:xfrm>
            <a:off x="216575" y="960400"/>
            <a:ext cx="3542700" cy="581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endParaRPr sz="1200">
              <a:solidFill>
                <a:schemeClr val="dk2"/>
              </a:solidFill>
              <a:latin typeface="Helvetica Neue"/>
              <a:ea typeface="Helvetica Neue"/>
              <a:cs typeface="Helvetica Neue"/>
              <a:sym typeface="Helvetica Neue"/>
            </a:endParaRPr>
          </a:p>
          <a:p>
            <a:pPr marL="0" lvl="0" indent="0" algn="l" rtl="0">
              <a:lnSpc>
                <a:spcPct val="115000"/>
              </a:lnSpc>
              <a:spcBef>
                <a:spcPts val="0"/>
              </a:spcBef>
              <a:spcAft>
                <a:spcPts val="0"/>
              </a:spcAft>
              <a:buNone/>
            </a:pPr>
            <a:endParaRPr sz="1200">
              <a:solidFill>
                <a:schemeClr val="dk2"/>
              </a:solidFill>
              <a:latin typeface="Helvetica Neue"/>
              <a:ea typeface="Helvetica Neue"/>
              <a:cs typeface="Helvetica Neue"/>
              <a:sym typeface="Helvetica Neue"/>
            </a:endParaRPr>
          </a:p>
        </p:txBody>
      </p:sp>
      <p:sp>
        <p:nvSpPr>
          <p:cNvPr id="466" name="Google Shape;466;p41"/>
          <p:cNvSpPr txBox="1">
            <a:spLocks noGrp="1"/>
          </p:cNvSpPr>
          <p:nvPr>
            <p:ph type="sldNum" idx="12"/>
          </p:nvPr>
        </p:nvSpPr>
        <p:spPr>
          <a:xfrm>
            <a:off x="8630875" y="4875372"/>
            <a:ext cx="548700" cy="2682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29</a:t>
            </a:fld>
            <a:endParaRPr/>
          </a:p>
        </p:txBody>
      </p:sp>
      <p:sp>
        <p:nvSpPr>
          <p:cNvPr id="467" name="Google Shape;467;p41"/>
          <p:cNvSpPr txBox="1">
            <a:spLocks noGrp="1"/>
          </p:cNvSpPr>
          <p:nvPr>
            <p:ph type="title"/>
          </p:nvPr>
        </p:nvSpPr>
        <p:spPr>
          <a:xfrm>
            <a:off x="153025" y="0"/>
            <a:ext cx="6707400" cy="5763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Design Space - Mechanical</a:t>
            </a:r>
            <a:endParaRPr/>
          </a:p>
        </p:txBody>
      </p:sp>
      <p:sp>
        <p:nvSpPr>
          <p:cNvPr id="468" name="Google Shape;468;p41"/>
          <p:cNvSpPr/>
          <p:nvPr/>
        </p:nvSpPr>
        <p:spPr>
          <a:xfrm>
            <a:off x="5595950" y="4875375"/>
            <a:ext cx="1074000" cy="268200"/>
          </a:xfrm>
          <a:prstGeom prst="rect">
            <a:avLst/>
          </a:prstGeom>
          <a:solidFill>
            <a:srgbClr val="739B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000">
                <a:latin typeface="Merriweather"/>
                <a:ea typeface="Merriweather"/>
                <a:cs typeface="Merriweather"/>
                <a:sym typeface="Merriweather"/>
              </a:rPr>
              <a:t>Design</a:t>
            </a:r>
            <a:endParaRPr sz="1000">
              <a:latin typeface="Merriweather"/>
              <a:ea typeface="Merriweather"/>
              <a:cs typeface="Merriweather"/>
              <a:sym typeface="Merriweather"/>
            </a:endParaRPr>
          </a:p>
        </p:txBody>
      </p:sp>
      <p:pic>
        <p:nvPicPr>
          <p:cNvPr id="469" name="Google Shape;469;p41"/>
          <p:cNvPicPr preferRelativeResize="0"/>
          <p:nvPr/>
        </p:nvPicPr>
        <p:blipFill>
          <a:blip r:embed="rId3">
            <a:alphaModFix/>
          </a:blip>
          <a:stretch>
            <a:fillRect/>
          </a:stretch>
        </p:blipFill>
        <p:spPr>
          <a:xfrm>
            <a:off x="457813" y="4429157"/>
            <a:ext cx="2779226" cy="350475"/>
          </a:xfrm>
          <a:prstGeom prst="rect">
            <a:avLst/>
          </a:prstGeom>
          <a:noFill/>
          <a:ln>
            <a:noFill/>
          </a:ln>
        </p:spPr>
      </p:pic>
      <p:sp>
        <p:nvSpPr>
          <p:cNvPr id="470" name="Google Shape;470;p41"/>
          <p:cNvSpPr txBox="1"/>
          <p:nvPr/>
        </p:nvSpPr>
        <p:spPr>
          <a:xfrm>
            <a:off x="4816950" y="667075"/>
            <a:ext cx="3615600" cy="41175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b="1" u="sng">
                <a:solidFill>
                  <a:schemeClr val="dk2"/>
                </a:solidFill>
                <a:latin typeface="Helvetica Neue"/>
                <a:ea typeface="Helvetica Neue"/>
                <a:cs typeface="Helvetica Neue"/>
                <a:sym typeface="Helvetica Neue"/>
              </a:rPr>
              <a:t>Key Considerations:</a:t>
            </a:r>
            <a:endParaRPr b="1" u="sng">
              <a:solidFill>
                <a:schemeClr val="dk2"/>
              </a:solidFill>
              <a:latin typeface="Helvetica Neue"/>
              <a:ea typeface="Helvetica Neue"/>
              <a:cs typeface="Helvetica Neue"/>
              <a:sym typeface="Helvetica Neue"/>
            </a:endParaRPr>
          </a:p>
          <a:p>
            <a:pPr marL="457200" lvl="0" indent="-317500" algn="l" rtl="0">
              <a:lnSpc>
                <a:spcPct val="115000"/>
              </a:lnSpc>
              <a:spcBef>
                <a:spcPts val="0"/>
              </a:spcBef>
              <a:spcAft>
                <a:spcPts val="0"/>
              </a:spcAft>
              <a:buClr>
                <a:schemeClr val="dk2"/>
              </a:buClr>
              <a:buSzPts val="1400"/>
              <a:buFont typeface="Helvetica Neue"/>
              <a:buChar char="●"/>
            </a:pPr>
            <a:r>
              <a:rPr lang="en">
                <a:solidFill>
                  <a:schemeClr val="dk2"/>
                </a:solidFill>
                <a:latin typeface="Helvetica Neue"/>
                <a:ea typeface="Helvetica Neue"/>
                <a:cs typeface="Helvetica Neue"/>
                <a:sym typeface="Helvetica Neue"/>
              </a:rPr>
              <a:t>Sensor Protection</a:t>
            </a:r>
            <a:endParaRPr>
              <a:solidFill>
                <a:schemeClr val="dk2"/>
              </a:solidFill>
              <a:latin typeface="Helvetica Neue"/>
              <a:ea typeface="Helvetica Neue"/>
              <a:cs typeface="Helvetica Neue"/>
              <a:sym typeface="Helvetica Neue"/>
            </a:endParaRPr>
          </a:p>
          <a:p>
            <a:pPr marL="914400" lvl="1" indent="-317500" algn="l" rtl="0">
              <a:lnSpc>
                <a:spcPct val="115000"/>
              </a:lnSpc>
              <a:spcBef>
                <a:spcPts val="0"/>
              </a:spcBef>
              <a:spcAft>
                <a:spcPts val="0"/>
              </a:spcAft>
              <a:buClr>
                <a:schemeClr val="dk2"/>
              </a:buClr>
              <a:buSzPts val="1400"/>
              <a:buFont typeface="Helvetica Neue"/>
              <a:buChar char="○"/>
            </a:pPr>
            <a:r>
              <a:rPr lang="en">
                <a:solidFill>
                  <a:schemeClr val="dk2"/>
                </a:solidFill>
                <a:latin typeface="Helvetica Neue"/>
                <a:ea typeface="Helvetica Neue"/>
                <a:cs typeface="Helvetica Neue"/>
                <a:sym typeface="Helvetica Neue"/>
              </a:rPr>
              <a:t>Electrostatic Discharge (ESD)</a:t>
            </a:r>
            <a:endParaRPr>
              <a:solidFill>
                <a:schemeClr val="dk2"/>
              </a:solidFill>
              <a:latin typeface="Helvetica Neue"/>
              <a:ea typeface="Helvetica Neue"/>
              <a:cs typeface="Helvetica Neue"/>
              <a:sym typeface="Helvetica Neue"/>
            </a:endParaRPr>
          </a:p>
          <a:p>
            <a:pPr marL="914400" lvl="1" indent="-317500" algn="l" rtl="0">
              <a:lnSpc>
                <a:spcPct val="115000"/>
              </a:lnSpc>
              <a:spcBef>
                <a:spcPts val="0"/>
              </a:spcBef>
              <a:spcAft>
                <a:spcPts val="0"/>
              </a:spcAft>
              <a:buClr>
                <a:schemeClr val="dk2"/>
              </a:buClr>
              <a:buSzPts val="1400"/>
              <a:buFont typeface="Helvetica Neue"/>
              <a:buChar char="○"/>
            </a:pPr>
            <a:r>
              <a:rPr lang="en">
                <a:solidFill>
                  <a:schemeClr val="dk2"/>
                </a:solidFill>
                <a:latin typeface="Helvetica Neue"/>
                <a:ea typeface="Helvetica Neue"/>
                <a:cs typeface="Helvetica Neue"/>
                <a:sym typeface="Helvetica Neue"/>
              </a:rPr>
              <a:t>Proximity to other sensors</a:t>
            </a:r>
            <a:endParaRPr>
              <a:solidFill>
                <a:schemeClr val="dk2"/>
              </a:solidFill>
              <a:latin typeface="Helvetica Neue"/>
              <a:ea typeface="Helvetica Neue"/>
              <a:cs typeface="Helvetica Neue"/>
              <a:sym typeface="Helvetica Neue"/>
            </a:endParaRPr>
          </a:p>
          <a:p>
            <a:pPr marL="914400" lvl="1" indent="-317500" algn="l" rtl="0">
              <a:lnSpc>
                <a:spcPct val="115000"/>
              </a:lnSpc>
              <a:spcBef>
                <a:spcPts val="0"/>
              </a:spcBef>
              <a:spcAft>
                <a:spcPts val="0"/>
              </a:spcAft>
              <a:buClr>
                <a:schemeClr val="dk2"/>
              </a:buClr>
              <a:buSzPts val="1400"/>
              <a:buFont typeface="Helvetica Neue"/>
              <a:buChar char="○"/>
            </a:pPr>
            <a:r>
              <a:rPr lang="en">
                <a:solidFill>
                  <a:schemeClr val="dk2"/>
                </a:solidFill>
                <a:latin typeface="Helvetica Neue"/>
                <a:ea typeface="Helvetica Neue"/>
                <a:cs typeface="Helvetica Neue"/>
                <a:sym typeface="Helvetica Neue"/>
              </a:rPr>
              <a:t>Heat dissipation</a:t>
            </a:r>
            <a:endParaRPr>
              <a:solidFill>
                <a:schemeClr val="dk2"/>
              </a:solidFill>
              <a:latin typeface="Helvetica Neue"/>
              <a:ea typeface="Helvetica Neue"/>
              <a:cs typeface="Helvetica Neue"/>
              <a:sym typeface="Helvetica Neue"/>
            </a:endParaRPr>
          </a:p>
          <a:p>
            <a:pPr marL="914400" lvl="1" indent="-317500" algn="l" rtl="0">
              <a:lnSpc>
                <a:spcPct val="115000"/>
              </a:lnSpc>
              <a:spcBef>
                <a:spcPts val="0"/>
              </a:spcBef>
              <a:spcAft>
                <a:spcPts val="0"/>
              </a:spcAft>
              <a:buClr>
                <a:schemeClr val="dk2"/>
              </a:buClr>
              <a:buSzPts val="1400"/>
              <a:buFont typeface="Helvetica Neue"/>
              <a:buChar char="○"/>
            </a:pPr>
            <a:r>
              <a:rPr lang="en">
                <a:solidFill>
                  <a:schemeClr val="dk2"/>
                </a:solidFill>
                <a:latin typeface="Helvetica Neue"/>
                <a:ea typeface="Helvetica Neue"/>
                <a:cs typeface="Helvetica Neue"/>
                <a:sym typeface="Helvetica Neue"/>
              </a:rPr>
              <a:t>Orientation</a:t>
            </a:r>
            <a:endParaRPr>
              <a:solidFill>
                <a:schemeClr val="dk2"/>
              </a:solidFill>
              <a:latin typeface="Helvetica Neue"/>
              <a:ea typeface="Helvetica Neue"/>
              <a:cs typeface="Helvetica Neue"/>
              <a:sym typeface="Helvetica Neue"/>
            </a:endParaRPr>
          </a:p>
          <a:p>
            <a:pPr marL="914400" lvl="1" indent="-317500" algn="l" rtl="0">
              <a:lnSpc>
                <a:spcPct val="115000"/>
              </a:lnSpc>
              <a:spcBef>
                <a:spcPts val="0"/>
              </a:spcBef>
              <a:spcAft>
                <a:spcPts val="0"/>
              </a:spcAft>
              <a:buClr>
                <a:schemeClr val="dk2"/>
              </a:buClr>
              <a:buSzPts val="1400"/>
              <a:buFont typeface="Helvetica Neue"/>
              <a:buChar char="○"/>
            </a:pPr>
            <a:r>
              <a:rPr lang="en">
                <a:solidFill>
                  <a:schemeClr val="dk2"/>
                </a:solidFill>
                <a:latin typeface="Helvetica Neue"/>
                <a:ea typeface="Helvetica Neue"/>
                <a:cs typeface="Helvetica Neue"/>
                <a:sym typeface="Helvetica Neue"/>
              </a:rPr>
              <a:t>Magnetic interference</a:t>
            </a:r>
            <a:endParaRPr>
              <a:solidFill>
                <a:schemeClr val="dk2"/>
              </a:solidFill>
              <a:latin typeface="Helvetica Neue"/>
              <a:ea typeface="Helvetica Neue"/>
              <a:cs typeface="Helvetica Neue"/>
              <a:sym typeface="Helvetica Neue"/>
            </a:endParaRPr>
          </a:p>
          <a:p>
            <a:pPr marL="457200" lvl="0" indent="-317500" algn="l" rtl="0">
              <a:lnSpc>
                <a:spcPct val="115000"/>
              </a:lnSpc>
              <a:spcBef>
                <a:spcPts val="0"/>
              </a:spcBef>
              <a:spcAft>
                <a:spcPts val="0"/>
              </a:spcAft>
              <a:buClr>
                <a:schemeClr val="dk2"/>
              </a:buClr>
              <a:buSzPts val="1400"/>
              <a:buFont typeface="Helvetica Neue"/>
              <a:buChar char="●"/>
            </a:pPr>
            <a:r>
              <a:rPr lang="en">
                <a:solidFill>
                  <a:schemeClr val="dk2"/>
                </a:solidFill>
                <a:latin typeface="Helvetica Neue"/>
                <a:ea typeface="Helvetica Neue"/>
                <a:cs typeface="Helvetica Neue"/>
                <a:sym typeface="Helvetica Neue"/>
              </a:rPr>
              <a:t>Component accessibility </a:t>
            </a:r>
            <a:endParaRPr>
              <a:solidFill>
                <a:schemeClr val="dk2"/>
              </a:solidFill>
              <a:latin typeface="Helvetica Neue"/>
              <a:ea typeface="Helvetica Neue"/>
              <a:cs typeface="Helvetica Neue"/>
              <a:sym typeface="Helvetica Neue"/>
            </a:endParaRPr>
          </a:p>
          <a:p>
            <a:pPr marL="914400" lvl="1" indent="-317500" algn="l" rtl="0">
              <a:lnSpc>
                <a:spcPct val="115000"/>
              </a:lnSpc>
              <a:spcBef>
                <a:spcPts val="0"/>
              </a:spcBef>
              <a:spcAft>
                <a:spcPts val="0"/>
              </a:spcAft>
              <a:buClr>
                <a:schemeClr val="dk2"/>
              </a:buClr>
              <a:buSzPts val="1400"/>
              <a:buFont typeface="Helvetica Neue"/>
              <a:buChar char="○"/>
            </a:pPr>
            <a:r>
              <a:rPr lang="en">
                <a:solidFill>
                  <a:schemeClr val="dk2"/>
                </a:solidFill>
                <a:latin typeface="Helvetica Neue"/>
                <a:ea typeface="Helvetica Neue"/>
                <a:cs typeface="Helvetica Neue"/>
                <a:sym typeface="Helvetica Neue"/>
              </a:rPr>
              <a:t>Prototyping</a:t>
            </a:r>
            <a:endParaRPr>
              <a:solidFill>
                <a:schemeClr val="dk2"/>
              </a:solidFill>
              <a:latin typeface="Helvetica Neue"/>
              <a:ea typeface="Helvetica Neue"/>
              <a:cs typeface="Helvetica Neue"/>
              <a:sym typeface="Helvetica Neue"/>
            </a:endParaRPr>
          </a:p>
          <a:p>
            <a:pPr marL="914400" lvl="1" indent="-317500" algn="l" rtl="0">
              <a:lnSpc>
                <a:spcPct val="115000"/>
              </a:lnSpc>
              <a:spcBef>
                <a:spcPts val="0"/>
              </a:spcBef>
              <a:spcAft>
                <a:spcPts val="0"/>
              </a:spcAft>
              <a:buClr>
                <a:schemeClr val="dk2"/>
              </a:buClr>
              <a:buSzPts val="1400"/>
              <a:buFont typeface="Helvetica Neue"/>
              <a:buChar char="○"/>
            </a:pPr>
            <a:r>
              <a:rPr lang="en">
                <a:solidFill>
                  <a:schemeClr val="dk2"/>
                </a:solidFill>
                <a:latin typeface="Helvetica Neue"/>
                <a:ea typeface="Helvetica Neue"/>
                <a:cs typeface="Helvetica Neue"/>
                <a:sym typeface="Helvetica Neue"/>
              </a:rPr>
              <a:t>Testing</a:t>
            </a:r>
            <a:endParaRPr>
              <a:solidFill>
                <a:schemeClr val="dk2"/>
              </a:solidFill>
              <a:latin typeface="Helvetica Neue"/>
              <a:ea typeface="Helvetica Neue"/>
              <a:cs typeface="Helvetica Neue"/>
              <a:sym typeface="Helvetica Neue"/>
            </a:endParaRPr>
          </a:p>
          <a:p>
            <a:pPr marL="914400" lvl="1" indent="-317500" algn="l" rtl="0">
              <a:lnSpc>
                <a:spcPct val="115000"/>
              </a:lnSpc>
              <a:spcBef>
                <a:spcPts val="0"/>
              </a:spcBef>
              <a:spcAft>
                <a:spcPts val="0"/>
              </a:spcAft>
              <a:buClr>
                <a:schemeClr val="dk2"/>
              </a:buClr>
              <a:buSzPts val="1400"/>
              <a:buFont typeface="Helvetica Neue"/>
              <a:buChar char="○"/>
            </a:pPr>
            <a:r>
              <a:rPr lang="en">
                <a:solidFill>
                  <a:schemeClr val="dk2"/>
                </a:solidFill>
                <a:latin typeface="Helvetica Neue"/>
                <a:ea typeface="Helvetica Neue"/>
                <a:cs typeface="Helvetica Neue"/>
                <a:sym typeface="Helvetica Neue"/>
              </a:rPr>
              <a:t>Maintenance</a:t>
            </a:r>
            <a:endParaRPr>
              <a:solidFill>
                <a:schemeClr val="dk2"/>
              </a:solidFill>
              <a:latin typeface="Helvetica Neue"/>
              <a:ea typeface="Helvetica Neue"/>
              <a:cs typeface="Helvetica Neue"/>
              <a:sym typeface="Helvetica Neue"/>
            </a:endParaRPr>
          </a:p>
          <a:p>
            <a:pPr marL="457200" lvl="0" indent="-317500" algn="l" rtl="0">
              <a:lnSpc>
                <a:spcPct val="115000"/>
              </a:lnSpc>
              <a:spcBef>
                <a:spcPts val="0"/>
              </a:spcBef>
              <a:spcAft>
                <a:spcPts val="0"/>
              </a:spcAft>
              <a:buClr>
                <a:schemeClr val="dk2"/>
              </a:buClr>
              <a:buSzPts val="1400"/>
              <a:buFont typeface="Helvetica Neue"/>
              <a:buChar char="●"/>
            </a:pPr>
            <a:r>
              <a:rPr lang="en">
                <a:solidFill>
                  <a:schemeClr val="dk2"/>
                </a:solidFill>
                <a:latin typeface="Helvetica Neue"/>
                <a:ea typeface="Helvetica Neue"/>
                <a:cs typeface="Helvetica Neue"/>
                <a:sym typeface="Helvetica Neue"/>
              </a:rPr>
              <a:t>Material</a:t>
            </a:r>
            <a:endParaRPr>
              <a:solidFill>
                <a:schemeClr val="dk2"/>
              </a:solidFill>
              <a:latin typeface="Helvetica Neue"/>
              <a:ea typeface="Helvetica Neue"/>
              <a:cs typeface="Helvetica Neue"/>
              <a:sym typeface="Helvetica Neue"/>
            </a:endParaRPr>
          </a:p>
          <a:p>
            <a:pPr marL="914400" lvl="1" indent="-317500" algn="l" rtl="0">
              <a:lnSpc>
                <a:spcPct val="115000"/>
              </a:lnSpc>
              <a:spcBef>
                <a:spcPts val="0"/>
              </a:spcBef>
              <a:spcAft>
                <a:spcPts val="0"/>
              </a:spcAft>
              <a:buClr>
                <a:schemeClr val="dk2"/>
              </a:buClr>
              <a:buSzPts val="1400"/>
              <a:buFont typeface="Helvetica Neue"/>
              <a:buChar char="○"/>
            </a:pPr>
            <a:r>
              <a:rPr lang="en">
                <a:solidFill>
                  <a:schemeClr val="dk2"/>
                </a:solidFill>
                <a:latin typeface="Helvetica Neue"/>
                <a:ea typeface="Helvetica Neue"/>
                <a:cs typeface="Helvetica Neue"/>
                <a:sym typeface="Helvetica Neue"/>
              </a:rPr>
              <a:t>Off gassing</a:t>
            </a:r>
            <a:endParaRPr>
              <a:solidFill>
                <a:schemeClr val="dk2"/>
              </a:solidFill>
              <a:latin typeface="Helvetica Neue"/>
              <a:ea typeface="Helvetica Neue"/>
              <a:cs typeface="Helvetica Neue"/>
              <a:sym typeface="Helvetica Neue"/>
            </a:endParaRPr>
          </a:p>
          <a:p>
            <a:pPr marL="1371600" lvl="2" indent="-317500" algn="l" rtl="0">
              <a:lnSpc>
                <a:spcPct val="115000"/>
              </a:lnSpc>
              <a:spcBef>
                <a:spcPts val="0"/>
              </a:spcBef>
              <a:spcAft>
                <a:spcPts val="0"/>
              </a:spcAft>
              <a:buClr>
                <a:schemeClr val="dk2"/>
              </a:buClr>
              <a:buSzPts val="1400"/>
              <a:buFont typeface="Helvetica Neue"/>
              <a:buChar char="■"/>
            </a:pPr>
            <a:r>
              <a:rPr lang="en">
                <a:solidFill>
                  <a:schemeClr val="dk2"/>
                </a:solidFill>
                <a:latin typeface="Helvetica Neue"/>
                <a:ea typeface="Helvetica Neue"/>
                <a:cs typeface="Helvetica Neue"/>
                <a:sym typeface="Helvetica Neue"/>
              </a:rPr>
              <a:t>Composite</a:t>
            </a:r>
            <a:endParaRPr>
              <a:solidFill>
                <a:schemeClr val="dk2"/>
              </a:solidFill>
              <a:latin typeface="Helvetica Neue"/>
              <a:ea typeface="Helvetica Neue"/>
              <a:cs typeface="Helvetica Neue"/>
              <a:sym typeface="Helvetica Neue"/>
            </a:endParaRPr>
          </a:p>
          <a:p>
            <a:pPr marL="1371600" lvl="2" indent="-317500" algn="l" rtl="0">
              <a:lnSpc>
                <a:spcPct val="115000"/>
              </a:lnSpc>
              <a:spcBef>
                <a:spcPts val="0"/>
              </a:spcBef>
              <a:spcAft>
                <a:spcPts val="0"/>
              </a:spcAft>
              <a:buClr>
                <a:schemeClr val="dk2"/>
              </a:buClr>
              <a:buSzPts val="1400"/>
              <a:buFont typeface="Helvetica Neue"/>
              <a:buChar char="■"/>
            </a:pPr>
            <a:r>
              <a:rPr lang="en">
                <a:solidFill>
                  <a:schemeClr val="dk2"/>
                </a:solidFill>
                <a:latin typeface="Helvetica Neue"/>
                <a:ea typeface="Helvetica Neue"/>
                <a:cs typeface="Helvetica Neue"/>
                <a:sym typeface="Helvetica Neue"/>
              </a:rPr>
              <a:t>Metal</a:t>
            </a:r>
            <a:endParaRPr>
              <a:solidFill>
                <a:schemeClr val="dk2"/>
              </a:solidFill>
              <a:latin typeface="Helvetica Neue"/>
              <a:ea typeface="Helvetica Neue"/>
              <a:cs typeface="Helvetica Neue"/>
              <a:sym typeface="Helvetica Neue"/>
            </a:endParaRPr>
          </a:p>
          <a:p>
            <a:pPr marL="1371600" lvl="2" indent="-317500" algn="l" rtl="0">
              <a:lnSpc>
                <a:spcPct val="115000"/>
              </a:lnSpc>
              <a:spcBef>
                <a:spcPts val="0"/>
              </a:spcBef>
              <a:spcAft>
                <a:spcPts val="0"/>
              </a:spcAft>
              <a:buClr>
                <a:schemeClr val="dk2"/>
              </a:buClr>
              <a:buSzPts val="1400"/>
              <a:buFont typeface="Helvetica Neue"/>
              <a:buChar char="■"/>
            </a:pPr>
            <a:r>
              <a:rPr lang="en">
                <a:solidFill>
                  <a:schemeClr val="dk2"/>
                </a:solidFill>
                <a:latin typeface="Helvetica Neue"/>
                <a:ea typeface="Helvetica Neue"/>
                <a:cs typeface="Helvetica Neue"/>
                <a:sym typeface="Helvetica Neue"/>
              </a:rPr>
              <a:t>Plastic</a:t>
            </a:r>
            <a:endParaRPr>
              <a:solidFill>
                <a:schemeClr val="dk2"/>
              </a:solidFill>
              <a:latin typeface="Helvetica Neue"/>
              <a:ea typeface="Helvetica Neue"/>
              <a:cs typeface="Helvetica Neue"/>
              <a:sym typeface="Helvetica Neue"/>
            </a:endParaRPr>
          </a:p>
        </p:txBody>
      </p:sp>
      <p:pic>
        <p:nvPicPr>
          <p:cNvPr id="471" name="Google Shape;471;p41"/>
          <p:cNvPicPr preferRelativeResize="0"/>
          <p:nvPr/>
        </p:nvPicPr>
        <p:blipFill rotWithShape="1">
          <a:blip r:embed="rId4">
            <a:alphaModFix/>
          </a:blip>
          <a:srcRect t="8130" b="9497"/>
          <a:stretch/>
        </p:blipFill>
        <p:spPr>
          <a:xfrm>
            <a:off x="216575" y="883487"/>
            <a:ext cx="4077099" cy="3376526"/>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Google Shape;90;p15"/>
          <p:cNvSpPr txBox="1">
            <a:spLocks noGrp="1"/>
          </p:cNvSpPr>
          <p:nvPr>
            <p:ph type="title"/>
          </p:nvPr>
        </p:nvSpPr>
        <p:spPr>
          <a:xfrm>
            <a:off x="123175" y="2259900"/>
            <a:ext cx="5439600" cy="623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Project GAINS Overview</a:t>
            </a:r>
            <a:endParaRPr/>
          </a:p>
        </p:txBody>
      </p:sp>
      <p:sp>
        <p:nvSpPr>
          <p:cNvPr id="91" name="Google Shape;91;p15"/>
          <p:cNvSpPr txBox="1">
            <a:spLocks noGrp="1"/>
          </p:cNvSpPr>
          <p:nvPr>
            <p:ph type="sldNum" idx="12"/>
          </p:nvPr>
        </p:nvSpPr>
        <p:spPr>
          <a:xfrm>
            <a:off x="8587400" y="4875197"/>
            <a:ext cx="548700" cy="2682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a:t>
            </a:fld>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75"/>
        <p:cNvGrpSpPr/>
        <p:nvPr/>
      </p:nvGrpSpPr>
      <p:grpSpPr>
        <a:xfrm>
          <a:off x="0" y="0"/>
          <a:ext cx="0" cy="0"/>
          <a:chOff x="0" y="0"/>
          <a:chExt cx="0" cy="0"/>
        </a:xfrm>
      </p:grpSpPr>
      <p:sp>
        <p:nvSpPr>
          <p:cNvPr id="476" name="Google Shape;476;p42"/>
          <p:cNvSpPr txBox="1">
            <a:spLocks noGrp="1"/>
          </p:cNvSpPr>
          <p:nvPr>
            <p:ph type="sldNum" idx="12"/>
          </p:nvPr>
        </p:nvSpPr>
        <p:spPr>
          <a:xfrm>
            <a:off x="8630875" y="4875372"/>
            <a:ext cx="548700" cy="2682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30</a:t>
            </a:fld>
            <a:endParaRPr/>
          </a:p>
        </p:txBody>
      </p:sp>
      <p:sp>
        <p:nvSpPr>
          <p:cNvPr id="477" name="Google Shape;477;p42"/>
          <p:cNvSpPr txBox="1">
            <a:spLocks noGrp="1"/>
          </p:cNvSpPr>
          <p:nvPr>
            <p:ph type="title"/>
          </p:nvPr>
        </p:nvSpPr>
        <p:spPr>
          <a:xfrm>
            <a:off x="153025" y="0"/>
            <a:ext cx="6707400" cy="5763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Design Space</a:t>
            </a:r>
            <a:endParaRPr/>
          </a:p>
        </p:txBody>
      </p:sp>
      <p:sp>
        <p:nvSpPr>
          <p:cNvPr id="478" name="Google Shape;478;p42"/>
          <p:cNvSpPr/>
          <p:nvPr/>
        </p:nvSpPr>
        <p:spPr>
          <a:xfrm>
            <a:off x="5595950" y="4875375"/>
            <a:ext cx="1074000" cy="268200"/>
          </a:xfrm>
          <a:prstGeom prst="rect">
            <a:avLst/>
          </a:prstGeom>
          <a:solidFill>
            <a:srgbClr val="739B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000">
                <a:latin typeface="Merriweather"/>
                <a:ea typeface="Merriweather"/>
                <a:cs typeface="Merriweather"/>
                <a:sym typeface="Merriweather"/>
              </a:rPr>
              <a:t>Design</a:t>
            </a:r>
            <a:endParaRPr sz="1000">
              <a:latin typeface="Merriweather"/>
              <a:ea typeface="Merriweather"/>
              <a:cs typeface="Merriweather"/>
              <a:sym typeface="Merriweather"/>
            </a:endParaRPr>
          </a:p>
        </p:txBody>
      </p:sp>
      <p:pic>
        <p:nvPicPr>
          <p:cNvPr id="479" name="Google Shape;479;p42"/>
          <p:cNvPicPr preferRelativeResize="0"/>
          <p:nvPr/>
        </p:nvPicPr>
        <p:blipFill>
          <a:blip r:embed="rId3">
            <a:alphaModFix/>
          </a:blip>
          <a:stretch>
            <a:fillRect/>
          </a:stretch>
        </p:blipFill>
        <p:spPr>
          <a:xfrm>
            <a:off x="858700" y="576301"/>
            <a:ext cx="7426601" cy="430075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sp>
        <p:nvSpPr>
          <p:cNvPr id="484" name="Google Shape;484;p43"/>
          <p:cNvSpPr txBox="1">
            <a:spLocks noGrp="1"/>
          </p:cNvSpPr>
          <p:nvPr>
            <p:ph type="sldNum" idx="12"/>
          </p:nvPr>
        </p:nvSpPr>
        <p:spPr>
          <a:xfrm>
            <a:off x="8630875" y="4875372"/>
            <a:ext cx="548700" cy="2682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31</a:t>
            </a:fld>
            <a:endParaRPr/>
          </a:p>
        </p:txBody>
      </p:sp>
      <p:sp>
        <p:nvSpPr>
          <p:cNvPr id="485" name="Google Shape;485;p43"/>
          <p:cNvSpPr txBox="1">
            <a:spLocks noGrp="1"/>
          </p:cNvSpPr>
          <p:nvPr>
            <p:ph type="title"/>
          </p:nvPr>
        </p:nvSpPr>
        <p:spPr>
          <a:xfrm>
            <a:off x="153025" y="0"/>
            <a:ext cx="6707400" cy="5763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Design Space - Electronics</a:t>
            </a:r>
            <a:endParaRPr/>
          </a:p>
        </p:txBody>
      </p:sp>
      <p:sp>
        <p:nvSpPr>
          <p:cNvPr id="486" name="Google Shape;486;p43"/>
          <p:cNvSpPr/>
          <p:nvPr/>
        </p:nvSpPr>
        <p:spPr>
          <a:xfrm>
            <a:off x="5595950" y="4875375"/>
            <a:ext cx="1074000" cy="268200"/>
          </a:xfrm>
          <a:prstGeom prst="rect">
            <a:avLst/>
          </a:prstGeom>
          <a:solidFill>
            <a:srgbClr val="739B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000">
                <a:latin typeface="Merriweather"/>
                <a:ea typeface="Merriweather"/>
                <a:cs typeface="Merriweather"/>
                <a:sym typeface="Merriweather"/>
              </a:rPr>
              <a:t>Design</a:t>
            </a:r>
            <a:endParaRPr sz="1000">
              <a:latin typeface="Merriweather"/>
              <a:ea typeface="Merriweather"/>
              <a:cs typeface="Merriweather"/>
              <a:sym typeface="Merriweather"/>
            </a:endParaRPr>
          </a:p>
        </p:txBody>
      </p:sp>
      <p:pic>
        <p:nvPicPr>
          <p:cNvPr id="487" name="Google Shape;487;p43"/>
          <p:cNvPicPr preferRelativeResize="0"/>
          <p:nvPr/>
        </p:nvPicPr>
        <p:blipFill>
          <a:blip r:embed="rId3">
            <a:alphaModFix/>
          </a:blip>
          <a:stretch>
            <a:fillRect/>
          </a:stretch>
        </p:blipFill>
        <p:spPr>
          <a:xfrm>
            <a:off x="152400" y="728700"/>
            <a:ext cx="5397128" cy="3994275"/>
          </a:xfrm>
          <a:prstGeom prst="rect">
            <a:avLst/>
          </a:prstGeom>
          <a:noFill/>
          <a:ln>
            <a:noFill/>
          </a:ln>
        </p:spPr>
      </p:pic>
      <p:sp>
        <p:nvSpPr>
          <p:cNvPr id="488" name="Google Shape;488;p43"/>
          <p:cNvSpPr txBox="1"/>
          <p:nvPr/>
        </p:nvSpPr>
        <p:spPr>
          <a:xfrm>
            <a:off x="5239375" y="1078650"/>
            <a:ext cx="3568800" cy="2770500"/>
          </a:xfrm>
          <a:prstGeom prst="rect">
            <a:avLst/>
          </a:prstGeom>
          <a:noFill/>
          <a:ln>
            <a:noFill/>
          </a:ln>
        </p:spPr>
        <p:txBody>
          <a:bodyPr spcFirstLastPara="1" wrap="square" lIns="91425" tIns="91425" rIns="91425" bIns="91425" anchor="t" anchorCtr="0">
            <a:spAutoFit/>
          </a:bodyPr>
          <a:lstStyle/>
          <a:p>
            <a:pPr marL="457200" lvl="0" indent="-317500" algn="l" rtl="0">
              <a:spcBef>
                <a:spcPts val="0"/>
              </a:spcBef>
              <a:spcAft>
                <a:spcPts val="0"/>
              </a:spcAft>
              <a:buClr>
                <a:schemeClr val="dk2"/>
              </a:buClr>
              <a:buSzPts val="1400"/>
              <a:buFont typeface="Helvetica Neue"/>
              <a:buChar char="●"/>
            </a:pPr>
            <a:r>
              <a:rPr lang="en">
                <a:solidFill>
                  <a:schemeClr val="dk2"/>
                </a:solidFill>
                <a:latin typeface="Helvetica Neue"/>
                <a:ea typeface="Helvetica Neue"/>
                <a:cs typeface="Helvetica Neue"/>
                <a:sym typeface="Helvetica Neue"/>
              </a:rPr>
              <a:t>PCB Architecture depends on Flight Software CPU</a:t>
            </a:r>
            <a:endParaRPr>
              <a:solidFill>
                <a:schemeClr val="dk2"/>
              </a:solidFill>
              <a:latin typeface="Helvetica Neue"/>
              <a:ea typeface="Helvetica Neue"/>
              <a:cs typeface="Helvetica Neue"/>
              <a:sym typeface="Helvetica Neue"/>
            </a:endParaRPr>
          </a:p>
          <a:p>
            <a:pPr marL="457200" lvl="0" indent="0" algn="l" rtl="0">
              <a:spcBef>
                <a:spcPts val="0"/>
              </a:spcBef>
              <a:spcAft>
                <a:spcPts val="0"/>
              </a:spcAft>
              <a:buNone/>
            </a:pPr>
            <a:endParaRPr>
              <a:solidFill>
                <a:schemeClr val="dk2"/>
              </a:solidFill>
              <a:latin typeface="Helvetica Neue"/>
              <a:ea typeface="Helvetica Neue"/>
              <a:cs typeface="Helvetica Neue"/>
              <a:sym typeface="Helvetica Neue"/>
            </a:endParaRPr>
          </a:p>
          <a:p>
            <a:pPr marL="457200" lvl="0" indent="-317500" algn="l" rtl="0">
              <a:spcBef>
                <a:spcPts val="0"/>
              </a:spcBef>
              <a:spcAft>
                <a:spcPts val="0"/>
              </a:spcAft>
              <a:buClr>
                <a:schemeClr val="dk2"/>
              </a:buClr>
              <a:buSzPts val="1400"/>
              <a:buFont typeface="Helvetica Neue"/>
              <a:buChar char="●"/>
            </a:pPr>
            <a:r>
              <a:rPr lang="en">
                <a:solidFill>
                  <a:schemeClr val="dk2"/>
                </a:solidFill>
                <a:latin typeface="Helvetica Neue"/>
                <a:ea typeface="Helvetica Neue"/>
                <a:cs typeface="Helvetica Neue"/>
                <a:sym typeface="Helvetica Neue"/>
              </a:rPr>
              <a:t>Communications Port coordinated with Flight and Ground Software</a:t>
            </a:r>
            <a:endParaRPr>
              <a:solidFill>
                <a:schemeClr val="dk2"/>
              </a:solidFill>
              <a:latin typeface="Helvetica Neue"/>
              <a:ea typeface="Helvetica Neue"/>
              <a:cs typeface="Helvetica Neue"/>
              <a:sym typeface="Helvetica Neue"/>
            </a:endParaRPr>
          </a:p>
          <a:p>
            <a:pPr marL="457200" lvl="0" indent="0" algn="l" rtl="0">
              <a:spcBef>
                <a:spcPts val="0"/>
              </a:spcBef>
              <a:spcAft>
                <a:spcPts val="0"/>
              </a:spcAft>
              <a:buNone/>
            </a:pPr>
            <a:endParaRPr>
              <a:solidFill>
                <a:schemeClr val="dk2"/>
              </a:solidFill>
              <a:latin typeface="Helvetica Neue"/>
              <a:ea typeface="Helvetica Neue"/>
              <a:cs typeface="Helvetica Neue"/>
              <a:sym typeface="Helvetica Neue"/>
            </a:endParaRPr>
          </a:p>
          <a:p>
            <a:pPr marL="457200" lvl="0" indent="-317500" algn="l" rtl="0">
              <a:spcBef>
                <a:spcPts val="0"/>
              </a:spcBef>
              <a:spcAft>
                <a:spcPts val="0"/>
              </a:spcAft>
              <a:buClr>
                <a:schemeClr val="dk2"/>
              </a:buClr>
              <a:buSzPts val="1400"/>
              <a:buFont typeface="Helvetica Neue"/>
              <a:buChar char="●"/>
            </a:pPr>
            <a:r>
              <a:rPr lang="en">
                <a:solidFill>
                  <a:schemeClr val="dk2"/>
                </a:solidFill>
                <a:latin typeface="Helvetica Neue"/>
                <a:ea typeface="Helvetica Neue"/>
                <a:cs typeface="Helvetica Neue"/>
                <a:sym typeface="Helvetica Neue"/>
              </a:rPr>
              <a:t>PCB and Components must fit within the INS housing </a:t>
            </a:r>
            <a:endParaRPr>
              <a:solidFill>
                <a:schemeClr val="dk2"/>
              </a:solidFill>
              <a:latin typeface="Helvetica Neue"/>
              <a:ea typeface="Helvetica Neue"/>
              <a:cs typeface="Helvetica Neue"/>
              <a:sym typeface="Helvetica Neue"/>
            </a:endParaRPr>
          </a:p>
          <a:p>
            <a:pPr marL="457200" lvl="0" indent="0" algn="l" rtl="0">
              <a:spcBef>
                <a:spcPts val="0"/>
              </a:spcBef>
              <a:spcAft>
                <a:spcPts val="0"/>
              </a:spcAft>
              <a:buNone/>
            </a:pPr>
            <a:endParaRPr>
              <a:solidFill>
                <a:schemeClr val="dk2"/>
              </a:solidFill>
              <a:latin typeface="Helvetica Neue"/>
              <a:ea typeface="Helvetica Neue"/>
              <a:cs typeface="Helvetica Neue"/>
              <a:sym typeface="Helvetica Neue"/>
            </a:endParaRPr>
          </a:p>
          <a:p>
            <a:pPr marL="457200" lvl="0" indent="-317500" algn="l" rtl="0">
              <a:spcBef>
                <a:spcPts val="0"/>
              </a:spcBef>
              <a:spcAft>
                <a:spcPts val="0"/>
              </a:spcAft>
              <a:buClr>
                <a:schemeClr val="dk2"/>
              </a:buClr>
              <a:buSzPts val="1400"/>
              <a:buFont typeface="Helvetica Neue"/>
              <a:buChar char="●"/>
            </a:pPr>
            <a:r>
              <a:rPr lang="en">
                <a:solidFill>
                  <a:schemeClr val="dk2"/>
                </a:solidFill>
                <a:latin typeface="Helvetica Neue"/>
                <a:ea typeface="Helvetica Neue"/>
                <a:cs typeface="Helvetica Neue"/>
                <a:sym typeface="Helvetica Neue"/>
              </a:rPr>
              <a:t>Inertial Measurement Unit (IMU) constructed from accelerometers and gyroscopes</a:t>
            </a:r>
            <a:endParaRPr>
              <a:solidFill>
                <a:schemeClr val="dk2"/>
              </a:solidFill>
              <a:latin typeface="Helvetica Neue"/>
              <a:ea typeface="Helvetica Neue"/>
              <a:cs typeface="Helvetica Neue"/>
              <a:sym typeface="Helvetica Neue"/>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92"/>
        <p:cNvGrpSpPr/>
        <p:nvPr/>
      </p:nvGrpSpPr>
      <p:grpSpPr>
        <a:xfrm>
          <a:off x="0" y="0"/>
          <a:ext cx="0" cy="0"/>
          <a:chOff x="0" y="0"/>
          <a:chExt cx="0" cy="0"/>
        </a:xfrm>
      </p:grpSpPr>
      <p:sp>
        <p:nvSpPr>
          <p:cNvPr id="493" name="Google Shape;493;p44"/>
          <p:cNvSpPr txBox="1">
            <a:spLocks noGrp="1"/>
          </p:cNvSpPr>
          <p:nvPr>
            <p:ph type="sldNum" idx="12"/>
          </p:nvPr>
        </p:nvSpPr>
        <p:spPr>
          <a:xfrm>
            <a:off x="8630875" y="4875372"/>
            <a:ext cx="548700" cy="2682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32</a:t>
            </a:fld>
            <a:endParaRPr/>
          </a:p>
        </p:txBody>
      </p:sp>
      <p:sp>
        <p:nvSpPr>
          <p:cNvPr id="494" name="Google Shape;494;p44"/>
          <p:cNvSpPr txBox="1">
            <a:spLocks noGrp="1"/>
          </p:cNvSpPr>
          <p:nvPr>
            <p:ph type="title"/>
          </p:nvPr>
        </p:nvSpPr>
        <p:spPr>
          <a:xfrm>
            <a:off x="153025" y="0"/>
            <a:ext cx="6707400" cy="5763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Design Space - Flight Software</a:t>
            </a:r>
            <a:endParaRPr/>
          </a:p>
        </p:txBody>
      </p:sp>
      <p:sp>
        <p:nvSpPr>
          <p:cNvPr id="495" name="Google Shape;495;p44"/>
          <p:cNvSpPr/>
          <p:nvPr/>
        </p:nvSpPr>
        <p:spPr>
          <a:xfrm>
            <a:off x="5595950" y="4875375"/>
            <a:ext cx="1074000" cy="268200"/>
          </a:xfrm>
          <a:prstGeom prst="rect">
            <a:avLst/>
          </a:prstGeom>
          <a:solidFill>
            <a:srgbClr val="739B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000">
                <a:latin typeface="Merriweather"/>
                <a:ea typeface="Merriweather"/>
                <a:cs typeface="Merriweather"/>
                <a:sym typeface="Merriweather"/>
              </a:rPr>
              <a:t>Design</a:t>
            </a:r>
            <a:endParaRPr sz="1000">
              <a:latin typeface="Merriweather"/>
              <a:ea typeface="Merriweather"/>
              <a:cs typeface="Merriweather"/>
              <a:sym typeface="Merriweather"/>
            </a:endParaRPr>
          </a:p>
        </p:txBody>
      </p:sp>
      <p:pic>
        <p:nvPicPr>
          <p:cNvPr id="496" name="Google Shape;496;p44"/>
          <p:cNvPicPr preferRelativeResize="0"/>
          <p:nvPr/>
        </p:nvPicPr>
        <p:blipFill>
          <a:blip r:embed="rId3">
            <a:alphaModFix/>
          </a:blip>
          <a:stretch>
            <a:fillRect/>
          </a:stretch>
        </p:blipFill>
        <p:spPr>
          <a:xfrm>
            <a:off x="86700" y="728700"/>
            <a:ext cx="6997668" cy="3994274"/>
          </a:xfrm>
          <a:prstGeom prst="rect">
            <a:avLst/>
          </a:prstGeom>
          <a:noFill/>
          <a:ln>
            <a:noFill/>
          </a:ln>
        </p:spPr>
      </p:pic>
      <p:sp>
        <p:nvSpPr>
          <p:cNvPr id="497" name="Google Shape;497;p44"/>
          <p:cNvSpPr txBox="1"/>
          <p:nvPr/>
        </p:nvSpPr>
        <p:spPr>
          <a:xfrm>
            <a:off x="4823400" y="648325"/>
            <a:ext cx="4169700" cy="1949700"/>
          </a:xfrm>
          <a:prstGeom prst="rect">
            <a:avLst/>
          </a:prstGeom>
          <a:noFill/>
          <a:ln>
            <a:noFill/>
          </a:ln>
        </p:spPr>
        <p:txBody>
          <a:bodyPr spcFirstLastPara="1" wrap="square" lIns="91425" tIns="91425" rIns="91425" bIns="91425" anchor="t" anchorCtr="0">
            <a:spAutoFit/>
          </a:bodyPr>
          <a:lstStyle/>
          <a:p>
            <a:pPr marL="457200" lvl="0" indent="-317500" algn="l" rtl="0">
              <a:spcBef>
                <a:spcPts val="0"/>
              </a:spcBef>
              <a:spcAft>
                <a:spcPts val="0"/>
              </a:spcAft>
              <a:buClr>
                <a:schemeClr val="dk2"/>
              </a:buClr>
              <a:buSzPts val="1400"/>
              <a:buFont typeface="Helvetica Neue"/>
              <a:buChar char="●"/>
            </a:pPr>
            <a:r>
              <a:rPr lang="en">
                <a:solidFill>
                  <a:schemeClr val="dk2"/>
                </a:solidFill>
                <a:latin typeface="Helvetica Neue"/>
                <a:ea typeface="Helvetica Neue"/>
                <a:cs typeface="Helvetica Neue"/>
                <a:sym typeface="Helvetica Neue"/>
              </a:rPr>
              <a:t>Communications protocols &amp; data packaging all interact with flight software</a:t>
            </a:r>
            <a:endParaRPr>
              <a:solidFill>
                <a:schemeClr val="dk2"/>
              </a:solidFill>
              <a:latin typeface="Helvetica Neue"/>
              <a:ea typeface="Helvetica Neue"/>
              <a:cs typeface="Helvetica Neue"/>
              <a:sym typeface="Helvetica Neue"/>
            </a:endParaRPr>
          </a:p>
          <a:p>
            <a:pPr marL="457200" lvl="0" indent="-317500" algn="l" rtl="0">
              <a:spcBef>
                <a:spcPts val="1000"/>
              </a:spcBef>
              <a:spcAft>
                <a:spcPts val="0"/>
              </a:spcAft>
              <a:buClr>
                <a:schemeClr val="dk2"/>
              </a:buClr>
              <a:buSzPts val="1400"/>
              <a:buFont typeface="Helvetica Neue"/>
              <a:buChar char="●"/>
            </a:pPr>
            <a:r>
              <a:rPr lang="en">
                <a:solidFill>
                  <a:schemeClr val="dk2"/>
                </a:solidFill>
                <a:latin typeface="Helvetica Neue"/>
                <a:ea typeface="Helvetica Neue"/>
                <a:cs typeface="Helvetica Neue"/>
                <a:sym typeface="Helvetica Neue"/>
              </a:rPr>
              <a:t>Kalman filtering, integration methods will need to be prototyped before a processor can be selected with electronics</a:t>
            </a:r>
            <a:endParaRPr>
              <a:solidFill>
                <a:schemeClr val="dk2"/>
              </a:solidFill>
              <a:latin typeface="Helvetica Neue"/>
              <a:ea typeface="Helvetica Neue"/>
              <a:cs typeface="Helvetica Neue"/>
              <a:sym typeface="Helvetica Neue"/>
            </a:endParaRPr>
          </a:p>
          <a:p>
            <a:pPr marL="457200" lvl="0" indent="-317500" algn="l" rtl="0">
              <a:spcBef>
                <a:spcPts val="1000"/>
              </a:spcBef>
              <a:spcAft>
                <a:spcPts val="1000"/>
              </a:spcAft>
              <a:buClr>
                <a:schemeClr val="dk2"/>
              </a:buClr>
              <a:buSzPts val="1400"/>
              <a:buFont typeface="Helvetica Neue"/>
              <a:buChar char="●"/>
            </a:pPr>
            <a:r>
              <a:rPr lang="en">
                <a:solidFill>
                  <a:schemeClr val="dk2"/>
                </a:solidFill>
                <a:latin typeface="Helvetica Neue"/>
                <a:ea typeface="Helvetica Neue"/>
                <a:cs typeface="Helvetica Neue"/>
                <a:sym typeface="Helvetica Neue"/>
              </a:rPr>
              <a:t>Star tracker data will be simulated by the flight software team for attitude corrections</a:t>
            </a:r>
            <a:endParaRPr>
              <a:solidFill>
                <a:schemeClr val="dk2"/>
              </a:solidFill>
              <a:latin typeface="Helvetica Neue"/>
              <a:ea typeface="Helvetica Neue"/>
              <a:cs typeface="Helvetica Neue"/>
              <a:sym typeface="Helvetica Neue"/>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01"/>
        <p:cNvGrpSpPr/>
        <p:nvPr/>
      </p:nvGrpSpPr>
      <p:grpSpPr>
        <a:xfrm>
          <a:off x="0" y="0"/>
          <a:ext cx="0" cy="0"/>
          <a:chOff x="0" y="0"/>
          <a:chExt cx="0" cy="0"/>
        </a:xfrm>
      </p:grpSpPr>
      <p:sp>
        <p:nvSpPr>
          <p:cNvPr id="502" name="Google Shape;502;p45"/>
          <p:cNvSpPr txBox="1">
            <a:spLocks noGrp="1"/>
          </p:cNvSpPr>
          <p:nvPr>
            <p:ph type="sldNum" idx="12"/>
          </p:nvPr>
        </p:nvSpPr>
        <p:spPr>
          <a:xfrm>
            <a:off x="8630875" y="4875372"/>
            <a:ext cx="548700" cy="2682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33</a:t>
            </a:fld>
            <a:endParaRPr/>
          </a:p>
        </p:txBody>
      </p:sp>
      <p:sp>
        <p:nvSpPr>
          <p:cNvPr id="503" name="Google Shape;503;p45"/>
          <p:cNvSpPr txBox="1">
            <a:spLocks noGrp="1"/>
          </p:cNvSpPr>
          <p:nvPr>
            <p:ph type="title"/>
          </p:nvPr>
        </p:nvSpPr>
        <p:spPr>
          <a:xfrm>
            <a:off x="153025" y="0"/>
            <a:ext cx="6707400" cy="5763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Design Space - Ground Software</a:t>
            </a:r>
            <a:endParaRPr/>
          </a:p>
        </p:txBody>
      </p:sp>
      <p:sp>
        <p:nvSpPr>
          <p:cNvPr id="504" name="Google Shape;504;p45"/>
          <p:cNvSpPr/>
          <p:nvPr/>
        </p:nvSpPr>
        <p:spPr>
          <a:xfrm>
            <a:off x="5595950" y="4875375"/>
            <a:ext cx="1074000" cy="268200"/>
          </a:xfrm>
          <a:prstGeom prst="rect">
            <a:avLst/>
          </a:prstGeom>
          <a:solidFill>
            <a:srgbClr val="739B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000">
                <a:latin typeface="Merriweather"/>
                <a:ea typeface="Merriweather"/>
                <a:cs typeface="Merriweather"/>
                <a:sym typeface="Merriweather"/>
              </a:rPr>
              <a:t>Design</a:t>
            </a:r>
            <a:endParaRPr sz="1000">
              <a:latin typeface="Merriweather"/>
              <a:ea typeface="Merriweather"/>
              <a:cs typeface="Merriweather"/>
              <a:sym typeface="Merriweather"/>
            </a:endParaRPr>
          </a:p>
        </p:txBody>
      </p:sp>
      <p:pic>
        <p:nvPicPr>
          <p:cNvPr id="505" name="Google Shape;505;p45"/>
          <p:cNvPicPr preferRelativeResize="0"/>
          <p:nvPr/>
        </p:nvPicPr>
        <p:blipFill>
          <a:blip r:embed="rId3">
            <a:alphaModFix/>
          </a:blip>
          <a:stretch>
            <a:fillRect/>
          </a:stretch>
        </p:blipFill>
        <p:spPr>
          <a:xfrm>
            <a:off x="5027200" y="724463"/>
            <a:ext cx="3999276" cy="4002750"/>
          </a:xfrm>
          <a:prstGeom prst="rect">
            <a:avLst/>
          </a:prstGeom>
          <a:noFill/>
          <a:ln>
            <a:noFill/>
          </a:ln>
        </p:spPr>
      </p:pic>
      <p:sp>
        <p:nvSpPr>
          <p:cNvPr id="506" name="Google Shape;506;p45"/>
          <p:cNvSpPr txBox="1"/>
          <p:nvPr/>
        </p:nvSpPr>
        <p:spPr>
          <a:xfrm>
            <a:off x="444750" y="1101750"/>
            <a:ext cx="4439700" cy="2940000"/>
          </a:xfrm>
          <a:prstGeom prst="rect">
            <a:avLst/>
          </a:prstGeom>
          <a:noFill/>
          <a:ln>
            <a:noFill/>
          </a:ln>
        </p:spPr>
        <p:txBody>
          <a:bodyPr spcFirstLastPara="1" wrap="square" lIns="91425" tIns="91425" rIns="91425" bIns="91425" anchor="t" anchorCtr="0">
            <a:spAutoFit/>
          </a:bodyPr>
          <a:lstStyle/>
          <a:p>
            <a:pPr marL="457200" lvl="0" indent="-317500" algn="l" rtl="0">
              <a:spcBef>
                <a:spcPts val="0"/>
              </a:spcBef>
              <a:spcAft>
                <a:spcPts val="0"/>
              </a:spcAft>
              <a:buClr>
                <a:schemeClr val="dk2"/>
              </a:buClr>
              <a:buSzPts val="1400"/>
              <a:buFont typeface="Helvetica Neue"/>
              <a:buChar char="●"/>
            </a:pPr>
            <a:r>
              <a:rPr lang="en">
                <a:solidFill>
                  <a:schemeClr val="dk2"/>
                </a:solidFill>
                <a:latin typeface="Helvetica Neue"/>
                <a:ea typeface="Helvetica Neue"/>
                <a:cs typeface="Helvetica Neue"/>
                <a:sym typeface="Helvetica Neue"/>
              </a:rPr>
              <a:t>Dependent on communications protocols and data packaging</a:t>
            </a:r>
            <a:endParaRPr>
              <a:solidFill>
                <a:schemeClr val="dk2"/>
              </a:solidFill>
              <a:latin typeface="Helvetica Neue"/>
              <a:ea typeface="Helvetica Neue"/>
              <a:cs typeface="Helvetica Neue"/>
              <a:sym typeface="Helvetica Neue"/>
            </a:endParaRPr>
          </a:p>
          <a:p>
            <a:pPr marL="457200" lvl="0" indent="-317500" algn="l" rtl="0">
              <a:spcBef>
                <a:spcPts val="1000"/>
              </a:spcBef>
              <a:spcAft>
                <a:spcPts val="0"/>
              </a:spcAft>
              <a:buClr>
                <a:schemeClr val="dk2"/>
              </a:buClr>
              <a:buSzPts val="1400"/>
              <a:buFont typeface="Helvetica Neue"/>
              <a:buChar char="●"/>
            </a:pPr>
            <a:r>
              <a:rPr lang="en">
                <a:solidFill>
                  <a:schemeClr val="dk2"/>
                </a:solidFill>
                <a:latin typeface="Helvetica Neue"/>
                <a:ea typeface="Helvetica Neue"/>
                <a:cs typeface="Helvetica Neue"/>
                <a:sym typeface="Helvetica Neue"/>
              </a:rPr>
              <a:t>Orbital Simulation Complexity trade will determine the depth of code required for trajectory calculations and predictions</a:t>
            </a:r>
            <a:endParaRPr>
              <a:solidFill>
                <a:schemeClr val="dk2"/>
              </a:solidFill>
              <a:latin typeface="Helvetica Neue"/>
              <a:ea typeface="Helvetica Neue"/>
              <a:cs typeface="Helvetica Neue"/>
              <a:sym typeface="Helvetica Neue"/>
            </a:endParaRPr>
          </a:p>
          <a:p>
            <a:pPr marL="457200" lvl="0" indent="-317500" algn="l" rtl="0">
              <a:spcBef>
                <a:spcPts val="1000"/>
              </a:spcBef>
              <a:spcAft>
                <a:spcPts val="0"/>
              </a:spcAft>
              <a:buClr>
                <a:schemeClr val="dk2"/>
              </a:buClr>
              <a:buSzPts val="1400"/>
              <a:buFont typeface="Helvetica Neue"/>
              <a:buChar char="●"/>
            </a:pPr>
            <a:r>
              <a:rPr lang="en">
                <a:solidFill>
                  <a:schemeClr val="dk2"/>
                </a:solidFill>
                <a:latin typeface="Helvetica Neue"/>
                <a:ea typeface="Helvetica Neue"/>
                <a:cs typeface="Helvetica Neue"/>
                <a:sym typeface="Helvetica Neue"/>
              </a:rPr>
              <a:t>Will need to simulate flight data to send to INS for testing</a:t>
            </a:r>
            <a:endParaRPr>
              <a:solidFill>
                <a:schemeClr val="dk2"/>
              </a:solidFill>
              <a:latin typeface="Helvetica Neue"/>
              <a:ea typeface="Helvetica Neue"/>
              <a:cs typeface="Helvetica Neue"/>
              <a:sym typeface="Helvetica Neue"/>
            </a:endParaRPr>
          </a:p>
          <a:p>
            <a:pPr marL="457200" lvl="0" indent="-317500" algn="l" rtl="0">
              <a:spcBef>
                <a:spcPts val="1000"/>
              </a:spcBef>
              <a:spcAft>
                <a:spcPts val="1000"/>
              </a:spcAft>
              <a:buClr>
                <a:schemeClr val="dk2"/>
              </a:buClr>
              <a:buSzPts val="1400"/>
              <a:buFont typeface="Helvetica Neue"/>
              <a:buChar char="●"/>
            </a:pPr>
            <a:r>
              <a:rPr lang="en">
                <a:solidFill>
                  <a:schemeClr val="dk2"/>
                </a:solidFill>
                <a:latin typeface="Helvetica Neue"/>
                <a:ea typeface="Helvetica Neue"/>
                <a:cs typeface="Helvetica Neue"/>
                <a:sym typeface="Helvetica Neue"/>
              </a:rPr>
              <a:t>Software design choice research points towards using C++ and ImGui. Will need to implement a basic render engine to determine feasibility</a:t>
            </a:r>
            <a:endParaRPr>
              <a:solidFill>
                <a:schemeClr val="dk2"/>
              </a:solidFill>
              <a:latin typeface="Helvetica Neue"/>
              <a:ea typeface="Helvetica Neue"/>
              <a:cs typeface="Helvetica Neue"/>
              <a:sym typeface="Helvetica Neue"/>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10"/>
        <p:cNvGrpSpPr/>
        <p:nvPr/>
      </p:nvGrpSpPr>
      <p:grpSpPr>
        <a:xfrm>
          <a:off x="0" y="0"/>
          <a:ext cx="0" cy="0"/>
          <a:chOff x="0" y="0"/>
          <a:chExt cx="0" cy="0"/>
        </a:xfrm>
      </p:grpSpPr>
      <p:sp>
        <p:nvSpPr>
          <p:cNvPr id="511" name="Google Shape;511;p46"/>
          <p:cNvSpPr txBox="1">
            <a:spLocks noGrp="1"/>
          </p:cNvSpPr>
          <p:nvPr>
            <p:ph type="title"/>
          </p:nvPr>
        </p:nvSpPr>
        <p:spPr>
          <a:xfrm>
            <a:off x="123175" y="2259900"/>
            <a:ext cx="5439600" cy="623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Modeling and Testing</a:t>
            </a:r>
            <a:endParaRPr/>
          </a:p>
        </p:txBody>
      </p:sp>
      <p:sp>
        <p:nvSpPr>
          <p:cNvPr id="512" name="Google Shape;512;p46"/>
          <p:cNvSpPr txBox="1">
            <a:spLocks noGrp="1"/>
          </p:cNvSpPr>
          <p:nvPr>
            <p:ph type="sldNum" idx="12"/>
          </p:nvPr>
        </p:nvSpPr>
        <p:spPr>
          <a:xfrm>
            <a:off x="8587400" y="4875197"/>
            <a:ext cx="548700" cy="2682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34</a:t>
            </a:fld>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16"/>
        <p:cNvGrpSpPr/>
        <p:nvPr/>
      </p:nvGrpSpPr>
      <p:grpSpPr>
        <a:xfrm>
          <a:off x="0" y="0"/>
          <a:ext cx="0" cy="0"/>
          <a:chOff x="0" y="0"/>
          <a:chExt cx="0" cy="0"/>
        </a:xfrm>
      </p:grpSpPr>
      <p:sp>
        <p:nvSpPr>
          <p:cNvPr id="517" name="Google Shape;517;p47"/>
          <p:cNvSpPr/>
          <p:nvPr/>
        </p:nvSpPr>
        <p:spPr>
          <a:xfrm>
            <a:off x="189300" y="847838"/>
            <a:ext cx="8765400" cy="3756000"/>
          </a:xfrm>
          <a:prstGeom prst="rect">
            <a:avLst/>
          </a:prstGeom>
          <a:solidFill>
            <a:schemeClr val="lt2"/>
          </a:solidFill>
          <a:ln w="9525" cap="flat" cmpd="sng">
            <a:solidFill>
              <a:schemeClr val="dk2"/>
            </a:solidFill>
            <a:prstDash val="solid"/>
            <a:round/>
            <a:headEnd type="none" w="sm" len="sm"/>
            <a:tailEnd type="none" w="sm" len="sm"/>
          </a:ln>
          <a:effectLst>
            <a:outerShdw blurRad="57150" dist="38100" dir="2760000" algn="bl" rotWithShape="0">
              <a:srgbClr val="000000">
                <a:alpha val="6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aphicFrame>
        <p:nvGraphicFramePr>
          <p:cNvPr id="518" name="Google Shape;518;p47"/>
          <p:cNvGraphicFramePr/>
          <p:nvPr/>
        </p:nvGraphicFramePr>
        <p:xfrm>
          <a:off x="189288" y="847847"/>
          <a:ext cx="8765325" cy="3756000"/>
        </p:xfrm>
        <a:graphic>
          <a:graphicData uri="http://schemas.openxmlformats.org/drawingml/2006/table">
            <a:tbl>
              <a:tblPr>
                <a:noFill/>
                <a:tableStyleId>{6457F5C5-370B-463E-8180-37DFF4779C5C}</a:tableStyleId>
              </a:tblPr>
              <a:tblGrid>
                <a:gridCol w="1445425">
                  <a:extLst>
                    <a:ext uri="{9D8B030D-6E8A-4147-A177-3AD203B41FA5}">
                      <a16:colId xmlns:a16="http://schemas.microsoft.com/office/drawing/2014/main" val="20000"/>
                    </a:ext>
                  </a:extLst>
                </a:gridCol>
                <a:gridCol w="2502550">
                  <a:extLst>
                    <a:ext uri="{9D8B030D-6E8A-4147-A177-3AD203B41FA5}">
                      <a16:colId xmlns:a16="http://schemas.microsoft.com/office/drawing/2014/main" val="20001"/>
                    </a:ext>
                  </a:extLst>
                </a:gridCol>
                <a:gridCol w="2255075">
                  <a:extLst>
                    <a:ext uri="{9D8B030D-6E8A-4147-A177-3AD203B41FA5}">
                      <a16:colId xmlns:a16="http://schemas.microsoft.com/office/drawing/2014/main" val="20002"/>
                    </a:ext>
                  </a:extLst>
                </a:gridCol>
                <a:gridCol w="2562275">
                  <a:extLst>
                    <a:ext uri="{9D8B030D-6E8A-4147-A177-3AD203B41FA5}">
                      <a16:colId xmlns:a16="http://schemas.microsoft.com/office/drawing/2014/main" val="20003"/>
                    </a:ext>
                  </a:extLst>
                </a:gridCol>
              </a:tblGrid>
              <a:tr h="711100">
                <a:tc>
                  <a:txBody>
                    <a:bodyPr/>
                    <a:lstStyle/>
                    <a:p>
                      <a:pPr marL="0" lvl="0" indent="0" algn="ctr" rtl="0">
                        <a:spcBef>
                          <a:spcPts val="0"/>
                        </a:spcBef>
                        <a:spcAft>
                          <a:spcPts val="0"/>
                        </a:spcAft>
                        <a:buNone/>
                      </a:pPr>
                      <a:r>
                        <a:rPr lang="en" b="1"/>
                        <a:t>Test</a:t>
                      </a:r>
                      <a:endParaRPr b="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739BF5"/>
                    </a:solidFill>
                  </a:tcPr>
                </a:tc>
                <a:tc>
                  <a:txBody>
                    <a:bodyPr/>
                    <a:lstStyle/>
                    <a:p>
                      <a:pPr marL="0" lvl="0" indent="0" algn="ctr" rtl="0">
                        <a:spcBef>
                          <a:spcPts val="0"/>
                        </a:spcBef>
                        <a:spcAft>
                          <a:spcPts val="0"/>
                        </a:spcAft>
                        <a:buNone/>
                      </a:pPr>
                      <a:r>
                        <a:rPr lang="en" b="1"/>
                        <a:t>Render Engine</a:t>
                      </a:r>
                      <a:endParaRPr b="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739BF5"/>
                    </a:solidFill>
                  </a:tcPr>
                </a:tc>
                <a:tc>
                  <a:txBody>
                    <a:bodyPr/>
                    <a:lstStyle/>
                    <a:p>
                      <a:pPr marL="0" lvl="0" indent="0" algn="ctr" rtl="0">
                        <a:spcBef>
                          <a:spcPts val="0"/>
                        </a:spcBef>
                        <a:spcAft>
                          <a:spcPts val="0"/>
                        </a:spcAft>
                        <a:buNone/>
                      </a:pPr>
                      <a:r>
                        <a:rPr lang="en" b="1"/>
                        <a:t>Simulated Flight Data</a:t>
                      </a:r>
                      <a:endParaRPr b="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739BF5"/>
                    </a:solidFill>
                  </a:tcPr>
                </a:tc>
                <a:tc>
                  <a:txBody>
                    <a:bodyPr/>
                    <a:lstStyle/>
                    <a:p>
                      <a:pPr marL="0" lvl="0" indent="0" algn="ctr" rtl="0">
                        <a:spcBef>
                          <a:spcPts val="0"/>
                        </a:spcBef>
                        <a:spcAft>
                          <a:spcPts val="0"/>
                        </a:spcAft>
                        <a:buNone/>
                      </a:pPr>
                      <a:r>
                        <a:rPr lang="en" b="1"/>
                        <a:t>Integration and Filtering Test</a:t>
                      </a:r>
                      <a:endParaRPr b="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739BF5"/>
                    </a:solidFill>
                  </a:tcPr>
                </a:tc>
                <a:extLst>
                  <a:ext uri="{0D108BD9-81ED-4DB2-BD59-A6C34878D82A}">
                    <a16:rowId xmlns:a16="http://schemas.microsoft.com/office/drawing/2014/main" val="10000"/>
                  </a:ext>
                </a:extLst>
              </a:tr>
              <a:tr h="1000525">
                <a:tc>
                  <a:txBody>
                    <a:bodyPr/>
                    <a:lstStyle/>
                    <a:p>
                      <a:pPr marL="0" lvl="0" indent="0" algn="ctr" rtl="0">
                        <a:spcBef>
                          <a:spcPts val="0"/>
                        </a:spcBef>
                        <a:spcAft>
                          <a:spcPts val="0"/>
                        </a:spcAft>
                        <a:buNone/>
                      </a:pPr>
                      <a:r>
                        <a:rPr lang="en" b="1"/>
                        <a:t>Description</a:t>
                      </a:r>
                      <a:endParaRPr b="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CCCCC"/>
                    </a:solidFill>
                  </a:tcPr>
                </a:tc>
                <a:tc>
                  <a:txBody>
                    <a:bodyPr/>
                    <a:lstStyle/>
                    <a:p>
                      <a:pPr marL="0" lvl="0" indent="0" algn="ctr" rtl="0">
                        <a:spcBef>
                          <a:spcPts val="0"/>
                        </a:spcBef>
                        <a:spcAft>
                          <a:spcPts val="0"/>
                        </a:spcAft>
                        <a:buNone/>
                      </a:pPr>
                      <a:r>
                        <a:rPr lang="en" sz="1300"/>
                        <a:t>Make a basic implementation of OpenGL with ImGui.</a:t>
                      </a:r>
                      <a:endParaRPr sz="1300"/>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en" sz="1300"/>
                        <a:t>Make simulated data sets of expected sensor and communication data.</a:t>
                      </a:r>
                      <a:endParaRPr sz="1300"/>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None/>
                      </a:pPr>
                      <a:r>
                        <a:rPr lang="en" sz="1300"/>
                        <a:t>Compare the performance of multiple filter and integration combinations</a:t>
                      </a:r>
                      <a:endParaRPr sz="1300"/>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1"/>
                  </a:ext>
                </a:extLst>
              </a:tr>
              <a:tr h="906650">
                <a:tc>
                  <a:txBody>
                    <a:bodyPr/>
                    <a:lstStyle/>
                    <a:p>
                      <a:pPr marL="0" lvl="0" indent="0" algn="ctr" rtl="0">
                        <a:spcBef>
                          <a:spcPts val="0"/>
                        </a:spcBef>
                        <a:spcAft>
                          <a:spcPts val="0"/>
                        </a:spcAft>
                        <a:buNone/>
                      </a:pPr>
                      <a:r>
                        <a:rPr lang="en" b="1"/>
                        <a:t>Objectives</a:t>
                      </a:r>
                      <a:endParaRPr b="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CCCCC"/>
                    </a:solidFill>
                  </a:tcPr>
                </a:tc>
                <a:tc>
                  <a:txBody>
                    <a:bodyPr/>
                    <a:lstStyle/>
                    <a:p>
                      <a:pPr marL="0" lvl="0" indent="0" algn="ctr" rtl="0">
                        <a:spcBef>
                          <a:spcPts val="0"/>
                        </a:spcBef>
                        <a:spcAft>
                          <a:spcPts val="0"/>
                        </a:spcAft>
                        <a:buNone/>
                      </a:pPr>
                      <a:r>
                        <a:rPr lang="en" sz="1300"/>
                        <a:t>Verify feasibility of selected software, and Inform CDR</a:t>
                      </a:r>
                      <a:endParaRPr sz="1300"/>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en" sz="1300"/>
                        <a:t>Generate data for other test,</a:t>
                      </a:r>
                      <a:endParaRPr sz="1300"/>
                    </a:p>
                    <a:p>
                      <a:pPr marL="0" lvl="0" indent="0" algn="ctr" rtl="0">
                        <a:spcBef>
                          <a:spcPts val="0"/>
                        </a:spcBef>
                        <a:spcAft>
                          <a:spcPts val="0"/>
                        </a:spcAft>
                        <a:buNone/>
                      </a:pPr>
                      <a:r>
                        <a:rPr lang="en" sz="1300"/>
                        <a:t>and Inform CDR</a:t>
                      </a:r>
                      <a:endParaRPr sz="1300"/>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None/>
                      </a:pPr>
                      <a:r>
                        <a:rPr lang="en" sz="1300"/>
                        <a:t>Quantify difficulty, Calculate Computational Requirements and Accuracy</a:t>
                      </a:r>
                      <a:endParaRPr sz="1300"/>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2"/>
                  </a:ext>
                </a:extLst>
              </a:tr>
              <a:tr h="462200">
                <a:tc>
                  <a:txBody>
                    <a:bodyPr/>
                    <a:lstStyle/>
                    <a:p>
                      <a:pPr marL="0" lvl="0" indent="0" algn="ctr" rtl="0">
                        <a:spcBef>
                          <a:spcPts val="0"/>
                        </a:spcBef>
                        <a:spcAft>
                          <a:spcPts val="0"/>
                        </a:spcAft>
                        <a:buNone/>
                      </a:pPr>
                      <a:r>
                        <a:rPr lang="en" b="1"/>
                        <a:t>Cost</a:t>
                      </a:r>
                      <a:endParaRPr b="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CCCCC"/>
                    </a:solidFill>
                  </a:tcPr>
                </a:tc>
                <a:tc>
                  <a:txBody>
                    <a:bodyPr/>
                    <a:lstStyle/>
                    <a:p>
                      <a:pPr marL="0" lvl="0" indent="0" algn="ctr" rtl="0">
                        <a:spcBef>
                          <a:spcPts val="0"/>
                        </a:spcBef>
                        <a:spcAft>
                          <a:spcPts val="0"/>
                        </a:spcAft>
                        <a:buNone/>
                      </a:pPr>
                      <a:r>
                        <a:rPr lang="en" sz="1300"/>
                        <a:t>No direct cost</a:t>
                      </a:r>
                      <a:endParaRPr sz="1300"/>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en" sz="1300"/>
                        <a:t>No direct cost</a:t>
                      </a:r>
                      <a:endParaRPr sz="1300"/>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None/>
                      </a:pPr>
                      <a:r>
                        <a:rPr lang="en" sz="1300"/>
                        <a:t>No direct cost</a:t>
                      </a:r>
                      <a:endParaRPr sz="1300"/>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3"/>
                  </a:ext>
                </a:extLst>
              </a:tr>
              <a:tr h="675525">
                <a:tc>
                  <a:txBody>
                    <a:bodyPr/>
                    <a:lstStyle/>
                    <a:p>
                      <a:pPr marL="0" lvl="0" indent="0" algn="ctr" rtl="0">
                        <a:spcBef>
                          <a:spcPts val="0"/>
                        </a:spcBef>
                        <a:spcAft>
                          <a:spcPts val="0"/>
                        </a:spcAft>
                        <a:buNone/>
                      </a:pPr>
                      <a:r>
                        <a:rPr lang="en" b="1"/>
                        <a:t>Sub Teams</a:t>
                      </a:r>
                      <a:endParaRPr b="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CCCCC"/>
                    </a:solidFill>
                  </a:tcPr>
                </a:tc>
                <a:tc>
                  <a:txBody>
                    <a:bodyPr/>
                    <a:lstStyle/>
                    <a:p>
                      <a:pPr marL="0" lvl="0" indent="0" algn="ctr" rtl="0">
                        <a:spcBef>
                          <a:spcPts val="0"/>
                        </a:spcBef>
                        <a:spcAft>
                          <a:spcPts val="0"/>
                        </a:spcAft>
                        <a:buNone/>
                      </a:pPr>
                      <a:r>
                        <a:rPr lang="en" sz="1300"/>
                        <a:t>Ground Software</a:t>
                      </a:r>
                      <a:endParaRPr sz="1300"/>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en" sz="1300"/>
                        <a:t>Ground Software, Flight Software</a:t>
                      </a:r>
                      <a:endParaRPr sz="1300"/>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None/>
                      </a:pPr>
                      <a:r>
                        <a:rPr lang="en" sz="1300"/>
                        <a:t>Flight Software</a:t>
                      </a:r>
                      <a:endParaRPr sz="1300"/>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4"/>
                  </a:ext>
                </a:extLst>
              </a:tr>
            </a:tbl>
          </a:graphicData>
        </a:graphic>
      </p:graphicFrame>
      <p:sp>
        <p:nvSpPr>
          <p:cNvPr id="519" name="Google Shape;519;p47"/>
          <p:cNvSpPr txBox="1">
            <a:spLocks noGrp="1"/>
          </p:cNvSpPr>
          <p:nvPr>
            <p:ph type="sldNum" idx="12"/>
          </p:nvPr>
        </p:nvSpPr>
        <p:spPr>
          <a:xfrm>
            <a:off x="8630875" y="4875372"/>
            <a:ext cx="548700" cy="2682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35</a:t>
            </a:fld>
            <a:endParaRPr/>
          </a:p>
        </p:txBody>
      </p:sp>
      <p:sp>
        <p:nvSpPr>
          <p:cNvPr id="520" name="Google Shape;520;p47"/>
          <p:cNvSpPr txBox="1">
            <a:spLocks noGrp="1"/>
          </p:cNvSpPr>
          <p:nvPr>
            <p:ph type="title"/>
          </p:nvPr>
        </p:nvSpPr>
        <p:spPr>
          <a:xfrm>
            <a:off x="153025" y="0"/>
            <a:ext cx="6707400" cy="5763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Modeling and Testing - Software</a:t>
            </a:r>
            <a:endParaRPr/>
          </a:p>
        </p:txBody>
      </p:sp>
      <p:sp>
        <p:nvSpPr>
          <p:cNvPr id="521" name="Google Shape;521;p47"/>
          <p:cNvSpPr/>
          <p:nvPr/>
        </p:nvSpPr>
        <p:spPr>
          <a:xfrm>
            <a:off x="6668325" y="4875375"/>
            <a:ext cx="1063500" cy="268200"/>
          </a:xfrm>
          <a:prstGeom prst="rect">
            <a:avLst/>
          </a:prstGeom>
          <a:solidFill>
            <a:srgbClr val="739B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000">
                <a:latin typeface="Merriweather"/>
                <a:ea typeface="Merriweather"/>
                <a:cs typeface="Merriweather"/>
                <a:sym typeface="Merriweather"/>
              </a:rPr>
              <a:t>Modeling</a:t>
            </a:r>
            <a:endParaRPr sz="1000">
              <a:latin typeface="Merriweather"/>
              <a:ea typeface="Merriweather"/>
              <a:cs typeface="Merriweather"/>
              <a:sym typeface="Merriweather"/>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25"/>
        <p:cNvGrpSpPr/>
        <p:nvPr/>
      </p:nvGrpSpPr>
      <p:grpSpPr>
        <a:xfrm>
          <a:off x="0" y="0"/>
          <a:ext cx="0" cy="0"/>
          <a:chOff x="0" y="0"/>
          <a:chExt cx="0" cy="0"/>
        </a:xfrm>
      </p:grpSpPr>
      <p:sp>
        <p:nvSpPr>
          <p:cNvPr id="526" name="Google Shape;526;p48"/>
          <p:cNvSpPr/>
          <p:nvPr/>
        </p:nvSpPr>
        <p:spPr>
          <a:xfrm>
            <a:off x="216713" y="727088"/>
            <a:ext cx="8710500" cy="3997500"/>
          </a:xfrm>
          <a:prstGeom prst="rect">
            <a:avLst/>
          </a:prstGeom>
          <a:solidFill>
            <a:schemeClr val="lt2"/>
          </a:solidFill>
          <a:ln w="9525" cap="flat" cmpd="sng">
            <a:solidFill>
              <a:schemeClr val="dk2"/>
            </a:solidFill>
            <a:prstDash val="solid"/>
            <a:round/>
            <a:headEnd type="none" w="sm" len="sm"/>
            <a:tailEnd type="none" w="sm" len="sm"/>
          </a:ln>
          <a:effectLst>
            <a:outerShdw blurRad="57150" dist="38100" dir="2760000" algn="bl" rotWithShape="0">
              <a:srgbClr val="000000">
                <a:alpha val="6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48"/>
          <p:cNvSpPr/>
          <p:nvPr/>
        </p:nvSpPr>
        <p:spPr>
          <a:xfrm>
            <a:off x="6668325" y="4875375"/>
            <a:ext cx="1063500" cy="268200"/>
          </a:xfrm>
          <a:prstGeom prst="rect">
            <a:avLst/>
          </a:prstGeom>
          <a:solidFill>
            <a:srgbClr val="739B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000">
                <a:latin typeface="Merriweather"/>
                <a:ea typeface="Merriweather"/>
                <a:cs typeface="Merriweather"/>
                <a:sym typeface="Merriweather"/>
              </a:rPr>
              <a:t>Modeling</a:t>
            </a:r>
            <a:endParaRPr sz="1000">
              <a:latin typeface="Merriweather"/>
              <a:ea typeface="Merriweather"/>
              <a:cs typeface="Merriweather"/>
              <a:sym typeface="Merriweather"/>
            </a:endParaRPr>
          </a:p>
        </p:txBody>
      </p:sp>
      <p:sp>
        <p:nvSpPr>
          <p:cNvPr id="528" name="Google Shape;528;p48"/>
          <p:cNvSpPr txBox="1">
            <a:spLocks noGrp="1"/>
          </p:cNvSpPr>
          <p:nvPr>
            <p:ph type="sldNum" idx="12"/>
          </p:nvPr>
        </p:nvSpPr>
        <p:spPr>
          <a:xfrm>
            <a:off x="8630875" y="4875372"/>
            <a:ext cx="548700" cy="2682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36</a:t>
            </a:fld>
            <a:endParaRPr/>
          </a:p>
        </p:txBody>
      </p:sp>
      <p:sp>
        <p:nvSpPr>
          <p:cNvPr id="529" name="Google Shape;529;p48"/>
          <p:cNvSpPr txBox="1">
            <a:spLocks noGrp="1"/>
          </p:cNvSpPr>
          <p:nvPr>
            <p:ph type="title"/>
          </p:nvPr>
        </p:nvSpPr>
        <p:spPr>
          <a:xfrm>
            <a:off x="153025" y="0"/>
            <a:ext cx="8119500" cy="5763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Modeling and Testing - Hardware/Electronics</a:t>
            </a:r>
            <a:endParaRPr/>
          </a:p>
        </p:txBody>
      </p:sp>
      <p:graphicFrame>
        <p:nvGraphicFramePr>
          <p:cNvPr id="530" name="Google Shape;530;p48"/>
          <p:cNvGraphicFramePr/>
          <p:nvPr/>
        </p:nvGraphicFramePr>
        <p:xfrm>
          <a:off x="216713" y="727097"/>
          <a:ext cx="8710500" cy="3997475"/>
        </p:xfrm>
        <a:graphic>
          <a:graphicData uri="http://schemas.openxmlformats.org/drawingml/2006/table">
            <a:tbl>
              <a:tblPr>
                <a:noFill/>
                <a:tableStyleId>{6457F5C5-370B-463E-8180-37DFF4779C5C}</a:tableStyleId>
              </a:tblPr>
              <a:tblGrid>
                <a:gridCol w="1555900">
                  <a:extLst>
                    <a:ext uri="{9D8B030D-6E8A-4147-A177-3AD203B41FA5}">
                      <a16:colId xmlns:a16="http://schemas.microsoft.com/office/drawing/2014/main" val="20000"/>
                    </a:ext>
                  </a:extLst>
                </a:gridCol>
                <a:gridCol w="2555200">
                  <a:extLst>
                    <a:ext uri="{9D8B030D-6E8A-4147-A177-3AD203B41FA5}">
                      <a16:colId xmlns:a16="http://schemas.microsoft.com/office/drawing/2014/main" val="20001"/>
                    </a:ext>
                  </a:extLst>
                </a:gridCol>
                <a:gridCol w="2257175">
                  <a:extLst>
                    <a:ext uri="{9D8B030D-6E8A-4147-A177-3AD203B41FA5}">
                      <a16:colId xmlns:a16="http://schemas.microsoft.com/office/drawing/2014/main" val="20002"/>
                    </a:ext>
                  </a:extLst>
                </a:gridCol>
                <a:gridCol w="2342225">
                  <a:extLst>
                    <a:ext uri="{9D8B030D-6E8A-4147-A177-3AD203B41FA5}">
                      <a16:colId xmlns:a16="http://schemas.microsoft.com/office/drawing/2014/main" val="20003"/>
                    </a:ext>
                  </a:extLst>
                </a:gridCol>
              </a:tblGrid>
              <a:tr h="665425">
                <a:tc>
                  <a:txBody>
                    <a:bodyPr/>
                    <a:lstStyle/>
                    <a:p>
                      <a:pPr marL="0" lvl="0" indent="0" algn="ctr" rtl="0">
                        <a:spcBef>
                          <a:spcPts val="0"/>
                        </a:spcBef>
                        <a:spcAft>
                          <a:spcPts val="0"/>
                        </a:spcAft>
                        <a:buNone/>
                      </a:pPr>
                      <a:r>
                        <a:rPr lang="en" b="1"/>
                        <a:t>Test</a:t>
                      </a:r>
                      <a:endParaRPr b="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739BF5"/>
                    </a:solidFill>
                  </a:tcPr>
                </a:tc>
                <a:tc>
                  <a:txBody>
                    <a:bodyPr/>
                    <a:lstStyle/>
                    <a:p>
                      <a:pPr marL="0" lvl="0" indent="0" algn="ctr" rtl="0">
                        <a:spcBef>
                          <a:spcPts val="0"/>
                        </a:spcBef>
                        <a:spcAft>
                          <a:spcPts val="0"/>
                        </a:spcAft>
                        <a:buNone/>
                      </a:pPr>
                      <a:r>
                        <a:rPr lang="en" b="1"/>
                        <a:t>Component Verification</a:t>
                      </a:r>
                      <a:endParaRPr b="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739BF5"/>
                    </a:solidFill>
                  </a:tcPr>
                </a:tc>
                <a:tc>
                  <a:txBody>
                    <a:bodyPr/>
                    <a:lstStyle/>
                    <a:p>
                      <a:pPr marL="0" lvl="0" indent="0" algn="ctr" rtl="0">
                        <a:spcBef>
                          <a:spcPts val="0"/>
                        </a:spcBef>
                        <a:spcAft>
                          <a:spcPts val="0"/>
                        </a:spcAft>
                        <a:buNone/>
                      </a:pPr>
                      <a:r>
                        <a:rPr lang="en" b="1"/>
                        <a:t>Mockup</a:t>
                      </a:r>
                      <a:endParaRPr b="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739BF5"/>
                    </a:solidFill>
                  </a:tcPr>
                </a:tc>
                <a:tc>
                  <a:txBody>
                    <a:bodyPr/>
                    <a:lstStyle/>
                    <a:p>
                      <a:pPr marL="0" lvl="0" indent="0" algn="ctr" rtl="0">
                        <a:spcBef>
                          <a:spcPts val="0"/>
                        </a:spcBef>
                        <a:spcAft>
                          <a:spcPts val="0"/>
                        </a:spcAft>
                        <a:buNone/>
                      </a:pPr>
                      <a:r>
                        <a:rPr lang="en" b="1"/>
                        <a:t>Drift Test</a:t>
                      </a:r>
                      <a:endParaRPr b="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739BF5"/>
                    </a:solidFill>
                  </a:tcPr>
                </a:tc>
                <a:extLst>
                  <a:ext uri="{0D108BD9-81ED-4DB2-BD59-A6C34878D82A}">
                    <a16:rowId xmlns:a16="http://schemas.microsoft.com/office/drawing/2014/main" val="10000"/>
                  </a:ext>
                </a:extLst>
              </a:tr>
              <a:tr h="1165375">
                <a:tc>
                  <a:txBody>
                    <a:bodyPr/>
                    <a:lstStyle/>
                    <a:p>
                      <a:pPr marL="0" lvl="0" indent="0" algn="ctr" rtl="0">
                        <a:spcBef>
                          <a:spcPts val="0"/>
                        </a:spcBef>
                        <a:spcAft>
                          <a:spcPts val="0"/>
                        </a:spcAft>
                        <a:buNone/>
                      </a:pPr>
                      <a:r>
                        <a:rPr lang="en" b="1"/>
                        <a:t>Description</a:t>
                      </a:r>
                      <a:endParaRPr b="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CCCCC"/>
                    </a:solidFill>
                  </a:tcPr>
                </a:tc>
                <a:tc>
                  <a:txBody>
                    <a:bodyPr/>
                    <a:lstStyle/>
                    <a:p>
                      <a:pPr marL="0" lvl="0" indent="0" algn="ctr" rtl="0">
                        <a:spcBef>
                          <a:spcPts val="0"/>
                        </a:spcBef>
                        <a:spcAft>
                          <a:spcPts val="0"/>
                        </a:spcAft>
                        <a:buNone/>
                      </a:pPr>
                      <a:r>
                        <a:rPr lang="en"/>
                        <a:t>Compare component behavior to expected outputs</a:t>
                      </a:r>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en"/>
                        <a:t>Make physical models of planned parts</a:t>
                      </a:r>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None/>
                      </a:pPr>
                      <a:r>
                        <a:rPr lang="en"/>
                        <a:t>Run the sensors under varying conditions</a:t>
                      </a:r>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1089975">
                <a:tc>
                  <a:txBody>
                    <a:bodyPr/>
                    <a:lstStyle/>
                    <a:p>
                      <a:pPr marL="0" lvl="0" indent="0" algn="ctr" rtl="0">
                        <a:spcBef>
                          <a:spcPts val="0"/>
                        </a:spcBef>
                        <a:spcAft>
                          <a:spcPts val="0"/>
                        </a:spcAft>
                        <a:buNone/>
                      </a:pPr>
                      <a:r>
                        <a:rPr lang="en" b="1"/>
                        <a:t>Objectives</a:t>
                      </a:r>
                      <a:endParaRPr b="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CCCCC"/>
                    </a:solidFill>
                  </a:tcPr>
                </a:tc>
                <a:tc>
                  <a:txBody>
                    <a:bodyPr/>
                    <a:lstStyle/>
                    <a:p>
                      <a:pPr marL="0" lvl="0" indent="0" algn="ctr" rtl="0">
                        <a:spcBef>
                          <a:spcPts val="0"/>
                        </a:spcBef>
                        <a:spcAft>
                          <a:spcPts val="0"/>
                        </a:spcAft>
                        <a:buNone/>
                      </a:pPr>
                      <a:r>
                        <a:rPr lang="en"/>
                        <a:t>Verifly individual parts work as expected</a:t>
                      </a:r>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en"/>
                        <a:t>Ensure fit, Manufacturability,</a:t>
                      </a:r>
                      <a:endParaRPr/>
                    </a:p>
                    <a:p>
                      <a:pPr marL="0" lvl="0" indent="0" algn="ctr" rtl="0">
                        <a:spcBef>
                          <a:spcPts val="0"/>
                        </a:spcBef>
                        <a:spcAft>
                          <a:spcPts val="0"/>
                        </a:spcAft>
                        <a:buNone/>
                      </a:pPr>
                      <a:r>
                        <a:rPr lang="en"/>
                        <a:t>and Inform fixturing for Drift Test</a:t>
                      </a:r>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222222"/>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None/>
                      </a:pPr>
                      <a:r>
                        <a:rPr lang="en"/>
                        <a:t>Quantify drift, and</a:t>
                      </a:r>
                      <a:endParaRPr/>
                    </a:p>
                    <a:p>
                      <a:pPr marL="0" lvl="0" indent="0" algn="ctr" rtl="0">
                        <a:spcBef>
                          <a:spcPts val="0"/>
                        </a:spcBef>
                        <a:spcAft>
                          <a:spcPts val="0"/>
                        </a:spcAft>
                        <a:buNone/>
                      </a:pPr>
                      <a:r>
                        <a:rPr lang="en"/>
                        <a:t>Verify system function</a:t>
                      </a:r>
                      <a:endParaRPr/>
                    </a:p>
                  </a:txBody>
                  <a:tcPr marL="91425" marR="91425" marT="91425" marB="91425" anchor="ctr">
                    <a:lnL w="9525" cap="flat" cmpd="sng">
                      <a:solidFill>
                        <a:srgbClr val="222222"/>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r h="538350">
                <a:tc>
                  <a:txBody>
                    <a:bodyPr/>
                    <a:lstStyle/>
                    <a:p>
                      <a:pPr marL="0" lvl="0" indent="0" algn="ctr" rtl="0">
                        <a:spcBef>
                          <a:spcPts val="0"/>
                        </a:spcBef>
                        <a:spcAft>
                          <a:spcPts val="0"/>
                        </a:spcAft>
                        <a:buNone/>
                      </a:pPr>
                      <a:r>
                        <a:rPr lang="en" b="1"/>
                        <a:t>Cost</a:t>
                      </a:r>
                      <a:endParaRPr b="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CCCCC"/>
                    </a:solidFill>
                  </a:tcPr>
                </a:tc>
                <a:tc>
                  <a:txBody>
                    <a:bodyPr/>
                    <a:lstStyle/>
                    <a:p>
                      <a:pPr marL="0" lvl="0" indent="0" algn="ctr" rtl="0">
                        <a:spcBef>
                          <a:spcPts val="0"/>
                        </a:spcBef>
                        <a:spcAft>
                          <a:spcPts val="0"/>
                        </a:spcAft>
                        <a:buNone/>
                      </a:pPr>
                      <a:r>
                        <a:rPr lang="en"/>
                        <a:t>Low material cost</a:t>
                      </a:r>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en"/>
                        <a:t>Low material cost</a:t>
                      </a:r>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None/>
                      </a:pPr>
                      <a:r>
                        <a:rPr lang="en"/>
                        <a:t>TBD cost</a:t>
                      </a:r>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03"/>
                  </a:ext>
                </a:extLst>
              </a:tr>
              <a:tr h="538350">
                <a:tc>
                  <a:txBody>
                    <a:bodyPr/>
                    <a:lstStyle/>
                    <a:p>
                      <a:pPr marL="0" lvl="0" indent="0" algn="ctr" rtl="0">
                        <a:spcBef>
                          <a:spcPts val="0"/>
                        </a:spcBef>
                        <a:spcAft>
                          <a:spcPts val="0"/>
                        </a:spcAft>
                        <a:buNone/>
                      </a:pPr>
                      <a:r>
                        <a:rPr lang="en" b="1"/>
                        <a:t>Sub Teams</a:t>
                      </a:r>
                      <a:endParaRPr b="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CCCCC"/>
                    </a:solidFill>
                  </a:tcPr>
                </a:tc>
                <a:tc>
                  <a:txBody>
                    <a:bodyPr/>
                    <a:lstStyle/>
                    <a:p>
                      <a:pPr marL="0" lvl="0" indent="0" algn="ctr" rtl="0">
                        <a:spcBef>
                          <a:spcPts val="0"/>
                        </a:spcBef>
                        <a:spcAft>
                          <a:spcPts val="0"/>
                        </a:spcAft>
                        <a:buNone/>
                      </a:pPr>
                      <a:r>
                        <a:rPr lang="en"/>
                        <a:t>Electronics</a:t>
                      </a:r>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en"/>
                        <a:t>Mechanical</a:t>
                      </a:r>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None/>
                      </a:pPr>
                      <a:r>
                        <a:rPr lang="en"/>
                        <a:t>All</a:t>
                      </a:r>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04"/>
                  </a:ext>
                </a:extLst>
              </a:tr>
            </a:tbl>
          </a:graphicData>
        </a:graphic>
      </p:graphicFrame>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34"/>
        <p:cNvGrpSpPr/>
        <p:nvPr/>
      </p:nvGrpSpPr>
      <p:grpSpPr>
        <a:xfrm>
          <a:off x="0" y="0"/>
          <a:ext cx="0" cy="0"/>
          <a:chOff x="0" y="0"/>
          <a:chExt cx="0" cy="0"/>
        </a:xfrm>
      </p:grpSpPr>
      <p:sp>
        <p:nvSpPr>
          <p:cNvPr id="535" name="Google Shape;535;p49"/>
          <p:cNvSpPr txBox="1">
            <a:spLocks noGrp="1"/>
          </p:cNvSpPr>
          <p:nvPr>
            <p:ph type="title"/>
          </p:nvPr>
        </p:nvSpPr>
        <p:spPr>
          <a:xfrm>
            <a:off x="123175" y="2259900"/>
            <a:ext cx="5439600" cy="623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Questions?</a:t>
            </a:r>
            <a:endParaRPr/>
          </a:p>
        </p:txBody>
      </p:sp>
      <p:sp>
        <p:nvSpPr>
          <p:cNvPr id="536" name="Google Shape;536;p49"/>
          <p:cNvSpPr txBox="1">
            <a:spLocks noGrp="1"/>
          </p:cNvSpPr>
          <p:nvPr>
            <p:ph type="sldNum" idx="12"/>
          </p:nvPr>
        </p:nvSpPr>
        <p:spPr>
          <a:xfrm>
            <a:off x="8587400" y="4875197"/>
            <a:ext cx="548700" cy="2682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37</a:t>
            </a:fld>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40"/>
        <p:cNvGrpSpPr/>
        <p:nvPr/>
      </p:nvGrpSpPr>
      <p:grpSpPr>
        <a:xfrm>
          <a:off x="0" y="0"/>
          <a:ext cx="0" cy="0"/>
          <a:chOff x="0" y="0"/>
          <a:chExt cx="0" cy="0"/>
        </a:xfrm>
      </p:grpSpPr>
      <p:sp>
        <p:nvSpPr>
          <p:cNvPr id="541" name="Google Shape;541;p50"/>
          <p:cNvSpPr txBox="1">
            <a:spLocks noGrp="1"/>
          </p:cNvSpPr>
          <p:nvPr>
            <p:ph type="title"/>
          </p:nvPr>
        </p:nvSpPr>
        <p:spPr>
          <a:xfrm>
            <a:off x="123175" y="2259900"/>
            <a:ext cx="5439600" cy="623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Backup</a:t>
            </a:r>
            <a:endParaRPr/>
          </a:p>
        </p:txBody>
      </p:sp>
      <p:sp>
        <p:nvSpPr>
          <p:cNvPr id="542" name="Google Shape;542;p50"/>
          <p:cNvSpPr txBox="1">
            <a:spLocks noGrp="1"/>
          </p:cNvSpPr>
          <p:nvPr>
            <p:ph type="sldNum" idx="12"/>
          </p:nvPr>
        </p:nvSpPr>
        <p:spPr>
          <a:xfrm>
            <a:off x="8587400" y="4875197"/>
            <a:ext cx="548700" cy="2682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38</a:t>
            </a:fld>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46"/>
        <p:cNvGrpSpPr/>
        <p:nvPr/>
      </p:nvGrpSpPr>
      <p:grpSpPr>
        <a:xfrm>
          <a:off x="0" y="0"/>
          <a:ext cx="0" cy="0"/>
          <a:chOff x="0" y="0"/>
          <a:chExt cx="0" cy="0"/>
        </a:xfrm>
      </p:grpSpPr>
      <p:sp>
        <p:nvSpPr>
          <p:cNvPr id="547" name="Google Shape;547;p51"/>
          <p:cNvSpPr/>
          <p:nvPr/>
        </p:nvSpPr>
        <p:spPr>
          <a:xfrm>
            <a:off x="152400" y="1087423"/>
            <a:ext cx="8839200" cy="3314700"/>
          </a:xfrm>
          <a:prstGeom prst="rect">
            <a:avLst/>
          </a:prstGeom>
          <a:solidFill>
            <a:schemeClr val="lt2"/>
          </a:solidFill>
          <a:ln w="9525" cap="flat" cmpd="sng">
            <a:solidFill>
              <a:schemeClr val="dk2"/>
            </a:solidFill>
            <a:prstDash val="solid"/>
            <a:round/>
            <a:headEnd type="none" w="sm" len="sm"/>
            <a:tailEnd type="none" w="sm" len="sm"/>
          </a:ln>
          <a:effectLst>
            <a:outerShdw blurRad="57150" dist="38100" dir="2760000" algn="bl" rotWithShape="0">
              <a:srgbClr val="000000">
                <a:alpha val="6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51"/>
          <p:cNvSpPr txBox="1">
            <a:spLocks noGrp="1"/>
          </p:cNvSpPr>
          <p:nvPr>
            <p:ph type="sldNum" idx="12"/>
          </p:nvPr>
        </p:nvSpPr>
        <p:spPr>
          <a:xfrm>
            <a:off x="8630875" y="4875372"/>
            <a:ext cx="548700" cy="2682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39</a:t>
            </a:fld>
            <a:endParaRPr/>
          </a:p>
        </p:txBody>
      </p:sp>
      <p:sp>
        <p:nvSpPr>
          <p:cNvPr id="549" name="Google Shape;549;p51"/>
          <p:cNvSpPr txBox="1">
            <a:spLocks noGrp="1"/>
          </p:cNvSpPr>
          <p:nvPr>
            <p:ph type="title"/>
          </p:nvPr>
        </p:nvSpPr>
        <p:spPr>
          <a:xfrm>
            <a:off x="153025" y="0"/>
            <a:ext cx="6707400" cy="5763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Requirements - Level 0</a:t>
            </a:r>
            <a:endParaRPr/>
          </a:p>
        </p:txBody>
      </p:sp>
      <p:sp>
        <p:nvSpPr>
          <p:cNvPr id="550" name="Google Shape;550;p51"/>
          <p:cNvSpPr/>
          <p:nvPr/>
        </p:nvSpPr>
        <p:spPr>
          <a:xfrm>
            <a:off x="7734650" y="4875375"/>
            <a:ext cx="1154100" cy="268200"/>
          </a:xfrm>
          <a:prstGeom prst="rect">
            <a:avLst/>
          </a:prstGeom>
          <a:solidFill>
            <a:srgbClr val="739B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000">
                <a:latin typeface="Merriweather"/>
                <a:ea typeface="Merriweather"/>
                <a:cs typeface="Merriweather"/>
                <a:sym typeface="Merriweather"/>
              </a:rPr>
              <a:t>Backup</a:t>
            </a:r>
            <a:endParaRPr sz="1000">
              <a:latin typeface="Merriweather"/>
              <a:ea typeface="Merriweather"/>
              <a:cs typeface="Merriweather"/>
              <a:sym typeface="Merriweather"/>
            </a:endParaRPr>
          </a:p>
        </p:txBody>
      </p:sp>
      <p:pic>
        <p:nvPicPr>
          <p:cNvPr id="551" name="Google Shape;551;p51"/>
          <p:cNvPicPr preferRelativeResize="0"/>
          <p:nvPr/>
        </p:nvPicPr>
        <p:blipFill rotWithShape="1">
          <a:blip r:embed="rId3">
            <a:alphaModFix/>
          </a:blip>
          <a:srcRect t="1127"/>
          <a:stretch/>
        </p:blipFill>
        <p:spPr>
          <a:xfrm>
            <a:off x="152400" y="1087413"/>
            <a:ext cx="8839201" cy="3314587"/>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Google Shape;96;p16"/>
          <p:cNvSpPr txBox="1">
            <a:spLocks noGrp="1"/>
          </p:cNvSpPr>
          <p:nvPr>
            <p:ph type="body" idx="1"/>
          </p:nvPr>
        </p:nvSpPr>
        <p:spPr>
          <a:xfrm>
            <a:off x="311700" y="1465200"/>
            <a:ext cx="8520600" cy="2144700"/>
          </a:xfrm>
          <a:prstGeom prst="rect">
            <a:avLst/>
          </a:prstGeom>
          <a:solidFill>
            <a:srgbClr val="BACEFC"/>
          </a:solidFill>
          <a:effectLst>
            <a:outerShdw blurRad="85725" dist="57150" dir="4620000" algn="bl" rotWithShape="0">
              <a:srgbClr val="000000">
                <a:alpha val="50000"/>
              </a:srgbClr>
            </a:outerShdw>
          </a:effectLst>
        </p:spPr>
        <p:txBody>
          <a:bodyPr spcFirstLastPara="1" wrap="square" lIns="91425" tIns="91425" rIns="91425" bIns="91425" anchor="t" anchorCtr="0">
            <a:noAutofit/>
          </a:bodyPr>
          <a:lstStyle/>
          <a:p>
            <a:pPr marL="0" lvl="0" indent="0" algn="ctr" rtl="0">
              <a:lnSpc>
                <a:spcPts val="3860"/>
              </a:lnSpc>
              <a:spcBef>
                <a:spcPts val="0"/>
              </a:spcBef>
              <a:spcAft>
                <a:spcPts val="1000"/>
              </a:spcAft>
              <a:buNone/>
            </a:pPr>
            <a:r>
              <a:rPr lang="en" sz="1800" b="1" i="1" dirty="0">
                <a:solidFill>
                  <a:schemeClr val="lt2"/>
                </a:solidFill>
              </a:rPr>
              <a:t>Project GAINS aims to develop an Inertial Navigation System (INS) prototype for installation on cube-satellites in cislunar applications. The GAINS prototype will be developed to maximize accuracy of estimated position and velocity with the aid of external error corrections.</a:t>
            </a:r>
            <a:endParaRPr sz="1800" b="1" i="1" dirty="0">
              <a:solidFill>
                <a:schemeClr val="lt2"/>
              </a:solidFill>
            </a:endParaRPr>
          </a:p>
        </p:txBody>
      </p:sp>
      <p:sp>
        <p:nvSpPr>
          <p:cNvPr id="97" name="Google Shape;97;p16"/>
          <p:cNvSpPr txBox="1">
            <a:spLocks noGrp="1"/>
          </p:cNvSpPr>
          <p:nvPr>
            <p:ph type="sldNum" idx="12"/>
          </p:nvPr>
        </p:nvSpPr>
        <p:spPr>
          <a:xfrm>
            <a:off x="8630875" y="4875372"/>
            <a:ext cx="548700" cy="2682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a:t>
            </a:fld>
            <a:endParaRPr/>
          </a:p>
        </p:txBody>
      </p:sp>
      <p:sp>
        <p:nvSpPr>
          <p:cNvPr id="98" name="Google Shape;98;p16"/>
          <p:cNvSpPr txBox="1">
            <a:spLocks noGrp="1"/>
          </p:cNvSpPr>
          <p:nvPr>
            <p:ph type="title"/>
          </p:nvPr>
        </p:nvSpPr>
        <p:spPr>
          <a:xfrm>
            <a:off x="153025" y="0"/>
            <a:ext cx="6707400" cy="5763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Mission Statement</a:t>
            </a:r>
            <a:endParaRPr/>
          </a:p>
        </p:txBody>
      </p:sp>
      <p:sp>
        <p:nvSpPr>
          <p:cNvPr id="99" name="Google Shape;99;p16"/>
          <p:cNvSpPr/>
          <p:nvPr/>
        </p:nvSpPr>
        <p:spPr>
          <a:xfrm>
            <a:off x="3463825" y="4875200"/>
            <a:ext cx="1055400" cy="268200"/>
          </a:xfrm>
          <a:prstGeom prst="rect">
            <a:avLst/>
          </a:prstGeom>
          <a:solidFill>
            <a:srgbClr val="739B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000">
                <a:latin typeface="Merriweather"/>
                <a:ea typeface="Merriweather"/>
                <a:cs typeface="Merriweather"/>
                <a:sym typeface="Merriweather"/>
              </a:rPr>
              <a:t>Overview</a:t>
            </a:r>
            <a:endParaRPr sz="1000">
              <a:latin typeface="Merriweather"/>
              <a:ea typeface="Merriweather"/>
              <a:cs typeface="Merriweather"/>
              <a:sym typeface="Merriweather"/>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55"/>
        <p:cNvGrpSpPr/>
        <p:nvPr/>
      </p:nvGrpSpPr>
      <p:grpSpPr>
        <a:xfrm>
          <a:off x="0" y="0"/>
          <a:ext cx="0" cy="0"/>
          <a:chOff x="0" y="0"/>
          <a:chExt cx="0" cy="0"/>
        </a:xfrm>
      </p:grpSpPr>
      <p:sp>
        <p:nvSpPr>
          <p:cNvPr id="556" name="Google Shape;556;p52"/>
          <p:cNvSpPr/>
          <p:nvPr/>
        </p:nvSpPr>
        <p:spPr>
          <a:xfrm>
            <a:off x="152400" y="1191046"/>
            <a:ext cx="8839200" cy="2761500"/>
          </a:xfrm>
          <a:prstGeom prst="rect">
            <a:avLst/>
          </a:prstGeom>
          <a:solidFill>
            <a:schemeClr val="lt2"/>
          </a:solidFill>
          <a:ln w="9525" cap="flat" cmpd="sng">
            <a:solidFill>
              <a:schemeClr val="dk2"/>
            </a:solidFill>
            <a:prstDash val="solid"/>
            <a:round/>
            <a:headEnd type="none" w="sm" len="sm"/>
            <a:tailEnd type="none" w="sm" len="sm"/>
          </a:ln>
          <a:effectLst>
            <a:outerShdw blurRad="57150" dist="38100" dir="2760000" algn="bl" rotWithShape="0">
              <a:srgbClr val="000000">
                <a:alpha val="6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52"/>
          <p:cNvSpPr txBox="1">
            <a:spLocks noGrp="1"/>
          </p:cNvSpPr>
          <p:nvPr>
            <p:ph type="sldNum" idx="12"/>
          </p:nvPr>
        </p:nvSpPr>
        <p:spPr>
          <a:xfrm>
            <a:off x="8630875" y="4875372"/>
            <a:ext cx="548700" cy="2682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40</a:t>
            </a:fld>
            <a:endParaRPr/>
          </a:p>
        </p:txBody>
      </p:sp>
      <p:sp>
        <p:nvSpPr>
          <p:cNvPr id="558" name="Google Shape;558;p52"/>
          <p:cNvSpPr txBox="1">
            <a:spLocks noGrp="1"/>
          </p:cNvSpPr>
          <p:nvPr>
            <p:ph type="title"/>
          </p:nvPr>
        </p:nvSpPr>
        <p:spPr>
          <a:xfrm>
            <a:off x="153025" y="0"/>
            <a:ext cx="6707400" cy="5763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Requirements - Level 1</a:t>
            </a:r>
            <a:endParaRPr/>
          </a:p>
        </p:txBody>
      </p:sp>
      <p:sp>
        <p:nvSpPr>
          <p:cNvPr id="559" name="Google Shape;559;p52"/>
          <p:cNvSpPr/>
          <p:nvPr/>
        </p:nvSpPr>
        <p:spPr>
          <a:xfrm>
            <a:off x="7734650" y="4875375"/>
            <a:ext cx="1154100" cy="268200"/>
          </a:xfrm>
          <a:prstGeom prst="rect">
            <a:avLst/>
          </a:prstGeom>
          <a:solidFill>
            <a:srgbClr val="739B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000">
                <a:latin typeface="Merriweather"/>
                <a:ea typeface="Merriweather"/>
                <a:cs typeface="Merriweather"/>
                <a:sym typeface="Merriweather"/>
              </a:rPr>
              <a:t>Backup</a:t>
            </a:r>
            <a:endParaRPr sz="1000">
              <a:latin typeface="Merriweather"/>
              <a:ea typeface="Merriweather"/>
              <a:cs typeface="Merriweather"/>
              <a:sym typeface="Merriweather"/>
            </a:endParaRPr>
          </a:p>
        </p:txBody>
      </p:sp>
      <p:pic>
        <p:nvPicPr>
          <p:cNvPr id="560" name="Google Shape;560;p52"/>
          <p:cNvPicPr preferRelativeResize="0"/>
          <p:nvPr/>
        </p:nvPicPr>
        <p:blipFill>
          <a:blip r:embed="rId3">
            <a:alphaModFix/>
          </a:blip>
          <a:stretch>
            <a:fillRect/>
          </a:stretch>
        </p:blipFill>
        <p:spPr>
          <a:xfrm>
            <a:off x="152400" y="1191038"/>
            <a:ext cx="8839199" cy="2761414"/>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64"/>
        <p:cNvGrpSpPr/>
        <p:nvPr/>
      </p:nvGrpSpPr>
      <p:grpSpPr>
        <a:xfrm>
          <a:off x="0" y="0"/>
          <a:ext cx="0" cy="0"/>
          <a:chOff x="0" y="0"/>
          <a:chExt cx="0" cy="0"/>
        </a:xfrm>
      </p:grpSpPr>
      <p:sp>
        <p:nvSpPr>
          <p:cNvPr id="565" name="Google Shape;565;p53"/>
          <p:cNvSpPr/>
          <p:nvPr/>
        </p:nvSpPr>
        <p:spPr>
          <a:xfrm>
            <a:off x="429975" y="656425"/>
            <a:ext cx="8283900" cy="4137300"/>
          </a:xfrm>
          <a:prstGeom prst="rect">
            <a:avLst/>
          </a:prstGeom>
          <a:solidFill>
            <a:schemeClr val="lt2"/>
          </a:solidFill>
          <a:ln w="9525" cap="flat" cmpd="sng">
            <a:solidFill>
              <a:schemeClr val="dk2"/>
            </a:solidFill>
            <a:prstDash val="solid"/>
            <a:round/>
            <a:headEnd type="none" w="sm" len="sm"/>
            <a:tailEnd type="none" w="sm" len="sm"/>
          </a:ln>
          <a:effectLst>
            <a:outerShdw blurRad="57150" dist="38100" dir="2760000" algn="bl" rotWithShape="0">
              <a:srgbClr val="000000">
                <a:alpha val="6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53"/>
          <p:cNvSpPr txBox="1">
            <a:spLocks noGrp="1"/>
          </p:cNvSpPr>
          <p:nvPr>
            <p:ph type="sldNum" idx="12"/>
          </p:nvPr>
        </p:nvSpPr>
        <p:spPr>
          <a:xfrm>
            <a:off x="8630875" y="4875372"/>
            <a:ext cx="548700" cy="2682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41</a:t>
            </a:fld>
            <a:endParaRPr/>
          </a:p>
        </p:txBody>
      </p:sp>
      <p:sp>
        <p:nvSpPr>
          <p:cNvPr id="567" name="Google Shape;567;p53"/>
          <p:cNvSpPr txBox="1">
            <a:spLocks noGrp="1"/>
          </p:cNvSpPr>
          <p:nvPr>
            <p:ph type="title"/>
          </p:nvPr>
        </p:nvSpPr>
        <p:spPr>
          <a:xfrm>
            <a:off x="153025" y="0"/>
            <a:ext cx="6707400" cy="5763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Requirements - Level 2</a:t>
            </a:r>
            <a:endParaRPr/>
          </a:p>
        </p:txBody>
      </p:sp>
      <p:sp>
        <p:nvSpPr>
          <p:cNvPr id="568" name="Google Shape;568;p53"/>
          <p:cNvSpPr/>
          <p:nvPr/>
        </p:nvSpPr>
        <p:spPr>
          <a:xfrm>
            <a:off x="7734650" y="4875375"/>
            <a:ext cx="1154100" cy="268200"/>
          </a:xfrm>
          <a:prstGeom prst="rect">
            <a:avLst/>
          </a:prstGeom>
          <a:solidFill>
            <a:srgbClr val="739B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000">
                <a:latin typeface="Merriweather"/>
                <a:ea typeface="Merriweather"/>
                <a:cs typeface="Merriweather"/>
                <a:sym typeface="Merriweather"/>
              </a:rPr>
              <a:t>Backup</a:t>
            </a:r>
            <a:endParaRPr sz="1000">
              <a:latin typeface="Merriweather"/>
              <a:ea typeface="Merriweather"/>
              <a:cs typeface="Merriweather"/>
              <a:sym typeface="Merriweather"/>
            </a:endParaRPr>
          </a:p>
        </p:txBody>
      </p:sp>
      <p:pic>
        <p:nvPicPr>
          <p:cNvPr id="569" name="Google Shape;569;p53"/>
          <p:cNvPicPr preferRelativeResize="0"/>
          <p:nvPr/>
        </p:nvPicPr>
        <p:blipFill>
          <a:blip r:embed="rId3">
            <a:alphaModFix/>
          </a:blip>
          <a:stretch>
            <a:fillRect/>
          </a:stretch>
        </p:blipFill>
        <p:spPr>
          <a:xfrm>
            <a:off x="429975" y="659737"/>
            <a:ext cx="8284049" cy="4137262"/>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73"/>
        <p:cNvGrpSpPr/>
        <p:nvPr/>
      </p:nvGrpSpPr>
      <p:grpSpPr>
        <a:xfrm>
          <a:off x="0" y="0"/>
          <a:ext cx="0" cy="0"/>
          <a:chOff x="0" y="0"/>
          <a:chExt cx="0" cy="0"/>
        </a:xfrm>
      </p:grpSpPr>
      <p:pic>
        <p:nvPicPr>
          <p:cNvPr id="574" name="Google Shape;574;p54"/>
          <p:cNvPicPr preferRelativeResize="0"/>
          <p:nvPr/>
        </p:nvPicPr>
        <p:blipFill>
          <a:blip r:embed="rId3">
            <a:alphaModFix/>
          </a:blip>
          <a:stretch>
            <a:fillRect/>
          </a:stretch>
        </p:blipFill>
        <p:spPr>
          <a:xfrm>
            <a:off x="405500" y="693289"/>
            <a:ext cx="7936440" cy="4065087"/>
          </a:xfrm>
          <a:prstGeom prst="rect">
            <a:avLst/>
          </a:prstGeom>
          <a:noFill/>
          <a:ln>
            <a:noFill/>
          </a:ln>
        </p:spPr>
      </p:pic>
      <p:sp>
        <p:nvSpPr>
          <p:cNvPr id="575" name="Google Shape;575;p54"/>
          <p:cNvSpPr txBox="1">
            <a:spLocks noGrp="1"/>
          </p:cNvSpPr>
          <p:nvPr>
            <p:ph type="sldNum" idx="12"/>
          </p:nvPr>
        </p:nvSpPr>
        <p:spPr>
          <a:xfrm>
            <a:off x="8630875" y="4875372"/>
            <a:ext cx="548700" cy="2682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42</a:t>
            </a:fld>
            <a:endParaRPr/>
          </a:p>
        </p:txBody>
      </p:sp>
      <p:sp>
        <p:nvSpPr>
          <p:cNvPr id="576" name="Google Shape;576;p54"/>
          <p:cNvSpPr txBox="1">
            <a:spLocks noGrp="1"/>
          </p:cNvSpPr>
          <p:nvPr>
            <p:ph type="title"/>
          </p:nvPr>
        </p:nvSpPr>
        <p:spPr>
          <a:xfrm>
            <a:off x="153025" y="0"/>
            <a:ext cx="6707400" cy="5763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Flight Software - Calculations</a:t>
            </a:r>
            <a:endParaRPr/>
          </a:p>
        </p:txBody>
      </p:sp>
      <p:sp>
        <p:nvSpPr>
          <p:cNvPr id="577" name="Google Shape;577;p54"/>
          <p:cNvSpPr/>
          <p:nvPr/>
        </p:nvSpPr>
        <p:spPr>
          <a:xfrm>
            <a:off x="7734650" y="4875375"/>
            <a:ext cx="1154100" cy="268200"/>
          </a:xfrm>
          <a:prstGeom prst="rect">
            <a:avLst/>
          </a:prstGeom>
          <a:solidFill>
            <a:srgbClr val="739B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000">
                <a:latin typeface="Merriweather"/>
                <a:ea typeface="Merriweather"/>
                <a:cs typeface="Merriweather"/>
                <a:sym typeface="Merriweather"/>
              </a:rPr>
              <a:t>Backup</a:t>
            </a:r>
            <a:endParaRPr sz="1000">
              <a:latin typeface="Merriweather"/>
              <a:ea typeface="Merriweather"/>
              <a:cs typeface="Merriweather"/>
              <a:sym typeface="Merriweather"/>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81"/>
        <p:cNvGrpSpPr/>
        <p:nvPr/>
      </p:nvGrpSpPr>
      <p:grpSpPr>
        <a:xfrm>
          <a:off x="0" y="0"/>
          <a:ext cx="0" cy="0"/>
          <a:chOff x="0" y="0"/>
          <a:chExt cx="0" cy="0"/>
        </a:xfrm>
      </p:grpSpPr>
      <p:sp>
        <p:nvSpPr>
          <p:cNvPr id="582" name="Google Shape;582;p55"/>
          <p:cNvSpPr/>
          <p:nvPr/>
        </p:nvSpPr>
        <p:spPr>
          <a:xfrm>
            <a:off x="952500" y="1430525"/>
            <a:ext cx="7239000" cy="2590500"/>
          </a:xfrm>
          <a:prstGeom prst="rect">
            <a:avLst/>
          </a:prstGeom>
          <a:solidFill>
            <a:schemeClr val="lt2"/>
          </a:solidFill>
          <a:ln w="9525" cap="flat" cmpd="sng">
            <a:solidFill>
              <a:schemeClr val="dk2"/>
            </a:solidFill>
            <a:prstDash val="solid"/>
            <a:round/>
            <a:headEnd type="none" w="sm" len="sm"/>
            <a:tailEnd type="none" w="sm" len="sm"/>
          </a:ln>
          <a:effectLst>
            <a:outerShdw blurRad="57150" dist="38100" dir="2760000" algn="bl" rotWithShape="0">
              <a:srgbClr val="000000">
                <a:alpha val="6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aphicFrame>
        <p:nvGraphicFramePr>
          <p:cNvPr id="583" name="Google Shape;583;p55"/>
          <p:cNvGraphicFramePr/>
          <p:nvPr/>
        </p:nvGraphicFramePr>
        <p:xfrm>
          <a:off x="952500" y="1430525"/>
          <a:ext cx="7239000" cy="2590620"/>
        </p:xfrm>
        <a:graphic>
          <a:graphicData uri="http://schemas.openxmlformats.org/drawingml/2006/table">
            <a:tbl>
              <a:tblPr>
                <a:noFill/>
                <a:tableStyleId>{6457F5C5-370B-463E-8180-37DFF4779C5C}</a:tableStyleId>
              </a:tblPr>
              <a:tblGrid>
                <a:gridCol w="2103650">
                  <a:extLst>
                    <a:ext uri="{9D8B030D-6E8A-4147-A177-3AD203B41FA5}">
                      <a16:colId xmlns:a16="http://schemas.microsoft.com/office/drawing/2014/main" val="20000"/>
                    </a:ext>
                  </a:extLst>
                </a:gridCol>
                <a:gridCol w="800350">
                  <a:extLst>
                    <a:ext uri="{9D8B030D-6E8A-4147-A177-3AD203B41FA5}">
                      <a16:colId xmlns:a16="http://schemas.microsoft.com/office/drawing/2014/main" val="20001"/>
                    </a:ext>
                  </a:extLst>
                </a:gridCol>
                <a:gridCol w="862800">
                  <a:extLst>
                    <a:ext uri="{9D8B030D-6E8A-4147-A177-3AD203B41FA5}">
                      <a16:colId xmlns:a16="http://schemas.microsoft.com/office/drawing/2014/main" val="20002"/>
                    </a:ext>
                  </a:extLst>
                </a:gridCol>
                <a:gridCol w="1157400">
                  <a:extLst>
                    <a:ext uri="{9D8B030D-6E8A-4147-A177-3AD203B41FA5}">
                      <a16:colId xmlns:a16="http://schemas.microsoft.com/office/drawing/2014/main" val="20003"/>
                    </a:ext>
                  </a:extLst>
                </a:gridCol>
                <a:gridCol w="1157400">
                  <a:extLst>
                    <a:ext uri="{9D8B030D-6E8A-4147-A177-3AD203B41FA5}">
                      <a16:colId xmlns:a16="http://schemas.microsoft.com/office/drawing/2014/main" val="20004"/>
                    </a:ext>
                  </a:extLst>
                </a:gridCol>
                <a:gridCol w="1157400">
                  <a:extLst>
                    <a:ext uri="{9D8B030D-6E8A-4147-A177-3AD203B41FA5}">
                      <a16:colId xmlns:a16="http://schemas.microsoft.com/office/drawing/2014/main" val="20005"/>
                    </a:ext>
                  </a:extLst>
                </a:gridCol>
              </a:tblGrid>
              <a:tr h="381000">
                <a:tc>
                  <a:txBody>
                    <a:bodyPr/>
                    <a:lstStyle/>
                    <a:p>
                      <a:pPr marL="0" lvl="0" indent="0" algn="ctr" rtl="0">
                        <a:spcBef>
                          <a:spcPts val="0"/>
                        </a:spcBef>
                        <a:spcAft>
                          <a:spcPts val="0"/>
                        </a:spcAft>
                        <a:buNone/>
                      </a:pPr>
                      <a:r>
                        <a:rPr lang="en" b="1"/>
                        <a:t>Evaluation Criteria</a:t>
                      </a:r>
                      <a:endParaRPr b="1"/>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739BF5"/>
                    </a:solidFill>
                  </a:tcPr>
                </a:tc>
                <a:tc>
                  <a:txBody>
                    <a:bodyPr/>
                    <a:lstStyle/>
                    <a:p>
                      <a:pPr marL="0" lvl="0" indent="0" algn="ctr" rtl="0">
                        <a:spcBef>
                          <a:spcPts val="0"/>
                        </a:spcBef>
                        <a:spcAft>
                          <a:spcPts val="0"/>
                        </a:spcAft>
                        <a:buNone/>
                      </a:pPr>
                      <a:r>
                        <a:rPr lang="en" b="1"/>
                        <a:t>Weight</a:t>
                      </a:r>
                      <a:endParaRPr b="1"/>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739BF5"/>
                    </a:solidFill>
                  </a:tcPr>
                </a:tc>
                <a:tc>
                  <a:txBody>
                    <a:bodyPr/>
                    <a:lstStyle/>
                    <a:p>
                      <a:pPr marL="0" lvl="0" indent="0" algn="ctr" rtl="0">
                        <a:spcBef>
                          <a:spcPts val="0"/>
                        </a:spcBef>
                        <a:spcAft>
                          <a:spcPts val="0"/>
                        </a:spcAft>
                        <a:buNone/>
                      </a:pPr>
                      <a:r>
                        <a:rPr lang="en" b="1"/>
                        <a:t>C++</a:t>
                      </a:r>
                      <a:endParaRPr b="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739BF5"/>
                    </a:solidFill>
                  </a:tcPr>
                </a:tc>
                <a:tc>
                  <a:txBody>
                    <a:bodyPr/>
                    <a:lstStyle/>
                    <a:p>
                      <a:pPr marL="0" lvl="0" indent="0" algn="ctr" rtl="0">
                        <a:spcBef>
                          <a:spcPts val="0"/>
                        </a:spcBef>
                        <a:spcAft>
                          <a:spcPts val="0"/>
                        </a:spcAft>
                        <a:buNone/>
                      </a:pPr>
                      <a:r>
                        <a:rPr lang="en" b="1"/>
                        <a:t>Python</a:t>
                      </a:r>
                      <a:endParaRPr b="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739BF5"/>
                    </a:solidFill>
                  </a:tcPr>
                </a:tc>
                <a:tc>
                  <a:txBody>
                    <a:bodyPr/>
                    <a:lstStyle/>
                    <a:p>
                      <a:pPr marL="0" lvl="0" indent="0" algn="ctr" rtl="0">
                        <a:spcBef>
                          <a:spcPts val="0"/>
                        </a:spcBef>
                        <a:spcAft>
                          <a:spcPts val="0"/>
                        </a:spcAft>
                        <a:buNone/>
                      </a:pPr>
                      <a:r>
                        <a:rPr lang="en" b="1"/>
                        <a:t>Matlab</a:t>
                      </a:r>
                      <a:endParaRPr b="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739BF5"/>
                    </a:solidFill>
                  </a:tcPr>
                </a:tc>
                <a:tc>
                  <a:txBody>
                    <a:bodyPr/>
                    <a:lstStyle/>
                    <a:p>
                      <a:pPr marL="0" lvl="0" indent="0" algn="ctr" rtl="0">
                        <a:spcBef>
                          <a:spcPts val="0"/>
                        </a:spcBef>
                        <a:spcAft>
                          <a:spcPts val="0"/>
                        </a:spcAft>
                        <a:buNone/>
                      </a:pPr>
                      <a:r>
                        <a:rPr lang="en" b="1"/>
                        <a:t>Java</a:t>
                      </a:r>
                      <a:endParaRPr b="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739BF5"/>
                    </a:solidFill>
                  </a:tcPr>
                </a:tc>
                <a:extLst>
                  <a:ext uri="{0D108BD9-81ED-4DB2-BD59-A6C34878D82A}">
                    <a16:rowId xmlns:a16="http://schemas.microsoft.com/office/drawing/2014/main" val="10000"/>
                  </a:ext>
                </a:extLst>
              </a:tr>
              <a:tr h="381000">
                <a:tc>
                  <a:txBody>
                    <a:bodyPr/>
                    <a:lstStyle/>
                    <a:p>
                      <a:pPr marL="0" lvl="0" indent="0" algn="ctr" rtl="0">
                        <a:spcBef>
                          <a:spcPts val="0"/>
                        </a:spcBef>
                        <a:spcAft>
                          <a:spcPts val="0"/>
                        </a:spcAft>
                        <a:buNone/>
                      </a:pPr>
                      <a:r>
                        <a:rPr lang="en"/>
                        <a:t>Team Familiarity</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en"/>
                        <a:t>0.3</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en"/>
                        <a:t>High</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EAD3"/>
                    </a:solidFill>
                  </a:tcPr>
                </a:tc>
                <a:tc>
                  <a:txBody>
                    <a:bodyPr/>
                    <a:lstStyle/>
                    <a:p>
                      <a:pPr marL="0" lvl="0" indent="0" algn="ctr" rtl="0">
                        <a:spcBef>
                          <a:spcPts val="0"/>
                        </a:spcBef>
                        <a:spcAft>
                          <a:spcPts val="0"/>
                        </a:spcAft>
                        <a:buNone/>
                      </a:pPr>
                      <a:r>
                        <a:rPr lang="en"/>
                        <a:t>Medium</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2CC"/>
                    </a:solidFill>
                  </a:tcPr>
                </a:tc>
                <a:tc>
                  <a:txBody>
                    <a:bodyPr/>
                    <a:lstStyle/>
                    <a:p>
                      <a:pPr marL="0" lvl="0" indent="0" algn="ctr" rtl="0">
                        <a:spcBef>
                          <a:spcPts val="0"/>
                        </a:spcBef>
                        <a:spcAft>
                          <a:spcPts val="0"/>
                        </a:spcAft>
                        <a:buNone/>
                      </a:pPr>
                      <a:r>
                        <a:rPr lang="en"/>
                        <a:t>High</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EAD3"/>
                    </a:solidFill>
                  </a:tcPr>
                </a:tc>
                <a:tc>
                  <a:txBody>
                    <a:bodyPr/>
                    <a:lstStyle/>
                    <a:p>
                      <a:pPr marL="0" lvl="0" indent="0" algn="ctr" rtl="0">
                        <a:spcBef>
                          <a:spcPts val="0"/>
                        </a:spcBef>
                        <a:spcAft>
                          <a:spcPts val="0"/>
                        </a:spcAft>
                        <a:buNone/>
                      </a:pPr>
                      <a:r>
                        <a:rPr lang="en"/>
                        <a:t>Low</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4CCCC"/>
                    </a:solidFill>
                  </a:tcPr>
                </a:tc>
                <a:extLst>
                  <a:ext uri="{0D108BD9-81ED-4DB2-BD59-A6C34878D82A}">
                    <a16:rowId xmlns:a16="http://schemas.microsoft.com/office/drawing/2014/main" val="10001"/>
                  </a:ext>
                </a:extLst>
              </a:tr>
              <a:tr h="381000">
                <a:tc>
                  <a:txBody>
                    <a:bodyPr/>
                    <a:lstStyle/>
                    <a:p>
                      <a:pPr marL="0" lvl="0" indent="0" algn="ctr" rtl="0">
                        <a:spcBef>
                          <a:spcPts val="0"/>
                        </a:spcBef>
                        <a:spcAft>
                          <a:spcPts val="0"/>
                        </a:spcAft>
                        <a:buNone/>
                      </a:pPr>
                      <a:r>
                        <a:rPr lang="en"/>
                        <a:t>Processing Speed</a:t>
                      </a:r>
                      <a:endParaRPr>
                        <a:latin typeface="Merriweather"/>
                        <a:ea typeface="Merriweather"/>
                        <a:cs typeface="Merriweather"/>
                        <a:sym typeface="Merriweathe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en"/>
                        <a:t>0.2</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en"/>
                        <a:t>High</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EAD3"/>
                    </a:solidFill>
                  </a:tcPr>
                </a:tc>
                <a:tc>
                  <a:txBody>
                    <a:bodyPr/>
                    <a:lstStyle/>
                    <a:p>
                      <a:pPr marL="0" lvl="0" indent="0" algn="ctr" rtl="0">
                        <a:spcBef>
                          <a:spcPts val="0"/>
                        </a:spcBef>
                        <a:spcAft>
                          <a:spcPts val="0"/>
                        </a:spcAft>
                        <a:buNone/>
                      </a:pPr>
                      <a:r>
                        <a:rPr lang="en"/>
                        <a:t>Medium</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2CC"/>
                    </a:solidFill>
                  </a:tcPr>
                </a:tc>
                <a:tc>
                  <a:txBody>
                    <a:bodyPr/>
                    <a:lstStyle/>
                    <a:p>
                      <a:pPr marL="0" lvl="0" indent="0" algn="ctr" rtl="0">
                        <a:spcBef>
                          <a:spcPts val="0"/>
                        </a:spcBef>
                        <a:spcAft>
                          <a:spcPts val="0"/>
                        </a:spcAft>
                        <a:buNone/>
                      </a:pPr>
                      <a:r>
                        <a:rPr lang="en"/>
                        <a:t>Low</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4CCCC"/>
                    </a:solidFill>
                  </a:tcPr>
                </a:tc>
                <a:tc>
                  <a:txBody>
                    <a:bodyPr/>
                    <a:lstStyle/>
                    <a:p>
                      <a:pPr marL="0" lvl="0" indent="0" algn="ctr" rtl="0">
                        <a:spcBef>
                          <a:spcPts val="0"/>
                        </a:spcBef>
                        <a:spcAft>
                          <a:spcPts val="0"/>
                        </a:spcAft>
                        <a:buNone/>
                      </a:pPr>
                      <a:r>
                        <a:rPr lang="en"/>
                        <a:t>Medium</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2CC"/>
                    </a:solidFill>
                  </a:tcPr>
                </a:tc>
                <a:extLst>
                  <a:ext uri="{0D108BD9-81ED-4DB2-BD59-A6C34878D82A}">
                    <a16:rowId xmlns:a16="http://schemas.microsoft.com/office/drawing/2014/main" val="10002"/>
                  </a:ext>
                </a:extLst>
              </a:tr>
              <a:tr h="381000">
                <a:tc>
                  <a:txBody>
                    <a:bodyPr/>
                    <a:lstStyle/>
                    <a:p>
                      <a:pPr marL="0" lvl="0" indent="0" algn="ctr" rtl="0">
                        <a:spcBef>
                          <a:spcPts val="0"/>
                        </a:spcBef>
                        <a:spcAft>
                          <a:spcPts val="0"/>
                        </a:spcAft>
                        <a:buNone/>
                      </a:pPr>
                      <a:r>
                        <a:rPr lang="en"/>
                        <a:t>Library Availability</a:t>
                      </a:r>
                      <a:endParaRPr/>
                    </a:p>
                    <a:p>
                      <a:pPr marL="0" lvl="0" indent="0" algn="ctr" rtl="0">
                        <a:spcBef>
                          <a:spcPts val="0"/>
                        </a:spcBef>
                        <a:spcAft>
                          <a:spcPts val="0"/>
                        </a:spcAft>
                        <a:buNone/>
                      </a:pP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en"/>
                        <a:t>0.15</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en"/>
                        <a:t>High</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EAD3"/>
                    </a:solidFill>
                  </a:tcPr>
                </a:tc>
                <a:tc>
                  <a:txBody>
                    <a:bodyPr/>
                    <a:lstStyle/>
                    <a:p>
                      <a:pPr marL="0" lvl="0" indent="0" algn="ctr" rtl="0">
                        <a:spcBef>
                          <a:spcPts val="0"/>
                        </a:spcBef>
                        <a:spcAft>
                          <a:spcPts val="0"/>
                        </a:spcAft>
                        <a:buNone/>
                      </a:pPr>
                      <a:r>
                        <a:rPr lang="en"/>
                        <a:t>High</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EAD3"/>
                    </a:solidFill>
                  </a:tcPr>
                </a:tc>
                <a:tc>
                  <a:txBody>
                    <a:bodyPr/>
                    <a:lstStyle/>
                    <a:p>
                      <a:pPr marL="0" lvl="0" indent="0" algn="ctr" rtl="0">
                        <a:spcBef>
                          <a:spcPts val="0"/>
                        </a:spcBef>
                        <a:spcAft>
                          <a:spcPts val="0"/>
                        </a:spcAft>
                        <a:buNone/>
                      </a:pPr>
                      <a:r>
                        <a:rPr lang="en"/>
                        <a:t>Low</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4CCCC"/>
                    </a:solidFill>
                  </a:tcPr>
                </a:tc>
                <a:tc>
                  <a:txBody>
                    <a:bodyPr/>
                    <a:lstStyle/>
                    <a:p>
                      <a:pPr marL="0" lvl="0" indent="0" algn="ctr" rtl="0">
                        <a:spcBef>
                          <a:spcPts val="0"/>
                        </a:spcBef>
                        <a:spcAft>
                          <a:spcPts val="0"/>
                        </a:spcAft>
                        <a:buNone/>
                      </a:pPr>
                      <a:r>
                        <a:rPr lang="en"/>
                        <a:t>Low</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4CCCC"/>
                    </a:solidFill>
                  </a:tcPr>
                </a:tc>
                <a:extLst>
                  <a:ext uri="{0D108BD9-81ED-4DB2-BD59-A6C34878D82A}">
                    <a16:rowId xmlns:a16="http://schemas.microsoft.com/office/drawing/2014/main" val="10003"/>
                  </a:ext>
                </a:extLst>
              </a:tr>
              <a:tr h="381000">
                <a:tc>
                  <a:txBody>
                    <a:bodyPr/>
                    <a:lstStyle/>
                    <a:p>
                      <a:pPr marL="0" lvl="0" indent="0" algn="ctr" rtl="0">
                        <a:spcBef>
                          <a:spcPts val="0"/>
                        </a:spcBef>
                        <a:spcAft>
                          <a:spcPts val="0"/>
                        </a:spcAft>
                        <a:buNone/>
                      </a:pPr>
                      <a:r>
                        <a:rPr lang="en"/>
                        <a:t>Vector Math</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en"/>
                        <a:t>0.15</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en"/>
                        <a:t>High</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EAD3"/>
                    </a:solidFill>
                  </a:tcPr>
                </a:tc>
                <a:tc>
                  <a:txBody>
                    <a:bodyPr/>
                    <a:lstStyle/>
                    <a:p>
                      <a:pPr marL="0" lvl="0" indent="0" algn="ctr" rtl="0">
                        <a:spcBef>
                          <a:spcPts val="0"/>
                        </a:spcBef>
                        <a:spcAft>
                          <a:spcPts val="0"/>
                        </a:spcAft>
                        <a:buNone/>
                      </a:pPr>
                      <a:r>
                        <a:rPr lang="en"/>
                        <a:t>High</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EAD3"/>
                    </a:solidFill>
                  </a:tcPr>
                </a:tc>
                <a:tc>
                  <a:txBody>
                    <a:bodyPr/>
                    <a:lstStyle/>
                    <a:p>
                      <a:pPr marL="0" lvl="0" indent="0" algn="ctr" rtl="0">
                        <a:spcBef>
                          <a:spcPts val="0"/>
                        </a:spcBef>
                        <a:spcAft>
                          <a:spcPts val="0"/>
                        </a:spcAft>
                        <a:buNone/>
                      </a:pPr>
                      <a:r>
                        <a:rPr lang="en"/>
                        <a:t>Best</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EAD3"/>
                    </a:solidFill>
                  </a:tcPr>
                </a:tc>
                <a:tc>
                  <a:txBody>
                    <a:bodyPr/>
                    <a:lstStyle/>
                    <a:p>
                      <a:pPr marL="0" lvl="0" indent="0" algn="ctr" rtl="0">
                        <a:spcBef>
                          <a:spcPts val="0"/>
                        </a:spcBef>
                        <a:spcAft>
                          <a:spcPts val="0"/>
                        </a:spcAft>
                        <a:buNone/>
                      </a:pPr>
                      <a:r>
                        <a:rPr lang="en"/>
                        <a:t>Medium</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2CC"/>
                    </a:solidFill>
                  </a:tcPr>
                </a:tc>
                <a:extLst>
                  <a:ext uri="{0D108BD9-81ED-4DB2-BD59-A6C34878D82A}">
                    <a16:rowId xmlns:a16="http://schemas.microsoft.com/office/drawing/2014/main" val="10004"/>
                  </a:ext>
                </a:extLst>
              </a:tr>
              <a:tr h="381000">
                <a:tc>
                  <a:txBody>
                    <a:bodyPr/>
                    <a:lstStyle/>
                    <a:p>
                      <a:pPr marL="0" lvl="0" indent="0" algn="ctr" rtl="0">
                        <a:spcBef>
                          <a:spcPts val="0"/>
                        </a:spcBef>
                        <a:spcAft>
                          <a:spcPts val="0"/>
                        </a:spcAft>
                        <a:buNone/>
                      </a:pPr>
                      <a:r>
                        <a:rPr lang="en"/>
                        <a:t>Gui Options</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en"/>
                        <a:t>0.2</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en"/>
                        <a:t>Many</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EAD3"/>
                    </a:solidFill>
                  </a:tcPr>
                </a:tc>
                <a:tc>
                  <a:txBody>
                    <a:bodyPr/>
                    <a:lstStyle/>
                    <a:p>
                      <a:pPr marL="0" lvl="0" indent="0" algn="ctr" rtl="0">
                        <a:spcBef>
                          <a:spcPts val="0"/>
                        </a:spcBef>
                        <a:spcAft>
                          <a:spcPts val="0"/>
                        </a:spcAft>
                        <a:buNone/>
                      </a:pPr>
                      <a:r>
                        <a:rPr lang="en"/>
                        <a:t>Some</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2CC"/>
                    </a:solidFill>
                  </a:tcPr>
                </a:tc>
                <a:tc>
                  <a:txBody>
                    <a:bodyPr/>
                    <a:lstStyle/>
                    <a:p>
                      <a:pPr marL="0" lvl="0" indent="0" algn="ctr" rtl="0">
                        <a:spcBef>
                          <a:spcPts val="0"/>
                        </a:spcBef>
                        <a:spcAft>
                          <a:spcPts val="0"/>
                        </a:spcAft>
                        <a:buNone/>
                      </a:pPr>
                      <a:r>
                        <a:rPr lang="en"/>
                        <a:t>Built-In</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EAD3"/>
                    </a:solidFill>
                  </a:tcPr>
                </a:tc>
                <a:tc>
                  <a:txBody>
                    <a:bodyPr/>
                    <a:lstStyle/>
                    <a:p>
                      <a:pPr marL="0" lvl="0" indent="0" algn="ctr" rtl="0">
                        <a:spcBef>
                          <a:spcPts val="0"/>
                        </a:spcBef>
                        <a:spcAft>
                          <a:spcPts val="0"/>
                        </a:spcAft>
                        <a:buNone/>
                      </a:pPr>
                      <a:r>
                        <a:rPr lang="en"/>
                        <a:t>Some</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2CC"/>
                    </a:solidFill>
                  </a:tcPr>
                </a:tc>
                <a:extLst>
                  <a:ext uri="{0D108BD9-81ED-4DB2-BD59-A6C34878D82A}">
                    <a16:rowId xmlns:a16="http://schemas.microsoft.com/office/drawing/2014/main" val="10005"/>
                  </a:ext>
                </a:extLst>
              </a:tr>
            </a:tbl>
          </a:graphicData>
        </a:graphic>
      </p:graphicFrame>
      <p:sp>
        <p:nvSpPr>
          <p:cNvPr id="584" name="Google Shape;584;p55"/>
          <p:cNvSpPr txBox="1">
            <a:spLocks noGrp="1"/>
          </p:cNvSpPr>
          <p:nvPr>
            <p:ph type="sldNum" idx="12"/>
          </p:nvPr>
        </p:nvSpPr>
        <p:spPr>
          <a:xfrm>
            <a:off x="8630875" y="4875372"/>
            <a:ext cx="548700" cy="2682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43</a:t>
            </a:fld>
            <a:endParaRPr/>
          </a:p>
        </p:txBody>
      </p:sp>
      <p:sp>
        <p:nvSpPr>
          <p:cNvPr id="585" name="Google Shape;585;p55"/>
          <p:cNvSpPr txBox="1">
            <a:spLocks noGrp="1"/>
          </p:cNvSpPr>
          <p:nvPr>
            <p:ph type="title"/>
          </p:nvPr>
        </p:nvSpPr>
        <p:spPr>
          <a:xfrm>
            <a:off x="153025" y="0"/>
            <a:ext cx="6707400" cy="5763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Ground Station Base Software Trade</a:t>
            </a:r>
            <a:endParaRPr/>
          </a:p>
        </p:txBody>
      </p:sp>
      <p:sp>
        <p:nvSpPr>
          <p:cNvPr id="586" name="Google Shape;586;p55"/>
          <p:cNvSpPr/>
          <p:nvPr/>
        </p:nvSpPr>
        <p:spPr>
          <a:xfrm>
            <a:off x="7734650" y="4875375"/>
            <a:ext cx="1154100" cy="268200"/>
          </a:xfrm>
          <a:prstGeom prst="rect">
            <a:avLst/>
          </a:prstGeom>
          <a:solidFill>
            <a:srgbClr val="739B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000">
                <a:latin typeface="Merriweather"/>
                <a:ea typeface="Merriweather"/>
                <a:cs typeface="Merriweather"/>
                <a:sym typeface="Merriweather"/>
              </a:rPr>
              <a:t>Backup</a:t>
            </a:r>
            <a:endParaRPr sz="1000">
              <a:latin typeface="Merriweather"/>
              <a:ea typeface="Merriweather"/>
              <a:cs typeface="Merriweather"/>
              <a:sym typeface="Merriweather"/>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90"/>
        <p:cNvGrpSpPr/>
        <p:nvPr/>
      </p:nvGrpSpPr>
      <p:grpSpPr>
        <a:xfrm>
          <a:off x="0" y="0"/>
          <a:ext cx="0" cy="0"/>
          <a:chOff x="0" y="0"/>
          <a:chExt cx="0" cy="0"/>
        </a:xfrm>
      </p:grpSpPr>
      <p:sp>
        <p:nvSpPr>
          <p:cNvPr id="591" name="Google Shape;591;p56"/>
          <p:cNvSpPr/>
          <p:nvPr/>
        </p:nvSpPr>
        <p:spPr>
          <a:xfrm>
            <a:off x="909600" y="1232425"/>
            <a:ext cx="7324800" cy="2986800"/>
          </a:xfrm>
          <a:prstGeom prst="rect">
            <a:avLst/>
          </a:prstGeom>
          <a:solidFill>
            <a:schemeClr val="lt2"/>
          </a:solidFill>
          <a:ln w="9525" cap="flat" cmpd="sng">
            <a:solidFill>
              <a:schemeClr val="dk2"/>
            </a:solidFill>
            <a:prstDash val="solid"/>
            <a:round/>
            <a:headEnd type="none" w="sm" len="sm"/>
            <a:tailEnd type="none" w="sm" len="sm"/>
          </a:ln>
          <a:effectLst>
            <a:outerShdw blurRad="57150" dist="38100" dir="2760000" algn="bl" rotWithShape="0">
              <a:srgbClr val="000000">
                <a:alpha val="6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aphicFrame>
        <p:nvGraphicFramePr>
          <p:cNvPr id="592" name="Google Shape;592;p56"/>
          <p:cNvGraphicFramePr/>
          <p:nvPr/>
        </p:nvGraphicFramePr>
        <p:xfrm>
          <a:off x="909588" y="1232425"/>
          <a:ext cx="7324725" cy="2986830"/>
        </p:xfrm>
        <a:graphic>
          <a:graphicData uri="http://schemas.openxmlformats.org/drawingml/2006/table">
            <a:tbl>
              <a:tblPr>
                <a:noFill/>
                <a:tableStyleId>{6457F5C5-370B-463E-8180-37DFF4779C5C}</a:tableStyleId>
              </a:tblPr>
              <a:tblGrid>
                <a:gridCol w="2060775">
                  <a:extLst>
                    <a:ext uri="{9D8B030D-6E8A-4147-A177-3AD203B41FA5}">
                      <a16:colId xmlns:a16="http://schemas.microsoft.com/office/drawing/2014/main" val="20000"/>
                    </a:ext>
                  </a:extLst>
                </a:gridCol>
                <a:gridCol w="928950">
                  <a:extLst>
                    <a:ext uri="{9D8B030D-6E8A-4147-A177-3AD203B41FA5}">
                      <a16:colId xmlns:a16="http://schemas.microsoft.com/office/drawing/2014/main" val="20001"/>
                    </a:ext>
                  </a:extLst>
                </a:gridCol>
                <a:gridCol w="862800">
                  <a:extLst>
                    <a:ext uri="{9D8B030D-6E8A-4147-A177-3AD203B41FA5}">
                      <a16:colId xmlns:a16="http://schemas.microsoft.com/office/drawing/2014/main" val="20002"/>
                    </a:ext>
                  </a:extLst>
                </a:gridCol>
                <a:gridCol w="1157400">
                  <a:extLst>
                    <a:ext uri="{9D8B030D-6E8A-4147-A177-3AD203B41FA5}">
                      <a16:colId xmlns:a16="http://schemas.microsoft.com/office/drawing/2014/main" val="20003"/>
                    </a:ext>
                  </a:extLst>
                </a:gridCol>
                <a:gridCol w="1157400">
                  <a:extLst>
                    <a:ext uri="{9D8B030D-6E8A-4147-A177-3AD203B41FA5}">
                      <a16:colId xmlns:a16="http://schemas.microsoft.com/office/drawing/2014/main" val="20004"/>
                    </a:ext>
                  </a:extLst>
                </a:gridCol>
                <a:gridCol w="1157400">
                  <a:extLst>
                    <a:ext uri="{9D8B030D-6E8A-4147-A177-3AD203B41FA5}">
                      <a16:colId xmlns:a16="http://schemas.microsoft.com/office/drawing/2014/main" val="20005"/>
                    </a:ext>
                  </a:extLst>
                </a:gridCol>
              </a:tblGrid>
              <a:tr h="381000">
                <a:tc>
                  <a:txBody>
                    <a:bodyPr/>
                    <a:lstStyle/>
                    <a:p>
                      <a:pPr marL="0" lvl="0" indent="0" algn="ctr" rtl="0">
                        <a:spcBef>
                          <a:spcPts val="0"/>
                        </a:spcBef>
                        <a:spcAft>
                          <a:spcPts val="0"/>
                        </a:spcAft>
                        <a:buNone/>
                      </a:pPr>
                      <a:r>
                        <a:rPr lang="en" b="1"/>
                        <a:t>Evaluation Criteria</a:t>
                      </a:r>
                      <a:endParaRPr b="1"/>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739BF5"/>
                    </a:solidFill>
                  </a:tcPr>
                </a:tc>
                <a:tc>
                  <a:txBody>
                    <a:bodyPr/>
                    <a:lstStyle/>
                    <a:p>
                      <a:pPr marL="0" lvl="0" indent="0" algn="ctr" rtl="0">
                        <a:spcBef>
                          <a:spcPts val="0"/>
                        </a:spcBef>
                        <a:spcAft>
                          <a:spcPts val="0"/>
                        </a:spcAft>
                        <a:buNone/>
                      </a:pPr>
                      <a:r>
                        <a:rPr lang="en" b="1"/>
                        <a:t>Weight</a:t>
                      </a:r>
                      <a:endParaRPr b="1"/>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739BF5"/>
                    </a:solidFill>
                  </a:tcPr>
                </a:tc>
                <a:tc>
                  <a:txBody>
                    <a:bodyPr/>
                    <a:lstStyle/>
                    <a:p>
                      <a:pPr marL="0" lvl="0" indent="0" algn="ctr" rtl="0">
                        <a:spcBef>
                          <a:spcPts val="0"/>
                        </a:spcBef>
                        <a:spcAft>
                          <a:spcPts val="0"/>
                        </a:spcAft>
                        <a:buNone/>
                      </a:pPr>
                      <a:r>
                        <a:rPr lang="en" b="1"/>
                        <a:t>C++</a:t>
                      </a:r>
                      <a:endParaRPr b="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739BF5"/>
                    </a:solidFill>
                  </a:tcPr>
                </a:tc>
                <a:tc>
                  <a:txBody>
                    <a:bodyPr/>
                    <a:lstStyle/>
                    <a:p>
                      <a:pPr marL="0" lvl="0" indent="0" algn="ctr" rtl="0">
                        <a:spcBef>
                          <a:spcPts val="0"/>
                        </a:spcBef>
                        <a:spcAft>
                          <a:spcPts val="0"/>
                        </a:spcAft>
                        <a:buNone/>
                      </a:pPr>
                      <a:r>
                        <a:rPr lang="en" b="1"/>
                        <a:t>Python</a:t>
                      </a:r>
                      <a:endParaRPr b="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739BF5"/>
                    </a:solidFill>
                  </a:tcPr>
                </a:tc>
                <a:tc>
                  <a:txBody>
                    <a:bodyPr/>
                    <a:lstStyle/>
                    <a:p>
                      <a:pPr marL="0" lvl="0" indent="0" algn="ctr" rtl="0">
                        <a:spcBef>
                          <a:spcPts val="0"/>
                        </a:spcBef>
                        <a:spcAft>
                          <a:spcPts val="0"/>
                        </a:spcAft>
                        <a:buNone/>
                      </a:pPr>
                      <a:r>
                        <a:rPr lang="en" b="1"/>
                        <a:t>Matlab</a:t>
                      </a:r>
                      <a:endParaRPr b="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739BF5"/>
                    </a:solidFill>
                  </a:tcPr>
                </a:tc>
                <a:tc>
                  <a:txBody>
                    <a:bodyPr/>
                    <a:lstStyle/>
                    <a:p>
                      <a:pPr marL="0" lvl="0" indent="0" algn="ctr" rtl="0">
                        <a:spcBef>
                          <a:spcPts val="0"/>
                        </a:spcBef>
                        <a:spcAft>
                          <a:spcPts val="0"/>
                        </a:spcAft>
                        <a:buNone/>
                      </a:pPr>
                      <a:r>
                        <a:rPr lang="en" b="1"/>
                        <a:t>Java</a:t>
                      </a:r>
                      <a:endParaRPr b="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739BF5"/>
                    </a:solidFill>
                  </a:tcPr>
                </a:tc>
                <a:extLst>
                  <a:ext uri="{0D108BD9-81ED-4DB2-BD59-A6C34878D82A}">
                    <a16:rowId xmlns:a16="http://schemas.microsoft.com/office/drawing/2014/main" val="10000"/>
                  </a:ext>
                </a:extLst>
              </a:tr>
              <a:tr h="381000">
                <a:tc>
                  <a:txBody>
                    <a:bodyPr/>
                    <a:lstStyle/>
                    <a:p>
                      <a:pPr marL="0" lvl="0" indent="0" algn="ctr" rtl="0">
                        <a:spcBef>
                          <a:spcPts val="0"/>
                        </a:spcBef>
                        <a:spcAft>
                          <a:spcPts val="0"/>
                        </a:spcAft>
                        <a:buNone/>
                      </a:pPr>
                      <a:r>
                        <a:rPr lang="en"/>
                        <a:t>Team Familiarity</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None/>
                      </a:pPr>
                      <a:r>
                        <a:rPr lang="en"/>
                        <a:t>0.3</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None/>
                      </a:pPr>
                      <a:r>
                        <a:rPr lang="en"/>
                        <a:t>2.5</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en"/>
                        <a:t>2</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en"/>
                        <a:t>3</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en"/>
                        <a:t>1</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1"/>
                  </a:ext>
                </a:extLst>
              </a:tr>
              <a:tr h="381000">
                <a:tc>
                  <a:txBody>
                    <a:bodyPr/>
                    <a:lstStyle/>
                    <a:p>
                      <a:pPr marL="0" lvl="0" indent="0" algn="ctr" rtl="0">
                        <a:spcBef>
                          <a:spcPts val="0"/>
                        </a:spcBef>
                        <a:spcAft>
                          <a:spcPts val="0"/>
                        </a:spcAft>
                        <a:buNone/>
                      </a:pPr>
                      <a:r>
                        <a:rPr lang="en"/>
                        <a:t>Processing Speed</a:t>
                      </a:r>
                      <a:endParaRPr>
                        <a:latin typeface="Merriweather"/>
                        <a:ea typeface="Merriweather"/>
                        <a:cs typeface="Merriweather"/>
                        <a:sym typeface="Merriweathe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None/>
                      </a:pPr>
                      <a:r>
                        <a:rPr lang="en"/>
                        <a:t>0.2</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None/>
                      </a:pPr>
                      <a:r>
                        <a:rPr lang="en"/>
                        <a:t>3</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en"/>
                        <a:t>2</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en"/>
                        <a:t>1.5</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en"/>
                        <a:t>2</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2"/>
                  </a:ext>
                </a:extLst>
              </a:tr>
              <a:tr h="381000">
                <a:tc>
                  <a:txBody>
                    <a:bodyPr/>
                    <a:lstStyle/>
                    <a:p>
                      <a:pPr marL="0" lvl="0" indent="0" algn="ctr" rtl="0">
                        <a:spcBef>
                          <a:spcPts val="0"/>
                        </a:spcBef>
                        <a:spcAft>
                          <a:spcPts val="0"/>
                        </a:spcAft>
                        <a:buNone/>
                      </a:pPr>
                      <a:r>
                        <a:rPr lang="en"/>
                        <a:t>Library Availability</a:t>
                      </a:r>
                      <a:endParaRPr/>
                    </a:p>
                    <a:p>
                      <a:pPr marL="0" lvl="0" indent="0" algn="ctr" rtl="0">
                        <a:spcBef>
                          <a:spcPts val="0"/>
                        </a:spcBef>
                        <a:spcAft>
                          <a:spcPts val="0"/>
                        </a:spcAft>
                        <a:buNone/>
                      </a:pP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None/>
                      </a:pPr>
                      <a:r>
                        <a:rPr lang="en"/>
                        <a:t>0.15</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None/>
                      </a:pPr>
                      <a:r>
                        <a:rPr lang="en"/>
                        <a:t>3</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en"/>
                        <a:t>3</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en"/>
                        <a:t>1.5</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en"/>
                        <a:t>1.5</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3"/>
                  </a:ext>
                </a:extLst>
              </a:tr>
              <a:tr h="381000">
                <a:tc>
                  <a:txBody>
                    <a:bodyPr/>
                    <a:lstStyle/>
                    <a:p>
                      <a:pPr marL="0" lvl="0" indent="0" algn="ctr" rtl="0">
                        <a:spcBef>
                          <a:spcPts val="0"/>
                        </a:spcBef>
                        <a:spcAft>
                          <a:spcPts val="0"/>
                        </a:spcAft>
                        <a:buNone/>
                      </a:pPr>
                      <a:r>
                        <a:rPr lang="en"/>
                        <a:t>Vector Math</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None/>
                      </a:pPr>
                      <a:r>
                        <a:rPr lang="en"/>
                        <a:t>0.15</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None/>
                      </a:pPr>
                      <a:r>
                        <a:rPr lang="en"/>
                        <a:t>2.5</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en"/>
                        <a:t>2.5</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en"/>
                        <a:t>3</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en"/>
                        <a:t>2</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4"/>
                  </a:ext>
                </a:extLst>
              </a:tr>
              <a:tr h="381000">
                <a:tc>
                  <a:txBody>
                    <a:bodyPr/>
                    <a:lstStyle/>
                    <a:p>
                      <a:pPr marL="0" lvl="0" indent="0" algn="ctr" rtl="0">
                        <a:spcBef>
                          <a:spcPts val="0"/>
                        </a:spcBef>
                        <a:spcAft>
                          <a:spcPts val="0"/>
                        </a:spcAft>
                        <a:buNone/>
                      </a:pPr>
                      <a:r>
                        <a:rPr lang="en"/>
                        <a:t>Gui Options</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None/>
                      </a:pPr>
                      <a:r>
                        <a:rPr lang="en"/>
                        <a:t>0.2</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None/>
                      </a:pPr>
                      <a:r>
                        <a:rPr lang="en"/>
                        <a:t>2.5</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en"/>
                        <a:t>2.5</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en"/>
                        <a:t>2</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en"/>
                        <a:t>1.5</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5"/>
                  </a:ext>
                </a:extLst>
              </a:tr>
              <a:tr h="381000">
                <a:tc gridSpan="2">
                  <a:txBody>
                    <a:bodyPr/>
                    <a:lstStyle/>
                    <a:p>
                      <a:pPr marL="0" lvl="0" indent="0" algn="r" rtl="0">
                        <a:spcBef>
                          <a:spcPts val="0"/>
                        </a:spcBef>
                        <a:spcAft>
                          <a:spcPts val="0"/>
                        </a:spcAft>
                        <a:buNone/>
                      </a:pPr>
                      <a:r>
                        <a:rPr lang="en"/>
                        <a:t>Weighted Total:</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tc hMerge="1">
                  <a:txBody>
                    <a:bodyPr/>
                    <a:lstStyle/>
                    <a:p>
                      <a:endParaRPr lang="en-US"/>
                    </a:p>
                  </a:txBody>
                  <a:tcPr/>
                </a:tc>
                <a:tc>
                  <a:txBody>
                    <a:bodyPr/>
                    <a:lstStyle/>
                    <a:p>
                      <a:pPr marL="0" lvl="0" indent="0" algn="ctr" rtl="0">
                        <a:spcBef>
                          <a:spcPts val="0"/>
                        </a:spcBef>
                        <a:spcAft>
                          <a:spcPts val="0"/>
                        </a:spcAft>
                        <a:buNone/>
                      </a:pPr>
                      <a:r>
                        <a:rPr lang="en"/>
                        <a:t>2.675</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EAD3"/>
                    </a:solidFill>
                  </a:tcPr>
                </a:tc>
                <a:tc>
                  <a:txBody>
                    <a:bodyPr/>
                    <a:lstStyle/>
                    <a:p>
                      <a:pPr marL="0" lvl="0" indent="0" algn="ctr" rtl="0">
                        <a:spcBef>
                          <a:spcPts val="0"/>
                        </a:spcBef>
                        <a:spcAft>
                          <a:spcPts val="0"/>
                        </a:spcAft>
                        <a:buNone/>
                      </a:pPr>
                      <a:r>
                        <a:rPr lang="en"/>
                        <a:t>2.325</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2CC"/>
                    </a:solidFill>
                  </a:tcPr>
                </a:tc>
                <a:tc>
                  <a:txBody>
                    <a:bodyPr/>
                    <a:lstStyle/>
                    <a:p>
                      <a:pPr marL="0" lvl="0" indent="0" algn="ctr" rtl="0">
                        <a:spcBef>
                          <a:spcPts val="0"/>
                        </a:spcBef>
                        <a:spcAft>
                          <a:spcPts val="0"/>
                        </a:spcAft>
                        <a:buNone/>
                      </a:pPr>
                      <a:r>
                        <a:rPr lang="en"/>
                        <a:t>2.275</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2CC"/>
                    </a:solidFill>
                  </a:tcPr>
                </a:tc>
                <a:tc>
                  <a:txBody>
                    <a:bodyPr/>
                    <a:lstStyle/>
                    <a:p>
                      <a:pPr marL="0" lvl="0" indent="0" algn="ctr" rtl="0">
                        <a:spcBef>
                          <a:spcPts val="0"/>
                        </a:spcBef>
                        <a:spcAft>
                          <a:spcPts val="0"/>
                        </a:spcAft>
                        <a:buNone/>
                      </a:pPr>
                      <a:r>
                        <a:rPr lang="en"/>
                        <a:t>1.525</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4CCCC"/>
                    </a:solidFill>
                  </a:tcPr>
                </a:tc>
                <a:extLst>
                  <a:ext uri="{0D108BD9-81ED-4DB2-BD59-A6C34878D82A}">
                    <a16:rowId xmlns:a16="http://schemas.microsoft.com/office/drawing/2014/main" val="10006"/>
                  </a:ext>
                </a:extLst>
              </a:tr>
            </a:tbl>
          </a:graphicData>
        </a:graphic>
      </p:graphicFrame>
      <p:sp>
        <p:nvSpPr>
          <p:cNvPr id="593" name="Google Shape;593;p56"/>
          <p:cNvSpPr txBox="1">
            <a:spLocks noGrp="1"/>
          </p:cNvSpPr>
          <p:nvPr>
            <p:ph type="sldNum" idx="12"/>
          </p:nvPr>
        </p:nvSpPr>
        <p:spPr>
          <a:xfrm>
            <a:off x="8630875" y="4875372"/>
            <a:ext cx="548700" cy="2682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44</a:t>
            </a:fld>
            <a:endParaRPr/>
          </a:p>
        </p:txBody>
      </p:sp>
      <p:sp>
        <p:nvSpPr>
          <p:cNvPr id="594" name="Google Shape;594;p56"/>
          <p:cNvSpPr txBox="1">
            <a:spLocks noGrp="1"/>
          </p:cNvSpPr>
          <p:nvPr>
            <p:ph type="title"/>
          </p:nvPr>
        </p:nvSpPr>
        <p:spPr>
          <a:xfrm>
            <a:off x="153025" y="0"/>
            <a:ext cx="6707400" cy="5763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Ground Station Base Software Trade</a:t>
            </a:r>
            <a:endParaRPr/>
          </a:p>
        </p:txBody>
      </p:sp>
      <p:sp>
        <p:nvSpPr>
          <p:cNvPr id="595" name="Google Shape;595;p56"/>
          <p:cNvSpPr/>
          <p:nvPr/>
        </p:nvSpPr>
        <p:spPr>
          <a:xfrm>
            <a:off x="7734650" y="4875375"/>
            <a:ext cx="1154100" cy="268200"/>
          </a:xfrm>
          <a:prstGeom prst="rect">
            <a:avLst/>
          </a:prstGeom>
          <a:solidFill>
            <a:srgbClr val="739B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000">
                <a:latin typeface="Merriweather"/>
                <a:ea typeface="Merriweather"/>
                <a:cs typeface="Merriweather"/>
                <a:sym typeface="Merriweather"/>
              </a:rPr>
              <a:t>Backup</a:t>
            </a:r>
            <a:endParaRPr sz="1000">
              <a:latin typeface="Merriweather"/>
              <a:ea typeface="Merriweather"/>
              <a:cs typeface="Merriweather"/>
              <a:sym typeface="Merriweather"/>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99"/>
        <p:cNvGrpSpPr/>
        <p:nvPr/>
      </p:nvGrpSpPr>
      <p:grpSpPr>
        <a:xfrm>
          <a:off x="0" y="0"/>
          <a:ext cx="0" cy="0"/>
          <a:chOff x="0" y="0"/>
          <a:chExt cx="0" cy="0"/>
        </a:xfrm>
      </p:grpSpPr>
      <p:sp>
        <p:nvSpPr>
          <p:cNvPr id="600" name="Google Shape;600;p57"/>
          <p:cNvSpPr/>
          <p:nvPr/>
        </p:nvSpPr>
        <p:spPr>
          <a:xfrm>
            <a:off x="311688" y="852638"/>
            <a:ext cx="8520600" cy="3746400"/>
          </a:xfrm>
          <a:prstGeom prst="rect">
            <a:avLst/>
          </a:prstGeom>
          <a:solidFill>
            <a:schemeClr val="lt2"/>
          </a:solidFill>
          <a:ln w="9525" cap="flat" cmpd="sng">
            <a:solidFill>
              <a:schemeClr val="dk2"/>
            </a:solidFill>
            <a:prstDash val="solid"/>
            <a:round/>
            <a:headEnd type="none" w="sm" len="sm"/>
            <a:tailEnd type="none" w="sm" len="sm"/>
          </a:ln>
          <a:effectLst>
            <a:outerShdw blurRad="57150" dist="38100" dir="2760000" algn="bl" rotWithShape="0">
              <a:srgbClr val="000000">
                <a:alpha val="6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aphicFrame>
        <p:nvGraphicFramePr>
          <p:cNvPr id="601" name="Google Shape;601;p57"/>
          <p:cNvGraphicFramePr/>
          <p:nvPr/>
        </p:nvGraphicFramePr>
        <p:xfrm>
          <a:off x="311675" y="852628"/>
          <a:ext cx="8520625" cy="3746395"/>
        </p:xfrm>
        <a:graphic>
          <a:graphicData uri="http://schemas.openxmlformats.org/drawingml/2006/table">
            <a:tbl>
              <a:tblPr>
                <a:noFill/>
                <a:tableStyleId>{6457F5C5-370B-463E-8180-37DFF4779C5C}</a:tableStyleId>
              </a:tblPr>
              <a:tblGrid>
                <a:gridCol w="2049975">
                  <a:extLst>
                    <a:ext uri="{9D8B030D-6E8A-4147-A177-3AD203B41FA5}">
                      <a16:colId xmlns:a16="http://schemas.microsoft.com/office/drawing/2014/main" val="20000"/>
                    </a:ext>
                  </a:extLst>
                </a:gridCol>
                <a:gridCol w="843000">
                  <a:extLst>
                    <a:ext uri="{9D8B030D-6E8A-4147-A177-3AD203B41FA5}">
                      <a16:colId xmlns:a16="http://schemas.microsoft.com/office/drawing/2014/main" val="20001"/>
                    </a:ext>
                  </a:extLst>
                </a:gridCol>
                <a:gridCol w="1016675">
                  <a:extLst>
                    <a:ext uri="{9D8B030D-6E8A-4147-A177-3AD203B41FA5}">
                      <a16:colId xmlns:a16="http://schemas.microsoft.com/office/drawing/2014/main" val="20002"/>
                    </a:ext>
                  </a:extLst>
                </a:gridCol>
                <a:gridCol w="1072475">
                  <a:extLst>
                    <a:ext uri="{9D8B030D-6E8A-4147-A177-3AD203B41FA5}">
                      <a16:colId xmlns:a16="http://schemas.microsoft.com/office/drawing/2014/main" val="20003"/>
                    </a:ext>
                  </a:extLst>
                </a:gridCol>
                <a:gridCol w="1219925">
                  <a:extLst>
                    <a:ext uri="{9D8B030D-6E8A-4147-A177-3AD203B41FA5}">
                      <a16:colId xmlns:a16="http://schemas.microsoft.com/office/drawing/2014/main" val="20004"/>
                    </a:ext>
                  </a:extLst>
                </a:gridCol>
                <a:gridCol w="1220875">
                  <a:extLst>
                    <a:ext uri="{9D8B030D-6E8A-4147-A177-3AD203B41FA5}">
                      <a16:colId xmlns:a16="http://schemas.microsoft.com/office/drawing/2014/main" val="20005"/>
                    </a:ext>
                  </a:extLst>
                </a:gridCol>
                <a:gridCol w="1097700">
                  <a:extLst>
                    <a:ext uri="{9D8B030D-6E8A-4147-A177-3AD203B41FA5}">
                      <a16:colId xmlns:a16="http://schemas.microsoft.com/office/drawing/2014/main" val="20006"/>
                    </a:ext>
                  </a:extLst>
                </a:gridCol>
              </a:tblGrid>
              <a:tr h="632300">
                <a:tc>
                  <a:txBody>
                    <a:bodyPr/>
                    <a:lstStyle/>
                    <a:p>
                      <a:pPr marL="0" lvl="0" indent="0" algn="ctr" rtl="0">
                        <a:spcBef>
                          <a:spcPts val="0"/>
                        </a:spcBef>
                        <a:spcAft>
                          <a:spcPts val="0"/>
                        </a:spcAft>
                        <a:buNone/>
                      </a:pPr>
                      <a:r>
                        <a:rPr lang="en" b="1"/>
                        <a:t>Evaluation Criteria</a:t>
                      </a:r>
                      <a:endParaRPr b="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739BF5"/>
                    </a:solidFill>
                  </a:tcPr>
                </a:tc>
                <a:tc>
                  <a:txBody>
                    <a:bodyPr/>
                    <a:lstStyle/>
                    <a:p>
                      <a:pPr marL="0" lvl="0" indent="0" algn="ctr" rtl="0">
                        <a:spcBef>
                          <a:spcPts val="0"/>
                        </a:spcBef>
                        <a:spcAft>
                          <a:spcPts val="0"/>
                        </a:spcAft>
                        <a:buNone/>
                      </a:pPr>
                      <a:r>
                        <a:rPr lang="en" b="1"/>
                        <a:t>Weight</a:t>
                      </a:r>
                      <a:endParaRPr b="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739BF5"/>
                    </a:solidFill>
                  </a:tcPr>
                </a:tc>
                <a:tc>
                  <a:txBody>
                    <a:bodyPr/>
                    <a:lstStyle/>
                    <a:p>
                      <a:pPr marL="0" lvl="0" indent="0" algn="ctr" rtl="0">
                        <a:spcBef>
                          <a:spcPts val="0"/>
                        </a:spcBef>
                        <a:spcAft>
                          <a:spcPts val="0"/>
                        </a:spcAft>
                        <a:buNone/>
                      </a:pPr>
                      <a:r>
                        <a:rPr lang="en" b="1"/>
                        <a:t>ImGui</a:t>
                      </a:r>
                      <a:endParaRPr b="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739BF5"/>
                    </a:solidFill>
                  </a:tcPr>
                </a:tc>
                <a:tc>
                  <a:txBody>
                    <a:bodyPr/>
                    <a:lstStyle/>
                    <a:p>
                      <a:pPr marL="0" lvl="0" indent="0" algn="ctr" rtl="0">
                        <a:spcBef>
                          <a:spcPts val="0"/>
                        </a:spcBef>
                        <a:spcAft>
                          <a:spcPts val="0"/>
                        </a:spcAft>
                        <a:buNone/>
                      </a:pPr>
                      <a:r>
                        <a:rPr lang="en" b="1"/>
                        <a:t>Elements</a:t>
                      </a:r>
                      <a:endParaRPr b="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739BF5"/>
                    </a:solidFill>
                  </a:tcPr>
                </a:tc>
                <a:tc>
                  <a:txBody>
                    <a:bodyPr/>
                    <a:lstStyle/>
                    <a:p>
                      <a:pPr marL="0" lvl="0" indent="0" algn="ctr" rtl="0">
                        <a:spcBef>
                          <a:spcPts val="0"/>
                        </a:spcBef>
                        <a:spcAft>
                          <a:spcPts val="0"/>
                        </a:spcAft>
                        <a:buNone/>
                      </a:pPr>
                      <a:r>
                        <a:rPr lang="en" b="1"/>
                        <a:t>Labview</a:t>
                      </a:r>
                      <a:endParaRPr b="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739BF5"/>
                    </a:solidFill>
                  </a:tcPr>
                </a:tc>
                <a:tc>
                  <a:txBody>
                    <a:bodyPr/>
                    <a:lstStyle/>
                    <a:p>
                      <a:pPr marL="0" lvl="0" indent="0" algn="ctr" rtl="0">
                        <a:spcBef>
                          <a:spcPts val="0"/>
                        </a:spcBef>
                        <a:spcAft>
                          <a:spcPts val="0"/>
                        </a:spcAft>
                        <a:buNone/>
                      </a:pPr>
                      <a:r>
                        <a:rPr lang="en" b="1"/>
                        <a:t>Orbital STK</a:t>
                      </a:r>
                      <a:endParaRPr b="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739BF5"/>
                    </a:solidFill>
                  </a:tcPr>
                </a:tc>
                <a:tc>
                  <a:txBody>
                    <a:bodyPr/>
                    <a:lstStyle/>
                    <a:p>
                      <a:pPr marL="0" lvl="0" indent="0" algn="ctr" rtl="0">
                        <a:spcBef>
                          <a:spcPts val="0"/>
                        </a:spcBef>
                        <a:spcAft>
                          <a:spcPts val="0"/>
                        </a:spcAft>
                        <a:buNone/>
                      </a:pPr>
                      <a:r>
                        <a:rPr lang="en" b="1"/>
                        <a:t>MATLAB</a:t>
                      </a:r>
                      <a:endParaRPr b="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739BF5"/>
                    </a:solidFill>
                  </a:tcPr>
                </a:tc>
                <a:extLst>
                  <a:ext uri="{0D108BD9-81ED-4DB2-BD59-A6C34878D82A}">
                    <a16:rowId xmlns:a16="http://schemas.microsoft.com/office/drawing/2014/main" val="10000"/>
                  </a:ext>
                </a:extLst>
              </a:tr>
              <a:tr h="410975">
                <a:tc>
                  <a:txBody>
                    <a:bodyPr/>
                    <a:lstStyle/>
                    <a:p>
                      <a:pPr marL="0" lvl="0" indent="0" algn="ctr" rtl="0">
                        <a:spcBef>
                          <a:spcPts val="0"/>
                        </a:spcBef>
                        <a:spcAft>
                          <a:spcPts val="0"/>
                        </a:spcAft>
                        <a:buNone/>
                      </a:pPr>
                      <a:r>
                        <a:rPr lang="en"/>
                        <a:t>Team Familiarity</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en"/>
                        <a:t>0.10</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en"/>
                        <a:t>Medium</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2CC"/>
                    </a:solidFill>
                  </a:tcPr>
                </a:tc>
                <a:tc>
                  <a:txBody>
                    <a:bodyPr/>
                    <a:lstStyle/>
                    <a:p>
                      <a:pPr marL="0" lvl="0" indent="0" algn="ctr" rtl="0">
                        <a:spcBef>
                          <a:spcPts val="0"/>
                        </a:spcBef>
                        <a:spcAft>
                          <a:spcPts val="0"/>
                        </a:spcAft>
                        <a:buNone/>
                      </a:pPr>
                      <a:r>
                        <a:rPr lang="en"/>
                        <a:t>Medium</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2CC"/>
                    </a:solidFill>
                  </a:tcPr>
                </a:tc>
                <a:tc>
                  <a:txBody>
                    <a:bodyPr/>
                    <a:lstStyle/>
                    <a:p>
                      <a:pPr marL="0" lvl="0" indent="0" algn="ctr" rtl="0">
                        <a:spcBef>
                          <a:spcPts val="0"/>
                        </a:spcBef>
                        <a:spcAft>
                          <a:spcPts val="0"/>
                        </a:spcAft>
                        <a:buNone/>
                      </a:pPr>
                      <a:r>
                        <a:rPr lang="en"/>
                        <a:t>Low</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4CCCC"/>
                    </a:solidFill>
                  </a:tcPr>
                </a:tc>
                <a:tc>
                  <a:txBody>
                    <a:bodyPr/>
                    <a:lstStyle/>
                    <a:p>
                      <a:pPr marL="0" lvl="0" indent="0" algn="ctr" rtl="0">
                        <a:spcBef>
                          <a:spcPts val="0"/>
                        </a:spcBef>
                        <a:spcAft>
                          <a:spcPts val="0"/>
                        </a:spcAft>
                        <a:buNone/>
                      </a:pPr>
                      <a:r>
                        <a:rPr lang="en"/>
                        <a:t>Medium</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2CC"/>
                    </a:solidFill>
                  </a:tcPr>
                </a:tc>
                <a:tc>
                  <a:txBody>
                    <a:bodyPr/>
                    <a:lstStyle/>
                    <a:p>
                      <a:pPr marL="0" lvl="0" indent="0" algn="ctr" rtl="0">
                        <a:spcBef>
                          <a:spcPts val="0"/>
                        </a:spcBef>
                        <a:spcAft>
                          <a:spcPts val="0"/>
                        </a:spcAft>
                        <a:buNone/>
                      </a:pPr>
                      <a:r>
                        <a:rPr lang="en"/>
                        <a:t>Medium</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2CC"/>
                    </a:solidFill>
                  </a:tcPr>
                </a:tc>
                <a:extLst>
                  <a:ext uri="{0D108BD9-81ED-4DB2-BD59-A6C34878D82A}">
                    <a16:rowId xmlns:a16="http://schemas.microsoft.com/office/drawing/2014/main" val="10001"/>
                  </a:ext>
                </a:extLst>
              </a:tr>
              <a:tr h="410975">
                <a:tc>
                  <a:txBody>
                    <a:bodyPr/>
                    <a:lstStyle/>
                    <a:p>
                      <a:pPr marL="0" lvl="0" indent="0" algn="ctr" rtl="0">
                        <a:spcBef>
                          <a:spcPts val="0"/>
                        </a:spcBef>
                        <a:spcAft>
                          <a:spcPts val="0"/>
                        </a:spcAft>
                        <a:buNone/>
                      </a:pPr>
                      <a:r>
                        <a:rPr lang="en"/>
                        <a:t>Efficiency</a:t>
                      </a:r>
                      <a:endParaRPr>
                        <a:latin typeface="Merriweather"/>
                        <a:ea typeface="Merriweather"/>
                        <a:cs typeface="Merriweather"/>
                        <a:sym typeface="Merriweathe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en"/>
                        <a:t>0.15</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en"/>
                        <a:t>Fast</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EAD3"/>
                    </a:solidFill>
                  </a:tcPr>
                </a:tc>
                <a:tc>
                  <a:txBody>
                    <a:bodyPr/>
                    <a:lstStyle/>
                    <a:p>
                      <a:pPr marL="0" lvl="0" indent="0" algn="ctr" rtl="0">
                        <a:spcBef>
                          <a:spcPts val="0"/>
                        </a:spcBef>
                        <a:spcAft>
                          <a:spcPts val="0"/>
                        </a:spcAft>
                        <a:buNone/>
                      </a:pPr>
                      <a:r>
                        <a:rPr lang="en"/>
                        <a:t>Fast</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EAD3"/>
                    </a:solidFill>
                  </a:tcPr>
                </a:tc>
                <a:tc>
                  <a:txBody>
                    <a:bodyPr/>
                    <a:lstStyle/>
                    <a:p>
                      <a:pPr marL="0" lvl="0" indent="0" algn="ctr" rtl="0">
                        <a:spcBef>
                          <a:spcPts val="0"/>
                        </a:spcBef>
                        <a:spcAft>
                          <a:spcPts val="0"/>
                        </a:spcAft>
                        <a:buNone/>
                      </a:pPr>
                      <a:r>
                        <a:rPr lang="en"/>
                        <a:t>Slow</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4CCCC"/>
                    </a:solidFill>
                  </a:tcPr>
                </a:tc>
                <a:tc>
                  <a:txBody>
                    <a:bodyPr/>
                    <a:lstStyle/>
                    <a:p>
                      <a:pPr marL="0" lvl="0" indent="0" algn="ctr" rtl="0">
                        <a:spcBef>
                          <a:spcPts val="0"/>
                        </a:spcBef>
                        <a:spcAft>
                          <a:spcPts val="0"/>
                        </a:spcAft>
                        <a:buNone/>
                      </a:pPr>
                      <a:r>
                        <a:rPr lang="en"/>
                        <a:t>Medium</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2CC"/>
                    </a:solidFill>
                  </a:tcPr>
                </a:tc>
                <a:tc>
                  <a:txBody>
                    <a:bodyPr/>
                    <a:lstStyle/>
                    <a:p>
                      <a:pPr marL="0" lvl="0" indent="0" algn="ctr" rtl="0">
                        <a:spcBef>
                          <a:spcPts val="0"/>
                        </a:spcBef>
                        <a:spcAft>
                          <a:spcPts val="0"/>
                        </a:spcAft>
                        <a:buNone/>
                      </a:pPr>
                      <a:r>
                        <a:rPr lang="en"/>
                        <a:t>Slow</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EAD3"/>
                    </a:solidFill>
                  </a:tcPr>
                </a:tc>
                <a:extLst>
                  <a:ext uri="{0D108BD9-81ED-4DB2-BD59-A6C34878D82A}">
                    <a16:rowId xmlns:a16="http://schemas.microsoft.com/office/drawing/2014/main" val="10002"/>
                  </a:ext>
                </a:extLst>
              </a:tr>
              <a:tr h="410975">
                <a:tc>
                  <a:txBody>
                    <a:bodyPr/>
                    <a:lstStyle/>
                    <a:p>
                      <a:pPr marL="0" lvl="0" indent="0" algn="ctr" rtl="0">
                        <a:spcBef>
                          <a:spcPts val="0"/>
                        </a:spcBef>
                        <a:spcAft>
                          <a:spcPts val="0"/>
                        </a:spcAft>
                        <a:buNone/>
                      </a:pPr>
                      <a:r>
                        <a:rPr lang="en"/>
                        <a:t>Professional Look</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en"/>
                        <a:t>0.20</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en"/>
                        <a:t>Medium</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2CC"/>
                    </a:solidFill>
                  </a:tcPr>
                </a:tc>
                <a:tc>
                  <a:txBody>
                    <a:bodyPr/>
                    <a:lstStyle/>
                    <a:p>
                      <a:pPr marL="0" lvl="0" indent="0" algn="ctr" rtl="0">
                        <a:spcBef>
                          <a:spcPts val="0"/>
                        </a:spcBef>
                        <a:spcAft>
                          <a:spcPts val="0"/>
                        </a:spcAft>
                        <a:buNone/>
                      </a:pPr>
                      <a:r>
                        <a:rPr lang="en"/>
                        <a:t>Medium</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2CC"/>
                    </a:solidFill>
                  </a:tcPr>
                </a:tc>
                <a:tc>
                  <a:txBody>
                    <a:bodyPr/>
                    <a:lstStyle/>
                    <a:p>
                      <a:pPr marL="0" lvl="0" indent="0" algn="ctr" rtl="0">
                        <a:spcBef>
                          <a:spcPts val="0"/>
                        </a:spcBef>
                        <a:spcAft>
                          <a:spcPts val="0"/>
                        </a:spcAft>
                        <a:buNone/>
                      </a:pPr>
                      <a:r>
                        <a:rPr lang="en"/>
                        <a:t>High</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EAD3"/>
                    </a:solidFill>
                  </a:tcPr>
                </a:tc>
                <a:tc>
                  <a:txBody>
                    <a:bodyPr/>
                    <a:lstStyle/>
                    <a:p>
                      <a:pPr marL="0" lvl="0" indent="0" algn="ctr" rtl="0">
                        <a:spcBef>
                          <a:spcPts val="0"/>
                        </a:spcBef>
                        <a:spcAft>
                          <a:spcPts val="0"/>
                        </a:spcAft>
                        <a:buNone/>
                      </a:pPr>
                      <a:r>
                        <a:rPr lang="en"/>
                        <a:t>Medium</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2CC"/>
                    </a:solidFill>
                  </a:tcPr>
                </a:tc>
                <a:tc>
                  <a:txBody>
                    <a:bodyPr/>
                    <a:lstStyle/>
                    <a:p>
                      <a:pPr marL="0" lvl="0" indent="0" algn="ctr" rtl="0">
                        <a:spcBef>
                          <a:spcPts val="0"/>
                        </a:spcBef>
                        <a:spcAft>
                          <a:spcPts val="0"/>
                        </a:spcAft>
                        <a:buNone/>
                      </a:pPr>
                      <a:r>
                        <a:rPr lang="en"/>
                        <a:t>Medium</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2CC"/>
                    </a:solidFill>
                  </a:tcPr>
                </a:tc>
                <a:extLst>
                  <a:ext uri="{0D108BD9-81ED-4DB2-BD59-A6C34878D82A}">
                    <a16:rowId xmlns:a16="http://schemas.microsoft.com/office/drawing/2014/main" val="10003"/>
                  </a:ext>
                </a:extLst>
              </a:tr>
              <a:tr h="418000">
                <a:tc>
                  <a:txBody>
                    <a:bodyPr/>
                    <a:lstStyle/>
                    <a:p>
                      <a:pPr marL="0" lvl="0" indent="0" algn="ctr" rtl="0">
                        <a:spcBef>
                          <a:spcPts val="0"/>
                        </a:spcBef>
                        <a:spcAft>
                          <a:spcPts val="0"/>
                        </a:spcAft>
                        <a:buNone/>
                      </a:pPr>
                      <a:r>
                        <a:rPr lang="en"/>
                        <a:t>Code Compatibility</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en"/>
                        <a:t>0.20</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en"/>
                        <a:t>C++</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en"/>
                        <a:t>C++</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en"/>
                        <a:t>Independent</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en"/>
                        <a:t>Independent</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en"/>
                        <a:t>MATLAB</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4"/>
                  </a:ext>
                </a:extLst>
              </a:tr>
              <a:tr h="853600">
                <a:tc>
                  <a:txBody>
                    <a:bodyPr/>
                    <a:lstStyle/>
                    <a:p>
                      <a:pPr marL="0" lvl="0" indent="0" algn="ctr" rtl="0">
                        <a:spcBef>
                          <a:spcPts val="0"/>
                        </a:spcBef>
                        <a:spcAft>
                          <a:spcPts val="0"/>
                        </a:spcAft>
                        <a:buNone/>
                      </a:pPr>
                      <a:r>
                        <a:rPr lang="en"/>
                        <a:t>Ease of Licensing / Cost</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en"/>
                        <a:t>0.15</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en"/>
                        <a:t>Open Source</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en"/>
                        <a:t>Open Source</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en"/>
                        <a:t>Available Through CU</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en"/>
                        <a:t>Available Through CU</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en"/>
                        <a:t>Available Through CU</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5"/>
                  </a:ext>
                </a:extLst>
              </a:tr>
              <a:tr h="570775">
                <a:tc>
                  <a:txBody>
                    <a:bodyPr/>
                    <a:lstStyle/>
                    <a:p>
                      <a:pPr marL="0" lvl="0" indent="0" algn="ctr" rtl="0">
                        <a:spcBef>
                          <a:spcPts val="0"/>
                        </a:spcBef>
                        <a:spcAft>
                          <a:spcPts val="0"/>
                        </a:spcAft>
                        <a:buNone/>
                      </a:pPr>
                      <a:r>
                        <a:rPr lang="en"/>
                        <a:t>3D Rendering Capability</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en"/>
                        <a:t>0.20</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en"/>
                        <a:t>Yes - Full Rendering</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EAD3"/>
                    </a:solidFill>
                  </a:tcPr>
                </a:tc>
                <a:tc>
                  <a:txBody>
                    <a:bodyPr/>
                    <a:lstStyle/>
                    <a:p>
                      <a:pPr marL="0" lvl="0" indent="0" algn="ctr" rtl="0">
                        <a:spcBef>
                          <a:spcPts val="0"/>
                        </a:spcBef>
                        <a:spcAft>
                          <a:spcPts val="0"/>
                        </a:spcAft>
                        <a:buNone/>
                      </a:pPr>
                      <a:r>
                        <a:rPr lang="en"/>
                        <a:t>Yes - Full Rendering</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EAD3"/>
                    </a:solidFill>
                  </a:tcPr>
                </a:tc>
                <a:tc>
                  <a:txBody>
                    <a:bodyPr/>
                    <a:lstStyle/>
                    <a:p>
                      <a:pPr marL="0" lvl="0" indent="0" algn="ctr" rtl="0">
                        <a:spcBef>
                          <a:spcPts val="0"/>
                        </a:spcBef>
                        <a:spcAft>
                          <a:spcPts val="0"/>
                        </a:spcAft>
                        <a:buNone/>
                      </a:pPr>
                      <a:r>
                        <a:rPr lang="en"/>
                        <a:t>Yes - Limited</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2CC"/>
                    </a:solidFill>
                  </a:tcPr>
                </a:tc>
                <a:tc>
                  <a:txBody>
                    <a:bodyPr/>
                    <a:lstStyle/>
                    <a:p>
                      <a:pPr marL="0" lvl="0" indent="0" algn="ctr" rtl="0">
                        <a:spcBef>
                          <a:spcPts val="0"/>
                        </a:spcBef>
                        <a:spcAft>
                          <a:spcPts val="0"/>
                        </a:spcAft>
                        <a:buNone/>
                      </a:pPr>
                      <a:r>
                        <a:rPr lang="en"/>
                        <a:t>Yes - Full Rendering</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EAD3"/>
                    </a:solidFill>
                  </a:tcPr>
                </a:tc>
                <a:tc>
                  <a:txBody>
                    <a:bodyPr/>
                    <a:lstStyle/>
                    <a:p>
                      <a:pPr marL="0" lvl="0" indent="0" algn="ctr" rtl="0">
                        <a:spcBef>
                          <a:spcPts val="0"/>
                        </a:spcBef>
                        <a:spcAft>
                          <a:spcPts val="0"/>
                        </a:spcAft>
                        <a:buNone/>
                      </a:pPr>
                      <a:r>
                        <a:rPr lang="en"/>
                        <a:t>Yes - Limited</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2CC"/>
                    </a:solidFill>
                  </a:tcPr>
                </a:tc>
                <a:extLst>
                  <a:ext uri="{0D108BD9-81ED-4DB2-BD59-A6C34878D82A}">
                    <a16:rowId xmlns:a16="http://schemas.microsoft.com/office/drawing/2014/main" val="10006"/>
                  </a:ext>
                </a:extLst>
              </a:tr>
            </a:tbl>
          </a:graphicData>
        </a:graphic>
      </p:graphicFrame>
      <p:sp>
        <p:nvSpPr>
          <p:cNvPr id="602" name="Google Shape;602;p57"/>
          <p:cNvSpPr txBox="1">
            <a:spLocks noGrp="1"/>
          </p:cNvSpPr>
          <p:nvPr>
            <p:ph type="sldNum" idx="12"/>
          </p:nvPr>
        </p:nvSpPr>
        <p:spPr>
          <a:xfrm>
            <a:off x="8630875" y="4875372"/>
            <a:ext cx="548700" cy="2682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45</a:t>
            </a:fld>
            <a:endParaRPr/>
          </a:p>
        </p:txBody>
      </p:sp>
      <p:sp>
        <p:nvSpPr>
          <p:cNvPr id="603" name="Google Shape;603;p57"/>
          <p:cNvSpPr txBox="1">
            <a:spLocks noGrp="1"/>
          </p:cNvSpPr>
          <p:nvPr>
            <p:ph type="title"/>
          </p:nvPr>
        </p:nvSpPr>
        <p:spPr>
          <a:xfrm>
            <a:off x="153025" y="0"/>
            <a:ext cx="6707400" cy="5763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GUI Selection Trade</a:t>
            </a:r>
            <a:endParaRPr/>
          </a:p>
        </p:txBody>
      </p:sp>
      <p:sp>
        <p:nvSpPr>
          <p:cNvPr id="604" name="Google Shape;604;p57"/>
          <p:cNvSpPr/>
          <p:nvPr/>
        </p:nvSpPr>
        <p:spPr>
          <a:xfrm>
            <a:off x="7734650" y="4875375"/>
            <a:ext cx="1154100" cy="268200"/>
          </a:xfrm>
          <a:prstGeom prst="rect">
            <a:avLst/>
          </a:prstGeom>
          <a:solidFill>
            <a:srgbClr val="739B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000">
                <a:latin typeface="Merriweather"/>
                <a:ea typeface="Merriweather"/>
                <a:cs typeface="Merriweather"/>
                <a:sym typeface="Merriweather"/>
              </a:rPr>
              <a:t>Backup</a:t>
            </a:r>
            <a:endParaRPr sz="1000">
              <a:latin typeface="Merriweather"/>
              <a:ea typeface="Merriweather"/>
              <a:cs typeface="Merriweather"/>
              <a:sym typeface="Merriweather"/>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608"/>
        <p:cNvGrpSpPr/>
        <p:nvPr/>
      </p:nvGrpSpPr>
      <p:grpSpPr>
        <a:xfrm>
          <a:off x="0" y="0"/>
          <a:ext cx="0" cy="0"/>
          <a:chOff x="0" y="0"/>
          <a:chExt cx="0" cy="0"/>
        </a:xfrm>
      </p:grpSpPr>
      <p:sp>
        <p:nvSpPr>
          <p:cNvPr id="609" name="Google Shape;609;p58"/>
          <p:cNvSpPr/>
          <p:nvPr/>
        </p:nvSpPr>
        <p:spPr>
          <a:xfrm>
            <a:off x="311713" y="772388"/>
            <a:ext cx="8520600" cy="3906900"/>
          </a:xfrm>
          <a:prstGeom prst="rect">
            <a:avLst/>
          </a:prstGeom>
          <a:solidFill>
            <a:schemeClr val="lt2"/>
          </a:solidFill>
          <a:ln w="9525" cap="flat" cmpd="sng">
            <a:solidFill>
              <a:schemeClr val="dk2"/>
            </a:solidFill>
            <a:prstDash val="solid"/>
            <a:round/>
            <a:headEnd type="none" w="sm" len="sm"/>
            <a:tailEnd type="none" w="sm" len="sm"/>
          </a:ln>
          <a:effectLst>
            <a:outerShdw blurRad="57150" dist="38100" dir="2760000" algn="bl" rotWithShape="0">
              <a:srgbClr val="000000">
                <a:alpha val="6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aphicFrame>
        <p:nvGraphicFramePr>
          <p:cNvPr id="610" name="Google Shape;610;p58"/>
          <p:cNvGraphicFramePr/>
          <p:nvPr/>
        </p:nvGraphicFramePr>
        <p:xfrm>
          <a:off x="311688" y="772378"/>
          <a:ext cx="8520625" cy="3906855"/>
        </p:xfrm>
        <a:graphic>
          <a:graphicData uri="http://schemas.openxmlformats.org/drawingml/2006/table">
            <a:tbl>
              <a:tblPr>
                <a:noFill/>
                <a:tableStyleId>{6457F5C5-370B-463E-8180-37DFF4779C5C}</a:tableStyleId>
              </a:tblPr>
              <a:tblGrid>
                <a:gridCol w="2017825">
                  <a:extLst>
                    <a:ext uri="{9D8B030D-6E8A-4147-A177-3AD203B41FA5}">
                      <a16:colId xmlns:a16="http://schemas.microsoft.com/office/drawing/2014/main" val="20000"/>
                    </a:ext>
                  </a:extLst>
                </a:gridCol>
                <a:gridCol w="875150">
                  <a:extLst>
                    <a:ext uri="{9D8B030D-6E8A-4147-A177-3AD203B41FA5}">
                      <a16:colId xmlns:a16="http://schemas.microsoft.com/office/drawing/2014/main" val="20001"/>
                    </a:ext>
                  </a:extLst>
                </a:gridCol>
                <a:gridCol w="1016675">
                  <a:extLst>
                    <a:ext uri="{9D8B030D-6E8A-4147-A177-3AD203B41FA5}">
                      <a16:colId xmlns:a16="http://schemas.microsoft.com/office/drawing/2014/main" val="20002"/>
                    </a:ext>
                  </a:extLst>
                </a:gridCol>
                <a:gridCol w="1072475">
                  <a:extLst>
                    <a:ext uri="{9D8B030D-6E8A-4147-A177-3AD203B41FA5}">
                      <a16:colId xmlns:a16="http://schemas.microsoft.com/office/drawing/2014/main" val="20003"/>
                    </a:ext>
                  </a:extLst>
                </a:gridCol>
                <a:gridCol w="1219925">
                  <a:extLst>
                    <a:ext uri="{9D8B030D-6E8A-4147-A177-3AD203B41FA5}">
                      <a16:colId xmlns:a16="http://schemas.microsoft.com/office/drawing/2014/main" val="20004"/>
                    </a:ext>
                  </a:extLst>
                </a:gridCol>
                <a:gridCol w="1220875">
                  <a:extLst>
                    <a:ext uri="{9D8B030D-6E8A-4147-A177-3AD203B41FA5}">
                      <a16:colId xmlns:a16="http://schemas.microsoft.com/office/drawing/2014/main" val="20005"/>
                    </a:ext>
                  </a:extLst>
                </a:gridCol>
                <a:gridCol w="1097700">
                  <a:extLst>
                    <a:ext uri="{9D8B030D-6E8A-4147-A177-3AD203B41FA5}">
                      <a16:colId xmlns:a16="http://schemas.microsoft.com/office/drawing/2014/main" val="20006"/>
                    </a:ext>
                  </a:extLst>
                </a:gridCol>
              </a:tblGrid>
              <a:tr h="632300">
                <a:tc>
                  <a:txBody>
                    <a:bodyPr/>
                    <a:lstStyle/>
                    <a:p>
                      <a:pPr marL="0" lvl="0" indent="0" algn="ctr" rtl="0">
                        <a:spcBef>
                          <a:spcPts val="0"/>
                        </a:spcBef>
                        <a:spcAft>
                          <a:spcPts val="0"/>
                        </a:spcAft>
                        <a:buNone/>
                      </a:pPr>
                      <a:r>
                        <a:rPr lang="en" b="1"/>
                        <a:t>Evaluation Criteria</a:t>
                      </a:r>
                      <a:endParaRPr b="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739BF5"/>
                    </a:solidFill>
                  </a:tcPr>
                </a:tc>
                <a:tc>
                  <a:txBody>
                    <a:bodyPr/>
                    <a:lstStyle/>
                    <a:p>
                      <a:pPr marL="0" lvl="0" indent="0" algn="ctr" rtl="0">
                        <a:spcBef>
                          <a:spcPts val="0"/>
                        </a:spcBef>
                        <a:spcAft>
                          <a:spcPts val="0"/>
                        </a:spcAft>
                        <a:buNone/>
                      </a:pPr>
                      <a:r>
                        <a:rPr lang="en" b="1"/>
                        <a:t>Weight</a:t>
                      </a:r>
                      <a:endParaRPr b="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739BF5"/>
                    </a:solidFill>
                  </a:tcPr>
                </a:tc>
                <a:tc>
                  <a:txBody>
                    <a:bodyPr/>
                    <a:lstStyle/>
                    <a:p>
                      <a:pPr marL="0" lvl="0" indent="0" algn="ctr" rtl="0">
                        <a:spcBef>
                          <a:spcPts val="0"/>
                        </a:spcBef>
                        <a:spcAft>
                          <a:spcPts val="0"/>
                        </a:spcAft>
                        <a:buNone/>
                      </a:pPr>
                      <a:r>
                        <a:rPr lang="en" b="1"/>
                        <a:t>ImGui</a:t>
                      </a:r>
                      <a:endParaRPr b="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739BF5"/>
                    </a:solidFill>
                  </a:tcPr>
                </a:tc>
                <a:tc>
                  <a:txBody>
                    <a:bodyPr/>
                    <a:lstStyle/>
                    <a:p>
                      <a:pPr marL="0" lvl="0" indent="0" algn="ctr" rtl="0">
                        <a:spcBef>
                          <a:spcPts val="0"/>
                        </a:spcBef>
                        <a:spcAft>
                          <a:spcPts val="0"/>
                        </a:spcAft>
                        <a:buNone/>
                      </a:pPr>
                      <a:r>
                        <a:rPr lang="en" b="1"/>
                        <a:t>Elements</a:t>
                      </a:r>
                      <a:endParaRPr b="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739BF5"/>
                    </a:solidFill>
                  </a:tcPr>
                </a:tc>
                <a:tc>
                  <a:txBody>
                    <a:bodyPr/>
                    <a:lstStyle/>
                    <a:p>
                      <a:pPr marL="0" lvl="0" indent="0" algn="ctr" rtl="0">
                        <a:spcBef>
                          <a:spcPts val="0"/>
                        </a:spcBef>
                        <a:spcAft>
                          <a:spcPts val="0"/>
                        </a:spcAft>
                        <a:buNone/>
                      </a:pPr>
                      <a:r>
                        <a:rPr lang="en" b="1"/>
                        <a:t>Labview</a:t>
                      </a:r>
                      <a:endParaRPr b="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739BF5"/>
                    </a:solidFill>
                  </a:tcPr>
                </a:tc>
                <a:tc>
                  <a:txBody>
                    <a:bodyPr/>
                    <a:lstStyle/>
                    <a:p>
                      <a:pPr marL="0" lvl="0" indent="0" algn="ctr" rtl="0">
                        <a:spcBef>
                          <a:spcPts val="0"/>
                        </a:spcBef>
                        <a:spcAft>
                          <a:spcPts val="0"/>
                        </a:spcAft>
                        <a:buNone/>
                      </a:pPr>
                      <a:r>
                        <a:rPr lang="en" b="1"/>
                        <a:t>Orbital STK</a:t>
                      </a:r>
                      <a:endParaRPr b="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739BF5"/>
                    </a:solidFill>
                  </a:tcPr>
                </a:tc>
                <a:tc>
                  <a:txBody>
                    <a:bodyPr/>
                    <a:lstStyle/>
                    <a:p>
                      <a:pPr marL="0" lvl="0" indent="0" algn="ctr" rtl="0">
                        <a:spcBef>
                          <a:spcPts val="0"/>
                        </a:spcBef>
                        <a:spcAft>
                          <a:spcPts val="0"/>
                        </a:spcAft>
                        <a:buNone/>
                      </a:pPr>
                      <a:r>
                        <a:rPr lang="en" b="1"/>
                        <a:t>MATLAB</a:t>
                      </a:r>
                      <a:endParaRPr b="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739BF5"/>
                    </a:solidFill>
                  </a:tcPr>
                </a:tc>
                <a:extLst>
                  <a:ext uri="{0D108BD9-81ED-4DB2-BD59-A6C34878D82A}">
                    <a16:rowId xmlns:a16="http://schemas.microsoft.com/office/drawing/2014/main" val="10000"/>
                  </a:ext>
                </a:extLst>
              </a:tr>
              <a:tr h="410975">
                <a:tc>
                  <a:txBody>
                    <a:bodyPr/>
                    <a:lstStyle/>
                    <a:p>
                      <a:pPr marL="0" lvl="0" indent="0" algn="ctr" rtl="0">
                        <a:spcBef>
                          <a:spcPts val="0"/>
                        </a:spcBef>
                        <a:spcAft>
                          <a:spcPts val="0"/>
                        </a:spcAft>
                        <a:buNone/>
                      </a:pPr>
                      <a:r>
                        <a:rPr lang="en"/>
                        <a:t>Team Familiarity</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None/>
                      </a:pPr>
                      <a:r>
                        <a:rPr lang="en"/>
                        <a:t>0.10</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None/>
                      </a:pPr>
                      <a:r>
                        <a:rPr lang="en"/>
                        <a:t>2</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en"/>
                        <a:t>2</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en"/>
                        <a:t>1.5</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en"/>
                        <a:t>2</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en"/>
                        <a:t>2</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1"/>
                  </a:ext>
                </a:extLst>
              </a:tr>
              <a:tr h="410975">
                <a:tc>
                  <a:txBody>
                    <a:bodyPr/>
                    <a:lstStyle/>
                    <a:p>
                      <a:pPr marL="0" lvl="0" indent="0" algn="ctr" rtl="0">
                        <a:spcBef>
                          <a:spcPts val="0"/>
                        </a:spcBef>
                        <a:spcAft>
                          <a:spcPts val="0"/>
                        </a:spcAft>
                        <a:buNone/>
                      </a:pPr>
                      <a:r>
                        <a:rPr lang="en"/>
                        <a:t>Efficiency</a:t>
                      </a:r>
                      <a:endParaRPr>
                        <a:latin typeface="Merriweather"/>
                        <a:ea typeface="Merriweather"/>
                        <a:cs typeface="Merriweather"/>
                        <a:sym typeface="Merriweathe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None/>
                      </a:pPr>
                      <a:r>
                        <a:rPr lang="en"/>
                        <a:t>0.15</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None/>
                      </a:pPr>
                      <a:r>
                        <a:rPr lang="en"/>
                        <a:t>2.5</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en"/>
                        <a:t>2.5</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en"/>
                        <a:t>1.5</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en"/>
                        <a:t>2</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en"/>
                        <a:t>1.5</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2"/>
                  </a:ext>
                </a:extLst>
              </a:tr>
              <a:tr h="410975">
                <a:tc>
                  <a:txBody>
                    <a:bodyPr/>
                    <a:lstStyle/>
                    <a:p>
                      <a:pPr marL="0" lvl="0" indent="0" algn="ctr" rtl="0">
                        <a:spcBef>
                          <a:spcPts val="0"/>
                        </a:spcBef>
                        <a:spcAft>
                          <a:spcPts val="0"/>
                        </a:spcAft>
                        <a:buNone/>
                      </a:pPr>
                      <a:r>
                        <a:rPr lang="en"/>
                        <a:t>Professional Look</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None/>
                      </a:pPr>
                      <a:r>
                        <a:rPr lang="en"/>
                        <a:t>0.20</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None/>
                      </a:pPr>
                      <a:r>
                        <a:rPr lang="en"/>
                        <a:t>2</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en"/>
                        <a:t>1.5</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en"/>
                        <a:t>3</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en"/>
                        <a:t>2</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en"/>
                        <a:t>2</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3"/>
                  </a:ext>
                </a:extLst>
              </a:tr>
              <a:tr h="418000">
                <a:tc>
                  <a:txBody>
                    <a:bodyPr/>
                    <a:lstStyle/>
                    <a:p>
                      <a:pPr marL="0" lvl="0" indent="0" algn="ctr" rtl="0">
                        <a:spcBef>
                          <a:spcPts val="0"/>
                        </a:spcBef>
                        <a:spcAft>
                          <a:spcPts val="0"/>
                        </a:spcAft>
                        <a:buNone/>
                      </a:pPr>
                      <a:r>
                        <a:rPr lang="en"/>
                        <a:t>Code Compatibility</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None/>
                      </a:pPr>
                      <a:r>
                        <a:rPr lang="en"/>
                        <a:t>0.20</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None/>
                      </a:pPr>
                      <a:r>
                        <a:rPr lang="en"/>
                        <a:t>2.5</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en"/>
                        <a:t>2.5</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en"/>
                        <a:t>1</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en"/>
                        <a:t>1</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en"/>
                        <a:t>1</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4"/>
                  </a:ext>
                </a:extLst>
              </a:tr>
              <a:tr h="617850">
                <a:tc>
                  <a:txBody>
                    <a:bodyPr/>
                    <a:lstStyle/>
                    <a:p>
                      <a:pPr marL="0" lvl="0" indent="0" algn="ctr" rtl="0">
                        <a:spcBef>
                          <a:spcPts val="0"/>
                        </a:spcBef>
                        <a:spcAft>
                          <a:spcPts val="0"/>
                        </a:spcAft>
                        <a:buNone/>
                      </a:pPr>
                      <a:r>
                        <a:rPr lang="en"/>
                        <a:t>Ease of Licensing / Cost</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None/>
                      </a:pPr>
                      <a:r>
                        <a:rPr lang="en"/>
                        <a:t>0.15</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None/>
                      </a:pPr>
                      <a:r>
                        <a:rPr lang="en"/>
                        <a:t>3</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en"/>
                        <a:t>3</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en"/>
                        <a:t>2.5</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en"/>
                        <a:t>2.5</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en"/>
                        <a:t>2.5</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5"/>
                  </a:ext>
                </a:extLst>
              </a:tr>
              <a:tr h="570775">
                <a:tc>
                  <a:txBody>
                    <a:bodyPr/>
                    <a:lstStyle/>
                    <a:p>
                      <a:pPr marL="0" lvl="0" indent="0" algn="ctr" rtl="0">
                        <a:spcBef>
                          <a:spcPts val="0"/>
                        </a:spcBef>
                        <a:spcAft>
                          <a:spcPts val="0"/>
                        </a:spcAft>
                        <a:buNone/>
                      </a:pPr>
                      <a:r>
                        <a:rPr lang="en"/>
                        <a:t>3D Rendering Capability</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None/>
                      </a:pPr>
                      <a:r>
                        <a:rPr lang="en"/>
                        <a:t>0.20</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None/>
                      </a:pPr>
                      <a:r>
                        <a:rPr lang="en"/>
                        <a:t>3</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en"/>
                        <a:t>3</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en"/>
                        <a:t>2</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en"/>
                        <a:t>3</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en"/>
                        <a:t>2</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6"/>
                  </a:ext>
                </a:extLst>
              </a:tr>
              <a:tr h="388600">
                <a:tc gridSpan="2">
                  <a:txBody>
                    <a:bodyPr/>
                    <a:lstStyle/>
                    <a:p>
                      <a:pPr marL="0" lvl="0" indent="0" algn="r" rtl="0">
                        <a:spcBef>
                          <a:spcPts val="0"/>
                        </a:spcBef>
                        <a:spcAft>
                          <a:spcPts val="0"/>
                        </a:spcAft>
                        <a:buNone/>
                      </a:pPr>
                      <a:r>
                        <a:rPr lang="en"/>
                        <a:t>Weighted Total:</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tc hMerge="1">
                  <a:txBody>
                    <a:bodyPr/>
                    <a:lstStyle/>
                    <a:p>
                      <a:endParaRPr lang="en-US"/>
                    </a:p>
                  </a:txBody>
                  <a:tcPr/>
                </a:tc>
                <a:tc>
                  <a:txBody>
                    <a:bodyPr/>
                    <a:lstStyle/>
                    <a:p>
                      <a:pPr marL="0" lvl="0" indent="0" algn="ctr" rtl="0">
                        <a:spcBef>
                          <a:spcPts val="0"/>
                        </a:spcBef>
                        <a:spcAft>
                          <a:spcPts val="0"/>
                        </a:spcAft>
                        <a:buNone/>
                      </a:pPr>
                      <a:r>
                        <a:rPr lang="en"/>
                        <a:t>2.525</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EAD3"/>
                    </a:solidFill>
                  </a:tcPr>
                </a:tc>
                <a:tc>
                  <a:txBody>
                    <a:bodyPr/>
                    <a:lstStyle/>
                    <a:p>
                      <a:pPr marL="0" lvl="0" indent="0" algn="ctr" rtl="0">
                        <a:spcBef>
                          <a:spcPts val="0"/>
                        </a:spcBef>
                        <a:spcAft>
                          <a:spcPts val="0"/>
                        </a:spcAft>
                        <a:buNone/>
                      </a:pPr>
                      <a:r>
                        <a:rPr lang="en"/>
                        <a:t>2.425</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2CC"/>
                    </a:solidFill>
                  </a:tcPr>
                </a:tc>
                <a:tc>
                  <a:txBody>
                    <a:bodyPr/>
                    <a:lstStyle/>
                    <a:p>
                      <a:pPr marL="0" lvl="0" indent="0" algn="ctr" rtl="0">
                        <a:spcBef>
                          <a:spcPts val="0"/>
                        </a:spcBef>
                        <a:spcAft>
                          <a:spcPts val="0"/>
                        </a:spcAft>
                        <a:buNone/>
                      </a:pPr>
                      <a:r>
                        <a:rPr lang="en"/>
                        <a:t>2.15</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2CC"/>
                    </a:solidFill>
                  </a:tcPr>
                </a:tc>
                <a:tc>
                  <a:txBody>
                    <a:bodyPr/>
                    <a:lstStyle/>
                    <a:p>
                      <a:pPr marL="0" lvl="0" indent="0" algn="ctr" rtl="0">
                        <a:spcBef>
                          <a:spcPts val="0"/>
                        </a:spcBef>
                        <a:spcAft>
                          <a:spcPts val="0"/>
                        </a:spcAft>
                        <a:buNone/>
                      </a:pPr>
                      <a:r>
                        <a:rPr lang="en"/>
                        <a:t>1.875</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4CCCC"/>
                    </a:solidFill>
                  </a:tcPr>
                </a:tc>
                <a:tc>
                  <a:txBody>
                    <a:bodyPr/>
                    <a:lstStyle/>
                    <a:p>
                      <a:pPr marL="0" lvl="0" indent="0" algn="ctr" rtl="0">
                        <a:spcBef>
                          <a:spcPts val="0"/>
                        </a:spcBef>
                        <a:spcAft>
                          <a:spcPts val="0"/>
                        </a:spcAft>
                        <a:buNone/>
                      </a:pPr>
                      <a:r>
                        <a:rPr lang="en"/>
                        <a:t>1.800</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4CCCC"/>
                    </a:solidFill>
                  </a:tcPr>
                </a:tc>
                <a:extLst>
                  <a:ext uri="{0D108BD9-81ED-4DB2-BD59-A6C34878D82A}">
                    <a16:rowId xmlns:a16="http://schemas.microsoft.com/office/drawing/2014/main" val="10007"/>
                  </a:ext>
                </a:extLst>
              </a:tr>
            </a:tbl>
          </a:graphicData>
        </a:graphic>
      </p:graphicFrame>
      <p:sp>
        <p:nvSpPr>
          <p:cNvPr id="611" name="Google Shape;611;p58"/>
          <p:cNvSpPr txBox="1">
            <a:spLocks noGrp="1"/>
          </p:cNvSpPr>
          <p:nvPr>
            <p:ph type="sldNum" idx="12"/>
          </p:nvPr>
        </p:nvSpPr>
        <p:spPr>
          <a:xfrm>
            <a:off x="8630875" y="4875372"/>
            <a:ext cx="548700" cy="2682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46</a:t>
            </a:fld>
            <a:endParaRPr/>
          </a:p>
        </p:txBody>
      </p:sp>
      <p:sp>
        <p:nvSpPr>
          <p:cNvPr id="612" name="Google Shape;612;p58"/>
          <p:cNvSpPr txBox="1">
            <a:spLocks noGrp="1"/>
          </p:cNvSpPr>
          <p:nvPr>
            <p:ph type="title"/>
          </p:nvPr>
        </p:nvSpPr>
        <p:spPr>
          <a:xfrm>
            <a:off x="153025" y="0"/>
            <a:ext cx="6707400" cy="5763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GUI Selection Trade</a:t>
            </a:r>
            <a:endParaRPr/>
          </a:p>
        </p:txBody>
      </p:sp>
      <p:sp>
        <p:nvSpPr>
          <p:cNvPr id="613" name="Google Shape;613;p58"/>
          <p:cNvSpPr/>
          <p:nvPr/>
        </p:nvSpPr>
        <p:spPr>
          <a:xfrm>
            <a:off x="7734650" y="4875375"/>
            <a:ext cx="1154100" cy="268200"/>
          </a:xfrm>
          <a:prstGeom prst="rect">
            <a:avLst/>
          </a:prstGeom>
          <a:solidFill>
            <a:srgbClr val="739B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000">
                <a:latin typeface="Merriweather"/>
                <a:ea typeface="Merriweather"/>
                <a:cs typeface="Merriweather"/>
                <a:sym typeface="Merriweather"/>
              </a:rPr>
              <a:t>Backup</a:t>
            </a:r>
            <a:endParaRPr sz="1000">
              <a:latin typeface="Merriweather"/>
              <a:ea typeface="Merriweather"/>
              <a:cs typeface="Merriweather"/>
              <a:sym typeface="Merriweather"/>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617"/>
        <p:cNvGrpSpPr/>
        <p:nvPr/>
      </p:nvGrpSpPr>
      <p:grpSpPr>
        <a:xfrm>
          <a:off x="0" y="0"/>
          <a:ext cx="0" cy="0"/>
          <a:chOff x="0" y="0"/>
          <a:chExt cx="0" cy="0"/>
        </a:xfrm>
      </p:grpSpPr>
      <p:sp>
        <p:nvSpPr>
          <p:cNvPr id="618" name="Google Shape;618;p59"/>
          <p:cNvSpPr/>
          <p:nvPr/>
        </p:nvSpPr>
        <p:spPr>
          <a:xfrm>
            <a:off x="952500" y="908263"/>
            <a:ext cx="7239000" cy="3627000"/>
          </a:xfrm>
          <a:prstGeom prst="rect">
            <a:avLst/>
          </a:prstGeom>
          <a:solidFill>
            <a:schemeClr val="lt2"/>
          </a:solidFill>
          <a:ln w="9525" cap="flat" cmpd="sng">
            <a:solidFill>
              <a:schemeClr val="dk2"/>
            </a:solidFill>
            <a:prstDash val="solid"/>
            <a:round/>
            <a:headEnd type="none" w="sm" len="sm"/>
            <a:tailEnd type="none" w="sm" len="sm"/>
          </a:ln>
          <a:effectLst>
            <a:outerShdw blurRad="57150" dist="38100" dir="2760000" algn="bl" rotWithShape="0">
              <a:srgbClr val="000000">
                <a:alpha val="6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aphicFrame>
        <p:nvGraphicFramePr>
          <p:cNvPr id="619" name="Google Shape;619;p59"/>
          <p:cNvGraphicFramePr/>
          <p:nvPr/>
        </p:nvGraphicFramePr>
        <p:xfrm>
          <a:off x="952500" y="916513"/>
          <a:ext cx="7238975" cy="3638023"/>
        </p:xfrm>
        <a:graphic>
          <a:graphicData uri="http://schemas.openxmlformats.org/drawingml/2006/table">
            <a:tbl>
              <a:tblPr>
                <a:noFill/>
                <a:tableStyleId>{6457F5C5-370B-463E-8180-37DFF4779C5C}</a:tableStyleId>
              </a:tblPr>
              <a:tblGrid>
                <a:gridCol w="1445675">
                  <a:extLst>
                    <a:ext uri="{9D8B030D-6E8A-4147-A177-3AD203B41FA5}">
                      <a16:colId xmlns:a16="http://schemas.microsoft.com/office/drawing/2014/main" val="20000"/>
                    </a:ext>
                  </a:extLst>
                </a:gridCol>
                <a:gridCol w="943225">
                  <a:extLst>
                    <a:ext uri="{9D8B030D-6E8A-4147-A177-3AD203B41FA5}">
                      <a16:colId xmlns:a16="http://schemas.microsoft.com/office/drawing/2014/main" val="20001"/>
                    </a:ext>
                  </a:extLst>
                </a:gridCol>
                <a:gridCol w="1595325">
                  <a:extLst>
                    <a:ext uri="{9D8B030D-6E8A-4147-A177-3AD203B41FA5}">
                      <a16:colId xmlns:a16="http://schemas.microsoft.com/office/drawing/2014/main" val="20002"/>
                    </a:ext>
                  </a:extLst>
                </a:gridCol>
                <a:gridCol w="1043600">
                  <a:extLst>
                    <a:ext uri="{9D8B030D-6E8A-4147-A177-3AD203B41FA5}">
                      <a16:colId xmlns:a16="http://schemas.microsoft.com/office/drawing/2014/main" val="20003"/>
                    </a:ext>
                  </a:extLst>
                </a:gridCol>
                <a:gridCol w="1052475">
                  <a:extLst>
                    <a:ext uri="{9D8B030D-6E8A-4147-A177-3AD203B41FA5}">
                      <a16:colId xmlns:a16="http://schemas.microsoft.com/office/drawing/2014/main" val="20004"/>
                    </a:ext>
                  </a:extLst>
                </a:gridCol>
                <a:gridCol w="1158675">
                  <a:extLst>
                    <a:ext uri="{9D8B030D-6E8A-4147-A177-3AD203B41FA5}">
                      <a16:colId xmlns:a16="http://schemas.microsoft.com/office/drawing/2014/main" val="20005"/>
                    </a:ext>
                  </a:extLst>
                </a:gridCol>
              </a:tblGrid>
              <a:tr h="333150">
                <a:tc>
                  <a:txBody>
                    <a:bodyPr/>
                    <a:lstStyle/>
                    <a:p>
                      <a:pPr marL="0" lvl="0" indent="0" algn="ctr" rtl="0">
                        <a:spcBef>
                          <a:spcPts val="0"/>
                        </a:spcBef>
                        <a:spcAft>
                          <a:spcPts val="0"/>
                        </a:spcAft>
                        <a:buNone/>
                      </a:pPr>
                      <a:r>
                        <a:rPr lang="en" b="1"/>
                        <a:t>Evaluation Criteria</a:t>
                      </a:r>
                      <a:endParaRPr b="1"/>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739BF5"/>
                    </a:solidFill>
                  </a:tcPr>
                </a:tc>
                <a:tc>
                  <a:txBody>
                    <a:bodyPr/>
                    <a:lstStyle/>
                    <a:p>
                      <a:pPr marL="0" lvl="0" indent="0" algn="ctr" rtl="0">
                        <a:spcBef>
                          <a:spcPts val="0"/>
                        </a:spcBef>
                        <a:spcAft>
                          <a:spcPts val="0"/>
                        </a:spcAft>
                        <a:buNone/>
                      </a:pPr>
                      <a:r>
                        <a:rPr lang="en" b="1"/>
                        <a:t>Weight</a:t>
                      </a:r>
                      <a:endParaRPr b="1"/>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739BF5"/>
                    </a:solidFill>
                  </a:tcPr>
                </a:tc>
                <a:tc>
                  <a:txBody>
                    <a:bodyPr/>
                    <a:lstStyle/>
                    <a:p>
                      <a:pPr marL="0" lvl="0" indent="0" algn="ctr" rtl="0">
                        <a:spcBef>
                          <a:spcPts val="0"/>
                        </a:spcBef>
                        <a:spcAft>
                          <a:spcPts val="0"/>
                        </a:spcAft>
                        <a:buNone/>
                      </a:pPr>
                      <a:r>
                        <a:rPr lang="en" b="1"/>
                        <a:t>LSM6DSLTR</a:t>
                      </a:r>
                      <a:endParaRPr b="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739BF5"/>
                    </a:solidFill>
                  </a:tcPr>
                </a:tc>
                <a:tc>
                  <a:txBody>
                    <a:bodyPr/>
                    <a:lstStyle/>
                    <a:p>
                      <a:pPr marL="0" lvl="0" indent="0" algn="ctr" rtl="0">
                        <a:spcBef>
                          <a:spcPts val="0"/>
                        </a:spcBef>
                        <a:spcAft>
                          <a:spcPts val="0"/>
                        </a:spcAft>
                        <a:buNone/>
                      </a:pPr>
                      <a:r>
                        <a:rPr lang="en" b="1"/>
                        <a:t>BMI085</a:t>
                      </a:r>
                      <a:endParaRPr b="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739BF5"/>
                    </a:solidFill>
                  </a:tcPr>
                </a:tc>
                <a:tc>
                  <a:txBody>
                    <a:bodyPr/>
                    <a:lstStyle/>
                    <a:p>
                      <a:pPr marL="0" lvl="0" indent="0" algn="ctr" rtl="0">
                        <a:spcBef>
                          <a:spcPts val="0"/>
                        </a:spcBef>
                        <a:spcAft>
                          <a:spcPts val="0"/>
                        </a:spcAft>
                        <a:buNone/>
                      </a:pPr>
                      <a:r>
                        <a:rPr lang="en" b="1"/>
                        <a:t>ADIS16507 </a:t>
                      </a:r>
                      <a:endParaRPr b="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739BF5"/>
                    </a:solidFill>
                  </a:tcPr>
                </a:tc>
                <a:tc>
                  <a:txBody>
                    <a:bodyPr/>
                    <a:lstStyle/>
                    <a:p>
                      <a:pPr marL="0" lvl="0" indent="0" algn="ctr" rtl="0">
                        <a:spcBef>
                          <a:spcPts val="0"/>
                        </a:spcBef>
                        <a:spcAft>
                          <a:spcPts val="0"/>
                        </a:spcAft>
                        <a:buNone/>
                      </a:pPr>
                      <a:r>
                        <a:rPr lang="en" b="1">
                          <a:highlight>
                            <a:srgbClr val="739BF5"/>
                          </a:highlight>
                        </a:rPr>
                        <a:t>ADIS16477</a:t>
                      </a:r>
                      <a:endParaRPr b="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739BF5"/>
                    </a:solidFill>
                  </a:tcPr>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r>
                        <a:rPr lang="en"/>
                        <a:t>Volume (</a:t>
                      </a:r>
                      <a:r>
                        <a:rPr lang="en">
                          <a:latin typeface="Merriweather"/>
                          <a:ea typeface="Merriweather"/>
                          <a:cs typeface="Merriweather"/>
                          <a:sym typeface="Merriweather"/>
                        </a:rPr>
                        <a:t>㎤)</a:t>
                      </a:r>
                      <a:endParaRPr>
                        <a:latin typeface="Merriweather"/>
                        <a:ea typeface="Merriweather"/>
                        <a:cs typeface="Merriweather"/>
                        <a:sym typeface="Merriweathe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en"/>
                        <a:t>6</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en"/>
                        <a:t>0.25 x 0.3 x 0.08</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EAD3"/>
                    </a:solidFill>
                  </a:tcPr>
                </a:tc>
                <a:tc>
                  <a:txBody>
                    <a:bodyPr/>
                    <a:lstStyle/>
                    <a:p>
                      <a:pPr marL="0" lvl="0" indent="0" algn="ctr" rtl="0">
                        <a:spcBef>
                          <a:spcPts val="0"/>
                        </a:spcBef>
                        <a:spcAft>
                          <a:spcPts val="0"/>
                        </a:spcAft>
                        <a:buNone/>
                      </a:pPr>
                      <a:r>
                        <a:rPr lang="en"/>
                        <a:t>0.45 x 0.3 x 0.095</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EAD3"/>
                    </a:solidFill>
                  </a:tcPr>
                </a:tc>
                <a:tc>
                  <a:txBody>
                    <a:bodyPr/>
                    <a:lstStyle/>
                    <a:p>
                      <a:pPr marL="0" lvl="0" indent="0" algn="ctr" rtl="0">
                        <a:spcBef>
                          <a:spcPts val="0"/>
                        </a:spcBef>
                        <a:spcAft>
                          <a:spcPts val="0"/>
                        </a:spcAft>
                        <a:buNone/>
                      </a:pPr>
                      <a:r>
                        <a:rPr lang="en"/>
                        <a:t>1.5 x 1.5 x .5</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EAD3"/>
                    </a:solidFill>
                  </a:tcPr>
                </a:tc>
                <a:tc>
                  <a:txBody>
                    <a:bodyPr/>
                    <a:lstStyle/>
                    <a:p>
                      <a:pPr marL="0" lvl="0" indent="0" algn="ctr" rtl="0">
                        <a:spcBef>
                          <a:spcPts val="0"/>
                        </a:spcBef>
                        <a:spcAft>
                          <a:spcPts val="0"/>
                        </a:spcAft>
                        <a:buNone/>
                      </a:pPr>
                      <a:r>
                        <a:rPr lang="en"/>
                        <a:t>1.1 x 1.5 x 1.1</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EAD3"/>
                    </a:solidFill>
                  </a:tcPr>
                </a:tc>
                <a:extLst>
                  <a:ext uri="{0D108BD9-81ED-4DB2-BD59-A6C34878D82A}">
                    <a16:rowId xmlns:a16="http://schemas.microsoft.com/office/drawing/2014/main" val="10001"/>
                  </a:ext>
                </a:extLst>
              </a:tr>
              <a:tr h="381000">
                <a:tc>
                  <a:txBody>
                    <a:bodyPr/>
                    <a:lstStyle/>
                    <a:p>
                      <a:pPr marL="0" lvl="0" indent="0" algn="l" rtl="0">
                        <a:spcBef>
                          <a:spcPts val="0"/>
                        </a:spcBef>
                        <a:spcAft>
                          <a:spcPts val="0"/>
                        </a:spcAft>
                        <a:buNone/>
                      </a:pPr>
                      <a:r>
                        <a:rPr lang="en"/>
                        <a:t>Power (mW)</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en"/>
                        <a:t>0.2</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en"/>
                        <a:t>2.3 - 0.684</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EAD3"/>
                    </a:solidFill>
                  </a:tcPr>
                </a:tc>
                <a:tc>
                  <a:txBody>
                    <a:bodyPr/>
                    <a:lstStyle/>
                    <a:p>
                      <a:pPr marL="0" lvl="0" indent="0" algn="ctr" rtl="0">
                        <a:spcBef>
                          <a:spcPts val="0"/>
                        </a:spcBef>
                        <a:spcAft>
                          <a:spcPts val="0"/>
                        </a:spcAft>
                        <a:buNone/>
                      </a:pPr>
                      <a:r>
                        <a:rPr lang="en"/>
                        <a:t>4.8 - 7.2</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EAD3"/>
                    </a:solidFill>
                  </a:tcPr>
                </a:tc>
                <a:tc>
                  <a:txBody>
                    <a:bodyPr/>
                    <a:lstStyle/>
                    <a:p>
                      <a:pPr marL="0" lvl="0" indent="0" algn="ctr" rtl="0">
                        <a:spcBef>
                          <a:spcPts val="0"/>
                        </a:spcBef>
                        <a:spcAft>
                          <a:spcPts val="0"/>
                        </a:spcAft>
                        <a:buNone/>
                      </a:pPr>
                      <a:r>
                        <a:rPr lang="en"/>
                        <a:t>158.4 - 198</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2CC"/>
                    </a:solidFill>
                  </a:tcPr>
                </a:tc>
                <a:tc>
                  <a:txBody>
                    <a:bodyPr/>
                    <a:lstStyle/>
                    <a:p>
                      <a:pPr marL="0" lvl="0" indent="0" algn="ctr" rtl="0">
                        <a:spcBef>
                          <a:spcPts val="0"/>
                        </a:spcBef>
                        <a:spcAft>
                          <a:spcPts val="0"/>
                        </a:spcAft>
                        <a:buNone/>
                      </a:pPr>
                      <a:r>
                        <a:rPr lang="en"/>
                        <a:t>158.4 - 198</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2CC"/>
                    </a:solidFill>
                  </a:tcPr>
                </a:tc>
                <a:extLst>
                  <a:ext uri="{0D108BD9-81ED-4DB2-BD59-A6C34878D82A}">
                    <a16:rowId xmlns:a16="http://schemas.microsoft.com/office/drawing/2014/main" val="10002"/>
                  </a:ext>
                </a:extLst>
              </a:tr>
              <a:tr h="381000">
                <a:tc>
                  <a:txBody>
                    <a:bodyPr/>
                    <a:lstStyle/>
                    <a:p>
                      <a:pPr marL="0" lvl="0" indent="0" algn="l" rtl="0">
                        <a:spcBef>
                          <a:spcPts val="0"/>
                        </a:spcBef>
                        <a:spcAft>
                          <a:spcPts val="0"/>
                        </a:spcAft>
                        <a:buNone/>
                      </a:pPr>
                      <a:r>
                        <a:rPr lang="en"/>
                        <a:t>Cost (dollars)</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en"/>
                        <a:t>4</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en"/>
                        <a:t>$6.37</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EAD3"/>
                    </a:solidFill>
                  </a:tcPr>
                </a:tc>
                <a:tc>
                  <a:txBody>
                    <a:bodyPr/>
                    <a:lstStyle/>
                    <a:p>
                      <a:pPr marL="0" lvl="0" indent="0" algn="ctr" rtl="0">
                        <a:spcBef>
                          <a:spcPts val="0"/>
                        </a:spcBef>
                        <a:spcAft>
                          <a:spcPts val="0"/>
                        </a:spcAft>
                        <a:buNone/>
                      </a:pPr>
                      <a:r>
                        <a:rPr lang="en"/>
                        <a:t>$10.70</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EAD3"/>
                    </a:solidFill>
                  </a:tcPr>
                </a:tc>
                <a:tc>
                  <a:txBody>
                    <a:bodyPr/>
                    <a:lstStyle/>
                    <a:p>
                      <a:pPr marL="0" lvl="0" indent="0" algn="ctr" rtl="0">
                        <a:spcBef>
                          <a:spcPts val="0"/>
                        </a:spcBef>
                        <a:spcAft>
                          <a:spcPts val="0"/>
                        </a:spcAft>
                        <a:buNone/>
                      </a:pPr>
                      <a:r>
                        <a:rPr lang="en">
                          <a:highlight>
                            <a:srgbClr val="FFF2CC"/>
                          </a:highlight>
                        </a:rPr>
                        <a:t>$378.18</a:t>
                      </a:r>
                      <a:endParaRPr>
                        <a:highlight>
                          <a:srgbClr val="FFF2CC"/>
                        </a:highlight>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2CC"/>
                    </a:solidFill>
                  </a:tcPr>
                </a:tc>
                <a:tc>
                  <a:txBody>
                    <a:bodyPr/>
                    <a:lstStyle/>
                    <a:p>
                      <a:pPr marL="0" lvl="0" indent="0" algn="ctr" rtl="0">
                        <a:lnSpc>
                          <a:spcPct val="115000"/>
                        </a:lnSpc>
                        <a:spcBef>
                          <a:spcPts val="0"/>
                        </a:spcBef>
                        <a:spcAft>
                          <a:spcPts val="0"/>
                        </a:spcAft>
                        <a:buNone/>
                      </a:pPr>
                      <a:r>
                        <a:rPr lang="en" sz="1100">
                          <a:highlight>
                            <a:srgbClr val="FFF2CC"/>
                          </a:highlight>
                        </a:rPr>
                        <a:t> </a:t>
                      </a:r>
                      <a:r>
                        <a:rPr lang="en">
                          <a:highlight>
                            <a:srgbClr val="FFF2CC"/>
                          </a:highlight>
                        </a:rPr>
                        <a:t>$698.46</a:t>
                      </a:r>
                      <a:endParaRPr>
                        <a:highlight>
                          <a:srgbClr val="FFF2CC"/>
                        </a:highlight>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2CC"/>
                    </a:solidFill>
                  </a:tcPr>
                </a:tc>
                <a:extLst>
                  <a:ext uri="{0D108BD9-81ED-4DB2-BD59-A6C34878D82A}">
                    <a16:rowId xmlns:a16="http://schemas.microsoft.com/office/drawing/2014/main" val="10003"/>
                  </a:ext>
                </a:extLst>
              </a:tr>
              <a:tr h="381000">
                <a:tc>
                  <a:txBody>
                    <a:bodyPr/>
                    <a:lstStyle/>
                    <a:p>
                      <a:pPr marL="0" lvl="0" indent="0" algn="l" rtl="0">
                        <a:spcBef>
                          <a:spcPts val="0"/>
                        </a:spcBef>
                        <a:spcAft>
                          <a:spcPts val="0"/>
                        </a:spcAft>
                        <a:buNone/>
                      </a:pPr>
                      <a:r>
                        <a:rPr lang="en"/>
                        <a:t>Digital or Analog</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en"/>
                        <a:t>9</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en"/>
                        <a:t>Analog</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4CCCC"/>
                    </a:solidFill>
                  </a:tcPr>
                </a:tc>
                <a:tc>
                  <a:txBody>
                    <a:bodyPr/>
                    <a:lstStyle/>
                    <a:p>
                      <a:pPr marL="0" lvl="0" indent="0" algn="ctr" rtl="0">
                        <a:spcBef>
                          <a:spcPts val="0"/>
                        </a:spcBef>
                        <a:spcAft>
                          <a:spcPts val="0"/>
                        </a:spcAft>
                        <a:buNone/>
                      </a:pPr>
                      <a:r>
                        <a:rPr lang="en"/>
                        <a:t>Analog</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4CCCC"/>
                    </a:solidFill>
                  </a:tcPr>
                </a:tc>
                <a:tc>
                  <a:txBody>
                    <a:bodyPr/>
                    <a:lstStyle/>
                    <a:p>
                      <a:pPr marL="0" lvl="0" indent="0" algn="ctr" rtl="0">
                        <a:spcBef>
                          <a:spcPts val="0"/>
                        </a:spcBef>
                        <a:spcAft>
                          <a:spcPts val="0"/>
                        </a:spcAft>
                        <a:buNone/>
                      </a:pPr>
                      <a:r>
                        <a:rPr lang="en"/>
                        <a:t>Digital</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EAD3"/>
                    </a:solidFill>
                  </a:tcPr>
                </a:tc>
                <a:tc>
                  <a:txBody>
                    <a:bodyPr/>
                    <a:lstStyle/>
                    <a:p>
                      <a:pPr marL="0" lvl="0" indent="0" algn="ctr" rtl="0">
                        <a:spcBef>
                          <a:spcPts val="0"/>
                        </a:spcBef>
                        <a:spcAft>
                          <a:spcPts val="0"/>
                        </a:spcAft>
                        <a:buNone/>
                      </a:pPr>
                      <a:r>
                        <a:rPr lang="en"/>
                        <a:t>Digital</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EAD3"/>
                    </a:solidFill>
                  </a:tcPr>
                </a:tc>
                <a:extLst>
                  <a:ext uri="{0D108BD9-81ED-4DB2-BD59-A6C34878D82A}">
                    <a16:rowId xmlns:a16="http://schemas.microsoft.com/office/drawing/2014/main" val="10004"/>
                  </a:ext>
                </a:extLst>
              </a:tr>
              <a:tr h="381000">
                <a:tc>
                  <a:txBody>
                    <a:bodyPr/>
                    <a:lstStyle/>
                    <a:p>
                      <a:pPr marL="0" lvl="0" indent="0" algn="l" rtl="0">
                        <a:spcBef>
                          <a:spcPts val="0"/>
                        </a:spcBef>
                        <a:spcAft>
                          <a:spcPts val="0"/>
                        </a:spcAft>
                        <a:buNone/>
                      </a:pPr>
                      <a:r>
                        <a:rPr lang="en"/>
                        <a:t>Bandwidth (Hz)</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en"/>
                        <a:t>2</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en"/>
                        <a:t>245 - 937 </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EAD3"/>
                    </a:solidFill>
                  </a:tcPr>
                </a:tc>
                <a:tc>
                  <a:txBody>
                    <a:bodyPr/>
                    <a:lstStyle/>
                    <a:p>
                      <a:pPr marL="0" lvl="0" indent="0" algn="ctr" rtl="0">
                        <a:spcBef>
                          <a:spcPts val="0"/>
                        </a:spcBef>
                        <a:spcAft>
                          <a:spcPts val="0"/>
                        </a:spcAft>
                        <a:buNone/>
                      </a:pPr>
                      <a:r>
                        <a:rPr lang="en"/>
                        <a:t>12 - 523</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EAD3"/>
                    </a:solidFill>
                  </a:tcPr>
                </a:tc>
                <a:tc>
                  <a:txBody>
                    <a:bodyPr/>
                    <a:lstStyle/>
                    <a:p>
                      <a:pPr marL="0" lvl="0" indent="0" algn="ctr" rtl="0">
                        <a:spcBef>
                          <a:spcPts val="0"/>
                        </a:spcBef>
                        <a:spcAft>
                          <a:spcPts val="0"/>
                        </a:spcAft>
                        <a:buNone/>
                      </a:pPr>
                      <a:r>
                        <a:rPr lang="en"/>
                        <a:t>480 - 640</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EAD3"/>
                    </a:solidFill>
                  </a:tcPr>
                </a:tc>
                <a:tc>
                  <a:txBody>
                    <a:bodyPr/>
                    <a:lstStyle/>
                    <a:p>
                      <a:pPr marL="0" lvl="0" indent="0" algn="ctr" rtl="0">
                        <a:spcBef>
                          <a:spcPts val="0"/>
                        </a:spcBef>
                        <a:spcAft>
                          <a:spcPts val="0"/>
                        </a:spcAft>
                        <a:buNone/>
                      </a:pPr>
                      <a:r>
                        <a:rPr lang="en"/>
                        <a:t>600</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EAD3"/>
                    </a:solidFill>
                  </a:tcPr>
                </a:tc>
                <a:extLst>
                  <a:ext uri="{0D108BD9-81ED-4DB2-BD59-A6C34878D82A}">
                    <a16:rowId xmlns:a16="http://schemas.microsoft.com/office/drawing/2014/main" val="10005"/>
                  </a:ext>
                </a:extLst>
              </a:tr>
              <a:tr h="381000">
                <a:tc>
                  <a:txBody>
                    <a:bodyPr/>
                    <a:lstStyle/>
                    <a:p>
                      <a:pPr marL="0" lvl="0" indent="0" algn="l" rtl="0">
                        <a:spcBef>
                          <a:spcPts val="0"/>
                        </a:spcBef>
                        <a:spcAft>
                          <a:spcPts val="0"/>
                        </a:spcAft>
                        <a:buNone/>
                      </a:pPr>
                      <a:r>
                        <a:rPr lang="en"/>
                        <a:t>Output Type</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en"/>
                        <a:t>6</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en"/>
                        <a:t>I</a:t>
                      </a:r>
                      <a:r>
                        <a:rPr lang="en" baseline="30000"/>
                        <a:t>2</a:t>
                      </a:r>
                      <a:r>
                        <a:rPr lang="en"/>
                        <a:t>C,SPI</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EAD3"/>
                    </a:solidFill>
                  </a:tcPr>
                </a:tc>
                <a:tc>
                  <a:txBody>
                    <a:bodyPr/>
                    <a:lstStyle/>
                    <a:p>
                      <a:pPr marL="0" lvl="0" indent="0" algn="ctr" rtl="0">
                        <a:spcBef>
                          <a:spcPts val="0"/>
                        </a:spcBef>
                        <a:spcAft>
                          <a:spcPts val="0"/>
                        </a:spcAft>
                        <a:buNone/>
                      </a:pPr>
                      <a:r>
                        <a:rPr lang="en"/>
                        <a:t>I</a:t>
                      </a:r>
                      <a:r>
                        <a:rPr lang="en" baseline="30000"/>
                        <a:t>2</a:t>
                      </a:r>
                      <a:r>
                        <a:rPr lang="en"/>
                        <a:t>C,SPI</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EAD3"/>
                    </a:solidFill>
                  </a:tcPr>
                </a:tc>
                <a:tc>
                  <a:txBody>
                    <a:bodyPr/>
                    <a:lstStyle/>
                    <a:p>
                      <a:pPr marL="0" lvl="0" indent="0" algn="ctr" rtl="0">
                        <a:spcBef>
                          <a:spcPts val="0"/>
                        </a:spcBef>
                        <a:spcAft>
                          <a:spcPts val="0"/>
                        </a:spcAft>
                        <a:buNone/>
                      </a:pPr>
                      <a:r>
                        <a:rPr lang="en"/>
                        <a:t>SPI</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2CC"/>
                    </a:solidFill>
                  </a:tcPr>
                </a:tc>
                <a:tc>
                  <a:txBody>
                    <a:bodyPr/>
                    <a:lstStyle/>
                    <a:p>
                      <a:pPr marL="0" lvl="0" indent="0" algn="ctr" rtl="0">
                        <a:spcBef>
                          <a:spcPts val="0"/>
                        </a:spcBef>
                        <a:spcAft>
                          <a:spcPts val="0"/>
                        </a:spcAft>
                        <a:buNone/>
                      </a:pPr>
                      <a:r>
                        <a:rPr lang="en"/>
                        <a:t>SPI</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2CC"/>
                    </a:solidFill>
                  </a:tcPr>
                </a:tc>
                <a:extLst>
                  <a:ext uri="{0D108BD9-81ED-4DB2-BD59-A6C34878D82A}">
                    <a16:rowId xmlns:a16="http://schemas.microsoft.com/office/drawing/2014/main" val="10006"/>
                  </a:ext>
                </a:extLst>
              </a:tr>
            </a:tbl>
          </a:graphicData>
        </a:graphic>
      </p:graphicFrame>
      <p:sp>
        <p:nvSpPr>
          <p:cNvPr id="620" name="Google Shape;620;p59"/>
          <p:cNvSpPr txBox="1">
            <a:spLocks noGrp="1"/>
          </p:cNvSpPr>
          <p:nvPr>
            <p:ph type="sldNum" idx="12"/>
          </p:nvPr>
        </p:nvSpPr>
        <p:spPr>
          <a:xfrm>
            <a:off x="8630875" y="4875372"/>
            <a:ext cx="548700" cy="2682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47</a:t>
            </a:fld>
            <a:endParaRPr/>
          </a:p>
        </p:txBody>
      </p:sp>
      <p:sp>
        <p:nvSpPr>
          <p:cNvPr id="621" name="Google Shape;621;p59"/>
          <p:cNvSpPr txBox="1">
            <a:spLocks noGrp="1"/>
          </p:cNvSpPr>
          <p:nvPr>
            <p:ph type="title"/>
          </p:nvPr>
        </p:nvSpPr>
        <p:spPr>
          <a:xfrm>
            <a:off x="153025" y="0"/>
            <a:ext cx="6707400" cy="5763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IMU Trade Matrix</a:t>
            </a:r>
            <a:endParaRPr/>
          </a:p>
        </p:txBody>
      </p:sp>
      <p:sp>
        <p:nvSpPr>
          <p:cNvPr id="622" name="Google Shape;622;p59"/>
          <p:cNvSpPr/>
          <p:nvPr/>
        </p:nvSpPr>
        <p:spPr>
          <a:xfrm>
            <a:off x="7734650" y="4875375"/>
            <a:ext cx="1154100" cy="268200"/>
          </a:xfrm>
          <a:prstGeom prst="rect">
            <a:avLst/>
          </a:prstGeom>
          <a:solidFill>
            <a:srgbClr val="739B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000">
                <a:latin typeface="Merriweather"/>
                <a:ea typeface="Merriweather"/>
                <a:cs typeface="Merriweather"/>
                <a:sym typeface="Merriweather"/>
              </a:rPr>
              <a:t>Backup</a:t>
            </a:r>
            <a:endParaRPr sz="1000">
              <a:latin typeface="Merriweather"/>
              <a:ea typeface="Merriweather"/>
              <a:cs typeface="Merriweather"/>
              <a:sym typeface="Merriweather"/>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626"/>
        <p:cNvGrpSpPr/>
        <p:nvPr/>
      </p:nvGrpSpPr>
      <p:grpSpPr>
        <a:xfrm>
          <a:off x="0" y="0"/>
          <a:ext cx="0" cy="0"/>
          <a:chOff x="0" y="0"/>
          <a:chExt cx="0" cy="0"/>
        </a:xfrm>
      </p:grpSpPr>
      <p:sp>
        <p:nvSpPr>
          <p:cNvPr id="627" name="Google Shape;627;p60"/>
          <p:cNvSpPr/>
          <p:nvPr/>
        </p:nvSpPr>
        <p:spPr>
          <a:xfrm>
            <a:off x="205500" y="1232421"/>
            <a:ext cx="8733000" cy="2590500"/>
          </a:xfrm>
          <a:prstGeom prst="rect">
            <a:avLst/>
          </a:prstGeom>
          <a:solidFill>
            <a:schemeClr val="lt2"/>
          </a:solidFill>
          <a:ln w="9525" cap="flat" cmpd="sng">
            <a:solidFill>
              <a:schemeClr val="dk2"/>
            </a:solidFill>
            <a:prstDash val="solid"/>
            <a:round/>
            <a:headEnd type="none" w="sm" len="sm"/>
            <a:tailEnd type="none" w="sm" len="sm"/>
          </a:ln>
          <a:effectLst>
            <a:outerShdw blurRad="57150" dist="38100" dir="2760000" algn="bl" rotWithShape="0">
              <a:srgbClr val="000000">
                <a:alpha val="6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aphicFrame>
        <p:nvGraphicFramePr>
          <p:cNvPr id="628" name="Google Shape;628;p60"/>
          <p:cNvGraphicFramePr/>
          <p:nvPr/>
        </p:nvGraphicFramePr>
        <p:xfrm>
          <a:off x="205500" y="1232425"/>
          <a:ext cx="3000000" cy="3000000"/>
        </p:xfrm>
        <a:graphic>
          <a:graphicData uri="http://schemas.openxmlformats.org/drawingml/2006/table">
            <a:tbl>
              <a:tblPr>
                <a:noFill/>
                <a:tableStyleId>{6457F5C5-370B-463E-8180-37DFF4779C5C}</a:tableStyleId>
              </a:tblPr>
              <a:tblGrid>
                <a:gridCol w="2117300">
                  <a:extLst>
                    <a:ext uri="{9D8B030D-6E8A-4147-A177-3AD203B41FA5}">
                      <a16:colId xmlns:a16="http://schemas.microsoft.com/office/drawing/2014/main" val="20000"/>
                    </a:ext>
                  </a:extLst>
                </a:gridCol>
                <a:gridCol w="813950">
                  <a:extLst>
                    <a:ext uri="{9D8B030D-6E8A-4147-A177-3AD203B41FA5}">
                      <a16:colId xmlns:a16="http://schemas.microsoft.com/office/drawing/2014/main" val="20001"/>
                    </a:ext>
                  </a:extLst>
                </a:gridCol>
                <a:gridCol w="1311050">
                  <a:extLst>
                    <a:ext uri="{9D8B030D-6E8A-4147-A177-3AD203B41FA5}">
                      <a16:colId xmlns:a16="http://schemas.microsoft.com/office/drawing/2014/main" val="20002"/>
                    </a:ext>
                  </a:extLst>
                </a:gridCol>
                <a:gridCol w="1672750">
                  <a:extLst>
                    <a:ext uri="{9D8B030D-6E8A-4147-A177-3AD203B41FA5}">
                      <a16:colId xmlns:a16="http://schemas.microsoft.com/office/drawing/2014/main" val="20003"/>
                    </a:ext>
                  </a:extLst>
                </a:gridCol>
                <a:gridCol w="1503000">
                  <a:extLst>
                    <a:ext uri="{9D8B030D-6E8A-4147-A177-3AD203B41FA5}">
                      <a16:colId xmlns:a16="http://schemas.microsoft.com/office/drawing/2014/main" val="20004"/>
                    </a:ext>
                  </a:extLst>
                </a:gridCol>
                <a:gridCol w="1314950">
                  <a:extLst>
                    <a:ext uri="{9D8B030D-6E8A-4147-A177-3AD203B41FA5}">
                      <a16:colId xmlns:a16="http://schemas.microsoft.com/office/drawing/2014/main" val="20005"/>
                    </a:ext>
                  </a:extLst>
                </a:gridCol>
              </a:tblGrid>
              <a:tr h="381000">
                <a:tc>
                  <a:txBody>
                    <a:bodyPr/>
                    <a:lstStyle/>
                    <a:p>
                      <a:pPr marL="0" lvl="0" indent="0" algn="ctr" rtl="0">
                        <a:spcBef>
                          <a:spcPts val="0"/>
                        </a:spcBef>
                        <a:spcAft>
                          <a:spcPts val="0"/>
                        </a:spcAft>
                        <a:buNone/>
                      </a:pPr>
                      <a:r>
                        <a:rPr lang="en" b="1"/>
                        <a:t>Evaluation Criteria</a:t>
                      </a:r>
                      <a:endParaRPr b="1"/>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739BF5"/>
                    </a:solidFill>
                  </a:tcPr>
                </a:tc>
                <a:tc>
                  <a:txBody>
                    <a:bodyPr/>
                    <a:lstStyle/>
                    <a:p>
                      <a:pPr marL="0" lvl="0" indent="0" algn="ctr" rtl="0">
                        <a:spcBef>
                          <a:spcPts val="0"/>
                        </a:spcBef>
                        <a:spcAft>
                          <a:spcPts val="0"/>
                        </a:spcAft>
                        <a:buNone/>
                      </a:pPr>
                      <a:r>
                        <a:rPr lang="en" b="1"/>
                        <a:t>Weight</a:t>
                      </a:r>
                      <a:endParaRPr b="1"/>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739BF5"/>
                    </a:solidFill>
                  </a:tcPr>
                </a:tc>
                <a:tc>
                  <a:txBody>
                    <a:bodyPr/>
                    <a:lstStyle/>
                    <a:p>
                      <a:pPr marL="0" lvl="0" indent="0" algn="ctr" rtl="0">
                        <a:spcBef>
                          <a:spcPts val="0"/>
                        </a:spcBef>
                        <a:spcAft>
                          <a:spcPts val="0"/>
                        </a:spcAft>
                        <a:buNone/>
                      </a:pPr>
                      <a:r>
                        <a:rPr lang="en" b="1"/>
                        <a:t>I</a:t>
                      </a:r>
                      <a:r>
                        <a:rPr lang="en" b="1" baseline="30000"/>
                        <a:t>2</a:t>
                      </a:r>
                      <a:r>
                        <a:rPr lang="en" b="1"/>
                        <a:t>C</a:t>
                      </a:r>
                      <a:endParaRPr b="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739BF5"/>
                    </a:solidFill>
                  </a:tcPr>
                </a:tc>
                <a:tc>
                  <a:txBody>
                    <a:bodyPr/>
                    <a:lstStyle/>
                    <a:p>
                      <a:pPr marL="0" lvl="0" indent="0" algn="ctr" rtl="0">
                        <a:spcBef>
                          <a:spcPts val="0"/>
                        </a:spcBef>
                        <a:spcAft>
                          <a:spcPts val="0"/>
                        </a:spcAft>
                        <a:buNone/>
                      </a:pPr>
                      <a:r>
                        <a:rPr lang="en" b="1"/>
                        <a:t>SPI</a:t>
                      </a:r>
                      <a:endParaRPr b="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739BF5"/>
                    </a:solidFill>
                  </a:tcPr>
                </a:tc>
                <a:tc>
                  <a:txBody>
                    <a:bodyPr/>
                    <a:lstStyle/>
                    <a:p>
                      <a:pPr marL="0" lvl="0" indent="0" algn="ctr" rtl="0">
                        <a:spcBef>
                          <a:spcPts val="0"/>
                        </a:spcBef>
                        <a:spcAft>
                          <a:spcPts val="0"/>
                        </a:spcAft>
                        <a:buNone/>
                      </a:pPr>
                      <a:r>
                        <a:rPr lang="en" b="1"/>
                        <a:t>MIL-STD-1553</a:t>
                      </a:r>
                      <a:endParaRPr b="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739BF5"/>
                    </a:solidFill>
                  </a:tcPr>
                </a:tc>
                <a:tc>
                  <a:txBody>
                    <a:bodyPr/>
                    <a:lstStyle/>
                    <a:p>
                      <a:pPr marL="0" lvl="0" indent="0" algn="ctr" rtl="0">
                        <a:spcBef>
                          <a:spcPts val="0"/>
                        </a:spcBef>
                        <a:spcAft>
                          <a:spcPts val="0"/>
                        </a:spcAft>
                        <a:buNone/>
                      </a:pPr>
                      <a:r>
                        <a:rPr lang="en" b="1"/>
                        <a:t>CAN-BUS</a:t>
                      </a:r>
                      <a:endParaRPr b="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739BF5"/>
                    </a:solidFill>
                  </a:tcPr>
                </a:tc>
                <a:extLst>
                  <a:ext uri="{0D108BD9-81ED-4DB2-BD59-A6C34878D82A}">
                    <a16:rowId xmlns:a16="http://schemas.microsoft.com/office/drawing/2014/main" val="10000"/>
                  </a:ext>
                </a:extLst>
              </a:tr>
              <a:tr h="381000">
                <a:tc>
                  <a:txBody>
                    <a:bodyPr/>
                    <a:lstStyle/>
                    <a:p>
                      <a:pPr marL="0" lvl="0" indent="0" algn="ctr" rtl="0">
                        <a:spcBef>
                          <a:spcPts val="0"/>
                        </a:spcBef>
                        <a:spcAft>
                          <a:spcPts val="0"/>
                        </a:spcAft>
                        <a:buNone/>
                      </a:pPr>
                      <a:r>
                        <a:rPr lang="en"/>
                        <a:t>Comms Complexity</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en"/>
                        <a:t>0.15</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en"/>
                        <a:t>Half-Duplex</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2CC"/>
                    </a:solidFill>
                  </a:tcPr>
                </a:tc>
                <a:tc>
                  <a:txBody>
                    <a:bodyPr/>
                    <a:lstStyle/>
                    <a:p>
                      <a:pPr marL="0" lvl="0" indent="0" algn="ctr" rtl="0">
                        <a:spcBef>
                          <a:spcPts val="0"/>
                        </a:spcBef>
                        <a:spcAft>
                          <a:spcPts val="0"/>
                        </a:spcAft>
                        <a:buNone/>
                      </a:pPr>
                      <a:r>
                        <a:rPr lang="en"/>
                        <a:t>Full-Duplex</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EAD3"/>
                    </a:solidFill>
                  </a:tcPr>
                </a:tc>
                <a:tc>
                  <a:txBody>
                    <a:bodyPr/>
                    <a:lstStyle/>
                    <a:p>
                      <a:pPr marL="0" lvl="0" indent="0" algn="ctr" rtl="0">
                        <a:spcBef>
                          <a:spcPts val="0"/>
                        </a:spcBef>
                        <a:spcAft>
                          <a:spcPts val="0"/>
                        </a:spcAft>
                        <a:buNone/>
                      </a:pPr>
                      <a:r>
                        <a:rPr lang="en"/>
                        <a:t>Multiplex</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EAD3"/>
                    </a:solidFill>
                  </a:tcPr>
                </a:tc>
                <a:tc>
                  <a:txBody>
                    <a:bodyPr/>
                    <a:lstStyle/>
                    <a:p>
                      <a:pPr marL="0" lvl="0" indent="0" algn="ctr" rtl="0">
                        <a:spcBef>
                          <a:spcPts val="0"/>
                        </a:spcBef>
                        <a:spcAft>
                          <a:spcPts val="0"/>
                        </a:spcAft>
                        <a:buNone/>
                      </a:pPr>
                      <a:r>
                        <a:rPr lang="en"/>
                        <a:t>Half-Duplex</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2CC"/>
                    </a:solidFill>
                  </a:tcPr>
                </a:tc>
                <a:extLst>
                  <a:ext uri="{0D108BD9-81ED-4DB2-BD59-A6C34878D82A}">
                    <a16:rowId xmlns:a16="http://schemas.microsoft.com/office/drawing/2014/main" val="10001"/>
                  </a:ext>
                </a:extLst>
              </a:tr>
              <a:tr h="381000">
                <a:tc>
                  <a:txBody>
                    <a:bodyPr/>
                    <a:lstStyle/>
                    <a:p>
                      <a:pPr marL="0" lvl="0" indent="0" algn="ctr" rtl="0">
                        <a:spcBef>
                          <a:spcPts val="0"/>
                        </a:spcBef>
                        <a:spcAft>
                          <a:spcPts val="0"/>
                        </a:spcAft>
                        <a:buNone/>
                      </a:pPr>
                      <a:r>
                        <a:rPr lang="en"/>
                        <a:t>Data Rate</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en"/>
                        <a:t>0.3</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en"/>
                        <a:t>100k-1M bps</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4CCCC"/>
                    </a:solidFill>
                  </a:tcPr>
                </a:tc>
                <a:tc>
                  <a:txBody>
                    <a:bodyPr/>
                    <a:lstStyle/>
                    <a:p>
                      <a:pPr marL="0" lvl="0" indent="0" algn="ctr" rtl="0">
                        <a:spcBef>
                          <a:spcPts val="0"/>
                        </a:spcBef>
                        <a:spcAft>
                          <a:spcPts val="0"/>
                        </a:spcAft>
                        <a:buNone/>
                      </a:pPr>
                      <a:r>
                        <a:rPr lang="en" sz="1350">
                          <a:latin typeface="Roboto"/>
                          <a:ea typeface="Roboto"/>
                          <a:cs typeface="Roboto"/>
                          <a:sym typeface="Roboto"/>
                        </a:rPr>
                        <a:t>1Mbps</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EAD3"/>
                    </a:solidFill>
                  </a:tcPr>
                </a:tc>
                <a:tc>
                  <a:txBody>
                    <a:bodyPr/>
                    <a:lstStyle/>
                    <a:p>
                      <a:pPr marL="0" lvl="0" indent="0" algn="ctr" rtl="0">
                        <a:spcBef>
                          <a:spcPts val="0"/>
                        </a:spcBef>
                        <a:spcAft>
                          <a:spcPts val="0"/>
                        </a:spcAft>
                        <a:buNone/>
                      </a:pPr>
                      <a:r>
                        <a:rPr lang="en"/>
                        <a:t>1 Mbps</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EAD3"/>
                    </a:solidFill>
                  </a:tcPr>
                </a:tc>
                <a:tc>
                  <a:txBody>
                    <a:bodyPr/>
                    <a:lstStyle/>
                    <a:p>
                      <a:pPr marL="0" lvl="0" indent="0" algn="ctr" rtl="0">
                        <a:spcBef>
                          <a:spcPts val="0"/>
                        </a:spcBef>
                        <a:spcAft>
                          <a:spcPts val="0"/>
                        </a:spcAft>
                        <a:buNone/>
                      </a:pPr>
                      <a:r>
                        <a:rPr lang="en" sz="1350">
                          <a:latin typeface="Roboto"/>
                          <a:ea typeface="Roboto"/>
                          <a:cs typeface="Roboto"/>
                          <a:sym typeface="Roboto"/>
                        </a:rPr>
                        <a:t>1Mbps</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EAD3"/>
                    </a:solidFill>
                  </a:tcPr>
                </a:tc>
                <a:extLst>
                  <a:ext uri="{0D108BD9-81ED-4DB2-BD59-A6C34878D82A}">
                    <a16:rowId xmlns:a16="http://schemas.microsoft.com/office/drawing/2014/main" val="10002"/>
                  </a:ext>
                </a:extLst>
              </a:tr>
              <a:tr h="381000">
                <a:tc>
                  <a:txBody>
                    <a:bodyPr/>
                    <a:lstStyle/>
                    <a:p>
                      <a:pPr marL="0" lvl="0" indent="0" algn="ctr" rtl="0">
                        <a:spcBef>
                          <a:spcPts val="0"/>
                        </a:spcBef>
                        <a:spcAft>
                          <a:spcPts val="0"/>
                        </a:spcAft>
                        <a:buNone/>
                      </a:pPr>
                      <a:r>
                        <a:rPr lang="en"/>
                        <a:t>Number of Wires</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en"/>
                        <a:t>0.1</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en"/>
                        <a:t>2 (bus)</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EAD3"/>
                    </a:solidFill>
                  </a:tcPr>
                </a:tc>
                <a:tc>
                  <a:txBody>
                    <a:bodyPr/>
                    <a:lstStyle/>
                    <a:p>
                      <a:pPr marL="0" lvl="0" indent="0" algn="ctr" rtl="0">
                        <a:spcBef>
                          <a:spcPts val="0"/>
                        </a:spcBef>
                        <a:spcAft>
                          <a:spcPts val="0"/>
                        </a:spcAft>
                        <a:buNone/>
                      </a:pPr>
                      <a:r>
                        <a:rPr lang="en"/>
                        <a:t>4+1 per node (daisy chain)</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4CCCC"/>
                    </a:solidFill>
                  </a:tcPr>
                </a:tc>
                <a:tc>
                  <a:txBody>
                    <a:bodyPr/>
                    <a:lstStyle/>
                    <a:p>
                      <a:pPr marL="0" lvl="0" indent="0" algn="ctr" rtl="0">
                        <a:spcBef>
                          <a:spcPts val="0"/>
                        </a:spcBef>
                        <a:spcAft>
                          <a:spcPts val="0"/>
                        </a:spcAft>
                        <a:buNone/>
                      </a:pPr>
                      <a:r>
                        <a:rPr lang="en"/>
                        <a:t>2 (bus with redundancy)</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EAD3"/>
                    </a:solidFill>
                  </a:tcPr>
                </a:tc>
                <a:tc>
                  <a:txBody>
                    <a:bodyPr/>
                    <a:lstStyle/>
                    <a:p>
                      <a:pPr marL="0" lvl="0" indent="0" algn="ctr" rtl="0">
                        <a:spcBef>
                          <a:spcPts val="0"/>
                        </a:spcBef>
                        <a:spcAft>
                          <a:spcPts val="0"/>
                        </a:spcAft>
                        <a:buNone/>
                      </a:pPr>
                      <a:r>
                        <a:rPr lang="en"/>
                        <a:t>2 (bus)</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EAD3"/>
                    </a:solidFill>
                  </a:tcPr>
                </a:tc>
                <a:extLst>
                  <a:ext uri="{0D108BD9-81ED-4DB2-BD59-A6C34878D82A}">
                    <a16:rowId xmlns:a16="http://schemas.microsoft.com/office/drawing/2014/main" val="10003"/>
                  </a:ext>
                </a:extLst>
              </a:tr>
              <a:tr h="381000">
                <a:tc>
                  <a:txBody>
                    <a:bodyPr/>
                    <a:lstStyle/>
                    <a:p>
                      <a:pPr marL="0" lvl="0" indent="0" algn="ctr" rtl="0">
                        <a:spcBef>
                          <a:spcPts val="0"/>
                        </a:spcBef>
                        <a:spcAft>
                          <a:spcPts val="0"/>
                        </a:spcAft>
                        <a:buNone/>
                      </a:pPr>
                      <a:r>
                        <a:rPr lang="en"/>
                        <a:t>Error Detection</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en"/>
                        <a:t>0.1</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en"/>
                        <a:t>Ack bit</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EAD3"/>
                    </a:solidFill>
                  </a:tcPr>
                </a:tc>
                <a:tc>
                  <a:txBody>
                    <a:bodyPr/>
                    <a:lstStyle/>
                    <a:p>
                      <a:pPr marL="0" lvl="0" indent="0" algn="ctr" rtl="0">
                        <a:spcBef>
                          <a:spcPts val="0"/>
                        </a:spcBef>
                        <a:spcAft>
                          <a:spcPts val="0"/>
                        </a:spcAft>
                        <a:buNone/>
                      </a:pPr>
                      <a:r>
                        <a:rPr lang="en"/>
                        <a:t>None</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4CCCC"/>
                    </a:solidFill>
                  </a:tcPr>
                </a:tc>
                <a:tc>
                  <a:txBody>
                    <a:bodyPr/>
                    <a:lstStyle/>
                    <a:p>
                      <a:pPr marL="0" lvl="0" indent="0" algn="ctr" rtl="0">
                        <a:spcBef>
                          <a:spcPts val="0"/>
                        </a:spcBef>
                        <a:spcAft>
                          <a:spcPts val="0"/>
                        </a:spcAft>
                        <a:buNone/>
                      </a:pPr>
                      <a:r>
                        <a:rPr lang="en"/>
                        <a:t>Status Word</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EAD3"/>
                    </a:solidFill>
                  </a:tcPr>
                </a:tc>
                <a:tc>
                  <a:txBody>
                    <a:bodyPr/>
                    <a:lstStyle/>
                    <a:p>
                      <a:pPr marL="0" lvl="0" indent="0" algn="ctr" rtl="0">
                        <a:spcBef>
                          <a:spcPts val="0"/>
                        </a:spcBef>
                        <a:spcAft>
                          <a:spcPts val="0"/>
                        </a:spcAft>
                        <a:buNone/>
                      </a:pPr>
                      <a:r>
                        <a:rPr lang="en"/>
                        <a:t>15 bit CRC</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EAD3"/>
                    </a:solidFill>
                  </a:tcPr>
                </a:tc>
                <a:extLst>
                  <a:ext uri="{0D108BD9-81ED-4DB2-BD59-A6C34878D82A}">
                    <a16:rowId xmlns:a16="http://schemas.microsoft.com/office/drawing/2014/main" val="10004"/>
                  </a:ext>
                </a:extLst>
              </a:tr>
              <a:tr h="381000">
                <a:tc>
                  <a:txBody>
                    <a:bodyPr/>
                    <a:lstStyle/>
                    <a:p>
                      <a:pPr marL="0" lvl="0" indent="0" algn="ctr" rtl="0">
                        <a:spcBef>
                          <a:spcPts val="0"/>
                        </a:spcBef>
                        <a:spcAft>
                          <a:spcPts val="0"/>
                        </a:spcAft>
                        <a:buNone/>
                      </a:pPr>
                      <a:r>
                        <a:rPr lang="en"/>
                        <a:t>Addressing?</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en"/>
                        <a:t>0.05</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en"/>
                        <a:t>Yes</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4CCCC"/>
                    </a:solidFill>
                  </a:tcPr>
                </a:tc>
                <a:tc>
                  <a:txBody>
                    <a:bodyPr/>
                    <a:lstStyle/>
                    <a:p>
                      <a:pPr marL="0" lvl="0" indent="0" algn="ctr" rtl="0">
                        <a:spcBef>
                          <a:spcPts val="0"/>
                        </a:spcBef>
                        <a:spcAft>
                          <a:spcPts val="0"/>
                        </a:spcAft>
                        <a:buNone/>
                      </a:pPr>
                      <a:r>
                        <a:rPr lang="en"/>
                        <a:t>No</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EAD3"/>
                    </a:solidFill>
                  </a:tcPr>
                </a:tc>
                <a:tc>
                  <a:txBody>
                    <a:bodyPr/>
                    <a:lstStyle/>
                    <a:p>
                      <a:pPr marL="0" lvl="0" indent="0" algn="ctr" rtl="0">
                        <a:spcBef>
                          <a:spcPts val="0"/>
                        </a:spcBef>
                        <a:spcAft>
                          <a:spcPts val="0"/>
                        </a:spcAft>
                        <a:buNone/>
                      </a:pPr>
                      <a:r>
                        <a:rPr lang="en"/>
                        <a:t>tbd</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2CC"/>
                    </a:solidFill>
                  </a:tcPr>
                </a:tc>
                <a:tc>
                  <a:txBody>
                    <a:bodyPr/>
                    <a:lstStyle/>
                    <a:p>
                      <a:pPr marL="0" lvl="0" indent="0" algn="ctr" rtl="0">
                        <a:spcBef>
                          <a:spcPts val="0"/>
                        </a:spcBef>
                        <a:spcAft>
                          <a:spcPts val="0"/>
                        </a:spcAft>
                        <a:buNone/>
                      </a:pPr>
                      <a:r>
                        <a:rPr lang="en"/>
                        <a:t>Yes</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4CCCC"/>
                    </a:solidFill>
                  </a:tcPr>
                </a:tc>
                <a:extLst>
                  <a:ext uri="{0D108BD9-81ED-4DB2-BD59-A6C34878D82A}">
                    <a16:rowId xmlns:a16="http://schemas.microsoft.com/office/drawing/2014/main" val="10005"/>
                  </a:ext>
                </a:extLst>
              </a:tr>
            </a:tbl>
          </a:graphicData>
        </a:graphic>
      </p:graphicFrame>
      <p:sp>
        <p:nvSpPr>
          <p:cNvPr id="629" name="Google Shape;629;p60"/>
          <p:cNvSpPr txBox="1">
            <a:spLocks noGrp="1"/>
          </p:cNvSpPr>
          <p:nvPr>
            <p:ph type="sldNum" idx="12"/>
          </p:nvPr>
        </p:nvSpPr>
        <p:spPr>
          <a:xfrm>
            <a:off x="8630875" y="4875372"/>
            <a:ext cx="548700" cy="2682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48</a:t>
            </a:fld>
            <a:endParaRPr/>
          </a:p>
        </p:txBody>
      </p:sp>
      <p:sp>
        <p:nvSpPr>
          <p:cNvPr id="630" name="Google Shape;630;p60"/>
          <p:cNvSpPr txBox="1">
            <a:spLocks noGrp="1"/>
          </p:cNvSpPr>
          <p:nvPr>
            <p:ph type="title"/>
          </p:nvPr>
        </p:nvSpPr>
        <p:spPr>
          <a:xfrm>
            <a:off x="153025" y="0"/>
            <a:ext cx="6707400" cy="5763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Communications Trade Matrix</a:t>
            </a:r>
            <a:endParaRPr/>
          </a:p>
        </p:txBody>
      </p:sp>
      <p:sp>
        <p:nvSpPr>
          <p:cNvPr id="631" name="Google Shape;631;p60"/>
          <p:cNvSpPr/>
          <p:nvPr/>
        </p:nvSpPr>
        <p:spPr>
          <a:xfrm>
            <a:off x="7734650" y="4875375"/>
            <a:ext cx="1154100" cy="268200"/>
          </a:xfrm>
          <a:prstGeom prst="rect">
            <a:avLst/>
          </a:prstGeom>
          <a:solidFill>
            <a:srgbClr val="739B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000">
                <a:latin typeface="Merriweather"/>
                <a:ea typeface="Merriweather"/>
                <a:cs typeface="Merriweather"/>
                <a:sym typeface="Merriweather"/>
              </a:rPr>
              <a:t>Backup</a:t>
            </a:r>
            <a:endParaRPr sz="1000">
              <a:latin typeface="Merriweather"/>
              <a:ea typeface="Merriweather"/>
              <a:cs typeface="Merriweather"/>
              <a:sym typeface="Merriweather"/>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635"/>
        <p:cNvGrpSpPr/>
        <p:nvPr/>
      </p:nvGrpSpPr>
      <p:grpSpPr>
        <a:xfrm>
          <a:off x="0" y="0"/>
          <a:ext cx="0" cy="0"/>
          <a:chOff x="0" y="0"/>
          <a:chExt cx="0" cy="0"/>
        </a:xfrm>
      </p:grpSpPr>
      <p:sp>
        <p:nvSpPr>
          <p:cNvPr id="636" name="Google Shape;636;p61"/>
          <p:cNvSpPr/>
          <p:nvPr/>
        </p:nvSpPr>
        <p:spPr>
          <a:xfrm>
            <a:off x="388288" y="913537"/>
            <a:ext cx="8367300" cy="3624600"/>
          </a:xfrm>
          <a:prstGeom prst="rect">
            <a:avLst/>
          </a:prstGeom>
          <a:solidFill>
            <a:schemeClr val="lt2"/>
          </a:solidFill>
          <a:ln w="9525" cap="flat" cmpd="sng">
            <a:solidFill>
              <a:schemeClr val="dk2"/>
            </a:solidFill>
            <a:prstDash val="solid"/>
            <a:round/>
            <a:headEnd type="none" w="sm" len="sm"/>
            <a:tailEnd type="none" w="sm" len="sm"/>
          </a:ln>
          <a:effectLst>
            <a:outerShdw blurRad="57150" dist="38100" dir="2760000" algn="bl" rotWithShape="0">
              <a:srgbClr val="000000">
                <a:alpha val="6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aphicFrame>
        <p:nvGraphicFramePr>
          <p:cNvPr id="637" name="Google Shape;637;p61"/>
          <p:cNvGraphicFramePr/>
          <p:nvPr/>
        </p:nvGraphicFramePr>
        <p:xfrm>
          <a:off x="388288" y="913534"/>
          <a:ext cx="3000000" cy="3000000"/>
        </p:xfrm>
        <a:graphic>
          <a:graphicData uri="http://schemas.openxmlformats.org/drawingml/2006/table">
            <a:tbl>
              <a:tblPr>
                <a:noFill/>
                <a:tableStyleId>{6457F5C5-370B-463E-8180-37DFF4779C5C}</a:tableStyleId>
              </a:tblPr>
              <a:tblGrid>
                <a:gridCol w="1816325">
                  <a:extLst>
                    <a:ext uri="{9D8B030D-6E8A-4147-A177-3AD203B41FA5}">
                      <a16:colId xmlns:a16="http://schemas.microsoft.com/office/drawing/2014/main" val="20000"/>
                    </a:ext>
                  </a:extLst>
                </a:gridCol>
                <a:gridCol w="2073025">
                  <a:extLst>
                    <a:ext uri="{9D8B030D-6E8A-4147-A177-3AD203B41FA5}">
                      <a16:colId xmlns:a16="http://schemas.microsoft.com/office/drawing/2014/main" val="20001"/>
                    </a:ext>
                  </a:extLst>
                </a:gridCol>
                <a:gridCol w="1592700">
                  <a:extLst>
                    <a:ext uri="{9D8B030D-6E8A-4147-A177-3AD203B41FA5}">
                      <a16:colId xmlns:a16="http://schemas.microsoft.com/office/drawing/2014/main" val="20002"/>
                    </a:ext>
                  </a:extLst>
                </a:gridCol>
                <a:gridCol w="1525050">
                  <a:extLst>
                    <a:ext uri="{9D8B030D-6E8A-4147-A177-3AD203B41FA5}">
                      <a16:colId xmlns:a16="http://schemas.microsoft.com/office/drawing/2014/main" val="20003"/>
                    </a:ext>
                  </a:extLst>
                </a:gridCol>
                <a:gridCol w="1360325">
                  <a:extLst>
                    <a:ext uri="{9D8B030D-6E8A-4147-A177-3AD203B41FA5}">
                      <a16:colId xmlns:a16="http://schemas.microsoft.com/office/drawing/2014/main" val="20004"/>
                    </a:ext>
                  </a:extLst>
                </a:gridCol>
              </a:tblGrid>
              <a:tr h="460500">
                <a:tc>
                  <a:txBody>
                    <a:bodyPr/>
                    <a:lstStyle/>
                    <a:p>
                      <a:pPr marL="0" lvl="0" indent="0" algn="ctr" rtl="0">
                        <a:spcBef>
                          <a:spcPts val="0"/>
                        </a:spcBef>
                        <a:spcAft>
                          <a:spcPts val="0"/>
                        </a:spcAft>
                        <a:buNone/>
                      </a:pPr>
                      <a:r>
                        <a:rPr lang="en" b="1"/>
                        <a:t>Evaluation Criteria</a:t>
                      </a:r>
                      <a:endParaRPr b="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739BF5"/>
                    </a:solidFill>
                  </a:tcPr>
                </a:tc>
                <a:tc>
                  <a:txBody>
                    <a:bodyPr/>
                    <a:lstStyle/>
                    <a:p>
                      <a:pPr marL="0" lvl="0" indent="0" algn="ctr" rtl="0">
                        <a:lnSpc>
                          <a:spcPct val="115000"/>
                        </a:lnSpc>
                        <a:spcBef>
                          <a:spcPts val="1200"/>
                        </a:spcBef>
                        <a:spcAft>
                          <a:spcPts val="1200"/>
                        </a:spcAft>
                        <a:buNone/>
                      </a:pPr>
                      <a:r>
                        <a:rPr lang="en" sz="1300" b="1"/>
                        <a:t>Ultra-High Molecular Weight Polyethylene </a:t>
                      </a:r>
                      <a:endParaRPr sz="1300" b="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739BF5"/>
                    </a:solidFill>
                  </a:tcPr>
                </a:tc>
                <a:tc>
                  <a:txBody>
                    <a:bodyPr/>
                    <a:lstStyle/>
                    <a:p>
                      <a:pPr marL="0" lvl="0" indent="0" algn="ctr" rtl="0">
                        <a:lnSpc>
                          <a:spcPct val="115000"/>
                        </a:lnSpc>
                        <a:spcBef>
                          <a:spcPts val="1200"/>
                        </a:spcBef>
                        <a:spcAft>
                          <a:spcPts val="1200"/>
                        </a:spcAft>
                        <a:buNone/>
                      </a:pPr>
                      <a:r>
                        <a:rPr lang="en" sz="1300" b="1"/>
                        <a:t>Selective Laser Sintering</a:t>
                      </a:r>
                      <a:endParaRPr sz="1300" b="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739BF5"/>
                    </a:solidFill>
                  </a:tcPr>
                </a:tc>
                <a:tc>
                  <a:txBody>
                    <a:bodyPr/>
                    <a:lstStyle/>
                    <a:p>
                      <a:pPr marL="0" lvl="0" indent="0" algn="ctr" rtl="0">
                        <a:lnSpc>
                          <a:spcPct val="115000"/>
                        </a:lnSpc>
                        <a:spcBef>
                          <a:spcPts val="1200"/>
                        </a:spcBef>
                        <a:spcAft>
                          <a:spcPts val="1200"/>
                        </a:spcAft>
                        <a:buNone/>
                      </a:pPr>
                      <a:r>
                        <a:rPr lang="en" sz="1300" b="1"/>
                        <a:t>Aluminum 6061</a:t>
                      </a:r>
                      <a:endParaRPr sz="1300" b="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739BF5"/>
                    </a:solidFill>
                  </a:tcPr>
                </a:tc>
                <a:tc>
                  <a:txBody>
                    <a:bodyPr/>
                    <a:lstStyle/>
                    <a:p>
                      <a:pPr marL="0" lvl="0" indent="0" algn="ctr" rtl="0">
                        <a:lnSpc>
                          <a:spcPct val="115000"/>
                        </a:lnSpc>
                        <a:spcBef>
                          <a:spcPts val="1200"/>
                        </a:spcBef>
                        <a:spcAft>
                          <a:spcPts val="1200"/>
                        </a:spcAft>
                        <a:buNone/>
                      </a:pPr>
                      <a:r>
                        <a:rPr lang="en" sz="1300" b="1"/>
                        <a:t>Fused Deposition Modeling</a:t>
                      </a:r>
                      <a:endParaRPr sz="1300" b="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739BF5"/>
                    </a:solidFill>
                  </a:tcPr>
                </a:tc>
                <a:extLst>
                  <a:ext uri="{0D108BD9-81ED-4DB2-BD59-A6C34878D82A}">
                    <a16:rowId xmlns:a16="http://schemas.microsoft.com/office/drawing/2014/main" val="10000"/>
                  </a:ext>
                </a:extLst>
              </a:tr>
              <a:tr h="543125">
                <a:tc>
                  <a:txBody>
                    <a:bodyPr/>
                    <a:lstStyle/>
                    <a:p>
                      <a:pPr marL="0" marR="0" lvl="0" indent="0" algn="ctr" rtl="0">
                        <a:lnSpc>
                          <a:spcPct val="100000"/>
                        </a:lnSpc>
                        <a:spcBef>
                          <a:spcPts val="0"/>
                        </a:spcBef>
                        <a:spcAft>
                          <a:spcPts val="0"/>
                        </a:spcAft>
                        <a:buNone/>
                      </a:pPr>
                      <a:r>
                        <a:rPr lang="en"/>
                        <a:t>Cost </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None/>
                      </a:pPr>
                      <a:r>
                        <a:rPr lang="en"/>
                        <a:t>Sourced</a:t>
                      </a:r>
                      <a:endParaRPr/>
                    </a:p>
                    <a:p>
                      <a:pPr marL="0" marR="0" lvl="0" indent="0" algn="ctr" rtl="0">
                        <a:lnSpc>
                          <a:spcPct val="100000"/>
                        </a:lnSpc>
                        <a:spcBef>
                          <a:spcPts val="0"/>
                        </a:spcBef>
                        <a:spcAft>
                          <a:spcPts val="0"/>
                        </a:spcAft>
                        <a:buNone/>
                      </a:pPr>
                      <a:r>
                        <a:rPr lang="en"/>
                        <a:t>easily/moderate cost</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2CC"/>
                    </a:solidFill>
                  </a:tcPr>
                </a:tc>
                <a:tc>
                  <a:txBody>
                    <a:bodyPr/>
                    <a:lstStyle/>
                    <a:p>
                      <a:pPr marL="0" marR="0" lvl="0" indent="0" algn="ctr" rtl="0">
                        <a:lnSpc>
                          <a:spcPct val="100000"/>
                        </a:lnSpc>
                        <a:spcBef>
                          <a:spcPts val="0"/>
                        </a:spcBef>
                        <a:spcAft>
                          <a:spcPts val="0"/>
                        </a:spcAft>
                        <a:buNone/>
                      </a:pPr>
                      <a:r>
                        <a:rPr lang="en"/>
                        <a:t>Long lead time/significant cost</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4CCCC"/>
                    </a:solidFill>
                  </a:tcPr>
                </a:tc>
                <a:tc>
                  <a:txBody>
                    <a:bodyPr/>
                    <a:lstStyle/>
                    <a:p>
                      <a:pPr marL="0" marR="0" lvl="0" indent="0" algn="ctr" rtl="0">
                        <a:lnSpc>
                          <a:spcPct val="100000"/>
                        </a:lnSpc>
                        <a:spcBef>
                          <a:spcPts val="0"/>
                        </a:spcBef>
                        <a:spcAft>
                          <a:spcPts val="0"/>
                        </a:spcAft>
                        <a:buNone/>
                      </a:pPr>
                      <a:r>
                        <a:rPr lang="en"/>
                        <a:t>Sourced</a:t>
                      </a:r>
                      <a:endParaRPr/>
                    </a:p>
                    <a:p>
                      <a:pPr marL="0" marR="0" lvl="0" indent="0" algn="ctr" rtl="0">
                        <a:lnSpc>
                          <a:spcPct val="100000"/>
                        </a:lnSpc>
                        <a:spcBef>
                          <a:spcPts val="0"/>
                        </a:spcBef>
                        <a:spcAft>
                          <a:spcPts val="0"/>
                        </a:spcAft>
                        <a:buNone/>
                      </a:pPr>
                      <a:r>
                        <a:rPr lang="en"/>
                        <a:t>easily/moderate cost</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2CC"/>
                    </a:solidFill>
                  </a:tcPr>
                </a:tc>
                <a:tc>
                  <a:txBody>
                    <a:bodyPr/>
                    <a:lstStyle/>
                    <a:p>
                      <a:pPr marL="0" marR="0" lvl="0" indent="0" algn="ctr" rtl="0">
                        <a:lnSpc>
                          <a:spcPct val="100000"/>
                        </a:lnSpc>
                        <a:spcBef>
                          <a:spcPts val="0"/>
                        </a:spcBef>
                        <a:spcAft>
                          <a:spcPts val="0"/>
                        </a:spcAft>
                        <a:buNone/>
                      </a:pPr>
                      <a:r>
                        <a:rPr lang="en"/>
                        <a:t>Sourced</a:t>
                      </a:r>
                      <a:endParaRPr/>
                    </a:p>
                    <a:p>
                      <a:pPr marL="0" marR="0" lvl="0" indent="0" algn="ctr" rtl="0">
                        <a:lnSpc>
                          <a:spcPct val="100000"/>
                        </a:lnSpc>
                        <a:spcBef>
                          <a:spcPts val="0"/>
                        </a:spcBef>
                        <a:spcAft>
                          <a:spcPts val="0"/>
                        </a:spcAft>
                        <a:buNone/>
                      </a:pPr>
                      <a:r>
                        <a:rPr lang="en"/>
                        <a:t>easily/low cost</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EAD3"/>
                    </a:solidFill>
                  </a:tcPr>
                </a:tc>
                <a:extLst>
                  <a:ext uri="{0D108BD9-81ED-4DB2-BD59-A6C34878D82A}">
                    <a16:rowId xmlns:a16="http://schemas.microsoft.com/office/drawing/2014/main" val="10001"/>
                  </a:ext>
                </a:extLst>
              </a:tr>
              <a:tr h="340475">
                <a:tc>
                  <a:txBody>
                    <a:bodyPr/>
                    <a:lstStyle/>
                    <a:p>
                      <a:pPr marL="0" marR="0" lvl="0" indent="0" algn="ctr" rtl="0">
                        <a:lnSpc>
                          <a:spcPct val="100000"/>
                        </a:lnSpc>
                        <a:spcBef>
                          <a:spcPts val="0"/>
                        </a:spcBef>
                        <a:spcAft>
                          <a:spcPts val="0"/>
                        </a:spcAft>
                        <a:buNone/>
                      </a:pPr>
                      <a:r>
                        <a:rPr lang="en"/>
                        <a:t>Density (         )</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None/>
                      </a:pPr>
                      <a:r>
                        <a:rPr lang="en"/>
                        <a:t>0.97</a:t>
                      </a:r>
                      <a:endParaRPr/>
                    </a:p>
                    <a:p>
                      <a:pPr marL="0" marR="0" lvl="0" indent="0" algn="ctr" rtl="0">
                        <a:lnSpc>
                          <a:spcPct val="100000"/>
                        </a:lnSpc>
                        <a:spcBef>
                          <a:spcPts val="0"/>
                        </a:spcBef>
                        <a:spcAft>
                          <a:spcPts val="0"/>
                        </a:spcAft>
                        <a:buNone/>
                      </a:pP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EAD3"/>
                    </a:solidFill>
                  </a:tcPr>
                </a:tc>
                <a:tc>
                  <a:txBody>
                    <a:bodyPr/>
                    <a:lstStyle/>
                    <a:p>
                      <a:pPr marL="0" marR="0" lvl="0" indent="0" algn="ctr" rtl="0">
                        <a:lnSpc>
                          <a:spcPct val="100000"/>
                        </a:lnSpc>
                        <a:spcBef>
                          <a:spcPts val="0"/>
                        </a:spcBef>
                        <a:spcAft>
                          <a:spcPts val="0"/>
                        </a:spcAft>
                        <a:buNone/>
                      </a:pPr>
                      <a:r>
                        <a:rPr lang="en"/>
                        <a:t>&lt; 10</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4CCCC"/>
                    </a:solidFill>
                  </a:tcPr>
                </a:tc>
                <a:tc>
                  <a:txBody>
                    <a:bodyPr/>
                    <a:lstStyle/>
                    <a:p>
                      <a:pPr marL="0" marR="0" lvl="0" indent="0" algn="ctr" rtl="0">
                        <a:lnSpc>
                          <a:spcPct val="100000"/>
                        </a:lnSpc>
                        <a:spcBef>
                          <a:spcPts val="0"/>
                        </a:spcBef>
                        <a:spcAft>
                          <a:spcPts val="0"/>
                        </a:spcAft>
                        <a:buNone/>
                      </a:pPr>
                      <a:r>
                        <a:rPr lang="en"/>
                        <a:t>2.7</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2CC"/>
                    </a:solidFill>
                  </a:tcPr>
                </a:tc>
                <a:tc>
                  <a:txBody>
                    <a:bodyPr/>
                    <a:lstStyle/>
                    <a:p>
                      <a:pPr marL="0" marR="0" lvl="0" indent="0" algn="ctr" rtl="0">
                        <a:lnSpc>
                          <a:spcPct val="100000"/>
                        </a:lnSpc>
                        <a:spcBef>
                          <a:spcPts val="0"/>
                        </a:spcBef>
                        <a:spcAft>
                          <a:spcPts val="0"/>
                        </a:spcAft>
                        <a:buNone/>
                      </a:pPr>
                      <a:r>
                        <a:rPr lang="en"/>
                        <a:t>&lt; 2</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2CC"/>
                    </a:solidFill>
                  </a:tcPr>
                </a:tc>
                <a:extLst>
                  <a:ext uri="{0D108BD9-81ED-4DB2-BD59-A6C34878D82A}">
                    <a16:rowId xmlns:a16="http://schemas.microsoft.com/office/drawing/2014/main" val="10002"/>
                  </a:ext>
                </a:extLst>
              </a:tr>
              <a:tr h="231550">
                <a:tc>
                  <a:txBody>
                    <a:bodyPr/>
                    <a:lstStyle/>
                    <a:p>
                      <a:pPr marL="0" marR="0" lvl="0" indent="0" algn="ctr" rtl="0">
                        <a:lnSpc>
                          <a:spcPct val="100000"/>
                        </a:lnSpc>
                        <a:spcBef>
                          <a:spcPts val="0"/>
                        </a:spcBef>
                        <a:spcAft>
                          <a:spcPts val="0"/>
                        </a:spcAft>
                        <a:buNone/>
                      </a:pPr>
                      <a:r>
                        <a:rPr lang="en"/>
                        <a:t>Manufacturability </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None/>
                      </a:pPr>
                      <a:r>
                        <a:rPr lang="en"/>
                        <a:t>In-House</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EAD3"/>
                    </a:solidFill>
                  </a:tcPr>
                </a:tc>
                <a:tc>
                  <a:txBody>
                    <a:bodyPr/>
                    <a:lstStyle/>
                    <a:p>
                      <a:pPr marL="0" marR="0" lvl="0" indent="0" algn="ctr" rtl="0">
                        <a:lnSpc>
                          <a:spcPct val="100000"/>
                        </a:lnSpc>
                        <a:spcBef>
                          <a:spcPts val="0"/>
                        </a:spcBef>
                        <a:spcAft>
                          <a:spcPts val="0"/>
                        </a:spcAft>
                        <a:buNone/>
                      </a:pPr>
                      <a:r>
                        <a:rPr lang="en"/>
                        <a:t>Outsourced</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2CC"/>
                    </a:solidFill>
                  </a:tcPr>
                </a:tc>
                <a:tc>
                  <a:txBody>
                    <a:bodyPr/>
                    <a:lstStyle/>
                    <a:p>
                      <a:pPr marL="0" marR="0" lvl="0" indent="0" algn="ctr" rtl="0">
                        <a:lnSpc>
                          <a:spcPct val="100000"/>
                        </a:lnSpc>
                        <a:spcBef>
                          <a:spcPts val="0"/>
                        </a:spcBef>
                        <a:spcAft>
                          <a:spcPts val="0"/>
                        </a:spcAft>
                        <a:buNone/>
                      </a:pPr>
                      <a:r>
                        <a:rPr lang="en"/>
                        <a:t>In-House</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EAD3"/>
                    </a:solidFill>
                  </a:tcPr>
                </a:tc>
                <a:tc>
                  <a:txBody>
                    <a:bodyPr/>
                    <a:lstStyle/>
                    <a:p>
                      <a:pPr marL="0" marR="0" lvl="0" indent="0" algn="ctr" rtl="0">
                        <a:lnSpc>
                          <a:spcPct val="100000"/>
                        </a:lnSpc>
                        <a:spcBef>
                          <a:spcPts val="0"/>
                        </a:spcBef>
                        <a:spcAft>
                          <a:spcPts val="0"/>
                        </a:spcAft>
                        <a:buNone/>
                      </a:pPr>
                      <a:r>
                        <a:rPr lang="en"/>
                        <a:t>Rapid, In-House</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EAD3"/>
                    </a:solidFill>
                  </a:tcPr>
                </a:tc>
                <a:extLst>
                  <a:ext uri="{0D108BD9-81ED-4DB2-BD59-A6C34878D82A}">
                    <a16:rowId xmlns:a16="http://schemas.microsoft.com/office/drawing/2014/main" val="10003"/>
                  </a:ext>
                </a:extLst>
              </a:tr>
              <a:tr h="745775">
                <a:tc>
                  <a:txBody>
                    <a:bodyPr/>
                    <a:lstStyle/>
                    <a:p>
                      <a:pPr marL="0" marR="0" lvl="0" indent="0" algn="ctr" rtl="0">
                        <a:lnSpc>
                          <a:spcPct val="100000"/>
                        </a:lnSpc>
                        <a:spcBef>
                          <a:spcPts val="0"/>
                        </a:spcBef>
                        <a:spcAft>
                          <a:spcPts val="0"/>
                        </a:spcAft>
                        <a:buNone/>
                      </a:pPr>
                      <a:r>
                        <a:rPr lang="en"/>
                        <a:t>Robustness</a:t>
                      </a:r>
                      <a:endParaRPr sz="10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None/>
                      </a:pPr>
                      <a:r>
                        <a:rPr lang="en"/>
                        <a:t>Further analysis needed</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2CC"/>
                    </a:solidFill>
                  </a:tcPr>
                </a:tc>
                <a:tc>
                  <a:txBody>
                    <a:bodyPr/>
                    <a:lstStyle/>
                    <a:p>
                      <a:pPr marL="0" marR="0" lvl="0" indent="0" algn="ctr" rtl="0">
                        <a:lnSpc>
                          <a:spcPct val="100000"/>
                        </a:lnSpc>
                        <a:spcBef>
                          <a:spcPts val="0"/>
                        </a:spcBef>
                        <a:spcAft>
                          <a:spcPts val="0"/>
                        </a:spcAft>
                        <a:buNone/>
                      </a:pPr>
                      <a:r>
                        <a:rPr lang="en"/>
                        <a:t>Flight heritage</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EAD3"/>
                    </a:solidFill>
                  </a:tcPr>
                </a:tc>
                <a:tc>
                  <a:txBody>
                    <a:bodyPr/>
                    <a:lstStyle/>
                    <a:p>
                      <a:pPr marL="0" marR="0" lvl="0" indent="0" algn="ctr" rtl="0">
                        <a:lnSpc>
                          <a:spcPct val="100000"/>
                        </a:lnSpc>
                        <a:spcBef>
                          <a:spcPts val="0"/>
                        </a:spcBef>
                        <a:spcAft>
                          <a:spcPts val="0"/>
                        </a:spcAft>
                        <a:buNone/>
                      </a:pPr>
                      <a:r>
                        <a:rPr lang="en"/>
                        <a:t>Flight heritage</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EAD3"/>
                    </a:solidFill>
                  </a:tcPr>
                </a:tc>
                <a:tc>
                  <a:txBody>
                    <a:bodyPr/>
                    <a:lstStyle/>
                    <a:p>
                      <a:pPr marL="0" marR="0" lvl="0" indent="0" algn="ctr" rtl="0">
                        <a:lnSpc>
                          <a:spcPct val="100000"/>
                        </a:lnSpc>
                        <a:spcBef>
                          <a:spcPts val="0"/>
                        </a:spcBef>
                        <a:spcAft>
                          <a:spcPts val="0"/>
                        </a:spcAft>
                        <a:buNone/>
                      </a:pPr>
                      <a:r>
                        <a:rPr lang="en"/>
                        <a:t>Further analysis needed</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2CC"/>
                    </a:solidFill>
                  </a:tcPr>
                </a:tc>
                <a:extLst>
                  <a:ext uri="{0D108BD9-81ED-4DB2-BD59-A6C34878D82A}">
                    <a16:rowId xmlns:a16="http://schemas.microsoft.com/office/drawing/2014/main" val="10004"/>
                  </a:ext>
                </a:extLst>
              </a:tr>
            </a:tbl>
          </a:graphicData>
        </a:graphic>
      </p:graphicFrame>
      <p:pic>
        <p:nvPicPr>
          <p:cNvPr id="638" name="Google Shape;638;p61"/>
          <p:cNvPicPr preferRelativeResize="0"/>
          <p:nvPr/>
        </p:nvPicPr>
        <p:blipFill>
          <a:blip r:embed="rId3">
            <a:alphaModFix/>
          </a:blip>
          <a:stretch>
            <a:fillRect/>
          </a:stretch>
        </p:blipFill>
        <p:spPr>
          <a:xfrm>
            <a:off x="1424038" y="2677037"/>
            <a:ext cx="402350" cy="177000"/>
          </a:xfrm>
          <a:prstGeom prst="rect">
            <a:avLst/>
          </a:prstGeom>
          <a:noFill/>
          <a:ln>
            <a:noFill/>
          </a:ln>
        </p:spPr>
      </p:pic>
      <p:sp>
        <p:nvSpPr>
          <p:cNvPr id="639" name="Google Shape;639;p61"/>
          <p:cNvSpPr txBox="1">
            <a:spLocks noGrp="1"/>
          </p:cNvSpPr>
          <p:nvPr>
            <p:ph type="sldNum" idx="12"/>
          </p:nvPr>
        </p:nvSpPr>
        <p:spPr>
          <a:xfrm>
            <a:off x="8630875" y="4875372"/>
            <a:ext cx="548700" cy="2682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49</a:t>
            </a:fld>
            <a:endParaRPr/>
          </a:p>
        </p:txBody>
      </p:sp>
      <p:sp>
        <p:nvSpPr>
          <p:cNvPr id="640" name="Google Shape;640;p61"/>
          <p:cNvSpPr txBox="1">
            <a:spLocks noGrp="1"/>
          </p:cNvSpPr>
          <p:nvPr>
            <p:ph type="title"/>
          </p:nvPr>
        </p:nvSpPr>
        <p:spPr>
          <a:xfrm>
            <a:off x="153025" y="0"/>
            <a:ext cx="6707400" cy="5763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Hardware Enclosure Trade</a:t>
            </a:r>
            <a:endParaRPr/>
          </a:p>
        </p:txBody>
      </p:sp>
      <p:sp>
        <p:nvSpPr>
          <p:cNvPr id="641" name="Google Shape;641;p61"/>
          <p:cNvSpPr/>
          <p:nvPr/>
        </p:nvSpPr>
        <p:spPr>
          <a:xfrm>
            <a:off x="7734650" y="4875375"/>
            <a:ext cx="1154100" cy="268200"/>
          </a:xfrm>
          <a:prstGeom prst="rect">
            <a:avLst/>
          </a:prstGeom>
          <a:solidFill>
            <a:srgbClr val="739B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000">
                <a:latin typeface="Merriweather"/>
                <a:ea typeface="Merriweather"/>
                <a:cs typeface="Merriweather"/>
                <a:sym typeface="Merriweather"/>
              </a:rPr>
              <a:t>Backup</a:t>
            </a:r>
            <a:endParaRPr sz="1000">
              <a:latin typeface="Merriweather"/>
              <a:ea typeface="Merriweather"/>
              <a:cs typeface="Merriweather"/>
              <a:sym typeface="Merriweathe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17"/>
          <p:cNvSpPr txBox="1">
            <a:spLocks noGrp="1"/>
          </p:cNvSpPr>
          <p:nvPr>
            <p:ph type="sldNum" idx="12"/>
          </p:nvPr>
        </p:nvSpPr>
        <p:spPr>
          <a:xfrm>
            <a:off x="8630875" y="4875372"/>
            <a:ext cx="548700" cy="2682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770"/>
              <a:buFont typeface="Arial"/>
              <a:buNone/>
            </a:pPr>
            <a:fld id="{00000000-1234-1234-1234-123412341234}" type="slidenum">
              <a:rPr lang="en"/>
              <a:t>5</a:t>
            </a:fld>
            <a:endParaRPr/>
          </a:p>
        </p:txBody>
      </p:sp>
      <p:sp>
        <p:nvSpPr>
          <p:cNvPr id="105" name="Google Shape;105;p17"/>
          <p:cNvSpPr txBox="1">
            <a:spLocks noGrp="1"/>
          </p:cNvSpPr>
          <p:nvPr>
            <p:ph type="title"/>
          </p:nvPr>
        </p:nvSpPr>
        <p:spPr>
          <a:xfrm>
            <a:off x="153025" y="0"/>
            <a:ext cx="6707400" cy="5763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Full Mission CONOPS</a:t>
            </a:r>
            <a:endParaRPr/>
          </a:p>
        </p:txBody>
      </p:sp>
      <p:pic>
        <p:nvPicPr>
          <p:cNvPr id="106" name="Google Shape;106;p17"/>
          <p:cNvPicPr preferRelativeResize="0"/>
          <p:nvPr/>
        </p:nvPicPr>
        <p:blipFill>
          <a:blip r:embed="rId3">
            <a:alphaModFix/>
          </a:blip>
          <a:stretch>
            <a:fillRect/>
          </a:stretch>
        </p:blipFill>
        <p:spPr>
          <a:xfrm>
            <a:off x="554525" y="614975"/>
            <a:ext cx="8034949" cy="4225399"/>
          </a:xfrm>
          <a:prstGeom prst="rect">
            <a:avLst/>
          </a:prstGeom>
          <a:noFill/>
          <a:ln>
            <a:noFill/>
          </a:ln>
        </p:spPr>
      </p:pic>
      <p:sp>
        <p:nvSpPr>
          <p:cNvPr id="107" name="Google Shape;107;p17"/>
          <p:cNvSpPr/>
          <p:nvPr/>
        </p:nvSpPr>
        <p:spPr>
          <a:xfrm>
            <a:off x="3970775" y="2063259"/>
            <a:ext cx="2019600" cy="508500"/>
          </a:xfrm>
          <a:prstGeom prst="rect">
            <a:avLst/>
          </a:prstGeom>
          <a:noFill/>
          <a:ln w="38100" cap="flat" cmpd="sng">
            <a:solidFill>
              <a:srgbClr val="BACEF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645"/>
        <p:cNvGrpSpPr/>
        <p:nvPr/>
      </p:nvGrpSpPr>
      <p:grpSpPr>
        <a:xfrm>
          <a:off x="0" y="0"/>
          <a:ext cx="0" cy="0"/>
          <a:chOff x="0" y="0"/>
          <a:chExt cx="0" cy="0"/>
        </a:xfrm>
      </p:grpSpPr>
      <p:pic>
        <p:nvPicPr>
          <p:cNvPr id="646" name="Google Shape;646;p62"/>
          <p:cNvPicPr preferRelativeResize="0"/>
          <p:nvPr/>
        </p:nvPicPr>
        <p:blipFill rotWithShape="1">
          <a:blip r:embed="rId3">
            <a:alphaModFix/>
          </a:blip>
          <a:srcRect r="89"/>
          <a:stretch/>
        </p:blipFill>
        <p:spPr>
          <a:xfrm>
            <a:off x="3052998" y="697626"/>
            <a:ext cx="859770" cy="1063091"/>
          </a:xfrm>
          <a:prstGeom prst="rect">
            <a:avLst/>
          </a:prstGeom>
          <a:noFill/>
          <a:ln>
            <a:noFill/>
          </a:ln>
        </p:spPr>
      </p:pic>
      <p:pic>
        <p:nvPicPr>
          <p:cNvPr id="647" name="Google Shape;647;p62"/>
          <p:cNvPicPr preferRelativeResize="0"/>
          <p:nvPr/>
        </p:nvPicPr>
        <p:blipFill>
          <a:blip r:embed="rId4">
            <a:alphaModFix/>
          </a:blip>
          <a:stretch>
            <a:fillRect/>
          </a:stretch>
        </p:blipFill>
        <p:spPr>
          <a:xfrm>
            <a:off x="1098065" y="1339846"/>
            <a:ext cx="740795" cy="1058583"/>
          </a:xfrm>
          <a:prstGeom prst="rect">
            <a:avLst/>
          </a:prstGeom>
          <a:noFill/>
          <a:ln>
            <a:noFill/>
          </a:ln>
        </p:spPr>
      </p:pic>
      <p:pic>
        <p:nvPicPr>
          <p:cNvPr id="648" name="Google Shape;648;p62"/>
          <p:cNvPicPr preferRelativeResize="0"/>
          <p:nvPr/>
        </p:nvPicPr>
        <p:blipFill rotWithShape="1">
          <a:blip r:embed="rId5">
            <a:alphaModFix/>
          </a:blip>
          <a:srcRect r="4150"/>
          <a:stretch/>
        </p:blipFill>
        <p:spPr>
          <a:xfrm>
            <a:off x="4958812" y="877149"/>
            <a:ext cx="859762" cy="1144495"/>
          </a:xfrm>
          <a:prstGeom prst="rect">
            <a:avLst/>
          </a:prstGeom>
          <a:noFill/>
          <a:ln>
            <a:noFill/>
          </a:ln>
        </p:spPr>
      </p:pic>
      <p:pic>
        <p:nvPicPr>
          <p:cNvPr id="649" name="Google Shape;649;p62"/>
          <p:cNvPicPr preferRelativeResize="0"/>
          <p:nvPr/>
        </p:nvPicPr>
        <p:blipFill>
          <a:blip r:embed="rId6">
            <a:alphaModFix/>
          </a:blip>
          <a:stretch>
            <a:fillRect/>
          </a:stretch>
        </p:blipFill>
        <p:spPr>
          <a:xfrm>
            <a:off x="4134782" y="2417734"/>
            <a:ext cx="824043" cy="1098722"/>
          </a:xfrm>
          <a:prstGeom prst="rect">
            <a:avLst/>
          </a:prstGeom>
          <a:noFill/>
          <a:ln>
            <a:noFill/>
          </a:ln>
        </p:spPr>
      </p:pic>
      <p:pic>
        <p:nvPicPr>
          <p:cNvPr id="650" name="Google Shape;650;p62"/>
          <p:cNvPicPr preferRelativeResize="0"/>
          <p:nvPr/>
        </p:nvPicPr>
        <p:blipFill rotWithShape="1">
          <a:blip r:embed="rId7">
            <a:alphaModFix/>
          </a:blip>
          <a:srcRect l="11825" r="6735"/>
          <a:stretch/>
        </p:blipFill>
        <p:spPr>
          <a:xfrm>
            <a:off x="2631297" y="2398275"/>
            <a:ext cx="870272" cy="1068570"/>
          </a:xfrm>
          <a:prstGeom prst="rect">
            <a:avLst/>
          </a:prstGeom>
          <a:noFill/>
          <a:ln>
            <a:noFill/>
          </a:ln>
        </p:spPr>
      </p:pic>
      <p:pic>
        <p:nvPicPr>
          <p:cNvPr id="651" name="Google Shape;651;p62"/>
          <p:cNvPicPr preferRelativeResize="0"/>
          <p:nvPr/>
        </p:nvPicPr>
        <p:blipFill rotWithShape="1">
          <a:blip r:embed="rId8">
            <a:alphaModFix/>
          </a:blip>
          <a:srcRect l="23878" r="23883"/>
          <a:stretch/>
        </p:blipFill>
        <p:spPr>
          <a:xfrm>
            <a:off x="5818560" y="2418219"/>
            <a:ext cx="859766" cy="1096917"/>
          </a:xfrm>
          <a:prstGeom prst="rect">
            <a:avLst/>
          </a:prstGeom>
          <a:noFill/>
          <a:ln>
            <a:noFill/>
          </a:ln>
        </p:spPr>
      </p:pic>
      <p:pic>
        <p:nvPicPr>
          <p:cNvPr id="652" name="Google Shape;652;p62"/>
          <p:cNvPicPr preferRelativeResize="0"/>
          <p:nvPr/>
        </p:nvPicPr>
        <p:blipFill rotWithShape="1">
          <a:blip r:embed="rId9">
            <a:alphaModFix/>
          </a:blip>
          <a:srcRect b="14828"/>
          <a:stretch/>
        </p:blipFill>
        <p:spPr>
          <a:xfrm>
            <a:off x="7324729" y="2417751"/>
            <a:ext cx="859762" cy="1098716"/>
          </a:xfrm>
          <a:prstGeom prst="rect">
            <a:avLst/>
          </a:prstGeom>
          <a:noFill/>
          <a:ln>
            <a:noFill/>
          </a:ln>
        </p:spPr>
      </p:pic>
      <p:pic>
        <p:nvPicPr>
          <p:cNvPr id="653" name="Google Shape;653;p62"/>
          <p:cNvPicPr preferRelativeResize="0"/>
          <p:nvPr/>
        </p:nvPicPr>
        <p:blipFill rotWithShape="1">
          <a:blip r:embed="rId10">
            <a:alphaModFix/>
          </a:blip>
          <a:srcRect t="22274" b="11077"/>
          <a:stretch/>
        </p:blipFill>
        <p:spPr>
          <a:xfrm>
            <a:off x="2631297" y="3705174"/>
            <a:ext cx="870269" cy="870277"/>
          </a:xfrm>
          <a:prstGeom prst="rect">
            <a:avLst/>
          </a:prstGeom>
          <a:noFill/>
          <a:ln>
            <a:noFill/>
          </a:ln>
        </p:spPr>
      </p:pic>
      <p:pic>
        <p:nvPicPr>
          <p:cNvPr id="654" name="Google Shape;654;p62"/>
          <p:cNvPicPr preferRelativeResize="0"/>
          <p:nvPr/>
        </p:nvPicPr>
        <p:blipFill rotWithShape="1">
          <a:blip r:embed="rId11">
            <a:alphaModFix/>
          </a:blip>
          <a:srcRect t="4761" b="10067"/>
          <a:stretch/>
        </p:blipFill>
        <p:spPr>
          <a:xfrm>
            <a:off x="7381901" y="3770407"/>
            <a:ext cx="825347" cy="1054720"/>
          </a:xfrm>
          <a:prstGeom prst="rect">
            <a:avLst/>
          </a:prstGeom>
          <a:noFill/>
          <a:ln>
            <a:noFill/>
          </a:ln>
        </p:spPr>
      </p:pic>
      <p:pic>
        <p:nvPicPr>
          <p:cNvPr id="655" name="Google Shape;655;p62"/>
          <p:cNvPicPr preferRelativeResize="0"/>
          <p:nvPr/>
        </p:nvPicPr>
        <p:blipFill rotWithShape="1">
          <a:blip r:embed="rId12">
            <a:alphaModFix/>
          </a:blip>
          <a:srcRect l="8214"/>
          <a:stretch/>
        </p:blipFill>
        <p:spPr>
          <a:xfrm>
            <a:off x="5388693" y="3839312"/>
            <a:ext cx="904761" cy="904767"/>
          </a:xfrm>
          <a:prstGeom prst="rect">
            <a:avLst/>
          </a:prstGeom>
          <a:noFill/>
          <a:ln>
            <a:noFill/>
          </a:ln>
        </p:spPr>
      </p:pic>
      <p:pic>
        <p:nvPicPr>
          <p:cNvPr id="656" name="Google Shape;656;p62"/>
          <p:cNvPicPr preferRelativeResize="0"/>
          <p:nvPr/>
        </p:nvPicPr>
        <p:blipFill rotWithShape="1">
          <a:blip r:embed="rId13">
            <a:alphaModFix/>
          </a:blip>
          <a:srcRect t="3941" b="13936"/>
          <a:stretch/>
        </p:blipFill>
        <p:spPr>
          <a:xfrm>
            <a:off x="4178347" y="3705163"/>
            <a:ext cx="736917" cy="1053025"/>
          </a:xfrm>
          <a:prstGeom prst="rect">
            <a:avLst/>
          </a:prstGeom>
          <a:noFill/>
          <a:ln>
            <a:noFill/>
          </a:ln>
        </p:spPr>
      </p:pic>
      <p:pic>
        <p:nvPicPr>
          <p:cNvPr id="657" name="Google Shape;657;p62"/>
          <p:cNvPicPr preferRelativeResize="0"/>
          <p:nvPr/>
        </p:nvPicPr>
        <p:blipFill>
          <a:blip r:embed="rId14">
            <a:alphaModFix/>
          </a:blip>
          <a:stretch>
            <a:fillRect/>
          </a:stretch>
        </p:blipFill>
        <p:spPr>
          <a:xfrm>
            <a:off x="6424993" y="3815542"/>
            <a:ext cx="825357" cy="952305"/>
          </a:xfrm>
          <a:prstGeom prst="rect">
            <a:avLst/>
          </a:prstGeom>
          <a:noFill/>
          <a:ln>
            <a:noFill/>
          </a:ln>
        </p:spPr>
      </p:pic>
      <p:cxnSp>
        <p:nvCxnSpPr>
          <p:cNvPr id="658" name="Google Shape;658;p62"/>
          <p:cNvCxnSpPr>
            <a:stCxn id="646" idx="3"/>
            <a:endCxn id="648" idx="1"/>
          </p:cNvCxnSpPr>
          <p:nvPr/>
        </p:nvCxnSpPr>
        <p:spPr>
          <a:xfrm>
            <a:off x="3912768" y="1229171"/>
            <a:ext cx="1046100" cy="220200"/>
          </a:xfrm>
          <a:prstGeom prst="straightConnector1">
            <a:avLst/>
          </a:prstGeom>
          <a:noFill/>
          <a:ln w="9525" cap="flat" cmpd="sng">
            <a:solidFill>
              <a:schemeClr val="dk2"/>
            </a:solidFill>
            <a:prstDash val="solid"/>
            <a:round/>
            <a:headEnd type="none" w="med" len="med"/>
            <a:tailEnd type="none" w="med" len="med"/>
          </a:ln>
        </p:spPr>
      </p:cxnSp>
      <p:cxnSp>
        <p:nvCxnSpPr>
          <p:cNvPr id="659" name="Google Shape;659;p62"/>
          <p:cNvCxnSpPr>
            <a:stCxn id="648" idx="2"/>
            <a:endCxn id="650" idx="0"/>
          </p:cNvCxnSpPr>
          <p:nvPr/>
        </p:nvCxnSpPr>
        <p:spPr>
          <a:xfrm rot="5400000">
            <a:off x="4039293" y="1048744"/>
            <a:ext cx="376500" cy="2322300"/>
          </a:xfrm>
          <a:prstGeom prst="bentConnector3">
            <a:avLst>
              <a:gd name="adj1" fmla="val 50011"/>
            </a:avLst>
          </a:prstGeom>
          <a:noFill/>
          <a:ln w="9525" cap="flat" cmpd="sng">
            <a:solidFill>
              <a:schemeClr val="dk2"/>
            </a:solidFill>
            <a:prstDash val="solid"/>
            <a:round/>
            <a:headEnd type="none" w="med" len="med"/>
            <a:tailEnd type="none" w="med" len="med"/>
          </a:ln>
        </p:spPr>
      </p:cxnSp>
      <p:cxnSp>
        <p:nvCxnSpPr>
          <p:cNvPr id="660" name="Google Shape;660;p62"/>
          <p:cNvCxnSpPr>
            <a:stCxn id="648" idx="2"/>
            <a:endCxn id="652" idx="0"/>
          </p:cNvCxnSpPr>
          <p:nvPr/>
        </p:nvCxnSpPr>
        <p:spPr>
          <a:xfrm rot="-5400000" flipH="1">
            <a:off x="6373593" y="1036744"/>
            <a:ext cx="396000" cy="2365800"/>
          </a:xfrm>
          <a:prstGeom prst="bentConnector3">
            <a:avLst>
              <a:gd name="adj1" fmla="val 50004"/>
            </a:avLst>
          </a:prstGeom>
          <a:noFill/>
          <a:ln w="9525" cap="flat" cmpd="sng">
            <a:solidFill>
              <a:schemeClr val="dk2"/>
            </a:solidFill>
            <a:prstDash val="solid"/>
            <a:round/>
            <a:headEnd type="none" w="med" len="med"/>
            <a:tailEnd type="none" w="med" len="med"/>
          </a:ln>
        </p:spPr>
      </p:cxnSp>
      <p:cxnSp>
        <p:nvCxnSpPr>
          <p:cNvPr id="661" name="Google Shape;661;p62"/>
          <p:cNvCxnSpPr>
            <a:stCxn id="648" idx="2"/>
            <a:endCxn id="649" idx="0"/>
          </p:cNvCxnSpPr>
          <p:nvPr/>
        </p:nvCxnSpPr>
        <p:spPr>
          <a:xfrm rot="5400000">
            <a:off x="4769793" y="1798744"/>
            <a:ext cx="396000" cy="841800"/>
          </a:xfrm>
          <a:prstGeom prst="bentConnector3">
            <a:avLst>
              <a:gd name="adj1" fmla="val 50001"/>
            </a:avLst>
          </a:prstGeom>
          <a:noFill/>
          <a:ln w="9525" cap="flat" cmpd="sng">
            <a:solidFill>
              <a:schemeClr val="dk2"/>
            </a:solidFill>
            <a:prstDash val="solid"/>
            <a:round/>
            <a:headEnd type="none" w="med" len="med"/>
            <a:tailEnd type="none" w="med" len="med"/>
          </a:ln>
        </p:spPr>
      </p:cxnSp>
      <p:cxnSp>
        <p:nvCxnSpPr>
          <p:cNvPr id="662" name="Google Shape;662;p62"/>
          <p:cNvCxnSpPr>
            <a:stCxn id="648" idx="2"/>
            <a:endCxn id="651" idx="0"/>
          </p:cNvCxnSpPr>
          <p:nvPr/>
        </p:nvCxnSpPr>
        <p:spPr>
          <a:xfrm rot="-5400000" flipH="1">
            <a:off x="5620293" y="1790044"/>
            <a:ext cx="396600" cy="859800"/>
          </a:xfrm>
          <a:prstGeom prst="bentConnector3">
            <a:avLst>
              <a:gd name="adj1" fmla="val 50019"/>
            </a:avLst>
          </a:prstGeom>
          <a:noFill/>
          <a:ln w="9525" cap="flat" cmpd="sng">
            <a:solidFill>
              <a:schemeClr val="dk2"/>
            </a:solidFill>
            <a:prstDash val="solid"/>
            <a:round/>
            <a:headEnd type="none" w="med" len="med"/>
            <a:tailEnd type="none" w="med" len="med"/>
          </a:ln>
        </p:spPr>
      </p:cxnSp>
      <p:sp>
        <p:nvSpPr>
          <p:cNvPr id="663" name="Google Shape;663;p62"/>
          <p:cNvSpPr txBox="1"/>
          <p:nvPr/>
        </p:nvSpPr>
        <p:spPr>
          <a:xfrm>
            <a:off x="2511378" y="3375708"/>
            <a:ext cx="1110000" cy="369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900" b="1">
                <a:latin typeface="Roboto"/>
                <a:ea typeface="Roboto"/>
                <a:cs typeface="Roboto"/>
                <a:sym typeface="Roboto"/>
              </a:rPr>
              <a:t>Flight Software</a:t>
            </a:r>
            <a:endParaRPr sz="900" b="1">
              <a:latin typeface="Roboto"/>
              <a:ea typeface="Roboto"/>
              <a:cs typeface="Roboto"/>
              <a:sym typeface="Roboto"/>
            </a:endParaRPr>
          </a:p>
        </p:txBody>
      </p:sp>
      <p:sp>
        <p:nvSpPr>
          <p:cNvPr id="664" name="Google Shape;664;p62"/>
          <p:cNvSpPr txBox="1"/>
          <p:nvPr/>
        </p:nvSpPr>
        <p:spPr>
          <a:xfrm>
            <a:off x="3912775" y="3423647"/>
            <a:ext cx="1268100" cy="369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900" b="1">
                <a:latin typeface="Roboto"/>
                <a:ea typeface="Roboto"/>
                <a:cs typeface="Roboto"/>
                <a:sym typeface="Roboto"/>
              </a:rPr>
              <a:t>Ground Software</a:t>
            </a:r>
            <a:endParaRPr sz="900" b="1">
              <a:latin typeface="Roboto"/>
              <a:ea typeface="Roboto"/>
              <a:cs typeface="Roboto"/>
              <a:sym typeface="Roboto"/>
            </a:endParaRPr>
          </a:p>
        </p:txBody>
      </p:sp>
      <p:sp>
        <p:nvSpPr>
          <p:cNvPr id="665" name="Google Shape;665;p62"/>
          <p:cNvSpPr txBox="1"/>
          <p:nvPr/>
        </p:nvSpPr>
        <p:spPr>
          <a:xfrm>
            <a:off x="5697713" y="3423647"/>
            <a:ext cx="1110000" cy="369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900" b="1">
                <a:latin typeface="Roboto"/>
                <a:ea typeface="Roboto"/>
                <a:cs typeface="Roboto"/>
                <a:sym typeface="Roboto"/>
              </a:rPr>
              <a:t>Electronics</a:t>
            </a:r>
            <a:endParaRPr sz="900" b="1">
              <a:latin typeface="Roboto"/>
              <a:ea typeface="Roboto"/>
              <a:cs typeface="Roboto"/>
              <a:sym typeface="Roboto"/>
            </a:endParaRPr>
          </a:p>
        </p:txBody>
      </p:sp>
      <p:sp>
        <p:nvSpPr>
          <p:cNvPr id="666" name="Google Shape;666;p62"/>
          <p:cNvSpPr txBox="1"/>
          <p:nvPr/>
        </p:nvSpPr>
        <p:spPr>
          <a:xfrm>
            <a:off x="7199556" y="3423647"/>
            <a:ext cx="1110000" cy="369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900" b="1">
                <a:latin typeface="Roboto"/>
                <a:ea typeface="Roboto"/>
                <a:cs typeface="Roboto"/>
                <a:sym typeface="Roboto"/>
              </a:rPr>
              <a:t>Mechanical</a:t>
            </a:r>
            <a:endParaRPr sz="900" b="1">
              <a:latin typeface="Roboto"/>
              <a:ea typeface="Roboto"/>
              <a:cs typeface="Roboto"/>
              <a:sym typeface="Roboto"/>
            </a:endParaRPr>
          </a:p>
        </p:txBody>
      </p:sp>
      <p:cxnSp>
        <p:nvCxnSpPr>
          <p:cNvPr id="667" name="Google Shape;667;p62"/>
          <p:cNvCxnSpPr>
            <a:stCxn id="647" idx="3"/>
            <a:endCxn id="646" idx="1"/>
          </p:cNvCxnSpPr>
          <p:nvPr/>
        </p:nvCxnSpPr>
        <p:spPr>
          <a:xfrm rot="10800000" flipH="1">
            <a:off x="1838860" y="1229238"/>
            <a:ext cx="1214100" cy="639900"/>
          </a:xfrm>
          <a:prstGeom prst="straightConnector1">
            <a:avLst/>
          </a:prstGeom>
          <a:noFill/>
          <a:ln w="9525" cap="flat" cmpd="sng">
            <a:solidFill>
              <a:schemeClr val="dk2"/>
            </a:solidFill>
            <a:prstDash val="dash"/>
            <a:round/>
            <a:headEnd type="none" w="med" len="med"/>
            <a:tailEnd type="none" w="med" len="med"/>
          </a:ln>
        </p:spPr>
      </p:cxnSp>
      <p:sp>
        <p:nvSpPr>
          <p:cNvPr id="668" name="Google Shape;668;p62"/>
          <p:cNvSpPr txBox="1"/>
          <p:nvPr/>
        </p:nvSpPr>
        <p:spPr>
          <a:xfrm>
            <a:off x="5818460" y="1154806"/>
            <a:ext cx="1110000" cy="369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900" b="1">
                <a:latin typeface="Roboto"/>
                <a:ea typeface="Roboto"/>
                <a:cs typeface="Roboto"/>
                <a:sym typeface="Roboto"/>
              </a:rPr>
              <a:t>System Engineer</a:t>
            </a:r>
            <a:endParaRPr sz="900" b="1">
              <a:latin typeface="Roboto"/>
              <a:ea typeface="Roboto"/>
              <a:cs typeface="Roboto"/>
              <a:sym typeface="Roboto"/>
            </a:endParaRPr>
          </a:p>
        </p:txBody>
      </p:sp>
      <p:sp>
        <p:nvSpPr>
          <p:cNvPr id="669" name="Google Shape;669;p62"/>
          <p:cNvSpPr txBox="1"/>
          <p:nvPr/>
        </p:nvSpPr>
        <p:spPr>
          <a:xfrm>
            <a:off x="2848864" y="1684623"/>
            <a:ext cx="1268100" cy="369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900" b="1">
                <a:latin typeface="Roboto"/>
                <a:ea typeface="Roboto"/>
                <a:cs typeface="Roboto"/>
                <a:sym typeface="Roboto"/>
              </a:rPr>
              <a:t>Project Manager</a:t>
            </a:r>
            <a:endParaRPr sz="900" b="1">
              <a:latin typeface="Roboto"/>
              <a:ea typeface="Roboto"/>
              <a:cs typeface="Roboto"/>
              <a:sym typeface="Roboto"/>
            </a:endParaRPr>
          </a:p>
        </p:txBody>
      </p:sp>
      <p:sp>
        <p:nvSpPr>
          <p:cNvPr id="670" name="Google Shape;670;p62"/>
          <p:cNvSpPr txBox="1"/>
          <p:nvPr/>
        </p:nvSpPr>
        <p:spPr>
          <a:xfrm>
            <a:off x="834438" y="2354961"/>
            <a:ext cx="1268100" cy="369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900" b="1">
                <a:latin typeface="Roboto"/>
                <a:ea typeface="Roboto"/>
                <a:cs typeface="Roboto"/>
                <a:sym typeface="Roboto"/>
              </a:rPr>
              <a:t>Chief Financial Officer</a:t>
            </a:r>
            <a:endParaRPr sz="900" b="1">
              <a:latin typeface="Roboto"/>
              <a:ea typeface="Roboto"/>
              <a:cs typeface="Roboto"/>
              <a:sym typeface="Roboto"/>
            </a:endParaRPr>
          </a:p>
        </p:txBody>
      </p:sp>
      <p:sp>
        <p:nvSpPr>
          <p:cNvPr id="671" name="Google Shape;671;p62"/>
          <p:cNvSpPr txBox="1">
            <a:spLocks noGrp="1"/>
          </p:cNvSpPr>
          <p:nvPr>
            <p:ph type="sldNum" idx="12"/>
          </p:nvPr>
        </p:nvSpPr>
        <p:spPr>
          <a:xfrm>
            <a:off x="8630875" y="4875372"/>
            <a:ext cx="548700" cy="2682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50</a:t>
            </a:fld>
            <a:endParaRPr/>
          </a:p>
        </p:txBody>
      </p:sp>
      <p:sp>
        <p:nvSpPr>
          <p:cNvPr id="672" name="Google Shape;672;p62"/>
          <p:cNvSpPr txBox="1">
            <a:spLocks noGrp="1"/>
          </p:cNvSpPr>
          <p:nvPr>
            <p:ph type="title"/>
          </p:nvPr>
        </p:nvSpPr>
        <p:spPr>
          <a:xfrm>
            <a:off x="153025" y="0"/>
            <a:ext cx="6707400" cy="5763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Project GAINS Org. Structure</a:t>
            </a:r>
            <a:endParaRPr/>
          </a:p>
        </p:txBody>
      </p:sp>
      <p:sp>
        <p:nvSpPr>
          <p:cNvPr id="673" name="Google Shape;673;p62"/>
          <p:cNvSpPr/>
          <p:nvPr/>
        </p:nvSpPr>
        <p:spPr>
          <a:xfrm>
            <a:off x="7734650" y="4875375"/>
            <a:ext cx="1154100" cy="268200"/>
          </a:xfrm>
          <a:prstGeom prst="rect">
            <a:avLst/>
          </a:prstGeom>
          <a:solidFill>
            <a:srgbClr val="739B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000">
                <a:latin typeface="Merriweather"/>
                <a:ea typeface="Merriweather"/>
                <a:cs typeface="Merriweather"/>
                <a:sym typeface="Merriweather"/>
              </a:rPr>
              <a:t>Backup</a:t>
            </a:r>
            <a:endParaRPr sz="1000">
              <a:latin typeface="Merriweather"/>
              <a:ea typeface="Merriweather"/>
              <a:cs typeface="Merriweather"/>
              <a:sym typeface="Merriweather"/>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677"/>
        <p:cNvGrpSpPr/>
        <p:nvPr/>
      </p:nvGrpSpPr>
      <p:grpSpPr>
        <a:xfrm>
          <a:off x="0" y="0"/>
          <a:ext cx="0" cy="0"/>
          <a:chOff x="0" y="0"/>
          <a:chExt cx="0" cy="0"/>
        </a:xfrm>
      </p:grpSpPr>
      <p:sp>
        <p:nvSpPr>
          <p:cNvPr id="678" name="Google Shape;678;p63"/>
          <p:cNvSpPr txBox="1">
            <a:spLocks noGrp="1"/>
          </p:cNvSpPr>
          <p:nvPr>
            <p:ph type="title"/>
          </p:nvPr>
        </p:nvSpPr>
        <p:spPr>
          <a:xfrm>
            <a:off x="153025" y="0"/>
            <a:ext cx="6707400" cy="5763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Full Mission CONOPS (no key)</a:t>
            </a:r>
            <a:endParaRPr/>
          </a:p>
        </p:txBody>
      </p:sp>
      <p:sp>
        <p:nvSpPr>
          <p:cNvPr id="679" name="Google Shape;679;p63"/>
          <p:cNvSpPr txBox="1">
            <a:spLocks noGrp="1"/>
          </p:cNvSpPr>
          <p:nvPr>
            <p:ph type="body" idx="1"/>
          </p:nvPr>
        </p:nvSpPr>
        <p:spPr>
          <a:xfrm>
            <a:off x="311700" y="847138"/>
            <a:ext cx="8520600" cy="37347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680" name="Google Shape;680;p63"/>
          <p:cNvPicPr preferRelativeResize="0"/>
          <p:nvPr/>
        </p:nvPicPr>
        <p:blipFill rotWithShape="1">
          <a:blip r:embed="rId3">
            <a:alphaModFix/>
          </a:blip>
          <a:srcRect t="22642" r="1642" b="10288"/>
          <a:stretch/>
        </p:blipFill>
        <p:spPr>
          <a:xfrm>
            <a:off x="278488" y="691025"/>
            <a:ext cx="8587025" cy="4069451"/>
          </a:xfrm>
          <a:prstGeom prst="rect">
            <a:avLst/>
          </a:prstGeom>
          <a:noFill/>
          <a:ln>
            <a:noFill/>
          </a:ln>
        </p:spPr>
      </p:pic>
      <p:sp>
        <p:nvSpPr>
          <p:cNvPr id="681" name="Google Shape;681;p63"/>
          <p:cNvSpPr/>
          <p:nvPr/>
        </p:nvSpPr>
        <p:spPr>
          <a:xfrm>
            <a:off x="3923950" y="1904084"/>
            <a:ext cx="2019600" cy="508500"/>
          </a:xfrm>
          <a:prstGeom prst="rect">
            <a:avLst/>
          </a:prstGeom>
          <a:noFill/>
          <a:ln w="38100" cap="flat" cmpd="sng">
            <a:solidFill>
              <a:srgbClr val="BACEFC"/>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63"/>
          <p:cNvSpPr txBox="1">
            <a:spLocks noGrp="1"/>
          </p:cNvSpPr>
          <p:nvPr>
            <p:ph type="sldNum" idx="12"/>
          </p:nvPr>
        </p:nvSpPr>
        <p:spPr>
          <a:xfrm>
            <a:off x="8630875" y="4875372"/>
            <a:ext cx="548700" cy="2682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770"/>
              <a:buFont typeface="Arial"/>
              <a:buNone/>
            </a:pPr>
            <a:fld id="{00000000-1234-1234-1234-123412341234}" type="slidenum">
              <a:rPr lang="en"/>
              <a:t>51</a:t>
            </a:fld>
            <a:endParaRPr/>
          </a:p>
        </p:txBody>
      </p:sp>
      <p:cxnSp>
        <p:nvCxnSpPr>
          <p:cNvPr id="683" name="Google Shape;683;p63"/>
          <p:cNvCxnSpPr/>
          <p:nvPr/>
        </p:nvCxnSpPr>
        <p:spPr>
          <a:xfrm>
            <a:off x="4987400" y="4613125"/>
            <a:ext cx="382500" cy="0"/>
          </a:xfrm>
          <a:prstGeom prst="straightConnector1">
            <a:avLst/>
          </a:prstGeom>
          <a:noFill/>
          <a:ln w="28575" cap="flat" cmpd="sng">
            <a:solidFill>
              <a:srgbClr val="FF0000"/>
            </a:solidFill>
            <a:prstDash val="solid"/>
            <a:round/>
            <a:headEnd type="none" w="med" len="med"/>
            <a:tailEnd type="none" w="med" len="med"/>
          </a:ln>
        </p:spPr>
      </p:cxnSp>
      <p:sp>
        <p:nvSpPr>
          <p:cNvPr id="684" name="Google Shape;684;p63"/>
          <p:cNvSpPr txBox="1"/>
          <p:nvPr/>
        </p:nvSpPr>
        <p:spPr>
          <a:xfrm>
            <a:off x="5323050" y="4443775"/>
            <a:ext cx="8976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b="1">
                <a:solidFill>
                  <a:srgbClr val="F3F3F3"/>
                </a:solidFill>
              </a:rPr>
              <a:t>Trajectory</a:t>
            </a:r>
            <a:endParaRPr sz="1000" b="1">
              <a:solidFill>
                <a:srgbClr val="F3F3F3"/>
              </a:solidFill>
            </a:endParaRPr>
          </a:p>
        </p:txBody>
      </p:sp>
      <p:sp>
        <p:nvSpPr>
          <p:cNvPr id="685" name="Google Shape;685;p63"/>
          <p:cNvSpPr txBox="1"/>
          <p:nvPr/>
        </p:nvSpPr>
        <p:spPr>
          <a:xfrm>
            <a:off x="522925" y="2731750"/>
            <a:ext cx="5487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chemeClr val="lt1"/>
                </a:solidFill>
              </a:rPr>
              <a:t>GPS Limit</a:t>
            </a:r>
            <a:endParaRPr sz="1200">
              <a:solidFill>
                <a:schemeClr val="lt1"/>
              </a:solidFill>
            </a:endParaRPr>
          </a:p>
        </p:txBody>
      </p:sp>
      <p:sp>
        <p:nvSpPr>
          <p:cNvPr id="686" name="Google Shape;686;p63"/>
          <p:cNvSpPr txBox="1"/>
          <p:nvPr/>
        </p:nvSpPr>
        <p:spPr>
          <a:xfrm>
            <a:off x="2720225" y="1658750"/>
            <a:ext cx="8976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chemeClr val="lt1"/>
                </a:solidFill>
              </a:rPr>
              <a:t>Ground Stations</a:t>
            </a:r>
            <a:endParaRPr sz="1200">
              <a:solidFill>
                <a:schemeClr val="lt1"/>
              </a:solidFill>
            </a:endParaRPr>
          </a:p>
        </p:txBody>
      </p:sp>
      <p:sp>
        <p:nvSpPr>
          <p:cNvPr id="687" name="Google Shape;687;p63"/>
          <p:cNvSpPr txBox="1"/>
          <p:nvPr/>
        </p:nvSpPr>
        <p:spPr>
          <a:xfrm rot="-1214275">
            <a:off x="5638432" y="2184940"/>
            <a:ext cx="1365926" cy="369317"/>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chemeClr val="lt1"/>
                </a:solidFill>
              </a:rPr>
              <a:t>Uplink/Downlink</a:t>
            </a:r>
            <a:endParaRPr sz="1200">
              <a:solidFill>
                <a:schemeClr val="lt1"/>
              </a:solidFill>
            </a:endParaRPr>
          </a:p>
        </p:txBody>
      </p:sp>
      <p:sp>
        <p:nvSpPr>
          <p:cNvPr id="688" name="Google Shape;688;p63"/>
          <p:cNvSpPr txBox="1"/>
          <p:nvPr/>
        </p:nvSpPr>
        <p:spPr>
          <a:xfrm>
            <a:off x="4250800" y="2859138"/>
            <a:ext cx="13659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chemeClr val="lt1"/>
                </a:solidFill>
              </a:rPr>
              <a:t>Uplink/Downlink</a:t>
            </a:r>
            <a:endParaRPr sz="1200">
              <a:solidFill>
                <a:schemeClr val="lt1"/>
              </a:solidFill>
            </a:endParaRPr>
          </a:p>
        </p:txBody>
      </p:sp>
      <p:sp>
        <p:nvSpPr>
          <p:cNvPr id="689" name="Google Shape;689;p63"/>
          <p:cNvSpPr txBox="1"/>
          <p:nvPr/>
        </p:nvSpPr>
        <p:spPr>
          <a:xfrm>
            <a:off x="6361500" y="3004813"/>
            <a:ext cx="13659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chemeClr val="lt1"/>
                </a:solidFill>
              </a:rPr>
              <a:t>Trajectory</a:t>
            </a:r>
            <a:endParaRPr sz="1200">
              <a:solidFill>
                <a:schemeClr val="lt1"/>
              </a:solidFill>
            </a:endParaRPr>
          </a:p>
        </p:txBody>
      </p:sp>
      <p:sp>
        <p:nvSpPr>
          <p:cNvPr id="690" name="Google Shape;690;p63"/>
          <p:cNvSpPr/>
          <p:nvPr/>
        </p:nvSpPr>
        <p:spPr>
          <a:xfrm>
            <a:off x="288775" y="4035200"/>
            <a:ext cx="6072600" cy="710400"/>
          </a:xfrm>
          <a:prstGeom prst="rect">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63"/>
          <p:cNvSpPr/>
          <p:nvPr/>
        </p:nvSpPr>
        <p:spPr>
          <a:xfrm>
            <a:off x="7734650" y="4875375"/>
            <a:ext cx="1154100" cy="268200"/>
          </a:xfrm>
          <a:prstGeom prst="rect">
            <a:avLst/>
          </a:prstGeom>
          <a:solidFill>
            <a:srgbClr val="739B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000">
                <a:latin typeface="Merriweather"/>
                <a:ea typeface="Merriweather"/>
                <a:cs typeface="Merriweather"/>
                <a:sym typeface="Merriweather"/>
              </a:rPr>
              <a:t>Backup</a:t>
            </a:r>
            <a:endParaRPr sz="1000">
              <a:latin typeface="Merriweather"/>
              <a:ea typeface="Merriweather"/>
              <a:cs typeface="Merriweather"/>
              <a:sym typeface="Merriweathe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695"/>
        <p:cNvGrpSpPr/>
        <p:nvPr/>
      </p:nvGrpSpPr>
      <p:grpSpPr>
        <a:xfrm>
          <a:off x="0" y="0"/>
          <a:ext cx="0" cy="0"/>
          <a:chOff x="0" y="0"/>
          <a:chExt cx="0" cy="0"/>
        </a:xfrm>
      </p:grpSpPr>
      <p:pic>
        <p:nvPicPr>
          <p:cNvPr id="696" name="Google Shape;696;p64"/>
          <p:cNvPicPr preferRelativeResize="0"/>
          <p:nvPr/>
        </p:nvPicPr>
        <p:blipFill>
          <a:blip r:embed="rId3">
            <a:alphaModFix/>
          </a:blip>
          <a:stretch>
            <a:fillRect/>
          </a:stretch>
        </p:blipFill>
        <p:spPr>
          <a:xfrm>
            <a:off x="941339" y="689300"/>
            <a:ext cx="7261323" cy="4073063"/>
          </a:xfrm>
          <a:prstGeom prst="rect">
            <a:avLst/>
          </a:prstGeom>
          <a:noFill/>
          <a:ln>
            <a:noFill/>
          </a:ln>
        </p:spPr>
      </p:pic>
      <p:sp>
        <p:nvSpPr>
          <p:cNvPr id="697" name="Google Shape;697;p64"/>
          <p:cNvSpPr txBox="1">
            <a:spLocks noGrp="1"/>
          </p:cNvSpPr>
          <p:nvPr>
            <p:ph type="sldNum" idx="12"/>
          </p:nvPr>
        </p:nvSpPr>
        <p:spPr>
          <a:xfrm>
            <a:off x="8630875" y="4875372"/>
            <a:ext cx="548700" cy="2682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52</a:t>
            </a:fld>
            <a:endParaRPr/>
          </a:p>
        </p:txBody>
      </p:sp>
      <p:sp>
        <p:nvSpPr>
          <p:cNvPr id="698" name="Google Shape;698;p64"/>
          <p:cNvSpPr txBox="1">
            <a:spLocks noGrp="1"/>
          </p:cNvSpPr>
          <p:nvPr>
            <p:ph type="title"/>
          </p:nvPr>
        </p:nvSpPr>
        <p:spPr>
          <a:xfrm>
            <a:off x="153025" y="0"/>
            <a:ext cx="6707400" cy="5763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Project Overview (w/key, w/o steps)</a:t>
            </a:r>
            <a:endParaRPr/>
          </a:p>
        </p:txBody>
      </p:sp>
      <p:sp>
        <p:nvSpPr>
          <p:cNvPr id="699" name="Google Shape;699;p64"/>
          <p:cNvSpPr/>
          <p:nvPr/>
        </p:nvSpPr>
        <p:spPr>
          <a:xfrm>
            <a:off x="7734650" y="4875375"/>
            <a:ext cx="1154100" cy="268200"/>
          </a:xfrm>
          <a:prstGeom prst="rect">
            <a:avLst/>
          </a:prstGeom>
          <a:solidFill>
            <a:srgbClr val="739B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000">
                <a:latin typeface="Merriweather"/>
                <a:ea typeface="Merriweather"/>
                <a:cs typeface="Merriweather"/>
                <a:sym typeface="Merriweather"/>
              </a:rPr>
              <a:t>Backup</a:t>
            </a:r>
            <a:endParaRPr sz="1000">
              <a:latin typeface="Merriweather"/>
              <a:ea typeface="Merriweather"/>
              <a:cs typeface="Merriweather"/>
              <a:sym typeface="Merriweathe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18"/>
          <p:cNvSpPr/>
          <p:nvPr/>
        </p:nvSpPr>
        <p:spPr>
          <a:xfrm>
            <a:off x="1084525" y="3594336"/>
            <a:ext cx="7626000" cy="857100"/>
          </a:xfrm>
          <a:prstGeom prst="homePlat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18"/>
          <p:cNvSpPr/>
          <p:nvPr/>
        </p:nvSpPr>
        <p:spPr>
          <a:xfrm>
            <a:off x="1102788" y="2297275"/>
            <a:ext cx="7626000" cy="857100"/>
          </a:xfrm>
          <a:prstGeom prst="homePlat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18"/>
          <p:cNvSpPr/>
          <p:nvPr/>
        </p:nvSpPr>
        <p:spPr>
          <a:xfrm>
            <a:off x="1102775" y="1032700"/>
            <a:ext cx="7626000" cy="857100"/>
          </a:xfrm>
          <a:prstGeom prst="homePlate">
            <a:avLst>
              <a:gd name="adj" fmla="val 50000"/>
            </a:avLst>
          </a:prstGeom>
          <a:solidFill>
            <a:schemeClr val="lt2"/>
          </a:solidFill>
          <a:ln>
            <a:noFill/>
          </a:ln>
          <a:effectLst>
            <a:outerShdw blurRad="57150" dist="76200" dir="504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18"/>
          <p:cNvSpPr/>
          <p:nvPr/>
        </p:nvSpPr>
        <p:spPr>
          <a:xfrm>
            <a:off x="1102800" y="2297288"/>
            <a:ext cx="7626000" cy="857100"/>
          </a:xfrm>
          <a:prstGeom prst="homePlate">
            <a:avLst>
              <a:gd name="adj" fmla="val 50000"/>
            </a:avLst>
          </a:prstGeom>
          <a:solidFill>
            <a:schemeClr val="lt2"/>
          </a:solidFill>
          <a:ln>
            <a:noFill/>
          </a:ln>
          <a:effectLst>
            <a:outerShdw blurRad="57150" dist="76200" dir="504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18"/>
          <p:cNvSpPr/>
          <p:nvPr/>
        </p:nvSpPr>
        <p:spPr>
          <a:xfrm>
            <a:off x="415213" y="2178286"/>
            <a:ext cx="1035900" cy="1035900"/>
          </a:xfrm>
          <a:prstGeom prst="ellipse">
            <a:avLst/>
          </a:prstGeom>
          <a:solidFill>
            <a:srgbClr val="739BF5"/>
          </a:solidFill>
          <a:ln>
            <a:noFill/>
          </a:ln>
          <a:effectLst>
            <a:outerShdw blurRad="57150" dist="19050" dir="5400000" algn="bl" rotWithShape="0">
              <a:srgbClr val="000000">
                <a:alpha val="6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7000" b="1">
                <a:solidFill>
                  <a:schemeClr val="lt1"/>
                </a:solidFill>
                <a:latin typeface="Roboto"/>
                <a:ea typeface="Roboto"/>
                <a:cs typeface="Roboto"/>
                <a:sym typeface="Roboto"/>
              </a:rPr>
              <a:t>2</a:t>
            </a:r>
            <a:endParaRPr sz="7000" b="1">
              <a:solidFill>
                <a:schemeClr val="lt1"/>
              </a:solidFill>
              <a:latin typeface="Roboto"/>
              <a:ea typeface="Roboto"/>
              <a:cs typeface="Roboto"/>
              <a:sym typeface="Roboto"/>
            </a:endParaRPr>
          </a:p>
        </p:txBody>
      </p:sp>
      <p:sp>
        <p:nvSpPr>
          <p:cNvPr id="117" name="Google Shape;117;p18"/>
          <p:cNvSpPr/>
          <p:nvPr/>
        </p:nvSpPr>
        <p:spPr>
          <a:xfrm>
            <a:off x="415200" y="913123"/>
            <a:ext cx="1035900" cy="1035900"/>
          </a:xfrm>
          <a:prstGeom prst="ellipse">
            <a:avLst/>
          </a:prstGeom>
          <a:solidFill>
            <a:srgbClr val="739BF5"/>
          </a:solidFill>
          <a:ln>
            <a:noFill/>
          </a:ln>
          <a:effectLst>
            <a:outerShdw blurRad="57150" dist="19050" dir="5400000" algn="bl" rotWithShape="0">
              <a:srgbClr val="000000">
                <a:alpha val="6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7000" b="1">
                <a:solidFill>
                  <a:schemeClr val="lt1"/>
                </a:solidFill>
                <a:latin typeface="Roboto"/>
                <a:ea typeface="Roboto"/>
                <a:cs typeface="Roboto"/>
                <a:sym typeface="Roboto"/>
              </a:rPr>
              <a:t>1</a:t>
            </a:r>
            <a:endParaRPr sz="7000" b="1">
              <a:solidFill>
                <a:schemeClr val="lt1"/>
              </a:solidFill>
              <a:latin typeface="Roboto"/>
              <a:ea typeface="Roboto"/>
              <a:cs typeface="Roboto"/>
              <a:sym typeface="Roboto"/>
            </a:endParaRPr>
          </a:p>
        </p:txBody>
      </p:sp>
      <p:sp>
        <p:nvSpPr>
          <p:cNvPr id="118" name="Google Shape;118;p18"/>
          <p:cNvSpPr/>
          <p:nvPr/>
        </p:nvSpPr>
        <p:spPr>
          <a:xfrm>
            <a:off x="1084525" y="3586238"/>
            <a:ext cx="7626000" cy="857100"/>
          </a:xfrm>
          <a:prstGeom prst="homePlate">
            <a:avLst>
              <a:gd name="adj" fmla="val 50000"/>
            </a:avLst>
          </a:prstGeom>
          <a:solidFill>
            <a:schemeClr val="lt2"/>
          </a:solidFill>
          <a:ln>
            <a:noFill/>
          </a:ln>
          <a:effectLst>
            <a:outerShdw blurRad="57150" dist="76200" dir="504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18"/>
          <p:cNvSpPr/>
          <p:nvPr/>
        </p:nvSpPr>
        <p:spPr>
          <a:xfrm>
            <a:off x="433425" y="3502648"/>
            <a:ext cx="1035900" cy="1035900"/>
          </a:xfrm>
          <a:prstGeom prst="ellipse">
            <a:avLst/>
          </a:prstGeom>
          <a:solidFill>
            <a:srgbClr val="739BF5"/>
          </a:solidFill>
          <a:ln>
            <a:noFill/>
          </a:ln>
          <a:effectLst>
            <a:outerShdw blurRad="57150" dist="19050" dir="5400000" algn="bl" rotWithShape="0">
              <a:srgbClr val="000000">
                <a:alpha val="6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7000" b="1">
                <a:solidFill>
                  <a:schemeClr val="lt1"/>
                </a:solidFill>
                <a:latin typeface="Roboto"/>
                <a:ea typeface="Roboto"/>
                <a:cs typeface="Roboto"/>
                <a:sym typeface="Roboto"/>
              </a:rPr>
              <a:t>3</a:t>
            </a:r>
            <a:endParaRPr sz="7000" b="1">
              <a:solidFill>
                <a:schemeClr val="lt1"/>
              </a:solidFill>
              <a:latin typeface="Roboto"/>
              <a:ea typeface="Roboto"/>
              <a:cs typeface="Roboto"/>
              <a:sym typeface="Roboto"/>
            </a:endParaRPr>
          </a:p>
        </p:txBody>
      </p:sp>
      <p:sp>
        <p:nvSpPr>
          <p:cNvPr id="120" name="Google Shape;120;p18"/>
          <p:cNvSpPr txBox="1"/>
          <p:nvPr/>
        </p:nvSpPr>
        <p:spPr>
          <a:xfrm>
            <a:off x="1451100" y="1032700"/>
            <a:ext cx="7118700" cy="857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800">
                <a:solidFill>
                  <a:schemeClr val="lt1"/>
                </a:solidFill>
                <a:latin typeface="Merriweather"/>
                <a:ea typeface="Merriweather"/>
                <a:cs typeface="Merriweather"/>
                <a:sym typeface="Merriweather"/>
              </a:rPr>
              <a:t>Provide accurate inertial position and velocity to a CubeSat in a cislunar orbit with an INS, outside of GPS range</a:t>
            </a:r>
            <a:endParaRPr sz="1800">
              <a:solidFill>
                <a:schemeClr val="lt1"/>
              </a:solidFill>
              <a:latin typeface="Merriweather"/>
              <a:ea typeface="Merriweather"/>
              <a:cs typeface="Merriweather"/>
              <a:sym typeface="Merriweather"/>
            </a:endParaRPr>
          </a:p>
        </p:txBody>
      </p:sp>
      <p:sp>
        <p:nvSpPr>
          <p:cNvPr id="121" name="Google Shape;121;p18"/>
          <p:cNvSpPr txBox="1"/>
          <p:nvPr/>
        </p:nvSpPr>
        <p:spPr>
          <a:xfrm>
            <a:off x="1451113" y="2297275"/>
            <a:ext cx="6536400" cy="857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800">
                <a:solidFill>
                  <a:schemeClr val="lt1"/>
                </a:solidFill>
                <a:latin typeface="Merriweather"/>
                <a:ea typeface="Merriweather"/>
                <a:cs typeface="Merriweather"/>
                <a:sym typeface="Merriweather"/>
              </a:rPr>
              <a:t>Modularity, such that the system can be installed in a variety of standardized General Atomics cubesats</a:t>
            </a:r>
            <a:endParaRPr sz="1800">
              <a:solidFill>
                <a:schemeClr val="lt1"/>
              </a:solidFill>
              <a:latin typeface="Merriweather"/>
              <a:ea typeface="Merriweather"/>
              <a:cs typeface="Merriweather"/>
              <a:sym typeface="Merriweather"/>
            </a:endParaRPr>
          </a:p>
        </p:txBody>
      </p:sp>
      <p:sp>
        <p:nvSpPr>
          <p:cNvPr id="122" name="Google Shape;122;p18"/>
          <p:cNvSpPr txBox="1"/>
          <p:nvPr/>
        </p:nvSpPr>
        <p:spPr>
          <a:xfrm>
            <a:off x="1469325" y="3594325"/>
            <a:ext cx="6796800" cy="857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800">
                <a:solidFill>
                  <a:schemeClr val="lt1"/>
                </a:solidFill>
                <a:latin typeface="Merriweather"/>
                <a:ea typeface="Merriweather"/>
                <a:cs typeface="Merriweather"/>
                <a:sym typeface="Merriweather"/>
              </a:rPr>
              <a:t>Ground segment to receive INS data and display trajectory in a Graphical User Interface (GUI)</a:t>
            </a:r>
            <a:endParaRPr sz="1800">
              <a:solidFill>
                <a:schemeClr val="lt1"/>
              </a:solidFill>
              <a:latin typeface="Merriweather"/>
              <a:ea typeface="Merriweather"/>
              <a:cs typeface="Merriweather"/>
              <a:sym typeface="Merriweather"/>
            </a:endParaRPr>
          </a:p>
        </p:txBody>
      </p:sp>
      <p:sp>
        <p:nvSpPr>
          <p:cNvPr id="123" name="Google Shape;123;p18"/>
          <p:cNvSpPr txBox="1">
            <a:spLocks noGrp="1"/>
          </p:cNvSpPr>
          <p:nvPr>
            <p:ph type="sldNum" idx="12"/>
          </p:nvPr>
        </p:nvSpPr>
        <p:spPr>
          <a:xfrm>
            <a:off x="8630875" y="4875372"/>
            <a:ext cx="548700" cy="2682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770"/>
              <a:buFont typeface="Arial"/>
              <a:buNone/>
            </a:pPr>
            <a:fld id="{00000000-1234-1234-1234-123412341234}" type="slidenum">
              <a:rPr lang="en"/>
              <a:t>6</a:t>
            </a:fld>
            <a:endParaRPr/>
          </a:p>
        </p:txBody>
      </p:sp>
      <p:sp>
        <p:nvSpPr>
          <p:cNvPr id="124" name="Google Shape;124;p18"/>
          <p:cNvSpPr txBox="1">
            <a:spLocks noGrp="1"/>
          </p:cNvSpPr>
          <p:nvPr>
            <p:ph type="title"/>
          </p:nvPr>
        </p:nvSpPr>
        <p:spPr>
          <a:xfrm>
            <a:off x="153025" y="0"/>
            <a:ext cx="6707400" cy="5763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Mission Objectives</a:t>
            </a:r>
            <a:endParaRPr/>
          </a:p>
        </p:txBody>
      </p:sp>
      <p:sp>
        <p:nvSpPr>
          <p:cNvPr id="125" name="Google Shape;125;p18"/>
          <p:cNvSpPr/>
          <p:nvPr/>
        </p:nvSpPr>
        <p:spPr>
          <a:xfrm>
            <a:off x="3463825" y="4875200"/>
            <a:ext cx="1055400" cy="268200"/>
          </a:xfrm>
          <a:prstGeom prst="rect">
            <a:avLst/>
          </a:prstGeom>
          <a:solidFill>
            <a:srgbClr val="739B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000">
                <a:latin typeface="Merriweather"/>
                <a:ea typeface="Merriweather"/>
                <a:cs typeface="Merriweather"/>
                <a:sym typeface="Merriweather"/>
              </a:rPr>
              <a:t>Overview</a:t>
            </a:r>
            <a:endParaRPr sz="1000">
              <a:latin typeface="Merriweather"/>
              <a:ea typeface="Merriweather"/>
              <a:cs typeface="Merriweather"/>
              <a:sym typeface="Merriweathe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29"/>
        <p:cNvGrpSpPr/>
        <p:nvPr/>
      </p:nvGrpSpPr>
      <p:grpSpPr>
        <a:xfrm>
          <a:off x="0" y="0"/>
          <a:ext cx="0" cy="0"/>
          <a:chOff x="0" y="0"/>
          <a:chExt cx="0" cy="0"/>
        </a:xfrm>
      </p:grpSpPr>
      <p:pic>
        <p:nvPicPr>
          <p:cNvPr id="130" name="Google Shape;130;p19"/>
          <p:cNvPicPr preferRelativeResize="0"/>
          <p:nvPr/>
        </p:nvPicPr>
        <p:blipFill>
          <a:blip r:embed="rId3">
            <a:alphaModFix amt="70000"/>
          </a:blip>
          <a:stretch>
            <a:fillRect/>
          </a:stretch>
        </p:blipFill>
        <p:spPr>
          <a:xfrm>
            <a:off x="-2913500" y="3328263"/>
            <a:ext cx="6382500" cy="4969511"/>
          </a:xfrm>
          <a:prstGeom prst="rect">
            <a:avLst/>
          </a:prstGeom>
          <a:noFill/>
          <a:ln>
            <a:noFill/>
          </a:ln>
        </p:spPr>
      </p:pic>
      <p:sp>
        <p:nvSpPr>
          <p:cNvPr id="131" name="Google Shape;131;p19"/>
          <p:cNvSpPr/>
          <p:nvPr/>
        </p:nvSpPr>
        <p:spPr>
          <a:xfrm>
            <a:off x="783875" y="930075"/>
            <a:ext cx="1449300" cy="1515000"/>
          </a:xfrm>
          <a:prstGeom prst="cube">
            <a:avLst>
              <a:gd name="adj" fmla="val 25000"/>
            </a:avLst>
          </a:prstGeom>
          <a:solidFill>
            <a:srgbClr val="9E9E9E"/>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t>Parent Cubesat</a:t>
            </a:r>
            <a:endParaRPr b="1"/>
          </a:p>
        </p:txBody>
      </p:sp>
      <p:pic>
        <p:nvPicPr>
          <p:cNvPr id="132" name="Google Shape;132;p19"/>
          <p:cNvPicPr preferRelativeResize="0"/>
          <p:nvPr/>
        </p:nvPicPr>
        <p:blipFill>
          <a:blip r:embed="rId4">
            <a:alphaModFix amt="70000"/>
          </a:blip>
          <a:stretch>
            <a:fillRect/>
          </a:stretch>
        </p:blipFill>
        <p:spPr>
          <a:xfrm>
            <a:off x="7629150" y="-1911975"/>
            <a:ext cx="3544500" cy="3544500"/>
          </a:xfrm>
          <a:prstGeom prst="rect">
            <a:avLst/>
          </a:prstGeom>
          <a:noFill/>
          <a:ln>
            <a:noFill/>
          </a:ln>
        </p:spPr>
      </p:pic>
      <p:sp>
        <p:nvSpPr>
          <p:cNvPr id="133" name="Google Shape;133;p19"/>
          <p:cNvSpPr/>
          <p:nvPr/>
        </p:nvSpPr>
        <p:spPr>
          <a:xfrm>
            <a:off x="6121450" y="624400"/>
            <a:ext cx="2985300" cy="3577200"/>
          </a:xfrm>
          <a:prstGeom prst="roundRect">
            <a:avLst>
              <a:gd name="adj" fmla="val 16667"/>
            </a:avLst>
          </a:prstGeom>
          <a:noFill/>
          <a:ln w="38100" cap="flat" cmpd="sng">
            <a:solidFill>
              <a:srgbClr val="EAD1DC"/>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19"/>
          <p:cNvSpPr/>
          <p:nvPr/>
        </p:nvSpPr>
        <p:spPr>
          <a:xfrm rot="-5400000">
            <a:off x="6435450" y="1589275"/>
            <a:ext cx="2807400" cy="1581600"/>
          </a:xfrm>
          <a:prstGeom prst="cube">
            <a:avLst>
              <a:gd name="adj" fmla="val 25000"/>
            </a:avLst>
          </a:prstGeom>
          <a:solidFill>
            <a:srgbClr val="092E82"/>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35" name="Google Shape;135;p19"/>
          <p:cNvSpPr txBox="1"/>
          <p:nvPr/>
        </p:nvSpPr>
        <p:spPr>
          <a:xfrm rot="-2019">
            <a:off x="2996937" y="1053462"/>
            <a:ext cx="25539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solidFill>
                  <a:schemeClr val="lt1"/>
                </a:solidFill>
              </a:rPr>
              <a:t>Downlink computed AD data package</a:t>
            </a:r>
            <a:endParaRPr sz="1100">
              <a:solidFill>
                <a:schemeClr val="lt1"/>
              </a:solidFill>
            </a:endParaRPr>
          </a:p>
        </p:txBody>
      </p:sp>
      <p:sp>
        <p:nvSpPr>
          <p:cNvPr id="136" name="Google Shape;136;p19"/>
          <p:cNvSpPr txBox="1"/>
          <p:nvPr/>
        </p:nvSpPr>
        <p:spPr>
          <a:xfrm rot="-524">
            <a:off x="4152847" y="3737930"/>
            <a:ext cx="19686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solidFill>
                  <a:schemeClr val="lt1"/>
                </a:solidFill>
              </a:rPr>
              <a:t>Positional Drift Corrections</a:t>
            </a:r>
            <a:endParaRPr sz="1100">
              <a:solidFill>
                <a:schemeClr val="lt1"/>
              </a:solidFill>
            </a:endParaRPr>
          </a:p>
        </p:txBody>
      </p:sp>
      <p:sp>
        <p:nvSpPr>
          <p:cNvPr id="137" name="Google Shape;137;p19"/>
          <p:cNvSpPr txBox="1"/>
          <p:nvPr/>
        </p:nvSpPr>
        <p:spPr>
          <a:xfrm>
            <a:off x="7333025" y="1386525"/>
            <a:ext cx="1449300" cy="477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900" b="1">
                <a:solidFill>
                  <a:schemeClr val="lt1"/>
                </a:solidFill>
              </a:rPr>
              <a:t>GAINS</a:t>
            </a:r>
            <a:endParaRPr sz="1900" b="1">
              <a:solidFill>
                <a:schemeClr val="lt1"/>
              </a:solidFill>
            </a:endParaRPr>
          </a:p>
        </p:txBody>
      </p:sp>
      <p:sp>
        <p:nvSpPr>
          <p:cNvPr id="138" name="Google Shape;138;p19"/>
          <p:cNvSpPr txBox="1"/>
          <p:nvPr/>
        </p:nvSpPr>
        <p:spPr>
          <a:xfrm>
            <a:off x="7503275" y="2548625"/>
            <a:ext cx="1108800" cy="354000"/>
          </a:xfrm>
          <a:prstGeom prst="rect">
            <a:avLst/>
          </a:prstGeom>
          <a:solidFill>
            <a:srgbClr val="739BF5"/>
          </a:solidFill>
          <a:ln w="9525"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sz="1100"/>
              <a:t>Computation</a:t>
            </a:r>
            <a:endParaRPr sz="1100"/>
          </a:p>
        </p:txBody>
      </p:sp>
      <p:sp>
        <p:nvSpPr>
          <p:cNvPr id="139" name="Google Shape;139;p19"/>
          <p:cNvSpPr txBox="1"/>
          <p:nvPr/>
        </p:nvSpPr>
        <p:spPr>
          <a:xfrm>
            <a:off x="7503275" y="1863625"/>
            <a:ext cx="1108800" cy="354000"/>
          </a:xfrm>
          <a:prstGeom prst="rect">
            <a:avLst/>
          </a:prstGeom>
          <a:solidFill>
            <a:srgbClr val="739BF5"/>
          </a:solidFill>
          <a:ln w="9525"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sz="1100"/>
              <a:t>Measurement</a:t>
            </a:r>
            <a:endParaRPr sz="1100"/>
          </a:p>
        </p:txBody>
      </p:sp>
      <p:cxnSp>
        <p:nvCxnSpPr>
          <p:cNvPr id="140" name="Google Shape;140;p19"/>
          <p:cNvCxnSpPr>
            <a:stCxn id="139" idx="2"/>
            <a:endCxn id="138" idx="0"/>
          </p:cNvCxnSpPr>
          <p:nvPr/>
        </p:nvCxnSpPr>
        <p:spPr>
          <a:xfrm>
            <a:off x="8057675" y="2217625"/>
            <a:ext cx="0" cy="330900"/>
          </a:xfrm>
          <a:prstGeom prst="straightConnector1">
            <a:avLst/>
          </a:prstGeom>
          <a:noFill/>
          <a:ln w="19050" cap="flat" cmpd="sng">
            <a:solidFill>
              <a:schemeClr val="lt1"/>
            </a:solidFill>
            <a:prstDash val="solid"/>
            <a:round/>
            <a:headEnd type="none" w="med" len="med"/>
            <a:tailEnd type="triangle" w="med" len="med"/>
          </a:ln>
        </p:spPr>
      </p:cxnSp>
      <p:cxnSp>
        <p:nvCxnSpPr>
          <p:cNvPr id="141" name="Google Shape;141;p19"/>
          <p:cNvCxnSpPr>
            <a:stCxn id="138" idx="2"/>
            <a:endCxn id="142" idx="0"/>
          </p:cNvCxnSpPr>
          <p:nvPr/>
        </p:nvCxnSpPr>
        <p:spPr>
          <a:xfrm>
            <a:off x="8057675" y="2902625"/>
            <a:ext cx="0" cy="330900"/>
          </a:xfrm>
          <a:prstGeom prst="straightConnector1">
            <a:avLst/>
          </a:prstGeom>
          <a:noFill/>
          <a:ln w="19050" cap="flat" cmpd="sng">
            <a:solidFill>
              <a:schemeClr val="lt1"/>
            </a:solidFill>
            <a:prstDash val="solid"/>
            <a:round/>
            <a:headEnd type="none" w="med" len="med"/>
            <a:tailEnd type="triangle" w="med" len="med"/>
          </a:ln>
        </p:spPr>
      </p:cxnSp>
      <p:sp>
        <p:nvSpPr>
          <p:cNvPr id="143" name="Google Shape;143;p19"/>
          <p:cNvSpPr txBox="1"/>
          <p:nvPr/>
        </p:nvSpPr>
        <p:spPr>
          <a:xfrm rot="-1138">
            <a:off x="852463" y="2562489"/>
            <a:ext cx="906300" cy="692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solidFill>
                  <a:schemeClr val="lt1"/>
                </a:solidFill>
              </a:rPr>
              <a:t>Computed AD solution and data</a:t>
            </a:r>
            <a:endParaRPr sz="1100">
              <a:solidFill>
                <a:schemeClr val="lt1"/>
              </a:solidFill>
            </a:endParaRPr>
          </a:p>
        </p:txBody>
      </p:sp>
      <p:sp>
        <p:nvSpPr>
          <p:cNvPr id="144" name="Google Shape;144;p19"/>
          <p:cNvSpPr txBox="1"/>
          <p:nvPr/>
        </p:nvSpPr>
        <p:spPr>
          <a:xfrm rot="-1138">
            <a:off x="2180938" y="2420076"/>
            <a:ext cx="906300" cy="692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solidFill>
                  <a:schemeClr val="lt1"/>
                </a:solidFill>
              </a:rPr>
              <a:t>Positional Drift Corrections</a:t>
            </a:r>
            <a:endParaRPr sz="1100">
              <a:solidFill>
                <a:schemeClr val="lt1"/>
              </a:solidFill>
            </a:endParaRPr>
          </a:p>
        </p:txBody>
      </p:sp>
      <p:sp>
        <p:nvSpPr>
          <p:cNvPr id="145" name="Google Shape;145;p19"/>
          <p:cNvSpPr/>
          <p:nvPr/>
        </p:nvSpPr>
        <p:spPr>
          <a:xfrm>
            <a:off x="1145425" y="930075"/>
            <a:ext cx="354000" cy="321300"/>
          </a:xfrm>
          <a:prstGeom prst="star6">
            <a:avLst>
              <a:gd name="adj" fmla="val 28868"/>
              <a:gd name="hf" fmla="val 115470"/>
            </a:avLst>
          </a:prstGeom>
          <a:solidFill>
            <a:srgbClr val="FFE59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19"/>
          <p:cNvSpPr txBox="1"/>
          <p:nvPr/>
        </p:nvSpPr>
        <p:spPr>
          <a:xfrm rot="-1366">
            <a:off x="1465422" y="859773"/>
            <a:ext cx="7548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a:t>Star Tracker</a:t>
            </a:r>
            <a:endParaRPr sz="900"/>
          </a:p>
        </p:txBody>
      </p:sp>
      <p:sp>
        <p:nvSpPr>
          <p:cNvPr id="147" name="Google Shape;147;p19"/>
          <p:cNvSpPr txBox="1"/>
          <p:nvPr/>
        </p:nvSpPr>
        <p:spPr>
          <a:xfrm>
            <a:off x="4264300" y="505625"/>
            <a:ext cx="19686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solidFill>
                  <a:schemeClr val="lt1"/>
                </a:solidFill>
              </a:rPr>
              <a:t>Attitude Drift Corrections</a:t>
            </a:r>
            <a:endParaRPr sz="1100">
              <a:solidFill>
                <a:schemeClr val="lt1"/>
              </a:solidFill>
            </a:endParaRPr>
          </a:p>
        </p:txBody>
      </p:sp>
      <p:sp>
        <p:nvSpPr>
          <p:cNvPr id="148" name="Google Shape;148;p19"/>
          <p:cNvSpPr txBox="1"/>
          <p:nvPr/>
        </p:nvSpPr>
        <p:spPr>
          <a:xfrm rot="-442">
            <a:off x="2651575" y="1362538"/>
            <a:ext cx="2335800" cy="523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100">
                <a:solidFill>
                  <a:schemeClr val="lt1"/>
                </a:solidFill>
              </a:rPr>
              <a:t>Satellite polling @ 100Hz</a:t>
            </a:r>
            <a:endParaRPr sz="1100">
              <a:solidFill>
                <a:schemeClr val="lt1"/>
              </a:solidFill>
            </a:endParaRPr>
          </a:p>
          <a:p>
            <a:pPr marL="0" lvl="0" indent="0" algn="ctr" rtl="0">
              <a:spcBef>
                <a:spcPts val="0"/>
              </a:spcBef>
              <a:spcAft>
                <a:spcPts val="0"/>
              </a:spcAft>
              <a:buNone/>
            </a:pPr>
            <a:r>
              <a:rPr lang="en" sz="1100">
                <a:solidFill>
                  <a:schemeClr val="lt1"/>
                </a:solidFill>
              </a:rPr>
              <a:t>(Position and velocity calculations)</a:t>
            </a:r>
            <a:endParaRPr sz="1100">
              <a:solidFill>
                <a:schemeClr val="lt1"/>
              </a:solidFill>
            </a:endParaRPr>
          </a:p>
        </p:txBody>
      </p:sp>
      <p:cxnSp>
        <p:nvCxnSpPr>
          <p:cNvPr id="149" name="Google Shape;149;p19"/>
          <p:cNvCxnSpPr>
            <a:stCxn id="138" idx="1"/>
          </p:cNvCxnSpPr>
          <p:nvPr/>
        </p:nvCxnSpPr>
        <p:spPr>
          <a:xfrm rot="10800000">
            <a:off x="1623575" y="1358825"/>
            <a:ext cx="5879700" cy="1366800"/>
          </a:xfrm>
          <a:prstGeom prst="bentConnector3">
            <a:avLst>
              <a:gd name="adj1" fmla="val 30901"/>
            </a:avLst>
          </a:prstGeom>
          <a:noFill/>
          <a:ln w="19050" cap="flat" cmpd="sng">
            <a:solidFill>
              <a:srgbClr val="FF0000"/>
            </a:solidFill>
            <a:prstDash val="solid"/>
            <a:round/>
            <a:headEnd type="none" w="med" len="med"/>
            <a:tailEnd type="triangle" w="med" len="med"/>
          </a:ln>
        </p:spPr>
      </p:cxnSp>
      <p:cxnSp>
        <p:nvCxnSpPr>
          <p:cNvPr id="150" name="Google Shape;150;p19"/>
          <p:cNvCxnSpPr>
            <a:stCxn id="142" idx="1"/>
          </p:cNvCxnSpPr>
          <p:nvPr/>
        </p:nvCxnSpPr>
        <p:spPr>
          <a:xfrm rot="10800000">
            <a:off x="1974875" y="1632525"/>
            <a:ext cx="5528400" cy="1778100"/>
          </a:xfrm>
          <a:prstGeom prst="bentConnector3">
            <a:avLst>
              <a:gd name="adj1" fmla="val 45460"/>
            </a:avLst>
          </a:prstGeom>
          <a:noFill/>
          <a:ln w="19050" cap="flat" cmpd="sng">
            <a:solidFill>
              <a:srgbClr val="6AA84F"/>
            </a:solidFill>
            <a:prstDash val="solid"/>
            <a:round/>
            <a:headEnd type="none" w="med" len="med"/>
            <a:tailEnd type="triangle" w="med" len="med"/>
          </a:ln>
        </p:spPr>
      </p:cxnSp>
      <p:sp>
        <p:nvSpPr>
          <p:cNvPr id="151" name="Google Shape;151;p19"/>
          <p:cNvSpPr txBox="1"/>
          <p:nvPr/>
        </p:nvSpPr>
        <p:spPr>
          <a:xfrm>
            <a:off x="852475" y="4605800"/>
            <a:ext cx="1581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chemeClr val="lt1"/>
                </a:solidFill>
              </a:rPr>
              <a:t>Ground Station</a:t>
            </a:r>
            <a:endParaRPr b="1">
              <a:solidFill>
                <a:schemeClr val="lt1"/>
              </a:solidFill>
            </a:endParaRPr>
          </a:p>
        </p:txBody>
      </p:sp>
      <p:pic>
        <p:nvPicPr>
          <p:cNvPr id="152" name="Google Shape;152;p19"/>
          <p:cNvPicPr preferRelativeResize="0"/>
          <p:nvPr/>
        </p:nvPicPr>
        <p:blipFill>
          <a:blip r:embed="rId5">
            <a:alphaModFix/>
          </a:blip>
          <a:stretch>
            <a:fillRect/>
          </a:stretch>
        </p:blipFill>
        <p:spPr>
          <a:xfrm>
            <a:off x="682963" y="3372614"/>
            <a:ext cx="1968624" cy="1282625"/>
          </a:xfrm>
          <a:prstGeom prst="rect">
            <a:avLst/>
          </a:prstGeom>
          <a:noFill/>
          <a:ln>
            <a:noFill/>
          </a:ln>
        </p:spPr>
      </p:pic>
      <p:sp>
        <p:nvSpPr>
          <p:cNvPr id="153" name="Google Shape;153;p19"/>
          <p:cNvSpPr/>
          <p:nvPr/>
        </p:nvSpPr>
        <p:spPr>
          <a:xfrm rot="3497384">
            <a:off x="1198348" y="3462920"/>
            <a:ext cx="438336" cy="405613"/>
          </a:xfrm>
          <a:prstGeom prst="ellipse">
            <a:avLst/>
          </a:prstGeom>
          <a:solidFill>
            <a:srgbClr val="B6D7A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19"/>
          <p:cNvSpPr/>
          <p:nvPr/>
        </p:nvSpPr>
        <p:spPr>
          <a:xfrm rot="3496163">
            <a:off x="1841216" y="3669125"/>
            <a:ext cx="265246" cy="245435"/>
          </a:xfrm>
          <a:prstGeom prst="ellipse">
            <a:avLst/>
          </a:prstGeom>
          <a:solidFill>
            <a:srgbClr val="D9D9D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19"/>
          <p:cNvSpPr/>
          <p:nvPr/>
        </p:nvSpPr>
        <p:spPr>
          <a:xfrm rot="3600287">
            <a:off x="1517752" y="3495817"/>
            <a:ext cx="181731" cy="570175"/>
          </a:xfrm>
          <a:custGeom>
            <a:avLst/>
            <a:gdLst/>
            <a:ahLst/>
            <a:cxnLst/>
            <a:rect l="l" t="t" r="r" b="b"/>
            <a:pathLst>
              <a:path w="6307" h="26011" extrusionOk="0">
                <a:moveTo>
                  <a:pt x="0" y="26011"/>
                </a:moveTo>
                <a:cubicBezTo>
                  <a:pt x="1031" y="24696"/>
                  <a:pt x="5686" y="21498"/>
                  <a:pt x="6183" y="18122"/>
                </a:cubicBezTo>
                <a:cubicBezTo>
                  <a:pt x="6681" y="14746"/>
                  <a:pt x="3483" y="8777"/>
                  <a:pt x="2985" y="5757"/>
                </a:cubicBezTo>
                <a:cubicBezTo>
                  <a:pt x="2488" y="2737"/>
                  <a:pt x="3163" y="960"/>
                  <a:pt x="3198" y="0"/>
                </a:cubicBezTo>
              </a:path>
            </a:pathLst>
          </a:custGeom>
          <a:noFill/>
          <a:ln w="9525" cap="flat" cmpd="sng">
            <a:solidFill>
              <a:srgbClr val="FF0000"/>
            </a:solidFill>
            <a:prstDash val="solid"/>
            <a:round/>
            <a:headEnd type="none" w="med" len="med"/>
            <a:tailEnd type="none" w="med" len="med"/>
          </a:ln>
        </p:spPr>
      </p:sp>
      <p:sp>
        <p:nvSpPr>
          <p:cNvPr id="156" name="Google Shape;156;p19"/>
          <p:cNvSpPr/>
          <p:nvPr/>
        </p:nvSpPr>
        <p:spPr>
          <a:xfrm rot="3676636">
            <a:off x="1818865" y="3578224"/>
            <a:ext cx="85523" cy="74396"/>
          </a:xfrm>
          <a:prstGeom prst="flowChartSummingJunction">
            <a:avLst/>
          </a:prstGeom>
          <a:solidFill>
            <a:schemeClr val="lt2"/>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19"/>
          <p:cNvSpPr/>
          <p:nvPr/>
        </p:nvSpPr>
        <p:spPr>
          <a:xfrm rot="3600466">
            <a:off x="1494761" y="3510086"/>
            <a:ext cx="244170" cy="570175"/>
          </a:xfrm>
          <a:custGeom>
            <a:avLst/>
            <a:gdLst/>
            <a:ahLst/>
            <a:cxnLst/>
            <a:rect l="l" t="t" r="r" b="b"/>
            <a:pathLst>
              <a:path w="6307" h="26011" extrusionOk="0">
                <a:moveTo>
                  <a:pt x="0" y="26011"/>
                </a:moveTo>
                <a:cubicBezTo>
                  <a:pt x="1031" y="24696"/>
                  <a:pt x="5686" y="21498"/>
                  <a:pt x="6183" y="18122"/>
                </a:cubicBezTo>
                <a:cubicBezTo>
                  <a:pt x="6681" y="14746"/>
                  <a:pt x="3483" y="8777"/>
                  <a:pt x="2985" y="5757"/>
                </a:cubicBezTo>
                <a:cubicBezTo>
                  <a:pt x="2488" y="2737"/>
                  <a:pt x="3163" y="960"/>
                  <a:pt x="3198" y="0"/>
                </a:cubicBezTo>
              </a:path>
            </a:pathLst>
          </a:custGeom>
          <a:noFill/>
          <a:ln w="9525" cap="flat" cmpd="sng">
            <a:solidFill>
              <a:srgbClr val="FF0000"/>
            </a:solidFill>
            <a:prstDash val="dash"/>
            <a:round/>
            <a:headEnd type="none" w="med" len="med"/>
            <a:tailEnd type="none" w="med" len="med"/>
          </a:ln>
        </p:spPr>
      </p:sp>
      <p:cxnSp>
        <p:nvCxnSpPr>
          <p:cNvPr id="158" name="Google Shape;158;p19"/>
          <p:cNvCxnSpPr/>
          <p:nvPr/>
        </p:nvCxnSpPr>
        <p:spPr>
          <a:xfrm rot="10800000">
            <a:off x="2045125" y="1895825"/>
            <a:ext cx="160500" cy="1479600"/>
          </a:xfrm>
          <a:prstGeom prst="straightConnector1">
            <a:avLst/>
          </a:prstGeom>
          <a:noFill/>
          <a:ln w="19050" cap="flat" cmpd="sng">
            <a:solidFill>
              <a:srgbClr val="F1C232"/>
            </a:solidFill>
            <a:prstDash val="solid"/>
            <a:round/>
            <a:headEnd type="none" w="med" len="med"/>
            <a:tailEnd type="triangle" w="med" len="med"/>
          </a:ln>
        </p:spPr>
      </p:cxnSp>
      <p:cxnSp>
        <p:nvCxnSpPr>
          <p:cNvPr id="159" name="Google Shape;159;p19"/>
          <p:cNvCxnSpPr/>
          <p:nvPr/>
        </p:nvCxnSpPr>
        <p:spPr>
          <a:xfrm>
            <a:off x="1622350" y="1350175"/>
            <a:ext cx="266400" cy="2045100"/>
          </a:xfrm>
          <a:prstGeom prst="straightConnector1">
            <a:avLst/>
          </a:prstGeom>
          <a:noFill/>
          <a:ln w="19050" cap="flat" cmpd="sng">
            <a:solidFill>
              <a:srgbClr val="FF0000"/>
            </a:solidFill>
            <a:prstDash val="solid"/>
            <a:round/>
            <a:headEnd type="none" w="med" len="med"/>
            <a:tailEnd type="triangle" w="med" len="med"/>
          </a:ln>
        </p:spPr>
      </p:cxnSp>
      <p:cxnSp>
        <p:nvCxnSpPr>
          <p:cNvPr id="160" name="Google Shape;160;p19"/>
          <p:cNvCxnSpPr/>
          <p:nvPr/>
        </p:nvCxnSpPr>
        <p:spPr>
          <a:xfrm>
            <a:off x="8849225" y="2730850"/>
            <a:ext cx="0" cy="1331100"/>
          </a:xfrm>
          <a:prstGeom prst="straightConnector1">
            <a:avLst/>
          </a:prstGeom>
          <a:noFill/>
          <a:ln w="19050" cap="flat" cmpd="sng">
            <a:solidFill>
              <a:srgbClr val="F1C232"/>
            </a:solidFill>
            <a:prstDash val="solid"/>
            <a:round/>
            <a:headEnd type="none" w="med" len="med"/>
            <a:tailEnd type="none" w="med" len="med"/>
          </a:ln>
        </p:spPr>
      </p:cxnSp>
      <p:cxnSp>
        <p:nvCxnSpPr>
          <p:cNvPr id="161" name="Google Shape;161;p19"/>
          <p:cNvCxnSpPr/>
          <p:nvPr/>
        </p:nvCxnSpPr>
        <p:spPr>
          <a:xfrm>
            <a:off x="4096700" y="4039550"/>
            <a:ext cx="4755000" cy="12900"/>
          </a:xfrm>
          <a:prstGeom prst="straightConnector1">
            <a:avLst/>
          </a:prstGeom>
          <a:noFill/>
          <a:ln w="19050" cap="flat" cmpd="sng">
            <a:solidFill>
              <a:srgbClr val="F1C232"/>
            </a:solidFill>
            <a:prstDash val="solid"/>
            <a:round/>
            <a:headEnd type="none" w="med" len="med"/>
            <a:tailEnd type="none" w="med" len="med"/>
          </a:ln>
        </p:spPr>
      </p:cxnSp>
      <p:cxnSp>
        <p:nvCxnSpPr>
          <p:cNvPr id="162" name="Google Shape;162;p19"/>
          <p:cNvCxnSpPr/>
          <p:nvPr/>
        </p:nvCxnSpPr>
        <p:spPr>
          <a:xfrm>
            <a:off x="4086000" y="1879400"/>
            <a:ext cx="0" cy="2170500"/>
          </a:xfrm>
          <a:prstGeom prst="straightConnector1">
            <a:avLst/>
          </a:prstGeom>
          <a:noFill/>
          <a:ln w="19050" cap="flat" cmpd="sng">
            <a:solidFill>
              <a:srgbClr val="F1C232"/>
            </a:solidFill>
            <a:prstDash val="solid"/>
            <a:round/>
            <a:headEnd type="none" w="med" len="med"/>
            <a:tailEnd type="none" w="med" len="med"/>
          </a:ln>
        </p:spPr>
      </p:cxnSp>
      <p:cxnSp>
        <p:nvCxnSpPr>
          <p:cNvPr id="163" name="Google Shape;163;p19"/>
          <p:cNvCxnSpPr/>
          <p:nvPr/>
        </p:nvCxnSpPr>
        <p:spPr>
          <a:xfrm rot="10800000" flipH="1">
            <a:off x="2028075" y="1878500"/>
            <a:ext cx="2068500" cy="900"/>
          </a:xfrm>
          <a:prstGeom prst="straightConnector1">
            <a:avLst/>
          </a:prstGeom>
          <a:noFill/>
          <a:ln w="19050" cap="flat" cmpd="sng">
            <a:solidFill>
              <a:srgbClr val="F1C232"/>
            </a:solidFill>
            <a:prstDash val="solid"/>
            <a:round/>
            <a:headEnd type="none" w="med" len="med"/>
            <a:tailEnd type="none" w="med" len="med"/>
          </a:ln>
        </p:spPr>
      </p:cxnSp>
      <p:sp>
        <p:nvSpPr>
          <p:cNvPr id="164" name="Google Shape;164;p19"/>
          <p:cNvSpPr/>
          <p:nvPr/>
        </p:nvSpPr>
        <p:spPr>
          <a:xfrm>
            <a:off x="979225" y="3255350"/>
            <a:ext cx="1393500" cy="882600"/>
          </a:xfrm>
          <a:prstGeom prst="roundRect">
            <a:avLst>
              <a:gd name="adj" fmla="val 16667"/>
            </a:avLst>
          </a:prstGeom>
          <a:noFill/>
          <a:ln w="38100" cap="flat" cmpd="sng">
            <a:solidFill>
              <a:srgbClr val="EAD1DC"/>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65" name="Google Shape;165;p19"/>
          <p:cNvCxnSpPr/>
          <p:nvPr/>
        </p:nvCxnSpPr>
        <p:spPr>
          <a:xfrm rot="10800000">
            <a:off x="1623575" y="1367200"/>
            <a:ext cx="6012600" cy="1915500"/>
          </a:xfrm>
          <a:prstGeom prst="bentConnector3">
            <a:avLst>
              <a:gd name="adj1" fmla="val 32428"/>
            </a:avLst>
          </a:prstGeom>
          <a:noFill/>
          <a:ln w="19050" cap="flat" cmpd="sng">
            <a:solidFill>
              <a:srgbClr val="FF0000"/>
            </a:solidFill>
            <a:prstDash val="solid"/>
            <a:round/>
            <a:headEnd type="none" w="med" len="med"/>
            <a:tailEnd type="triangle" w="med" len="med"/>
          </a:ln>
        </p:spPr>
      </p:cxnSp>
      <p:sp>
        <p:nvSpPr>
          <p:cNvPr id="142" name="Google Shape;142;p19"/>
          <p:cNvSpPr txBox="1"/>
          <p:nvPr/>
        </p:nvSpPr>
        <p:spPr>
          <a:xfrm>
            <a:off x="7503275" y="3233625"/>
            <a:ext cx="1108800" cy="354000"/>
          </a:xfrm>
          <a:prstGeom prst="rect">
            <a:avLst/>
          </a:prstGeom>
          <a:solidFill>
            <a:srgbClr val="739BF5"/>
          </a:solidFill>
          <a:ln w="9525"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sz="1100"/>
              <a:t>Storage</a:t>
            </a:r>
            <a:endParaRPr sz="1100"/>
          </a:p>
        </p:txBody>
      </p:sp>
      <p:sp>
        <p:nvSpPr>
          <p:cNvPr id="166" name="Google Shape;166;p19"/>
          <p:cNvSpPr txBox="1"/>
          <p:nvPr/>
        </p:nvSpPr>
        <p:spPr>
          <a:xfrm rot="-2539">
            <a:off x="6279850" y="2356209"/>
            <a:ext cx="812400" cy="431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800">
                <a:solidFill>
                  <a:schemeClr val="lt1"/>
                </a:solidFill>
              </a:rPr>
              <a:t>GS Contact Maintained</a:t>
            </a:r>
            <a:endParaRPr sz="800">
              <a:solidFill>
                <a:schemeClr val="lt1"/>
              </a:solidFill>
            </a:endParaRPr>
          </a:p>
        </p:txBody>
      </p:sp>
      <p:sp>
        <p:nvSpPr>
          <p:cNvPr id="167" name="Google Shape;167;p19"/>
          <p:cNvSpPr txBox="1"/>
          <p:nvPr/>
        </p:nvSpPr>
        <p:spPr>
          <a:xfrm rot="-2276">
            <a:off x="6232887" y="2791031"/>
            <a:ext cx="906300" cy="554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800">
                <a:solidFill>
                  <a:schemeClr val="lt1"/>
                </a:solidFill>
              </a:rPr>
              <a:t>GS Contact Achieved (send all storage)</a:t>
            </a:r>
            <a:endParaRPr sz="800">
              <a:solidFill>
                <a:schemeClr val="lt1"/>
              </a:solidFill>
            </a:endParaRPr>
          </a:p>
        </p:txBody>
      </p:sp>
      <p:cxnSp>
        <p:nvCxnSpPr>
          <p:cNvPr id="168" name="Google Shape;168;p19"/>
          <p:cNvCxnSpPr>
            <a:stCxn id="145" idx="5"/>
            <a:endCxn id="138" idx="3"/>
          </p:cNvCxnSpPr>
          <p:nvPr/>
        </p:nvCxnSpPr>
        <p:spPr>
          <a:xfrm rot="-5400000" flipH="1">
            <a:off x="4069525" y="-1817025"/>
            <a:ext cx="1795500" cy="7289700"/>
          </a:xfrm>
          <a:prstGeom prst="bentConnector4">
            <a:avLst>
              <a:gd name="adj1" fmla="val -7186"/>
              <a:gd name="adj2" fmla="val 103266"/>
            </a:avLst>
          </a:prstGeom>
          <a:noFill/>
          <a:ln w="19050" cap="flat" cmpd="sng">
            <a:solidFill>
              <a:srgbClr val="F1C232"/>
            </a:solidFill>
            <a:prstDash val="solid"/>
            <a:round/>
            <a:headEnd type="none" w="med" len="med"/>
            <a:tailEnd type="triangle" w="med" len="med"/>
          </a:ln>
        </p:spPr>
      </p:cxnSp>
      <p:sp>
        <p:nvSpPr>
          <p:cNvPr id="169" name="Google Shape;169;p19"/>
          <p:cNvSpPr txBox="1"/>
          <p:nvPr/>
        </p:nvSpPr>
        <p:spPr>
          <a:xfrm rot="-1176">
            <a:off x="70450" y="1578733"/>
            <a:ext cx="8769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solidFill>
                  <a:srgbClr val="9E9E9E"/>
                </a:solidFill>
              </a:rPr>
              <a:t>Replicated for testing</a:t>
            </a:r>
            <a:endParaRPr sz="1000">
              <a:solidFill>
                <a:srgbClr val="9E9E9E"/>
              </a:solidFill>
            </a:endParaRPr>
          </a:p>
        </p:txBody>
      </p:sp>
      <p:sp>
        <p:nvSpPr>
          <p:cNvPr id="170" name="Google Shape;170;p19"/>
          <p:cNvSpPr txBox="1">
            <a:spLocks noGrp="1"/>
          </p:cNvSpPr>
          <p:nvPr>
            <p:ph type="sldNum" idx="12"/>
          </p:nvPr>
        </p:nvSpPr>
        <p:spPr>
          <a:xfrm>
            <a:off x="8630875" y="4875372"/>
            <a:ext cx="548700" cy="2682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770"/>
              <a:buFont typeface="Arial"/>
              <a:buNone/>
            </a:pPr>
            <a:fld id="{00000000-1234-1234-1234-123412341234}" type="slidenum">
              <a:rPr lang="en">
                <a:solidFill>
                  <a:schemeClr val="lt1"/>
                </a:solidFill>
              </a:rPr>
              <a:t>7</a:t>
            </a:fld>
            <a:endParaRPr>
              <a:solidFill>
                <a:schemeClr val="lt1"/>
              </a:solidFill>
            </a:endParaRPr>
          </a:p>
        </p:txBody>
      </p:sp>
      <p:sp>
        <p:nvSpPr>
          <p:cNvPr id="171" name="Google Shape;171;p19"/>
          <p:cNvSpPr/>
          <p:nvPr/>
        </p:nvSpPr>
        <p:spPr>
          <a:xfrm>
            <a:off x="0" y="0"/>
            <a:ext cx="9144000" cy="5763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19"/>
          <p:cNvSpPr txBox="1">
            <a:spLocks noGrp="1"/>
          </p:cNvSpPr>
          <p:nvPr>
            <p:ph type="title"/>
          </p:nvPr>
        </p:nvSpPr>
        <p:spPr>
          <a:xfrm>
            <a:off x="153025" y="0"/>
            <a:ext cx="6707400" cy="5763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chemeClr val="lt1"/>
                </a:solidFill>
              </a:rPr>
              <a:t>GAINS Project CONOPS</a:t>
            </a:r>
            <a:endParaRPr>
              <a:solidFill>
                <a:schemeClr val="lt1"/>
              </a:solidFill>
            </a:endParaRPr>
          </a:p>
        </p:txBody>
      </p:sp>
      <p:pic>
        <p:nvPicPr>
          <p:cNvPr id="173" name="Google Shape;173;p19"/>
          <p:cNvPicPr preferRelativeResize="0"/>
          <p:nvPr/>
        </p:nvPicPr>
        <p:blipFill>
          <a:blip r:embed="rId6">
            <a:alphaModFix/>
          </a:blip>
          <a:stretch>
            <a:fillRect/>
          </a:stretch>
        </p:blipFill>
        <p:spPr>
          <a:xfrm>
            <a:off x="8630887" y="19500"/>
            <a:ext cx="461714" cy="537276"/>
          </a:xfrm>
          <a:prstGeom prst="rect">
            <a:avLst/>
          </a:prstGeom>
          <a:noFill/>
          <a:ln>
            <a:noFill/>
          </a:ln>
        </p:spPr>
      </p:pic>
      <p:sp>
        <p:nvSpPr>
          <p:cNvPr id="174" name="Google Shape;174;p19"/>
          <p:cNvSpPr/>
          <p:nvPr/>
        </p:nvSpPr>
        <p:spPr>
          <a:xfrm>
            <a:off x="3463825" y="4875200"/>
            <a:ext cx="1055400" cy="268200"/>
          </a:xfrm>
          <a:prstGeom prst="rect">
            <a:avLst/>
          </a:prstGeom>
          <a:solidFill>
            <a:srgbClr val="739B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000">
                <a:latin typeface="Merriweather"/>
                <a:ea typeface="Merriweather"/>
                <a:cs typeface="Merriweather"/>
                <a:sym typeface="Merriweather"/>
              </a:rPr>
              <a:t>Overview</a:t>
            </a:r>
            <a:endParaRPr sz="1000">
              <a:latin typeface="Merriweather"/>
              <a:ea typeface="Merriweather"/>
              <a:cs typeface="Merriweather"/>
              <a:sym typeface="Merriweathe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p20"/>
          <p:cNvSpPr txBox="1">
            <a:spLocks noGrp="1"/>
          </p:cNvSpPr>
          <p:nvPr>
            <p:ph type="sldNum" idx="12"/>
          </p:nvPr>
        </p:nvSpPr>
        <p:spPr>
          <a:xfrm>
            <a:off x="8630875" y="4875372"/>
            <a:ext cx="548700" cy="2682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770"/>
              <a:buFont typeface="Arial"/>
              <a:buNone/>
            </a:pPr>
            <a:fld id="{00000000-1234-1234-1234-123412341234}" type="slidenum">
              <a:rPr lang="en"/>
              <a:t>8</a:t>
            </a:fld>
            <a:endParaRPr/>
          </a:p>
        </p:txBody>
      </p:sp>
      <p:sp>
        <p:nvSpPr>
          <p:cNvPr id="180" name="Google Shape;180;p20"/>
          <p:cNvSpPr/>
          <p:nvPr/>
        </p:nvSpPr>
        <p:spPr>
          <a:xfrm>
            <a:off x="3463825" y="4875200"/>
            <a:ext cx="1055400" cy="268200"/>
          </a:xfrm>
          <a:prstGeom prst="rect">
            <a:avLst/>
          </a:prstGeom>
          <a:solidFill>
            <a:srgbClr val="739B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000">
                <a:latin typeface="Merriweather"/>
                <a:ea typeface="Merriweather"/>
                <a:cs typeface="Merriweather"/>
                <a:sym typeface="Merriweather"/>
              </a:rPr>
              <a:t>Overview</a:t>
            </a:r>
            <a:endParaRPr sz="1000">
              <a:latin typeface="Merriweather"/>
              <a:ea typeface="Merriweather"/>
              <a:cs typeface="Merriweather"/>
              <a:sym typeface="Merriweather"/>
            </a:endParaRPr>
          </a:p>
        </p:txBody>
      </p:sp>
      <p:sp>
        <p:nvSpPr>
          <p:cNvPr id="181" name="Google Shape;181;p20"/>
          <p:cNvSpPr txBox="1">
            <a:spLocks noGrp="1"/>
          </p:cNvSpPr>
          <p:nvPr>
            <p:ph type="title"/>
          </p:nvPr>
        </p:nvSpPr>
        <p:spPr>
          <a:xfrm>
            <a:off x="153025" y="0"/>
            <a:ext cx="6707400" cy="5763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Functional Block Diagram</a:t>
            </a:r>
            <a:endParaRPr>
              <a:solidFill>
                <a:schemeClr val="lt1"/>
              </a:solidFill>
            </a:endParaRPr>
          </a:p>
        </p:txBody>
      </p:sp>
      <p:pic>
        <p:nvPicPr>
          <p:cNvPr id="182" name="Google Shape;182;p20"/>
          <p:cNvPicPr preferRelativeResize="0"/>
          <p:nvPr/>
        </p:nvPicPr>
        <p:blipFill>
          <a:blip r:embed="rId3">
            <a:alphaModFix/>
          </a:blip>
          <a:stretch>
            <a:fillRect/>
          </a:stretch>
        </p:blipFill>
        <p:spPr>
          <a:xfrm>
            <a:off x="746050" y="623325"/>
            <a:ext cx="7537299" cy="4204851"/>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p21"/>
          <p:cNvSpPr/>
          <p:nvPr/>
        </p:nvSpPr>
        <p:spPr>
          <a:xfrm>
            <a:off x="555725" y="714175"/>
            <a:ext cx="8032500" cy="4042800"/>
          </a:xfrm>
          <a:prstGeom prst="rect">
            <a:avLst/>
          </a:prstGeom>
          <a:solidFill>
            <a:schemeClr val="lt2"/>
          </a:solidFill>
          <a:ln w="9525" cap="flat" cmpd="sng">
            <a:solidFill>
              <a:schemeClr val="dk2"/>
            </a:solidFill>
            <a:prstDash val="solid"/>
            <a:round/>
            <a:headEnd type="none" w="sm" len="sm"/>
            <a:tailEnd type="none" w="sm" len="sm"/>
          </a:ln>
          <a:effectLst>
            <a:outerShdw blurRad="57150" dist="38100" dir="2760000" algn="bl" rotWithShape="0">
              <a:srgbClr val="000000">
                <a:alpha val="6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aphicFrame>
        <p:nvGraphicFramePr>
          <p:cNvPr id="188" name="Google Shape;188;p21"/>
          <p:cNvGraphicFramePr/>
          <p:nvPr/>
        </p:nvGraphicFramePr>
        <p:xfrm>
          <a:off x="555738" y="694500"/>
          <a:ext cx="8032500" cy="4062500"/>
        </p:xfrm>
        <a:graphic>
          <a:graphicData uri="http://schemas.openxmlformats.org/drawingml/2006/table">
            <a:tbl>
              <a:tblPr>
                <a:noFill/>
                <a:tableStyleId>{6457F5C5-370B-463E-8180-37DFF4779C5C}</a:tableStyleId>
              </a:tblPr>
              <a:tblGrid>
                <a:gridCol w="1952125">
                  <a:extLst>
                    <a:ext uri="{9D8B030D-6E8A-4147-A177-3AD203B41FA5}">
                      <a16:colId xmlns:a16="http://schemas.microsoft.com/office/drawing/2014/main" val="20000"/>
                    </a:ext>
                  </a:extLst>
                </a:gridCol>
                <a:gridCol w="6080375">
                  <a:extLst>
                    <a:ext uri="{9D8B030D-6E8A-4147-A177-3AD203B41FA5}">
                      <a16:colId xmlns:a16="http://schemas.microsoft.com/office/drawing/2014/main" val="20001"/>
                    </a:ext>
                  </a:extLst>
                </a:gridCol>
              </a:tblGrid>
              <a:tr h="434950">
                <a:tc>
                  <a:txBody>
                    <a:bodyPr/>
                    <a:lstStyle/>
                    <a:p>
                      <a:pPr marL="0" lvl="0" indent="0" algn="ctr" rtl="0">
                        <a:spcBef>
                          <a:spcPts val="0"/>
                        </a:spcBef>
                        <a:spcAft>
                          <a:spcPts val="0"/>
                        </a:spcAft>
                        <a:buNone/>
                      </a:pPr>
                      <a:r>
                        <a:rPr lang="en" sz="1600" b="1" i="1">
                          <a:latin typeface="Roboto"/>
                          <a:ea typeface="Roboto"/>
                          <a:cs typeface="Roboto"/>
                          <a:sym typeface="Roboto"/>
                        </a:rPr>
                        <a:t>Critical Element</a:t>
                      </a:r>
                      <a:endParaRPr sz="1600" b="1" i="1">
                        <a:latin typeface="Roboto"/>
                        <a:ea typeface="Roboto"/>
                        <a:cs typeface="Roboto"/>
                        <a:sym typeface="Roboto"/>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739BF5"/>
                    </a:solidFill>
                  </a:tcPr>
                </a:tc>
                <a:tc>
                  <a:txBody>
                    <a:bodyPr/>
                    <a:lstStyle/>
                    <a:p>
                      <a:pPr marL="0" lvl="0" indent="0" algn="ctr" rtl="0">
                        <a:spcBef>
                          <a:spcPts val="0"/>
                        </a:spcBef>
                        <a:spcAft>
                          <a:spcPts val="0"/>
                        </a:spcAft>
                        <a:buNone/>
                      </a:pPr>
                      <a:r>
                        <a:rPr lang="en" sz="1600" b="1" i="1">
                          <a:latin typeface="Roboto"/>
                          <a:ea typeface="Roboto"/>
                          <a:cs typeface="Roboto"/>
                          <a:sym typeface="Roboto"/>
                        </a:rPr>
                        <a:t>Constraint Rationale</a:t>
                      </a:r>
                      <a:endParaRPr sz="1600" b="1" i="1">
                        <a:latin typeface="Roboto"/>
                        <a:ea typeface="Roboto"/>
                        <a:cs typeface="Roboto"/>
                        <a:sym typeface="Roboto"/>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739BF5"/>
                    </a:solidFill>
                  </a:tcPr>
                </a:tc>
                <a:extLst>
                  <a:ext uri="{0D108BD9-81ED-4DB2-BD59-A6C34878D82A}">
                    <a16:rowId xmlns:a16="http://schemas.microsoft.com/office/drawing/2014/main" val="10000"/>
                  </a:ext>
                </a:extLst>
              </a:tr>
              <a:tr h="643050">
                <a:tc>
                  <a:txBody>
                    <a:bodyPr/>
                    <a:lstStyle/>
                    <a:p>
                      <a:pPr marL="0" lvl="0" indent="0" algn="ctr" rtl="0">
                        <a:spcBef>
                          <a:spcPts val="0"/>
                        </a:spcBef>
                        <a:spcAft>
                          <a:spcPts val="0"/>
                        </a:spcAft>
                        <a:buNone/>
                      </a:pPr>
                      <a:r>
                        <a:rPr lang="en" b="1">
                          <a:solidFill>
                            <a:srgbClr val="434343"/>
                          </a:solidFill>
                          <a:latin typeface="Roboto"/>
                          <a:ea typeface="Roboto"/>
                          <a:cs typeface="Roboto"/>
                          <a:sym typeface="Roboto"/>
                        </a:rPr>
                        <a:t>E1: Accuracy</a:t>
                      </a:r>
                      <a:endParaRPr b="1">
                        <a:solidFill>
                          <a:srgbClr val="434343"/>
                        </a:solidFill>
                        <a:latin typeface="Roboto"/>
                        <a:ea typeface="Roboto"/>
                        <a:cs typeface="Roboto"/>
                        <a:sym typeface="Roboto"/>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en" sz="1200">
                          <a:solidFill>
                            <a:srgbClr val="434343"/>
                          </a:solidFill>
                          <a:latin typeface="Roboto"/>
                          <a:ea typeface="Roboto"/>
                          <a:cs typeface="Roboto"/>
                          <a:sym typeface="Roboto"/>
                        </a:rPr>
                        <a:t>The GAINS system should have a peak position error of no more than 1 km and peak velocity error of no more than 0.1 m/s.</a:t>
                      </a:r>
                      <a:endParaRPr sz="1200">
                        <a:solidFill>
                          <a:srgbClr val="434343"/>
                        </a:solidFill>
                        <a:latin typeface="Roboto"/>
                        <a:ea typeface="Roboto"/>
                        <a:cs typeface="Roboto"/>
                        <a:sym typeface="Roboto"/>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596900">
                <a:tc>
                  <a:txBody>
                    <a:bodyPr/>
                    <a:lstStyle/>
                    <a:p>
                      <a:pPr marL="0" lvl="0" indent="0" algn="ctr" rtl="0">
                        <a:spcBef>
                          <a:spcPts val="0"/>
                        </a:spcBef>
                        <a:spcAft>
                          <a:spcPts val="0"/>
                        </a:spcAft>
                        <a:buNone/>
                      </a:pPr>
                      <a:r>
                        <a:rPr lang="en" b="1">
                          <a:solidFill>
                            <a:srgbClr val="434343"/>
                          </a:solidFill>
                          <a:latin typeface="Roboto"/>
                          <a:ea typeface="Roboto"/>
                          <a:cs typeface="Roboto"/>
                          <a:sym typeface="Roboto"/>
                        </a:rPr>
                        <a:t>E2: Calculation</a:t>
                      </a:r>
                      <a:endParaRPr b="1">
                        <a:solidFill>
                          <a:srgbClr val="434343"/>
                        </a:solidFill>
                        <a:latin typeface="Roboto"/>
                        <a:ea typeface="Roboto"/>
                        <a:cs typeface="Roboto"/>
                        <a:sym typeface="Roboto"/>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tc>
                  <a:txBody>
                    <a:bodyPr/>
                    <a:lstStyle/>
                    <a:p>
                      <a:pPr marL="0" lvl="0" indent="0" algn="l" rtl="0">
                        <a:spcBef>
                          <a:spcPts val="0"/>
                        </a:spcBef>
                        <a:spcAft>
                          <a:spcPts val="0"/>
                        </a:spcAft>
                        <a:buNone/>
                      </a:pPr>
                      <a:r>
                        <a:rPr lang="en" sz="1200">
                          <a:solidFill>
                            <a:srgbClr val="434343"/>
                          </a:solidFill>
                          <a:latin typeface="Roboto"/>
                          <a:ea typeface="Roboto"/>
                          <a:cs typeface="Roboto"/>
                          <a:sym typeface="Roboto"/>
                        </a:rPr>
                        <a:t>The GAINS system will have to calculate its inertial position and velocity in real time using measurements from its integrated sensors.</a:t>
                      </a:r>
                      <a:endParaRPr sz="1200">
                        <a:solidFill>
                          <a:srgbClr val="434343"/>
                        </a:solidFill>
                        <a:latin typeface="Roboto"/>
                        <a:ea typeface="Roboto"/>
                        <a:cs typeface="Roboto"/>
                        <a:sym typeface="Roboto"/>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extLst>
                  <a:ext uri="{0D108BD9-81ED-4DB2-BD59-A6C34878D82A}">
                    <a16:rowId xmlns:a16="http://schemas.microsoft.com/office/drawing/2014/main" val="10002"/>
                  </a:ext>
                </a:extLst>
              </a:tr>
              <a:tr h="596900">
                <a:tc>
                  <a:txBody>
                    <a:bodyPr/>
                    <a:lstStyle/>
                    <a:p>
                      <a:pPr marL="0" lvl="0" indent="0" algn="ctr" rtl="0">
                        <a:spcBef>
                          <a:spcPts val="0"/>
                        </a:spcBef>
                        <a:spcAft>
                          <a:spcPts val="0"/>
                        </a:spcAft>
                        <a:buNone/>
                      </a:pPr>
                      <a:r>
                        <a:rPr lang="en" b="1">
                          <a:solidFill>
                            <a:srgbClr val="434343"/>
                          </a:solidFill>
                          <a:latin typeface="Roboto"/>
                          <a:ea typeface="Roboto"/>
                          <a:cs typeface="Roboto"/>
                          <a:sym typeface="Roboto"/>
                        </a:rPr>
                        <a:t>E3: Communication</a:t>
                      </a:r>
                      <a:endParaRPr b="1">
                        <a:solidFill>
                          <a:srgbClr val="434343"/>
                        </a:solidFill>
                        <a:latin typeface="Roboto"/>
                        <a:ea typeface="Roboto"/>
                        <a:cs typeface="Roboto"/>
                        <a:sym typeface="Roboto"/>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r>
                        <a:rPr lang="en" sz="1200">
                          <a:solidFill>
                            <a:srgbClr val="434343"/>
                          </a:solidFill>
                          <a:latin typeface="Roboto"/>
                          <a:ea typeface="Roboto"/>
                          <a:cs typeface="Roboto"/>
                          <a:sym typeface="Roboto"/>
                        </a:rPr>
                        <a:t>The GAINS system must have uplink and downlink capabilities with the ground station, as well as data transmission to the parent satellite.</a:t>
                      </a:r>
                      <a:endParaRPr sz="1200">
                        <a:solidFill>
                          <a:srgbClr val="434343"/>
                        </a:solidFill>
                        <a:latin typeface="Roboto"/>
                        <a:ea typeface="Roboto"/>
                        <a:cs typeface="Roboto"/>
                        <a:sym typeface="Roboto"/>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3"/>
                  </a:ext>
                </a:extLst>
              </a:tr>
              <a:tr h="596900">
                <a:tc>
                  <a:txBody>
                    <a:bodyPr/>
                    <a:lstStyle/>
                    <a:p>
                      <a:pPr marL="0" lvl="0" indent="0" algn="ctr" rtl="0">
                        <a:spcBef>
                          <a:spcPts val="0"/>
                        </a:spcBef>
                        <a:spcAft>
                          <a:spcPts val="0"/>
                        </a:spcAft>
                        <a:buNone/>
                      </a:pPr>
                      <a:r>
                        <a:rPr lang="en" b="1">
                          <a:solidFill>
                            <a:srgbClr val="434343"/>
                          </a:solidFill>
                          <a:latin typeface="Roboto"/>
                          <a:ea typeface="Roboto"/>
                          <a:cs typeface="Roboto"/>
                          <a:sym typeface="Roboto"/>
                        </a:rPr>
                        <a:t>E4: Display</a:t>
                      </a:r>
                      <a:endParaRPr b="1">
                        <a:solidFill>
                          <a:srgbClr val="434343"/>
                        </a:solidFill>
                        <a:latin typeface="Roboto"/>
                        <a:ea typeface="Roboto"/>
                        <a:cs typeface="Roboto"/>
                        <a:sym typeface="Roboto"/>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tc>
                  <a:txBody>
                    <a:bodyPr/>
                    <a:lstStyle/>
                    <a:p>
                      <a:pPr marL="0" lvl="0" indent="0" algn="l" rtl="0">
                        <a:spcBef>
                          <a:spcPts val="0"/>
                        </a:spcBef>
                        <a:spcAft>
                          <a:spcPts val="0"/>
                        </a:spcAft>
                        <a:buNone/>
                      </a:pPr>
                      <a:r>
                        <a:rPr lang="en" sz="1200">
                          <a:solidFill>
                            <a:srgbClr val="434343"/>
                          </a:solidFill>
                          <a:latin typeface="Roboto"/>
                          <a:ea typeface="Roboto"/>
                          <a:cs typeface="Roboto"/>
                          <a:sym typeface="Roboto"/>
                        </a:rPr>
                        <a:t>The GAINS ground station must include a Graphical User Interface with a real time status, trajectory, and power on/off switches.</a:t>
                      </a:r>
                      <a:endParaRPr sz="1200">
                        <a:solidFill>
                          <a:srgbClr val="434343"/>
                        </a:solidFill>
                        <a:latin typeface="Roboto"/>
                        <a:ea typeface="Roboto"/>
                        <a:cs typeface="Roboto"/>
                        <a:sym typeface="Roboto"/>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extLst>
                  <a:ext uri="{0D108BD9-81ED-4DB2-BD59-A6C34878D82A}">
                    <a16:rowId xmlns:a16="http://schemas.microsoft.com/office/drawing/2014/main" val="10004"/>
                  </a:ext>
                </a:extLst>
              </a:tr>
              <a:tr h="596900">
                <a:tc>
                  <a:txBody>
                    <a:bodyPr/>
                    <a:lstStyle/>
                    <a:p>
                      <a:pPr marL="0" lvl="0" indent="0" algn="ctr" rtl="0">
                        <a:spcBef>
                          <a:spcPts val="0"/>
                        </a:spcBef>
                        <a:spcAft>
                          <a:spcPts val="0"/>
                        </a:spcAft>
                        <a:buNone/>
                      </a:pPr>
                      <a:r>
                        <a:rPr lang="en" b="1">
                          <a:solidFill>
                            <a:srgbClr val="434343"/>
                          </a:solidFill>
                          <a:latin typeface="Roboto"/>
                          <a:ea typeface="Roboto"/>
                          <a:cs typeface="Roboto"/>
                          <a:sym typeface="Roboto"/>
                        </a:rPr>
                        <a:t>E5: Integration</a:t>
                      </a:r>
                      <a:endParaRPr b="1">
                        <a:solidFill>
                          <a:srgbClr val="434343"/>
                        </a:solidFill>
                        <a:latin typeface="Roboto"/>
                        <a:ea typeface="Roboto"/>
                        <a:cs typeface="Roboto"/>
                        <a:sym typeface="Roboto"/>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en" sz="1200">
                          <a:solidFill>
                            <a:srgbClr val="434343"/>
                          </a:solidFill>
                          <a:latin typeface="Roboto"/>
                          <a:ea typeface="Roboto"/>
                          <a:cs typeface="Roboto"/>
                          <a:sym typeface="Roboto"/>
                        </a:rPr>
                        <a:t>The GAINS system must be compatible with a variety of GA’s satellite bus structures.</a:t>
                      </a:r>
                      <a:endParaRPr sz="1200">
                        <a:solidFill>
                          <a:srgbClr val="434343"/>
                        </a:solidFill>
                        <a:latin typeface="Roboto"/>
                        <a:ea typeface="Roboto"/>
                        <a:cs typeface="Roboto"/>
                        <a:sym typeface="Roboto"/>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05"/>
                  </a:ext>
                </a:extLst>
              </a:tr>
              <a:tr h="596900">
                <a:tc>
                  <a:txBody>
                    <a:bodyPr/>
                    <a:lstStyle/>
                    <a:p>
                      <a:pPr marL="0" lvl="0" indent="0" algn="ctr" rtl="0">
                        <a:spcBef>
                          <a:spcPts val="0"/>
                        </a:spcBef>
                        <a:spcAft>
                          <a:spcPts val="0"/>
                        </a:spcAft>
                        <a:buNone/>
                      </a:pPr>
                      <a:r>
                        <a:rPr lang="en" b="1">
                          <a:solidFill>
                            <a:srgbClr val="434343"/>
                          </a:solidFill>
                          <a:latin typeface="Roboto"/>
                          <a:ea typeface="Roboto"/>
                          <a:cs typeface="Roboto"/>
                          <a:sym typeface="Roboto"/>
                        </a:rPr>
                        <a:t>E6: Testing</a:t>
                      </a:r>
                      <a:endParaRPr b="1">
                        <a:solidFill>
                          <a:srgbClr val="434343"/>
                        </a:solidFill>
                        <a:latin typeface="Roboto"/>
                        <a:ea typeface="Roboto"/>
                        <a:cs typeface="Roboto"/>
                        <a:sym typeface="Roboto"/>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tc>
                  <a:txBody>
                    <a:bodyPr/>
                    <a:lstStyle/>
                    <a:p>
                      <a:pPr marL="0" lvl="0" indent="0" algn="l" rtl="0">
                        <a:spcBef>
                          <a:spcPts val="0"/>
                        </a:spcBef>
                        <a:spcAft>
                          <a:spcPts val="0"/>
                        </a:spcAft>
                        <a:buNone/>
                      </a:pPr>
                      <a:r>
                        <a:rPr lang="en" sz="1200">
                          <a:solidFill>
                            <a:srgbClr val="434343"/>
                          </a:solidFill>
                          <a:latin typeface="Roboto"/>
                          <a:ea typeface="Roboto"/>
                          <a:cs typeface="Roboto"/>
                          <a:sym typeface="Roboto"/>
                        </a:rPr>
                        <a:t>The GAINS system shall be tested to ensure project elements fulfill customer mission objectives.</a:t>
                      </a:r>
                      <a:endParaRPr sz="1200">
                        <a:solidFill>
                          <a:srgbClr val="434343"/>
                        </a:solidFill>
                        <a:latin typeface="Roboto"/>
                        <a:ea typeface="Roboto"/>
                        <a:cs typeface="Roboto"/>
                        <a:sym typeface="Roboto"/>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extLst>
                  <a:ext uri="{0D108BD9-81ED-4DB2-BD59-A6C34878D82A}">
                    <a16:rowId xmlns:a16="http://schemas.microsoft.com/office/drawing/2014/main" val="10006"/>
                  </a:ext>
                </a:extLst>
              </a:tr>
            </a:tbl>
          </a:graphicData>
        </a:graphic>
      </p:graphicFrame>
      <p:sp>
        <p:nvSpPr>
          <p:cNvPr id="189" name="Google Shape;189;p21"/>
          <p:cNvSpPr txBox="1">
            <a:spLocks noGrp="1"/>
          </p:cNvSpPr>
          <p:nvPr>
            <p:ph type="sldNum" idx="12"/>
          </p:nvPr>
        </p:nvSpPr>
        <p:spPr>
          <a:xfrm>
            <a:off x="8630875" y="4875372"/>
            <a:ext cx="548700" cy="2682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770"/>
              <a:buFont typeface="Arial"/>
              <a:buNone/>
            </a:pPr>
            <a:fld id="{00000000-1234-1234-1234-123412341234}" type="slidenum">
              <a:rPr lang="en"/>
              <a:t>9</a:t>
            </a:fld>
            <a:endParaRPr/>
          </a:p>
        </p:txBody>
      </p:sp>
      <p:sp>
        <p:nvSpPr>
          <p:cNvPr id="190" name="Google Shape;190;p21"/>
          <p:cNvSpPr txBox="1">
            <a:spLocks noGrp="1"/>
          </p:cNvSpPr>
          <p:nvPr>
            <p:ph type="title"/>
          </p:nvPr>
        </p:nvSpPr>
        <p:spPr>
          <a:xfrm>
            <a:off x="153025" y="0"/>
            <a:ext cx="6707400" cy="5763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Critical Project Elements</a:t>
            </a:r>
            <a:endParaRPr/>
          </a:p>
        </p:txBody>
      </p:sp>
      <p:sp>
        <p:nvSpPr>
          <p:cNvPr id="191" name="Google Shape;191;p21"/>
          <p:cNvSpPr/>
          <p:nvPr/>
        </p:nvSpPr>
        <p:spPr>
          <a:xfrm>
            <a:off x="3463825" y="4875200"/>
            <a:ext cx="1055400" cy="268200"/>
          </a:xfrm>
          <a:prstGeom prst="rect">
            <a:avLst/>
          </a:prstGeom>
          <a:solidFill>
            <a:srgbClr val="739B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000">
                <a:latin typeface="Merriweather"/>
                <a:ea typeface="Merriweather"/>
                <a:cs typeface="Merriweather"/>
                <a:sym typeface="Merriweather"/>
              </a:rPr>
              <a:t>Overview</a:t>
            </a:r>
            <a:endParaRPr sz="1000">
              <a:latin typeface="Merriweather"/>
              <a:ea typeface="Merriweather"/>
              <a:cs typeface="Merriweather"/>
              <a:sym typeface="Merriweather"/>
            </a:endParaRPr>
          </a:p>
        </p:txBody>
      </p:sp>
    </p:spTree>
  </p:cSld>
  <p:clrMapOvr>
    <a:masterClrMapping/>
  </p:clrMapOvr>
</p:sld>
</file>

<file path=ppt/theme/theme1.xml><?xml version="1.0" encoding="utf-8"?>
<a:theme xmlns:a="http://schemas.openxmlformats.org/drawingml/2006/main" name="Paradigm">
  <a:themeElements>
    <a:clrScheme name="Paradigm">
      <a:dk1>
        <a:srgbClr val="092E82"/>
      </a:dk1>
      <a:lt1>
        <a:srgbClr val="FFFFFF"/>
      </a:lt1>
      <a:dk2>
        <a:srgbClr val="666666"/>
      </a:dk2>
      <a:lt2>
        <a:srgbClr val="626B73"/>
      </a:lt2>
      <a:accent1>
        <a:srgbClr val="002F4A"/>
      </a:accent1>
      <a:accent2>
        <a:srgbClr val="D9C4B1"/>
      </a:accent2>
      <a:accent3>
        <a:srgbClr val="EDE3DA"/>
      </a:accent3>
      <a:accent4>
        <a:srgbClr val="B85741"/>
      </a:accent4>
      <a:accent5>
        <a:srgbClr val="009384"/>
      </a:accent5>
      <a:accent6>
        <a:srgbClr val="D0F6FF"/>
      </a:accent6>
      <a:hlink>
        <a:srgbClr val="009384"/>
      </a:hlink>
      <a:folHlink>
        <a:srgbClr val="00938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5D1C97D5F27A942A6ECCDFB95DF13FE" ma:contentTypeVersion="2" ma:contentTypeDescription="Create a new document." ma:contentTypeScope="" ma:versionID="5c0e740550673f5f4954bb6797f86aac">
  <xsd:schema xmlns:xsd="http://www.w3.org/2001/XMLSchema" xmlns:xs="http://www.w3.org/2001/XMLSchema" xmlns:p="http://schemas.microsoft.com/office/2006/metadata/properties" xmlns:ns2="808fd839-170a-44a4-85e4-5aff044f8a2d" targetNamespace="http://schemas.microsoft.com/office/2006/metadata/properties" ma:root="true" ma:fieldsID="5619e1ff52abc926600559262f396ca4" ns2:_="">
    <xsd:import namespace="808fd839-170a-44a4-85e4-5aff044f8a2d"/>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08fd839-170a-44a4-85e4-5aff044f8a2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8190A43C-0D0E-4F3B-8E55-42457DA44723}"/>
</file>

<file path=customXml/itemProps2.xml><?xml version="1.0" encoding="utf-8"?>
<ds:datastoreItem xmlns:ds="http://schemas.openxmlformats.org/officeDocument/2006/customXml" ds:itemID="{4D733C7F-DE8A-43D5-AD7A-A1F89A6220D1}"/>
</file>

<file path=customXml/itemProps3.xml><?xml version="1.0" encoding="utf-8"?>
<ds:datastoreItem xmlns:ds="http://schemas.openxmlformats.org/officeDocument/2006/customXml" ds:itemID="{6A2E5B2C-C581-4CAD-B716-75A4016ED3B4}"/>
</file>

<file path=docProps/app.xml><?xml version="1.0" encoding="utf-8"?>
<Properties xmlns="http://schemas.openxmlformats.org/officeDocument/2006/extended-properties" xmlns:vt="http://schemas.openxmlformats.org/officeDocument/2006/docPropsVTypes">
  <TotalTime>0</TotalTime>
  <Words>4118</Words>
  <Application>Microsoft Office PowerPoint</Application>
  <PresentationFormat>On-screen Show (16:9)</PresentationFormat>
  <Paragraphs>1181</Paragraphs>
  <Slides>52</Slides>
  <Notes>52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52</vt:i4>
      </vt:variant>
    </vt:vector>
  </HeadingPairs>
  <TitlesOfParts>
    <vt:vector size="57" baseType="lpstr">
      <vt:lpstr>Arial</vt:lpstr>
      <vt:lpstr>Helvetica Neue</vt:lpstr>
      <vt:lpstr>Merriweather</vt:lpstr>
      <vt:lpstr>Roboto</vt:lpstr>
      <vt:lpstr>Paradigm</vt:lpstr>
      <vt:lpstr>GAINS  General Atomics Inertial Navigation System  </vt:lpstr>
      <vt:lpstr>Agenda</vt:lpstr>
      <vt:lpstr>Project GAINS Overview</vt:lpstr>
      <vt:lpstr>Mission Statement</vt:lpstr>
      <vt:lpstr>Full Mission CONOPS</vt:lpstr>
      <vt:lpstr>Mission Objectives</vt:lpstr>
      <vt:lpstr>GAINS Project CONOPS</vt:lpstr>
      <vt:lpstr>Functional Block Diagram</vt:lpstr>
      <vt:lpstr>Critical Project Elements</vt:lpstr>
      <vt:lpstr>Limiting Requirements</vt:lpstr>
      <vt:lpstr>Storage Requirement</vt:lpstr>
      <vt:lpstr>Accuracy Requirement</vt:lpstr>
      <vt:lpstr>Risk Matrix</vt:lpstr>
      <vt:lpstr>All Trades to be Completed</vt:lpstr>
      <vt:lpstr>All Trades to be Completed (Cont.)</vt:lpstr>
      <vt:lpstr>Trades</vt:lpstr>
      <vt:lpstr>Trade Tree Breakdown - Electronics</vt:lpstr>
      <vt:lpstr>Trade Tree Breakdown - Flight Software</vt:lpstr>
      <vt:lpstr>Trade Tree Breakdown</vt:lpstr>
      <vt:lpstr>Gyroscope Trade Matrix</vt:lpstr>
      <vt:lpstr>Weighted Gyroscope Trade Matrix</vt:lpstr>
      <vt:lpstr>Accelerometer Trade Matrix</vt:lpstr>
      <vt:lpstr>Weighted Accelerometer Trade Matrix</vt:lpstr>
      <vt:lpstr>Flight Software - Memory Requirements</vt:lpstr>
      <vt:lpstr>Flash Memory Trade</vt:lpstr>
      <vt:lpstr>Flash Memory Trade Matrix</vt:lpstr>
      <vt:lpstr>Weighted Flash Memory Trade Matrix</vt:lpstr>
      <vt:lpstr>Current Design Space</vt:lpstr>
      <vt:lpstr>Design Space - Mechanical</vt:lpstr>
      <vt:lpstr>Design Space</vt:lpstr>
      <vt:lpstr>Design Space - Electronics</vt:lpstr>
      <vt:lpstr>Design Space - Flight Software</vt:lpstr>
      <vt:lpstr>Design Space - Ground Software</vt:lpstr>
      <vt:lpstr>Modeling and Testing</vt:lpstr>
      <vt:lpstr>Modeling and Testing - Software</vt:lpstr>
      <vt:lpstr>Modeling and Testing - Hardware/Electronics</vt:lpstr>
      <vt:lpstr>Questions?</vt:lpstr>
      <vt:lpstr>Backup</vt:lpstr>
      <vt:lpstr>Requirements - Level 0</vt:lpstr>
      <vt:lpstr>Requirements - Level 1</vt:lpstr>
      <vt:lpstr>Requirements - Level 2</vt:lpstr>
      <vt:lpstr>Flight Software - Calculations</vt:lpstr>
      <vt:lpstr>Ground Station Base Software Trade</vt:lpstr>
      <vt:lpstr>Ground Station Base Software Trade</vt:lpstr>
      <vt:lpstr>GUI Selection Trade</vt:lpstr>
      <vt:lpstr>GUI Selection Trade</vt:lpstr>
      <vt:lpstr>IMU Trade Matrix</vt:lpstr>
      <vt:lpstr>Communications Trade Matrix</vt:lpstr>
      <vt:lpstr>Hardware Enclosure Trade</vt:lpstr>
      <vt:lpstr>Project GAINS Org. Structure</vt:lpstr>
      <vt:lpstr>Full Mission CONOPS (no key)</vt:lpstr>
      <vt:lpstr>Project Overview (w/key, w/o steps)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GAINS  General Atomics Inertial Navigation System  </dc:title>
  <dc:creator>Addi Woodard</dc:creator>
  <cp:lastModifiedBy>Addi Woodard</cp:lastModifiedBy>
  <cp:revision>1</cp:revision>
  <dcterms:modified xsi:type="dcterms:W3CDTF">2022-10-03T15:43:17Z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0x01010055D1C97D5F27A942A6ECCDFB95DF13FE</vt:lpwstr>
  </property>
</Properties>
</file>