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Lst>
  <p:sldSz cy="5143500" cx="9144000"/>
  <p:notesSz cx="6858000" cy="9144000"/>
  <p:embeddedFontLst>
    <p:embeddedFont>
      <p:font typeface="Roboto"/>
      <p:regular r:id="rId58"/>
      <p:bold r:id="rId59"/>
      <p:italic r:id="rId60"/>
      <p:boldItalic r:id="rId61"/>
    </p:embeddedFont>
    <p:embeddedFont>
      <p:font typeface="Nunito"/>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66" roundtripDataSignature="AMtx7mi3wrfKi1/Qn9/OXdoYBwvociJm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F7D5A40-C3BF-4955-9AF9-59ED40591980}">
  <a:tblStyle styleId="{CF7D5A40-C3BF-4955-9AF9-59ED4059198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061035F9-53DE-49E1-BF45-3DB4C76A40B9}" styleName="Table_1">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Nunito-bold.fntdata"/><Relationship Id="rId21" Type="http://schemas.openxmlformats.org/officeDocument/2006/relationships/slide" Target="slides/slide14.xml"/><Relationship Id="rId68" Type="http://schemas.openxmlformats.org/officeDocument/2006/relationships/customXml" Target="../customXml/item2.xml"/><Relationship Id="rId7" Type="http://schemas.openxmlformats.org/officeDocument/2006/relationships/notesMaster" Target="notesMasters/notesMaster1.xml"/><Relationship Id="rId2" Type="http://schemas.openxmlformats.org/officeDocument/2006/relationships/viewProps" Target="viewProps.xml"/><Relationship Id="rId29" Type="http://schemas.openxmlformats.org/officeDocument/2006/relationships/slide" Target="slides/slide22.xml"/><Relationship Id="rId16" Type="http://schemas.openxmlformats.org/officeDocument/2006/relationships/slide" Target="slides/slide9.xml"/><Relationship Id="rId40" Type="http://schemas.openxmlformats.org/officeDocument/2006/relationships/slide" Target="slides/slide33.xml"/><Relationship Id="rId45" Type="http://schemas.openxmlformats.org/officeDocument/2006/relationships/slide" Target="slides/slide38.xml"/><Relationship Id="rId32" Type="http://schemas.openxmlformats.org/officeDocument/2006/relationships/slide" Target="slides/slide25.xml"/><Relationship Id="rId37" Type="http://schemas.openxmlformats.org/officeDocument/2006/relationships/slide" Target="slides/slide30.xml"/><Relationship Id="rId66" Type="http://customschemas.google.com/relationships/presentationmetadata" Target="metadata"/><Relationship Id="rId24" Type="http://schemas.openxmlformats.org/officeDocument/2006/relationships/slide" Target="slides/slide17.xml"/><Relationship Id="rId53" Type="http://schemas.openxmlformats.org/officeDocument/2006/relationships/slide" Target="slides/slide46.xml"/><Relationship Id="rId11" Type="http://schemas.openxmlformats.org/officeDocument/2006/relationships/slide" Target="slides/slide4.xml"/><Relationship Id="rId58" Type="http://schemas.openxmlformats.org/officeDocument/2006/relationships/font" Target="fonts/Roboto-regular.fntdata"/><Relationship Id="rId5" Type="http://schemas.openxmlformats.org/officeDocument/2006/relationships/slideMaster" Target="slideMasters/slideMaster1.xml"/><Relationship Id="rId61" Type="http://schemas.openxmlformats.org/officeDocument/2006/relationships/font" Target="fonts/Roboto-boldItalic.fntdata"/><Relationship Id="rId19" Type="http://schemas.openxmlformats.org/officeDocument/2006/relationships/slide" Target="slides/slide12.xml"/><Relationship Id="rId43" Type="http://schemas.openxmlformats.org/officeDocument/2006/relationships/slide" Target="slides/slide36.xml"/><Relationship Id="rId48" Type="http://schemas.openxmlformats.org/officeDocument/2006/relationships/slide" Target="slides/slide41.xml"/><Relationship Id="rId30" Type="http://schemas.openxmlformats.org/officeDocument/2006/relationships/slide" Target="slides/slide23.xml"/><Relationship Id="rId35" Type="http://schemas.openxmlformats.org/officeDocument/2006/relationships/slide" Target="slides/slide28.xml"/><Relationship Id="rId64" Type="http://schemas.openxmlformats.org/officeDocument/2006/relationships/font" Target="fonts/Nunito-italic.fntdata"/><Relationship Id="rId22" Type="http://schemas.openxmlformats.org/officeDocument/2006/relationships/slide" Target="slides/slide15.xml"/><Relationship Id="rId27" Type="http://schemas.openxmlformats.org/officeDocument/2006/relationships/slide" Target="slides/slide20.xml"/><Relationship Id="rId56" Type="http://schemas.openxmlformats.org/officeDocument/2006/relationships/slide" Target="slides/slide49.xml"/><Relationship Id="rId14" Type="http://schemas.openxmlformats.org/officeDocument/2006/relationships/slide" Target="slides/slide7.xml"/><Relationship Id="rId69" Type="http://schemas.openxmlformats.org/officeDocument/2006/relationships/customXml" Target="../customXml/item3.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presProps" Target="presProps.xml"/><Relationship Id="rId46" Type="http://schemas.openxmlformats.org/officeDocument/2006/relationships/slide" Target="slides/slide39.xml"/><Relationship Id="rId33" Type="http://schemas.openxmlformats.org/officeDocument/2006/relationships/slide" Target="slides/slide26.xml"/><Relationship Id="rId38" Type="http://schemas.openxmlformats.org/officeDocument/2006/relationships/slide" Target="slides/slide31.xml"/><Relationship Id="rId25" Type="http://schemas.openxmlformats.org/officeDocument/2006/relationships/slide" Target="slides/slide18.xml"/><Relationship Id="rId12" Type="http://schemas.openxmlformats.org/officeDocument/2006/relationships/slide" Target="slides/slide5.xml"/><Relationship Id="rId59" Type="http://schemas.openxmlformats.org/officeDocument/2006/relationships/font" Target="fonts/Roboto-bold.fntdata"/><Relationship Id="rId17" Type="http://schemas.openxmlformats.org/officeDocument/2006/relationships/slide" Target="slides/slide10.xml"/><Relationship Id="rId67" Type="http://schemas.openxmlformats.org/officeDocument/2006/relationships/customXml" Target="../customXml/item1.xml"/><Relationship Id="rId41" Type="http://schemas.openxmlformats.org/officeDocument/2006/relationships/slide" Target="slides/slide34.xml"/><Relationship Id="rId62" Type="http://schemas.openxmlformats.org/officeDocument/2006/relationships/font" Target="fonts/Nunito-regular.fntdata"/><Relationship Id="rId20" Type="http://schemas.openxmlformats.org/officeDocument/2006/relationships/slide" Target="slides/slide13.xml"/><Relationship Id="rId54" Type="http://schemas.openxmlformats.org/officeDocument/2006/relationships/slide" Target="slides/slide47.xml"/><Relationship Id="rId1" Type="http://schemas.openxmlformats.org/officeDocument/2006/relationships/theme" Target="theme/theme3.xml"/><Relationship Id="rId6" Type="http://schemas.openxmlformats.org/officeDocument/2006/relationships/slideMaster" Target="slideMasters/slideMaster2.xml"/><Relationship Id="rId49" Type="http://schemas.openxmlformats.org/officeDocument/2006/relationships/slide" Target="slides/slide42.xml"/><Relationship Id="rId36" Type="http://schemas.openxmlformats.org/officeDocument/2006/relationships/slide" Target="slides/slide29.xml"/><Relationship Id="rId23" Type="http://schemas.openxmlformats.org/officeDocument/2006/relationships/slide" Target="slides/slide16.xml"/><Relationship Id="rId28" Type="http://schemas.openxmlformats.org/officeDocument/2006/relationships/slide" Target="slides/slide21.xml"/><Relationship Id="rId57" Type="http://schemas.openxmlformats.org/officeDocument/2006/relationships/slide" Target="slides/slide50.xml"/><Relationship Id="rId15" Type="http://schemas.openxmlformats.org/officeDocument/2006/relationships/slide" Target="slides/slide8.xml"/><Relationship Id="rId44" Type="http://schemas.openxmlformats.org/officeDocument/2006/relationships/slide" Target="slides/slide37.xml"/><Relationship Id="rId31" Type="http://schemas.openxmlformats.org/officeDocument/2006/relationships/slide" Target="slides/slide24.xml"/><Relationship Id="rId65" Type="http://schemas.openxmlformats.org/officeDocument/2006/relationships/font" Target="fonts/Nunito-boldItalic.fntdata"/><Relationship Id="rId60" Type="http://schemas.openxmlformats.org/officeDocument/2006/relationships/font" Target="fonts/Roboto-italic.fntdata"/><Relationship Id="rId52" Type="http://schemas.openxmlformats.org/officeDocument/2006/relationships/slide" Target="slides/slide45.xml"/><Relationship Id="rId10" Type="http://schemas.openxmlformats.org/officeDocument/2006/relationships/slide" Target="slides/slide3.xml"/><Relationship Id="rId4" Type="http://schemas.openxmlformats.org/officeDocument/2006/relationships/tableStyles" Target="tableStyles.xml"/><Relationship Id="rId9" Type="http://schemas.openxmlformats.org/officeDocument/2006/relationships/slide" Target="slides/slide2.xml"/><Relationship Id="rId39" Type="http://schemas.openxmlformats.org/officeDocument/2006/relationships/slide" Target="slides/slide32.xml"/><Relationship Id="rId13" Type="http://schemas.openxmlformats.org/officeDocument/2006/relationships/slide" Target="slides/slide6.xml"/><Relationship Id="rId18" Type="http://schemas.openxmlformats.org/officeDocument/2006/relationships/slide" Target="slides/slide1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Presenter: Kiley</a:t>
            </a:r>
            <a:endParaRPr b="1"/>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Kiley</a:t>
            </a:r>
            <a:endParaRPr/>
          </a:p>
          <a:p>
            <a:pPr indent="0" lvl="0" marL="0" rtl="0" algn="l">
              <a:lnSpc>
                <a:spcPct val="100000"/>
              </a:lnSpc>
              <a:spcBef>
                <a:spcPts val="0"/>
              </a:spcBef>
              <a:spcAft>
                <a:spcPts val="0"/>
              </a:spcAft>
              <a:buSzPts val="1100"/>
              <a:buNone/>
            </a:pPr>
            <a:r>
              <a:rPr lang="en"/>
              <a:t>Main concerns are the “severe-unlikely” and “significant-possible”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Kiley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Ketan</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t>Speaker: Ketan</a:t>
            </a:r>
            <a:endParaRPr b="1"/>
          </a:p>
          <a:p>
            <a:pPr indent="0" lvl="0" marL="0" rtl="0" algn="l">
              <a:lnSpc>
                <a:spcPct val="100000"/>
              </a:lnSpc>
              <a:spcBef>
                <a:spcPts val="0"/>
              </a:spcBef>
              <a:spcAft>
                <a:spcPts val="0"/>
              </a:spcAft>
              <a:buClr>
                <a:schemeClr val="dk1"/>
              </a:buClr>
              <a:buSzPts val="1100"/>
              <a:buFont typeface="Arial"/>
              <a:buNone/>
            </a:pPr>
            <a:r>
              <a:t/>
            </a:r>
            <a:endParaRPr b="1"/>
          </a:p>
          <a:p>
            <a:pPr indent="-298450" lvl="0" marL="457200" rtl="0" algn="l">
              <a:lnSpc>
                <a:spcPct val="100000"/>
              </a:lnSpc>
              <a:spcBef>
                <a:spcPts val="0"/>
              </a:spcBef>
              <a:spcAft>
                <a:spcPts val="0"/>
              </a:spcAft>
              <a:buSzPts val="1100"/>
              <a:buChar char="-"/>
            </a:pPr>
            <a:r>
              <a:rPr lang="en"/>
              <a:t>On the right you can see the ScoutCam Micro-Camera starter kit</a:t>
            </a:r>
            <a:endParaRPr/>
          </a:p>
          <a:p>
            <a:pPr indent="-298450" lvl="0" marL="457200" rtl="0" algn="l">
              <a:lnSpc>
                <a:spcPct val="100000"/>
              </a:lnSpc>
              <a:spcBef>
                <a:spcPts val="0"/>
              </a:spcBef>
              <a:spcAft>
                <a:spcPts val="0"/>
              </a:spcAft>
              <a:buSzPts val="1100"/>
              <a:buChar char="-"/>
            </a:pPr>
            <a:r>
              <a:t/>
            </a:r>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Ketan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Ketan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Clr>
                <a:schemeClr val="dk1"/>
              </a:buClr>
              <a:buSzPts val="1400"/>
              <a:buChar char="●"/>
            </a:pPr>
            <a:r>
              <a:rPr lang="en" sz="1400">
                <a:solidFill>
                  <a:schemeClr val="dk1"/>
                </a:solidFill>
              </a:rPr>
              <a:t>Cost Weight()</a:t>
            </a:r>
            <a:endParaRPr sz="1400">
              <a:solidFill>
                <a:schemeClr val="dk1"/>
              </a:solidFill>
            </a:endParaRPr>
          </a:p>
          <a:p>
            <a:pPr indent="-317500" lvl="1" marL="914400" rtl="0" algn="l">
              <a:lnSpc>
                <a:spcPct val="100000"/>
              </a:lnSpc>
              <a:spcBef>
                <a:spcPts val="0"/>
              </a:spcBef>
              <a:spcAft>
                <a:spcPts val="0"/>
              </a:spcAft>
              <a:buClr>
                <a:schemeClr val="dk1"/>
              </a:buClr>
              <a:buSzPts val="1400"/>
              <a:buChar char="○"/>
            </a:pPr>
            <a:r>
              <a:rPr lang="en" sz="1400">
                <a:solidFill>
                  <a:schemeClr val="dk1"/>
                </a:solidFill>
              </a:rPr>
              <a:t>5 =  Cheapest solution (Min Cost)</a:t>
            </a:r>
            <a:endParaRPr sz="1400">
              <a:solidFill>
                <a:schemeClr val="dk1"/>
              </a:solidFill>
            </a:endParaRPr>
          </a:p>
          <a:p>
            <a:pPr indent="-317500" lvl="1" marL="914400" rtl="0" algn="l">
              <a:lnSpc>
                <a:spcPct val="100000"/>
              </a:lnSpc>
              <a:spcBef>
                <a:spcPts val="0"/>
              </a:spcBef>
              <a:spcAft>
                <a:spcPts val="0"/>
              </a:spcAft>
              <a:buClr>
                <a:schemeClr val="dk1"/>
              </a:buClr>
              <a:buSzPts val="1400"/>
              <a:buChar char="○"/>
            </a:pPr>
            <a:r>
              <a:rPr lang="en" sz="1400">
                <a:solidFill>
                  <a:schemeClr val="dk1"/>
                </a:solidFill>
              </a:rPr>
              <a:t>Rating = float(5/(Cost/MinCost),2)</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Power Consumed Weight()</a:t>
            </a:r>
            <a:endParaRPr sz="1400">
              <a:solidFill>
                <a:schemeClr val="dk1"/>
              </a:solidFill>
            </a:endParaRPr>
          </a:p>
          <a:p>
            <a:pPr indent="-317500" lvl="1" marL="914400" rtl="0" algn="l">
              <a:lnSpc>
                <a:spcPct val="100000"/>
              </a:lnSpc>
              <a:spcBef>
                <a:spcPts val="0"/>
              </a:spcBef>
              <a:spcAft>
                <a:spcPts val="0"/>
              </a:spcAft>
              <a:buClr>
                <a:schemeClr val="dk1"/>
              </a:buClr>
              <a:buSzPts val="1400"/>
              <a:buChar char="○"/>
            </a:pPr>
            <a:r>
              <a:rPr lang="en" sz="1400">
                <a:solidFill>
                  <a:schemeClr val="dk1"/>
                </a:solidFill>
              </a:rPr>
              <a:t>5 =  Least power consuming solution (Min Power)</a:t>
            </a:r>
            <a:endParaRPr sz="1400">
              <a:solidFill>
                <a:schemeClr val="dk1"/>
              </a:solidFill>
            </a:endParaRPr>
          </a:p>
          <a:p>
            <a:pPr indent="-317500" lvl="1" marL="914400" rtl="0" algn="l">
              <a:lnSpc>
                <a:spcPct val="100000"/>
              </a:lnSpc>
              <a:spcBef>
                <a:spcPts val="0"/>
              </a:spcBef>
              <a:spcAft>
                <a:spcPts val="0"/>
              </a:spcAft>
              <a:buClr>
                <a:schemeClr val="dk1"/>
              </a:buClr>
              <a:buSzPts val="1400"/>
              <a:buChar char="○"/>
            </a:pPr>
            <a:r>
              <a:rPr lang="en" sz="1400">
                <a:solidFill>
                  <a:schemeClr val="dk1"/>
                </a:solidFill>
              </a:rPr>
              <a:t>Rating = float(5/Power/Min Power),2)</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I/0 Ports (0-3)</a:t>
            </a:r>
            <a:endParaRPr sz="1400">
              <a:solidFill>
                <a:schemeClr val="dk1"/>
              </a:solidFill>
            </a:endParaRPr>
          </a:p>
          <a:p>
            <a:pPr indent="-317500" lvl="1" marL="914400" rtl="0" algn="l">
              <a:lnSpc>
                <a:spcPct val="100000"/>
              </a:lnSpc>
              <a:spcBef>
                <a:spcPts val="0"/>
              </a:spcBef>
              <a:spcAft>
                <a:spcPts val="0"/>
              </a:spcAft>
              <a:buClr>
                <a:schemeClr val="dk1"/>
              </a:buClr>
              <a:buSzPts val="1400"/>
              <a:buChar char="○"/>
            </a:pPr>
            <a:r>
              <a:rPr lang="en" sz="1400">
                <a:solidFill>
                  <a:schemeClr val="dk1"/>
                </a:solidFill>
              </a:rPr>
              <a:t>How many USB’s does the video card solution have? </a:t>
            </a:r>
            <a:endParaRPr sz="1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Radiation Hardening (0-1)</a:t>
            </a:r>
            <a:endParaRPr sz="1400">
              <a:solidFill>
                <a:schemeClr val="dk1"/>
              </a:solidFill>
            </a:endParaRPr>
          </a:p>
          <a:p>
            <a:pPr indent="-317500" lvl="1" marL="914400" rtl="0" algn="l">
              <a:lnSpc>
                <a:spcPct val="100000"/>
              </a:lnSpc>
              <a:spcBef>
                <a:spcPts val="0"/>
              </a:spcBef>
              <a:spcAft>
                <a:spcPts val="0"/>
              </a:spcAft>
              <a:buClr>
                <a:schemeClr val="dk1"/>
              </a:buClr>
              <a:buSzPts val="1400"/>
              <a:buChar char="○"/>
            </a:pPr>
            <a:r>
              <a:rPr lang="en" sz="1400">
                <a:solidFill>
                  <a:schemeClr val="dk1"/>
                </a:solidFill>
              </a:rPr>
              <a:t>Either it is GEO rated or not</a:t>
            </a:r>
            <a:endParaRPr sz="1400">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a:p>
            <a:pPr indent="0" lvl="0" marL="0" rtl="0" algn="l">
              <a:lnSpc>
                <a:spcPct val="100000"/>
              </a:lnSpc>
              <a:spcBef>
                <a:spcPts val="0"/>
              </a:spcBef>
              <a:spcAft>
                <a:spcPts val="0"/>
              </a:spcAft>
              <a:buSzPts val="1100"/>
              <a:buNone/>
            </a:pPr>
            <a:r>
              <a:rPr lang="en"/>
              <a:t>Add Jetson Xavier, Aitech SP0-S</a:t>
            </a:r>
            <a:endParaRPr/>
          </a:p>
          <a:p>
            <a:pPr indent="0" lvl="0" marL="0" rtl="0" algn="l">
              <a:lnSpc>
                <a:spcPct val="100000"/>
              </a:lnSpc>
              <a:spcBef>
                <a:spcPts val="0"/>
              </a:spcBef>
              <a:spcAft>
                <a:spcPts val="0"/>
              </a:spcAft>
              <a:buSzPts val="1100"/>
              <a:buNone/>
            </a:pPr>
            <a:r>
              <a:rPr lang="en"/>
              <a:t>Make sure to distinguish between practical and rad-hard solutions (maybe by making the horizontal line between them thicker</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Presenter: </a:t>
            </a:r>
            <a:r>
              <a:rPr lang="en"/>
              <a:t>Each introduce themselves</a:t>
            </a:r>
            <a:endParaRPr/>
          </a:p>
          <a:p>
            <a:pPr indent="0" lvl="0" marL="0" rtl="0" algn="l">
              <a:lnSpc>
                <a:spcPct val="100000"/>
              </a:lnSpc>
              <a:spcBef>
                <a:spcPts val="0"/>
              </a:spcBef>
              <a:spcAft>
                <a:spcPts val="0"/>
              </a:spcAft>
              <a:buSzPts val="1100"/>
              <a:buNone/>
            </a:pPr>
            <a:r>
              <a:rPr lang="en"/>
              <a:t>Rafi’s feedback: Add who is doing what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Ketan</a:t>
            </a:r>
            <a:endParaRPr/>
          </a:p>
          <a:p>
            <a:pPr indent="0" lvl="0" marL="0" rtl="0" algn="l">
              <a:lnSpc>
                <a:spcPct val="100000"/>
              </a:lnSpc>
              <a:spcBef>
                <a:spcPts val="0"/>
              </a:spcBef>
              <a:spcAft>
                <a:spcPts val="0"/>
              </a:spcAft>
              <a:buSzPts val="1100"/>
              <a:buNone/>
            </a:pPr>
            <a:r>
              <a:rPr lang="en"/>
              <a:t>Clarify that rad-hardening is why theoretical solution is too expensive to use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Cost - Cost as a percentage of budget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Power consumption - Power needs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I/O ports - What ports exist on device or could be added. Spacewire gets bonus points.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Ease of use - How easy it would be to work with the solution. Takes into account coding language used, if modifications need to be made for solution to work (primarily for raspberry pi solutions), and what support exists from the manufacturer or general public.</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Functionality - What capabilities does the solution have; cpu, gpu, ram info considered, as well as potential for expanded use (i.e. AI video enhancement for Nano or backpack boards for raspberry pi)</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Ketan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a:p>
            <a:pPr indent="0" lvl="0" marL="0" rtl="0" algn="l">
              <a:lnSpc>
                <a:spcPct val="100000"/>
              </a:lnSpc>
              <a:spcBef>
                <a:spcPts val="0"/>
              </a:spcBef>
              <a:spcAft>
                <a:spcPts val="0"/>
              </a:spcAft>
              <a:buSzPts val="1100"/>
              <a:buNone/>
            </a:pPr>
            <a:r>
              <a:rPr lang="en"/>
              <a:t>Add Jetson Xavier, Aitech SP0-S</a:t>
            </a:r>
            <a:endParaRPr/>
          </a:p>
          <a:p>
            <a:pPr indent="0" lvl="0" marL="0" rtl="0" algn="l">
              <a:lnSpc>
                <a:spcPct val="100000"/>
              </a:lnSpc>
              <a:spcBef>
                <a:spcPts val="0"/>
              </a:spcBef>
              <a:spcAft>
                <a:spcPts val="0"/>
              </a:spcAft>
              <a:buSzPts val="1100"/>
              <a:buNone/>
            </a:pPr>
            <a:r>
              <a:rPr lang="en"/>
              <a:t>Make sure to distinguish between practical and rad-hard solutions (maybe by making the horizontal line between them thicker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2" name="Google Shape;42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Presenter: Nate</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Nate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4" name="Google Shape;45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Kiley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a:p>
            <a:pPr indent="0" lvl="0" marL="0" rtl="0" algn="l">
              <a:lnSpc>
                <a:spcPct val="100000"/>
              </a:lnSpc>
              <a:spcBef>
                <a:spcPts val="0"/>
              </a:spcBef>
              <a:spcAft>
                <a:spcPts val="0"/>
              </a:spcAft>
              <a:buSzPts val="1100"/>
              <a:buNone/>
            </a:pPr>
            <a:r>
              <a:rPr lang="en"/>
              <a:t>Compress into singular tables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a:p>
            <a:pPr indent="0" lvl="0" marL="0" rtl="0" algn="l">
              <a:lnSpc>
                <a:spcPct val="100000"/>
              </a:lnSpc>
              <a:spcBef>
                <a:spcPts val="0"/>
              </a:spcBef>
              <a:spcAft>
                <a:spcPts val="0"/>
              </a:spcAft>
              <a:buSzPts val="1100"/>
              <a:buNone/>
            </a:pPr>
            <a:r>
              <a:rPr lang="en"/>
              <a:t>Compress into singular tables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a:p>
            <a:pPr indent="0" lvl="0" marL="0" rtl="0" algn="l">
              <a:lnSpc>
                <a:spcPct val="100000"/>
              </a:lnSpc>
              <a:spcBef>
                <a:spcPts val="0"/>
              </a:spcBef>
              <a:spcAft>
                <a:spcPts val="0"/>
              </a:spcAft>
              <a:buSzPts val="1100"/>
              <a:buNone/>
            </a:pPr>
            <a:r>
              <a:rPr lang="en"/>
              <a:t>Compress into singular tables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1" name="Google Shape;51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4" name="Google Shape;52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0" name="Google Shape;53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Nate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3" name="Google Shape;54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6" name="Google Shape;556;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Nate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Presenter(s): Nate and Ketan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2" name="Google Shape;58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a:t>
            </a:r>
            <a:endParaRPr/>
          </a:p>
          <a:p>
            <a:pPr indent="0" lvl="0" marL="0" rtl="0" algn="l">
              <a:lnSpc>
                <a:spcPct val="100000"/>
              </a:lnSpc>
              <a:spcBef>
                <a:spcPts val="0"/>
              </a:spcBef>
              <a:spcAft>
                <a:spcPts val="0"/>
              </a:spcAft>
              <a:buSzPts val="1100"/>
              <a:buNone/>
            </a:pPr>
            <a:r>
              <a:rPr lang="en"/>
              <a:t>Will be doing half-scale 3D printed model, and then a full scale hand out of 6061 aluminum, look into requirements for this section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Kiley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8" name="Google Shape;58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Nate</a:t>
            </a:r>
            <a:endParaRPr/>
          </a:p>
          <a:p>
            <a:pPr indent="0" lvl="0" marL="0" rtl="0" algn="l">
              <a:lnSpc>
                <a:spcPct val="100000"/>
              </a:lnSpc>
              <a:spcBef>
                <a:spcPts val="0"/>
              </a:spcBef>
              <a:spcAft>
                <a:spcPts val="0"/>
              </a:spcAft>
              <a:buSzPts val="1100"/>
              <a:buNone/>
            </a:pPr>
            <a:r>
              <a:rPr lang="en"/>
              <a:t>Claw highlighted in pink to differentiate what will be made exactly how it will be irl</a:t>
            </a:r>
            <a:endParaRPr/>
          </a:p>
          <a:p>
            <a:pPr indent="0" lvl="0" marL="0" rtl="0" algn="l">
              <a:lnSpc>
                <a:spcPct val="100000"/>
              </a:lnSpc>
              <a:spcBef>
                <a:spcPts val="0"/>
              </a:spcBef>
              <a:spcAft>
                <a:spcPts val="0"/>
              </a:spcAft>
              <a:buSzPts val="1100"/>
              <a:buNone/>
            </a:pPr>
            <a:r>
              <a:rPr lang="en"/>
              <a:t>Rest is green bc it’s astroscale’s cad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2" name="Google Shape;612;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Nate</a:t>
            </a:r>
            <a:endParaRPr/>
          </a:p>
          <a:p>
            <a:pPr indent="0" lvl="0" marL="0" rtl="0" algn="l">
              <a:lnSpc>
                <a:spcPct val="100000"/>
              </a:lnSpc>
              <a:spcBef>
                <a:spcPts val="0"/>
              </a:spcBef>
              <a:spcAft>
                <a:spcPts val="0"/>
              </a:spcAft>
              <a:buSzPts val="1100"/>
              <a:buNone/>
            </a:pPr>
            <a:r>
              <a:rPr lang="en"/>
              <a:t>Claw highlighted in pink to differentiate what will be made exactly how it will be irl</a:t>
            </a:r>
            <a:endParaRPr/>
          </a:p>
          <a:p>
            <a:pPr indent="0" lvl="0" marL="0" rtl="0" algn="l">
              <a:lnSpc>
                <a:spcPct val="100000"/>
              </a:lnSpc>
              <a:spcBef>
                <a:spcPts val="0"/>
              </a:spcBef>
              <a:spcAft>
                <a:spcPts val="0"/>
              </a:spcAft>
              <a:buSzPts val="1100"/>
              <a:buNone/>
            </a:pPr>
            <a:r>
              <a:rPr lang="en"/>
              <a:t>Rest is green bc it’s astroscale’s cad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Kiley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8" name="Google Shape;63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0" name="Google Shape;65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7" name="Google Shape;657;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Didn’t provide rationale for probability levels because such levels are commonly used in risk analysis and don’t really need rationale - Sam</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4" name="Google Shape;664;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1" name="Google Shape;67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0" name="Google Shape;69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Slide created by Mohammed </a:t>
            </a:r>
            <a:endParaRPr/>
          </a:p>
          <a:p>
            <a:pPr indent="0" lvl="0" marL="0" rtl="0" algn="l">
              <a:lnSpc>
                <a:spcPct val="100000"/>
              </a:lnSpc>
              <a:spcBef>
                <a:spcPts val="0"/>
              </a:spcBef>
              <a:spcAft>
                <a:spcPts val="0"/>
              </a:spcAft>
              <a:buSzPts val="1100"/>
              <a:buNone/>
            </a:pPr>
            <a:r>
              <a:t/>
            </a:r>
            <a:endParaRPr/>
          </a:p>
          <a:p>
            <a:pPr indent="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Kiley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Notes about research so far:</a:t>
            </a:r>
            <a:endParaRPr/>
          </a:p>
          <a:p>
            <a:pPr indent="-298450" lvl="0" marL="457200" rtl="0" algn="l">
              <a:lnSpc>
                <a:spcPct val="100000"/>
              </a:lnSpc>
              <a:spcBef>
                <a:spcPts val="0"/>
              </a:spcBef>
              <a:spcAft>
                <a:spcPts val="0"/>
              </a:spcAft>
              <a:buSzPts val="1100"/>
              <a:buChar char="-"/>
            </a:pPr>
            <a:r>
              <a:rPr lang="en"/>
              <a:t>Most rad-hard solutions seem to be made for LEO, so need to keep digging for GEO rated or figure out how products could be hardened further. </a:t>
            </a:r>
            <a:endParaRPr/>
          </a:p>
          <a:p>
            <a:pPr indent="-298450" lvl="0" marL="457200" rtl="0" algn="l">
              <a:lnSpc>
                <a:spcPct val="100000"/>
              </a:lnSpc>
              <a:spcBef>
                <a:spcPts val="0"/>
              </a:spcBef>
              <a:spcAft>
                <a:spcPts val="0"/>
              </a:spcAft>
              <a:buSzPts val="1100"/>
              <a:buChar char="-"/>
            </a:pPr>
            <a:r>
              <a:rPr lang="en"/>
              <a:t>Most solutions found so far seem to be focused on AI-enhanced image processing. This is beyond the scope of our requirements, but means that whatever solution we go with should be more than capable of handling the data that we need to handle. Also gives us the opportunity to go above and beyond if time/energy permits.</a:t>
            </a:r>
            <a:endParaRPr/>
          </a:p>
          <a:p>
            <a:pPr indent="-298450" lvl="0" marL="457200" rtl="0" algn="l">
              <a:lnSpc>
                <a:spcPct val="100000"/>
              </a:lnSpc>
              <a:spcBef>
                <a:spcPts val="0"/>
              </a:spcBef>
              <a:spcAft>
                <a:spcPts val="0"/>
              </a:spcAft>
              <a:buSzPts val="1100"/>
              <a:buChar char="-"/>
            </a:pPr>
            <a:r>
              <a:rPr lang="en"/>
              <a:t>Prices are expensive, especially with the current chip shortage. We may have difficulties acquiring whatever solution we go decide on. This isn’t something I think we need to worry about by PDR (we should be looking at all available options atm), but may be a import criteria come CDR.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Kiley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Kiley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b="1" lang="en">
                <a:solidFill>
                  <a:schemeClr val="dk1"/>
                </a:solidFill>
              </a:rPr>
              <a:t>Presenter: Kiley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Kiley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 name="Shape 9"/>
        <p:cNvGrpSpPr/>
        <p:nvPr/>
      </p:nvGrpSpPr>
      <p:grpSpPr>
        <a:xfrm>
          <a:off x="0" y="0"/>
          <a:ext cx="0" cy="0"/>
          <a:chOff x="0" y="0"/>
          <a:chExt cx="0" cy="0"/>
        </a:xfrm>
      </p:grpSpPr>
      <p:sp>
        <p:nvSpPr>
          <p:cNvPr id="10" name="Google Shape;10;p52"/>
          <p:cNvSpPr txBox="1"/>
          <p:nvPr>
            <p:ph type="title"/>
          </p:nvPr>
        </p:nvSpPr>
        <p:spPr>
          <a:xfrm>
            <a:off x="460950" y="2065350"/>
            <a:ext cx="8222100" cy="1012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p:txBody>
      </p:sp>
      <p:sp>
        <p:nvSpPr>
          <p:cNvPr id="11" name="Google Shape;11;p5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75"/>
          <p:cNvSpPr txBox="1"/>
          <p:nvPr>
            <p:ph hasCustomPrompt="1" type="title"/>
          </p:nvPr>
        </p:nvSpPr>
        <p:spPr>
          <a:xfrm>
            <a:off x="475500" y="1258525"/>
            <a:ext cx="82221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12000"/>
              <a:buNone/>
              <a:defRPr sz="12000">
                <a:solidFill>
                  <a:schemeClr val="dk2"/>
                </a:solidFill>
              </a:defRPr>
            </a:lvl1pPr>
            <a:lvl2pPr lvl="1" algn="ctr">
              <a:lnSpc>
                <a:spcPct val="100000"/>
              </a:lnSpc>
              <a:spcBef>
                <a:spcPts val="0"/>
              </a:spcBef>
              <a:spcAft>
                <a:spcPts val="0"/>
              </a:spcAft>
              <a:buClr>
                <a:schemeClr val="dk2"/>
              </a:buClr>
              <a:buSzPts val="12000"/>
              <a:buNone/>
              <a:defRPr sz="12000">
                <a:solidFill>
                  <a:schemeClr val="dk2"/>
                </a:solidFill>
              </a:defRPr>
            </a:lvl2pPr>
            <a:lvl3pPr lvl="2" algn="ctr">
              <a:lnSpc>
                <a:spcPct val="100000"/>
              </a:lnSpc>
              <a:spcBef>
                <a:spcPts val="0"/>
              </a:spcBef>
              <a:spcAft>
                <a:spcPts val="0"/>
              </a:spcAft>
              <a:buClr>
                <a:schemeClr val="dk2"/>
              </a:buClr>
              <a:buSzPts val="12000"/>
              <a:buNone/>
              <a:defRPr sz="12000">
                <a:solidFill>
                  <a:schemeClr val="dk2"/>
                </a:solidFill>
              </a:defRPr>
            </a:lvl3pPr>
            <a:lvl4pPr lvl="3" algn="ctr">
              <a:lnSpc>
                <a:spcPct val="100000"/>
              </a:lnSpc>
              <a:spcBef>
                <a:spcPts val="0"/>
              </a:spcBef>
              <a:spcAft>
                <a:spcPts val="0"/>
              </a:spcAft>
              <a:buClr>
                <a:schemeClr val="dk2"/>
              </a:buClr>
              <a:buSzPts val="12000"/>
              <a:buNone/>
              <a:defRPr sz="12000">
                <a:solidFill>
                  <a:schemeClr val="dk2"/>
                </a:solidFill>
              </a:defRPr>
            </a:lvl4pPr>
            <a:lvl5pPr lvl="4" algn="ctr">
              <a:lnSpc>
                <a:spcPct val="100000"/>
              </a:lnSpc>
              <a:spcBef>
                <a:spcPts val="0"/>
              </a:spcBef>
              <a:spcAft>
                <a:spcPts val="0"/>
              </a:spcAft>
              <a:buClr>
                <a:schemeClr val="dk2"/>
              </a:buClr>
              <a:buSzPts val="12000"/>
              <a:buNone/>
              <a:defRPr sz="12000">
                <a:solidFill>
                  <a:schemeClr val="dk2"/>
                </a:solidFill>
              </a:defRPr>
            </a:lvl5pPr>
            <a:lvl6pPr lvl="5" algn="ctr">
              <a:lnSpc>
                <a:spcPct val="100000"/>
              </a:lnSpc>
              <a:spcBef>
                <a:spcPts val="0"/>
              </a:spcBef>
              <a:spcAft>
                <a:spcPts val="0"/>
              </a:spcAft>
              <a:buClr>
                <a:schemeClr val="dk2"/>
              </a:buClr>
              <a:buSzPts val="12000"/>
              <a:buNone/>
              <a:defRPr sz="12000">
                <a:solidFill>
                  <a:schemeClr val="dk2"/>
                </a:solidFill>
              </a:defRPr>
            </a:lvl6pPr>
            <a:lvl7pPr lvl="6" algn="ctr">
              <a:lnSpc>
                <a:spcPct val="100000"/>
              </a:lnSpc>
              <a:spcBef>
                <a:spcPts val="0"/>
              </a:spcBef>
              <a:spcAft>
                <a:spcPts val="0"/>
              </a:spcAft>
              <a:buClr>
                <a:schemeClr val="dk2"/>
              </a:buClr>
              <a:buSzPts val="12000"/>
              <a:buNone/>
              <a:defRPr sz="12000">
                <a:solidFill>
                  <a:schemeClr val="dk2"/>
                </a:solidFill>
              </a:defRPr>
            </a:lvl7pPr>
            <a:lvl8pPr lvl="7" algn="ctr">
              <a:lnSpc>
                <a:spcPct val="100000"/>
              </a:lnSpc>
              <a:spcBef>
                <a:spcPts val="0"/>
              </a:spcBef>
              <a:spcAft>
                <a:spcPts val="0"/>
              </a:spcAft>
              <a:buClr>
                <a:schemeClr val="dk2"/>
              </a:buClr>
              <a:buSzPts val="12000"/>
              <a:buNone/>
              <a:defRPr sz="12000">
                <a:solidFill>
                  <a:schemeClr val="dk2"/>
                </a:solidFill>
              </a:defRPr>
            </a:lvl8pPr>
            <a:lvl9pPr lvl="8" algn="ctr">
              <a:lnSpc>
                <a:spcPct val="100000"/>
              </a:lnSpc>
              <a:spcBef>
                <a:spcPts val="0"/>
              </a:spcBef>
              <a:spcAft>
                <a:spcPts val="0"/>
              </a:spcAft>
              <a:buClr>
                <a:schemeClr val="dk2"/>
              </a:buClr>
              <a:buSzPts val="12000"/>
              <a:buNone/>
              <a:defRPr sz="12000">
                <a:solidFill>
                  <a:schemeClr val="dk2"/>
                </a:solidFill>
              </a:defRPr>
            </a:lvl9pPr>
          </a:lstStyle>
          <a:p>
            <a:r>
              <a:t>xx%</a:t>
            </a:r>
          </a:p>
        </p:txBody>
      </p:sp>
      <p:sp>
        <p:nvSpPr>
          <p:cNvPr id="59" name="Google Shape;59;p75"/>
          <p:cNvSpPr txBox="1"/>
          <p:nvPr>
            <p:ph idx="1" type="body"/>
          </p:nvPr>
        </p:nvSpPr>
        <p:spPr>
          <a:xfrm>
            <a:off x="475500" y="3304625"/>
            <a:ext cx="82221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0" name="Google Shape;60;p75"/>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76"/>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 name="Shape 67"/>
        <p:cNvGrpSpPr/>
        <p:nvPr/>
      </p:nvGrpSpPr>
      <p:grpSpPr>
        <a:xfrm>
          <a:off x="0" y="0"/>
          <a:ext cx="0" cy="0"/>
          <a:chOff x="0" y="0"/>
          <a:chExt cx="0" cy="0"/>
        </a:xfrm>
      </p:grpSpPr>
      <p:sp>
        <p:nvSpPr>
          <p:cNvPr id="68" name="Google Shape;68;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5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0" name="Google Shape;70;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1" name="Shape 71"/>
        <p:cNvGrpSpPr/>
        <p:nvPr/>
      </p:nvGrpSpPr>
      <p:grpSpPr>
        <a:xfrm>
          <a:off x="0" y="0"/>
          <a:ext cx="0" cy="0"/>
          <a:chOff x="0" y="0"/>
          <a:chExt cx="0" cy="0"/>
        </a:xfrm>
      </p:grpSpPr>
      <p:sp>
        <p:nvSpPr>
          <p:cNvPr id="72" name="Google Shape;72;p5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3" name="Google Shape;73;p5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4" name="Google Shape;74;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 name="Shape 75"/>
        <p:cNvGrpSpPr/>
        <p:nvPr/>
      </p:nvGrpSpPr>
      <p:grpSpPr>
        <a:xfrm>
          <a:off x="0" y="0"/>
          <a:ext cx="0" cy="0"/>
          <a:chOff x="0" y="0"/>
          <a:chExt cx="0" cy="0"/>
        </a:xfrm>
      </p:grpSpPr>
      <p:sp>
        <p:nvSpPr>
          <p:cNvPr id="76" name="Google Shape;76;p5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7" name="Google Shape;77;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8" name="Shape 78"/>
        <p:cNvGrpSpPr/>
        <p:nvPr/>
      </p:nvGrpSpPr>
      <p:grpSpPr>
        <a:xfrm>
          <a:off x="0" y="0"/>
          <a:ext cx="0" cy="0"/>
          <a:chOff x="0" y="0"/>
          <a:chExt cx="0" cy="0"/>
        </a:xfrm>
      </p:grpSpPr>
      <p:sp>
        <p:nvSpPr>
          <p:cNvPr id="79" name="Google Shape;79;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 name="Google Shape;80;p5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1" name="Google Shape;81;p5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2" name="Google Shape;82;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3" name="Shape 83"/>
        <p:cNvGrpSpPr/>
        <p:nvPr/>
      </p:nvGrpSpPr>
      <p:grpSpPr>
        <a:xfrm>
          <a:off x="0" y="0"/>
          <a:ext cx="0" cy="0"/>
          <a:chOff x="0" y="0"/>
          <a:chExt cx="0" cy="0"/>
        </a:xfrm>
      </p:grpSpPr>
      <p:sp>
        <p:nvSpPr>
          <p:cNvPr id="84" name="Google Shape;84;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5" name="Google Shape;85;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6" name="Shape 86"/>
        <p:cNvGrpSpPr/>
        <p:nvPr/>
      </p:nvGrpSpPr>
      <p:grpSpPr>
        <a:xfrm>
          <a:off x="0" y="0"/>
          <a:ext cx="0" cy="0"/>
          <a:chOff x="0" y="0"/>
          <a:chExt cx="0" cy="0"/>
        </a:xfrm>
      </p:grpSpPr>
      <p:sp>
        <p:nvSpPr>
          <p:cNvPr id="87" name="Google Shape;87;p6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8" name="Google Shape;88;p6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9" name="Google Shape;89;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0" name="Shape 90"/>
        <p:cNvGrpSpPr/>
        <p:nvPr/>
      </p:nvGrpSpPr>
      <p:grpSpPr>
        <a:xfrm>
          <a:off x="0" y="0"/>
          <a:ext cx="0" cy="0"/>
          <a:chOff x="0" y="0"/>
          <a:chExt cx="0" cy="0"/>
        </a:xfrm>
      </p:grpSpPr>
      <p:sp>
        <p:nvSpPr>
          <p:cNvPr id="91" name="Google Shape;91;p6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92" name="Google Shape;92;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3" name="Shape 93"/>
        <p:cNvGrpSpPr/>
        <p:nvPr/>
      </p:nvGrpSpPr>
      <p:grpSpPr>
        <a:xfrm>
          <a:off x="0" y="0"/>
          <a:ext cx="0" cy="0"/>
          <a:chOff x="0" y="0"/>
          <a:chExt cx="0" cy="0"/>
        </a:xfrm>
      </p:grpSpPr>
      <p:sp>
        <p:nvSpPr>
          <p:cNvPr id="94" name="Google Shape;94;p6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6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6" name="Google Shape;96;p6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7" name="Google Shape;97;p6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8" name="Google Shape;98;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 name="Shape 12"/>
        <p:cNvGrpSpPr/>
        <p:nvPr/>
      </p:nvGrpSpPr>
      <p:grpSpPr>
        <a:xfrm>
          <a:off x="0" y="0"/>
          <a:ext cx="0" cy="0"/>
          <a:chOff x="0" y="0"/>
          <a:chExt cx="0" cy="0"/>
        </a:xfrm>
      </p:grpSpPr>
      <p:sp>
        <p:nvSpPr>
          <p:cNvPr id="13" name="Google Shape;13;p53"/>
          <p:cNvSpPr txBox="1"/>
          <p:nvPr>
            <p:ph type="title"/>
          </p:nvPr>
        </p:nvSpPr>
        <p:spPr>
          <a:xfrm>
            <a:off x="490250" y="4882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6000"/>
            </a:lvl1pPr>
            <a:lvl2pPr lvl="1" algn="l">
              <a:lnSpc>
                <a:spcPct val="100000"/>
              </a:lnSpc>
              <a:spcBef>
                <a:spcPts val="0"/>
              </a:spcBef>
              <a:spcAft>
                <a:spcPts val="0"/>
              </a:spcAft>
              <a:buSzPts val="6000"/>
              <a:buNone/>
              <a:defRPr sz="6000"/>
            </a:lvl2pPr>
            <a:lvl3pPr lvl="2" algn="l">
              <a:lnSpc>
                <a:spcPct val="100000"/>
              </a:lnSpc>
              <a:spcBef>
                <a:spcPts val="0"/>
              </a:spcBef>
              <a:spcAft>
                <a:spcPts val="0"/>
              </a:spcAft>
              <a:buSzPts val="6000"/>
              <a:buNone/>
              <a:defRPr sz="6000"/>
            </a:lvl3pPr>
            <a:lvl4pPr lvl="3" algn="l">
              <a:lnSpc>
                <a:spcPct val="100000"/>
              </a:lnSpc>
              <a:spcBef>
                <a:spcPts val="0"/>
              </a:spcBef>
              <a:spcAft>
                <a:spcPts val="0"/>
              </a:spcAft>
              <a:buSzPts val="6000"/>
              <a:buNone/>
              <a:defRPr sz="6000"/>
            </a:lvl4pPr>
            <a:lvl5pPr lvl="4" algn="l">
              <a:lnSpc>
                <a:spcPct val="100000"/>
              </a:lnSpc>
              <a:spcBef>
                <a:spcPts val="0"/>
              </a:spcBef>
              <a:spcAft>
                <a:spcPts val="0"/>
              </a:spcAft>
              <a:buSzPts val="6000"/>
              <a:buNone/>
              <a:defRPr sz="6000"/>
            </a:lvl5pPr>
            <a:lvl6pPr lvl="5" algn="l">
              <a:lnSpc>
                <a:spcPct val="100000"/>
              </a:lnSpc>
              <a:spcBef>
                <a:spcPts val="0"/>
              </a:spcBef>
              <a:spcAft>
                <a:spcPts val="0"/>
              </a:spcAft>
              <a:buSzPts val="6000"/>
              <a:buNone/>
              <a:defRPr sz="6000"/>
            </a:lvl6pPr>
            <a:lvl7pPr lvl="6" algn="l">
              <a:lnSpc>
                <a:spcPct val="100000"/>
              </a:lnSpc>
              <a:spcBef>
                <a:spcPts val="0"/>
              </a:spcBef>
              <a:spcAft>
                <a:spcPts val="0"/>
              </a:spcAft>
              <a:buSzPts val="6000"/>
              <a:buNone/>
              <a:defRPr sz="6000"/>
            </a:lvl7pPr>
            <a:lvl8pPr lvl="7" algn="l">
              <a:lnSpc>
                <a:spcPct val="100000"/>
              </a:lnSpc>
              <a:spcBef>
                <a:spcPts val="0"/>
              </a:spcBef>
              <a:spcAft>
                <a:spcPts val="0"/>
              </a:spcAft>
              <a:buSzPts val="6000"/>
              <a:buNone/>
              <a:defRPr sz="6000"/>
            </a:lvl8pPr>
            <a:lvl9pPr lvl="8" algn="l">
              <a:lnSpc>
                <a:spcPct val="100000"/>
              </a:lnSpc>
              <a:spcBef>
                <a:spcPts val="0"/>
              </a:spcBef>
              <a:spcAft>
                <a:spcPts val="0"/>
              </a:spcAft>
              <a:buSzPts val="6000"/>
              <a:buNone/>
              <a:defRPr sz="6000"/>
            </a:lvl9pPr>
          </a:lstStyle>
          <a:p/>
        </p:txBody>
      </p:sp>
      <p:sp>
        <p:nvSpPr>
          <p:cNvPr id="14" name="Google Shape;14;p5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sp>
        <p:nvSpPr>
          <p:cNvPr id="100" name="Google Shape;100;p6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01" name="Google Shape;101;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2" name="Shape 102"/>
        <p:cNvGrpSpPr/>
        <p:nvPr/>
      </p:nvGrpSpPr>
      <p:grpSpPr>
        <a:xfrm>
          <a:off x="0" y="0"/>
          <a:ext cx="0" cy="0"/>
          <a:chOff x="0" y="0"/>
          <a:chExt cx="0" cy="0"/>
        </a:xfrm>
      </p:grpSpPr>
      <p:sp>
        <p:nvSpPr>
          <p:cNvPr id="103" name="Google Shape;103;p6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4" name="Google Shape;104;p6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05" name="Google Shape;105;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sp>
        <p:nvSpPr>
          <p:cNvPr id="107" name="Google Shape;107;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108" name="Shape 108"/>
        <p:cNvGrpSpPr/>
        <p:nvPr/>
      </p:nvGrpSpPr>
      <p:grpSpPr>
        <a:xfrm>
          <a:off x="0" y="0"/>
          <a:ext cx="0" cy="0"/>
          <a:chOff x="0" y="0"/>
          <a:chExt cx="0" cy="0"/>
        </a:xfrm>
      </p:grpSpPr>
      <p:sp>
        <p:nvSpPr>
          <p:cNvPr id="109" name="Google Shape;109;p66"/>
          <p:cNvSpPr txBox="1"/>
          <p:nvPr>
            <p:ph type="ctrTitle"/>
          </p:nvPr>
        </p:nvSpPr>
        <p:spPr>
          <a:xfrm>
            <a:off x="1039575" y="1701225"/>
            <a:ext cx="4592400" cy="17823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Clr>
                <a:srgbClr val="434343"/>
              </a:buClr>
              <a:buSzPts val="4800"/>
              <a:buNone/>
              <a:defRPr sz="4800">
                <a:solidFill>
                  <a:srgbClr val="434343"/>
                </a:solidFill>
              </a:defRPr>
            </a:lvl2pPr>
            <a:lvl3pPr lvl="2" algn="l">
              <a:lnSpc>
                <a:spcPct val="100000"/>
              </a:lnSpc>
              <a:spcBef>
                <a:spcPts val="0"/>
              </a:spcBef>
              <a:spcAft>
                <a:spcPts val="0"/>
              </a:spcAft>
              <a:buClr>
                <a:srgbClr val="434343"/>
              </a:buClr>
              <a:buSzPts val="4800"/>
              <a:buNone/>
              <a:defRPr sz="4800">
                <a:solidFill>
                  <a:srgbClr val="434343"/>
                </a:solidFill>
              </a:defRPr>
            </a:lvl3pPr>
            <a:lvl4pPr lvl="3" algn="l">
              <a:lnSpc>
                <a:spcPct val="100000"/>
              </a:lnSpc>
              <a:spcBef>
                <a:spcPts val="0"/>
              </a:spcBef>
              <a:spcAft>
                <a:spcPts val="0"/>
              </a:spcAft>
              <a:buClr>
                <a:srgbClr val="434343"/>
              </a:buClr>
              <a:buSzPts val="4800"/>
              <a:buNone/>
              <a:defRPr sz="4800">
                <a:solidFill>
                  <a:srgbClr val="434343"/>
                </a:solidFill>
              </a:defRPr>
            </a:lvl4pPr>
            <a:lvl5pPr lvl="4" algn="l">
              <a:lnSpc>
                <a:spcPct val="100000"/>
              </a:lnSpc>
              <a:spcBef>
                <a:spcPts val="0"/>
              </a:spcBef>
              <a:spcAft>
                <a:spcPts val="0"/>
              </a:spcAft>
              <a:buClr>
                <a:srgbClr val="434343"/>
              </a:buClr>
              <a:buSzPts val="4800"/>
              <a:buNone/>
              <a:defRPr sz="4800">
                <a:solidFill>
                  <a:srgbClr val="434343"/>
                </a:solidFill>
              </a:defRPr>
            </a:lvl5pPr>
            <a:lvl6pPr lvl="5" algn="l">
              <a:lnSpc>
                <a:spcPct val="100000"/>
              </a:lnSpc>
              <a:spcBef>
                <a:spcPts val="0"/>
              </a:spcBef>
              <a:spcAft>
                <a:spcPts val="0"/>
              </a:spcAft>
              <a:buClr>
                <a:srgbClr val="434343"/>
              </a:buClr>
              <a:buSzPts val="4800"/>
              <a:buNone/>
              <a:defRPr sz="4800">
                <a:solidFill>
                  <a:srgbClr val="434343"/>
                </a:solidFill>
              </a:defRPr>
            </a:lvl6pPr>
            <a:lvl7pPr lvl="6" algn="l">
              <a:lnSpc>
                <a:spcPct val="100000"/>
              </a:lnSpc>
              <a:spcBef>
                <a:spcPts val="0"/>
              </a:spcBef>
              <a:spcAft>
                <a:spcPts val="0"/>
              </a:spcAft>
              <a:buClr>
                <a:srgbClr val="434343"/>
              </a:buClr>
              <a:buSzPts val="4800"/>
              <a:buNone/>
              <a:defRPr sz="4800">
                <a:solidFill>
                  <a:srgbClr val="434343"/>
                </a:solidFill>
              </a:defRPr>
            </a:lvl7pPr>
            <a:lvl8pPr lvl="7" algn="l">
              <a:lnSpc>
                <a:spcPct val="100000"/>
              </a:lnSpc>
              <a:spcBef>
                <a:spcPts val="0"/>
              </a:spcBef>
              <a:spcAft>
                <a:spcPts val="0"/>
              </a:spcAft>
              <a:buClr>
                <a:srgbClr val="434343"/>
              </a:buClr>
              <a:buSzPts val="4800"/>
              <a:buNone/>
              <a:defRPr sz="4800">
                <a:solidFill>
                  <a:srgbClr val="434343"/>
                </a:solidFill>
              </a:defRPr>
            </a:lvl8pPr>
            <a:lvl9pPr lvl="8" algn="l">
              <a:lnSpc>
                <a:spcPct val="100000"/>
              </a:lnSpc>
              <a:spcBef>
                <a:spcPts val="0"/>
              </a:spcBef>
              <a:spcAft>
                <a:spcPts val="0"/>
              </a:spcAft>
              <a:buClr>
                <a:srgbClr val="434343"/>
              </a:buClr>
              <a:buSzPts val="4800"/>
              <a:buNone/>
              <a:defRPr sz="4800">
                <a:solidFill>
                  <a:srgbClr val="434343"/>
                </a:solidFill>
              </a:defRPr>
            </a:lvl9pPr>
          </a:lstStyle>
          <a:p/>
        </p:txBody>
      </p:sp>
      <p:sp>
        <p:nvSpPr>
          <p:cNvPr id="110" name="Google Shape;110;p66"/>
          <p:cNvSpPr txBox="1"/>
          <p:nvPr>
            <p:ph idx="1" type="subTitle"/>
          </p:nvPr>
        </p:nvSpPr>
        <p:spPr>
          <a:xfrm>
            <a:off x="1039575" y="3206400"/>
            <a:ext cx="2402100" cy="7170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00000"/>
              </a:buClr>
              <a:buSzPts val="1800"/>
              <a:buNone/>
              <a:defRPr>
                <a:solidFill>
                  <a:srgbClr val="000000"/>
                </a:solidFill>
              </a:defRPr>
            </a:lvl1pPr>
            <a:lvl2pPr lvl="1" algn="l">
              <a:lnSpc>
                <a:spcPct val="100000"/>
              </a:lnSpc>
              <a:spcBef>
                <a:spcPts val="0"/>
              </a:spcBef>
              <a:spcAft>
                <a:spcPts val="0"/>
              </a:spcAft>
              <a:buClr>
                <a:srgbClr val="434343"/>
              </a:buClr>
              <a:buSzPts val="2800"/>
              <a:buNone/>
              <a:defRPr sz="2800">
                <a:solidFill>
                  <a:srgbClr val="434343"/>
                </a:solidFill>
              </a:defRPr>
            </a:lvl2pPr>
            <a:lvl3pPr lvl="2" algn="l">
              <a:lnSpc>
                <a:spcPct val="100000"/>
              </a:lnSpc>
              <a:spcBef>
                <a:spcPts val="0"/>
              </a:spcBef>
              <a:spcAft>
                <a:spcPts val="0"/>
              </a:spcAft>
              <a:buClr>
                <a:srgbClr val="434343"/>
              </a:buClr>
              <a:buSzPts val="2800"/>
              <a:buNone/>
              <a:defRPr sz="2800">
                <a:solidFill>
                  <a:srgbClr val="434343"/>
                </a:solidFill>
              </a:defRPr>
            </a:lvl3pPr>
            <a:lvl4pPr lvl="3" algn="l">
              <a:lnSpc>
                <a:spcPct val="100000"/>
              </a:lnSpc>
              <a:spcBef>
                <a:spcPts val="0"/>
              </a:spcBef>
              <a:spcAft>
                <a:spcPts val="0"/>
              </a:spcAft>
              <a:buClr>
                <a:srgbClr val="434343"/>
              </a:buClr>
              <a:buSzPts val="2800"/>
              <a:buNone/>
              <a:defRPr sz="2800">
                <a:solidFill>
                  <a:srgbClr val="434343"/>
                </a:solidFill>
              </a:defRPr>
            </a:lvl4pPr>
            <a:lvl5pPr lvl="4" algn="l">
              <a:lnSpc>
                <a:spcPct val="100000"/>
              </a:lnSpc>
              <a:spcBef>
                <a:spcPts val="0"/>
              </a:spcBef>
              <a:spcAft>
                <a:spcPts val="0"/>
              </a:spcAft>
              <a:buClr>
                <a:srgbClr val="434343"/>
              </a:buClr>
              <a:buSzPts val="2800"/>
              <a:buNone/>
              <a:defRPr sz="2800">
                <a:solidFill>
                  <a:srgbClr val="434343"/>
                </a:solidFill>
              </a:defRPr>
            </a:lvl5pPr>
            <a:lvl6pPr lvl="5" algn="l">
              <a:lnSpc>
                <a:spcPct val="100000"/>
              </a:lnSpc>
              <a:spcBef>
                <a:spcPts val="0"/>
              </a:spcBef>
              <a:spcAft>
                <a:spcPts val="0"/>
              </a:spcAft>
              <a:buClr>
                <a:srgbClr val="434343"/>
              </a:buClr>
              <a:buSzPts val="2800"/>
              <a:buNone/>
              <a:defRPr sz="2800">
                <a:solidFill>
                  <a:srgbClr val="434343"/>
                </a:solidFill>
              </a:defRPr>
            </a:lvl6pPr>
            <a:lvl7pPr lvl="6" algn="l">
              <a:lnSpc>
                <a:spcPct val="100000"/>
              </a:lnSpc>
              <a:spcBef>
                <a:spcPts val="0"/>
              </a:spcBef>
              <a:spcAft>
                <a:spcPts val="0"/>
              </a:spcAft>
              <a:buClr>
                <a:srgbClr val="434343"/>
              </a:buClr>
              <a:buSzPts val="2800"/>
              <a:buNone/>
              <a:defRPr sz="2800">
                <a:solidFill>
                  <a:srgbClr val="434343"/>
                </a:solidFill>
              </a:defRPr>
            </a:lvl7pPr>
            <a:lvl8pPr lvl="7" algn="l">
              <a:lnSpc>
                <a:spcPct val="100000"/>
              </a:lnSpc>
              <a:spcBef>
                <a:spcPts val="0"/>
              </a:spcBef>
              <a:spcAft>
                <a:spcPts val="0"/>
              </a:spcAft>
              <a:buClr>
                <a:srgbClr val="434343"/>
              </a:buClr>
              <a:buSzPts val="2800"/>
              <a:buNone/>
              <a:defRPr sz="2800">
                <a:solidFill>
                  <a:srgbClr val="434343"/>
                </a:solidFill>
              </a:defRPr>
            </a:lvl8pPr>
            <a:lvl9pPr lvl="8" algn="l">
              <a:lnSpc>
                <a:spcPct val="100000"/>
              </a:lnSpc>
              <a:spcBef>
                <a:spcPts val="0"/>
              </a:spcBef>
              <a:spcAft>
                <a:spcPts val="0"/>
              </a:spcAft>
              <a:buClr>
                <a:srgbClr val="434343"/>
              </a:buClr>
              <a:buSzPts val="2800"/>
              <a:buNone/>
              <a:defRPr sz="2800">
                <a:solidFill>
                  <a:srgbClr val="434343"/>
                </a:solidFill>
              </a:defRPr>
            </a:lvl9pPr>
          </a:lstStyle>
          <a:p/>
        </p:txBody>
      </p:sp>
      <p:sp>
        <p:nvSpPr>
          <p:cNvPr id="111" name="Google Shape;111;p6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112" name="Shape 112"/>
        <p:cNvGrpSpPr/>
        <p:nvPr/>
      </p:nvGrpSpPr>
      <p:grpSpPr>
        <a:xfrm>
          <a:off x="0" y="0"/>
          <a:ext cx="0" cy="0"/>
          <a:chOff x="0" y="0"/>
          <a:chExt cx="0" cy="0"/>
        </a:xfrm>
      </p:grpSpPr>
      <p:sp>
        <p:nvSpPr>
          <p:cNvPr id="113" name="Google Shape;113;p67"/>
          <p:cNvSpPr txBox="1"/>
          <p:nvPr>
            <p:ph type="ctrTitle"/>
          </p:nvPr>
        </p:nvSpPr>
        <p:spPr>
          <a:xfrm rot="5400000">
            <a:off x="6603595" y="1930225"/>
            <a:ext cx="3481200" cy="487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14" name="Google Shape;114;p6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8"/>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68"/>
          <p:cNvSpPr/>
          <p:nvPr/>
        </p:nvSpPr>
        <p:spPr>
          <a:xfrm flipH="1">
            <a:off x="8246400" y="4245875"/>
            <a:ext cx="897600" cy="897600"/>
          </a:xfrm>
          <a:prstGeom prst="round1Rect">
            <a:avLst>
              <a:gd fmla="val 16667" name="adj"/>
            </a:avLst>
          </a:prstGeom>
          <a:solidFill>
            <a:schemeClr val="lt1">
              <a:alpha val="67843"/>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68"/>
          <p:cNvSpPr txBox="1"/>
          <p:nvPr>
            <p:ph type="ctrTitle"/>
          </p:nvPr>
        </p:nvSpPr>
        <p:spPr>
          <a:xfrm>
            <a:off x="390525" y="1819275"/>
            <a:ext cx="8222100" cy="933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9" name="Google Shape;19;p68"/>
          <p:cNvSpPr txBox="1"/>
          <p:nvPr>
            <p:ph idx="1" type="subTitle"/>
          </p:nvPr>
        </p:nvSpPr>
        <p:spPr>
          <a:xfrm>
            <a:off x="390525" y="2789130"/>
            <a:ext cx="8222100" cy="4329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chemeClr val="lt1"/>
              </a:buClr>
              <a:buSzPts val="1800"/>
              <a:buNone/>
              <a:defRPr>
                <a:solidFill>
                  <a:schemeClr val="lt1"/>
                </a:solidFill>
              </a:defRPr>
            </a:lvl1pPr>
            <a:lvl2pPr lvl="1" algn="l">
              <a:lnSpc>
                <a:spcPct val="100000"/>
              </a:lnSpc>
              <a:spcBef>
                <a:spcPts val="0"/>
              </a:spcBef>
              <a:spcAft>
                <a:spcPts val="0"/>
              </a:spcAft>
              <a:buClr>
                <a:schemeClr val="lt1"/>
              </a:buClr>
              <a:buSzPts val="1800"/>
              <a:buNone/>
              <a:defRPr sz="1800">
                <a:solidFill>
                  <a:schemeClr val="lt1"/>
                </a:solidFill>
              </a:defRPr>
            </a:lvl2pPr>
            <a:lvl3pPr lvl="2" algn="l">
              <a:lnSpc>
                <a:spcPct val="100000"/>
              </a:lnSpc>
              <a:spcBef>
                <a:spcPts val="0"/>
              </a:spcBef>
              <a:spcAft>
                <a:spcPts val="0"/>
              </a:spcAft>
              <a:buClr>
                <a:schemeClr val="lt1"/>
              </a:buClr>
              <a:buSzPts val="1800"/>
              <a:buNone/>
              <a:defRPr sz="1800">
                <a:solidFill>
                  <a:schemeClr val="lt1"/>
                </a:solidFill>
              </a:defRPr>
            </a:lvl3pPr>
            <a:lvl4pPr lvl="3" algn="l">
              <a:lnSpc>
                <a:spcPct val="100000"/>
              </a:lnSpc>
              <a:spcBef>
                <a:spcPts val="0"/>
              </a:spcBef>
              <a:spcAft>
                <a:spcPts val="0"/>
              </a:spcAft>
              <a:buClr>
                <a:schemeClr val="lt1"/>
              </a:buClr>
              <a:buSzPts val="1800"/>
              <a:buNone/>
              <a:defRPr sz="1800">
                <a:solidFill>
                  <a:schemeClr val="lt1"/>
                </a:solidFill>
              </a:defRPr>
            </a:lvl4pPr>
            <a:lvl5pPr lvl="4" algn="l">
              <a:lnSpc>
                <a:spcPct val="100000"/>
              </a:lnSpc>
              <a:spcBef>
                <a:spcPts val="0"/>
              </a:spcBef>
              <a:spcAft>
                <a:spcPts val="0"/>
              </a:spcAft>
              <a:buClr>
                <a:schemeClr val="lt1"/>
              </a:buClr>
              <a:buSzPts val="1800"/>
              <a:buNone/>
              <a:defRPr sz="1800">
                <a:solidFill>
                  <a:schemeClr val="lt1"/>
                </a:solidFill>
              </a:defRPr>
            </a:lvl5pPr>
            <a:lvl6pPr lvl="5" algn="l">
              <a:lnSpc>
                <a:spcPct val="100000"/>
              </a:lnSpc>
              <a:spcBef>
                <a:spcPts val="0"/>
              </a:spcBef>
              <a:spcAft>
                <a:spcPts val="0"/>
              </a:spcAft>
              <a:buClr>
                <a:schemeClr val="lt1"/>
              </a:buClr>
              <a:buSzPts val="1800"/>
              <a:buNone/>
              <a:defRPr sz="1800">
                <a:solidFill>
                  <a:schemeClr val="lt1"/>
                </a:solidFill>
              </a:defRPr>
            </a:lvl6pPr>
            <a:lvl7pPr lvl="6" algn="l">
              <a:lnSpc>
                <a:spcPct val="100000"/>
              </a:lnSpc>
              <a:spcBef>
                <a:spcPts val="0"/>
              </a:spcBef>
              <a:spcAft>
                <a:spcPts val="0"/>
              </a:spcAft>
              <a:buClr>
                <a:schemeClr val="lt1"/>
              </a:buClr>
              <a:buSzPts val="1800"/>
              <a:buNone/>
              <a:defRPr sz="1800">
                <a:solidFill>
                  <a:schemeClr val="lt1"/>
                </a:solidFill>
              </a:defRPr>
            </a:lvl7pPr>
            <a:lvl8pPr lvl="7" algn="l">
              <a:lnSpc>
                <a:spcPct val="100000"/>
              </a:lnSpc>
              <a:spcBef>
                <a:spcPts val="0"/>
              </a:spcBef>
              <a:spcAft>
                <a:spcPts val="0"/>
              </a:spcAft>
              <a:buClr>
                <a:schemeClr val="lt1"/>
              </a:buClr>
              <a:buSzPts val="1800"/>
              <a:buNone/>
              <a:defRPr sz="1800">
                <a:solidFill>
                  <a:schemeClr val="lt1"/>
                </a:solidFill>
              </a:defRPr>
            </a:lvl8pPr>
            <a:lvl9pPr lvl="8" algn="l">
              <a:lnSpc>
                <a:spcPct val="100000"/>
              </a:lnSpc>
              <a:spcBef>
                <a:spcPts val="0"/>
              </a:spcBef>
              <a:spcAft>
                <a:spcPts val="0"/>
              </a:spcAft>
              <a:buClr>
                <a:schemeClr val="lt1"/>
              </a:buClr>
              <a:buSzPts val="1800"/>
              <a:buNone/>
              <a:defRPr sz="1800">
                <a:solidFill>
                  <a:schemeClr val="lt1"/>
                </a:solidFill>
              </a:defRPr>
            </a:lvl9pPr>
          </a:lstStyle>
          <a:p/>
        </p:txBody>
      </p:sp>
      <p:sp>
        <p:nvSpPr>
          <p:cNvPr id="20" name="Google Shape;20;p68"/>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69"/>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69"/>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69"/>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25" name="Google Shape;25;p69"/>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6" name="Google Shape;26;p69"/>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70"/>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7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70"/>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p:txBody>
      </p:sp>
      <p:sp>
        <p:nvSpPr>
          <p:cNvPr id="31" name="Google Shape;31;p70"/>
          <p:cNvSpPr txBox="1"/>
          <p:nvPr>
            <p:ph idx="1" type="body"/>
          </p:nvPr>
        </p:nvSpPr>
        <p:spPr>
          <a:xfrm>
            <a:off x="47190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70"/>
          <p:cNvSpPr txBox="1"/>
          <p:nvPr>
            <p:ph idx="2" type="body"/>
          </p:nvPr>
        </p:nvSpPr>
        <p:spPr>
          <a:xfrm>
            <a:off x="4694250" y="1919075"/>
            <a:ext cx="3999900" cy="2710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70"/>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71"/>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71"/>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1"/>
          <p:cNvSpPr txBox="1"/>
          <p:nvPr>
            <p:ph type="title"/>
          </p:nvPr>
        </p:nvSpPr>
        <p:spPr>
          <a:xfrm>
            <a:off x="98250" y="16350"/>
            <a:ext cx="8826600" cy="60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38" name="Google Shape;38;p7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9" name="Shape 39"/>
        <p:cNvGrpSpPr/>
        <p:nvPr/>
      </p:nvGrpSpPr>
      <p:grpSpPr>
        <a:xfrm>
          <a:off x="0" y="0"/>
          <a:ext cx="0" cy="0"/>
          <a:chOff x="0" y="0"/>
          <a:chExt cx="0" cy="0"/>
        </a:xfrm>
      </p:grpSpPr>
      <p:sp>
        <p:nvSpPr>
          <p:cNvPr id="40" name="Google Shape;40;p72"/>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72"/>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72"/>
          <p:cNvSpPr txBox="1"/>
          <p:nvPr>
            <p:ph type="title"/>
          </p:nvPr>
        </p:nvSpPr>
        <p:spPr>
          <a:xfrm>
            <a:off x="226078" y="357800"/>
            <a:ext cx="2808000" cy="9534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3" name="Google Shape;43;p72"/>
          <p:cNvSpPr txBox="1"/>
          <p:nvPr>
            <p:ph idx="1" type="body"/>
          </p:nvPr>
        </p:nvSpPr>
        <p:spPr>
          <a:xfrm>
            <a:off x="226075" y="1465800"/>
            <a:ext cx="2808000" cy="31635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chemeClr val="lt1"/>
              </a:buClr>
              <a:buSzPts val="1200"/>
              <a:buChar char="●"/>
              <a:defRPr sz="1200">
                <a:solidFill>
                  <a:schemeClr val="lt1"/>
                </a:solidFill>
              </a:defRPr>
            </a:lvl1pPr>
            <a:lvl2pPr indent="-304800" lvl="1" marL="914400" algn="l">
              <a:lnSpc>
                <a:spcPct val="115000"/>
              </a:lnSpc>
              <a:spcBef>
                <a:spcPts val="1600"/>
              </a:spcBef>
              <a:spcAft>
                <a:spcPts val="0"/>
              </a:spcAft>
              <a:buClr>
                <a:schemeClr val="lt1"/>
              </a:buClr>
              <a:buSzPts val="1200"/>
              <a:buChar char="○"/>
              <a:defRPr sz="1200">
                <a:solidFill>
                  <a:schemeClr val="lt1"/>
                </a:solidFill>
              </a:defRPr>
            </a:lvl2pPr>
            <a:lvl3pPr indent="-304800" lvl="2" marL="1371600" algn="l">
              <a:lnSpc>
                <a:spcPct val="115000"/>
              </a:lnSpc>
              <a:spcBef>
                <a:spcPts val="1600"/>
              </a:spcBef>
              <a:spcAft>
                <a:spcPts val="0"/>
              </a:spcAft>
              <a:buClr>
                <a:schemeClr val="lt1"/>
              </a:buClr>
              <a:buSzPts val="1200"/>
              <a:buChar char="■"/>
              <a:defRPr sz="1200">
                <a:solidFill>
                  <a:schemeClr val="lt1"/>
                </a:solidFill>
              </a:defRPr>
            </a:lvl3pPr>
            <a:lvl4pPr indent="-304800" lvl="3" marL="1828800" algn="l">
              <a:lnSpc>
                <a:spcPct val="115000"/>
              </a:lnSpc>
              <a:spcBef>
                <a:spcPts val="1600"/>
              </a:spcBef>
              <a:spcAft>
                <a:spcPts val="0"/>
              </a:spcAft>
              <a:buClr>
                <a:schemeClr val="lt1"/>
              </a:buClr>
              <a:buSzPts val="1200"/>
              <a:buChar char="●"/>
              <a:defRPr sz="1200">
                <a:solidFill>
                  <a:schemeClr val="lt1"/>
                </a:solidFill>
              </a:defRPr>
            </a:lvl4pPr>
            <a:lvl5pPr indent="-304800" lvl="4" marL="2286000" algn="l">
              <a:lnSpc>
                <a:spcPct val="115000"/>
              </a:lnSpc>
              <a:spcBef>
                <a:spcPts val="1600"/>
              </a:spcBef>
              <a:spcAft>
                <a:spcPts val="0"/>
              </a:spcAft>
              <a:buClr>
                <a:schemeClr val="lt1"/>
              </a:buClr>
              <a:buSzPts val="1200"/>
              <a:buChar char="○"/>
              <a:defRPr sz="1200">
                <a:solidFill>
                  <a:schemeClr val="lt1"/>
                </a:solidFill>
              </a:defRPr>
            </a:lvl5pPr>
            <a:lvl6pPr indent="-304800" lvl="5" marL="2743200" algn="l">
              <a:lnSpc>
                <a:spcPct val="115000"/>
              </a:lnSpc>
              <a:spcBef>
                <a:spcPts val="1600"/>
              </a:spcBef>
              <a:spcAft>
                <a:spcPts val="0"/>
              </a:spcAft>
              <a:buClr>
                <a:schemeClr val="lt1"/>
              </a:buClr>
              <a:buSzPts val="1200"/>
              <a:buChar char="■"/>
              <a:defRPr sz="1200">
                <a:solidFill>
                  <a:schemeClr val="lt1"/>
                </a:solidFill>
              </a:defRPr>
            </a:lvl6pPr>
            <a:lvl7pPr indent="-304800" lvl="6" marL="3200400" algn="l">
              <a:lnSpc>
                <a:spcPct val="115000"/>
              </a:lnSpc>
              <a:spcBef>
                <a:spcPts val="1600"/>
              </a:spcBef>
              <a:spcAft>
                <a:spcPts val="0"/>
              </a:spcAft>
              <a:buClr>
                <a:schemeClr val="lt1"/>
              </a:buClr>
              <a:buSzPts val="1200"/>
              <a:buChar char="●"/>
              <a:defRPr sz="1200">
                <a:solidFill>
                  <a:schemeClr val="lt1"/>
                </a:solidFill>
              </a:defRPr>
            </a:lvl7pPr>
            <a:lvl8pPr indent="-304800" lvl="7" marL="3657600" algn="l">
              <a:lnSpc>
                <a:spcPct val="115000"/>
              </a:lnSpc>
              <a:spcBef>
                <a:spcPts val="1600"/>
              </a:spcBef>
              <a:spcAft>
                <a:spcPts val="0"/>
              </a:spcAft>
              <a:buClr>
                <a:schemeClr val="lt1"/>
              </a:buClr>
              <a:buSzPts val="1200"/>
              <a:buChar char="○"/>
              <a:defRPr sz="1200">
                <a:solidFill>
                  <a:schemeClr val="lt1"/>
                </a:solidFill>
              </a:defRPr>
            </a:lvl8pPr>
            <a:lvl9pPr indent="-304800" lvl="8" marL="4114800" algn="l">
              <a:lnSpc>
                <a:spcPct val="115000"/>
              </a:lnSpc>
              <a:spcBef>
                <a:spcPts val="1600"/>
              </a:spcBef>
              <a:spcAft>
                <a:spcPts val="1600"/>
              </a:spcAft>
              <a:buClr>
                <a:schemeClr val="lt1"/>
              </a:buClr>
              <a:buSzPts val="1200"/>
              <a:buChar char="■"/>
              <a:defRPr sz="1200">
                <a:solidFill>
                  <a:schemeClr val="lt1"/>
                </a:solidFill>
              </a:defRPr>
            </a:lvl9pPr>
          </a:lstStyle>
          <a:p/>
        </p:txBody>
      </p:sp>
      <p:sp>
        <p:nvSpPr>
          <p:cNvPr id="44" name="Google Shape;44;p72"/>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73"/>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73"/>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73"/>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dk2"/>
              </a:buClr>
              <a:buSzPts val="4200"/>
              <a:buNone/>
              <a:defRPr sz="4200">
                <a:solidFill>
                  <a:schemeClr val="dk2"/>
                </a:solidFill>
              </a:defRPr>
            </a:lvl1pPr>
            <a:lvl2pPr lvl="1" algn="ctr">
              <a:lnSpc>
                <a:spcPct val="100000"/>
              </a:lnSpc>
              <a:spcBef>
                <a:spcPts val="0"/>
              </a:spcBef>
              <a:spcAft>
                <a:spcPts val="0"/>
              </a:spcAft>
              <a:buClr>
                <a:schemeClr val="dk2"/>
              </a:buClr>
              <a:buSzPts val="4200"/>
              <a:buNone/>
              <a:defRPr sz="4200">
                <a:solidFill>
                  <a:schemeClr val="dk2"/>
                </a:solidFill>
              </a:defRPr>
            </a:lvl2pPr>
            <a:lvl3pPr lvl="2" algn="ctr">
              <a:lnSpc>
                <a:spcPct val="100000"/>
              </a:lnSpc>
              <a:spcBef>
                <a:spcPts val="0"/>
              </a:spcBef>
              <a:spcAft>
                <a:spcPts val="0"/>
              </a:spcAft>
              <a:buClr>
                <a:schemeClr val="dk2"/>
              </a:buClr>
              <a:buSzPts val="4200"/>
              <a:buNone/>
              <a:defRPr sz="4200">
                <a:solidFill>
                  <a:schemeClr val="dk2"/>
                </a:solidFill>
              </a:defRPr>
            </a:lvl3pPr>
            <a:lvl4pPr lvl="3" algn="ctr">
              <a:lnSpc>
                <a:spcPct val="100000"/>
              </a:lnSpc>
              <a:spcBef>
                <a:spcPts val="0"/>
              </a:spcBef>
              <a:spcAft>
                <a:spcPts val="0"/>
              </a:spcAft>
              <a:buClr>
                <a:schemeClr val="dk2"/>
              </a:buClr>
              <a:buSzPts val="4200"/>
              <a:buNone/>
              <a:defRPr sz="4200">
                <a:solidFill>
                  <a:schemeClr val="dk2"/>
                </a:solidFill>
              </a:defRPr>
            </a:lvl4pPr>
            <a:lvl5pPr lvl="4" algn="ctr">
              <a:lnSpc>
                <a:spcPct val="100000"/>
              </a:lnSpc>
              <a:spcBef>
                <a:spcPts val="0"/>
              </a:spcBef>
              <a:spcAft>
                <a:spcPts val="0"/>
              </a:spcAft>
              <a:buClr>
                <a:schemeClr val="dk2"/>
              </a:buClr>
              <a:buSzPts val="4200"/>
              <a:buNone/>
              <a:defRPr sz="4200">
                <a:solidFill>
                  <a:schemeClr val="dk2"/>
                </a:solidFill>
              </a:defRPr>
            </a:lvl5pPr>
            <a:lvl6pPr lvl="5" algn="ctr">
              <a:lnSpc>
                <a:spcPct val="100000"/>
              </a:lnSpc>
              <a:spcBef>
                <a:spcPts val="0"/>
              </a:spcBef>
              <a:spcAft>
                <a:spcPts val="0"/>
              </a:spcAft>
              <a:buClr>
                <a:schemeClr val="dk2"/>
              </a:buClr>
              <a:buSzPts val="4200"/>
              <a:buNone/>
              <a:defRPr sz="4200">
                <a:solidFill>
                  <a:schemeClr val="dk2"/>
                </a:solidFill>
              </a:defRPr>
            </a:lvl6pPr>
            <a:lvl7pPr lvl="6" algn="ctr">
              <a:lnSpc>
                <a:spcPct val="100000"/>
              </a:lnSpc>
              <a:spcBef>
                <a:spcPts val="0"/>
              </a:spcBef>
              <a:spcAft>
                <a:spcPts val="0"/>
              </a:spcAft>
              <a:buClr>
                <a:schemeClr val="dk2"/>
              </a:buClr>
              <a:buSzPts val="4200"/>
              <a:buNone/>
              <a:defRPr sz="4200">
                <a:solidFill>
                  <a:schemeClr val="dk2"/>
                </a:solidFill>
              </a:defRPr>
            </a:lvl7pPr>
            <a:lvl8pPr lvl="7" algn="ctr">
              <a:lnSpc>
                <a:spcPct val="100000"/>
              </a:lnSpc>
              <a:spcBef>
                <a:spcPts val="0"/>
              </a:spcBef>
              <a:spcAft>
                <a:spcPts val="0"/>
              </a:spcAft>
              <a:buClr>
                <a:schemeClr val="dk2"/>
              </a:buClr>
              <a:buSzPts val="4200"/>
              <a:buNone/>
              <a:defRPr sz="4200">
                <a:solidFill>
                  <a:schemeClr val="dk2"/>
                </a:solidFill>
              </a:defRPr>
            </a:lvl8pPr>
            <a:lvl9pPr lvl="8" algn="ctr">
              <a:lnSpc>
                <a:spcPct val="100000"/>
              </a:lnSpc>
              <a:spcBef>
                <a:spcPts val="0"/>
              </a:spcBef>
              <a:spcAft>
                <a:spcPts val="0"/>
              </a:spcAft>
              <a:buClr>
                <a:schemeClr val="dk2"/>
              </a:buClr>
              <a:buSzPts val="4200"/>
              <a:buNone/>
              <a:defRPr sz="4200">
                <a:solidFill>
                  <a:schemeClr val="dk2"/>
                </a:solidFill>
              </a:defRPr>
            </a:lvl9pPr>
          </a:lstStyle>
          <a:p/>
        </p:txBody>
      </p:sp>
      <p:sp>
        <p:nvSpPr>
          <p:cNvPr id="49" name="Google Shape;49;p73"/>
          <p:cNvSpPr txBox="1"/>
          <p:nvPr>
            <p:ph idx="1" type="subTitle"/>
          </p:nvPr>
        </p:nvSpPr>
        <p:spPr>
          <a:xfrm>
            <a:off x="265500" y="2779467"/>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7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51" name="Google Shape;51;p73"/>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74"/>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74"/>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4"/>
          <p:cNvSpPr txBox="1"/>
          <p:nvPr>
            <p:ph idx="1" type="body"/>
          </p:nvPr>
        </p:nvSpPr>
        <p:spPr>
          <a:xfrm>
            <a:off x="57150" y="4696825"/>
            <a:ext cx="8382000" cy="44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7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chemeClr val="dk1"/>
        </a:solidFill>
      </p:bgPr>
    </p:bg>
    <p:spTree>
      <p:nvGrpSpPr>
        <p:cNvPr id="5" name="Shape 5"/>
        <p:cNvGrpSpPr/>
        <p:nvPr/>
      </p:nvGrpSpPr>
      <p:grpSpPr>
        <a:xfrm>
          <a:off x="0" y="0"/>
          <a:ext cx="0" cy="0"/>
          <a:chOff x="0" y="0"/>
          <a:chExt cx="0" cy="0"/>
        </a:xfrm>
      </p:grpSpPr>
      <p:sp>
        <p:nvSpPr>
          <p:cNvPr id="6" name="Google Shape;6;p5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7" name="Google Shape;7;p5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8" name="Google Shape;8;p5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3" name="Shape 63"/>
        <p:cNvGrpSpPr/>
        <p:nvPr/>
      </p:nvGrpSpPr>
      <p:grpSpPr>
        <a:xfrm>
          <a:off x="0" y="0"/>
          <a:ext cx="0" cy="0"/>
          <a:chOff x="0" y="0"/>
          <a:chExt cx="0" cy="0"/>
        </a:xfrm>
      </p:grpSpPr>
      <p:sp>
        <p:nvSpPr>
          <p:cNvPr id="64" name="Google Shape;64;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5" name="Google Shape;65;p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6" name="Google Shape;66;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19.png"/><Relationship Id="rId7" Type="http://schemas.openxmlformats.org/officeDocument/2006/relationships/image" Target="../media/image18.jpg"/></Relationships>
</file>

<file path=ppt/slides/_rels/slide14.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17.png"/><Relationship Id="rId9"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13.png"/><Relationship Id="rId8"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image" Target="../media/image14.png"/><Relationship Id="rId7" Type="http://schemas.openxmlformats.org/officeDocument/2006/relationships/image" Target="../media/image23.png"/><Relationship Id="rId8"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image" Target="../media/image28.png"/><Relationship Id="rId9"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30.png"/><Relationship Id="rId7" Type="http://schemas.openxmlformats.org/officeDocument/2006/relationships/image" Target="../media/image34.png"/><Relationship Id="rId8"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1.png"/><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1"/>
          <p:cNvSpPr txBox="1"/>
          <p:nvPr>
            <p:ph idx="4294967295" type="ctrTitle"/>
          </p:nvPr>
        </p:nvSpPr>
        <p:spPr>
          <a:xfrm>
            <a:off x="564325" y="81650"/>
            <a:ext cx="7959300" cy="461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200"/>
              <a:buFont typeface="Roboto"/>
              <a:buNone/>
            </a:pPr>
            <a:r>
              <a:rPr b="1" i="0" lang="en" sz="3600" u="none" cap="none" strike="noStrike">
                <a:solidFill>
                  <a:srgbClr val="000000"/>
                </a:solidFill>
                <a:latin typeface="Calibri"/>
                <a:ea typeface="Calibri"/>
                <a:cs typeface="Calibri"/>
                <a:sym typeface="Calibri"/>
              </a:rPr>
              <a:t>DAISy Cam</a:t>
            </a:r>
            <a:endParaRPr b="1"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Roboto"/>
              <a:buNone/>
            </a:pPr>
            <a:r>
              <a:rPr b="0" i="0" lang="en" sz="2600" u="none" cap="none" strike="noStrike">
                <a:solidFill>
                  <a:srgbClr val="000000"/>
                </a:solidFill>
                <a:latin typeface="Calibri"/>
                <a:ea typeface="Calibri"/>
                <a:cs typeface="Calibri"/>
                <a:sym typeface="Calibri"/>
              </a:rPr>
              <a:t>(Docking Arm Integration System for Scoutcam Camera)</a:t>
            </a:r>
            <a:endParaRPr b="0" i="0" sz="2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Roboto"/>
              <a:buNone/>
            </a:pPr>
            <a:r>
              <a:rPr b="1" i="0" lang="en" sz="4400" u="none" cap="none" strike="noStrike">
                <a:solidFill>
                  <a:srgbClr val="000000"/>
                </a:solidFill>
                <a:latin typeface="Calibri"/>
                <a:ea typeface="Calibri"/>
                <a:cs typeface="Calibri"/>
                <a:sym typeface="Calibri"/>
              </a:rPr>
              <a:t>P</a:t>
            </a:r>
            <a:r>
              <a:rPr b="1" i="0" lang="en" sz="4000" u="none" cap="none" strike="noStrike">
                <a:solidFill>
                  <a:srgbClr val="000000"/>
                </a:solidFill>
                <a:latin typeface="Calibri"/>
                <a:ea typeface="Calibri"/>
                <a:cs typeface="Calibri"/>
                <a:sym typeface="Calibri"/>
              </a:rPr>
              <a:t>reliminary Design Review</a:t>
            </a:r>
            <a:endParaRPr b="1" i="0" sz="4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Roboto"/>
              <a:buNone/>
            </a:pPr>
            <a:r>
              <a:rPr b="0" i="0" lang="en" sz="1600" u="none" cap="none" strike="noStrike">
                <a:solidFill>
                  <a:srgbClr val="000000"/>
                </a:solidFill>
                <a:latin typeface="Calibri"/>
                <a:ea typeface="Calibri"/>
                <a:cs typeface="Calibri"/>
                <a:sym typeface="Calibri"/>
              </a:rPr>
              <a:t>October 5, 2022</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Roboto"/>
              <a:buNone/>
            </a:pPr>
            <a:r>
              <a:rPr b="0" i="0" lang="en" sz="1600" u="none" cap="none" strike="noStrike">
                <a:solidFill>
                  <a:srgbClr val="000000"/>
                </a:solidFill>
                <a:latin typeface="Calibri"/>
                <a:ea typeface="Calibri"/>
                <a:cs typeface="Calibri"/>
                <a:sym typeface="Calibri"/>
              </a:rPr>
              <a:t>ASEN 4018 - Team 19</a:t>
            </a:r>
            <a:endParaRPr b="0" i="0" sz="1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Roboto"/>
              <a:buNone/>
            </a:pPr>
            <a:r>
              <a:rPr b="0" i="0" lang="en" sz="2000" u="sng" cap="none" strike="noStrike">
                <a:solidFill>
                  <a:srgbClr val="000000"/>
                </a:solidFill>
                <a:latin typeface="Calibri"/>
                <a:ea typeface="Calibri"/>
                <a:cs typeface="Calibri"/>
                <a:sym typeface="Calibri"/>
              </a:rPr>
              <a:t>Company Sponsor</a:t>
            </a:r>
            <a:endParaRPr b="0" i="0" sz="20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Roboto"/>
              <a:buNone/>
            </a:pPr>
            <a:r>
              <a:rPr b="0" i="0" lang="en" sz="1800" u="none" cap="none" strike="noStrike">
                <a:solidFill>
                  <a:srgbClr val="000000"/>
                </a:solidFill>
                <a:latin typeface="Calibri"/>
                <a:ea typeface="Calibri"/>
                <a:cs typeface="Calibri"/>
                <a:sym typeface="Calibri"/>
              </a:rPr>
              <a:t>Astroscale</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Roboto"/>
              <a:buNone/>
            </a:pPr>
            <a:r>
              <a:rPr b="0" i="0" lang="en" sz="2000" u="sng" cap="none" strike="noStrike">
                <a:solidFill>
                  <a:srgbClr val="000000"/>
                </a:solidFill>
                <a:latin typeface="Calibri"/>
                <a:ea typeface="Calibri"/>
                <a:cs typeface="Calibri"/>
                <a:sym typeface="Calibri"/>
              </a:rPr>
              <a:t>Faculty Advisor</a:t>
            </a:r>
            <a:endParaRPr b="0" i="0" sz="20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Roboto"/>
              <a:buNone/>
            </a:pPr>
            <a:r>
              <a:rPr b="0" i="0" lang="en" sz="1800" u="none" cap="none" strike="noStrike">
                <a:solidFill>
                  <a:srgbClr val="000000"/>
                </a:solidFill>
                <a:latin typeface="Calibri"/>
                <a:ea typeface="Calibri"/>
                <a:cs typeface="Calibri"/>
                <a:sym typeface="Calibri"/>
              </a:rPr>
              <a:t>Dr. Melvin Rafi</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Roboto"/>
              <a:buNone/>
            </a:pPr>
            <a:r>
              <a:rPr b="0" i="0" lang="en" sz="2000" u="sng" cap="none" strike="noStrike">
                <a:solidFill>
                  <a:srgbClr val="000000"/>
                </a:solidFill>
                <a:latin typeface="Calibri"/>
                <a:ea typeface="Calibri"/>
                <a:cs typeface="Calibri"/>
                <a:sym typeface="Calibri"/>
              </a:rPr>
              <a:t>Presenters</a:t>
            </a:r>
            <a:endParaRPr b="0" i="0" sz="20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Roboto"/>
              <a:buNone/>
            </a:pPr>
            <a:r>
              <a:rPr b="0" i="0" lang="en" sz="1800" u="none" cap="none" strike="noStrike">
                <a:solidFill>
                  <a:srgbClr val="000000"/>
                </a:solidFill>
                <a:latin typeface="Calibri"/>
                <a:ea typeface="Calibri"/>
                <a:cs typeface="Calibri"/>
                <a:sym typeface="Calibri"/>
              </a:rPr>
              <a:t>Kiley Beckwith, Lucas House, Ketan Kamat, </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chemeClr val="lt1"/>
              </a:buClr>
              <a:buSzPts val="3200"/>
              <a:buFont typeface="Roboto"/>
              <a:buNone/>
            </a:pPr>
            <a:r>
              <a:rPr b="0" i="0" lang="en" sz="1800" u="none" cap="none" strike="noStrike">
                <a:solidFill>
                  <a:srgbClr val="000000"/>
                </a:solidFill>
                <a:latin typeface="Calibri"/>
                <a:ea typeface="Calibri"/>
                <a:cs typeface="Calibri"/>
                <a:sym typeface="Calibri"/>
              </a:rPr>
              <a:t>Jacob Moncada, &amp; Nate Sanchez</a:t>
            </a:r>
            <a:endParaRPr b="0" i="0" sz="20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6" name="Shape 206"/>
        <p:cNvGrpSpPr/>
        <p:nvPr/>
      </p:nvGrpSpPr>
      <p:grpSpPr>
        <a:xfrm>
          <a:off x="0" y="0"/>
          <a:ext cx="0" cy="0"/>
          <a:chOff x="0" y="0"/>
          <a:chExt cx="0" cy="0"/>
        </a:xfrm>
      </p:grpSpPr>
      <p:sp>
        <p:nvSpPr>
          <p:cNvPr id="207" name="Google Shape;207;p10"/>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Risk Analysis</a:t>
            </a:r>
            <a:endParaRPr b="1" i="0" sz="2700" u="none" cap="none" strike="noStrike">
              <a:solidFill>
                <a:srgbClr val="000000"/>
              </a:solidFill>
              <a:latin typeface="Arial"/>
              <a:ea typeface="Arial"/>
              <a:cs typeface="Arial"/>
              <a:sym typeface="Arial"/>
            </a:endParaRPr>
          </a:p>
        </p:txBody>
      </p:sp>
      <p:graphicFrame>
        <p:nvGraphicFramePr>
          <p:cNvPr id="208" name="Google Shape;208;p10"/>
          <p:cNvGraphicFramePr/>
          <p:nvPr/>
        </p:nvGraphicFramePr>
        <p:xfrm>
          <a:off x="887275" y="1028467"/>
          <a:ext cx="3000000" cy="3000000"/>
        </p:xfrm>
        <a:graphic>
          <a:graphicData uri="http://schemas.openxmlformats.org/drawingml/2006/table">
            <a:tbl>
              <a:tblPr>
                <a:noFill/>
                <a:tableStyleId>{061035F9-53DE-49E1-BF45-3DB4C76A40B9}</a:tableStyleId>
              </a:tblPr>
              <a:tblGrid>
                <a:gridCol w="1053525"/>
                <a:gridCol w="1053525"/>
                <a:gridCol w="1053525"/>
                <a:gridCol w="1124375"/>
                <a:gridCol w="1152700"/>
                <a:gridCol w="1110200"/>
              </a:tblGrid>
              <a:tr h="2881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Very Likely</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E6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r>
              <a:tr h="2881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Likely</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E6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E6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r>
              <a:tr h="5640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Possible</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E6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Times New Roman"/>
                          <a:ea typeface="Times New Roman"/>
                          <a:cs typeface="Times New Roman"/>
                          <a:sym typeface="Times New Roman"/>
                        </a:rPr>
                        <a:t>Cables become damaged at arm joints due to bending fatigue. </a:t>
                      </a:r>
                      <a:endParaRPr sz="10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E6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Times New Roman"/>
                          <a:ea typeface="Times New Roman"/>
                          <a:cs typeface="Times New Roman"/>
                          <a:sym typeface="Times New Roman"/>
                        </a:rPr>
                        <a:t>Image received from the camera is incorrect.</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E66"/>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D7E6B"/>
                    </a:solidFill>
                  </a:tcPr>
                </a:tc>
              </a:tr>
              <a:tr h="13146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Unlikely</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Times New Roman"/>
                          <a:ea typeface="Times New Roman"/>
                          <a:cs typeface="Times New Roman"/>
                          <a:sym typeface="Times New Roman"/>
                        </a:rPr>
                        <a:t>Video card is not able to compress data. </a:t>
                      </a:r>
                      <a:endParaRPr sz="10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Times New Roman"/>
                          <a:ea typeface="Times New Roman"/>
                          <a:cs typeface="Times New Roman"/>
                          <a:sym typeface="Times New Roman"/>
                        </a:rPr>
                        <a:t>Camera/harnessing detaches from the arm.</a:t>
                      </a:r>
                      <a:r>
                        <a:rPr lang="en" sz="900" u="none" cap="none" strike="noStrike">
                          <a:latin typeface="Times New Roman"/>
                          <a:ea typeface="Times New Roman"/>
                          <a:cs typeface="Times New Roman"/>
                          <a:sym typeface="Times New Roman"/>
                        </a:rPr>
                        <a:t> </a:t>
                      </a:r>
                      <a:endParaRPr sz="9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E66"/>
                    </a:solidFill>
                  </a:tcPr>
                </a:tc>
                <a:tc>
                  <a:txBody>
                    <a:bodyPr/>
                    <a:lstStyle/>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Times New Roman"/>
                          <a:ea typeface="Times New Roman"/>
                          <a:cs typeface="Times New Roman"/>
                          <a:sym typeface="Times New Roman"/>
                        </a:rPr>
                        <a:t>Camera location alters the way the hand grabs.</a:t>
                      </a:r>
                      <a:endParaRPr sz="10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000"/>
                        <a:buFont typeface="Arial"/>
                        <a:buNone/>
                      </a:pPr>
                      <a:r>
                        <a:rPr lang="en" sz="1000" u="none" cap="none" strike="noStrike">
                          <a:latin typeface="Times New Roman"/>
                          <a:ea typeface="Times New Roman"/>
                          <a:cs typeface="Times New Roman"/>
                          <a:sym typeface="Times New Roman"/>
                        </a:rPr>
                        <a:t>Harnessing interferes with arm mobility.</a:t>
                      </a:r>
                      <a:endParaRPr sz="9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E66"/>
                    </a:solidFill>
                  </a:tcPr>
                </a:tc>
              </a:tr>
              <a:tr h="2881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Very</a:t>
                      </a:r>
                      <a:r>
                        <a:rPr lang="en" sz="1100" u="none" cap="none" strike="noStrike">
                          <a:latin typeface="Times New Roman"/>
                          <a:ea typeface="Times New Roman"/>
                          <a:cs typeface="Times New Roman"/>
                          <a:sym typeface="Times New Roman"/>
                        </a:rPr>
                        <a:t> </a:t>
                      </a:r>
                      <a:r>
                        <a:rPr lang="en" sz="1200" u="none" cap="none" strike="noStrike">
                          <a:latin typeface="Times New Roman"/>
                          <a:ea typeface="Times New Roman"/>
                          <a:cs typeface="Times New Roman"/>
                          <a:sym typeface="Times New Roman"/>
                        </a:rPr>
                        <a:t>Unlikely</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3C47D"/>
                    </a:solidFill>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DE66"/>
                    </a:solidFill>
                  </a:tcPr>
                </a:tc>
              </a:tr>
              <a:tr h="309875">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Negligible</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Minor</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Moderate</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Significant</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Times New Roman"/>
                          <a:ea typeface="Times New Roman"/>
                          <a:cs typeface="Times New Roman"/>
                          <a:sym typeface="Times New Roman"/>
                        </a:rPr>
                        <a:t>Severe</a:t>
                      </a:r>
                      <a:endParaRPr sz="1200" u="none" cap="none" strike="noStrike">
                        <a:latin typeface="Times New Roman"/>
                        <a:ea typeface="Times New Roman"/>
                        <a:cs typeface="Times New Roman"/>
                        <a:sym typeface="Times New Roman"/>
                      </a:endParaRPr>
                    </a:p>
                  </a:txBody>
                  <a:tcPr marT="63500" marB="63500" marR="63500" marL="635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09" name="Google Shape;209;p10"/>
          <p:cNvGraphicFramePr/>
          <p:nvPr/>
        </p:nvGraphicFramePr>
        <p:xfrm>
          <a:off x="7672450" y="2223300"/>
          <a:ext cx="3000000" cy="3000000"/>
        </p:xfrm>
        <a:graphic>
          <a:graphicData uri="http://schemas.openxmlformats.org/drawingml/2006/table">
            <a:tbl>
              <a:tblPr>
                <a:noFill/>
                <a:tableStyleId>{061035F9-53DE-49E1-BF45-3DB4C76A40B9}</a:tableStyleId>
              </a:tblPr>
              <a:tblGrid>
                <a:gridCol w="990600"/>
              </a:tblGrid>
              <a:tr h="2463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Acceptable</a:t>
                      </a:r>
                      <a:endParaRPr sz="1100" u="none" cap="none" strike="noStrike">
                        <a:latin typeface="Times New Roman"/>
                        <a:ea typeface="Times New Roman"/>
                        <a:cs typeface="Times New Roman"/>
                        <a:sym typeface="Times New Roman"/>
                      </a:endParaRPr>
                    </a:p>
                  </a:txBody>
                  <a:tcPr marT="63500" marB="63500" marR="63500" marL="63500">
                    <a:solidFill>
                      <a:srgbClr val="93C47D"/>
                    </a:solidFill>
                  </a:tcPr>
                </a:tc>
              </a:tr>
              <a:tr h="127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Watch</a:t>
                      </a:r>
                      <a:endParaRPr sz="1100" u="none" cap="none" strike="noStrike">
                        <a:latin typeface="Times New Roman"/>
                        <a:ea typeface="Times New Roman"/>
                        <a:cs typeface="Times New Roman"/>
                        <a:sym typeface="Times New Roman"/>
                      </a:endParaRPr>
                    </a:p>
                  </a:txBody>
                  <a:tcPr marT="63500" marB="63500" marR="63500" marL="63500">
                    <a:solidFill>
                      <a:srgbClr val="FFDE66"/>
                    </a:solidFill>
                  </a:tcPr>
                </a:tc>
              </a:tr>
              <a:tr h="127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Times New Roman"/>
                          <a:ea typeface="Times New Roman"/>
                          <a:cs typeface="Times New Roman"/>
                          <a:sym typeface="Times New Roman"/>
                        </a:rPr>
                        <a:t>Unacceptable</a:t>
                      </a:r>
                      <a:endParaRPr sz="1100" u="none" cap="none" strike="noStrike">
                        <a:latin typeface="Times New Roman"/>
                        <a:ea typeface="Times New Roman"/>
                        <a:cs typeface="Times New Roman"/>
                        <a:sym typeface="Times New Roman"/>
                      </a:endParaRPr>
                    </a:p>
                  </a:txBody>
                  <a:tcPr marT="63500" marB="63500" marR="63500" marL="63500">
                    <a:solidFill>
                      <a:srgbClr val="DD7E6B"/>
                    </a:solidFill>
                  </a:tcPr>
                </a:tc>
              </a:tr>
            </a:tbl>
          </a:graphicData>
        </a:graphic>
      </p:graphicFrame>
      <p:sp>
        <p:nvSpPr>
          <p:cNvPr id="210" name="Google Shape;210;p10"/>
          <p:cNvSpPr txBox="1"/>
          <p:nvPr/>
        </p:nvSpPr>
        <p:spPr>
          <a:xfrm rot="-5400000">
            <a:off x="102450" y="3405050"/>
            <a:ext cx="1224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Roboto"/>
                <a:ea typeface="Roboto"/>
                <a:cs typeface="Roboto"/>
                <a:sym typeface="Roboto"/>
              </a:rPr>
              <a:t>Probability</a:t>
            </a:r>
            <a:endParaRPr b="1" i="0" sz="1400" u="none" cap="none" strike="noStrike">
              <a:solidFill>
                <a:srgbClr val="000000"/>
              </a:solidFill>
              <a:latin typeface="Roboto"/>
              <a:ea typeface="Roboto"/>
              <a:cs typeface="Roboto"/>
              <a:sym typeface="Roboto"/>
            </a:endParaRPr>
          </a:p>
        </p:txBody>
      </p:sp>
      <p:sp>
        <p:nvSpPr>
          <p:cNvPr id="211" name="Google Shape;211;p10"/>
          <p:cNvSpPr txBox="1"/>
          <p:nvPr/>
        </p:nvSpPr>
        <p:spPr>
          <a:xfrm>
            <a:off x="811075" y="4265850"/>
            <a:ext cx="2031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Roboto"/>
                <a:ea typeface="Roboto"/>
                <a:cs typeface="Roboto"/>
                <a:sym typeface="Roboto"/>
              </a:rPr>
              <a:t>Impact/Consequence</a:t>
            </a:r>
            <a:endParaRPr b="1" i="0" sz="1400" u="none" cap="none" strike="noStrike">
              <a:solidFill>
                <a:srgbClr val="000000"/>
              </a:solidFill>
              <a:latin typeface="Roboto"/>
              <a:ea typeface="Roboto"/>
              <a:cs typeface="Roboto"/>
              <a:sym typeface="Roboto"/>
            </a:endParaRPr>
          </a:p>
        </p:txBody>
      </p:sp>
      <p:sp>
        <p:nvSpPr>
          <p:cNvPr id="212" name="Google Shape;212;p10"/>
          <p:cNvSpPr txBox="1"/>
          <p:nvPr/>
        </p:nvSpPr>
        <p:spPr>
          <a:xfrm>
            <a:off x="7672450" y="1823100"/>
            <a:ext cx="1567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Risk Level</a:t>
            </a:r>
            <a:endParaRPr b="0" i="0" sz="1400" u="none" cap="none" strike="noStrike">
              <a:solidFill>
                <a:srgbClr val="000000"/>
              </a:solidFill>
              <a:latin typeface="Roboto"/>
              <a:ea typeface="Roboto"/>
              <a:cs typeface="Roboto"/>
              <a:sym typeface="Roboto"/>
            </a:endParaRPr>
          </a:p>
        </p:txBody>
      </p:sp>
      <p:sp>
        <p:nvSpPr>
          <p:cNvPr id="213" name="Google Shape;213;p10"/>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214" name="Google Shape;214;p10"/>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215" name="Google Shape;215;p10"/>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216" name="Google Shape;216;p10"/>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217" name="Google Shape;217;p10"/>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218" name="Google Shape;218;p10"/>
          <p:cNvSpPr/>
          <p:nvPr/>
        </p:nvSpPr>
        <p:spPr>
          <a:xfrm>
            <a:off x="0"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2" name="Shape 222"/>
        <p:cNvGrpSpPr/>
        <p:nvPr/>
      </p:nvGrpSpPr>
      <p:grpSpPr>
        <a:xfrm>
          <a:off x="0" y="0"/>
          <a:ext cx="0" cy="0"/>
          <a:chOff x="0" y="0"/>
          <a:chExt cx="0" cy="0"/>
        </a:xfrm>
      </p:grpSpPr>
      <p:sp>
        <p:nvSpPr>
          <p:cNvPr id="223" name="Google Shape;223;p11"/>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Necessary Trades</a:t>
            </a:r>
            <a:endParaRPr b="1" i="0" sz="2700" u="none" cap="none" strike="noStrike">
              <a:solidFill>
                <a:srgbClr val="000000"/>
              </a:solidFill>
              <a:latin typeface="Arial"/>
              <a:ea typeface="Arial"/>
              <a:cs typeface="Arial"/>
              <a:sym typeface="Arial"/>
            </a:endParaRPr>
          </a:p>
        </p:txBody>
      </p:sp>
      <p:sp>
        <p:nvSpPr>
          <p:cNvPr id="224" name="Google Shape;224;p11"/>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225" name="Google Shape;225;p11"/>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226" name="Google Shape;226;p11"/>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227" name="Google Shape;227;p11"/>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228" name="Google Shape;228;p11"/>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229" name="Google Shape;229;p11"/>
          <p:cNvSpPr/>
          <p:nvPr/>
        </p:nvSpPr>
        <p:spPr>
          <a:xfrm>
            <a:off x="0"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pic>
        <p:nvPicPr>
          <p:cNvPr id="230" name="Google Shape;230;p11"/>
          <p:cNvPicPr preferRelativeResize="0"/>
          <p:nvPr/>
        </p:nvPicPr>
        <p:blipFill rotWithShape="1">
          <a:blip r:embed="rId4">
            <a:alphaModFix/>
          </a:blip>
          <a:srcRect b="0" l="0" r="0" t="0"/>
          <a:stretch/>
        </p:blipFill>
        <p:spPr>
          <a:xfrm>
            <a:off x="137500" y="795550"/>
            <a:ext cx="8256401" cy="35802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4" name="Shape 234"/>
        <p:cNvGrpSpPr/>
        <p:nvPr/>
      </p:nvGrpSpPr>
      <p:grpSpPr>
        <a:xfrm>
          <a:off x="0" y="0"/>
          <a:ext cx="0" cy="0"/>
          <a:chOff x="0" y="0"/>
          <a:chExt cx="0" cy="0"/>
        </a:xfrm>
      </p:grpSpPr>
      <p:sp>
        <p:nvSpPr>
          <p:cNvPr id="235" name="Google Shape;235;p12"/>
          <p:cNvSpPr txBox="1"/>
          <p:nvPr/>
        </p:nvSpPr>
        <p:spPr>
          <a:xfrm>
            <a:off x="311400" y="1909050"/>
            <a:ext cx="8547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Arial"/>
                <a:ea typeface="Arial"/>
                <a:cs typeface="Arial"/>
                <a:sym typeface="Arial"/>
              </a:rPr>
              <a:t>Trade - Video Card Solutions</a:t>
            </a:r>
            <a:endParaRPr b="1" i="0" sz="3600" u="none" cap="none" strike="noStrike">
              <a:solidFill>
                <a:srgbClr val="000000"/>
              </a:solidFill>
              <a:latin typeface="Arial"/>
              <a:ea typeface="Arial"/>
              <a:cs typeface="Arial"/>
              <a:sym typeface="Arial"/>
            </a:endParaRPr>
          </a:p>
        </p:txBody>
      </p:sp>
      <p:sp>
        <p:nvSpPr>
          <p:cNvPr id="236" name="Google Shape;236;p12"/>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0" name="Shape 240"/>
        <p:cNvGrpSpPr/>
        <p:nvPr/>
      </p:nvGrpSpPr>
      <p:grpSpPr>
        <a:xfrm>
          <a:off x="0" y="0"/>
          <a:ext cx="0" cy="0"/>
          <a:chOff x="0" y="0"/>
          <a:chExt cx="0" cy="0"/>
        </a:xfrm>
      </p:grpSpPr>
      <p:sp>
        <p:nvSpPr>
          <p:cNvPr id="241" name="Google Shape;241;p13"/>
          <p:cNvSpPr txBox="1"/>
          <p:nvPr/>
        </p:nvSpPr>
        <p:spPr>
          <a:xfrm>
            <a:off x="320040" y="9144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ScoutCam Micro-Camera Specs</a:t>
            </a:r>
            <a:endParaRPr b="1" i="0" sz="2700" u="none" cap="none" strike="noStrike">
              <a:solidFill>
                <a:srgbClr val="000000"/>
              </a:solidFill>
              <a:latin typeface="Arial"/>
              <a:ea typeface="Arial"/>
              <a:cs typeface="Arial"/>
              <a:sym typeface="Arial"/>
            </a:endParaRPr>
          </a:p>
        </p:txBody>
      </p:sp>
      <p:sp>
        <p:nvSpPr>
          <p:cNvPr id="242" name="Google Shape;242;p13"/>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graphicFrame>
        <p:nvGraphicFramePr>
          <p:cNvPr id="243" name="Google Shape;243;p13"/>
          <p:cNvGraphicFramePr/>
          <p:nvPr/>
        </p:nvGraphicFramePr>
        <p:xfrm>
          <a:off x="347925" y="880188"/>
          <a:ext cx="3000000" cy="3000000"/>
        </p:xfrm>
        <a:graphic>
          <a:graphicData uri="http://schemas.openxmlformats.org/drawingml/2006/table">
            <a:tbl>
              <a:tblPr>
                <a:noFill/>
                <a:tableStyleId>{CF7D5A40-C3BF-4955-9AF9-59ED40591980}</a:tableStyleId>
              </a:tblPr>
              <a:tblGrid>
                <a:gridCol w="1826675"/>
                <a:gridCol w="1826675"/>
              </a:tblGrid>
              <a:tr h="3893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Voltage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2.1 A</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32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Current Draw </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5 V</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32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Power Draw</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10.5 W</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28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Resolution</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160 kpx</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817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Frame Rate</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30 fps</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285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Camera Head Length</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6.0 mm</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72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Camera Head Diameter</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1.8 mm</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711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Cable Length</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2.0 m</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9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Output</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PAL composite video</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descr="Timeline background shape" id="244" name="Google Shape;244;p13"/>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245" name="Google Shape;245;p13"/>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246" name="Google Shape;246;p13"/>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247" name="Google Shape;247;p13"/>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248" name="Google Shape;248;p13"/>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pic>
        <p:nvPicPr>
          <p:cNvPr id="249" name="Google Shape;249;p13"/>
          <p:cNvPicPr preferRelativeResize="0"/>
          <p:nvPr/>
        </p:nvPicPr>
        <p:blipFill rotWithShape="1">
          <a:blip r:embed="rId4">
            <a:alphaModFix/>
          </a:blip>
          <a:srcRect b="0" l="0" r="0" t="0"/>
          <a:stretch/>
        </p:blipFill>
        <p:spPr>
          <a:xfrm>
            <a:off x="4724124" y="1628621"/>
            <a:ext cx="1733550" cy="1213504"/>
          </a:xfrm>
          <a:prstGeom prst="rect">
            <a:avLst/>
          </a:prstGeom>
          <a:noFill/>
          <a:ln>
            <a:noFill/>
          </a:ln>
        </p:spPr>
      </p:pic>
      <p:pic>
        <p:nvPicPr>
          <p:cNvPr id="250" name="Google Shape;250;p13"/>
          <p:cNvPicPr preferRelativeResize="0"/>
          <p:nvPr/>
        </p:nvPicPr>
        <p:blipFill rotWithShape="1">
          <a:blip r:embed="rId5">
            <a:alphaModFix/>
          </a:blip>
          <a:srcRect b="0" l="0" r="0" t="0"/>
          <a:stretch/>
        </p:blipFill>
        <p:spPr>
          <a:xfrm>
            <a:off x="4184100" y="819008"/>
            <a:ext cx="2099800" cy="738392"/>
          </a:xfrm>
          <a:prstGeom prst="rect">
            <a:avLst/>
          </a:prstGeom>
          <a:noFill/>
          <a:ln>
            <a:noFill/>
          </a:ln>
        </p:spPr>
      </p:pic>
      <p:pic>
        <p:nvPicPr>
          <p:cNvPr id="251" name="Google Shape;251;p13"/>
          <p:cNvPicPr preferRelativeResize="0"/>
          <p:nvPr/>
        </p:nvPicPr>
        <p:blipFill rotWithShape="1">
          <a:blip r:embed="rId6">
            <a:alphaModFix/>
          </a:blip>
          <a:srcRect b="0" l="0" r="0" t="0"/>
          <a:stretch/>
        </p:blipFill>
        <p:spPr>
          <a:xfrm>
            <a:off x="7036475" y="983705"/>
            <a:ext cx="1505700" cy="3471957"/>
          </a:xfrm>
          <a:prstGeom prst="rect">
            <a:avLst/>
          </a:prstGeom>
          <a:noFill/>
          <a:ln>
            <a:noFill/>
          </a:ln>
        </p:spPr>
      </p:pic>
      <p:pic>
        <p:nvPicPr>
          <p:cNvPr id="252" name="Google Shape;252;p13"/>
          <p:cNvPicPr preferRelativeResize="0"/>
          <p:nvPr/>
        </p:nvPicPr>
        <p:blipFill rotWithShape="1">
          <a:blip r:embed="rId7">
            <a:alphaModFix/>
          </a:blip>
          <a:srcRect b="12997" l="16052" r="31928" t="0"/>
          <a:stretch/>
        </p:blipFill>
        <p:spPr>
          <a:xfrm>
            <a:off x="4778200" y="2799925"/>
            <a:ext cx="1505700" cy="1479900"/>
          </a:xfrm>
          <a:prstGeom prst="flowChartConnector">
            <a:avLst/>
          </a:prstGeom>
          <a:noFill/>
          <a:ln cap="flat" cmpd="sng" w="19050">
            <a:solidFill>
              <a:schemeClr val="dk2"/>
            </a:solidFill>
            <a:prstDash val="solid"/>
            <a:round/>
            <a:headEnd len="sm" w="sm" type="none"/>
            <a:tailEnd len="sm" w="sm" type="none"/>
          </a:ln>
        </p:spPr>
      </p:pic>
      <p:sp>
        <p:nvSpPr>
          <p:cNvPr id="253" name="Google Shape;253;p13"/>
          <p:cNvSpPr/>
          <p:nvPr/>
        </p:nvSpPr>
        <p:spPr>
          <a:xfrm>
            <a:off x="7156175" y="4065075"/>
            <a:ext cx="278400" cy="2742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54" name="Google Shape;254;p13"/>
          <p:cNvCxnSpPr>
            <a:stCxn id="252" idx="7"/>
            <a:endCxn id="253" idx="7"/>
          </p:cNvCxnSpPr>
          <p:nvPr/>
        </p:nvCxnSpPr>
        <p:spPr>
          <a:xfrm>
            <a:off x="6063395" y="3016651"/>
            <a:ext cx="1330500" cy="1088700"/>
          </a:xfrm>
          <a:prstGeom prst="straightConnector1">
            <a:avLst/>
          </a:prstGeom>
          <a:noFill/>
          <a:ln cap="flat" cmpd="sng" w="9525">
            <a:solidFill>
              <a:schemeClr val="dk2"/>
            </a:solidFill>
            <a:prstDash val="solid"/>
            <a:round/>
            <a:headEnd len="sm" w="sm" type="none"/>
            <a:tailEnd len="sm" w="sm" type="none"/>
          </a:ln>
        </p:spPr>
      </p:cxnSp>
      <p:cxnSp>
        <p:nvCxnSpPr>
          <p:cNvPr id="255" name="Google Shape;255;p13"/>
          <p:cNvCxnSpPr>
            <a:stCxn id="253" idx="4"/>
            <a:endCxn id="252" idx="4"/>
          </p:cNvCxnSpPr>
          <p:nvPr/>
        </p:nvCxnSpPr>
        <p:spPr>
          <a:xfrm rot="10800000">
            <a:off x="5531075" y="4279875"/>
            <a:ext cx="1764300" cy="59400"/>
          </a:xfrm>
          <a:prstGeom prst="straightConnector1">
            <a:avLst/>
          </a:prstGeom>
          <a:noFill/>
          <a:ln cap="flat" cmpd="sng" w="9525">
            <a:solidFill>
              <a:schemeClr val="dk2"/>
            </a:solidFill>
            <a:prstDash val="solid"/>
            <a:round/>
            <a:headEnd len="sm" w="sm" type="none"/>
            <a:tailEnd len="sm" w="sm" type="none"/>
          </a:ln>
        </p:spPr>
      </p:cxnSp>
      <p:sp>
        <p:nvSpPr>
          <p:cNvPr id="256" name="Google Shape;256;p13"/>
          <p:cNvSpPr txBox="1"/>
          <p:nvPr/>
        </p:nvSpPr>
        <p:spPr>
          <a:xfrm>
            <a:off x="5104450" y="4321938"/>
            <a:ext cx="9729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Roboto"/>
                <a:ea typeface="Roboto"/>
                <a:cs typeface="Roboto"/>
                <a:sym typeface="Roboto"/>
              </a:rPr>
              <a:t>* Penny for scale</a:t>
            </a:r>
            <a:endParaRPr b="0" i="0" sz="800" u="none" cap="none" strike="noStrike">
              <a:solidFill>
                <a:srgbClr val="000000"/>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0" name="Shape 260"/>
        <p:cNvGrpSpPr/>
        <p:nvPr/>
      </p:nvGrpSpPr>
      <p:grpSpPr>
        <a:xfrm>
          <a:off x="0" y="0"/>
          <a:ext cx="0" cy="0"/>
          <a:chOff x="0" y="0"/>
          <a:chExt cx="0" cy="0"/>
        </a:xfrm>
      </p:grpSpPr>
      <p:sp>
        <p:nvSpPr>
          <p:cNvPr id="261" name="Google Shape;261;p14"/>
          <p:cNvSpPr txBox="1"/>
          <p:nvPr/>
        </p:nvSpPr>
        <p:spPr>
          <a:xfrm>
            <a:off x="320040" y="8185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Possibilities - Video Card Solutions</a:t>
            </a:r>
            <a:endParaRPr b="1" i="0" sz="2700" u="none" cap="none" strike="noStrike">
              <a:solidFill>
                <a:srgbClr val="000000"/>
              </a:solidFill>
              <a:latin typeface="Arial"/>
              <a:ea typeface="Arial"/>
              <a:cs typeface="Arial"/>
              <a:sym typeface="Arial"/>
            </a:endParaRPr>
          </a:p>
        </p:txBody>
      </p:sp>
      <p:sp>
        <p:nvSpPr>
          <p:cNvPr id="262" name="Google Shape;262;p14"/>
          <p:cNvSpPr txBox="1"/>
          <p:nvPr/>
        </p:nvSpPr>
        <p:spPr>
          <a:xfrm>
            <a:off x="298050" y="941388"/>
            <a:ext cx="3371700" cy="30630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Radiation-Hardened</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DDC SCS3740</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S-A1760 Venus</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SP0-S</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Practical</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Nvidia Jetson TX2</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Nvidia Jetson Nano</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Raspberry Pi 4</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Raspberry Pi Zero 2 W</a:t>
            </a:r>
            <a:endParaRPr b="0" i="0" sz="1700" u="none" cap="none" strike="noStrike">
              <a:solidFill>
                <a:srgbClr val="000000"/>
              </a:solidFill>
              <a:latin typeface="Arial"/>
              <a:ea typeface="Arial"/>
              <a:cs typeface="Arial"/>
              <a:sym typeface="Arial"/>
            </a:endParaRPr>
          </a:p>
        </p:txBody>
      </p:sp>
      <p:pic>
        <p:nvPicPr>
          <p:cNvPr id="263" name="Google Shape;263;p14"/>
          <p:cNvPicPr preferRelativeResize="0"/>
          <p:nvPr/>
        </p:nvPicPr>
        <p:blipFill rotWithShape="1">
          <a:blip r:embed="rId4">
            <a:alphaModFix/>
          </a:blip>
          <a:srcRect b="0" l="0" r="0" t="0"/>
          <a:stretch/>
        </p:blipFill>
        <p:spPr>
          <a:xfrm>
            <a:off x="4155050" y="2450225"/>
            <a:ext cx="1857901" cy="1076067"/>
          </a:xfrm>
          <a:prstGeom prst="rect">
            <a:avLst/>
          </a:prstGeom>
          <a:noFill/>
          <a:ln>
            <a:noFill/>
          </a:ln>
        </p:spPr>
      </p:pic>
      <p:pic>
        <p:nvPicPr>
          <p:cNvPr id="264" name="Google Shape;264;p14"/>
          <p:cNvPicPr preferRelativeResize="0"/>
          <p:nvPr/>
        </p:nvPicPr>
        <p:blipFill rotWithShape="1">
          <a:blip r:embed="rId5">
            <a:alphaModFix/>
          </a:blip>
          <a:srcRect b="0" l="0" r="0" t="0"/>
          <a:stretch/>
        </p:blipFill>
        <p:spPr>
          <a:xfrm>
            <a:off x="4207325" y="3626599"/>
            <a:ext cx="1671301" cy="980774"/>
          </a:xfrm>
          <a:prstGeom prst="rect">
            <a:avLst/>
          </a:prstGeom>
          <a:noFill/>
          <a:ln>
            <a:noFill/>
          </a:ln>
        </p:spPr>
      </p:pic>
      <p:sp>
        <p:nvSpPr>
          <p:cNvPr id="265" name="Google Shape;265;p14"/>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id="266" name="Google Shape;266;p14"/>
          <p:cNvSpPr txBox="1"/>
          <p:nvPr/>
        </p:nvSpPr>
        <p:spPr>
          <a:xfrm>
            <a:off x="3900900" y="588338"/>
            <a:ext cx="858600" cy="28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Roboto"/>
                <a:ea typeface="Roboto"/>
                <a:cs typeface="Roboto"/>
                <a:sym typeface="Roboto"/>
              </a:rPr>
              <a:t>DDC SCS3740</a:t>
            </a:r>
            <a:endParaRPr b="0" i="0" sz="700" u="none" cap="none" strike="noStrike">
              <a:solidFill>
                <a:srgbClr val="000000"/>
              </a:solidFill>
              <a:latin typeface="Roboto"/>
              <a:ea typeface="Roboto"/>
              <a:cs typeface="Roboto"/>
              <a:sym typeface="Roboto"/>
            </a:endParaRPr>
          </a:p>
        </p:txBody>
      </p:sp>
      <p:sp>
        <p:nvSpPr>
          <p:cNvPr id="267" name="Google Shape;267;p14"/>
          <p:cNvSpPr txBox="1"/>
          <p:nvPr/>
        </p:nvSpPr>
        <p:spPr>
          <a:xfrm>
            <a:off x="6093950" y="588338"/>
            <a:ext cx="858600" cy="28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Roboto"/>
                <a:ea typeface="Roboto"/>
                <a:cs typeface="Roboto"/>
                <a:sym typeface="Roboto"/>
              </a:rPr>
              <a:t>S-A1760 Venus</a:t>
            </a:r>
            <a:endParaRPr b="0" i="0" sz="700" u="none" cap="none" strike="noStrike">
              <a:solidFill>
                <a:srgbClr val="000000"/>
              </a:solidFill>
              <a:latin typeface="Roboto"/>
              <a:ea typeface="Roboto"/>
              <a:cs typeface="Roboto"/>
              <a:sym typeface="Roboto"/>
            </a:endParaRPr>
          </a:p>
        </p:txBody>
      </p:sp>
      <p:sp>
        <p:nvSpPr>
          <p:cNvPr id="268" name="Google Shape;268;p14"/>
          <p:cNvSpPr txBox="1"/>
          <p:nvPr/>
        </p:nvSpPr>
        <p:spPr>
          <a:xfrm>
            <a:off x="7910275" y="588338"/>
            <a:ext cx="858600" cy="28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Roboto"/>
                <a:ea typeface="Roboto"/>
                <a:cs typeface="Roboto"/>
                <a:sym typeface="Roboto"/>
              </a:rPr>
              <a:t>SP0-S</a:t>
            </a:r>
            <a:endParaRPr b="0" i="0" sz="700" u="none" cap="none" strike="noStrike">
              <a:solidFill>
                <a:srgbClr val="000000"/>
              </a:solidFill>
              <a:latin typeface="Roboto"/>
              <a:ea typeface="Roboto"/>
              <a:cs typeface="Roboto"/>
              <a:sym typeface="Roboto"/>
            </a:endParaRPr>
          </a:p>
        </p:txBody>
      </p:sp>
      <p:sp>
        <p:nvSpPr>
          <p:cNvPr id="269" name="Google Shape;269;p14"/>
          <p:cNvSpPr txBox="1"/>
          <p:nvPr/>
        </p:nvSpPr>
        <p:spPr>
          <a:xfrm>
            <a:off x="4089650" y="2232850"/>
            <a:ext cx="1988700" cy="28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Roboto"/>
                <a:ea typeface="Roboto"/>
                <a:cs typeface="Roboto"/>
                <a:sym typeface="Roboto"/>
              </a:rPr>
              <a:t>Nvidia Jetson TX2 (top) and Nano (bottom)</a:t>
            </a:r>
            <a:endParaRPr b="0" i="0" sz="700" u="none" cap="none" strike="noStrike">
              <a:solidFill>
                <a:srgbClr val="000000"/>
              </a:solidFill>
              <a:latin typeface="Roboto"/>
              <a:ea typeface="Roboto"/>
              <a:cs typeface="Roboto"/>
              <a:sym typeface="Roboto"/>
            </a:endParaRPr>
          </a:p>
        </p:txBody>
      </p:sp>
      <p:pic>
        <p:nvPicPr>
          <p:cNvPr id="270" name="Google Shape;270;p14"/>
          <p:cNvPicPr preferRelativeResize="0"/>
          <p:nvPr/>
        </p:nvPicPr>
        <p:blipFill rotWithShape="1">
          <a:blip r:embed="rId6">
            <a:alphaModFix/>
          </a:blip>
          <a:srcRect b="0" l="0" r="0" t="0"/>
          <a:stretch/>
        </p:blipFill>
        <p:spPr>
          <a:xfrm>
            <a:off x="5350475" y="924962"/>
            <a:ext cx="2137601" cy="1336000"/>
          </a:xfrm>
          <a:prstGeom prst="rect">
            <a:avLst/>
          </a:prstGeom>
          <a:noFill/>
          <a:ln>
            <a:noFill/>
          </a:ln>
        </p:spPr>
      </p:pic>
      <p:pic>
        <p:nvPicPr>
          <p:cNvPr id="271" name="Google Shape;271;p14"/>
          <p:cNvPicPr preferRelativeResize="0"/>
          <p:nvPr/>
        </p:nvPicPr>
        <p:blipFill rotWithShape="1">
          <a:blip r:embed="rId7">
            <a:alphaModFix/>
          </a:blip>
          <a:srcRect b="0" l="0" r="0" t="0"/>
          <a:stretch/>
        </p:blipFill>
        <p:spPr>
          <a:xfrm>
            <a:off x="7070466" y="880662"/>
            <a:ext cx="2279385" cy="1424625"/>
          </a:xfrm>
          <a:prstGeom prst="rect">
            <a:avLst/>
          </a:prstGeom>
          <a:noFill/>
          <a:ln>
            <a:noFill/>
          </a:ln>
        </p:spPr>
      </p:pic>
      <p:sp>
        <p:nvSpPr>
          <p:cNvPr descr="Timeline background shape" id="272" name="Google Shape;272;p14"/>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273" name="Google Shape;273;p14"/>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274" name="Google Shape;274;p14"/>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275" name="Google Shape;275;p14"/>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276" name="Google Shape;276;p14"/>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pic>
        <p:nvPicPr>
          <p:cNvPr id="277" name="Google Shape;277;p14"/>
          <p:cNvPicPr preferRelativeResize="0"/>
          <p:nvPr/>
        </p:nvPicPr>
        <p:blipFill rotWithShape="1">
          <a:blip r:embed="rId8">
            <a:alphaModFix/>
          </a:blip>
          <a:srcRect b="0" l="0" r="0" t="0"/>
          <a:stretch/>
        </p:blipFill>
        <p:spPr>
          <a:xfrm>
            <a:off x="3669700" y="885550"/>
            <a:ext cx="1804595" cy="1336000"/>
          </a:xfrm>
          <a:prstGeom prst="rect">
            <a:avLst/>
          </a:prstGeom>
          <a:noFill/>
          <a:ln>
            <a:noFill/>
          </a:ln>
        </p:spPr>
      </p:pic>
      <p:pic>
        <p:nvPicPr>
          <p:cNvPr id="278" name="Google Shape;278;p14"/>
          <p:cNvPicPr preferRelativeResize="0"/>
          <p:nvPr/>
        </p:nvPicPr>
        <p:blipFill rotWithShape="1">
          <a:blip r:embed="rId9">
            <a:alphaModFix/>
          </a:blip>
          <a:srcRect b="0" l="0" r="0" t="0"/>
          <a:stretch/>
        </p:blipFill>
        <p:spPr>
          <a:xfrm>
            <a:off x="6398750" y="2466700"/>
            <a:ext cx="1671291" cy="1105751"/>
          </a:xfrm>
          <a:prstGeom prst="rect">
            <a:avLst/>
          </a:prstGeom>
          <a:noFill/>
          <a:ln>
            <a:noFill/>
          </a:ln>
        </p:spPr>
      </p:pic>
      <p:pic>
        <p:nvPicPr>
          <p:cNvPr id="279" name="Google Shape;279;p14"/>
          <p:cNvPicPr preferRelativeResize="0"/>
          <p:nvPr/>
        </p:nvPicPr>
        <p:blipFill rotWithShape="1">
          <a:blip r:embed="rId10">
            <a:alphaModFix/>
          </a:blip>
          <a:srcRect b="19089" l="0" r="0" t="15484"/>
          <a:stretch/>
        </p:blipFill>
        <p:spPr>
          <a:xfrm>
            <a:off x="6382974" y="3668200"/>
            <a:ext cx="1857900" cy="911689"/>
          </a:xfrm>
          <a:prstGeom prst="rect">
            <a:avLst/>
          </a:prstGeom>
          <a:noFill/>
          <a:ln>
            <a:noFill/>
          </a:ln>
        </p:spPr>
      </p:pic>
      <p:sp>
        <p:nvSpPr>
          <p:cNvPr id="280" name="Google Shape;280;p14"/>
          <p:cNvSpPr txBox="1"/>
          <p:nvPr/>
        </p:nvSpPr>
        <p:spPr>
          <a:xfrm>
            <a:off x="6317575" y="2232850"/>
            <a:ext cx="1988700" cy="28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000000"/>
                </a:solidFill>
                <a:latin typeface="Roboto"/>
                <a:ea typeface="Roboto"/>
                <a:cs typeface="Roboto"/>
                <a:sym typeface="Roboto"/>
              </a:rPr>
              <a:t>Raspberry Pi 4 (top) and Zero 2 W (bottom)</a:t>
            </a:r>
            <a:endParaRPr b="0" i="0" sz="700" u="none" cap="none" strike="noStrike">
              <a:solidFill>
                <a:srgbClr val="000000"/>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p15"/>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Overview - Radiation Hardened Video Card Solution</a:t>
            </a:r>
            <a:endParaRPr b="1" i="0" sz="2700" u="none" cap="none" strike="noStrike">
              <a:solidFill>
                <a:srgbClr val="000000"/>
              </a:solidFill>
              <a:latin typeface="Arial"/>
              <a:ea typeface="Arial"/>
              <a:cs typeface="Arial"/>
              <a:sym typeface="Arial"/>
            </a:endParaRPr>
          </a:p>
        </p:txBody>
      </p:sp>
      <p:sp>
        <p:nvSpPr>
          <p:cNvPr id="286" name="Google Shape;286;p15"/>
          <p:cNvSpPr txBox="1"/>
          <p:nvPr/>
        </p:nvSpPr>
        <p:spPr>
          <a:xfrm>
            <a:off x="298050" y="778000"/>
            <a:ext cx="7936800" cy="32631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A video card is critical to mission success via camera image processing</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Team is tasked with finding a video card solution that exists within sponsor’s budget</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Capable of connecting to multiple camera inputs and processing their image data</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Radiation hardened for GEO orbit</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Relatively small, with reasonable power usage</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Able to function in extreme temperatures</a:t>
            </a:r>
            <a:endParaRPr b="0" i="0" sz="2000" u="none" cap="none" strike="noStrike">
              <a:solidFill>
                <a:srgbClr val="000000"/>
              </a:solidFill>
              <a:latin typeface="Arial"/>
              <a:ea typeface="Arial"/>
              <a:cs typeface="Arial"/>
              <a:sym typeface="Arial"/>
            </a:endParaRPr>
          </a:p>
        </p:txBody>
      </p:sp>
      <p:sp>
        <p:nvSpPr>
          <p:cNvPr id="287" name="Google Shape;287;p15"/>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288" name="Google Shape;288;p15"/>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289" name="Google Shape;289;p15"/>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290" name="Google Shape;290;p15"/>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291" name="Google Shape;291;p15"/>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292" name="Google Shape;292;p15"/>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 name="Shape 296"/>
        <p:cNvGrpSpPr/>
        <p:nvPr/>
      </p:nvGrpSpPr>
      <p:grpSpPr>
        <a:xfrm>
          <a:off x="0" y="0"/>
          <a:ext cx="0" cy="0"/>
          <a:chOff x="0" y="0"/>
          <a:chExt cx="0" cy="0"/>
        </a:xfrm>
      </p:grpSpPr>
      <p:sp>
        <p:nvSpPr>
          <p:cNvPr id="297" name="Google Shape;297;p16"/>
          <p:cNvSpPr txBox="1"/>
          <p:nvPr/>
        </p:nvSpPr>
        <p:spPr>
          <a:xfrm>
            <a:off x="320040" y="182880"/>
            <a:ext cx="9144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Overview - Rad Hardened Video Card Solution</a:t>
            </a:r>
            <a:endParaRPr b="1" i="0" sz="2700" u="none" cap="none" strike="noStrike">
              <a:solidFill>
                <a:srgbClr val="000000"/>
              </a:solidFill>
              <a:latin typeface="Arial"/>
              <a:ea typeface="Arial"/>
              <a:cs typeface="Arial"/>
              <a:sym typeface="Arial"/>
            </a:endParaRPr>
          </a:p>
        </p:txBody>
      </p:sp>
      <p:sp>
        <p:nvSpPr>
          <p:cNvPr id="298" name="Google Shape;298;p16"/>
          <p:cNvSpPr txBox="1"/>
          <p:nvPr/>
        </p:nvSpPr>
        <p:spPr>
          <a:xfrm>
            <a:off x="603600" y="826625"/>
            <a:ext cx="7936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Goal: Determine which PCB will be integrated with the ScoutCam on actual mission</a:t>
            </a:r>
            <a:endParaRPr b="1" i="0" sz="1400" u="none" cap="none" strike="noStrike">
              <a:solidFill>
                <a:srgbClr val="000000"/>
              </a:solidFill>
              <a:latin typeface="Arial"/>
              <a:ea typeface="Arial"/>
              <a:cs typeface="Arial"/>
              <a:sym typeface="Arial"/>
            </a:endParaRPr>
          </a:p>
        </p:txBody>
      </p:sp>
      <p:graphicFrame>
        <p:nvGraphicFramePr>
          <p:cNvPr id="299" name="Google Shape;299;p16"/>
          <p:cNvGraphicFramePr/>
          <p:nvPr/>
        </p:nvGraphicFramePr>
        <p:xfrm>
          <a:off x="398150" y="1231735"/>
          <a:ext cx="3000000" cy="3000000"/>
        </p:xfrm>
        <a:graphic>
          <a:graphicData uri="http://schemas.openxmlformats.org/drawingml/2006/table">
            <a:tbl>
              <a:tblPr>
                <a:noFill/>
                <a:tableStyleId>{CF7D5A40-C3BF-4955-9AF9-59ED40591980}</a:tableStyleId>
              </a:tblPr>
              <a:tblGrid>
                <a:gridCol w="1246700"/>
                <a:gridCol w="5062575"/>
                <a:gridCol w="1068175"/>
                <a:gridCol w="970225"/>
              </a:tblGrid>
              <a:tr h="340625">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Metric</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Description</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Weight</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Scale</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r>
              <a:tr h="2644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Cost</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The price at which the PCB will be bought from the vendor</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      0.3</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3030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Power Consumption</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Total power consumption of PCB</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      0.1</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3221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I/O Ports</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The variety and number of ports that can be utilized (Space-Wire needed)</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      0.1</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1-3</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3221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Radiation Hardening</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Whether the component is GEO radiation hardened or not</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      0.5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1-2</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bl>
          </a:graphicData>
        </a:graphic>
      </p:graphicFrame>
      <p:sp>
        <p:nvSpPr>
          <p:cNvPr id="300" name="Google Shape;300;p16"/>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301" name="Google Shape;301;p16"/>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302" name="Google Shape;302;p16"/>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303" name="Google Shape;303;p16"/>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304" name="Google Shape;304;p16"/>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305" name="Google Shape;305;p16"/>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9" name="Shape 309"/>
        <p:cNvGrpSpPr/>
        <p:nvPr/>
      </p:nvGrpSpPr>
      <p:grpSpPr>
        <a:xfrm>
          <a:off x="0" y="0"/>
          <a:ext cx="0" cy="0"/>
          <a:chOff x="0" y="0"/>
          <a:chExt cx="0" cy="0"/>
        </a:xfrm>
      </p:grpSpPr>
      <p:sp>
        <p:nvSpPr>
          <p:cNvPr id="310" name="Google Shape;310;p17"/>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Scale Logic for Rad Hard Video Card </a:t>
            </a:r>
            <a:endParaRPr b="1" i="0" sz="2700" u="none" cap="none" strike="noStrike">
              <a:solidFill>
                <a:srgbClr val="000000"/>
              </a:solidFill>
              <a:latin typeface="Arial"/>
              <a:ea typeface="Arial"/>
              <a:cs typeface="Arial"/>
              <a:sym typeface="Arial"/>
            </a:endParaRPr>
          </a:p>
        </p:txBody>
      </p:sp>
      <p:sp>
        <p:nvSpPr>
          <p:cNvPr id="311" name="Google Shape;311;p17"/>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graphicFrame>
        <p:nvGraphicFramePr>
          <p:cNvPr id="312" name="Google Shape;312;p17"/>
          <p:cNvGraphicFramePr/>
          <p:nvPr/>
        </p:nvGraphicFramePr>
        <p:xfrm>
          <a:off x="349650" y="958825"/>
          <a:ext cx="3000000" cy="3000000"/>
        </p:xfrm>
        <a:graphic>
          <a:graphicData uri="http://schemas.openxmlformats.org/drawingml/2006/table">
            <a:tbl>
              <a:tblPr>
                <a:noFill/>
                <a:tableStyleId>{CF7D5A40-C3BF-4955-9AF9-59ED40591980}</a:tableStyleId>
              </a:tblPr>
              <a:tblGrid>
                <a:gridCol w="665300"/>
                <a:gridCol w="1819275"/>
                <a:gridCol w="2474600"/>
                <a:gridCol w="1808450"/>
                <a:gridCol w="1677050"/>
              </a:tblGrid>
              <a:tr h="32507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Rating</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Cost</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Power Consumed</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I/O Ports</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Radiation Hardening</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r>
              <a:tr h="53202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1</a:t>
                      </a:r>
                      <a:endParaRPr b="1"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5x more expensive than cheapest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5x more power consumed than lowest power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 Space-Wire port</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Not GEO-rated</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46682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2</a:t>
                      </a:r>
                      <a:endParaRPr b="1"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2.5x more expensive than cheapest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2.5x more power consumed than lowest power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2-3 Space-Wire port</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GEO-rated</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6108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3</a:t>
                      </a:r>
                      <a:endParaRPr b="1"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66% more expensive than cheapest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66% more power consumed than lowest power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4 Space-Wire port</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D9D9D9"/>
                    </a:solidFill>
                  </a:tcPr>
                </a:tc>
              </a:tr>
              <a:tr h="62007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4</a:t>
                      </a:r>
                      <a:endParaRPr b="1"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25% more expensive than cheapest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25% more power consumed than lowest power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D9D9D9"/>
                    </a:solidFill>
                  </a:tcPr>
                </a:tc>
              </a:tr>
              <a:tr h="53202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5</a:t>
                      </a:r>
                      <a:endParaRPr b="1"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Cheapest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Lowest power consumption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D9D9D9"/>
                    </a:solidFill>
                  </a:tcPr>
                </a:tc>
              </a:tr>
            </a:tbl>
          </a:graphicData>
        </a:graphic>
      </p:graphicFrame>
      <p:sp>
        <p:nvSpPr>
          <p:cNvPr descr="Timeline background shape" id="313" name="Google Shape;313;p17"/>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314" name="Google Shape;314;p17"/>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315" name="Google Shape;315;p17"/>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316" name="Google Shape;316;p17"/>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317" name="Google Shape;317;p17"/>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18"/>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Radiation Hardened Video Card Comparison</a:t>
            </a:r>
            <a:endParaRPr b="1" i="0" sz="2700" u="none" cap="none" strike="noStrike">
              <a:solidFill>
                <a:srgbClr val="000000"/>
              </a:solidFill>
              <a:latin typeface="Arial"/>
              <a:ea typeface="Arial"/>
              <a:cs typeface="Arial"/>
              <a:sym typeface="Arial"/>
            </a:endParaRPr>
          </a:p>
        </p:txBody>
      </p:sp>
      <p:sp>
        <p:nvSpPr>
          <p:cNvPr id="323" name="Google Shape;323;p18"/>
          <p:cNvSpPr txBox="1"/>
          <p:nvPr/>
        </p:nvSpPr>
        <p:spPr>
          <a:xfrm>
            <a:off x="298050" y="1294200"/>
            <a:ext cx="7936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sp>
        <p:nvSpPr>
          <p:cNvPr id="324" name="Google Shape;324;p18"/>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graphicFrame>
        <p:nvGraphicFramePr>
          <p:cNvPr id="325" name="Google Shape;325;p18"/>
          <p:cNvGraphicFramePr/>
          <p:nvPr/>
        </p:nvGraphicFramePr>
        <p:xfrm>
          <a:off x="603588" y="1093188"/>
          <a:ext cx="3000000" cy="3000000"/>
        </p:xfrm>
        <a:graphic>
          <a:graphicData uri="http://schemas.openxmlformats.org/drawingml/2006/table">
            <a:tbl>
              <a:tblPr>
                <a:noFill/>
                <a:tableStyleId>{CF7D5A40-C3BF-4955-9AF9-59ED40591980}</a:tableStyleId>
              </a:tblPr>
              <a:tblGrid>
                <a:gridCol w="1322800"/>
                <a:gridCol w="1322800"/>
                <a:gridCol w="1322800"/>
                <a:gridCol w="1322800"/>
                <a:gridCol w="1322800"/>
                <a:gridCol w="1322800"/>
              </a:tblGrid>
              <a:tr h="654025">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Video Card</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Price</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Power Requirement</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Spacewire Support</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I/O Ports</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Radiation Hardened</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r>
              <a:tr h="6782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S-A1760 Venus</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$75,000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5-20 W</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Yes</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2x USB 2.0</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2x Spacewire</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LEO rated</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782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DDC SCS3740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$210,000  - $415,000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5-9 W</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Yes</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2x UART</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8x Spacewire</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GEO rated</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782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SP0-S</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$150,000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&lt; 12.5 W</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Yes</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2x Ethernet</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3x Spacewire</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GEO rated</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descr="Timeline background shape" id="326" name="Google Shape;326;p18"/>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327" name="Google Shape;327;p18"/>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328" name="Google Shape;328;p18"/>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329" name="Google Shape;329;p18"/>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330" name="Google Shape;330;p18"/>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4" name="Shape 334"/>
        <p:cNvGrpSpPr/>
        <p:nvPr/>
      </p:nvGrpSpPr>
      <p:grpSpPr>
        <a:xfrm>
          <a:off x="0" y="0"/>
          <a:ext cx="0" cy="0"/>
          <a:chOff x="0" y="0"/>
          <a:chExt cx="0" cy="0"/>
        </a:xfrm>
      </p:grpSpPr>
      <p:sp>
        <p:nvSpPr>
          <p:cNvPr id="335" name="Google Shape;335;p19"/>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Trade Matrix - Rad Hardened Video Card Solution</a:t>
            </a:r>
            <a:endParaRPr b="1" i="0" sz="2700" u="none" cap="none" strike="noStrike">
              <a:solidFill>
                <a:srgbClr val="000000"/>
              </a:solidFill>
              <a:latin typeface="Arial"/>
              <a:ea typeface="Arial"/>
              <a:cs typeface="Arial"/>
              <a:sym typeface="Arial"/>
            </a:endParaRPr>
          </a:p>
        </p:txBody>
      </p:sp>
      <p:sp>
        <p:nvSpPr>
          <p:cNvPr id="336" name="Google Shape;336;p19"/>
          <p:cNvSpPr txBox="1"/>
          <p:nvPr/>
        </p:nvSpPr>
        <p:spPr>
          <a:xfrm>
            <a:off x="340075" y="971038"/>
            <a:ext cx="79368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aphicFrame>
        <p:nvGraphicFramePr>
          <p:cNvPr id="337" name="Google Shape;337;p19"/>
          <p:cNvGraphicFramePr/>
          <p:nvPr/>
        </p:nvGraphicFramePr>
        <p:xfrm>
          <a:off x="527413" y="1097280"/>
          <a:ext cx="3000000" cy="3000000"/>
        </p:xfrm>
        <a:graphic>
          <a:graphicData uri="http://schemas.openxmlformats.org/drawingml/2006/table">
            <a:tbl>
              <a:tblPr>
                <a:noFill/>
                <a:tableStyleId>{CF7D5A40-C3BF-4955-9AF9-59ED40591980}</a:tableStyleId>
              </a:tblPr>
              <a:tblGrid>
                <a:gridCol w="969025"/>
                <a:gridCol w="1150150"/>
                <a:gridCol w="1606450"/>
                <a:gridCol w="1142375"/>
                <a:gridCol w="1084325"/>
                <a:gridCol w="1084350"/>
                <a:gridCol w="1035650"/>
              </a:tblGrid>
              <a:tr h="69365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PCB Model</a:t>
                      </a:r>
                      <a:endParaRPr b="1" sz="1100" u="none" cap="none" strike="noStrike"/>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Cost </a:t>
                      </a:r>
                      <a:endParaRPr b="1" sz="1100" u="none" cap="none" strike="noStrike"/>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t>(0.2)</a:t>
                      </a:r>
                      <a:endParaRPr b="1" sz="1100" u="none" cap="none" strike="noStrike"/>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Power Consumed</a:t>
                      </a:r>
                      <a:endParaRPr b="1" sz="1100" u="none" cap="none" strike="noStrike"/>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t>(0.1)</a:t>
                      </a:r>
                      <a:endParaRPr b="1" sz="1100" u="none" cap="none" strike="noStrike"/>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I/0 Ports</a:t>
                      </a:r>
                      <a:endParaRPr b="1" sz="1100" u="none" cap="none" strike="noStrike"/>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t>(0.1)</a:t>
                      </a:r>
                      <a:endParaRPr b="1" sz="1100" u="none" cap="none" strike="noStrike"/>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Radiation Hardening (0.6)</a:t>
                      </a:r>
                      <a:endParaRPr b="1" sz="1100" u="none" cap="none" strike="noStrike"/>
                    </a:p>
                  </a:txBody>
                  <a:tcPr marT="91425" marB="91425" marR="91425" marL="91425" anchor="ctr">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Score</a:t>
                      </a:r>
                      <a:endParaRPr b="1" sz="1100" u="none" cap="none" strike="noStrike"/>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t>(Unweighted)</a:t>
                      </a:r>
                      <a:endParaRPr b="1" sz="1100" u="none" cap="none" strike="noStrike"/>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t>Score</a:t>
                      </a:r>
                      <a:endParaRPr b="1" sz="1100" u="none" cap="none" strike="noStrike"/>
                    </a:p>
                    <a:p>
                      <a:pPr indent="0" lvl="0" marL="0" marR="0" rtl="0" algn="ctr">
                        <a:lnSpc>
                          <a:spcPct val="100000"/>
                        </a:lnSpc>
                        <a:spcBef>
                          <a:spcPts val="0"/>
                        </a:spcBef>
                        <a:spcAft>
                          <a:spcPts val="0"/>
                        </a:spcAft>
                        <a:buClr>
                          <a:srgbClr val="000000"/>
                        </a:buClr>
                        <a:buSzPts val="1100"/>
                        <a:buFont typeface="Arial"/>
                        <a:buNone/>
                      </a:pPr>
                      <a:r>
                        <a:rPr b="1" lang="en" sz="1100" u="none" cap="none" strike="noStrike"/>
                        <a:t>(Weighted)</a:t>
                      </a:r>
                      <a:endParaRPr b="1" sz="1100" u="none" cap="none" strike="noStrike"/>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7A9B9"/>
                    </a:solidFill>
                  </a:tcPr>
                </a:tc>
              </a:tr>
              <a:tr h="6857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S-A1760 Venus</a:t>
                      </a:r>
                      <a:endParaRPr sz="1100" u="none" cap="none" strike="noStrike"/>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1.0</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9.0</a:t>
                      </a:r>
                      <a:endParaRPr sz="14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19.0</a:t>
                      </a:r>
                      <a:endParaRPr sz="12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857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DDC SCS3740</a:t>
                      </a:r>
                      <a:endParaRPr sz="1100" u="none" cap="none" strike="noStrike"/>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2.0</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11.0</a:t>
                      </a:r>
                      <a:endParaRPr sz="14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22.0</a:t>
                      </a:r>
                      <a:endParaRPr sz="12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857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t>SP0-S</a:t>
                      </a:r>
                      <a:endParaRPr sz="1100" u="none" cap="none" strike="noStrike"/>
                    </a:p>
                  </a:txBody>
                  <a:tcPr marT="91425" marB="91425" marR="91425" marL="914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2.5</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4.1</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2.0</a:t>
                      </a:r>
                      <a:endParaRPr sz="1200" u="none" cap="none" strike="noStrike"/>
                    </a:p>
                  </a:txBody>
                  <a:tcPr marT="91425" marB="91425" marR="91425" marL="91425">
                    <a:lnL cap="flat" cmpd="sng" w="9525">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10.6</a:t>
                      </a:r>
                      <a:endParaRPr sz="14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23.1</a:t>
                      </a:r>
                      <a:endParaRPr sz="12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338" name="Google Shape;338;p19"/>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id="339" name="Google Shape;339;p19"/>
          <p:cNvSpPr txBox="1"/>
          <p:nvPr/>
        </p:nvSpPr>
        <p:spPr>
          <a:xfrm>
            <a:off x="527425" y="3821713"/>
            <a:ext cx="3453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Roboto"/>
                <a:ea typeface="Roboto"/>
                <a:cs typeface="Roboto"/>
                <a:sym typeface="Roboto"/>
              </a:rPr>
              <a:t>*Total Weighted Score out of 30</a:t>
            </a:r>
            <a:endParaRPr b="0" i="0" sz="1100" u="none" cap="none" strike="noStrike">
              <a:solidFill>
                <a:srgbClr val="000000"/>
              </a:solidFill>
              <a:latin typeface="Roboto"/>
              <a:ea typeface="Roboto"/>
              <a:cs typeface="Roboto"/>
              <a:sym typeface="Roboto"/>
            </a:endParaRPr>
          </a:p>
        </p:txBody>
      </p:sp>
      <p:sp>
        <p:nvSpPr>
          <p:cNvPr descr="Timeline background shape" id="340" name="Google Shape;340;p19"/>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341" name="Google Shape;341;p19"/>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342" name="Google Shape;342;p19"/>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343" name="Google Shape;343;p19"/>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344" name="Google Shape;344;p19"/>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 name="Shape 123"/>
        <p:cNvGrpSpPr/>
        <p:nvPr/>
      </p:nvGrpSpPr>
      <p:grpSpPr>
        <a:xfrm>
          <a:off x="0" y="0"/>
          <a:ext cx="0" cy="0"/>
          <a:chOff x="0" y="0"/>
          <a:chExt cx="0" cy="0"/>
        </a:xfrm>
      </p:grpSpPr>
      <p:sp>
        <p:nvSpPr>
          <p:cNvPr id="124" name="Google Shape;124;p2"/>
          <p:cNvSpPr txBox="1"/>
          <p:nvPr>
            <p:ph idx="4294967295" type="subTitle"/>
          </p:nvPr>
        </p:nvSpPr>
        <p:spPr>
          <a:xfrm flipH="1">
            <a:off x="1628925" y="86475"/>
            <a:ext cx="5718300" cy="543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1600"/>
              </a:spcAft>
              <a:buClr>
                <a:schemeClr val="lt2"/>
              </a:buClr>
              <a:buSzPts val="1800"/>
              <a:buFont typeface="Roboto"/>
              <a:buNone/>
            </a:pPr>
            <a:r>
              <a:rPr b="1" i="0" lang="en" sz="3200" u="none" cap="none" strike="noStrike">
                <a:solidFill>
                  <a:srgbClr val="000000"/>
                </a:solidFill>
                <a:latin typeface="Calibri"/>
                <a:ea typeface="Calibri"/>
                <a:cs typeface="Calibri"/>
                <a:sym typeface="Calibri"/>
              </a:rPr>
              <a:t>The Team</a:t>
            </a:r>
            <a:endParaRPr b="1" i="0" sz="3200" u="none" cap="none" strike="noStrike">
              <a:solidFill>
                <a:srgbClr val="000000"/>
              </a:solidFill>
              <a:latin typeface="Calibri"/>
              <a:ea typeface="Calibri"/>
              <a:cs typeface="Calibri"/>
              <a:sym typeface="Calibri"/>
            </a:endParaRPr>
          </a:p>
        </p:txBody>
      </p:sp>
      <p:pic>
        <p:nvPicPr>
          <p:cNvPr id="125" name="Google Shape;125;p2"/>
          <p:cNvPicPr preferRelativeResize="0"/>
          <p:nvPr/>
        </p:nvPicPr>
        <p:blipFill rotWithShape="1">
          <a:blip r:embed="rId4">
            <a:alphaModFix/>
          </a:blip>
          <a:srcRect b="0" l="0" r="0" t="0"/>
          <a:stretch/>
        </p:blipFill>
        <p:spPr>
          <a:xfrm>
            <a:off x="1925413" y="649750"/>
            <a:ext cx="5125325" cy="3844001"/>
          </a:xfrm>
          <a:prstGeom prst="rect">
            <a:avLst/>
          </a:prstGeom>
          <a:noFill/>
          <a:ln>
            <a:noFill/>
          </a:ln>
        </p:spPr>
      </p:pic>
      <p:sp>
        <p:nvSpPr>
          <p:cNvPr id="126" name="Google Shape;126;p2"/>
          <p:cNvSpPr txBox="1"/>
          <p:nvPr/>
        </p:nvSpPr>
        <p:spPr>
          <a:xfrm>
            <a:off x="76200" y="668400"/>
            <a:ext cx="1925400" cy="3139200"/>
          </a:xfrm>
          <a:prstGeom prst="rect">
            <a:avLst/>
          </a:prstGeom>
          <a:noFill/>
          <a:ln>
            <a:noFill/>
          </a:ln>
        </p:spPr>
        <p:txBody>
          <a:bodyPr anchorCtr="0" anchor="t" bIns="91425" lIns="91425" spcFirstLastPara="1" rIns="91425" wrap="square" tIns="91425">
            <a:spAutoFit/>
          </a:bodyPr>
          <a:lstStyle/>
          <a:p>
            <a:pPr indent="0" lvl="0" marL="0" marR="0" rtl="0" algn="just">
              <a:lnSpc>
                <a:spcPct val="150000"/>
              </a:lnSpc>
              <a:spcBef>
                <a:spcPts val="0"/>
              </a:spcBef>
              <a:spcAft>
                <a:spcPts val="0"/>
              </a:spcAft>
              <a:buClr>
                <a:srgbClr val="000000"/>
              </a:buClr>
              <a:buSzPts val="1100"/>
              <a:buFont typeface="Arial"/>
              <a:buNone/>
            </a:pPr>
            <a:r>
              <a:rPr b="1" i="0" lang="en" sz="1100" u="sng" cap="none" strike="noStrike">
                <a:solidFill>
                  <a:srgbClr val="000000"/>
                </a:solidFill>
                <a:latin typeface="Arial"/>
                <a:ea typeface="Arial"/>
                <a:cs typeface="Arial"/>
                <a:sym typeface="Arial"/>
              </a:rPr>
              <a:t>Front Row (left-to-right)</a:t>
            </a:r>
            <a:endParaRPr b="1" i="0" sz="1100" u="sng"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Abby Durell</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(Mechanical Lead)</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Kiley Beckwith</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(Project Manager)</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Ketan Kamat</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(Electrical Lead)</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Jacob Moncada</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(Electrical Sub/CFO)</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Peyton Early</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(Software Lead)</a:t>
            </a:r>
            <a:endParaRPr b="0" i="0" sz="1100" u="none" cap="none" strike="noStrike">
              <a:solidFill>
                <a:srgbClr val="000000"/>
              </a:solidFill>
              <a:latin typeface="Arial"/>
              <a:ea typeface="Arial"/>
              <a:cs typeface="Arial"/>
              <a:sym typeface="Arial"/>
            </a:endParaRPr>
          </a:p>
        </p:txBody>
      </p:sp>
      <p:sp>
        <p:nvSpPr>
          <p:cNvPr id="127" name="Google Shape;127;p2"/>
          <p:cNvSpPr txBox="1"/>
          <p:nvPr/>
        </p:nvSpPr>
        <p:spPr>
          <a:xfrm>
            <a:off x="7126925" y="668400"/>
            <a:ext cx="2007300" cy="3139200"/>
          </a:xfrm>
          <a:prstGeom prst="rect">
            <a:avLst/>
          </a:prstGeom>
          <a:noFill/>
          <a:ln>
            <a:noFill/>
          </a:ln>
        </p:spPr>
        <p:txBody>
          <a:bodyPr anchorCtr="0" anchor="t" bIns="91425" lIns="91425" spcFirstLastPara="1" rIns="91425" wrap="square" tIns="91425">
            <a:spAutoFit/>
          </a:bodyPr>
          <a:lstStyle/>
          <a:p>
            <a:pPr indent="0" lvl="0" marL="0" marR="0" rtl="0" algn="just">
              <a:lnSpc>
                <a:spcPct val="150000"/>
              </a:lnSpc>
              <a:spcBef>
                <a:spcPts val="0"/>
              </a:spcBef>
              <a:spcAft>
                <a:spcPts val="0"/>
              </a:spcAft>
              <a:buClr>
                <a:srgbClr val="000000"/>
              </a:buClr>
              <a:buSzPts val="1100"/>
              <a:buFont typeface="Arial"/>
              <a:buNone/>
            </a:pPr>
            <a:r>
              <a:rPr b="1" i="0" lang="en" sz="1100" u="sng" cap="none" strike="noStrike">
                <a:solidFill>
                  <a:srgbClr val="000000"/>
                </a:solidFill>
                <a:latin typeface="Arial"/>
                <a:ea typeface="Arial"/>
                <a:cs typeface="Arial"/>
                <a:sym typeface="Arial"/>
              </a:rPr>
              <a:t>Back Row (left-to-right)</a:t>
            </a:r>
            <a:endParaRPr b="1" i="0" sz="1100" u="sng"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Lucas House</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(Manufacturing Lead)</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Mason Lemler</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(Electrical Lead)</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Mohammed Alnasser</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(Testing Lead)</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Nate Sanchez</a:t>
            </a:r>
            <a:endParaRPr b="1" i="0" sz="1100" u="none" cap="none" strike="noStrike">
              <a:solidFill>
                <a:srgbClr val="000000"/>
              </a:solidFill>
              <a:latin typeface="Arial"/>
              <a:ea typeface="Arial"/>
              <a:cs typeface="Arial"/>
              <a:sym typeface="Arial"/>
            </a:endParaRPr>
          </a:p>
          <a:p>
            <a:pPr indent="45720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(Mechanical Sub) </a:t>
            </a:r>
            <a:endParaRPr b="0"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Samuel Barrette</a:t>
            </a:r>
            <a:endParaRPr b="1" i="0" sz="11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(Systems Engineer)</a:t>
            </a:r>
            <a:endParaRPr b="0" i="0" sz="1100" u="none" cap="none" strike="noStrike">
              <a:solidFill>
                <a:srgbClr val="000000"/>
              </a:solidFill>
              <a:latin typeface="Arial"/>
              <a:ea typeface="Arial"/>
              <a:cs typeface="Arial"/>
              <a:sym typeface="Arial"/>
            </a:endParaRPr>
          </a:p>
        </p:txBody>
      </p:sp>
      <p:sp>
        <p:nvSpPr>
          <p:cNvPr id="128" name="Google Shape;128;p2"/>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8" name="Shape 348"/>
        <p:cNvGrpSpPr/>
        <p:nvPr/>
      </p:nvGrpSpPr>
      <p:grpSpPr>
        <a:xfrm>
          <a:off x="0" y="0"/>
          <a:ext cx="0" cy="0"/>
          <a:chOff x="0" y="0"/>
          <a:chExt cx="0" cy="0"/>
        </a:xfrm>
      </p:grpSpPr>
      <p:sp>
        <p:nvSpPr>
          <p:cNvPr id="349" name="Google Shape;349;p20"/>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Overview - Practical Video Card Solution</a:t>
            </a:r>
            <a:endParaRPr b="1" i="0" sz="2700" u="none" cap="none" strike="noStrike">
              <a:solidFill>
                <a:srgbClr val="000000"/>
              </a:solidFill>
              <a:latin typeface="Arial"/>
              <a:ea typeface="Arial"/>
              <a:cs typeface="Arial"/>
              <a:sym typeface="Arial"/>
            </a:endParaRPr>
          </a:p>
        </p:txBody>
      </p:sp>
      <p:sp>
        <p:nvSpPr>
          <p:cNvPr id="350" name="Google Shape;350;p20"/>
          <p:cNvSpPr txBox="1"/>
          <p:nvPr/>
        </p:nvSpPr>
        <p:spPr>
          <a:xfrm>
            <a:off x="298050" y="972250"/>
            <a:ext cx="7936800" cy="26475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Radiation hardened solution is too expensive for team to use</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Will exceed budget by orders of magnitude</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Need to find cost-effective replacement that team can use for integration and testing.</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Needs to have comparable I/O ports, thermal range, and power consumption of theoretical card</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Doesn’t need to be exact size or rad hardened</a:t>
            </a:r>
            <a:endParaRPr b="0" i="0" sz="2000" u="none" cap="none" strike="noStrike">
              <a:solidFill>
                <a:srgbClr val="000000"/>
              </a:solidFill>
              <a:latin typeface="Arial"/>
              <a:ea typeface="Arial"/>
              <a:cs typeface="Arial"/>
              <a:sym typeface="Arial"/>
            </a:endParaRPr>
          </a:p>
        </p:txBody>
      </p:sp>
      <p:sp>
        <p:nvSpPr>
          <p:cNvPr id="351" name="Google Shape;351;p20"/>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352" name="Google Shape;352;p20"/>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353" name="Google Shape;353;p20"/>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354" name="Google Shape;354;p20"/>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355" name="Google Shape;355;p20"/>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356" name="Google Shape;356;p20"/>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0" name="Shape 360"/>
        <p:cNvGrpSpPr/>
        <p:nvPr/>
      </p:nvGrpSpPr>
      <p:grpSpPr>
        <a:xfrm>
          <a:off x="0" y="0"/>
          <a:ext cx="0" cy="0"/>
          <a:chOff x="0" y="0"/>
          <a:chExt cx="0" cy="0"/>
        </a:xfrm>
      </p:grpSpPr>
      <p:sp>
        <p:nvSpPr>
          <p:cNvPr id="361" name="Google Shape;361;p21"/>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Interdependencies - Practical Video Card Solution</a:t>
            </a:r>
            <a:endParaRPr b="1" i="0" sz="2700" u="none" cap="none" strike="noStrike">
              <a:solidFill>
                <a:srgbClr val="000000"/>
              </a:solidFill>
              <a:latin typeface="Arial"/>
              <a:ea typeface="Arial"/>
              <a:cs typeface="Arial"/>
              <a:sym typeface="Arial"/>
            </a:endParaRPr>
          </a:p>
        </p:txBody>
      </p:sp>
      <p:sp>
        <p:nvSpPr>
          <p:cNvPr id="362" name="Google Shape;362;p21"/>
          <p:cNvSpPr txBox="1"/>
          <p:nvPr/>
        </p:nvSpPr>
        <p:spPr>
          <a:xfrm>
            <a:off x="220925" y="1417350"/>
            <a:ext cx="7218900" cy="20319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The video card selection will determine what programming language(s) can be used in the solution</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The wiring used to interface the video card with the camera will affect the stress and strain needed to be accounted for</a:t>
            </a:r>
            <a:endParaRPr b="0" i="0" sz="2000" u="none" cap="none" strike="noStrike">
              <a:solidFill>
                <a:srgbClr val="000000"/>
              </a:solidFill>
              <a:latin typeface="Arial"/>
              <a:ea typeface="Arial"/>
              <a:cs typeface="Arial"/>
              <a:sym typeface="Arial"/>
            </a:endParaRPr>
          </a:p>
        </p:txBody>
      </p:sp>
      <p:sp>
        <p:nvSpPr>
          <p:cNvPr id="363" name="Google Shape;363;p21"/>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364" name="Google Shape;364;p21"/>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365" name="Google Shape;365;p21"/>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366" name="Google Shape;366;p21"/>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367" name="Google Shape;367;p21"/>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368" name="Google Shape;368;p21"/>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2" name="Shape 372"/>
        <p:cNvGrpSpPr/>
        <p:nvPr/>
      </p:nvGrpSpPr>
      <p:grpSpPr>
        <a:xfrm>
          <a:off x="0" y="0"/>
          <a:ext cx="0" cy="0"/>
          <a:chOff x="0" y="0"/>
          <a:chExt cx="0" cy="0"/>
        </a:xfrm>
      </p:grpSpPr>
      <p:sp>
        <p:nvSpPr>
          <p:cNvPr id="373" name="Google Shape;373;p22"/>
          <p:cNvSpPr txBox="1"/>
          <p:nvPr/>
        </p:nvSpPr>
        <p:spPr>
          <a:xfrm>
            <a:off x="320040" y="182880"/>
            <a:ext cx="9144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Overview - Practical Video Card Solution</a:t>
            </a:r>
            <a:endParaRPr b="1" i="0" sz="2700" u="none" cap="none" strike="noStrike">
              <a:solidFill>
                <a:srgbClr val="000000"/>
              </a:solidFill>
              <a:latin typeface="Arial"/>
              <a:ea typeface="Arial"/>
              <a:cs typeface="Arial"/>
              <a:sym typeface="Arial"/>
            </a:endParaRPr>
          </a:p>
        </p:txBody>
      </p:sp>
      <p:sp>
        <p:nvSpPr>
          <p:cNvPr id="374" name="Google Shape;374;p22"/>
          <p:cNvSpPr txBox="1"/>
          <p:nvPr/>
        </p:nvSpPr>
        <p:spPr>
          <a:xfrm>
            <a:off x="603600" y="907325"/>
            <a:ext cx="7936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Goal: Determine which PCB will be integrated with the ScoutCam for this Project</a:t>
            </a:r>
            <a:endParaRPr b="1" i="0" sz="1400" u="none" cap="none" strike="noStrike">
              <a:solidFill>
                <a:srgbClr val="000000"/>
              </a:solidFill>
              <a:latin typeface="Arial"/>
              <a:ea typeface="Arial"/>
              <a:cs typeface="Arial"/>
              <a:sym typeface="Arial"/>
            </a:endParaRPr>
          </a:p>
        </p:txBody>
      </p:sp>
      <p:graphicFrame>
        <p:nvGraphicFramePr>
          <p:cNvPr id="375" name="Google Shape;375;p22"/>
          <p:cNvGraphicFramePr/>
          <p:nvPr/>
        </p:nvGraphicFramePr>
        <p:xfrm>
          <a:off x="398163" y="1388260"/>
          <a:ext cx="3000000" cy="3000000"/>
        </p:xfrm>
        <a:graphic>
          <a:graphicData uri="http://schemas.openxmlformats.org/drawingml/2006/table">
            <a:tbl>
              <a:tblPr>
                <a:noFill/>
                <a:tableStyleId>{CF7D5A40-C3BF-4955-9AF9-59ED40591980}</a:tableStyleId>
              </a:tblPr>
              <a:tblGrid>
                <a:gridCol w="1389150"/>
                <a:gridCol w="4920125"/>
                <a:gridCol w="1068175"/>
                <a:gridCol w="970225"/>
              </a:tblGrid>
              <a:tr h="340625">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Metric</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Description</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Weight</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Scale</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r>
              <a:tr h="2644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Cost</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The price at which the PCB will be bought from the vendor</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0.3</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3030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Power Consumption</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Total power consumption of PCB</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0.1</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3221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I/O Ports</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The variety and number of ports that can be utilized</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0.1</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1-3</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3221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Accessibility</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The complexity of working with the device and its software </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0.2</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1-2</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bl>
          </a:graphicData>
        </a:graphic>
      </p:graphicFrame>
      <p:sp>
        <p:nvSpPr>
          <p:cNvPr id="376" name="Google Shape;376;p22"/>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377" name="Google Shape;377;p22"/>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378" name="Google Shape;378;p22"/>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379" name="Google Shape;379;p22"/>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380" name="Google Shape;380;p22"/>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381" name="Google Shape;381;p22"/>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5" name="Shape 385"/>
        <p:cNvGrpSpPr/>
        <p:nvPr/>
      </p:nvGrpSpPr>
      <p:grpSpPr>
        <a:xfrm>
          <a:off x="0" y="0"/>
          <a:ext cx="0" cy="0"/>
          <a:chOff x="0" y="0"/>
          <a:chExt cx="0" cy="0"/>
        </a:xfrm>
      </p:grpSpPr>
      <p:sp>
        <p:nvSpPr>
          <p:cNvPr id="386" name="Google Shape;386;p23"/>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Scale Logic for Practical Video Card </a:t>
            </a:r>
            <a:endParaRPr b="1" i="0" sz="2700" u="none" cap="none" strike="noStrike">
              <a:solidFill>
                <a:srgbClr val="000000"/>
              </a:solidFill>
              <a:latin typeface="Arial"/>
              <a:ea typeface="Arial"/>
              <a:cs typeface="Arial"/>
              <a:sym typeface="Arial"/>
            </a:endParaRPr>
          </a:p>
        </p:txBody>
      </p:sp>
      <p:sp>
        <p:nvSpPr>
          <p:cNvPr id="387" name="Google Shape;387;p23"/>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graphicFrame>
        <p:nvGraphicFramePr>
          <p:cNvPr id="388" name="Google Shape;388;p23"/>
          <p:cNvGraphicFramePr/>
          <p:nvPr/>
        </p:nvGraphicFramePr>
        <p:xfrm>
          <a:off x="375275" y="1042070"/>
          <a:ext cx="3000000" cy="3000000"/>
        </p:xfrm>
        <a:graphic>
          <a:graphicData uri="http://schemas.openxmlformats.org/drawingml/2006/table">
            <a:tbl>
              <a:tblPr>
                <a:noFill/>
                <a:tableStyleId>{CF7D5A40-C3BF-4955-9AF9-59ED40591980}</a:tableStyleId>
              </a:tblPr>
              <a:tblGrid>
                <a:gridCol w="705125"/>
                <a:gridCol w="1818550"/>
                <a:gridCol w="2394575"/>
                <a:gridCol w="1289575"/>
                <a:gridCol w="2185600"/>
              </a:tblGrid>
              <a:tr h="36572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Rating</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Cost</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Power Consumption</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I/O Ports</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Accessibility</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r>
              <a:tr h="56167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1</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5x more expensive than cheapest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5x more power consumed than lowest power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 USB port</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Open source and/or clear documentation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56167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2</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2.5x more expensive than cheapest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2.5x more power consumed than lowest power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2-3 USB ports</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Group member has experience with the language</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56167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3</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66% more expensive than cheapest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66% more power consumed than lowest power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4 USB ports</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D9D9D9"/>
                    </a:solidFill>
                  </a:tcPr>
                </a:tc>
              </a:tr>
              <a:tr h="56167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4</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25% more expensive than cheapest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25% more power consumed than lower power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D9D9D9"/>
                    </a:solidFill>
                  </a:tcPr>
                </a:tc>
              </a:tr>
              <a:tr h="58485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5</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Cheapest solution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Lowest power consumption</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D9D9D9"/>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nchor="ctr">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D9D9D9"/>
                    </a:solidFill>
                  </a:tcPr>
                </a:tc>
              </a:tr>
            </a:tbl>
          </a:graphicData>
        </a:graphic>
      </p:graphicFrame>
      <p:sp>
        <p:nvSpPr>
          <p:cNvPr descr="Timeline background shape" id="389" name="Google Shape;389;p23"/>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390" name="Google Shape;390;p23"/>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391" name="Google Shape;391;p23"/>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392" name="Google Shape;392;p23"/>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393" name="Google Shape;393;p23"/>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7" name="Shape 397"/>
        <p:cNvGrpSpPr/>
        <p:nvPr/>
      </p:nvGrpSpPr>
      <p:grpSpPr>
        <a:xfrm>
          <a:off x="0" y="0"/>
          <a:ext cx="0" cy="0"/>
          <a:chOff x="0" y="0"/>
          <a:chExt cx="0" cy="0"/>
        </a:xfrm>
      </p:grpSpPr>
      <p:sp>
        <p:nvSpPr>
          <p:cNvPr id="398" name="Google Shape;398;p24"/>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Practical Video Card Comparison</a:t>
            </a:r>
            <a:endParaRPr b="1" i="0" sz="2700" u="none" cap="none" strike="noStrike">
              <a:solidFill>
                <a:srgbClr val="000000"/>
              </a:solidFill>
              <a:latin typeface="Arial"/>
              <a:ea typeface="Arial"/>
              <a:cs typeface="Arial"/>
              <a:sym typeface="Arial"/>
            </a:endParaRPr>
          </a:p>
        </p:txBody>
      </p:sp>
      <p:sp>
        <p:nvSpPr>
          <p:cNvPr id="399" name="Google Shape;399;p24"/>
          <p:cNvSpPr txBox="1"/>
          <p:nvPr/>
        </p:nvSpPr>
        <p:spPr>
          <a:xfrm>
            <a:off x="298050" y="1294200"/>
            <a:ext cx="79368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sp>
        <p:nvSpPr>
          <p:cNvPr id="400" name="Google Shape;400;p24"/>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graphicFrame>
        <p:nvGraphicFramePr>
          <p:cNvPr id="401" name="Google Shape;401;p24"/>
          <p:cNvGraphicFramePr/>
          <p:nvPr/>
        </p:nvGraphicFramePr>
        <p:xfrm>
          <a:off x="603613" y="908325"/>
          <a:ext cx="3000000" cy="3000000"/>
        </p:xfrm>
        <a:graphic>
          <a:graphicData uri="http://schemas.openxmlformats.org/drawingml/2006/table">
            <a:tbl>
              <a:tblPr>
                <a:noFill/>
                <a:tableStyleId>{CF7D5A40-C3BF-4955-9AF9-59ED40591980}</a:tableStyleId>
              </a:tblPr>
              <a:tblGrid>
                <a:gridCol w="1587350"/>
                <a:gridCol w="1587350"/>
                <a:gridCol w="1587350"/>
                <a:gridCol w="1587350"/>
                <a:gridCol w="1587350"/>
              </a:tblGrid>
              <a:tr h="707675">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Video Card</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Price</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Power Requirement</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Spacewire Support</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none" cap="none" strike="noStrike"/>
                        <a:t>I/O Ports</a:t>
                      </a:r>
                      <a:endParaRPr b="1"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97A9B9"/>
                    </a:solidFill>
                  </a:tcPr>
                </a:tc>
              </a:tr>
              <a:tr h="5530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Nvidia Jetson TX2</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$1,000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7.5-15 W</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No</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3x USB 3.0</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3x USB 2.0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351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Nvidia Jetson Nano</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$400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5-10 W</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No</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1x USB 3.0</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3x USB 2.0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351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Raspberry Pi 4 Model B</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$35</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15 W</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No</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2x USB 3.0</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2x USB 2.0</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53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Raspberry Pi Zero 2 W</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$15</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12.5 W</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No</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1x Micro USB</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 sz="1400" u="none" cap="none" strike="noStrike"/>
                        <a:t>1x Mini HDMI</a:t>
                      </a:r>
                      <a:endParaRPr sz="1400" u="none" cap="none" strike="noStrike"/>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descr="Timeline background shape" id="402" name="Google Shape;402;p24"/>
          <p:cNvSpPr/>
          <p:nvPr/>
        </p:nvSpPr>
        <p:spPr>
          <a:xfrm>
            <a:off x="6542576" y="4846320"/>
            <a:ext cx="18516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403" name="Google Shape;403;p24"/>
          <p:cNvSpPr/>
          <p:nvPr/>
        </p:nvSpPr>
        <p:spPr>
          <a:xfrm>
            <a:off x="4902895" y="4846320"/>
            <a:ext cx="18516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404" name="Google Shape;404;p24"/>
          <p:cNvSpPr/>
          <p:nvPr/>
        </p:nvSpPr>
        <p:spPr>
          <a:xfrm>
            <a:off x="3271283" y="4846320"/>
            <a:ext cx="18516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405" name="Google Shape;405;p24"/>
          <p:cNvSpPr/>
          <p:nvPr/>
        </p:nvSpPr>
        <p:spPr>
          <a:xfrm>
            <a:off x="1646517" y="4846320"/>
            <a:ext cx="18516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406" name="Google Shape;406;p24"/>
          <p:cNvSpPr/>
          <p:nvPr/>
        </p:nvSpPr>
        <p:spPr>
          <a:xfrm>
            <a:off x="0" y="4846320"/>
            <a:ext cx="18516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0" name="Shape 410"/>
        <p:cNvGrpSpPr/>
        <p:nvPr/>
      </p:nvGrpSpPr>
      <p:grpSpPr>
        <a:xfrm>
          <a:off x="0" y="0"/>
          <a:ext cx="0" cy="0"/>
          <a:chOff x="0" y="0"/>
          <a:chExt cx="0" cy="0"/>
        </a:xfrm>
      </p:grpSpPr>
      <p:graphicFrame>
        <p:nvGraphicFramePr>
          <p:cNvPr id="411" name="Google Shape;411;p25"/>
          <p:cNvGraphicFramePr/>
          <p:nvPr/>
        </p:nvGraphicFramePr>
        <p:xfrm>
          <a:off x="569500" y="1097280"/>
          <a:ext cx="3000000" cy="3000000"/>
        </p:xfrm>
        <a:graphic>
          <a:graphicData uri="http://schemas.openxmlformats.org/drawingml/2006/table">
            <a:tbl>
              <a:tblPr>
                <a:noFill/>
                <a:tableStyleId>{CF7D5A40-C3BF-4955-9AF9-59ED40591980}</a:tableStyleId>
              </a:tblPr>
              <a:tblGrid>
                <a:gridCol w="1132000"/>
                <a:gridCol w="1071050"/>
                <a:gridCol w="1495925"/>
                <a:gridCol w="1063825"/>
                <a:gridCol w="1063825"/>
                <a:gridCol w="1167700"/>
                <a:gridCol w="1010675"/>
              </a:tblGrid>
              <a:tr h="62705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PCB Model</a:t>
                      </a:r>
                      <a:endParaRPr b="1" sz="1200" u="none" cap="none" strike="noStrike"/>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Cost</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(0.3)</a:t>
                      </a:r>
                      <a:endParaRPr b="1" sz="1200" u="none" cap="none" strike="noStrike"/>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Power Consumed</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(0.1)</a:t>
                      </a:r>
                      <a:endParaRPr b="1" sz="1200" u="none" cap="none" strike="noStrike"/>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I/0 Ports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(0.1)</a:t>
                      </a:r>
                      <a:endParaRPr b="1" sz="1200" u="none" cap="none" strike="noStrike"/>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Ease of Use</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(0.2)</a:t>
                      </a:r>
                      <a:endParaRPr b="1" sz="1200" u="none" cap="none" strike="noStrike"/>
                    </a:p>
                  </a:txBody>
                  <a:tcPr marT="91425" marB="91425" marR="91425" marL="91425" anchor="ctr">
                    <a:lnL cap="flat" cmpd="sng" w="9525">
                      <a:solidFill>
                        <a:srgbClr val="434343"/>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Score</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(Unweighted)</a:t>
                      </a:r>
                      <a:endParaRPr b="1" sz="1200" u="none" cap="none" strike="noStrike"/>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Score</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(Weighted)</a:t>
                      </a:r>
                      <a:endParaRPr b="1" sz="1200" u="none" cap="none" strike="noStrike"/>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97A9B9"/>
                    </a:solidFill>
                  </a:tcPr>
                </a:tc>
              </a:tr>
              <a:tr h="5605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NVIDIA Jetson TX2</a:t>
                      </a:r>
                      <a:endParaRPr sz="1200" u="none" cap="none" strike="noStrike"/>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1.0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1.0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3.0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1.0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6.0</a:t>
                      </a:r>
                      <a:endParaRPr sz="12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9.0</a:t>
                      </a:r>
                      <a:endParaRPr sz="12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5605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NVIDIA Jetson Nano</a:t>
                      </a:r>
                      <a:endParaRPr sz="1200" u="none" cap="none" strike="noStrike"/>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3.4</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5.0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3.0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1.0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12.4</a:t>
                      </a:r>
                      <a:endParaRPr sz="12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20.2</a:t>
                      </a:r>
                      <a:endParaRPr sz="12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5605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Raspberry Pi 4 Model B </a:t>
                      </a:r>
                      <a:endParaRPr sz="1200" u="none" cap="none" strike="noStrike"/>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4.9</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1.0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3.0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2.0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10.9</a:t>
                      </a:r>
                      <a:endParaRPr sz="12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22.7</a:t>
                      </a:r>
                      <a:endParaRPr sz="12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5605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Raspberry Pi Zero 2 W</a:t>
                      </a:r>
                      <a:endParaRPr sz="1200" u="none" cap="none" strike="noStrike"/>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5.0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3.0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1.0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2.0</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19050">
                      <a:solidFill>
                        <a:srgbClr val="000000"/>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11.0</a:t>
                      </a:r>
                      <a:endParaRPr sz="12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23.0</a:t>
                      </a:r>
                      <a:endParaRPr sz="12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
        <p:nvSpPr>
          <p:cNvPr id="412" name="Google Shape;412;p25"/>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Trade Matrix - Practical Video Card Solution</a:t>
            </a:r>
            <a:endParaRPr b="1" i="0" sz="2700" u="none" cap="none" strike="noStrike">
              <a:solidFill>
                <a:srgbClr val="000000"/>
              </a:solidFill>
              <a:latin typeface="Arial"/>
              <a:ea typeface="Arial"/>
              <a:cs typeface="Arial"/>
              <a:sym typeface="Arial"/>
            </a:endParaRPr>
          </a:p>
        </p:txBody>
      </p:sp>
      <p:sp>
        <p:nvSpPr>
          <p:cNvPr id="413" name="Google Shape;413;p25"/>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414" name="Google Shape;414;p25"/>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415" name="Google Shape;415;p25"/>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416" name="Google Shape;416;p25"/>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417" name="Google Shape;417;p25"/>
          <p:cNvSpPr/>
          <p:nvPr/>
        </p:nvSpPr>
        <p:spPr>
          <a:xfrm>
            <a:off x="1644862"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418" name="Google Shape;418;p25"/>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
        <p:nvSpPr>
          <p:cNvPr id="419" name="Google Shape;419;p25"/>
          <p:cNvSpPr txBox="1"/>
          <p:nvPr/>
        </p:nvSpPr>
        <p:spPr>
          <a:xfrm>
            <a:off x="569500" y="3966625"/>
            <a:ext cx="34530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Roboto"/>
                <a:ea typeface="Roboto"/>
                <a:cs typeface="Roboto"/>
                <a:sym typeface="Roboto"/>
              </a:rPr>
              <a:t>*Total Weighted Score out of 27</a:t>
            </a:r>
            <a:endParaRPr b="0" i="0" sz="1100" u="none" cap="none" strike="noStrike">
              <a:solidFill>
                <a:srgbClr val="000000"/>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3" name="Shape 423"/>
        <p:cNvGrpSpPr/>
        <p:nvPr/>
      </p:nvGrpSpPr>
      <p:grpSpPr>
        <a:xfrm>
          <a:off x="0" y="0"/>
          <a:ext cx="0" cy="0"/>
          <a:chOff x="0" y="0"/>
          <a:chExt cx="0" cy="0"/>
        </a:xfrm>
      </p:grpSpPr>
      <p:sp>
        <p:nvSpPr>
          <p:cNvPr id="424" name="Google Shape;424;p26"/>
          <p:cNvSpPr txBox="1"/>
          <p:nvPr/>
        </p:nvSpPr>
        <p:spPr>
          <a:xfrm>
            <a:off x="311400" y="1909050"/>
            <a:ext cx="8547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Arial"/>
                <a:ea typeface="Arial"/>
                <a:cs typeface="Arial"/>
                <a:sym typeface="Arial"/>
              </a:rPr>
              <a:t>Trade - Model Materials </a:t>
            </a:r>
            <a:endParaRPr b="1" i="0" sz="3600" u="none" cap="none" strike="noStrike">
              <a:solidFill>
                <a:srgbClr val="000000"/>
              </a:solidFill>
              <a:latin typeface="Arial"/>
              <a:ea typeface="Arial"/>
              <a:cs typeface="Arial"/>
              <a:sym typeface="Arial"/>
            </a:endParaRPr>
          </a:p>
        </p:txBody>
      </p:sp>
      <p:sp>
        <p:nvSpPr>
          <p:cNvPr id="425" name="Google Shape;425;p26"/>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9" name="Shape 429"/>
        <p:cNvGrpSpPr/>
        <p:nvPr/>
      </p:nvGrpSpPr>
      <p:grpSpPr>
        <a:xfrm>
          <a:off x="0" y="0"/>
          <a:ext cx="0" cy="0"/>
          <a:chOff x="0" y="0"/>
          <a:chExt cx="0" cy="0"/>
        </a:xfrm>
      </p:grpSpPr>
      <p:sp>
        <p:nvSpPr>
          <p:cNvPr id="430" name="Google Shape;430;p27"/>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Interdependencies - Model and Materials</a:t>
            </a:r>
            <a:endParaRPr b="1" i="0" sz="2700" u="none" cap="none" strike="noStrike">
              <a:solidFill>
                <a:srgbClr val="000000"/>
              </a:solidFill>
              <a:latin typeface="Arial"/>
              <a:ea typeface="Arial"/>
              <a:cs typeface="Arial"/>
              <a:sym typeface="Arial"/>
            </a:endParaRPr>
          </a:p>
        </p:txBody>
      </p:sp>
      <p:sp>
        <p:nvSpPr>
          <p:cNvPr id="431" name="Google Shape;431;p27"/>
          <p:cNvSpPr txBox="1"/>
          <p:nvPr/>
        </p:nvSpPr>
        <p:spPr>
          <a:xfrm>
            <a:off x="320050" y="893325"/>
            <a:ext cx="7936800" cy="29553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The material the arm is made of may impact how the electrical team can attach their wiring harness to it.</a:t>
            </a:r>
            <a:endParaRPr b="0" i="0" sz="20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The time in which the model can be manufactured will impact how soon the electrical team can validate and test their design.</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The accuracy of the model’s physical geometry will impact the movement of the arm its general functionality.</a:t>
            </a:r>
            <a:endParaRPr b="0" i="0" sz="2000" u="none" cap="none" strike="noStrike">
              <a:solidFill>
                <a:srgbClr val="000000"/>
              </a:solidFill>
              <a:latin typeface="Arial"/>
              <a:ea typeface="Arial"/>
              <a:cs typeface="Arial"/>
              <a:sym typeface="Arial"/>
            </a:endParaRPr>
          </a:p>
          <a:p>
            <a:pPr indent="-355600" lvl="1" marL="9144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Limiting movement limits harness testing </a:t>
            </a:r>
            <a:endParaRPr b="0" i="0" sz="2000" u="none" cap="none" strike="noStrike">
              <a:solidFill>
                <a:srgbClr val="000000"/>
              </a:solidFill>
              <a:latin typeface="Arial"/>
              <a:ea typeface="Arial"/>
              <a:cs typeface="Arial"/>
              <a:sym typeface="Arial"/>
            </a:endParaRPr>
          </a:p>
        </p:txBody>
      </p:sp>
      <p:sp>
        <p:nvSpPr>
          <p:cNvPr id="432" name="Google Shape;432;p27"/>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433" name="Google Shape;433;p27"/>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434" name="Google Shape;434;p27"/>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435" name="Google Shape;435;p27"/>
          <p:cNvSpPr/>
          <p:nvPr/>
        </p:nvSpPr>
        <p:spPr>
          <a:xfrm>
            <a:off x="3267995"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436" name="Google Shape;436;p27"/>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437" name="Google Shape;437;p27"/>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1" name="Shape 441"/>
        <p:cNvGrpSpPr/>
        <p:nvPr/>
      </p:nvGrpSpPr>
      <p:grpSpPr>
        <a:xfrm>
          <a:off x="0" y="0"/>
          <a:ext cx="0" cy="0"/>
          <a:chOff x="0" y="0"/>
          <a:chExt cx="0" cy="0"/>
        </a:xfrm>
      </p:grpSpPr>
      <p:sp>
        <p:nvSpPr>
          <p:cNvPr id="442" name="Google Shape;442;p28"/>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Overview - Model Design</a:t>
            </a:r>
            <a:endParaRPr b="1" i="0" sz="2700" u="none" cap="none" strike="noStrike">
              <a:solidFill>
                <a:srgbClr val="000000"/>
              </a:solidFill>
              <a:latin typeface="Arial"/>
              <a:ea typeface="Arial"/>
              <a:cs typeface="Arial"/>
              <a:sym typeface="Arial"/>
            </a:endParaRPr>
          </a:p>
        </p:txBody>
      </p:sp>
      <p:sp>
        <p:nvSpPr>
          <p:cNvPr id="443" name="Google Shape;443;p28"/>
          <p:cNvSpPr txBox="1"/>
          <p:nvPr/>
        </p:nvSpPr>
        <p:spPr>
          <a:xfrm>
            <a:off x="188400" y="742800"/>
            <a:ext cx="8767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Goal: Determine material and size of the LEXI Docking Arm model, which will drive the prototyping </a:t>
            </a:r>
            <a:r>
              <a:rPr b="1" i="0" lang="en" sz="1400" u="none" cap="none" strike="noStrike">
                <a:solidFill>
                  <a:srgbClr val="000000"/>
                </a:solidFill>
                <a:latin typeface="Arial"/>
                <a:ea typeface="Arial"/>
                <a:cs typeface="Arial"/>
                <a:sym typeface="Arial"/>
              </a:rPr>
              <a:t>plan.</a:t>
            </a:r>
            <a:endParaRPr b="1" i="0" sz="1400" u="none" cap="none" strike="noStrike">
              <a:solidFill>
                <a:srgbClr val="000000"/>
              </a:solidFill>
              <a:latin typeface="Arial"/>
              <a:ea typeface="Arial"/>
              <a:cs typeface="Arial"/>
              <a:sym typeface="Arial"/>
            </a:endParaRPr>
          </a:p>
        </p:txBody>
      </p:sp>
      <p:graphicFrame>
        <p:nvGraphicFramePr>
          <p:cNvPr id="444" name="Google Shape;444;p28"/>
          <p:cNvGraphicFramePr/>
          <p:nvPr/>
        </p:nvGraphicFramePr>
        <p:xfrm>
          <a:off x="499700" y="1143010"/>
          <a:ext cx="3000000" cy="3000000"/>
        </p:xfrm>
        <a:graphic>
          <a:graphicData uri="http://schemas.openxmlformats.org/drawingml/2006/table">
            <a:tbl>
              <a:tblPr>
                <a:noFill/>
                <a:tableStyleId>{CF7D5A40-C3BF-4955-9AF9-59ED40591980}</a:tableStyleId>
              </a:tblPr>
              <a:tblGrid>
                <a:gridCol w="1684850"/>
                <a:gridCol w="4484500"/>
                <a:gridCol w="1074300"/>
                <a:gridCol w="900925"/>
              </a:tblGrid>
              <a:tr h="480850">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Metric</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Description</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Weight*</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 sz="1600" u="none" cap="none" strike="noStrike"/>
                        <a:t>Scale</a:t>
                      </a:r>
                      <a:endParaRPr b="1" sz="16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r>
              <a:tr h="4465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Material Cost</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Total cost of material as percentage of project budget</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0.10</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4465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Production Time</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Time to manufacture in terms of hands-on hours and total time.</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0.20</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4465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Manufacturability</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How easy would this be to manufacture accurately</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0.25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4465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Structural integrity</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How durable the model is mechanically</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0.15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4465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Overall model accuracy</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How close does this model effectively represent the actual product.</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0.30</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t>1-5</a:t>
                      </a:r>
                      <a:endParaRPr sz="14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bl>
          </a:graphicData>
        </a:graphic>
      </p:graphicFrame>
      <p:sp>
        <p:nvSpPr>
          <p:cNvPr id="445" name="Google Shape;445;p28"/>
          <p:cNvSpPr txBox="1"/>
          <p:nvPr/>
        </p:nvSpPr>
        <p:spPr>
          <a:xfrm>
            <a:off x="499700" y="4182500"/>
            <a:ext cx="78885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 See supplemental slides for weighting rationale</a:t>
            </a:r>
            <a:endParaRPr b="0" i="0" sz="1100" u="none" cap="none" strike="noStrike">
              <a:solidFill>
                <a:srgbClr val="000000"/>
              </a:solidFill>
              <a:latin typeface="Arial"/>
              <a:ea typeface="Arial"/>
              <a:cs typeface="Arial"/>
              <a:sym typeface="Arial"/>
            </a:endParaRPr>
          </a:p>
        </p:txBody>
      </p:sp>
      <p:sp>
        <p:nvSpPr>
          <p:cNvPr id="446" name="Google Shape;446;p28"/>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447" name="Google Shape;447;p28"/>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448" name="Google Shape;448;p28"/>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449" name="Google Shape;449;p28"/>
          <p:cNvSpPr/>
          <p:nvPr/>
        </p:nvSpPr>
        <p:spPr>
          <a:xfrm>
            <a:off x="3267995"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450" name="Google Shape;450;p28"/>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451" name="Google Shape;451;p28"/>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5" name="Shape 455"/>
        <p:cNvGrpSpPr/>
        <p:nvPr/>
      </p:nvGrpSpPr>
      <p:grpSpPr>
        <a:xfrm>
          <a:off x="0" y="0"/>
          <a:ext cx="0" cy="0"/>
          <a:chOff x="0" y="0"/>
          <a:chExt cx="0" cy="0"/>
        </a:xfrm>
      </p:grpSpPr>
      <p:sp>
        <p:nvSpPr>
          <p:cNvPr id="456" name="Google Shape;456;p29"/>
          <p:cNvSpPr txBox="1"/>
          <p:nvPr/>
        </p:nvSpPr>
        <p:spPr>
          <a:xfrm>
            <a:off x="320040" y="182880"/>
            <a:ext cx="9144000" cy="600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Model Trade - Scale Breakdown</a:t>
            </a:r>
            <a:endParaRPr b="1" i="0" sz="2700" u="none" cap="none" strike="noStrike">
              <a:solidFill>
                <a:srgbClr val="000000"/>
              </a:solidFill>
              <a:latin typeface="Arial"/>
              <a:ea typeface="Arial"/>
              <a:cs typeface="Arial"/>
              <a:sym typeface="Arial"/>
            </a:endParaRPr>
          </a:p>
        </p:txBody>
      </p:sp>
      <p:sp>
        <p:nvSpPr>
          <p:cNvPr id="457" name="Google Shape;457;p29"/>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graphicFrame>
        <p:nvGraphicFramePr>
          <p:cNvPr id="458" name="Google Shape;458;p29"/>
          <p:cNvGraphicFramePr/>
          <p:nvPr/>
        </p:nvGraphicFramePr>
        <p:xfrm>
          <a:off x="275288" y="823145"/>
          <a:ext cx="3000000" cy="3000000"/>
        </p:xfrm>
        <a:graphic>
          <a:graphicData uri="http://schemas.openxmlformats.org/drawingml/2006/table">
            <a:tbl>
              <a:tblPr>
                <a:noFill/>
                <a:tableStyleId>{CF7D5A40-C3BF-4955-9AF9-59ED40591980}</a:tableStyleId>
              </a:tblPr>
              <a:tblGrid>
                <a:gridCol w="662850"/>
                <a:gridCol w="1216150"/>
                <a:gridCol w="2227325"/>
                <a:gridCol w="1710850"/>
                <a:gridCol w="1406900"/>
                <a:gridCol w="1369350"/>
              </a:tblGrid>
              <a:tr h="556425">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t>Rating</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Cost</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 of budget)</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Manufacturability</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(Effort needed, failure risk)</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Structural Integrity</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(Testing possibility)</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Production Time</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Model Accuracy</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(To Actual Arm)</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97A9B9"/>
                    </a:solidFill>
                  </a:tcPr>
                </a:tc>
              </a:tr>
              <a:tr h="5101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1</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&gt; 50%</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Extremely high effort, high risk</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No testing, cannot hold weight</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Greater than 4 Weeks</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Nowhere close to accurate</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5101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2</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&lt; 50%</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High effort, high risk</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No testing, can hold weight</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3-4 Weeks</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Looks accurate, cannot move</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5101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3</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&lt; 40%</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Medium effort, medium risk</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Minimal testing possible</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1-2 Weeks</a:t>
                      </a:r>
                      <a:endParaRPr sz="1200" u="none" cap="none" strike="noStrike"/>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Closed/open states accurate</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5101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4</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&lt; 30%</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Low effort, medium risk</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Full testing on certain parts</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3-5 Days</a:t>
                      </a:r>
                      <a:endParaRPr sz="1200" u="none" cap="none" strike="noStrike"/>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Mobility accurate, material somewhat</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r h="51010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5</a:t>
                      </a:r>
                      <a:endParaRPr b="1"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BCCDB"/>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&lt; 20%</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Minimal effort, negligible risk</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Full model can be tested</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1-2 Days</a:t>
                      </a:r>
                      <a:endParaRPr sz="1200" u="none" cap="none" strike="noStrike"/>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t>Near exact to actual arm</a:t>
                      </a:r>
                      <a:endParaRPr sz="1200" u="none" cap="none" strike="noStrike"/>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r>
            </a:tbl>
          </a:graphicData>
        </a:graphic>
      </p:graphicFrame>
      <p:sp>
        <p:nvSpPr>
          <p:cNvPr descr="Timeline background shape" id="459" name="Google Shape;459;p29"/>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460" name="Google Shape;460;p29"/>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461" name="Google Shape;461;p29"/>
          <p:cNvSpPr/>
          <p:nvPr/>
        </p:nvSpPr>
        <p:spPr>
          <a:xfrm>
            <a:off x="3267995"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462" name="Google Shape;462;p29"/>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463" name="Google Shape;463;p29"/>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p3"/>
          <p:cNvSpPr txBox="1"/>
          <p:nvPr>
            <p:ph type="title"/>
          </p:nvPr>
        </p:nvSpPr>
        <p:spPr>
          <a:xfrm>
            <a:off x="320040" y="182880"/>
            <a:ext cx="8222100" cy="1012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200"/>
              <a:buNone/>
            </a:pPr>
            <a:r>
              <a:rPr b="1" lang="en" sz="3200">
                <a:solidFill>
                  <a:srgbClr val="000000"/>
                </a:solidFill>
              </a:rPr>
              <a:t>Presentation Outline</a:t>
            </a:r>
            <a:endParaRPr b="1" sz="3200">
              <a:solidFill>
                <a:srgbClr val="000000"/>
              </a:solidFill>
            </a:endParaRPr>
          </a:p>
        </p:txBody>
      </p:sp>
      <p:sp>
        <p:nvSpPr>
          <p:cNvPr id="134" name="Google Shape;134;p3"/>
          <p:cNvSpPr txBox="1"/>
          <p:nvPr/>
        </p:nvSpPr>
        <p:spPr>
          <a:xfrm>
            <a:off x="221075" y="1194150"/>
            <a:ext cx="8547900" cy="27552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rgbClr val="000000"/>
              </a:buClr>
              <a:buSzPts val="1700"/>
              <a:buFont typeface="Arial"/>
              <a:buAutoNum type="arabicPeriod"/>
            </a:pPr>
            <a:r>
              <a:rPr b="0" i="0" lang="en" sz="1700" u="none" cap="none" strike="noStrike">
                <a:solidFill>
                  <a:srgbClr val="000000"/>
                </a:solidFill>
                <a:latin typeface="Arial"/>
                <a:ea typeface="Arial"/>
                <a:cs typeface="Arial"/>
                <a:sym typeface="Arial"/>
              </a:rPr>
              <a:t>Project Overview</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AutoNum type="arabicPeriod"/>
            </a:pPr>
            <a:r>
              <a:rPr b="0" i="0" lang="en" sz="1700" u="none" cap="none" strike="noStrike">
                <a:solidFill>
                  <a:srgbClr val="000000"/>
                </a:solidFill>
                <a:latin typeface="Arial"/>
                <a:ea typeface="Arial"/>
                <a:cs typeface="Arial"/>
                <a:sym typeface="Arial"/>
              </a:rPr>
              <a:t>Trades - Video Card Solutions</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AutoNum type="arabicPeriod"/>
            </a:pPr>
            <a:r>
              <a:rPr b="0" i="0" lang="en" sz="1700" u="none" cap="none" strike="noStrike">
                <a:solidFill>
                  <a:srgbClr val="000000"/>
                </a:solidFill>
                <a:latin typeface="Arial"/>
                <a:ea typeface="Arial"/>
                <a:cs typeface="Arial"/>
                <a:sym typeface="Arial"/>
              </a:rPr>
              <a:t>Trades - Model Materials</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AutoNum type="arabicPeriod"/>
            </a:pPr>
            <a:r>
              <a:rPr b="0" i="0" lang="en" sz="1700" u="none" cap="none" strike="noStrike">
                <a:solidFill>
                  <a:srgbClr val="000000"/>
                </a:solidFill>
                <a:latin typeface="Arial"/>
                <a:ea typeface="Arial"/>
                <a:cs typeface="Arial"/>
                <a:sym typeface="Arial"/>
              </a:rPr>
              <a:t>Design Space</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AutoNum type="arabicPeriod"/>
            </a:pPr>
            <a:r>
              <a:rPr b="0" i="0" lang="en" sz="1700" u="none" cap="none" strike="noStrike">
                <a:solidFill>
                  <a:srgbClr val="000000"/>
                </a:solidFill>
                <a:latin typeface="Arial"/>
                <a:ea typeface="Arial"/>
                <a:cs typeface="Arial"/>
                <a:sym typeface="Arial"/>
              </a:rPr>
              <a:t>Modeling and Prototyping Plan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3"/>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7" name="Shape 467"/>
        <p:cNvGrpSpPr/>
        <p:nvPr/>
      </p:nvGrpSpPr>
      <p:grpSpPr>
        <a:xfrm>
          <a:off x="0" y="0"/>
          <a:ext cx="0" cy="0"/>
          <a:chOff x="0" y="0"/>
          <a:chExt cx="0" cy="0"/>
        </a:xfrm>
      </p:grpSpPr>
      <p:sp>
        <p:nvSpPr>
          <p:cNvPr id="468" name="Google Shape;468;p30"/>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Possibilities - Model Design of Arm</a:t>
            </a:r>
            <a:endParaRPr b="1" i="0" sz="2700" u="none" cap="none" strike="noStrike">
              <a:solidFill>
                <a:srgbClr val="000000"/>
              </a:solidFill>
              <a:latin typeface="Arial"/>
              <a:ea typeface="Arial"/>
              <a:cs typeface="Arial"/>
              <a:sym typeface="Arial"/>
            </a:endParaRPr>
          </a:p>
        </p:txBody>
      </p:sp>
      <p:sp>
        <p:nvSpPr>
          <p:cNvPr id="469" name="Google Shape;469;p30"/>
          <p:cNvSpPr txBox="1"/>
          <p:nvPr/>
        </p:nvSpPr>
        <p:spPr>
          <a:xfrm>
            <a:off x="298050" y="1294200"/>
            <a:ext cx="3961800" cy="25551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Aluminum</a:t>
            </a:r>
            <a:endParaRPr b="0" i="0" sz="2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Wood</a:t>
            </a:r>
            <a:endParaRPr b="0" i="0" sz="2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200"/>
              <a:buFont typeface="Arial"/>
              <a:buNone/>
            </a:pPr>
            <a:r>
              <a:rPr b="0" i="0" lang="en" sz="2200" u="none" cap="none" strike="noStrike">
                <a:solidFill>
                  <a:srgbClr val="000000"/>
                </a:solidFill>
                <a:latin typeface="Arial"/>
                <a:ea typeface="Arial"/>
                <a:cs typeface="Arial"/>
                <a:sym typeface="Arial"/>
              </a:rPr>
              <a:t> </a:t>
            </a:r>
            <a:endParaRPr b="0" i="0" sz="2200" u="none" cap="none" strike="noStrike">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PLA</a:t>
            </a:r>
            <a:endParaRPr b="0" i="0" sz="2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Clr>
                <a:srgbClr val="000000"/>
              </a:buClr>
              <a:buSzPts val="2200"/>
              <a:buFont typeface="Arial"/>
              <a:buChar char="●"/>
            </a:pPr>
            <a:r>
              <a:rPr b="0" i="0" lang="en" sz="2200" u="none" cap="none" strike="noStrike">
                <a:solidFill>
                  <a:srgbClr val="000000"/>
                </a:solidFill>
                <a:latin typeface="Arial"/>
                <a:ea typeface="Arial"/>
                <a:cs typeface="Arial"/>
                <a:sym typeface="Arial"/>
              </a:rPr>
              <a:t>Carbon Fiber Filament</a:t>
            </a:r>
            <a:endParaRPr b="0" i="0" sz="2200" u="none" cap="none" strike="noStrike">
              <a:solidFill>
                <a:srgbClr val="000000"/>
              </a:solidFill>
              <a:latin typeface="Arial"/>
              <a:ea typeface="Arial"/>
              <a:cs typeface="Arial"/>
              <a:sym typeface="Arial"/>
            </a:endParaRPr>
          </a:p>
        </p:txBody>
      </p:sp>
      <p:sp>
        <p:nvSpPr>
          <p:cNvPr id="470" name="Google Shape;470;p30"/>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grpSp>
        <p:nvGrpSpPr>
          <p:cNvPr id="471" name="Google Shape;471;p30"/>
          <p:cNvGrpSpPr/>
          <p:nvPr/>
        </p:nvGrpSpPr>
        <p:grpSpPr>
          <a:xfrm>
            <a:off x="4626229" y="838688"/>
            <a:ext cx="3130326" cy="3464607"/>
            <a:chOff x="4710267" y="616707"/>
            <a:chExt cx="3530708" cy="3900267"/>
          </a:xfrm>
        </p:grpSpPr>
        <p:pic>
          <p:nvPicPr>
            <p:cNvPr id="472" name="Google Shape;472;p30"/>
            <p:cNvPicPr preferRelativeResize="0"/>
            <p:nvPr/>
          </p:nvPicPr>
          <p:blipFill rotWithShape="1">
            <a:blip r:embed="rId4">
              <a:alphaModFix/>
            </a:blip>
            <a:srcRect b="0" l="0" r="0" t="0"/>
            <a:stretch/>
          </p:blipFill>
          <p:spPr>
            <a:xfrm rot="-852981">
              <a:off x="4840548" y="1554719"/>
              <a:ext cx="1303003" cy="1223472"/>
            </a:xfrm>
            <a:prstGeom prst="rect">
              <a:avLst/>
            </a:prstGeom>
            <a:noFill/>
            <a:ln>
              <a:noFill/>
            </a:ln>
          </p:spPr>
        </p:pic>
        <p:pic>
          <p:nvPicPr>
            <p:cNvPr id="473" name="Google Shape;473;p30"/>
            <p:cNvPicPr preferRelativeResize="0"/>
            <p:nvPr/>
          </p:nvPicPr>
          <p:blipFill rotWithShape="1">
            <a:blip r:embed="rId5">
              <a:alphaModFix/>
            </a:blip>
            <a:srcRect b="0" l="0" r="0" t="0"/>
            <a:stretch/>
          </p:blipFill>
          <p:spPr>
            <a:xfrm rot="-444577">
              <a:off x="5136323" y="2468874"/>
              <a:ext cx="1209853" cy="1723771"/>
            </a:xfrm>
            <a:prstGeom prst="rect">
              <a:avLst/>
            </a:prstGeom>
            <a:noFill/>
            <a:ln>
              <a:noFill/>
            </a:ln>
          </p:spPr>
        </p:pic>
        <p:pic>
          <p:nvPicPr>
            <p:cNvPr id="474" name="Google Shape;474;p30"/>
            <p:cNvPicPr preferRelativeResize="0"/>
            <p:nvPr/>
          </p:nvPicPr>
          <p:blipFill rotWithShape="1">
            <a:blip r:embed="rId6">
              <a:alphaModFix/>
            </a:blip>
            <a:srcRect b="0" l="0" r="0" t="0"/>
            <a:stretch/>
          </p:blipFill>
          <p:spPr>
            <a:xfrm rot="-431905">
              <a:off x="5972385" y="2313142"/>
              <a:ext cx="1850160" cy="1842209"/>
            </a:xfrm>
            <a:prstGeom prst="rect">
              <a:avLst/>
            </a:prstGeom>
            <a:noFill/>
            <a:ln>
              <a:noFill/>
            </a:ln>
          </p:spPr>
        </p:pic>
        <p:pic>
          <p:nvPicPr>
            <p:cNvPr id="475" name="Google Shape;475;p30"/>
            <p:cNvPicPr preferRelativeResize="0"/>
            <p:nvPr/>
          </p:nvPicPr>
          <p:blipFill rotWithShape="1">
            <a:blip r:embed="rId7">
              <a:alphaModFix/>
            </a:blip>
            <a:srcRect b="2098" l="21715" r="0" t="2088"/>
            <a:stretch/>
          </p:blipFill>
          <p:spPr>
            <a:xfrm>
              <a:off x="5260591" y="3407343"/>
              <a:ext cx="2980384" cy="1109631"/>
            </a:xfrm>
            <a:prstGeom prst="rect">
              <a:avLst/>
            </a:prstGeom>
            <a:noFill/>
            <a:ln>
              <a:noFill/>
            </a:ln>
          </p:spPr>
        </p:pic>
        <p:pic>
          <p:nvPicPr>
            <p:cNvPr id="476" name="Google Shape;476;p30"/>
            <p:cNvPicPr preferRelativeResize="0"/>
            <p:nvPr/>
          </p:nvPicPr>
          <p:blipFill rotWithShape="1">
            <a:blip r:embed="rId8">
              <a:alphaModFix/>
            </a:blip>
            <a:srcRect b="0" l="13329" r="0" t="0"/>
            <a:stretch/>
          </p:blipFill>
          <p:spPr>
            <a:xfrm rot="193144">
              <a:off x="5454538" y="689181"/>
              <a:ext cx="2636514" cy="1965993"/>
            </a:xfrm>
            <a:prstGeom prst="rect">
              <a:avLst/>
            </a:prstGeom>
            <a:noFill/>
            <a:ln>
              <a:noFill/>
            </a:ln>
          </p:spPr>
        </p:pic>
        <p:pic>
          <p:nvPicPr>
            <p:cNvPr id="477" name="Google Shape;477;p30"/>
            <p:cNvPicPr preferRelativeResize="0"/>
            <p:nvPr/>
          </p:nvPicPr>
          <p:blipFill rotWithShape="1">
            <a:blip r:embed="rId9">
              <a:alphaModFix/>
            </a:blip>
            <a:srcRect b="0" l="0" r="0" t="0"/>
            <a:stretch/>
          </p:blipFill>
          <p:spPr>
            <a:xfrm rot="205726">
              <a:off x="7368633" y="669734"/>
              <a:ext cx="618242" cy="303300"/>
            </a:xfrm>
            <a:prstGeom prst="rect">
              <a:avLst/>
            </a:prstGeom>
            <a:noFill/>
            <a:ln>
              <a:noFill/>
            </a:ln>
          </p:spPr>
        </p:pic>
      </p:grpSp>
      <p:sp>
        <p:nvSpPr>
          <p:cNvPr descr="Timeline background shape" id="478" name="Google Shape;478;p30"/>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479" name="Google Shape;479;p30"/>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480" name="Google Shape;480;p30"/>
          <p:cNvSpPr/>
          <p:nvPr/>
        </p:nvSpPr>
        <p:spPr>
          <a:xfrm>
            <a:off x="3267995"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481" name="Google Shape;481;p30"/>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482" name="Google Shape;482;p30"/>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6" name="Shape 486"/>
        <p:cNvGrpSpPr/>
        <p:nvPr/>
      </p:nvGrpSpPr>
      <p:grpSpPr>
        <a:xfrm>
          <a:off x="0" y="0"/>
          <a:ext cx="0" cy="0"/>
          <a:chOff x="0" y="0"/>
          <a:chExt cx="0" cy="0"/>
        </a:xfrm>
      </p:grpSpPr>
      <p:sp>
        <p:nvSpPr>
          <p:cNvPr id="487" name="Google Shape;487;p31"/>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Possibilities - Table concept pt 1</a:t>
            </a:r>
            <a:endParaRPr b="1" i="0" sz="2700" u="none" cap="none" strike="noStrike">
              <a:solidFill>
                <a:srgbClr val="000000"/>
              </a:solidFill>
              <a:latin typeface="Arial"/>
              <a:ea typeface="Arial"/>
              <a:cs typeface="Arial"/>
              <a:sym typeface="Arial"/>
            </a:endParaRPr>
          </a:p>
        </p:txBody>
      </p:sp>
      <p:sp>
        <p:nvSpPr>
          <p:cNvPr id="488" name="Google Shape;488;p31"/>
          <p:cNvSpPr txBox="1"/>
          <p:nvPr/>
        </p:nvSpPr>
        <p:spPr>
          <a:xfrm>
            <a:off x="298050" y="1294200"/>
            <a:ext cx="7936800" cy="523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graphicFrame>
        <p:nvGraphicFramePr>
          <p:cNvPr id="489" name="Google Shape;489;p31"/>
          <p:cNvGraphicFramePr/>
          <p:nvPr/>
        </p:nvGraphicFramePr>
        <p:xfrm>
          <a:off x="144763" y="914400"/>
          <a:ext cx="3000000" cy="3000000"/>
        </p:xfrm>
        <a:graphic>
          <a:graphicData uri="http://schemas.openxmlformats.org/drawingml/2006/table">
            <a:tbl>
              <a:tblPr>
                <a:noFill/>
                <a:tableStyleId>{CF7D5A40-C3BF-4955-9AF9-59ED40591980}</a:tableStyleId>
              </a:tblPr>
              <a:tblGrid>
                <a:gridCol w="1408775"/>
                <a:gridCol w="2458350"/>
                <a:gridCol w="2308950"/>
                <a:gridCol w="2678400"/>
              </a:tblGrid>
              <a:tr h="597475">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Material and</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Process</a:t>
                      </a:r>
                      <a:endParaRPr b="1"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Material Cost</a:t>
                      </a:r>
                      <a:endParaRPr b="1"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Time</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 (Manufacturing Time)</a:t>
                      </a:r>
                      <a:endParaRPr b="1"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Manufacturability </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(Degree of Construction Difficulty)</a:t>
                      </a:r>
                      <a:endParaRPr b="1"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r>
              <a:tr h="5168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Aluminum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 sz="1200" u="none" cap="none" strike="noStrike"/>
                        <a:t>(Milled/CNC)</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~$600 -  Large solid aluminum blocks</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Long wait for ordering and machining time</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Requires cnc experience and/or external sources</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6537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Wood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 sz="1200" u="none" cap="none" strike="noStrike"/>
                        <a:t>(Laser Cut)</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Very Low - Thin laser cut spliced sheets</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Quick to machine </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Time consuming to model</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Difficult to prepare laser cut mode</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Easy to laser cut files</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6537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PLA Filament</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 sz="1200" u="none" cap="none" strike="noStrike"/>
                        <a:t>(FDM Print)</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~$80 - 2 Rolls of 2.85mm tough pla filament (2kg)</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Easily ordered and printed on any standard printer</a:t>
                      </a:r>
                      <a:endParaRPr i="1"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Can print with high definition and quality</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6309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Carbon Filament</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 sz="1200" u="none" cap="none" strike="noStrike"/>
                        <a:t>(FDM Print)</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~$140 - 2 Rolls of 2.85mm carbon blend filament (1.5kg)</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Easily ordered</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Requires specialized printer</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Simple printing process</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Possible quality issues</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bl>
          </a:graphicData>
        </a:graphic>
      </p:graphicFrame>
      <p:sp>
        <p:nvSpPr>
          <p:cNvPr id="490" name="Google Shape;490;p31"/>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491" name="Google Shape;491;p31"/>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492" name="Google Shape;492;p31"/>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493" name="Google Shape;493;p31"/>
          <p:cNvSpPr/>
          <p:nvPr/>
        </p:nvSpPr>
        <p:spPr>
          <a:xfrm>
            <a:off x="3267995"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494" name="Google Shape;494;p31"/>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495" name="Google Shape;495;p31"/>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9" name="Shape 499"/>
        <p:cNvGrpSpPr/>
        <p:nvPr/>
      </p:nvGrpSpPr>
      <p:grpSpPr>
        <a:xfrm>
          <a:off x="0" y="0"/>
          <a:ext cx="0" cy="0"/>
          <a:chOff x="0" y="0"/>
          <a:chExt cx="0" cy="0"/>
        </a:xfrm>
      </p:grpSpPr>
      <p:sp>
        <p:nvSpPr>
          <p:cNvPr id="500" name="Google Shape;500;p32"/>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Possibilities - Table concept pt 2</a:t>
            </a:r>
            <a:endParaRPr b="1" i="0" sz="2700" u="none" cap="none" strike="noStrike">
              <a:solidFill>
                <a:srgbClr val="000000"/>
              </a:solidFill>
              <a:latin typeface="Arial"/>
              <a:ea typeface="Arial"/>
              <a:cs typeface="Arial"/>
              <a:sym typeface="Arial"/>
            </a:endParaRPr>
          </a:p>
        </p:txBody>
      </p:sp>
      <p:sp>
        <p:nvSpPr>
          <p:cNvPr id="501" name="Google Shape;501;p32"/>
          <p:cNvSpPr txBox="1"/>
          <p:nvPr/>
        </p:nvSpPr>
        <p:spPr>
          <a:xfrm>
            <a:off x="298050" y="1294200"/>
            <a:ext cx="7936800" cy="523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Arial"/>
              <a:ea typeface="Arial"/>
              <a:cs typeface="Arial"/>
              <a:sym typeface="Arial"/>
            </a:endParaRPr>
          </a:p>
        </p:txBody>
      </p:sp>
      <p:graphicFrame>
        <p:nvGraphicFramePr>
          <p:cNvPr id="502" name="Google Shape;502;p32"/>
          <p:cNvGraphicFramePr/>
          <p:nvPr/>
        </p:nvGraphicFramePr>
        <p:xfrm>
          <a:off x="132588" y="914400"/>
          <a:ext cx="3000000" cy="3000000"/>
        </p:xfrm>
        <a:graphic>
          <a:graphicData uri="http://schemas.openxmlformats.org/drawingml/2006/table">
            <a:tbl>
              <a:tblPr>
                <a:noFill/>
                <a:tableStyleId>{CF7D5A40-C3BF-4955-9AF9-59ED40591980}</a:tableStyleId>
              </a:tblPr>
              <a:tblGrid>
                <a:gridCol w="1365625"/>
                <a:gridCol w="2417700"/>
                <a:gridCol w="2618000"/>
                <a:gridCol w="2477500"/>
              </a:tblGrid>
              <a:tr h="519250">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Material and</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Process</a:t>
                      </a:r>
                      <a:endParaRPr b="1"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97A9B9"/>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Structural Integrity</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 (Mechanics and Build Quality)</a:t>
                      </a:r>
                      <a:endParaRPr b="1"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Overall Model Accuracy</a:t>
                      </a:r>
                      <a:endParaRPr b="1" sz="1200" u="none" cap="none" strike="noStrike"/>
                    </a:p>
                    <a:p>
                      <a:pPr indent="0" lvl="0" marL="0" marR="0" rtl="0" algn="ctr">
                        <a:lnSpc>
                          <a:spcPct val="100000"/>
                        </a:lnSpc>
                        <a:spcBef>
                          <a:spcPts val="0"/>
                        </a:spcBef>
                        <a:spcAft>
                          <a:spcPts val="0"/>
                        </a:spcAft>
                        <a:buClr>
                          <a:srgbClr val="000000"/>
                        </a:buClr>
                        <a:buSzPts val="1200"/>
                        <a:buFont typeface="Arial"/>
                        <a:buNone/>
                      </a:pPr>
                      <a:r>
                        <a:rPr b="1" lang="en" sz="1200" u="none" cap="none" strike="noStrike"/>
                        <a:t> (Representation of Actual Arm)</a:t>
                      </a:r>
                      <a:endParaRPr b="1"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t>Other notes</a:t>
                      </a:r>
                      <a:endParaRPr b="1"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r>
              <a:tr h="62712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Aluminum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 sz="1200" u="none" cap="none" strike="noStrike"/>
                        <a:t>(Milled/CNC)</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Good structural integrity</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Good part tolerances if done well</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Identical in composition to actual arm</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Can be vibration tested</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Notable risk of critical failure</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56425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Wood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 sz="1200" u="none" cap="none" strike="noStrike"/>
                        <a:t>(Laser Cut)</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Acceptable structural integrity</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Very low detail</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Does not represent model well</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Only useful for modelling movement of joints and size</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6537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PLA Filament</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 sz="1200" u="none" cap="none" strike="noStrike"/>
                        <a:t>(FDM Print)</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Acceptable structural integrity and tolerances</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Good representation of model</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Some loss in finite detail expected</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Easy to work with overall</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6537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t>Carbon Filament</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 sz="1200" u="none" cap="none" strike="noStrike"/>
                        <a:t>(FDM Print)</a:t>
                      </a:r>
                      <a:endParaRPr sz="12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BBCCDB"/>
                    </a:solidFill>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Good structural integrity with acceptable tolerances</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Good representation of model</a:t>
                      </a:r>
                      <a:endParaRPr sz="1100" u="none" cap="none" strike="noStrike"/>
                    </a:p>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Some loss in finite detail expected</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Arial"/>
                        <a:buChar char="●"/>
                      </a:pPr>
                      <a:r>
                        <a:rPr lang="en" sz="1100" u="none" cap="none" strike="noStrike"/>
                        <a:t>Possible difficulties in finding compatible printers</a:t>
                      </a:r>
                      <a:endParaRPr sz="1100" u="none" cap="none" strike="noStrike"/>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bl>
          </a:graphicData>
        </a:graphic>
      </p:graphicFrame>
      <p:sp>
        <p:nvSpPr>
          <p:cNvPr id="503" name="Google Shape;503;p32"/>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504" name="Google Shape;504;p32"/>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505" name="Google Shape;505;p32"/>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506" name="Google Shape;506;p32"/>
          <p:cNvSpPr/>
          <p:nvPr/>
        </p:nvSpPr>
        <p:spPr>
          <a:xfrm>
            <a:off x="3267995"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507" name="Google Shape;507;p32"/>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508" name="Google Shape;508;p32"/>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2" name="Shape 512"/>
        <p:cNvGrpSpPr/>
        <p:nvPr/>
      </p:nvGrpSpPr>
      <p:grpSpPr>
        <a:xfrm>
          <a:off x="0" y="0"/>
          <a:ext cx="0" cy="0"/>
          <a:chOff x="0" y="0"/>
          <a:chExt cx="0" cy="0"/>
        </a:xfrm>
      </p:grpSpPr>
      <p:sp>
        <p:nvSpPr>
          <p:cNvPr id="513" name="Google Shape;513;p33"/>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Trade Matrix - Arm Model Material Solution</a:t>
            </a:r>
            <a:endParaRPr b="1" i="0" sz="2700" u="none" cap="none" strike="noStrike">
              <a:solidFill>
                <a:srgbClr val="000000"/>
              </a:solidFill>
              <a:latin typeface="Arial"/>
              <a:ea typeface="Arial"/>
              <a:cs typeface="Arial"/>
              <a:sym typeface="Arial"/>
            </a:endParaRPr>
          </a:p>
        </p:txBody>
      </p:sp>
      <p:sp>
        <p:nvSpPr>
          <p:cNvPr id="514" name="Google Shape;514;p33"/>
          <p:cNvSpPr txBox="1"/>
          <p:nvPr/>
        </p:nvSpPr>
        <p:spPr>
          <a:xfrm>
            <a:off x="298050" y="1073975"/>
            <a:ext cx="7936800" cy="47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aphicFrame>
        <p:nvGraphicFramePr>
          <p:cNvPr id="515" name="Google Shape;515;p33"/>
          <p:cNvGraphicFramePr/>
          <p:nvPr/>
        </p:nvGraphicFramePr>
        <p:xfrm>
          <a:off x="298025" y="1127025"/>
          <a:ext cx="3000000" cy="3000000"/>
        </p:xfrm>
        <a:graphic>
          <a:graphicData uri="http://schemas.openxmlformats.org/drawingml/2006/table">
            <a:tbl>
              <a:tblPr>
                <a:noFill/>
                <a:tableStyleId>{CF7D5A40-C3BF-4955-9AF9-59ED40591980}</a:tableStyleId>
              </a:tblPr>
              <a:tblGrid>
                <a:gridCol w="903475"/>
                <a:gridCol w="799800"/>
                <a:gridCol w="878575"/>
                <a:gridCol w="1461775"/>
                <a:gridCol w="868250"/>
                <a:gridCol w="1161700"/>
                <a:gridCol w="1217350"/>
                <a:gridCol w="1257000"/>
              </a:tblGrid>
              <a:tr h="7315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Material</a:t>
                      </a:r>
                      <a:endParaRPr sz="12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Cost</a:t>
                      </a:r>
                      <a:endParaRPr sz="12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(0.10)</a:t>
                      </a:r>
                      <a:endParaRPr sz="12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Time</a:t>
                      </a:r>
                      <a:endParaRPr sz="12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 (0.20)</a:t>
                      </a:r>
                      <a:endParaRPr sz="12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Manufacturability</a:t>
                      </a:r>
                      <a:endParaRPr sz="12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(0.25)</a:t>
                      </a:r>
                      <a:endParaRPr sz="12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Structural</a:t>
                      </a:r>
                      <a:endParaRPr sz="12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Integrity</a:t>
                      </a:r>
                      <a:endParaRPr sz="12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(0.15)</a:t>
                      </a:r>
                      <a:endParaRPr sz="12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Model accuracy</a:t>
                      </a:r>
                      <a:endParaRPr sz="12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(0.30)</a:t>
                      </a:r>
                      <a:endParaRPr sz="12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Score</a:t>
                      </a:r>
                      <a:endParaRPr sz="12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(Unweighted)</a:t>
                      </a:r>
                      <a:endParaRPr sz="1200" u="none" cap="none" strike="noStrike">
                        <a:latin typeface="Roboto"/>
                        <a:ea typeface="Roboto"/>
                        <a:cs typeface="Roboto"/>
                        <a:sym typeface="Roboto"/>
                      </a:endParaRPr>
                    </a:p>
                  </a:txBody>
                  <a:tcPr marT="91425" marB="91425" marR="91425" marL="91425">
                    <a:lnL cap="flat" cmpd="sng" w="19050">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19050">
                      <a:solidFill>
                        <a:srgbClr val="404040"/>
                      </a:solidFill>
                      <a:prstDash val="solid"/>
                      <a:round/>
                      <a:headEnd len="sm" w="sm" type="none"/>
                      <a:tailEnd len="sm" w="sm" type="none"/>
                    </a:lnT>
                    <a:lnB cap="flat" cmpd="sng" w="19050">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Score </a:t>
                      </a:r>
                      <a:endParaRPr sz="1200" u="none" cap="none" strike="noStrike">
                        <a:latin typeface="Roboto"/>
                        <a:ea typeface="Roboto"/>
                        <a:cs typeface="Roboto"/>
                        <a:sym typeface="Roboto"/>
                      </a:endParaRPr>
                    </a:p>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(Weighted)</a:t>
                      </a:r>
                      <a:endParaRPr sz="1200" u="none" cap="none" strike="noStrike">
                        <a:latin typeface="Roboto"/>
                        <a:ea typeface="Roboto"/>
                        <a:cs typeface="Roboto"/>
                        <a:sym typeface="Roboto"/>
                      </a:endParaRPr>
                    </a:p>
                  </a:txBody>
                  <a:tcPr marT="91425" marB="91425" marR="91425" marL="91425">
                    <a:lnL cap="flat" cmpd="sng" w="19050">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19050">
                      <a:solidFill>
                        <a:srgbClr val="404040"/>
                      </a:solidFill>
                      <a:prstDash val="solid"/>
                      <a:round/>
                      <a:headEnd len="sm" w="sm" type="none"/>
                      <a:tailEnd len="sm" w="sm" type="none"/>
                    </a:lnT>
                    <a:lnB cap="flat" cmpd="sng" w="19050">
                      <a:solidFill>
                        <a:srgbClr val="404040"/>
                      </a:solidFill>
                      <a:prstDash val="solid"/>
                      <a:round/>
                      <a:headEnd len="sm" w="sm" type="none"/>
                      <a:tailEnd len="sm" w="sm" type="none"/>
                    </a:lnB>
                  </a:tcPr>
                </a:tc>
              </a:tr>
              <a:tr h="49792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Aluminum</a:t>
                      </a:r>
                      <a:endParaRPr sz="12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3</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1</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2</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5</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5</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16</a:t>
                      </a:r>
                      <a:endParaRPr sz="1400" u="none" cap="none" strike="noStrike">
                        <a:latin typeface="Roboto"/>
                        <a:ea typeface="Roboto"/>
                        <a:cs typeface="Roboto"/>
                        <a:sym typeface="Roboto"/>
                      </a:endParaRPr>
                    </a:p>
                  </a:txBody>
                  <a:tcPr marT="91425" marB="91425" marR="91425" marL="91425">
                    <a:lnL cap="flat" cmpd="sng" w="19050">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19050">
                      <a:solidFill>
                        <a:srgbClr val="404040"/>
                      </a:solidFill>
                      <a:prstDash val="solid"/>
                      <a:round/>
                      <a:headEnd len="sm" w="sm" type="none"/>
                      <a:tailEnd len="sm" w="sm" type="none"/>
                    </a:lnT>
                    <a:lnB cap="flat" cmpd="sng" w="19050">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3.25</a:t>
                      </a:r>
                      <a:endParaRPr sz="1400" u="none" cap="none" strike="noStrike">
                        <a:latin typeface="Roboto"/>
                        <a:ea typeface="Roboto"/>
                        <a:cs typeface="Roboto"/>
                        <a:sym typeface="Roboto"/>
                      </a:endParaRPr>
                    </a:p>
                  </a:txBody>
                  <a:tcPr marT="91425" marB="91425" marR="91425" marL="91425">
                    <a:lnL cap="flat" cmpd="sng" w="19050">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19050">
                      <a:solidFill>
                        <a:srgbClr val="404040"/>
                      </a:solidFill>
                      <a:prstDash val="solid"/>
                      <a:round/>
                      <a:headEnd len="sm" w="sm" type="none"/>
                      <a:tailEnd len="sm" w="sm" type="none"/>
                    </a:lnT>
                    <a:lnB cap="flat" cmpd="sng" w="19050">
                      <a:solidFill>
                        <a:srgbClr val="404040"/>
                      </a:solidFill>
                      <a:prstDash val="solid"/>
                      <a:round/>
                      <a:headEnd len="sm" w="sm" type="none"/>
                      <a:tailEnd len="sm" w="sm" type="none"/>
                    </a:lnB>
                  </a:tcPr>
                </a:tc>
              </a:tr>
              <a:tr h="5486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Wood</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5</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3</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2</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2</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1</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EA999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13</a:t>
                      </a:r>
                      <a:endParaRPr sz="1400" u="none" cap="none" strike="noStrike">
                        <a:latin typeface="Roboto"/>
                        <a:ea typeface="Roboto"/>
                        <a:cs typeface="Roboto"/>
                        <a:sym typeface="Roboto"/>
                      </a:endParaRPr>
                    </a:p>
                  </a:txBody>
                  <a:tcPr marT="91425" marB="91425" marR="91425" marL="91425">
                    <a:lnL cap="flat" cmpd="sng" w="19050">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19050">
                      <a:solidFill>
                        <a:srgbClr val="404040"/>
                      </a:solidFill>
                      <a:prstDash val="solid"/>
                      <a:round/>
                      <a:headEnd len="sm" w="sm" type="none"/>
                      <a:tailEnd len="sm" w="sm" type="none"/>
                    </a:lnT>
                    <a:lnB cap="flat" cmpd="sng" w="19050">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2.20</a:t>
                      </a:r>
                      <a:endParaRPr sz="1400" u="none" cap="none" strike="noStrike">
                        <a:latin typeface="Roboto"/>
                        <a:ea typeface="Roboto"/>
                        <a:cs typeface="Roboto"/>
                        <a:sym typeface="Roboto"/>
                      </a:endParaRPr>
                    </a:p>
                  </a:txBody>
                  <a:tcPr marT="91425" marB="91425" marR="91425" marL="91425">
                    <a:lnL cap="flat" cmpd="sng" w="19050">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19050">
                      <a:solidFill>
                        <a:srgbClr val="404040"/>
                      </a:solidFill>
                      <a:prstDash val="solid"/>
                      <a:round/>
                      <a:headEnd len="sm" w="sm" type="none"/>
                      <a:tailEnd len="sm" w="sm" type="none"/>
                    </a:lnT>
                    <a:lnB cap="flat" cmpd="sng" w="19050">
                      <a:solidFill>
                        <a:srgbClr val="404040"/>
                      </a:solidFill>
                      <a:prstDash val="solid"/>
                      <a:round/>
                      <a:headEnd len="sm" w="sm" type="none"/>
                      <a:tailEnd len="sm" w="sm" type="none"/>
                    </a:lnB>
                    <a:solidFill>
                      <a:srgbClr val="EA9999"/>
                    </a:solidFill>
                  </a:tcPr>
                </a:tc>
              </a:tr>
              <a:tr h="685775">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PLA</a:t>
                      </a:r>
                      <a:endParaRPr sz="1200" u="none" cap="none" strike="noStrike">
                        <a:latin typeface="Roboto"/>
                        <a:ea typeface="Roboto"/>
                        <a:cs typeface="Roboto"/>
                        <a:sym typeface="Roboto"/>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Filament</a:t>
                      </a:r>
                      <a:endParaRPr sz="12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5</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4</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5</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rgbClr val="B6D7A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3</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3</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20</a:t>
                      </a:r>
                      <a:endParaRPr sz="1400" u="none" cap="none" strike="noStrike">
                        <a:latin typeface="Roboto"/>
                        <a:ea typeface="Roboto"/>
                        <a:cs typeface="Roboto"/>
                        <a:sym typeface="Roboto"/>
                      </a:endParaRPr>
                    </a:p>
                  </a:txBody>
                  <a:tcPr marT="91425" marB="91425" marR="91425" marL="91425">
                    <a:lnL cap="flat" cmpd="sng" w="19050">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19050">
                      <a:solidFill>
                        <a:srgbClr val="404040"/>
                      </a:solidFill>
                      <a:prstDash val="solid"/>
                      <a:round/>
                      <a:headEnd len="sm" w="sm" type="none"/>
                      <a:tailEnd len="sm" w="sm" type="none"/>
                    </a:lnT>
                    <a:lnB cap="flat" cmpd="sng" w="19050">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3.90</a:t>
                      </a:r>
                      <a:endParaRPr sz="1400" u="none" cap="none" strike="noStrike">
                        <a:latin typeface="Roboto"/>
                        <a:ea typeface="Roboto"/>
                        <a:cs typeface="Roboto"/>
                        <a:sym typeface="Roboto"/>
                      </a:endParaRPr>
                    </a:p>
                  </a:txBody>
                  <a:tcPr marT="91425" marB="91425" marR="91425" marL="91425">
                    <a:lnL cap="flat" cmpd="sng" w="19050">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19050">
                      <a:solidFill>
                        <a:srgbClr val="404040"/>
                      </a:solidFill>
                      <a:prstDash val="solid"/>
                      <a:round/>
                      <a:headEnd len="sm" w="sm" type="none"/>
                      <a:tailEnd len="sm" w="sm" type="none"/>
                    </a:lnT>
                    <a:lnB cap="flat" cmpd="sng" w="19050">
                      <a:solidFill>
                        <a:srgbClr val="404040"/>
                      </a:solidFill>
                      <a:prstDash val="solid"/>
                      <a:round/>
                      <a:headEnd len="sm" w="sm" type="none"/>
                      <a:tailEnd len="sm" w="sm" type="none"/>
                    </a:lnB>
                    <a:solidFill>
                      <a:srgbClr val="B6D7A8"/>
                    </a:solidFill>
                  </a:tcPr>
                </a:tc>
              </a:tr>
              <a:tr h="569500">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Roboto"/>
                          <a:ea typeface="Roboto"/>
                          <a:cs typeface="Roboto"/>
                          <a:sym typeface="Roboto"/>
                        </a:rPr>
                        <a:t>Carbon Filament</a:t>
                      </a:r>
                      <a:endParaRPr sz="12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4</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3</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4</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4</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9525">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4</a:t>
                      </a:r>
                      <a:endParaRPr sz="1400" u="none" cap="none" strike="noStrike">
                        <a:latin typeface="Roboto"/>
                        <a:ea typeface="Roboto"/>
                        <a:cs typeface="Roboto"/>
                        <a:sym typeface="Roboto"/>
                      </a:endParaRPr>
                    </a:p>
                  </a:txBody>
                  <a:tcPr marT="91425" marB="91425" marR="91425" marL="91425">
                    <a:lnL cap="flat" cmpd="sng" w="9525">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9525">
                      <a:solidFill>
                        <a:srgbClr val="404040"/>
                      </a:solidFill>
                      <a:prstDash val="solid"/>
                      <a:round/>
                      <a:headEnd len="sm" w="sm" type="none"/>
                      <a:tailEnd len="sm" w="sm" type="none"/>
                    </a:lnT>
                    <a:lnB cap="flat" cmpd="sng" w="9525">
                      <a:solidFill>
                        <a:srgbClr val="404040"/>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19</a:t>
                      </a:r>
                      <a:endParaRPr sz="1400" u="none" cap="none" strike="noStrike">
                        <a:latin typeface="Roboto"/>
                        <a:ea typeface="Roboto"/>
                        <a:cs typeface="Roboto"/>
                        <a:sym typeface="Roboto"/>
                      </a:endParaRPr>
                    </a:p>
                  </a:txBody>
                  <a:tcPr marT="91425" marB="91425" marR="91425" marL="91425">
                    <a:lnL cap="flat" cmpd="sng" w="19050">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19050">
                      <a:solidFill>
                        <a:srgbClr val="404040"/>
                      </a:solidFill>
                      <a:prstDash val="solid"/>
                      <a:round/>
                      <a:headEnd len="sm" w="sm" type="none"/>
                      <a:tailEnd len="sm" w="sm" type="none"/>
                    </a:lnT>
                    <a:lnB cap="flat" cmpd="sng" w="19050">
                      <a:solidFill>
                        <a:srgbClr val="40404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Roboto"/>
                          <a:ea typeface="Roboto"/>
                          <a:cs typeface="Roboto"/>
                          <a:sym typeface="Roboto"/>
                        </a:rPr>
                        <a:t>3.80</a:t>
                      </a:r>
                      <a:endParaRPr sz="1400" u="none" cap="none" strike="noStrike">
                        <a:latin typeface="Roboto"/>
                        <a:ea typeface="Roboto"/>
                        <a:cs typeface="Roboto"/>
                        <a:sym typeface="Roboto"/>
                      </a:endParaRPr>
                    </a:p>
                  </a:txBody>
                  <a:tcPr marT="91425" marB="91425" marR="91425" marL="91425">
                    <a:lnL cap="flat" cmpd="sng" w="19050">
                      <a:solidFill>
                        <a:srgbClr val="404040"/>
                      </a:solidFill>
                      <a:prstDash val="solid"/>
                      <a:round/>
                      <a:headEnd len="sm" w="sm" type="none"/>
                      <a:tailEnd len="sm" w="sm" type="none"/>
                    </a:lnL>
                    <a:lnR cap="flat" cmpd="sng" w="19050">
                      <a:solidFill>
                        <a:srgbClr val="404040"/>
                      </a:solidFill>
                      <a:prstDash val="solid"/>
                      <a:round/>
                      <a:headEnd len="sm" w="sm" type="none"/>
                      <a:tailEnd len="sm" w="sm" type="none"/>
                    </a:lnR>
                    <a:lnT cap="flat" cmpd="sng" w="19050">
                      <a:solidFill>
                        <a:srgbClr val="404040"/>
                      </a:solidFill>
                      <a:prstDash val="solid"/>
                      <a:round/>
                      <a:headEnd len="sm" w="sm" type="none"/>
                      <a:tailEnd len="sm" w="sm" type="none"/>
                    </a:lnT>
                    <a:lnB cap="flat" cmpd="sng" w="19050">
                      <a:solidFill>
                        <a:srgbClr val="404040"/>
                      </a:solidFill>
                      <a:prstDash val="solid"/>
                      <a:round/>
                      <a:headEnd len="sm" w="sm" type="none"/>
                      <a:tailEnd len="sm" w="sm" type="none"/>
                    </a:lnB>
                  </a:tcPr>
                </a:tc>
              </a:tr>
            </a:tbl>
          </a:graphicData>
        </a:graphic>
      </p:graphicFrame>
      <p:sp>
        <p:nvSpPr>
          <p:cNvPr id="516" name="Google Shape;516;p33"/>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517" name="Google Shape;517;p33"/>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518" name="Google Shape;518;p33"/>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519" name="Google Shape;519;p33"/>
          <p:cNvSpPr/>
          <p:nvPr/>
        </p:nvSpPr>
        <p:spPr>
          <a:xfrm>
            <a:off x="3267995"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520" name="Google Shape;520;p33"/>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521" name="Google Shape;521;p33"/>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5" name="Shape 525"/>
        <p:cNvGrpSpPr/>
        <p:nvPr/>
      </p:nvGrpSpPr>
      <p:grpSpPr>
        <a:xfrm>
          <a:off x="0" y="0"/>
          <a:ext cx="0" cy="0"/>
          <a:chOff x="0" y="0"/>
          <a:chExt cx="0" cy="0"/>
        </a:xfrm>
      </p:grpSpPr>
      <p:sp>
        <p:nvSpPr>
          <p:cNvPr id="526" name="Google Shape;526;p34"/>
          <p:cNvSpPr txBox="1"/>
          <p:nvPr/>
        </p:nvSpPr>
        <p:spPr>
          <a:xfrm>
            <a:off x="311400" y="1909050"/>
            <a:ext cx="8547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Arial"/>
                <a:ea typeface="Arial"/>
                <a:cs typeface="Arial"/>
                <a:sym typeface="Arial"/>
              </a:rPr>
              <a:t>Design Space</a:t>
            </a:r>
            <a:endParaRPr b="1" i="0" sz="3600" u="none" cap="none" strike="noStrike">
              <a:solidFill>
                <a:srgbClr val="000000"/>
              </a:solidFill>
              <a:latin typeface="Arial"/>
              <a:ea typeface="Arial"/>
              <a:cs typeface="Arial"/>
              <a:sym typeface="Arial"/>
            </a:endParaRPr>
          </a:p>
        </p:txBody>
      </p:sp>
      <p:sp>
        <p:nvSpPr>
          <p:cNvPr id="527" name="Google Shape;527;p34"/>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1" name="Shape 531"/>
        <p:cNvGrpSpPr/>
        <p:nvPr/>
      </p:nvGrpSpPr>
      <p:grpSpPr>
        <a:xfrm>
          <a:off x="0" y="0"/>
          <a:ext cx="0" cy="0"/>
          <a:chOff x="0" y="0"/>
          <a:chExt cx="0" cy="0"/>
        </a:xfrm>
      </p:grpSpPr>
      <p:sp>
        <p:nvSpPr>
          <p:cNvPr id="532" name="Google Shape;532;p35"/>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Current Design Space</a:t>
            </a:r>
            <a:endParaRPr b="1" i="0" sz="2700" u="none" cap="none" strike="noStrike">
              <a:solidFill>
                <a:srgbClr val="000000"/>
              </a:solidFill>
              <a:latin typeface="Arial"/>
              <a:ea typeface="Arial"/>
              <a:cs typeface="Arial"/>
              <a:sym typeface="Arial"/>
            </a:endParaRPr>
          </a:p>
        </p:txBody>
      </p:sp>
      <p:sp>
        <p:nvSpPr>
          <p:cNvPr id="533" name="Google Shape;533;p35"/>
          <p:cNvSpPr txBox="1"/>
          <p:nvPr/>
        </p:nvSpPr>
        <p:spPr>
          <a:xfrm>
            <a:off x="350525" y="779400"/>
            <a:ext cx="4102200" cy="386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sng" cap="none" strike="noStrike">
                <a:solidFill>
                  <a:srgbClr val="000000"/>
                </a:solidFill>
                <a:latin typeface="Arial"/>
                <a:ea typeface="Arial"/>
                <a:cs typeface="Arial"/>
                <a:sym typeface="Arial"/>
              </a:rPr>
              <a:t>Model Material Trade</a:t>
            </a:r>
            <a:endParaRPr b="0" i="0" sz="18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PLA is the best choice for model material based on:</a:t>
            </a:r>
            <a:endParaRPr b="0" i="0" sz="1600" u="none" cap="none" strike="noStrike">
              <a:solidFill>
                <a:srgbClr val="000000"/>
              </a:solidFill>
              <a:latin typeface="Arial"/>
              <a:ea typeface="Arial"/>
              <a:cs typeface="Arial"/>
              <a:sym typeface="Arial"/>
            </a:endParaRPr>
          </a:p>
          <a:p>
            <a:pPr indent="-330200" lvl="1" marL="914400" marR="0" rtl="0" algn="l">
              <a:lnSpc>
                <a:spcPct val="115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High manufacturability</a:t>
            </a:r>
            <a:endParaRPr b="0" i="0" sz="1600" u="none" cap="none" strike="noStrike">
              <a:solidFill>
                <a:srgbClr val="000000"/>
              </a:solidFill>
              <a:latin typeface="Arial"/>
              <a:ea typeface="Arial"/>
              <a:cs typeface="Arial"/>
              <a:sym typeface="Arial"/>
            </a:endParaRPr>
          </a:p>
          <a:p>
            <a:pPr indent="-330200" lvl="1" marL="914400" marR="0" rtl="0" algn="l">
              <a:lnSpc>
                <a:spcPct val="115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Low cost and risk of failure</a:t>
            </a:r>
            <a:endParaRPr b="0" i="0" sz="1600" u="none" cap="none" strike="noStrike">
              <a:solidFill>
                <a:srgbClr val="000000"/>
              </a:solidFill>
              <a:latin typeface="Arial"/>
              <a:ea typeface="Arial"/>
              <a:cs typeface="Arial"/>
              <a:sym typeface="Arial"/>
            </a:endParaRPr>
          </a:p>
          <a:p>
            <a:pPr indent="-330200" lvl="1" marL="914400" marR="0" rtl="0" algn="l">
              <a:lnSpc>
                <a:spcPct val="115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Relatively short manufacturing time</a:t>
            </a:r>
            <a:endParaRPr b="0" i="0" sz="16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Concerns:</a:t>
            </a:r>
            <a:endParaRPr b="0" i="0" sz="1600" u="none" cap="none" strike="noStrike">
              <a:solidFill>
                <a:srgbClr val="000000"/>
              </a:solidFill>
              <a:latin typeface="Arial"/>
              <a:ea typeface="Arial"/>
              <a:cs typeface="Arial"/>
              <a:sym typeface="Arial"/>
            </a:endParaRPr>
          </a:p>
          <a:p>
            <a:pPr indent="-330200" lvl="1" marL="914400" marR="0" rtl="0" algn="l">
              <a:lnSpc>
                <a:spcPct val="115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Model accuracy</a:t>
            </a:r>
            <a:endParaRPr b="0" i="0" sz="1600" u="none" cap="none" strike="noStrike">
              <a:solidFill>
                <a:srgbClr val="000000"/>
              </a:solidFill>
              <a:latin typeface="Arial"/>
              <a:ea typeface="Arial"/>
              <a:cs typeface="Arial"/>
              <a:sym typeface="Arial"/>
            </a:endParaRPr>
          </a:p>
          <a:p>
            <a:pPr indent="-330200" lvl="1" marL="914400" marR="0" rtl="0" algn="l">
              <a:lnSpc>
                <a:spcPct val="115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Part tolerances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34" name="Google Shape;534;p35"/>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pic>
        <p:nvPicPr>
          <p:cNvPr id="535" name="Google Shape;535;p35"/>
          <p:cNvPicPr preferRelativeResize="0"/>
          <p:nvPr/>
        </p:nvPicPr>
        <p:blipFill rotWithShape="1">
          <a:blip r:embed="rId4">
            <a:alphaModFix/>
          </a:blip>
          <a:srcRect b="0" l="0" r="0" t="0"/>
          <a:stretch/>
        </p:blipFill>
        <p:spPr>
          <a:xfrm>
            <a:off x="5514400" y="1085550"/>
            <a:ext cx="2743200" cy="2743200"/>
          </a:xfrm>
          <a:prstGeom prst="rect">
            <a:avLst/>
          </a:prstGeom>
          <a:noFill/>
          <a:ln>
            <a:noFill/>
          </a:ln>
        </p:spPr>
      </p:pic>
      <p:sp>
        <p:nvSpPr>
          <p:cNvPr descr="Timeline background shape" id="536" name="Google Shape;536;p35"/>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537" name="Google Shape;537;p35"/>
          <p:cNvSpPr/>
          <p:nvPr/>
        </p:nvSpPr>
        <p:spPr>
          <a:xfrm>
            <a:off x="4897968"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538" name="Google Shape;538;p35"/>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539" name="Google Shape;539;p35"/>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540" name="Google Shape;540;p35"/>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4" name="Shape 544"/>
        <p:cNvGrpSpPr/>
        <p:nvPr/>
      </p:nvGrpSpPr>
      <p:grpSpPr>
        <a:xfrm>
          <a:off x="0" y="0"/>
          <a:ext cx="0" cy="0"/>
          <a:chOff x="0" y="0"/>
          <a:chExt cx="0" cy="0"/>
        </a:xfrm>
      </p:grpSpPr>
      <p:sp>
        <p:nvSpPr>
          <p:cNvPr id="545" name="Google Shape;545;p36"/>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Preliminary Design Space</a:t>
            </a:r>
            <a:endParaRPr b="1" i="0" sz="2700" u="none" cap="none" strike="noStrike">
              <a:solidFill>
                <a:srgbClr val="000000"/>
              </a:solidFill>
              <a:latin typeface="Arial"/>
              <a:ea typeface="Arial"/>
              <a:cs typeface="Arial"/>
              <a:sym typeface="Arial"/>
            </a:endParaRPr>
          </a:p>
        </p:txBody>
      </p:sp>
      <p:sp>
        <p:nvSpPr>
          <p:cNvPr id="546" name="Google Shape;546;p36"/>
          <p:cNvSpPr txBox="1"/>
          <p:nvPr/>
        </p:nvSpPr>
        <p:spPr>
          <a:xfrm>
            <a:off x="350525" y="779400"/>
            <a:ext cx="4102200" cy="335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sng" cap="none" strike="noStrike">
                <a:solidFill>
                  <a:srgbClr val="000000"/>
                </a:solidFill>
                <a:latin typeface="Arial"/>
                <a:ea typeface="Arial"/>
                <a:cs typeface="Arial"/>
                <a:sym typeface="Arial"/>
              </a:rPr>
              <a:t>Practical Video Card</a:t>
            </a:r>
            <a:endParaRPr b="0" i="0" sz="18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0000"/>
              </a:solidFill>
              <a:latin typeface="Arial"/>
              <a:ea typeface="Arial"/>
              <a:cs typeface="Arial"/>
              <a:sym typeface="Arial"/>
            </a:endParaRPr>
          </a:p>
          <a:p>
            <a:pPr indent="-323850" lvl="0" marL="457200" marR="0" rtl="0" algn="l">
              <a:lnSpc>
                <a:spcPct val="100000"/>
              </a:lnSpc>
              <a:spcBef>
                <a:spcPts val="0"/>
              </a:spcBef>
              <a:spcAft>
                <a:spcPts val="0"/>
              </a:spcAft>
              <a:buClr>
                <a:srgbClr val="000000"/>
              </a:buClr>
              <a:buSzPts val="1500"/>
              <a:buFont typeface="Arial"/>
              <a:buChar char="●"/>
            </a:pPr>
            <a:r>
              <a:rPr b="0" i="0" lang="en" sz="1700" u="none" cap="none" strike="noStrike">
                <a:solidFill>
                  <a:srgbClr val="000000"/>
                </a:solidFill>
                <a:latin typeface="Arial"/>
                <a:ea typeface="Arial"/>
                <a:cs typeface="Arial"/>
                <a:sym typeface="Arial"/>
              </a:rPr>
              <a:t>Jetson Nano</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Fairly low cost</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Similar to radiation hardened options</a:t>
            </a:r>
            <a:endParaRPr b="0" i="0" sz="17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Concerns:</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Somewhat high power requirements</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Software uses unfamiliar programming language</a:t>
            </a:r>
            <a:endParaRPr b="0" i="0" sz="1700" u="none" cap="none" strike="noStrike">
              <a:solidFill>
                <a:srgbClr val="000000"/>
              </a:solidFill>
              <a:latin typeface="Arial"/>
              <a:ea typeface="Arial"/>
              <a:cs typeface="Arial"/>
              <a:sym typeface="Arial"/>
            </a:endParaRPr>
          </a:p>
        </p:txBody>
      </p:sp>
      <p:sp>
        <p:nvSpPr>
          <p:cNvPr id="547" name="Google Shape;547;p36"/>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id="548" name="Google Shape;548;p36"/>
          <p:cNvSpPr txBox="1"/>
          <p:nvPr/>
        </p:nvSpPr>
        <p:spPr>
          <a:xfrm>
            <a:off x="4786250" y="779400"/>
            <a:ext cx="4102200" cy="2862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sng" cap="none" strike="noStrike">
                <a:solidFill>
                  <a:srgbClr val="000000"/>
                </a:solidFill>
                <a:latin typeface="Arial"/>
                <a:ea typeface="Arial"/>
                <a:cs typeface="Arial"/>
                <a:sym typeface="Arial"/>
              </a:rPr>
              <a:t>Radiation Hardened Video Card</a:t>
            </a:r>
            <a:endParaRPr b="0" i="0" sz="18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sng"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SP0-S is thus far the best choice for rad hard solution</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GEO rated</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Cheapest option</a:t>
            </a:r>
            <a:endParaRPr b="0" i="0" sz="17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Concerns:</a:t>
            </a:r>
            <a:endParaRPr b="0" i="0" sz="1700" u="none" cap="none" strike="noStrike">
              <a:solidFill>
                <a:srgbClr val="000000"/>
              </a:solidFill>
              <a:latin typeface="Arial"/>
              <a:ea typeface="Arial"/>
              <a:cs typeface="Arial"/>
              <a:sym typeface="Arial"/>
            </a:endParaRPr>
          </a:p>
          <a:p>
            <a:pPr indent="-336550" lvl="1" marL="914400" marR="0" rtl="0" algn="l">
              <a:lnSpc>
                <a:spcPct val="100000"/>
              </a:lnSpc>
              <a:spcBef>
                <a:spcPts val="0"/>
              </a:spcBef>
              <a:spcAft>
                <a:spcPts val="0"/>
              </a:spcAft>
              <a:buClr>
                <a:srgbClr val="000000"/>
              </a:buClr>
              <a:buSzPts val="1700"/>
              <a:buFont typeface="Arial"/>
              <a:buChar char="○"/>
            </a:pPr>
            <a:r>
              <a:rPr b="0" i="0" lang="en" sz="1700" u="none" cap="none" strike="noStrike">
                <a:solidFill>
                  <a:srgbClr val="000000"/>
                </a:solidFill>
                <a:latin typeface="Arial"/>
                <a:ea typeface="Arial"/>
                <a:cs typeface="Arial"/>
                <a:sym typeface="Arial"/>
              </a:rPr>
              <a:t>Only three spacewire outputs</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descr="Timeline background shape" id="549" name="Google Shape;549;p36"/>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550" name="Google Shape;550;p36"/>
          <p:cNvSpPr/>
          <p:nvPr/>
        </p:nvSpPr>
        <p:spPr>
          <a:xfrm>
            <a:off x="4897968"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551" name="Google Shape;551;p36"/>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552" name="Google Shape;552;p36"/>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553" name="Google Shape;553;p36"/>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57" name="Shape 557"/>
        <p:cNvGrpSpPr/>
        <p:nvPr/>
      </p:nvGrpSpPr>
      <p:grpSpPr>
        <a:xfrm>
          <a:off x="0" y="0"/>
          <a:ext cx="0" cy="0"/>
          <a:chOff x="0" y="0"/>
          <a:chExt cx="0" cy="0"/>
        </a:xfrm>
      </p:grpSpPr>
      <p:sp>
        <p:nvSpPr>
          <p:cNvPr id="558" name="Google Shape;558;p37"/>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Harnessing Considerations</a:t>
            </a:r>
            <a:endParaRPr b="1" i="0" sz="2700" u="none" cap="none" strike="noStrike">
              <a:solidFill>
                <a:srgbClr val="000000"/>
              </a:solidFill>
              <a:latin typeface="Arial"/>
              <a:ea typeface="Arial"/>
              <a:cs typeface="Arial"/>
              <a:sym typeface="Arial"/>
            </a:endParaRPr>
          </a:p>
        </p:txBody>
      </p:sp>
      <p:sp>
        <p:nvSpPr>
          <p:cNvPr id="559" name="Google Shape;559;p37"/>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id="560" name="Google Shape;560;p37"/>
          <p:cNvSpPr txBox="1"/>
          <p:nvPr/>
        </p:nvSpPr>
        <p:spPr>
          <a:xfrm>
            <a:off x="298050" y="987550"/>
            <a:ext cx="7565700" cy="26628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ScoutCam’s provided camera includes 2 meter USB cable</a:t>
            </a:r>
            <a:endParaRPr b="0" i="0" sz="2000" u="none" cap="none" strike="noStrike">
              <a:solidFill>
                <a:srgbClr val="000000"/>
              </a:solidFill>
              <a:latin typeface="Arial"/>
              <a:ea typeface="Arial"/>
              <a:cs typeface="Arial"/>
              <a:sym typeface="Arial"/>
            </a:endParaRPr>
          </a:p>
          <a:p>
            <a:pPr indent="-355600" lvl="0" marL="457200" marR="0" rtl="0" algn="l">
              <a:lnSpc>
                <a:spcPct val="115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The Design and Manufacturing Standard for Harnesses [1]</a:t>
            </a:r>
            <a:endParaRPr b="0" i="0" sz="2000" u="none" cap="none" strike="noStrike">
              <a:solidFill>
                <a:srgbClr val="000000"/>
              </a:solidFill>
              <a:latin typeface="Arial"/>
              <a:ea typeface="Arial"/>
              <a:cs typeface="Arial"/>
              <a:sym typeface="Arial"/>
            </a:endParaRPr>
          </a:p>
          <a:p>
            <a:pPr indent="-355600" lvl="1" marL="914400" marR="0" rtl="0" algn="l">
              <a:lnSpc>
                <a:spcPct val="115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Indicates a maximum of 1 inch diameter harness</a:t>
            </a:r>
            <a:endParaRPr b="0" i="0" sz="2000" u="none" cap="none" strike="noStrike">
              <a:solidFill>
                <a:srgbClr val="000000"/>
              </a:solidFill>
              <a:latin typeface="Arial"/>
              <a:ea typeface="Arial"/>
              <a:cs typeface="Arial"/>
              <a:sym typeface="Arial"/>
            </a:endParaRPr>
          </a:p>
          <a:p>
            <a:pPr indent="-355600" lvl="1" marL="914400" marR="0" rtl="0" algn="l">
              <a:lnSpc>
                <a:spcPct val="115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Harnessing is often attached via lacing tape or tie wraps</a:t>
            </a:r>
            <a:endParaRPr b="0" i="0" sz="2000" u="none" cap="none" strike="noStrike">
              <a:solidFill>
                <a:srgbClr val="000000"/>
              </a:solidFill>
              <a:latin typeface="Arial"/>
              <a:ea typeface="Arial"/>
              <a:cs typeface="Arial"/>
              <a:sym typeface="Arial"/>
            </a:endParaRPr>
          </a:p>
          <a:p>
            <a:pPr indent="-355600" lvl="2" marL="1371600" marR="0" rtl="0" algn="l">
              <a:lnSpc>
                <a:spcPct val="115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This will be determined by functional mobility of the arm after the arm prototype is built</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Roboto"/>
              <a:ea typeface="Roboto"/>
              <a:cs typeface="Roboto"/>
              <a:sym typeface="Roboto"/>
            </a:endParaRPr>
          </a:p>
        </p:txBody>
      </p:sp>
      <p:sp>
        <p:nvSpPr>
          <p:cNvPr id="561" name="Google Shape;561;p37"/>
          <p:cNvSpPr txBox="1"/>
          <p:nvPr/>
        </p:nvSpPr>
        <p:spPr>
          <a:xfrm>
            <a:off x="298050" y="4208350"/>
            <a:ext cx="7483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chemeClr val="lt2"/>
                </a:solidFill>
                <a:latin typeface="Roboto"/>
                <a:ea typeface="Roboto"/>
                <a:cs typeface="Roboto"/>
                <a:sym typeface="Roboto"/>
              </a:rPr>
              <a:t>[1] “DESIGN AND MANUFACTURING STANDARD for ELECTRICAL HARNESSES,” NASA / Goddard Space Flight Center, Engineering Directorate Electrical Harness Working Group, GSFC-733-HARN-01, Rev A, January 1995</a:t>
            </a:r>
            <a:endParaRPr b="0" i="0" sz="1000" u="none" cap="none" strike="noStrike">
              <a:solidFill>
                <a:schemeClr val="lt2"/>
              </a:solidFill>
              <a:latin typeface="Roboto"/>
              <a:ea typeface="Roboto"/>
              <a:cs typeface="Roboto"/>
              <a:sym typeface="Roboto"/>
            </a:endParaRPr>
          </a:p>
        </p:txBody>
      </p:sp>
      <p:sp>
        <p:nvSpPr>
          <p:cNvPr descr="Timeline background shape" id="562" name="Google Shape;562;p37"/>
          <p:cNvSpPr/>
          <p:nvPr/>
        </p:nvSpPr>
        <p:spPr>
          <a:xfrm>
            <a:off x="6536000" y="484899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563" name="Google Shape;563;p37"/>
          <p:cNvSpPr/>
          <p:nvPr/>
        </p:nvSpPr>
        <p:spPr>
          <a:xfrm>
            <a:off x="4897968" y="484899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564" name="Google Shape;564;p37"/>
          <p:cNvSpPr/>
          <p:nvPr/>
        </p:nvSpPr>
        <p:spPr>
          <a:xfrm>
            <a:off x="3267995" y="484899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565" name="Google Shape;565;p37"/>
          <p:cNvSpPr/>
          <p:nvPr/>
        </p:nvSpPr>
        <p:spPr>
          <a:xfrm>
            <a:off x="1644862" y="484899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566" name="Google Shape;566;p37"/>
          <p:cNvSpPr/>
          <p:nvPr/>
        </p:nvSpPr>
        <p:spPr>
          <a:xfrm>
            <a:off x="0" y="484899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0" name="Shape 570"/>
        <p:cNvGrpSpPr/>
        <p:nvPr/>
      </p:nvGrpSpPr>
      <p:grpSpPr>
        <a:xfrm>
          <a:off x="0" y="0"/>
          <a:ext cx="0" cy="0"/>
          <a:chOff x="0" y="0"/>
          <a:chExt cx="0" cy="0"/>
        </a:xfrm>
      </p:grpSpPr>
      <p:sp>
        <p:nvSpPr>
          <p:cNvPr id="571" name="Google Shape;571;p38"/>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Future Work</a:t>
            </a:r>
            <a:endParaRPr b="1" i="0" sz="2700" u="none" cap="none" strike="noStrike">
              <a:solidFill>
                <a:srgbClr val="000000"/>
              </a:solidFill>
              <a:latin typeface="Arial"/>
              <a:ea typeface="Arial"/>
              <a:cs typeface="Arial"/>
              <a:sym typeface="Arial"/>
            </a:endParaRPr>
          </a:p>
        </p:txBody>
      </p:sp>
      <p:sp>
        <p:nvSpPr>
          <p:cNvPr id="572" name="Google Shape;572;p38"/>
          <p:cNvSpPr txBox="1"/>
          <p:nvPr/>
        </p:nvSpPr>
        <p:spPr>
          <a:xfrm>
            <a:off x="268925" y="950925"/>
            <a:ext cx="7978200" cy="338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Trades to be Completed:</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Practical Video Card</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Radiation Hardened Video Card</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MLI Coating Types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Once a mobile SOLIDWORKS version has been received:</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Design the interface between the camera and the arm</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Determine the location of the harnessing attachments</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Finalize which type of harnessing attachments will be used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Arial"/>
                <a:ea typeface="Arial"/>
                <a:cs typeface="Arial"/>
                <a:sym typeface="Arial"/>
              </a:rPr>
              <a:t>Once dimensions and materials of camera housing have been received: </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Determine MLI Coating type</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Determine how housing will be attached</a:t>
            </a:r>
            <a:endParaRPr b="0" i="0" sz="1600" u="none" cap="none" strike="noStrike">
              <a:solidFill>
                <a:srgbClr val="000000"/>
              </a:solidFill>
              <a:latin typeface="Arial"/>
              <a:ea typeface="Arial"/>
              <a:cs typeface="Arial"/>
              <a:sym typeface="Arial"/>
            </a:endParaRPr>
          </a:p>
        </p:txBody>
      </p:sp>
      <p:sp>
        <p:nvSpPr>
          <p:cNvPr id="573" name="Google Shape;573;p38"/>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574" name="Google Shape;574;p38"/>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575" name="Google Shape;575;p38"/>
          <p:cNvSpPr/>
          <p:nvPr/>
        </p:nvSpPr>
        <p:spPr>
          <a:xfrm>
            <a:off x="4897968"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576" name="Google Shape;576;p38"/>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577" name="Google Shape;577;p38"/>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578" name="Google Shape;578;p38"/>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pic>
        <p:nvPicPr>
          <p:cNvPr id="579" name="Google Shape;579;p38"/>
          <p:cNvPicPr preferRelativeResize="0"/>
          <p:nvPr/>
        </p:nvPicPr>
        <p:blipFill rotWithShape="1">
          <a:blip r:embed="rId4">
            <a:alphaModFix/>
          </a:blip>
          <a:srcRect b="0" l="0" r="6811" t="4406"/>
          <a:stretch/>
        </p:blipFill>
        <p:spPr>
          <a:xfrm>
            <a:off x="5790000" y="109850"/>
            <a:ext cx="3349901" cy="2770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3" name="Shape 583"/>
        <p:cNvGrpSpPr/>
        <p:nvPr/>
      </p:nvGrpSpPr>
      <p:grpSpPr>
        <a:xfrm>
          <a:off x="0" y="0"/>
          <a:ext cx="0" cy="0"/>
          <a:chOff x="0" y="0"/>
          <a:chExt cx="0" cy="0"/>
        </a:xfrm>
      </p:grpSpPr>
      <p:sp>
        <p:nvSpPr>
          <p:cNvPr id="584" name="Google Shape;584;p39"/>
          <p:cNvSpPr txBox="1"/>
          <p:nvPr/>
        </p:nvSpPr>
        <p:spPr>
          <a:xfrm>
            <a:off x="311400" y="1909050"/>
            <a:ext cx="8547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Arial"/>
                <a:ea typeface="Arial"/>
                <a:cs typeface="Arial"/>
                <a:sym typeface="Arial"/>
              </a:rPr>
              <a:t>Modeling and Prototyping Plan</a:t>
            </a:r>
            <a:endParaRPr b="1" i="0" sz="3600" u="none" cap="none" strike="noStrike">
              <a:solidFill>
                <a:srgbClr val="000000"/>
              </a:solidFill>
              <a:latin typeface="Arial"/>
              <a:ea typeface="Arial"/>
              <a:cs typeface="Arial"/>
              <a:sym typeface="Arial"/>
            </a:endParaRPr>
          </a:p>
        </p:txBody>
      </p:sp>
      <p:sp>
        <p:nvSpPr>
          <p:cNvPr id="585" name="Google Shape;585;p39"/>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4"/>
          <p:cNvSpPr txBox="1"/>
          <p:nvPr/>
        </p:nvSpPr>
        <p:spPr>
          <a:xfrm>
            <a:off x="311400" y="1909050"/>
            <a:ext cx="8547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Arial"/>
                <a:ea typeface="Arial"/>
                <a:cs typeface="Arial"/>
                <a:sym typeface="Arial"/>
              </a:rPr>
              <a:t>Project Overview</a:t>
            </a:r>
            <a:endParaRPr b="1" i="0" sz="3600" u="none" cap="none" strike="noStrike">
              <a:solidFill>
                <a:srgbClr val="000000"/>
              </a:solidFill>
              <a:latin typeface="Arial"/>
              <a:ea typeface="Arial"/>
              <a:cs typeface="Arial"/>
              <a:sym typeface="Arial"/>
            </a:endParaRPr>
          </a:p>
        </p:txBody>
      </p:sp>
      <p:sp>
        <p:nvSpPr>
          <p:cNvPr id="141" name="Google Shape;141;p4"/>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9" name="Shape 589"/>
        <p:cNvGrpSpPr/>
        <p:nvPr/>
      </p:nvGrpSpPr>
      <p:grpSpPr>
        <a:xfrm>
          <a:off x="0" y="0"/>
          <a:ext cx="0" cy="0"/>
          <a:chOff x="0" y="0"/>
          <a:chExt cx="0" cy="0"/>
        </a:xfrm>
      </p:grpSpPr>
      <p:sp>
        <p:nvSpPr>
          <p:cNvPr id="590" name="Google Shape;590;p40"/>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Docking Arm Modeling and Prototyping Plan</a:t>
            </a:r>
            <a:endParaRPr b="1" i="0" sz="2700" u="none" cap="none" strike="noStrike">
              <a:solidFill>
                <a:srgbClr val="000000"/>
              </a:solidFill>
              <a:latin typeface="Arial"/>
              <a:ea typeface="Arial"/>
              <a:cs typeface="Arial"/>
              <a:sym typeface="Arial"/>
            </a:endParaRPr>
          </a:p>
        </p:txBody>
      </p:sp>
      <p:sp>
        <p:nvSpPr>
          <p:cNvPr id="591" name="Google Shape;591;p40"/>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id="592" name="Google Shape;592;p40"/>
          <p:cNvSpPr txBox="1"/>
          <p:nvPr/>
        </p:nvSpPr>
        <p:spPr>
          <a:xfrm>
            <a:off x="7730350" y="239750"/>
            <a:ext cx="1325100" cy="600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(Preliminary)</a:t>
            </a:r>
            <a:endParaRPr b="1" i="0" sz="1300" u="none" cap="none" strike="noStrike">
              <a:solidFill>
                <a:srgbClr val="000000"/>
              </a:solidFill>
              <a:latin typeface="Arial"/>
              <a:ea typeface="Arial"/>
              <a:cs typeface="Arial"/>
              <a:sym typeface="Arial"/>
            </a:endParaRPr>
          </a:p>
        </p:txBody>
      </p:sp>
      <p:sp>
        <p:nvSpPr>
          <p:cNvPr id="593" name="Google Shape;593;p40"/>
          <p:cNvSpPr txBox="1"/>
          <p:nvPr/>
        </p:nvSpPr>
        <p:spPr>
          <a:xfrm>
            <a:off x="2708050" y="840050"/>
            <a:ext cx="6440400" cy="38790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Half-scale 3D printed rigid arm (“Prototype”) for proof-of-concept harnessing on deployed layout using Astroscale’s provided SOLIDWORKS arm model  </a:t>
            </a:r>
            <a:endParaRPr b="0" i="0" sz="16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6061 Aluminum hand attached to full-scale arm for vibrations testing and camera interface testing</a:t>
            </a:r>
            <a:endParaRPr b="0" i="0" sz="1600" u="none" cap="none" strike="noStrike">
              <a:solidFill>
                <a:srgbClr val="000000"/>
              </a:solidFill>
              <a:latin typeface="Arial"/>
              <a:ea typeface="Arial"/>
              <a:cs typeface="Arial"/>
              <a:sym typeface="Arial"/>
            </a:endParaRPr>
          </a:p>
          <a:p>
            <a:pPr indent="-330200" lvl="1" marL="9144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Still waiting on specifications for vibe testing from Astroscale</a:t>
            </a:r>
            <a:endParaRPr b="0" i="0" sz="16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Full-scale mobile arm (“Model”) for proof-of-concept on mobility of harnessing</a:t>
            </a:r>
            <a:endParaRPr b="0" i="0" sz="1600" u="none" cap="none" strike="noStrike">
              <a:solidFill>
                <a:srgbClr val="000000"/>
              </a:solidFill>
              <a:latin typeface="Arial"/>
              <a:ea typeface="Arial"/>
              <a:cs typeface="Arial"/>
              <a:sym typeface="Arial"/>
            </a:endParaRPr>
          </a:p>
          <a:p>
            <a:pPr indent="-330200" lvl="1" marL="9144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Material TBD</a:t>
            </a:r>
            <a:endParaRPr b="0" i="0" sz="16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Prepare CAD model for CNC manufacturing</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pic>
        <p:nvPicPr>
          <p:cNvPr id="594" name="Google Shape;594;p40"/>
          <p:cNvPicPr preferRelativeResize="0"/>
          <p:nvPr/>
        </p:nvPicPr>
        <p:blipFill rotWithShape="1">
          <a:blip r:embed="rId4">
            <a:alphaModFix/>
          </a:blip>
          <a:srcRect b="0" l="0" r="0" t="0"/>
          <a:stretch/>
        </p:blipFill>
        <p:spPr>
          <a:xfrm rot="-951314">
            <a:off x="69348" y="1722459"/>
            <a:ext cx="1095069" cy="1129844"/>
          </a:xfrm>
          <a:prstGeom prst="rect">
            <a:avLst/>
          </a:prstGeom>
          <a:noFill/>
          <a:ln>
            <a:noFill/>
          </a:ln>
        </p:spPr>
      </p:pic>
      <p:pic>
        <p:nvPicPr>
          <p:cNvPr id="595" name="Google Shape;595;p40"/>
          <p:cNvPicPr preferRelativeResize="0"/>
          <p:nvPr/>
        </p:nvPicPr>
        <p:blipFill rotWithShape="1">
          <a:blip r:embed="rId5">
            <a:alphaModFix/>
          </a:blip>
          <a:srcRect b="0" l="0" r="0" t="0"/>
          <a:stretch/>
        </p:blipFill>
        <p:spPr>
          <a:xfrm rot="-497690">
            <a:off x="319136" y="2572886"/>
            <a:ext cx="1011153" cy="1606125"/>
          </a:xfrm>
          <a:prstGeom prst="rect">
            <a:avLst/>
          </a:prstGeom>
          <a:noFill/>
          <a:ln>
            <a:noFill/>
          </a:ln>
        </p:spPr>
      </p:pic>
      <p:pic>
        <p:nvPicPr>
          <p:cNvPr id="596" name="Google Shape;596;p40"/>
          <p:cNvPicPr preferRelativeResize="0"/>
          <p:nvPr/>
        </p:nvPicPr>
        <p:blipFill rotWithShape="1">
          <a:blip r:embed="rId6">
            <a:alphaModFix/>
          </a:blip>
          <a:srcRect b="0" l="0" r="0" t="0"/>
          <a:stretch/>
        </p:blipFill>
        <p:spPr>
          <a:xfrm rot="-483541">
            <a:off x="1015923" y="2427400"/>
            <a:ext cx="1546116" cy="1716627"/>
          </a:xfrm>
          <a:prstGeom prst="rect">
            <a:avLst/>
          </a:prstGeom>
          <a:noFill/>
          <a:ln>
            <a:noFill/>
          </a:ln>
        </p:spPr>
      </p:pic>
      <p:pic>
        <p:nvPicPr>
          <p:cNvPr id="597" name="Google Shape;597;p40"/>
          <p:cNvPicPr preferRelativeResize="0"/>
          <p:nvPr/>
        </p:nvPicPr>
        <p:blipFill rotWithShape="1">
          <a:blip r:embed="rId7">
            <a:alphaModFix/>
          </a:blip>
          <a:srcRect b="2098" l="21715" r="0" t="2088"/>
          <a:stretch/>
        </p:blipFill>
        <p:spPr>
          <a:xfrm>
            <a:off x="423850" y="3447550"/>
            <a:ext cx="2485600" cy="1037450"/>
          </a:xfrm>
          <a:prstGeom prst="rect">
            <a:avLst/>
          </a:prstGeom>
          <a:noFill/>
          <a:ln>
            <a:noFill/>
          </a:ln>
        </p:spPr>
      </p:pic>
      <p:pic>
        <p:nvPicPr>
          <p:cNvPr id="598" name="Google Shape;598;p40"/>
          <p:cNvPicPr preferRelativeResize="0"/>
          <p:nvPr/>
        </p:nvPicPr>
        <p:blipFill rotWithShape="1">
          <a:blip r:embed="rId8">
            <a:alphaModFix/>
          </a:blip>
          <a:srcRect b="0" l="13329" r="0" t="0"/>
          <a:stretch/>
        </p:blipFill>
        <p:spPr>
          <a:xfrm rot="216469">
            <a:off x="585154" y="906828"/>
            <a:ext cx="2199708" cy="1836858"/>
          </a:xfrm>
          <a:prstGeom prst="rect">
            <a:avLst/>
          </a:prstGeom>
          <a:noFill/>
          <a:ln>
            <a:noFill/>
          </a:ln>
        </p:spPr>
      </p:pic>
      <p:pic>
        <p:nvPicPr>
          <p:cNvPr id="599" name="Google Shape;599;p40"/>
          <p:cNvPicPr preferRelativeResize="0"/>
          <p:nvPr/>
        </p:nvPicPr>
        <p:blipFill rotWithShape="1">
          <a:blip r:embed="rId9">
            <a:alphaModFix/>
          </a:blip>
          <a:srcRect b="0" l="0" r="0" t="0"/>
          <a:stretch/>
        </p:blipFill>
        <p:spPr>
          <a:xfrm rot="230564">
            <a:off x="2181810" y="888131"/>
            <a:ext cx="515843" cy="283353"/>
          </a:xfrm>
          <a:prstGeom prst="rect">
            <a:avLst/>
          </a:prstGeom>
          <a:noFill/>
          <a:ln>
            <a:noFill/>
          </a:ln>
        </p:spPr>
      </p:pic>
      <p:sp>
        <p:nvSpPr>
          <p:cNvPr descr="Timeline background shape" id="600" name="Google Shape;600;p40"/>
          <p:cNvSpPr/>
          <p:nvPr/>
        </p:nvSpPr>
        <p:spPr>
          <a:xfrm>
            <a:off x="6536000"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601" name="Google Shape;601;p40"/>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602" name="Google Shape;602;p40"/>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603" name="Google Shape;603;p40"/>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604" name="Google Shape;604;p40"/>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cxnSp>
        <p:nvCxnSpPr>
          <p:cNvPr id="605" name="Google Shape;605;p40"/>
          <p:cNvCxnSpPr/>
          <p:nvPr/>
        </p:nvCxnSpPr>
        <p:spPr>
          <a:xfrm>
            <a:off x="180150" y="975250"/>
            <a:ext cx="30000" cy="3449100"/>
          </a:xfrm>
          <a:prstGeom prst="straightConnector1">
            <a:avLst/>
          </a:prstGeom>
          <a:noFill/>
          <a:ln cap="flat" cmpd="sng" w="9525">
            <a:solidFill>
              <a:schemeClr val="dk2"/>
            </a:solidFill>
            <a:prstDash val="solid"/>
            <a:round/>
            <a:headEnd len="sm" w="sm" type="none"/>
            <a:tailEnd len="sm" w="sm" type="none"/>
          </a:ln>
        </p:spPr>
      </p:cxnSp>
      <p:cxnSp>
        <p:nvCxnSpPr>
          <p:cNvPr id="606" name="Google Shape;606;p40"/>
          <p:cNvCxnSpPr/>
          <p:nvPr/>
        </p:nvCxnSpPr>
        <p:spPr>
          <a:xfrm>
            <a:off x="37650" y="975250"/>
            <a:ext cx="315000" cy="0"/>
          </a:xfrm>
          <a:prstGeom prst="straightConnector1">
            <a:avLst/>
          </a:prstGeom>
          <a:noFill/>
          <a:ln cap="flat" cmpd="sng" w="9525">
            <a:solidFill>
              <a:schemeClr val="dk2"/>
            </a:solidFill>
            <a:prstDash val="solid"/>
            <a:round/>
            <a:headEnd len="sm" w="sm" type="none"/>
            <a:tailEnd len="sm" w="sm" type="none"/>
          </a:ln>
        </p:spPr>
      </p:cxnSp>
      <p:cxnSp>
        <p:nvCxnSpPr>
          <p:cNvPr id="607" name="Google Shape;607;p40"/>
          <p:cNvCxnSpPr/>
          <p:nvPr/>
        </p:nvCxnSpPr>
        <p:spPr>
          <a:xfrm>
            <a:off x="60175" y="4424350"/>
            <a:ext cx="315000" cy="0"/>
          </a:xfrm>
          <a:prstGeom prst="straightConnector1">
            <a:avLst/>
          </a:prstGeom>
          <a:noFill/>
          <a:ln cap="flat" cmpd="sng" w="9525">
            <a:solidFill>
              <a:schemeClr val="dk2"/>
            </a:solidFill>
            <a:prstDash val="solid"/>
            <a:round/>
            <a:headEnd len="sm" w="sm" type="none"/>
            <a:tailEnd len="sm" w="sm" type="none"/>
          </a:ln>
        </p:spPr>
      </p:cxnSp>
      <p:sp>
        <p:nvSpPr>
          <p:cNvPr id="608" name="Google Shape;608;p40"/>
          <p:cNvSpPr txBox="1"/>
          <p:nvPr/>
        </p:nvSpPr>
        <p:spPr>
          <a:xfrm>
            <a:off x="192963" y="992013"/>
            <a:ext cx="657300" cy="38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~1m</a:t>
            </a:r>
            <a:endParaRPr b="0" i="0" sz="1300" u="none" cap="none" strike="noStrike">
              <a:solidFill>
                <a:srgbClr val="000000"/>
              </a:solidFill>
              <a:latin typeface="Arial"/>
              <a:ea typeface="Arial"/>
              <a:cs typeface="Arial"/>
              <a:sym typeface="Arial"/>
            </a:endParaRPr>
          </a:p>
        </p:txBody>
      </p:sp>
      <p:sp>
        <p:nvSpPr>
          <p:cNvPr id="609" name="Google Shape;609;p40"/>
          <p:cNvSpPr txBox="1"/>
          <p:nvPr/>
        </p:nvSpPr>
        <p:spPr>
          <a:xfrm>
            <a:off x="626300" y="742300"/>
            <a:ext cx="18081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Full-Scale Arm</a:t>
            </a:r>
            <a:endParaRPr b="0" i="0" sz="13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3" name="Shape 613"/>
        <p:cNvGrpSpPr/>
        <p:nvPr/>
      </p:nvGrpSpPr>
      <p:grpSpPr>
        <a:xfrm>
          <a:off x="0" y="0"/>
          <a:ext cx="0" cy="0"/>
          <a:chOff x="0" y="0"/>
          <a:chExt cx="0" cy="0"/>
        </a:xfrm>
      </p:grpSpPr>
      <p:sp>
        <p:nvSpPr>
          <p:cNvPr id="614" name="Google Shape;614;p41"/>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Video Card Modeling and Prototyping Plan</a:t>
            </a:r>
            <a:endParaRPr b="1" i="0" sz="2700" u="none" cap="none" strike="noStrike">
              <a:solidFill>
                <a:srgbClr val="000000"/>
              </a:solidFill>
              <a:latin typeface="Arial"/>
              <a:ea typeface="Arial"/>
              <a:cs typeface="Arial"/>
              <a:sym typeface="Arial"/>
            </a:endParaRPr>
          </a:p>
        </p:txBody>
      </p:sp>
      <p:sp>
        <p:nvSpPr>
          <p:cNvPr id="615" name="Google Shape;615;p41"/>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id="616" name="Google Shape;616;p41"/>
          <p:cNvSpPr txBox="1"/>
          <p:nvPr/>
        </p:nvSpPr>
        <p:spPr>
          <a:xfrm>
            <a:off x="7352425" y="237744"/>
            <a:ext cx="1325100" cy="600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(Preliminary)</a:t>
            </a:r>
            <a:endParaRPr b="1" i="0" sz="1300" u="none" cap="none" strike="noStrike">
              <a:solidFill>
                <a:srgbClr val="000000"/>
              </a:solidFill>
              <a:latin typeface="Arial"/>
              <a:ea typeface="Arial"/>
              <a:cs typeface="Arial"/>
              <a:sym typeface="Arial"/>
            </a:endParaRPr>
          </a:p>
        </p:txBody>
      </p:sp>
      <p:sp>
        <p:nvSpPr>
          <p:cNvPr id="617" name="Google Shape;617;p41"/>
          <p:cNvSpPr txBox="1"/>
          <p:nvPr/>
        </p:nvSpPr>
        <p:spPr>
          <a:xfrm>
            <a:off x="611350" y="780100"/>
            <a:ext cx="7171200" cy="325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Even though the Raspberry Pi Zero 2 W is the best option according to the trade matrix, not using the NVIDIA’s AI capabilities is a lost opportunity to further enhance the solution beyond sponsor expectations</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 sz="1800" u="none" cap="none" strike="noStrike">
                <a:solidFill>
                  <a:srgbClr val="000000"/>
                </a:solidFill>
                <a:latin typeface="Arial"/>
                <a:ea typeface="Arial"/>
                <a:cs typeface="Arial"/>
                <a:sym typeface="Arial"/>
              </a:rPr>
              <a:t>The software and electronics subteam plans to create a design based in the Raspberry Pi Zero 2 W that meets sponsor requirements and potentially incorporate an additional NVIDIA solution in order to enhance the overall solutions’s capability</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descr="Timeline background shape" id="618" name="Google Shape;618;p41"/>
          <p:cNvSpPr/>
          <p:nvPr/>
        </p:nvSpPr>
        <p:spPr>
          <a:xfrm>
            <a:off x="6536000"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619" name="Google Shape;619;p41"/>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620" name="Google Shape;620;p41"/>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621" name="Google Shape;621;p41"/>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622" name="Google Shape;622;p41"/>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6" name="Shape 626"/>
        <p:cNvGrpSpPr/>
        <p:nvPr/>
      </p:nvGrpSpPr>
      <p:grpSpPr>
        <a:xfrm>
          <a:off x="0" y="0"/>
          <a:ext cx="0" cy="0"/>
          <a:chOff x="0" y="0"/>
          <a:chExt cx="0" cy="0"/>
        </a:xfrm>
      </p:grpSpPr>
      <p:sp>
        <p:nvSpPr>
          <p:cNvPr id="627" name="Google Shape;627;p42"/>
          <p:cNvSpPr txBox="1"/>
          <p:nvPr/>
        </p:nvSpPr>
        <p:spPr>
          <a:xfrm>
            <a:off x="320040" y="67425"/>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Acknowledgements</a:t>
            </a:r>
            <a:endParaRPr b="1" i="0" sz="2700" u="none" cap="none" strike="noStrike">
              <a:solidFill>
                <a:srgbClr val="000000"/>
              </a:solidFill>
              <a:latin typeface="Arial"/>
              <a:ea typeface="Arial"/>
              <a:cs typeface="Arial"/>
              <a:sym typeface="Arial"/>
            </a:endParaRPr>
          </a:p>
        </p:txBody>
      </p:sp>
      <p:sp>
        <p:nvSpPr>
          <p:cNvPr id="628" name="Google Shape;628;p42"/>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id="629" name="Google Shape;629;p42"/>
          <p:cNvSpPr txBox="1"/>
          <p:nvPr/>
        </p:nvSpPr>
        <p:spPr>
          <a:xfrm>
            <a:off x="461275" y="601463"/>
            <a:ext cx="62946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 sz="1600" u="sng" cap="none" strike="noStrike">
                <a:solidFill>
                  <a:srgbClr val="000000"/>
                </a:solidFill>
                <a:latin typeface="Arial"/>
                <a:ea typeface="Arial"/>
                <a:cs typeface="Arial"/>
                <a:sym typeface="Arial"/>
              </a:rPr>
              <a:t>Advisors</a:t>
            </a:r>
            <a:endParaRPr b="1" i="0" sz="1600" u="sng"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Dr. Melvin Rafi</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Dr. Kathryn Wingate</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Dr. Chris Muldrow</a:t>
            </a:r>
            <a:endParaRPr b="0" i="0" sz="16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 sz="1600" u="sng" cap="none" strike="noStrike">
                <a:solidFill>
                  <a:srgbClr val="000000"/>
                </a:solidFill>
                <a:latin typeface="Arial"/>
                <a:ea typeface="Arial"/>
                <a:cs typeface="Arial"/>
                <a:sym typeface="Arial"/>
              </a:rPr>
              <a:t>Sponsors</a:t>
            </a:r>
            <a:endParaRPr b="1" i="0" sz="1600" u="sng"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Astroscale</a:t>
            </a:r>
            <a:endParaRPr b="0" i="0" sz="1600" u="none" cap="none" strike="noStrike">
              <a:solidFill>
                <a:srgbClr val="000000"/>
              </a:solidFill>
              <a:latin typeface="Arial"/>
              <a:ea typeface="Arial"/>
              <a:cs typeface="Arial"/>
              <a:sym typeface="Arial"/>
            </a:endParaRPr>
          </a:p>
          <a:p>
            <a:pPr indent="-330200" lvl="1" marL="9144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Rebecca Griego</a:t>
            </a:r>
            <a:endParaRPr b="0" i="0" sz="1600" u="none" cap="none" strike="noStrike">
              <a:solidFill>
                <a:srgbClr val="000000"/>
              </a:solidFill>
              <a:latin typeface="Arial"/>
              <a:ea typeface="Arial"/>
              <a:cs typeface="Arial"/>
              <a:sym typeface="Arial"/>
            </a:endParaRPr>
          </a:p>
          <a:p>
            <a:pPr indent="-330200" lvl="1" marL="9144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Jon Buschur</a:t>
            </a:r>
            <a:endParaRPr b="0" i="0" sz="16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 sz="1600" u="sng" cap="none" strike="noStrike">
                <a:solidFill>
                  <a:srgbClr val="000000"/>
                </a:solidFill>
                <a:latin typeface="Arial"/>
                <a:ea typeface="Arial"/>
                <a:cs typeface="Arial"/>
                <a:sym typeface="Arial"/>
              </a:rPr>
              <a:t>Teaching Fellows</a:t>
            </a:r>
            <a:endParaRPr b="1" i="0" sz="1600" u="sng"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Andreas Brecl</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Jasmin Chadha</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Gina Staimer</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descr="Timeline background shape" id="630" name="Google Shape;630;p42"/>
          <p:cNvSpPr/>
          <p:nvPr/>
        </p:nvSpPr>
        <p:spPr>
          <a:xfrm>
            <a:off x="6536000"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631" name="Google Shape;631;p42"/>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632" name="Google Shape;632;p42"/>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633" name="Google Shape;633;p42"/>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634" name="Google Shape;634;p42"/>
          <p:cNvSpPr/>
          <p:nvPr/>
        </p:nvSpPr>
        <p:spPr>
          <a:xfrm>
            <a:off x="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pic>
        <p:nvPicPr>
          <p:cNvPr id="635" name="Google Shape;635;p42"/>
          <p:cNvPicPr preferRelativeResize="0"/>
          <p:nvPr/>
        </p:nvPicPr>
        <p:blipFill rotWithShape="1">
          <a:blip r:embed="rId4">
            <a:alphaModFix/>
          </a:blip>
          <a:srcRect b="11530" l="0" r="0" t="-983"/>
          <a:stretch/>
        </p:blipFill>
        <p:spPr>
          <a:xfrm>
            <a:off x="3566375" y="952462"/>
            <a:ext cx="4827525" cy="32385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9" name="Shape 639"/>
        <p:cNvGrpSpPr/>
        <p:nvPr/>
      </p:nvGrpSpPr>
      <p:grpSpPr>
        <a:xfrm>
          <a:off x="0" y="0"/>
          <a:ext cx="0" cy="0"/>
          <a:chOff x="0" y="0"/>
          <a:chExt cx="0" cy="0"/>
        </a:xfrm>
      </p:grpSpPr>
      <p:sp>
        <p:nvSpPr>
          <p:cNvPr id="640" name="Google Shape;640;p43"/>
          <p:cNvSpPr txBox="1"/>
          <p:nvPr/>
        </p:nvSpPr>
        <p:spPr>
          <a:xfrm>
            <a:off x="221925" y="1832850"/>
            <a:ext cx="8547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Arial"/>
                <a:ea typeface="Arial"/>
                <a:cs typeface="Arial"/>
                <a:sym typeface="Arial"/>
              </a:rPr>
              <a:t>Questions? </a:t>
            </a:r>
            <a:endParaRPr b="1" i="0" sz="3600" u="none" cap="none" strike="noStrike">
              <a:solidFill>
                <a:srgbClr val="000000"/>
              </a:solidFill>
              <a:latin typeface="Arial"/>
              <a:ea typeface="Arial"/>
              <a:cs typeface="Arial"/>
              <a:sym typeface="Arial"/>
            </a:endParaRPr>
          </a:p>
        </p:txBody>
      </p:sp>
      <p:sp>
        <p:nvSpPr>
          <p:cNvPr id="641" name="Google Shape;641;p43"/>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5" name="Shape 645"/>
        <p:cNvGrpSpPr/>
        <p:nvPr/>
      </p:nvGrpSpPr>
      <p:grpSpPr>
        <a:xfrm>
          <a:off x="0" y="0"/>
          <a:ext cx="0" cy="0"/>
          <a:chOff x="0" y="0"/>
          <a:chExt cx="0" cy="0"/>
        </a:xfrm>
      </p:grpSpPr>
      <p:sp>
        <p:nvSpPr>
          <p:cNvPr id="646" name="Google Shape;646;p44"/>
          <p:cNvSpPr txBox="1"/>
          <p:nvPr/>
        </p:nvSpPr>
        <p:spPr>
          <a:xfrm>
            <a:off x="311400" y="1909050"/>
            <a:ext cx="85479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Arial"/>
                <a:ea typeface="Arial"/>
                <a:cs typeface="Arial"/>
                <a:sym typeface="Arial"/>
              </a:rPr>
              <a:t>Backup Slides</a:t>
            </a:r>
            <a:endParaRPr b="1" i="0" sz="3600" u="none" cap="none" strike="noStrike">
              <a:solidFill>
                <a:srgbClr val="000000"/>
              </a:solidFill>
              <a:latin typeface="Arial"/>
              <a:ea typeface="Arial"/>
              <a:cs typeface="Arial"/>
              <a:sym typeface="Arial"/>
            </a:endParaRPr>
          </a:p>
        </p:txBody>
      </p:sp>
      <p:sp>
        <p:nvSpPr>
          <p:cNvPr id="647" name="Google Shape;647;p44"/>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1" name="Shape 651"/>
        <p:cNvGrpSpPr/>
        <p:nvPr/>
      </p:nvGrpSpPr>
      <p:grpSpPr>
        <a:xfrm>
          <a:off x="0" y="0"/>
          <a:ext cx="0" cy="0"/>
          <a:chOff x="0" y="0"/>
          <a:chExt cx="0" cy="0"/>
        </a:xfrm>
      </p:grpSpPr>
      <p:sp>
        <p:nvSpPr>
          <p:cNvPr id="652" name="Google Shape;652;p45"/>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Risk Matrix Rationale: Impact </a:t>
            </a:r>
            <a:endParaRPr b="1" i="0" sz="2700" u="none" cap="none" strike="noStrike">
              <a:solidFill>
                <a:srgbClr val="000000"/>
              </a:solidFill>
              <a:latin typeface="Arial"/>
              <a:ea typeface="Arial"/>
              <a:cs typeface="Arial"/>
              <a:sym typeface="Arial"/>
            </a:endParaRPr>
          </a:p>
        </p:txBody>
      </p:sp>
      <p:sp>
        <p:nvSpPr>
          <p:cNvPr id="653" name="Google Shape;653;p45"/>
          <p:cNvSpPr txBox="1"/>
          <p:nvPr/>
        </p:nvSpPr>
        <p:spPr>
          <a:xfrm>
            <a:off x="298050" y="757775"/>
            <a:ext cx="8896800" cy="41175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0"/>
              </a:spcBef>
              <a:spcAft>
                <a:spcPts val="0"/>
              </a:spcAft>
              <a:buClr>
                <a:srgbClr val="000000"/>
              </a:buClr>
              <a:buSzPts val="1400"/>
              <a:buFont typeface="Arial"/>
              <a:buChar char="●"/>
            </a:pPr>
            <a:r>
              <a:rPr b="0" i="1" lang="en" sz="1400" u="none" cap="none" strike="noStrike">
                <a:solidFill>
                  <a:srgbClr val="000000"/>
                </a:solidFill>
                <a:latin typeface="Arial"/>
                <a:ea typeface="Arial"/>
                <a:cs typeface="Arial"/>
                <a:sym typeface="Arial"/>
              </a:rPr>
              <a:t>Negligible</a:t>
            </a:r>
            <a:r>
              <a:rPr b="0" i="0" lang="en" sz="1400" u="none" cap="none" strike="noStrike">
                <a:solidFill>
                  <a:srgbClr val="000000"/>
                </a:solidFill>
                <a:latin typeface="Arial"/>
                <a:ea typeface="Arial"/>
                <a:cs typeface="Arial"/>
                <a:sym typeface="Arial"/>
              </a:rPr>
              <a:t> - Effect does not alter progress of mission or an objective</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1" lang="en" sz="1400" u="none" cap="none" strike="noStrike">
                <a:solidFill>
                  <a:srgbClr val="000000"/>
                </a:solidFill>
                <a:latin typeface="Arial"/>
                <a:ea typeface="Arial"/>
                <a:cs typeface="Arial"/>
                <a:sym typeface="Arial"/>
              </a:rPr>
              <a:t>Minor</a:t>
            </a:r>
            <a:r>
              <a:rPr b="0" i="0" lang="en" sz="1400" u="none" cap="none" strike="noStrike">
                <a:solidFill>
                  <a:srgbClr val="000000"/>
                </a:solidFill>
                <a:latin typeface="Arial"/>
                <a:ea typeface="Arial"/>
                <a:cs typeface="Arial"/>
                <a:sym typeface="Arial"/>
              </a:rPr>
              <a:t> -  Effect may cause concern or call for minor adjustments but does </a:t>
            </a:r>
            <a:endParaRPr b="0" i="0" sz="14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not alter success of an objective.</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1" lang="en" sz="1400" u="none" cap="none" strike="noStrike">
                <a:solidFill>
                  <a:srgbClr val="000000"/>
                </a:solidFill>
                <a:latin typeface="Arial"/>
                <a:ea typeface="Arial"/>
                <a:cs typeface="Arial"/>
                <a:sym typeface="Arial"/>
              </a:rPr>
              <a:t>Moderate</a:t>
            </a:r>
            <a:r>
              <a:rPr b="0" i="0" lang="en" sz="1400" u="none" cap="none" strike="noStrike">
                <a:solidFill>
                  <a:srgbClr val="000000"/>
                </a:solidFill>
                <a:latin typeface="Arial"/>
                <a:ea typeface="Arial"/>
                <a:cs typeface="Arial"/>
                <a:sym typeface="Arial"/>
              </a:rPr>
              <a:t> - Secondary objective fails</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1" lang="en" sz="1400" u="none" cap="none" strike="noStrike">
                <a:solidFill>
                  <a:srgbClr val="000000"/>
                </a:solidFill>
                <a:latin typeface="Arial"/>
                <a:ea typeface="Arial"/>
                <a:cs typeface="Arial"/>
                <a:sym typeface="Arial"/>
              </a:rPr>
              <a:t>Significant</a:t>
            </a:r>
            <a:r>
              <a:rPr b="0" i="0" lang="en" sz="1400" u="none" cap="none" strike="noStrike">
                <a:solidFill>
                  <a:srgbClr val="000000"/>
                </a:solidFill>
                <a:latin typeface="Arial"/>
                <a:ea typeface="Arial"/>
                <a:cs typeface="Arial"/>
                <a:sym typeface="Arial"/>
              </a:rPr>
              <a:t> - Primary objective fails</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1" lang="en" sz="1400" u="none" cap="none" strike="noStrike">
                <a:solidFill>
                  <a:srgbClr val="000000"/>
                </a:solidFill>
                <a:latin typeface="Arial"/>
                <a:ea typeface="Arial"/>
                <a:cs typeface="Arial"/>
                <a:sym typeface="Arial"/>
              </a:rPr>
              <a:t>Severe</a:t>
            </a:r>
            <a:r>
              <a:rPr b="0" i="0" lang="en" sz="1400" u="none" cap="none" strike="noStrike">
                <a:solidFill>
                  <a:srgbClr val="000000"/>
                </a:solidFill>
                <a:latin typeface="Arial"/>
                <a:ea typeface="Arial"/>
                <a:cs typeface="Arial"/>
                <a:sym typeface="Arial"/>
              </a:rPr>
              <a:t> -  High level mission fails</a:t>
            </a:r>
            <a:endParaRPr b="0" i="0" sz="14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sng" cap="none" strike="noStrike">
                <a:solidFill>
                  <a:srgbClr val="000000"/>
                </a:solidFill>
                <a:latin typeface="Arial"/>
                <a:ea typeface="Arial"/>
                <a:cs typeface="Arial"/>
                <a:sym typeface="Arial"/>
              </a:rPr>
              <a:t>High Level Mission:</a:t>
            </a: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Successfully dock with client vehicle/successfully move arm into necessary position to dock.</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sng" cap="none" strike="noStrike">
                <a:solidFill>
                  <a:srgbClr val="000000"/>
                </a:solidFill>
                <a:latin typeface="Arial"/>
                <a:ea typeface="Arial"/>
                <a:cs typeface="Arial"/>
                <a:sym typeface="Arial"/>
              </a:rPr>
              <a:t>Primary Objectives:</a:t>
            </a:r>
            <a:endParaRPr b="0" i="0" sz="1400" u="sng"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Attach camera to docking arm</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Attach harnessing</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 sz="1400" u="sng" cap="none" strike="noStrike">
                <a:solidFill>
                  <a:srgbClr val="000000"/>
                </a:solidFill>
                <a:latin typeface="Arial"/>
                <a:ea typeface="Arial"/>
                <a:cs typeface="Arial"/>
                <a:sym typeface="Arial"/>
              </a:rPr>
              <a:t>Secondary Objectives:</a:t>
            </a:r>
            <a:endParaRPr b="0" i="0" sz="1400" u="sng"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Compress video data</a:t>
            </a:r>
            <a:endParaRPr b="0"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1" lang="en" sz="1400" u="none" cap="none" strike="noStrike">
                <a:solidFill>
                  <a:srgbClr val="000000"/>
                </a:solidFill>
                <a:latin typeface="Arial"/>
                <a:ea typeface="Arial"/>
                <a:cs typeface="Arial"/>
                <a:sym typeface="Arial"/>
              </a:rPr>
              <a:t>This is secondary because the data may not necessarily need to be compressed</a:t>
            </a:r>
            <a:endParaRPr b="0" i="0" sz="1400" u="sng"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45"/>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8" name="Shape 658"/>
        <p:cNvGrpSpPr/>
        <p:nvPr/>
      </p:nvGrpSpPr>
      <p:grpSpPr>
        <a:xfrm>
          <a:off x="0" y="0"/>
          <a:ext cx="0" cy="0"/>
          <a:chOff x="0" y="0"/>
          <a:chExt cx="0" cy="0"/>
        </a:xfrm>
      </p:grpSpPr>
      <p:sp>
        <p:nvSpPr>
          <p:cNvPr id="659" name="Google Shape;659;p46"/>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Risk Matrix Rationale: Probability </a:t>
            </a:r>
            <a:endParaRPr b="1" i="0" sz="2700" u="none" cap="none" strike="noStrike">
              <a:solidFill>
                <a:srgbClr val="000000"/>
              </a:solidFill>
              <a:latin typeface="Arial"/>
              <a:ea typeface="Arial"/>
              <a:cs typeface="Arial"/>
              <a:sym typeface="Arial"/>
            </a:endParaRPr>
          </a:p>
        </p:txBody>
      </p:sp>
      <p:sp>
        <p:nvSpPr>
          <p:cNvPr id="660" name="Google Shape;660;p46"/>
          <p:cNvSpPr txBox="1"/>
          <p:nvPr/>
        </p:nvSpPr>
        <p:spPr>
          <a:xfrm>
            <a:off x="298050" y="757775"/>
            <a:ext cx="8391600" cy="33894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Harness detaches from arm</a:t>
            </a:r>
            <a:endParaRPr b="1"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Thorough modeling and testing makes this event unlikely</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Video card cannot compress data</a:t>
            </a:r>
            <a:endParaRPr b="1"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Video card research will ensure it is capable of compressing data, issues may arise with writing software to do so. With code iteration this issue is unlikely</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Image received from camera is corrupted/incorrect</a:t>
            </a:r>
            <a:endParaRPr b="1"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More possible due to unforeseen issues with data transfer and local storage that may occur down the line</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Camera location impacts ability of arm to dock with satellites</a:t>
            </a:r>
            <a:endParaRPr b="1"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Unlikely with proper modeling</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Harnessing interferes with arm mobility</a:t>
            </a:r>
            <a:endParaRPr b="1"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Unlikely with proper modeling</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rgbClr val="000000"/>
              </a:solidFill>
              <a:latin typeface="Times New Roman"/>
              <a:ea typeface="Times New Roman"/>
              <a:cs typeface="Times New Roman"/>
              <a:sym typeface="Times New Roman"/>
            </a:endParaRPr>
          </a:p>
        </p:txBody>
      </p:sp>
      <p:sp>
        <p:nvSpPr>
          <p:cNvPr id="661" name="Google Shape;661;p46"/>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65" name="Shape 665"/>
        <p:cNvGrpSpPr/>
        <p:nvPr/>
      </p:nvGrpSpPr>
      <p:grpSpPr>
        <a:xfrm>
          <a:off x="0" y="0"/>
          <a:ext cx="0" cy="0"/>
          <a:chOff x="0" y="0"/>
          <a:chExt cx="0" cy="0"/>
        </a:xfrm>
      </p:grpSpPr>
      <p:sp>
        <p:nvSpPr>
          <p:cNvPr id="666" name="Google Shape;666;p47"/>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Model Trade - Weighting Rationale</a:t>
            </a:r>
            <a:endParaRPr b="1" i="0" sz="2700" u="none" cap="none" strike="noStrike">
              <a:solidFill>
                <a:srgbClr val="000000"/>
              </a:solidFill>
              <a:latin typeface="Arial"/>
              <a:ea typeface="Arial"/>
              <a:cs typeface="Arial"/>
              <a:sym typeface="Arial"/>
            </a:endParaRPr>
          </a:p>
        </p:txBody>
      </p:sp>
      <p:sp>
        <p:nvSpPr>
          <p:cNvPr id="667" name="Google Shape;667;p47"/>
          <p:cNvSpPr txBox="1"/>
          <p:nvPr/>
        </p:nvSpPr>
        <p:spPr>
          <a:xfrm>
            <a:off x="278475" y="749100"/>
            <a:ext cx="7348200" cy="3869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Material cost: Low concern</a:t>
            </a:r>
            <a:endParaRPr b="1"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Budget is allocated for materials and video card </a:t>
            </a:r>
            <a:endParaRPr b="0"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Low cost-to-total budget ratio</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Production time: Medium concern </a:t>
            </a:r>
            <a:endParaRPr b="1"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Harnessing depends on model and prototype build time</a:t>
            </a:r>
            <a:endParaRPr b="0"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Limited build time </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Manufacturability: High concern</a:t>
            </a:r>
            <a:endParaRPr b="1"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Model must be feasible to build</a:t>
            </a:r>
            <a:endParaRPr b="0"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Team members must be capable of manufacturing the model </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Structural integrity: Medium concern</a:t>
            </a:r>
            <a:endParaRPr b="1"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Model must survive vibration testing </a:t>
            </a:r>
            <a:endParaRPr b="0"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Model must hold its weight</a:t>
            </a:r>
            <a:endParaRPr b="0" i="0" sz="1400" u="none" cap="none" strike="noStrike">
              <a:solidFill>
                <a:srgbClr val="000000"/>
              </a:solidFill>
              <a:latin typeface="Arial"/>
              <a:ea typeface="Arial"/>
              <a:cs typeface="Arial"/>
              <a:sym typeface="Arial"/>
            </a:endParaRPr>
          </a:p>
          <a:p>
            <a:pPr indent="-317500" lvl="0" marL="457200" marR="0" rtl="0" algn="l">
              <a:lnSpc>
                <a:spcPct val="115000"/>
              </a:lnSpc>
              <a:spcBef>
                <a:spcPts val="0"/>
              </a:spcBef>
              <a:spcAft>
                <a:spcPts val="0"/>
              </a:spcAft>
              <a:buClr>
                <a:srgbClr val="000000"/>
              </a:buClr>
              <a:buSzPts val="1400"/>
              <a:buFont typeface="Arial"/>
              <a:buChar char="●"/>
            </a:pPr>
            <a:r>
              <a:rPr b="1" i="0" lang="en" sz="1400" u="none" cap="none" strike="noStrike">
                <a:solidFill>
                  <a:srgbClr val="000000"/>
                </a:solidFill>
                <a:latin typeface="Arial"/>
                <a:ea typeface="Arial"/>
                <a:cs typeface="Arial"/>
                <a:sym typeface="Arial"/>
              </a:rPr>
              <a:t>Overall model accuracy: High concern</a:t>
            </a:r>
            <a:endParaRPr b="1"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Model must function as a flight model </a:t>
            </a:r>
            <a:endParaRPr b="0" i="0" sz="1400" u="none" cap="none" strike="noStrike">
              <a:solidFill>
                <a:srgbClr val="000000"/>
              </a:solidFill>
              <a:latin typeface="Arial"/>
              <a:ea typeface="Arial"/>
              <a:cs typeface="Arial"/>
              <a:sym typeface="Arial"/>
            </a:endParaRPr>
          </a:p>
          <a:p>
            <a:pPr indent="-317500" lvl="1" marL="914400" marR="0" rtl="0" algn="l">
              <a:lnSpc>
                <a:spcPct val="115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Prototype material choice shouldn’t impact geometric accuracy</a:t>
            </a:r>
            <a:endParaRPr b="0" i="0" sz="1400" u="none" cap="none" strike="noStrike">
              <a:solidFill>
                <a:srgbClr val="000000"/>
              </a:solidFill>
              <a:latin typeface="Arial"/>
              <a:ea typeface="Arial"/>
              <a:cs typeface="Arial"/>
              <a:sym typeface="Arial"/>
            </a:endParaRPr>
          </a:p>
        </p:txBody>
      </p:sp>
      <p:sp>
        <p:nvSpPr>
          <p:cNvPr id="668" name="Google Shape;668;p47"/>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2" name="Shape 672"/>
        <p:cNvGrpSpPr/>
        <p:nvPr/>
      </p:nvGrpSpPr>
      <p:grpSpPr>
        <a:xfrm>
          <a:off x="0" y="0"/>
          <a:ext cx="0" cy="0"/>
          <a:chOff x="0" y="0"/>
          <a:chExt cx="0" cy="0"/>
        </a:xfrm>
      </p:grpSpPr>
      <p:sp>
        <p:nvSpPr>
          <p:cNvPr id="673" name="Google Shape;673;p48"/>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Video Card-Methodology of Trade Matrix</a:t>
            </a:r>
            <a:endParaRPr b="1" i="0" sz="2700" u="none" cap="none" strike="noStrike">
              <a:solidFill>
                <a:srgbClr val="000000"/>
              </a:solidFill>
              <a:latin typeface="Arial"/>
              <a:ea typeface="Arial"/>
              <a:cs typeface="Arial"/>
              <a:sym typeface="Arial"/>
            </a:endParaRPr>
          </a:p>
        </p:txBody>
      </p:sp>
      <p:sp>
        <p:nvSpPr>
          <p:cNvPr id="674" name="Google Shape;674;p48"/>
          <p:cNvSpPr txBox="1"/>
          <p:nvPr/>
        </p:nvSpPr>
        <p:spPr>
          <a:xfrm>
            <a:off x="402850" y="933450"/>
            <a:ext cx="8196900" cy="310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5" name="Google Shape;675;p48"/>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grpSp>
        <p:nvGrpSpPr>
          <p:cNvPr id="676" name="Google Shape;676;p48"/>
          <p:cNvGrpSpPr/>
          <p:nvPr/>
        </p:nvGrpSpPr>
        <p:grpSpPr>
          <a:xfrm>
            <a:off x="1954750" y="933450"/>
            <a:ext cx="5093100" cy="3575825"/>
            <a:chOff x="1954750" y="933450"/>
            <a:chExt cx="5093100" cy="3575825"/>
          </a:xfrm>
        </p:grpSpPr>
        <p:sp>
          <p:nvSpPr>
            <p:cNvPr id="677" name="Google Shape;677;p48"/>
            <p:cNvSpPr/>
            <p:nvPr/>
          </p:nvSpPr>
          <p:spPr>
            <a:xfrm rot="10800000">
              <a:off x="1954750" y="933450"/>
              <a:ext cx="5093100" cy="3531600"/>
            </a:xfrm>
            <a:prstGeom prst="triangle">
              <a:avLst>
                <a:gd fmla="val 50000" name="adj"/>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48"/>
            <p:cNvSpPr/>
            <p:nvPr/>
          </p:nvSpPr>
          <p:spPr>
            <a:xfrm rot="10800000">
              <a:off x="2710150" y="1985800"/>
              <a:ext cx="3582300" cy="2509800"/>
            </a:xfrm>
            <a:prstGeom prst="triangle">
              <a:avLst>
                <a:gd fmla="val 50000" name="adj"/>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48"/>
            <p:cNvSpPr/>
            <p:nvPr/>
          </p:nvSpPr>
          <p:spPr>
            <a:xfrm rot="10800000">
              <a:off x="3323250" y="2847275"/>
              <a:ext cx="2350200" cy="1662000"/>
            </a:xfrm>
            <a:prstGeom prst="triangle">
              <a:avLst>
                <a:gd fmla="val 50000" name="adj"/>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0" name="Google Shape;680;p48"/>
          <p:cNvSpPr txBox="1"/>
          <p:nvPr/>
        </p:nvSpPr>
        <p:spPr>
          <a:xfrm>
            <a:off x="3557350" y="1043963"/>
            <a:ext cx="18879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CPU Performance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Ram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Temperature Range</a:t>
            </a:r>
            <a:endParaRPr b="0" i="0" sz="1400" u="none" cap="none" strike="noStrike">
              <a:solidFill>
                <a:srgbClr val="000000"/>
              </a:solidFill>
              <a:latin typeface="Arial"/>
              <a:ea typeface="Arial"/>
              <a:cs typeface="Arial"/>
              <a:sym typeface="Arial"/>
            </a:endParaRPr>
          </a:p>
        </p:txBody>
      </p:sp>
      <p:sp>
        <p:nvSpPr>
          <p:cNvPr id="681" name="Google Shape;681;p48"/>
          <p:cNvSpPr txBox="1"/>
          <p:nvPr/>
        </p:nvSpPr>
        <p:spPr>
          <a:xfrm>
            <a:off x="3942688" y="2120038"/>
            <a:ext cx="11388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Radiation Hardening</a:t>
            </a:r>
            <a:endParaRPr b="0" i="0" sz="1400" u="none" cap="none" strike="noStrike">
              <a:solidFill>
                <a:srgbClr val="000000"/>
              </a:solidFill>
              <a:latin typeface="Arial"/>
              <a:ea typeface="Arial"/>
              <a:cs typeface="Arial"/>
              <a:sym typeface="Arial"/>
            </a:endParaRPr>
          </a:p>
        </p:txBody>
      </p:sp>
      <p:sp>
        <p:nvSpPr>
          <p:cNvPr id="682" name="Google Shape;682;p48"/>
          <p:cNvSpPr txBox="1"/>
          <p:nvPr/>
        </p:nvSpPr>
        <p:spPr>
          <a:xfrm>
            <a:off x="3942700" y="2980425"/>
            <a:ext cx="9585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Power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I/O Ports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Cost</a:t>
            </a:r>
            <a:endParaRPr b="0" i="0" sz="1400" u="none" cap="none" strike="noStrike">
              <a:solidFill>
                <a:srgbClr val="000000"/>
              </a:solidFill>
              <a:latin typeface="Arial"/>
              <a:ea typeface="Arial"/>
              <a:cs typeface="Arial"/>
              <a:sym typeface="Arial"/>
            </a:endParaRPr>
          </a:p>
        </p:txBody>
      </p:sp>
      <p:sp>
        <p:nvSpPr>
          <p:cNvPr id="683" name="Google Shape;683;p48"/>
          <p:cNvSpPr/>
          <p:nvPr/>
        </p:nvSpPr>
        <p:spPr>
          <a:xfrm>
            <a:off x="422800" y="1136400"/>
            <a:ext cx="1138800" cy="831300"/>
          </a:xfrm>
          <a:prstGeom prst="rect">
            <a:avLst/>
          </a:prstGeom>
          <a:solidFill>
            <a:srgbClr val="B4A7D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General Video Card Factors</a:t>
            </a:r>
            <a:endParaRPr b="0" i="0" sz="1400" u="none" cap="none" strike="noStrike">
              <a:solidFill>
                <a:srgbClr val="000000"/>
              </a:solidFill>
              <a:latin typeface="Arial"/>
              <a:ea typeface="Arial"/>
              <a:cs typeface="Arial"/>
              <a:sym typeface="Arial"/>
            </a:endParaRPr>
          </a:p>
        </p:txBody>
      </p:sp>
      <p:sp>
        <p:nvSpPr>
          <p:cNvPr id="684" name="Google Shape;684;p48"/>
          <p:cNvSpPr/>
          <p:nvPr/>
        </p:nvSpPr>
        <p:spPr>
          <a:xfrm>
            <a:off x="412750" y="2264325"/>
            <a:ext cx="1138800" cy="6504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Rad Hard Video Card Factors</a:t>
            </a:r>
            <a:endParaRPr b="0" i="0" sz="1400" u="none" cap="none" strike="noStrike">
              <a:solidFill>
                <a:srgbClr val="000000"/>
              </a:solidFill>
              <a:latin typeface="Arial"/>
              <a:ea typeface="Arial"/>
              <a:cs typeface="Arial"/>
              <a:sym typeface="Arial"/>
            </a:endParaRPr>
          </a:p>
        </p:txBody>
      </p:sp>
      <p:sp>
        <p:nvSpPr>
          <p:cNvPr id="685" name="Google Shape;685;p48"/>
          <p:cNvSpPr/>
          <p:nvPr/>
        </p:nvSpPr>
        <p:spPr>
          <a:xfrm>
            <a:off x="422800" y="3211350"/>
            <a:ext cx="1138800" cy="831300"/>
          </a:xfrm>
          <a:prstGeom prst="rect">
            <a:avLst/>
          </a:prstGeom>
          <a:solidFill>
            <a:srgbClr val="9FC5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Practical Video Card Factors</a:t>
            </a:r>
            <a:endParaRPr b="0" i="0" sz="1400" u="none" cap="none" strike="noStrike">
              <a:solidFill>
                <a:srgbClr val="000000"/>
              </a:solidFill>
              <a:latin typeface="Arial"/>
              <a:ea typeface="Arial"/>
              <a:cs typeface="Arial"/>
              <a:sym typeface="Arial"/>
            </a:endParaRPr>
          </a:p>
        </p:txBody>
      </p:sp>
      <p:sp>
        <p:nvSpPr>
          <p:cNvPr id="686" name="Google Shape;686;p48"/>
          <p:cNvSpPr/>
          <p:nvPr/>
        </p:nvSpPr>
        <p:spPr>
          <a:xfrm rot="5397976">
            <a:off x="5801326" y="2536574"/>
            <a:ext cx="3567001" cy="202500"/>
          </a:xfrm>
          <a:prstGeom prst="rightArrow">
            <a:avLst>
              <a:gd fmla="val 50000" name="adj1"/>
              <a:gd fmla="val 50000" name="adj2"/>
            </a:avLst>
          </a:prstGeom>
          <a:solidFill>
            <a:srgbClr val="F2FA1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48"/>
          <p:cNvSpPr/>
          <p:nvPr/>
        </p:nvSpPr>
        <p:spPr>
          <a:xfrm>
            <a:off x="7737975" y="1233875"/>
            <a:ext cx="1407300" cy="468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Increasing Focus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1" name="Shape 691"/>
        <p:cNvGrpSpPr/>
        <p:nvPr/>
      </p:nvGrpSpPr>
      <p:grpSpPr>
        <a:xfrm>
          <a:off x="0" y="0"/>
          <a:ext cx="0" cy="0"/>
          <a:chOff x="0" y="0"/>
          <a:chExt cx="0" cy="0"/>
        </a:xfrm>
      </p:grpSpPr>
      <p:sp>
        <p:nvSpPr>
          <p:cNvPr id="692" name="Google Shape;692;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More trades - Mechanical (just a notes slide)</a:t>
            </a:r>
            <a:endParaRPr/>
          </a:p>
        </p:txBody>
      </p:sp>
      <p:sp>
        <p:nvSpPr>
          <p:cNvPr id="693" name="Google Shape;693;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100">
                <a:solidFill>
                  <a:srgbClr val="000000"/>
                </a:solidFill>
              </a:rPr>
              <a:t>Trades being worked on:</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Finding the best MLI coating for the camera housing.</a:t>
            </a:r>
            <a:endParaRPr sz="1100">
              <a:solidFill>
                <a:srgbClr val="000000"/>
              </a:solidFill>
            </a:endParaRPr>
          </a:p>
          <a:p>
            <a:pPr indent="-298450" lvl="1" marL="914400" rtl="0" algn="l">
              <a:lnSpc>
                <a:spcPct val="115000"/>
              </a:lnSpc>
              <a:spcBef>
                <a:spcPts val="0"/>
              </a:spcBef>
              <a:spcAft>
                <a:spcPts val="0"/>
              </a:spcAft>
              <a:buClr>
                <a:srgbClr val="000000"/>
              </a:buClr>
              <a:buSzPts val="1100"/>
              <a:buChar char="○"/>
            </a:pPr>
            <a:r>
              <a:rPr lang="en" sz="1100">
                <a:solidFill>
                  <a:srgbClr val="000000"/>
                </a:solidFill>
              </a:rPr>
              <a:t>Determine which MLI coating is best to meet the 0-50 celsius rating for the electronics within the black box (camera housing)</a:t>
            </a:r>
            <a:endParaRPr sz="1100">
              <a:solidFill>
                <a:srgbClr val="000000"/>
              </a:solidFill>
            </a:endParaRPr>
          </a:p>
          <a:p>
            <a:pPr indent="0" lvl="0" marL="0" rtl="0" algn="l">
              <a:lnSpc>
                <a:spcPct val="115000"/>
              </a:lnSpc>
              <a:spcBef>
                <a:spcPts val="0"/>
              </a:spcBef>
              <a:spcAft>
                <a:spcPts val="0"/>
              </a:spcAft>
              <a:buSzPts val="1800"/>
              <a:buNone/>
            </a:pPr>
            <a:r>
              <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Finding the best exposed wire harnessing type </a:t>
            </a:r>
            <a:endParaRPr sz="1100">
              <a:solidFill>
                <a:srgbClr val="000000"/>
              </a:solidFill>
            </a:endParaRPr>
          </a:p>
          <a:p>
            <a:pPr indent="-298450" lvl="1" marL="914400" rtl="0" algn="l">
              <a:lnSpc>
                <a:spcPct val="115000"/>
              </a:lnSpc>
              <a:spcBef>
                <a:spcPts val="0"/>
              </a:spcBef>
              <a:spcAft>
                <a:spcPts val="0"/>
              </a:spcAft>
              <a:buClr>
                <a:srgbClr val="000000"/>
              </a:buClr>
              <a:buSzPts val="1100"/>
              <a:buChar char="○"/>
            </a:pPr>
            <a:r>
              <a:rPr lang="en" sz="1100">
                <a:solidFill>
                  <a:srgbClr val="000000"/>
                </a:solidFill>
              </a:rPr>
              <a:t>Determine which harnessing type is best to ensure minimal wires interference with the docking arm movement</a:t>
            </a:r>
            <a:endParaRPr sz="1100">
              <a:solidFill>
                <a:srgbClr val="000000"/>
              </a:solidFill>
            </a:endParaRPr>
          </a:p>
          <a:p>
            <a:pPr indent="0" lvl="0" marL="457200" rtl="0" algn="l">
              <a:lnSpc>
                <a:spcPct val="115000"/>
              </a:lnSpc>
              <a:spcBef>
                <a:spcPts val="0"/>
              </a:spcBef>
              <a:spcAft>
                <a:spcPts val="0"/>
              </a:spcAft>
              <a:buSzPts val="1800"/>
              <a:buNone/>
            </a:pPr>
            <a:r>
              <a:t/>
            </a:r>
            <a:endParaRPr sz="1100">
              <a:solidFill>
                <a:srgbClr val="000000"/>
              </a:solidFill>
            </a:endParaRPr>
          </a:p>
          <a:p>
            <a:pPr indent="0" lvl="0" marL="0" rtl="0" algn="l">
              <a:lnSpc>
                <a:spcPct val="115000"/>
              </a:lnSpc>
              <a:spcBef>
                <a:spcPts val="0"/>
              </a:spcBef>
              <a:spcAft>
                <a:spcPts val="0"/>
              </a:spcAft>
              <a:buSzPts val="1800"/>
              <a:buNone/>
            </a:pPr>
            <a:r>
              <a:rPr lang="en" sz="1100">
                <a:solidFill>
                  <a:srgbClr val="000000"/>
                </a:solidFill>
              </a:rPr>
              <a:t>Criteria being looked for both the harnessing types and coating:</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Cost</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Functionality </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Material </a:t>
            </a:r>
            <a:endParaRPr sz="1100">
              <a:solidFill>
                <a:srgbClr val="000000"/>
              </a:solidFill>
            </a:endParaRPr>
          </a:p>
          <a:p>
            <a:pPr indent="0" lvl="0" marL="457200" rtl="0" algn="l">
              <a:lnSpc>
                <a:spcPct val="115000"/>
              </a:lnSpc>
              <a:spcBef>
                <a:spcPts val="0"/>
              </a:spcBef>
              <a:spcAft>
                <a:spcPts val="0"/>
              </a:spcAft>
              <a:buSzPts val="1800"/>
              <a:buNone/>
            </a:pPr>
            <a:r>
              <a:t/>
            </a:r>
            <a:endParaRPr sz="1100">
              <a:solidFill>
                <a:srgbClr val="000000"/>
              </a:solidFill>
            </a:endParaRPr>
          </a:p>
          <a:p>
            <a:pPr indent="0" lvl="0" marL="0" rtl="0" algn="l">
              <a:lnSpc>
                <a:spcPct val="115000"/>
              </a:lnSpc>
              <a:spcBef>
                <a:spcPts val="0"/>
              </a:spcBef>
              <a:spcAft>
                <a:spcPts val="0"/>
              </a:spcAft>
              <a:buSzPts val="1800"/>
              <a:buNone/>
            </a:pPr>
            <a:r>
              <a:t/>
            </a:r>
            <a:endParaRPr sz="1100">
              <a:solidFill>
                <a:srgbClr val="000000"/>
              </a:solidFill>
            </a:endParaRPr>
          </a:p>
        </p:txBody>
      </p:sp>
      <p:sp>
        <p:nvSpPr>
          <p:cNvPr id="694" name="Google Shape;694;p49"/>
          <p:cNvSpPr txBox="1"/>
          <p:nvPr>
            <p:ph idx="12" type="sldNum"/>
          </p:nvPr>
        </p:nvSpPr>
        <p:spPr>
          <a:xfrm>
            <a:off x="8624858" y="1674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p5"/>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Project Overview</a:t>
            </a:r>
            <a:endParaRPr b="1" i="0" sz="2700" u="none" cap="none" strike="noStrike">
              <a:solidFill>
                <a:srgbClr val="000000"/>
              </a:solidFill>
              <a:latin typeface="Arial"/>
              <a:ea typeface="Arial"/>
              <a:cs typeface="Arial"/>
              <a:sym typeface="Arial"/>
            </a:endParaRPr>
          </a:p>
        </p:txBody>
      </p:sp>
      <p:sp>
        <p:nvSpPr>
          <p:cNvPr id="147" name="Google Shape;147;p5"/>
          <p:cNvSpPr txBox="1"/>
          <p:nvPr/>
        </p:nvSpPr>
        <p:spPr>
          <a:xfrm>
            <a:off x="298050" y="985575"/>
            <a:ext cx="81777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Project Definition:</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DAISy Cam will integrate a Scoutcam micro camera into the LEXI vehicle’s docking arm and develop a video card solution to support multiple cameras to assist LEXI in its final stages of docking with a client satellite.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Objectives</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Integrate the camera and practical video card into a half scale model of the docking arm.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Provide a solution for a radiation hardened video card that can withstand the temperature and radiation hazards of a geostationary orbit (GEO).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Ensure the practical video card solution and radiation hardened video card solution are capable of transmitting video data to the on board computer.</a:t>
            </a:r>
            <a:endParaRPr b="0" i="0" sz="1400" u="none" cap="none" strike="noStrike">
              <a:solidFill>
                <a:srgbClr val="000000"/>
              </a:solidFill>
              <a:latin typeface="Arial"/>
              <a:ea typeface="Arial"/>
              <a:cs typeface="Arial"/>
              <a:sym typeface="Arial"/>
            </a:endParaRPr>
          </a:p>
        </p:txBody>
      </p:sp>
      <p:sp>
        <p:nvSpPr>
          <p:cNvPr id="148" name="Google Shape;148;p5"/>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149" name="Google Shape;149;p5"/>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150" name="Google Shape;150;p5"/>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151" name="Google Shape;151;p5"/>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152" name="Google Shape;152;p5"/>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153" name="Google Shape;153;p5"/>
          <p:cNvSpPr/>
          <p:nvPr/>
        </p:nvSpPr>
        <p:spPr>
          <a:xfrm>
            <a:off x="0"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98" name="Shape 698"/>
        <p:cNvGrpSpPr/>
        <p:nvPr/>
      </p:nvGrpSpPr>
      <p:grpSpPr>
        <a:xfrm>
          <a:off x="0" y="0"/>
          <a:ext cx="0" cy="0"/>
          <a:chOff x="0" y="0"/>
          <a:chExt cx="0" cy="0"/>
        </a:xfrm>
      </p:grpSpPr>
      <p:sp>
        <p:nvSpPr>
          <p:cNvPr id="699" name="Google Shape;699;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Trades - Electrical/Software (just a notes slide)</a:t>
            </a:r>
            <a:endParaRPr/>
          </a:p>
        </p:txBody>
      </p:sp>
      <p:sp>
        <p:nvSpPr>
          <p:cNvPr id="700" name="Google Shape;700;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sz="1100">
                <a:solidFill>
                  <a:srgbClr val="000000"/>
                </a:solidFill>
              </a:rPr>
              <a:t>Trades being worked on:</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Finding the best compatible video card solution.</a:t>
            </a:r>
            <a:endParaRPr sz="1100">
              <a:solidFill>
                <a:srgbClr val="000000"/>
              </a:solidFill>
            </a:endParaRPr>
          </a:p>
          <a:p>
            <a:pPr indent="-298450" lvl="1" marL="914400" rtl="0" algn="l">
              <a:lnSpc>
                <a:spcPct val="115000"/>
              </a:lnSpc>
              <a:spcBef>
                <a:spcPts val="0"/>
              </a:spcBef>
              <a:spcAft>
                <a:spcPts val="0"/>
              </a:spcAft>
              <a:buClr>
                <a:srgbClr val="000000"/>
              </a:buClr>
              <a:buSzPts val="1100"/>
              <a:buChar char="○"/>
            </a:pPr>
            <a:r>
              <a:rPr lang="en" sz="1100">
                <a:solidFill>
                  <a:srgbClr val="000000"/>
                </a:solidFill>
              </a:rPr>
              <a:t>Determining if solution is or could be rad-hard (at this stage, looking for rad-hard is extra. We plan on finding a practical solution and developing a rad-hard solution based on that)</a:t>
            </a:r>
            <a:endParaRPr sz="1100">
              <a:solidFill>
                <a:srgbClr val="000000"/>
              </a:solidFill>
            </a:endParaRPr>
          </a:p>
          <a:p>
            <a:pPr indent="0" lvl="0" marL="457200" rtl="0" algn="l">
              <a:lnSpc>
                <a:spcPct val="115000"/>
              </a:lnSpc>
              <a:spcBef>
                <a:spcPts val="0"/>
              </a:spcBef>
              <a:spcAft>
                <a:spcPts val="0"/>
              </a:spcAft>
              <a:buSzPts val="1800"/>
              <a:buNone/>
            </a:pPr>
            <a:r>
              <a:t/>
            </a:r>
            <a:endParaRPr sz="1100">
              <a:solidFill>
                <a:srgbClr val="000000"/>
              </a:solidFill>
            </a:endParaRPr>
          </a:p>
          <a:p>
            <a:pPr indent="0" lvl="0" marL="0" rtl="0" algn="l">
              <a:lnSpc>
                <a:spcPct val="115000"/>
              </a:lnSpc>
              <a:spcBef>
                <a:spcPts val="0"/>
              </a:spcBef>
              <a:spcAft>
                <a:spcPts val="0"/>
              </a:spcAft>
              <a:buSzPts val="1800"/>
              <a:buNone/>
            </a:pPr>
            <a:r>
              <a:rPr lang="en" sz="1100">
                <a:solidFill>
                  <a:srgbClr val="000000"/>
                </a:solidFill>
              </a:rPr>
              <a:t>Criteria being looked at:</a:t>
            </a:r>
            <a:endParaRPr sz="1100">
              <a:solidFill>
                <a:srgbClr val="000000"/>
              </a:solidFill>
            </a:endParaRPr>
          </a:p>
          <a:p>
            <a:pPr indent="0" lvl="0" marL="0" rtl="0" algn="l">
              <a:lnSpc>
                <a:spcPct val="115000"/>
              </a:lnSpc>
              <a:spcBef>
                <a:spcPts val="0"/>
              </a:spcBef>
              <a:spcAft>
                <a:spcPts val="0"/>
              </a:spcAft>
              <a:buSzPts val="1800"/>
              <a:buNone/>
            </a:pPr>
            <a:r>
              <a:rPr lang="en" sz="1100">
                <a:solidFill>
                  <a:srgbClr val="000000"/>
                </a:solidFill>
              </a:rPr>
              <a:t>(planning to pick minimum specs based on current research on 09/26)</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Cost</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GPU type and speed</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CPU type and speed</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Weight and size</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RAM</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Temperature range</a:t>
            </a:r>
            <a:endParaRPr sz="1100">
              <a:solidFill>
                <a:srgbClr val="000000"/>
              </a:solidFill>
            </a:endParaRPr>
          </a:p>
          <a:p>
            <a:pPr indent="-298450" lvl="0" marL="457200" rtl="0" algn="l">
              <a:lnSpc>
                <a:spcPct val="115000"/>
              </a:lnSpc>
              <a:spcBef>
                <a:spcPts val="0"/>
              </a:spcBef>
              <a:spcAft>
                <a:spcPts val="0"/>
              </a:spcAft>
              <a:buClr>
                <a:srgbClr val="000000"/>
              </a:buClr>
              <a:buSzPts val="1100"/>
              <a:buChar char="●"/>
            </a:pPr>
            <a:r>
              <a:rPr lang="en" sz="1100">
                <a:solidFill>
                  <a:srgbClr val="000000"/>
                </a:solidFill>
              </a:rPr>
              <a:t>Power consumption</a:t>
            </a:r>
            <a:endParaRPr sz="1100">
              <a:solidFill>
                <a:srgbClr val="000000"/>
              </a:solidFill>
            </a:endParaRPr>
          </a:p>
          <a:p>
            <a:pPr indent="0" lvl="0" marL="457200" rtl="0" algn="l">
              <a:lnSpc>
                <a:spcPct val="115000"/>
              </a:lnSpc>
              <a:spcBef>
                <a:spcPts val="0"/>
              </a:spcBef>
              <a:spcAft>
                <a:spcPts val="0"/>
              </a:spcAft>
              <a:buSzPts val="1800"/>
              <a:buNone/>
            </a:pPr>
            <a:r>
              <a:t/>
            </a:r>
            <a:endParaRPr sz="1100">
              <a:solidFill>
                <a:srgbClr val="000000"/>
              </a:solidFill>
            </a:endParaRPr>
          </a:p>
          <a:p>
            <a:pPr indent="0" lvl="0" marL="0" rtl="0" algn="l">
              <a:lnSpc>
                <a:spcPct val="115000"/>
              </a:lnSpc>
              <a:spcBef>
                <a:spcPts val="0"/>
              </a:spcBef>
              <a:spcAft>
                <a:spcPts val="0"/>
              </a:spcAft>
              <a:buSzPts val="1800"/>
              <a:buNone/>
            </a:pPr>
            <a:r>
              <a:rPr lang="en" sz="1100">
                <a:solidFill>
                  <a:srgbClr val="000000"/>
                </a:solidFill>
              </a:rPr>
              <a:t>Other considerations: I/O ports, accessibility, radiation tolerance</a:t>
            </a:r>
            <a:endParaRPr sz="1100">
              <a:solidFill>
                <a:srgbClr val="000000"/>
              </a:solidFill>
            </a:endParaRPr>
          </a:p>
        </p:txBody>
      </p:sp>
      <p:sp>
        <p:nvSpPr>
          <p:cNvPr id="701" name="Google Shape;701;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sp>
        <p:nvSpPr>
          <p:cNvPr id="158" name="Google Shape;158;p6"/>
          <p:cNvSpPr txBox="1"/>
          <p:nvPr/>
        </p:nvSpPr>
        <p:spPr>
          <a:xfrm>
            <a:off x="320040" y="84775"/>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High Level CONOPS</a:t>
            </a:r>
            <a:endParaRPr b="1" i="0" sz="2700" u="none" cap="none" strike="noStrike">
              <a:solidFill>
                <a:srgbClr val="000000"/>
              </a:solidFill>
              <a:latin typeface="Arial"/>
              <a:ea typeface="Arial"/>
              <a:cs typeface="Arial"/>
              <a:sym typeface="Arial"/>
            </a:endParaRPr>
          </a:p>
        </p:txBody>
      </p:sp>
      <p:sp>
        <p:nvSpPr>
          <p:cNvPr id="159" name="Google Shape;159;p6"/>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160" name="Google Shape;160;p6"/>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161" name="Google Shape;161;p6"/>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162" name="Google Shape;162;p6"/>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163" name="Google Shape;163;p6"/>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164" name="Google Shape;164;p6"/>
          <p:cNvSpPr/>
          <p:nvPr/>
        </p:nvSpPr>
        <p:spPr>
          <a:xfrm>
            <a:off x="0"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pic>
        <p:nvPicPr>
          <p:cNvPr id="165" name="Google Shape;165;p6"/>
          <p:cNvPicPr preferRelativeResize="0"/>
          <p:nvPr/>
        </p:nvPicPr>
        <p:blipFill rotWithShape="1">
          <a:blip r:embed="rId4">
            <a:alphaModFix/>
          </a:blip>
          <a:srcRect b="0" l="0" r="0" t="0"/>
          <a:stretch/>
        </p:blipFill>
        <p:spPr>
          <a:xfrm>
            <a:off x="1121900" y="631063"/>
            <a:ext cx="6900202" cy="388136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p7"/>
          <p:cNvSpPr txBox="1"/>
          <p:nvPr/>
        </p:nvSpPr>
        <p:spPr>
          <a:xfrm>
            <a:off x="320040" y="6745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Low Level CONOPS</a:t>
            </a:r>
            <a:endParaRPr b="1" i="0" sz="2700" u="none" cap="none" strike="noStrike">
              <a:solidFill>
                <a:srgbClr val="000000"/>
              </a:solidFill>
              <a:latin typeface="Arial"/>
              <a:ea typeface="Arial"/>
              <a:cs typeface="Arial"/>
              <a:sym typeface="Arial"/>
            </a:endParaRPr>
          </a:p>
        </p:txBody>
      </p:sp>
      <p:sp>
        <p:nvSpPr>
          <p:cNvPr id="171" name="Google Shape;171;p7"/>
          <p:cNvSpPr txBox="1"/>
          <p:nvPr/>
        </p:nvSpPr>
        <p:spPr>
          <a:xfrm>
            <a:off x="221075" y="1267450"/>
            <a:ext cx="8547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7"/>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pic>
        <p:nvPicPr>
          <p:cNvPr id="173" name="Google Shape;173;p7"/>
          <p:cNvPicPr preferRelativeResize="0"/>
          <p:nvPr/>
        </p:nvPicPr>
        <p:blipFill rotWithShape="1">
          <a:blip r:embed="rId4">
            <a:alphaModFix/>
          </a:blip>
          <a:srcRect b="0" l="0" r="0" t="0"/>
          <a:stretch/>
        </p:blipFill>
        <p:spPr>
          <a:xfrm>
            <a:off x="1120134" y="633225"/>
            <a:ext cx="6903720" cy="3877057"/>
          </a:xfrm>
          <a:prstGeom prst="rect">
            <a:avLst/>
          </a:prstGeom>
          <a:noFill/>
          <a:ln>
            <a:noFill/>
          </a:ln>
        </p:spPr>
      </p:pic>
      <p:sp>
        <p:nvSpPr>
          <p:cNvPr descr="Timeline background shape" id="174" name="Google Shape;174;p7"/>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175" name="Google Shape;175;p7"/>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176" name="Google Shape;176;p7"/>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177" name="Google Shape;177;p7"/>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178" name="Google Shape;178;p7"/>
          <p:cNvSpPr/>
          <p:nvPr/>
        </p:nvSpPr>
        <p:spPr>
          <a:xfrm>
            <a:off x="0"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2" name="Shape 182"/>
        <p:cNvGrpSpPr/>
        <p:nvPr/>
      </p:nvGrpSpPr>
      <p:grpSpPr>
        <a:xfrm>
          <a:off x="0" y="0"/>
          <a:ext cx="0" cy="0"/>
          <a:chOff x="0" y="0"/>
          <a:chExt cx="0" cy="0"/>
        </a:xfrm>
      </p:grpSpPr>
      <p:sp>
        <p:nvSpPr>
          <p:cNvPr id="183" name="Google Shape;183;p8"/>
          <p:cNvSpPr txBox="1"/>
          <p:nvPr/>
        </p:nvSpPr>
        <p:spPr>
          <a:xfrm>
            <a:off x="320040" y="182880"/>
            <a:ext cx="9144000" cy="60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Functional Block Diagram</a:t>
            </a:r>
            <a:endParaRPr b="1" i="0" sz="2700" u="none" cap="none" strike="noStrike">
              <a:solidFill>
                <a:srgbClr val="000000"/>
              </a:solidFill>
              <a:latin typeface="Arial"/>
              <a:ea typeface="Arial"/>
              <a:cs typeface="Arial"/>
              <a:sym typeface="Arial"/>
            </a:endParaRPr>
          </a:p>
        </p:txBody>
      </p:sp>
      <p:sp>
        <p:nvSpPr>
          <p:cNvPr id="184" name="Google Shape;184;p8"/>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185" name="Google Shape;185;p8"/>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186" name="Google Shape;186;p8"/>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187" name="Google Shape;187;p8"/>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188" name="Google Shape;188;p8"/>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189" name="Google Shape;189;p8"/>
          <p:cNvSpPr/>
          <p:nvPr/>
        </p:nvSpPr>
        <p:spPr>
          <a:xfrm>
            <a:off x="0"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pic>
        <p:nvPicPr>
          <p:cNvPr id="190" name="Google Shape;190;p8"/>
          <p:cNvPicPr preferRelativeResize="0"/>
          <p:nvPr/>
        </p:nvPicPr>
        <p:blipFill rotWithShape="1">
          <a:blip r:embed="rId4">
            <a:alphaModFix/>
          </a:blip>
          <a:srcRect b="0" l="0" r="0" t="0"/>
          <a:stretch/>
        </p:blipFill>
        <p:spPr>
          <a:xfrm>
            <a:off x="1733487" y="545025"/>
            <a:ext cx="5677025" cy="42577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Google Shape;195;p9"/>
          <p:cNvSpPr txBox="1"/>
          <p:nvPr/>
        </p:nvSpPr>
        <p:spPr>
          <a:xfrm>
            <a:off x="320040" y="182880"/>
            <a:ext cx="9144000" cy="64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1" i="0" lang="en" sz="2700" u="none" cap="none" strike="noStrike">
                <a:solidFill>
                  <a:srgbClr val="000000"/>
                </a:solidFill>
                <a:latin typeface="Arial"/>
                <a:ea typeface="Arial"/>
                <a:cs typeface="Arial"/>
                <a:sym typeface="Arial"/>
              </a:rPr>
              <a:t>Critical Project Elements</a:t>
            </a:r>
            <a:endParaRPr b="1" i="0" sz="2700" u="none" cap="none" strike="noStrike">
              <a:solidFill>
                <a:srgbClr val="000000"/>
              </a:solidFill>
              <a:latin typeface="Arial"/>
              <a:ea typeface="Arial"/>
              <a:cs typeface="Arial"/>
              <a:sym typeface="Arial"/>
            </a:endParaRPr>
          </a:p>
        </p:txBody>
      </p:sp>
      <p:graphicFrame>
        <p:nvGraphicFramePr>
          <p:cNvPr id="196" name="Google Shape;196;p9"/>
          <p:cNvGraphicFramePr/>
          <p:nvPr/>
        </p:nvGraphicFramePr>
        <p:xfrm>
          <a:off x="897838" y="1078338"/>
          <a:ext cx="3000000" cy="3000000"/>
        </p:xfrm>
        <a:graphic>
          <a:graphicData uri="http://schemas.openxmlformats.org/drawingml/2006/table">
            <a:tbl>
              <a:tblPr>
                <a:noFill/>
                <a:tableStyleId>{CF7D5A40-C3BF-4955-9AF9-59ED40591980}</a:tableStyleId>
              </a:tblPr>
              <a:tblGrid>
                <a:gridCol w="1127450"/>
                <a:gridCol w="6220875"/>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t>Identifier</a:t>
                      </a:r>
                      <a:endParaRPr b="1"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 sz="1400" u="none" cap="none" strike="noStrike"/>
                        <a:t>Critical Project Element</a:t>
                      </a:r>
                      <a:endParaRPr b="1"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T.1</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Camera and harnessing stays attached to the docking arm.</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T.2</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Camera attachment does not obstruct docking capabilities.</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T.3</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Video compression must occur if necessary.</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T.4</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Both video card solutions must collect correct image, e.g. image is clear.</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T.5</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t>Radiation hardened video card can withstand a temperature range of 0-50 C and radiation loads at GEO (~100 krad/year)  for a 15 year time span. </a:t>
                      </a:r>
                      <a:endParaRPr sz="1400" u="none" cap="none" strike="noStrike"/>
                    </a:p>
                  </a:txBody>
                  <a:tcPr marT="91425" marB="91425" marR="91425" marL="91425"/>
                </a:tc>
              </a:tr>
            </a:tbl>
          </a:graphicData>
        </a:graphic>
      </p:graphicFrame>
      <p:sp>
        <p:nvSpPr>
          <p:cNvPr id="197" name="Google Shape;197;p9"/>
          <p:cNvSpPr txBox="1"/>
          <p:nvPr>
            <p:ph idx="12" type="sldNum"/>
          </p:nvPr>
        </p:nvSpPr>
        <p:spPr>
          <a:xfrm>
            <a:off x="8599741" y="47423"/>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solidFill>
                  <a:srgbClr val="404040"/>
                </a:solidFill>
              </a:rPr>
              <a:t>‹#›</a:t>
            </a:fld>
            <a:endParaRPr>
              <a:solidFill>
                <a:srgbClr val="404040"/>
              </a:solidFill>
            </a:endParaRPr>
          </a:p>
        </p:txBody>
      </p:sp>
      <p:sp>
        <p:nvSpPr>
          <p:cNvPr descr="Timeline background shape" id="198" name="Google Shape;198;p9"/>
          <p:cNvSpPr/>
          <p:nvPr/>
        </p:nvSpPr>
        <p:spPr>
          <a:xfrm>
            <a:off x="6536000"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5. Modeling Plan</a:t>
            </a:r>
            <a:endParaRPr b="0" i="0" sz="1000" u="none" cap="none" strike="noStrike">
              <a:solidFill>
                <a:srgbClr val="000000"/>
              </a:solidFill>
              <a:latin typeface="Nunito"/>
              <a:ea typeface="Nunito"/>
              <a:cs typeface="Nunito"/>
              <a:sym typeface="Nunito"/>
            </a:endParaRPr>
          </a:p>
        </p:txBody>
      </p:sp>
      <p:sp>
        <p:nvSpPr>
          <p:cNvPr descr="Timeline background shape" id="199" name="Google Shape;199;p9"/>
          <p:cNvSpPr/>
          <p:nvPr/>
        </p:nvSpPr>
        <p:spPr>
          <a:xfrm>
            <a:off x="4897968"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4. Design Space</a:t>
            </a:r>
            <a:endParaRPr b="0" i="0" sz="1000" u="none" cap="none" strike="noStrike">
              <a:solidFill>
                <a:srgbClr val="000000"/>
              </a:solidFill>
              <a:latin typeface="Nunito"/>
              <a:ea typeface="Nunito"/>
              <a:cs typeface="Nunito"/>
              <a:sym typeface="Nunito"/>
            </a:endParaRPr>
          </a:p>
        </p:txBody>
      </p:sp>
      <p:sp>
        <p:nvSpPr>
          <p:cNvPr descr="Timeline background shape" id="200" name="Google Shape;200;p9"/>
          <p:cNvSpPr/>
          <p:nvPr/>
        </p:nvSpPr>
        <p:spPr>
          <a:xfrm>
            <a:off x="3267995"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3. Trade - Model </a:t>
            </a:r>
            <a:endParaRPr b="0" i="0" sz="1000" u="none" cap="none" strike="noStrike">
              <a:solidFill>
                <a:srgbClr val="000000"/>
              </a:solidFill>
              <a:latin typeface="Nunito"/>
              <a:ea typeface="Nunito"/>
              <a:cs typeface="Nunito"/>
              <a:sym typeface="Nunito"/>
            </a:endParaRPr>
          </a:p>
        </p:txBody>
      </p:sp>
      <p:sp>
        <p:nvSpPr>
          <p:cNvPr descr="Timeline background shape" id="201" name="Google Shape;201;p9"/>
          <p:cNvSpPr/>
          <p:nvPr/>
        </p:nvSpPr>
        <p:spPr>
          <a:xfrm>
            <a:off x="1644862" y="4846320"/>
            <a:ext cx="1857900" cy="183000"/>
          </a:xfrm>
          <a:prstGeom prst="homePlate">
            <a:avLst>
              <a:gd fmla="val 50000" name="adj"/>
            </a:avLst>
          </a:prstGeom>
          <a:solidFill>
            <a:srgbClr val="9E9E9E"/>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2. Trade - Video Card </a:t>
            </a:r>
            <a:endParaRPr b="0" i="0" sz="1000" u="none" cap="none" strike="noStrike">
              <a:solidFill>
                <a:srgbClr val="000000"/>
              </a:solidFill>
              <a:latin typeface="Nunito"/>
              <a:ea typeface="Nunito"/>
              <a:cs typeface="Nunito"/>
              <a:sym typeface="Nunito"/>
            </a:endParaRPr>
          </a:p>
        </p:txBody>
      </p:sp>
      <p:sp>
        <p:nvSpPr>
          <p:cNvPr descr="Timeline background shape" id="202" name="Google Shape;202;p9"/>
          <p:cNvSpPr/>
          <p:nvPr/>
        </p:nvSpPr>
        <p:spPr>
          <a:xfrm>
            <a:off x="0" y="4846320"/>
            <a:ext cx="1857900" cy="183000"/>
          </a:xfrm>
          <a:prstGeom prst="homePlate">
            <a:avLst>
              <a:gd fmla="val 50000" name="adj"/>
            </a:avLst>
          </a:prstGeom>
          <a:solidFill>
            <a:srgbClr val="E7E7E7"/>
          </a:solidFill>
          <a:ln cap="flat" cmpd="sng" w="19050">
            <a:solidFill>
              <a:srgbClr val="30292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Nunito"/>
                <a:ea typeface="Nunito"/>
                <a:cs typeface="Nunito"/>
                <a:sym typeface="Nunito"/>
              </a:rPr>
              <a:t>1. Project Overview</a:t>
            </a:r>
            <a:endParaRPr b="0" i="0" sz="1000" u="none" cap="none" strike="noStrike">
              <a:solidFill>
                <a:srgbClr val="000000"/>
              </a:solidFill>
              <a:latin typeface="Nunito"/>
              <a:ea typeface="Nunito"/>
              <a:cs typeface="Nunito"/>
              <a:sym typeface="Nuni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D1C97D5F27A942A6ECCDFB95DF13FE" ma:contentTypeVersion="2" ma:contentTypeDescription="Create a new document." ma:contentTypeScope="" ma:versionID="5c0e740550673f5f4954bb6797f86aac">
  <xsd:schema xmlns:xsd="http://www.w3.org/2001/XMLSchema" xmlns:xs="http://www.w3.org/2001/XMLSchema" xmlns:p="http://schemas.microsoft.com/office/2006/metadata/properties" xmlns:ns2="808fd839-170a-44a4-85e4-5aff044f8a2d" targetNamespace="http://schemas.microsoft.com/office/2006/metadata/properties" ma:root="true" ma:fieldsID="5619e1ff52abc926600559262f396ca4" ns2:_="">
    <xsd:import namespace="808fd839-170a-44a4-85e4-5aff044f8a2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fd839-170a-44a4-85e4-5aff044f8a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BFDD5A0-B9DC-4806-A7F6-6953641BE8F1}"/>
</file>

<file path=customXml/itemProps2.xml><?xml version="1.0" encoding="utf-8"?>
<ds:datastoreItem xmlns:ds="http://schemas.openxmlformats.org/officeDocument/2006/customXml" ds:itemID="{3007DA5C-62B5-4D79-98A3-9E2C4F48621F}"/>
</file>

<file path=customXml/itemProps3.xml><?xml version="1.0" encoding="utf-8"?>
<ds:datastoreItem xmlns:ds="http://schemas.openxmlformats.org/officeDocument/2006/customXml" ds:itemID="{2ADBB617-881E-489C-9FBD-922AAD069327}"/>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0x01010055D1C97D5F27A942A6ECCDFB95DF13FE</vt:lpwstr>
  </property>
</Properties>
</file>