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49.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7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Lst>
  <p:sldSz cx="9144000" cy="5143500" type="screen16x9"/>
  <p:notesSz cx="6858000" cy="9144000"/>
  <p:embeddedFontLst>
    <p:embeddedFont>
      <p:font typeface="Lato" panose="020F0502020204030203" pitchFamily="34" charset="0"/>
      <p:regular r:id="rId74"/>
      <p:bold r:id="rId75"/>
      <p:italic r:id="rId76"/>
      <p:boldItalic r:id="rId77"/>
    </p:embeddedFont>
    <p:embeddedFont>
      <p:font typeface="Lato Light" panose="020F0302020204030204" pitchFamily="34" charset="0"/>
      <p:regular r:id="rId78"/>
      <p:bold r:id="rId79"/>
      <p:italic r:id="rId80"/>
      <p:boldItalic r:id="rId81"/>
    </p:embeddedFont>
    <p:embeddedFont>
      <p:font typeface="Raleway" pitchFamily="2" charset="77"/>
      <p:regular r:id="rId82"/>
      <p:bold r:id="rId83"/>
      <p:italic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995A85-BEF5-49D0-B0FB-2172C2708ABE}">
  <a:tblStyle styleId="{F5995A85-BEF5-49D0-B0FB-2172C2708ABE}"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37851C5-BD4A-4276-8BDD-9EC2E40BD42C}" styleName="Table_1">
    <a:wholeTbl>
      <a:tcTxStyle>
        <a:font>
          <a:latin typeface="Arial"/>
          <a:ea typeface="Arial"/>
          <a:cs typeface="Arial"/>
        </a:font>
        <a:srgbClr val="000000"/>
      </a:tcTxStyle>
      <a:tcStyle>
        <a:tcBdr>
          <a:left>
            <a:ln w="12700" cap="flat" cmpd="sng">
              <a:solidFill>
                <a:srgbClr val="9E9E9E"/>
              </a:solidFill>
              <a:prstDash val="solid"/>
              <a:round/>
              <a:headEnd type="none" w="sm" len="sm"/>
              <a:tailEnd type="none" w="sm" len="sm"/>
            </a:ln>
          </a:left>
          <a:right>
            <a:ln w="12700" cap="flat" cmpd="sng">
              <a:solidFill>
                <a:srgbClr val="9E9E9E"/>
              </a:solidFill>
              <a:prstDash val="solid"/>
              <a:round/>
              <a:headEnd type="none" w="sm" len="sm"/>
              <a:tailEnd type="none" w="sm" len="sm"/>
            </a:ln>
          </a:right>
          <a:top>
            <a:ln w="12700" cap="flat" cmpd="sng">
              <a:solidFill>
                <a:srgbClr val="9E9E9E"/>
              </a:solidFill>
              <a:prstDash val="solid"/>
              <a:round/>
              <a:headEnd type="none" w="sm" len="sm"/>
              <a:tailEnd type="none" w="sm" len="sm"/>
            </a:ln>
          </a:top>
          <a:bottom>
            <a:ln w="12700" cap="flat" cmpd="sng">
              <a:solidFill>
                <a:srgbClr val="9E9E9E"/>
              </a:solidFill>
              <a:prstDash val="solid"/>
              <a:round/>
              <a:headEnd type="none" w="sm" len="sm"/>
              <a:tailEnd type="none" w="sm" len="sm"/>
            </a:ln>
          </a:bottom>
          <a:insideH>
            <a:ln w="12700" cap="flat" cmpd="sng">
              <a:solidFill>
                <a:srgbClr val="9E9E9E"/>
              </a:solidFill>
              <a:prstDash val="solid"/>
              <a:round/>
              <a:headEnd type="none" w="sm" len="sm"/>
              <a:tailEnd type="none" w="sm" len="sm"/>
            </a:ln>
          </a:insideH>
          <a:insideV>
            <a:ln w="12700"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8527F1E-C8E0-4929-AAE0-B8D5FCB34B96}"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6"/>
    <p:restoredTop sz="94720"/>
  </p:normalViewPr>
  <p:slideViewPr>
    <p:cSldViewPr snapToGrid="0">
      <p:cViewPr varScale="1">
        <p:scale>
          <a:sx n="286" d="100"/>
          <a:sy n="286" d="100"/>
        </p:scale>
        <p:origin x="102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11.fntdata"/><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3.xml"/><Relationship Id="rId90" Type="http://schemas.openxmlformats.org/officeDocument/2006/relationships/customXml" Target="../customXml/item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7.fntdata"/><Relationship Id="rId85"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theme" Target="theme/theme1.xml"/><Relationship Id="rId9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3.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customXml" Target="../customXml/item3.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font" Target="fonts/font9.fntdata"/><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5d385d7b7c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5d385d7b7c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5d385d7b7c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5d385d7b7c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5d385d7b7c_0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5d385d7b7c_0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EE - let me know your thoughts on the red boxes</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5d385d7b7c_0_1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5d385d7b7c_0_1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Level 2 highlighting will not be done on other slides because everything would be highlighted, but on this slide it looks good and will be presented. Thought?</a:t>
            </a:r>
            <a:endParaRPr/>
          </a:p>
          <a:p>
            <a:pPr marL="0" lvl="0" indent="0" algn="l" rtl="0">
              <a:spcBef>
                <a:spcPts val="0"/>
              </a:spcBef>
              <a:spcAft>
                <a:spcPts val="0"/>
              </a:spcAft>
              <a:buNone/>
            </a:pPr>
            <a:endParaRPr/>
          </a:p>
          <a:p>
            <a:pPr marL="0" lvl="0" indent="0" algn="l" rtl="0">
              <a:spcBef>
                <a:spcPts val="0"/>
              </a:spcBef>
              <a:spcAft>
                <a:spcPts val="0"/>
              </a:spcAft>
              <a:buNone/>
            </a:pPr>
            <a:r>
              <a:rPr lang="en"/>
              <a:t>For the timing, is it just those two measurements?</a:t>
            </a:r>
            <a:endParaRPr/>
          </a:p>
          <a:p>
            <a:pPr marL="0" lvl="0" indent="0" algn="l" rtl="0">
              <a:spcBef>
                <a:spcPts val="0"/>
              </a:spcBef>
              <a:spcAft>
                <a:spcPts val="0"/>
              </a:spcAft>
              <a:buNone/>
            </a:pPr>
            <a:r>
              <a:rPr lang="en"/>
              <a:t>Narrate this slide well to make sure its known this is one flow down example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5d385d7b7c_0_1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5d385d7b7c_0_1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5d385d7b7c_0_1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5d385d7b7c_0_1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5d385d7b7c_0_1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5d385d7b7c_0_1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5d385d7b7c_0_15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5d385d7b7c_0_1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00FFFF"/>
                </a:highlight>
              </a:rPr>
              <a:t>I am going to pretty this up -AP</a:t>
            </a:r>
            <a:endParaRPr>
              <a:highlight>
                <a:srgbClr val="00FFFF"/>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5d385d7b7c_0_16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5d385d7b7c_0_1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00FFFF"/>
                </a:highlight>
              </a:rPr>
              <a:t>This one too -AP</a:t>
            </a:r>
            <a:endParaRPr>
              <a:highlight>
                <a:srgbClr val="00FFFF"/>
              </a:highligh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5d385d7b7c_0_18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5d385d7b7c_0_1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5d385d7b7c_0_1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5d385d7b7c_0_1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we need preferred? Why preferred?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5d385d7b7c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5d385d7b7c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5d385d7b7c_0_1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5d385d7b7c_0_1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this not ugly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5fe868203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5fe868203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this not ugly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5d385d7b7c_0_19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5d385d7b7c_0_19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Should we introduce new requirements, or should we reference the old ones?</a:t>
            </a:r>
            <a:endParaRPr/>
          </a:p>
          <a:p>
            <a:pPr marL="0" lvl="0" indent="0" algn="l" rtl="0">
              <a:spcBef>
                <a:spcPts val="0"/>
              </a:spcBef>
              <a:spcAft>
                <a:spcPts val="0"/>
              </a:spcAft>
              <a:buNone/>
            </a:pPr>
            <a:endParaRPr/>
          </a:p>
          <a:p>
            <a:pPr marL="0" lvl="0" indent="0" algn="l" rtl="0">
              <a:spcBef>
                <a:spcPts val="0"/>
              </a:spcBef>
              <a:spcAft>
                <a:spcPts val="0"/>
              </a:spcAft>
              <a:buNone/>
            </a:pPr>
            <a:r>
              <a:rPr lang="en"/>
              <a:t>We need continuity within all of our trade studies - similar format, do we do risks with all of them? Could be a good question for TA</a:t>
            </a:r>
            <a:endParaRPr/>
          </a:p>
          <a:p>
            <a:pPr marL="0" lvl="0" indent="0" algn="l" rtl="0">
              <a:spcBef>
                <a:spcPts val="0"/>
              </a:spcBef>
              <a:spcAft>
                <a:spcPts val="0"/>
              </a:spcAft>
              <a:buNone/>
            </a:pPr>
            <a:endParaRPr/>
          </a:p>
          <a:p>
            <a:pPr marL="0" lvl="0" indent="0" algn="l" rtl="0">
              <a:spcBef>
                <a:spcPts val="0"/>
              </a:spcBef>
              <a:spcAft>
                <a:spcPts val="0"/>
              </a:spcAft>
              <a:buNone/>
            </a:pPr>
            <a:r>
              <a:rPr lang="en"/>
              <a:t>Add visual stuff</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Make it more visual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5fe8682035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5fe8682035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Should we introduce new requirements, or should we reference the old ones?</a:t>
            </a:r>
            <a:endParaRPr/>
          </a:p>
          <a:p>
            <a:pPr marL="0" lvl="0" indent="0" algn="l" rtl="0">
              <a:spcBef>
                <a:spcPts val="0"/>
              </a:spcBef>
              <a:spcAft>
                <a:spcPts val="0"/>
              </a:spcAft>
              <a:buNone/>
            </a:pPr>
            <a:endParaRPr/>
          </a:p>
          <a:p>
            <a:pPr marL="0" lvl="0" indent="0" algn="l" rtl="0">
              <a:spcBef>
                <a:spcPts val="0"/>
              </a:spcBef>
              <a:spcAft>
                <a:spcPts val="0"/>
              </a:spcAft>
              <a:buNone/>
            </a:pPr>
            <a:r>
              <a:rPr lang="en"/>
              <a:t>We need continuity within all of our trade studies - similar format, do we do risks with all of them? Could be a good question for TA</a:t>
            </a:r>
            <a:endParaRPr/>
          </a:p>
          <a:p>
            <a:pPr marL="0" lvl="0" indent="0" algn="l" rtl="0">
              <a:spcBef>
                <a:spcPts val="0"/>
              </a:spcBef>
              <a:spcAft>
                <a:spcPts val="0"/>
              </a:spcAft>
              <a:buNone/>
            </a:pPr>
            <a:endParaRPr/>
          </a:p>
          <a:p>
            <a:pPr marL="0" lvl="0" indent="0" algn="l" rtl="0">
              <a:spcBef>
                <a:spcPts val="0"/>
              </a:spcBef>
              <a:spcAft>
                <a:spcPts val="0"/>
              </a:spcAft>
              <a:buNone/>
            </a:pPr>
            <a:r>
              <a:rPr lang="en"/>
              <a:t>Add visual stuff</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Make it more visual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5d385d7b7c_0_2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5d385d7b7c_0_2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this not ugly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5d385d7b7c_0_20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5d385d7b7c_0_2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this not ugly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5d385d7b7c_0_20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15d385d7b7c_0_2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this not ugly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5d385d7b7c_0_2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15d385d7b7c_0_2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your trade is not to this point, make that clear and fill out as much as you can and we can narrate it from there</a:t>
            </a:r>
            <a:endParaRPr/>
          </a:p>
          <a:p>
            <a:pPr marL="0" lvl="0" indent="0" algn="l" rtl="0">
              <a:spcBef>
                <a:spcPts val="0"/>
              </a:spcBef>
              <a:spcAft>
                <a:spcPts val="0"/>
              </a:spcAft>
              <a:buNone/>
            </a:pPr>
            <a:endParaRPr/>
          </a:p>
          <a:p>
            <a:pPr marL="0" lvl="0" indent="0" algn="l" rtl="0">
              <a:spcBef>
                <a:spcPts val="0"/>
              </a:spcBef>
              <a:spcAft>
                <a:spcPts val="0"/>
              </a:spcAft>
              <a:buNone/>
            </a:pPr>
            <a:r>
              <a:rPr lang="en" sz="2100"/>
              <a:t>Reason of 4 star on comm: don’t know if it’s easy to interact with keysight sofeware</a:t>
            </a:r>
            <a:endParaRPr sz="21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5d385d7b7c_0_2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15d385d7b7c_0_2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your trade is not to this point, make that clear and fill out as much as you can and we can narrate it from there</a:t>
            </a:r>
            <a:endParaRPr/>
          </a:p>
          <a:p>
            <a:pPr marL="0" lvl="0" indent="0" algn="l" rtl="0">
              <a:spcBef>
                <a:spcPts val="0"/>
              </a:spcBef>
              <a:spcAft>
                <a:spcPts val="0"/>
              </a:spcAft>
              <a:buNone/>
            </a:pPr>
            <a:endParaRPr/>
          </a:p>
          <a:p>
            <a:pPr marL="0" lvl="0" indent="0" algn="l" rtl="0">
              <a:spcBef>
                <a:spcPts val="0"/>
              </a:spcBef>
              <a:spcAft>
                <a:spcPts val="0"/>
              </a:spcAft>
              <a:buNone/>
            </a:pPr>
            <a:r>
              <a:rPr lang="en" sz="2100"/>
              <a:t>Reason of 4 star on comm: don’t know if it’s easy to interact with keysight sofeware</a:t>
            </a:r>
            <a:endParaRPr sz="21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5d385d7b7c_0_2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15d385d7b7c_0_2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your trade is not to this point, make that clear and fill out as much as you can and we can narrate it from there</a:t>
            </a:r>
            <a:endParaRPr/>
          </a:p>
          <a:p>
            <a:pPr marL="0" lvl="0" indent="0" algn="l" rtl="0">
              <a:spcBef>
                <a:spcPts val="0"/>
              </a:spcBef>
              <a:spcAft>
                <a:spcPts val="0"/>
              </a:spcAft>
              <a:buNone/>
            </a:pPr>
            <a:endParaRPr/>
          </a:p>
          <a:p>
            <a:pPr marL="0" lvl="0" indent="0" algn="l" rtl="0">
              <a:spcBef>
                <a:spcPts val="0"/>
              </a:spcBef>
              <a:spcAft>
                <a:spcPts val="0"/>
              </a:spcAft>
              <a:buNone/>
            </a:pPr>
            <a:r>
              <a:rPr lang="en" sz="2100"/>
              <a:t>Reason of 4 star on comm: don’t know if it’s easy to interact with keysight sofeware</a:t>
            </a:r>
            <a:endParaRPr sz="2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5d385d7b7c_0_18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5d385d7b7c_0_1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5d385d7b7c_0_2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15d385d7b7c_0_2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this not ugly</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5d385d7b7c_0_2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15d385d7b7c_0_2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this not ugly</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5d385d7b7c_0_2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5d385d7b7c_0_2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this not ugly</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5fe868203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5fe868203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this not ugly</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5d385d7b7c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5d385d7b7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0000"/>
                </a:highlight>
              </a:rPr>
              <a:t>CHECK IF KEY REQUIREMENTS DEPEND ON ANY CPEs</a:t>
            </a:r>
            <a:endParaRPr>
              <a:highlight>
                <a:srgbClr val="FF0000"/>
              </a:highlight>
            </a:endParaRPr>
          </a:p>
          <a:p>
            <a:pPr marL="0" lvl="0" indent="0" algn="l" rtl="0">
              <a:spcBef>
                <a:spcPts val="0"/>
              </a:spcBef>
              <a:spcAft>
                <a:spcPts val="0"/>
              </a:spcAft>
              <a:buNone/>
            </a:pPr>
            <a:endParaRPr/>
          </a:p>
          <a:p>
            <a:pPr marL="0" lvl="0" indent="0" algn="l" rtl="0">
              <a:spcBef>
                <a:spcPts val="0"/>
              </a:spcBef>
              <a:spcAft>
                <a:spcPts val="0"/>
              </a:spcAft>
              <a:buNone/>
            </a:pPr>
            <a:r>
              <a:rPr lang="en"/>
              <a:t>Should we introduce new requirements, or should we reference the old ones?</a:t>
            </a:r>
            <a:endParaRPr/>
          </a:p>
          <a:p>
            <a:pPr marL="0" lvl="0" indent="0" algn="l" rtl="0">
              <a:spcBef>
                <a:spcPts val="0"/>
              </a:spcBef>
              <a:spcAft>
                <a:spcPts val="0"/>
              </a:spcAft>
              <a:buNone/>
            </a:pPr>
            <a:endParaRPr/>
          </a:p>
          <a:p>
            <a:pPr marL="0" lvl="0" indent="0" algn="l" rtl="0">
              <a:spcBef>
                <a:spcPts val="0"/>
              </a:spcBef>
              <a:spcAft>
                <a:spcPts val="0"/>
              </a:spcAft>
              <a:buNone/>
            </a:pPr>
            <a:r>
              <a:rPr lang="en"/>
              <a:t>We need continuity within all of our trade studies - similar format, do we do risks with all of them? Could be a good question for TA</a:t>
            </a:r>
            <a:endParaRPr/>
          </a:p>
          <a:p>
            <a:pPr marL="0" lvl="0" indent="0" algn="l" rtl="0">
              <a:spcBef>
                <a:spcPts val="0"/>
              </a:spcBef>
              <a:spcAft>
                <a:spcPts val="0"/>
              </a:spcAft>
              <a:buNone/>
            </a:pPr>
            <a:endParaRPr/>
          </a:p>
          <a:p>
            <a:pPr marL="0" lvl="0" indent="0" algn="l" rtl="0">
              <a:spcBef>
                <a:spcPts val="0"/>
              </a:spcBef>
              <a:spcAft>
                <a:spcPts val="0"/>
              </a:spcAft>
              <a:buNone/>
            </a:pPr>
            <a:r>
              <a:rPr lang="en"/>
              <a:t>Add visual stuff</a:t>
            </a:r>
            <a:endParaRPr/>
          </a:p>
          <a:p>
            <a:pPr marL="0" lvl="0" indent="0" algn="l" rtl="0">
              <a:spcBef>
                <a:spcPts val="0"/>
              </a:spcBef>
              <a:spcAft>
                <a:spcPts val="0"/>
              </a:spcAft>
              <a:buNone/>
            </a:pPr>
            <a:endParaRPr/>
          </a:p>
          <a:p>
            <a:pPr marL="0" lvl="0" indent="0" algn="l" rtl="0">
              <a:spcBef>
                <a:spcPts val="0"/>
              </a:spcBef>
              <a:spcAft>
                <a:spcPts val="0"/>
              </a:spcAft>
              <a:buNone/>
            </a:pPr>
            <a:r>
              <a:rPr lang="en"/>
              <a:t>Make it more visual</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5d385d7b7c_4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15d385d7b7c_4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0000"/>
                </a:highlight>
              </a:rPr>
              <a:t>ADD RISKS</a:t>
            </a:r>
            <a:endParaRPr>
              <a:highlight>
                <a:srgbClr val="FF0000"/>
              </a:highligh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5d385d7b7c_4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5d385d7b7c_4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0000"/>
                </a:highlight>
              </a:rPr>
              <a:t>ADD PICTURES</a:t>
            </a:r>
            <a:endParaRPr>
              <a:highlight>
                <a:srgbClr val="FF0000"/>
              </a:highligh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15d385d7b7c_4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15d385d7b7c_4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0000"/>
                </a:highlight>
              </a:rPr>
              <a:t>ADD Descriptions?</a:t>
            </a:r>
            <a:endParaRPr>
              <a:highlight>
                <a:srgbClr val="FF0000"/>
              </a:highlight>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5d385d7b7c_4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5d385d7b7c_4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0000"/>
                </a:highlight>
              </a:rPr>
              <a:t>Alex: I know we talked about waiting on Weight/Ratings, but these slides would be really empty. I’ll let you decide</a:t>
            </a:r>
            <a:endParaRPr>
              <a:highlight>
                <a:srgbClr val="FF0000"/>
              </a:highlight>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5fe8682035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15fe8682035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0000"/>
                </a:highlight>
              </a:rPr>
              <a:t>Alex: I know we talked about waiting on Weight/Ratings, but these slides would be really empty. I’ll let you decide</a:t>
            </a:r>
            <a:endParaRPr>
              <a:highlight>
                <a:srgbClr val="FF0000"/>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5d385d7b7c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5d385d7b7c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NARRATION FOR THIS SLIDE: </a:t>
            </a:r>
            <a:endParaRPr/>
          </a:p>
          <a:p>
            <a:pPr marL="0" lvl="0" indent="0" algn="l" rtl="0">
              <a:spcBef>
                <a:spcPts val="0"/>
              </a:spcBef>
              <a:spcAft>
                <a:spcPts val="0"/>
              </a:spcAft>
              <a:buNone/>
            </a:pPr>
            <a:endParaRPr/>
          </a:p>
          <a:p>
            <a:pPr marL="0" lvl="0" indent="0" algn="l" rtl="0">
              <a:lnSpc>
                <a:spcPct val="115000"/>
              </a:lnSpc>
              <a:spcBef>
                <a:spcPts val="0"/>
              </a:spcBef>
              <a:spcAft>
                <a:spcPts val="1200"/>
              </a:spcAft>
              <a:buClr>
                <a:schemeClr val="dk1"/>
              </a:buClr>
              <a:buSzPts val="1100"/>
              <a:buFont typeface="Arial"/>
              <a:buNone/>
            </a:pPr>
            <a:r>
              <a:rPr lang="en" sz="1300">
                <a:solidFill>
                  <a:srgbClr val="595959"/>
                </a:solidFill>
                <a:latin typeface="Lato"/>
                <a:ea typeface="Lato"/>
                <a:cs typeface="Lato"/>
                <a:sym typeface="Lato"/>
              </a:rPr>
              <a:t>EnerSYS is a spaceflight grade lithium-ion battery manufacturer that provides power supplies for spaceflight missions to a variety of customers in the aerospace industry. EnerSys produces batteries that are extremely reliable, and have never had a failure on orbit. In order to test these batteries, technicians must hand test continuity, voltage, resistance, and isolation. For the 8s16p battery, which is one of their smaller batteries and the battery used in this project, validation requires successfully testing 190 discrete pin combinations, up to three separate occasions. This is where ABSTRACT will be useful; creating a fully autonomous process of testing and data storage, saving EnerSys both time money.</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5fe8682035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15fe8682035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0000"/>
                </a:highlight>
              </a:rPr>
              <a:t>Alex: I know we talked about waiting on Weight/Ratings, but these slides would be really empty. I’ll let you decide</a:t>
            </a:r>
            <a:endParaRPr>
              <a:highlight>
                <a:srgbClr val="FF0000"/>
              </a:highlight>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15fe8682035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15fe8682035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0000"/>
                </a:highlight>
              </a:rPr>
              <a:t>Alex: I know we talked about waiting on Weight/Ratings, but these slides would be really empty. I’ll let you decide</a:t>
            </a:r>
            <a:endParaRPr>
              <a:highlight>
                <a:srgbClr val="FF0000"/>
              </a:highlight>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15d385d7b7c_4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15d385d7b7c_4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this not ugly</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5d385d7b7c_4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5d385d7b7c_4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0000"/>
                </a:highlight>
              </a:rPr>
              <a:t>ADD SOMETHING HERE TO DESCRIBE IF OUR DESIGN SPACE CHANGED***</a:t>
            </a:r>
            <a:endParaRPr>
              <a:highlight>
                <a:srgbClr val="FF0000"/>
              </a:highlight>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15fe8682035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15fe8682035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5fe868203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15fe868203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15fe8682035_0_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15fe8682035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15d385d7b7c_4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15d385d7b7c_4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HRITHIK</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15fe8682035_0_5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15fe8682035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15fe8682035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15fe8682035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this not ugly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5d385d7b7c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5d385d7b7c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5fe8682035_0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15fe8682035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this not ugly</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5fe15bdf3b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5fe15bdf3b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15fe15bdf3b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15fe15bdf3b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15fe8682035_0_5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15fe8682035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15fe8682035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15fe8682035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EE - let me know your thoughts on the red boxes</a:t>
            </a:r>
            <a:endParaRPr>
              <a:solidFill>
                <a:schemeClr val="dk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15fe8682035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15fe8682035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Level 2 highlighting will not be done on other slides because everything would be highlighted, but on this slide it looks good and will be presented. Thought?</a:t>
            </a:r>
            <a:endParaRPr/>
          </a:p>
          <a:p>
            <a:pPr marL="0" lvl="0" indent="0" algn="l" rtl="0">
              <a:spcBef>
                <a:spcPts val="0"/>
              </a:spcBef>
              <a:spcAft>
                <a:spcPts val="0"/>
              </a:spcAft>
              <a:buNone/>
            </a:pPr>
            <a:endParaRPr/>
          </a:p>
          <a:p>
            <a:pPr marL="0" lvl="0" indent="0" algn="l" rtl="0">
              <a:spcBef>
                <a:spcPts val="0"/>
              </a:spcBef>
              <a:spcAft>
                <a:spcPts val="0"/>
              </a:spcAft>
              <a:buNone/>
            </a:pPr>
            <a:r>
              <a:rPr lang="en"/>
              <a:t>For the timing, is it just those two measurements?</a:t>
            </a:r>
            <a:endParaRPr/>
          </a:p>
          <a:p>
            <a:pPr marL="0" lvl="0" indent="0" algn="l" rtl="0">
              <a:spcBef>
                <a:spcPts val="0"/>
              </a:spcBef>
              <a:spcAft>
                <a:spcPts val="0"/>
              </a:spcAft>
              <a:buNone/>
            </a:pPr>
            <a:r>
              <a:rPr lang="en"/>
              <a:t>Narrate this slide well to make sure its known this is one flow down example</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15fe8682035_2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15fe8682035_2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1.3 may not be necessary - will maybe delete</a:t>
            </a:r>
            <a:endParaRPr/>
          </a:p>
          <a:p>
            <a:pPr marL="0" lvl="0" indent="0" algn="l" rtl="0">
              <a:spcBef>
                <a:spcPts val="0"/>
              </a:spcBef>
              <a:spcAft>
                <a:spcPts val="0"/>
              </a:spcAft>
              <a:buNone/>
            </a:pPr>
            <a:r>
              <a:rPr lang="en"/>
              <a:t>1.5.1 is something we are waiting on EnerSYS to give us. Might be worth reaching out to them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5fe8682035_2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5fe8682035_2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15fe8682035_2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15fe8682035_2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Ambient temperature reading requirement removed</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15fe8682035_2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15fe8682035_2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Maybe do not need 2.4.4 as it relates to temperature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5d385d7b7c_0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5d385d7b7c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HRITHIK</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15fe8682035_2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15fe8682035_2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can find size of footprint that would be great, if not then a TBD works for now</a:t>
            </a:r>
            <a:endParaRPr/>
          </a:p>
          <a:p>
            <a:pPr marL="0" lvl="0" indent="0" algn="l" rtl="0">
              <a:spcBef>
                <a:spcPts val="0"/>
              </a:spcBef>
              <a:spcAft>
                <a:spcPts val="0"/>
              </a:spcAft>
              <a:buNone/>
            </a:pPr>
            <a:r>
              <a:rPr lang="en"/>
              <a:t>3.1.1 will be referenced to the square footage of a lab bench in PILOT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15fe8682035_0_5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15fe8682035_0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15fe8682035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15fe868203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Note: relative error for a hot switch compared to the inherent error in a transistor. Which is more, this will help drive which should be weighted higher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Maybe add CPE’s here as well</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Add visual stuff</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Make it more visual</a:t>
            </a:r>
            <a:endParaRPr sz="1200">
              <a:solidFill>
                <a:schemeClr val="dk1"/>
              </a:solidFill>
            </a:endParaRPr>
          </a:p>
          <a:p>
            <a:pPr marL="0" lvl="0" indent="0" algn="l" rtl="0">
              <a:lnSpc>
                <a:spcPct val="100000"/>
              </a:lnSpc>
              <a:spcBef>
                <a:spcPts val="0"/>
              </a:spcBef>
              <a:spcAft>
                <a:spcPts val="0"/>
              </a:spcAft>
              <a:buNone/>
            </a:pPr>
            <a:endParaRPr sz="1200">
              <a:solidFill>
                <a:schemeClr val="dk1"/>
              </a:solidFill>
            </a:endParaRPr>
          </a:p>
          <a:p>
            <a:pPr marL="0" lvl="0" indent="0" algn="l" rtl="0">
              <a:lnSpc>
                <a:spcPct val="100000"/>
              </a:lnSpc>
              <a:spcBef>
                <a:spcPts val="0"/>
              </a:spcBef>
              <a:spcAft>
                <a:spcPts val="0"/>
              </a:spcAft>
              <a:buNone/>
            </a:pPr>
            <a:endParaRPr sz="1200">
              <a:solidFill>
                <a:schemeClr val="dk1"/>
              </a:solidFill>
            </a:endParaRPr>
          </a:p>
          <a:p>
            <a:pPr marL="0" lvl="0" indent="0" algn="l" rtl="0">
              <a:lnSpc>
                <a:spcPct val="200000"/>
              </a:lnSpc>
              <a:spcBef>
                <a:spcPts val="0"/>
              </a:spcBef>
              <a:spcAft>
                <a:spcPts val="0"/>
              </a:spcAft>
              <a:buNone/>
            </a:pPr>
            <a:endParaRPr sz="1446" b="1">
              <a:solidFill>
                <a:srgbClr val="595959"/>
              </a:solidFill>
              <a:latin typeface="Lato"/>
              <a:ea typeface="Lato"/>
              <a:cs typeface="Lato"/>
              <a:sym typeface="Lato"/>
            </a:endParaRPr>
          </a:p>
          <a:p>
            <a:pPr marL="0" lvl="0" indent="0" algn="l" rtl="0">
              <a:lnSpc>
                <a:spcPct val="200000"/>
              </a:lnSpc>
              <a:spcBef>
                <a:spcPts val="0"/>
              </a:spcBef>
              <a:spcAft>
                <a:spcPts val="0"/>
              </a:spcAft>
              <a:buClr>
                <a:schemeClr val="dk1"/>
              </a:buClr>
              <a:buSzPts val="1100"/>
              <a:buFont typeface="Arial"/>
              <a:buNone/>
            </a:pPr>
            <a:endParaRPr sz="1446">
              <a:solidFill>
                <a:srgbClr val="595959"/>
              </a:solidFill>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15fe15bdf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15fe15bdf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0000"/>
                </a:highlight>
              </a:rPr>
              <a:t>ADD RISKS</a:t>
            </a:r>
            <a:endParaRPr>
              <a:highlight>
                <a:srgbClr val="FF0000"/>
              </a:highlight>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15fe15bdf3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15fe15bdf3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0000"/>
                </a:highlight>
              </a:rPr>
              <a:t>ADD PICTURES</a:t>
            </a:r>
            <a:endParaRPr>
              <a:highlight>
                <a:srgbClr val="FF0000"/>
              </a:highlight>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15fe15bdf3b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15fe15bdf3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0000"/>
                </a:highlight>
              </a:rPr>
              <a:t>ADD Descriptions?</a:t>
            </a:r>
            <a:endParaRPr>
              <a:highlight>
                <a:srgbClr val="FF0000"/>
              </a:highlight>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15fe15bdf3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15fe15bdf3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0000"/>
                </a:highlight>
              </a:rPr>
              <a:t>Alex: I know we talked about waiting on Weight/Ratings, but these slides would be really empty. I’ll let you decide</a:t>
            </a:r>
            <a:endParaRPr>
              <a:highlight>
                <a:srgbClr val="FF0000"/>
              </a:highlight>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15fe15bdf3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15fe15bdf3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highlight>
                  <a:srgbClr val="FF0000"/>
                </a:highlight>
              </a:rPr>
              <a:t>Alex: I know we talked about waiting on Weight/Ratings, but these slides would be really empty. I’ll let you decide</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15fe15bdf3b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15fe15bdf3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this not ugly</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15fe15bdf3b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15fe15bdf3b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0000"/>
                </a:highlight>
              </a:rPr>
              <a:t>ADD SOMETHING HERE TO DESCRIBE IF OUR DESIGN SPACE CHANGED***</a:t>
            </a:r>
            <a:endParaRPr>
              <a:highlight>
                <a:srgbClr val="FF0000"/>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5d385d7b7c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5d385d7b7c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HRITHIK</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15fe15bdf3b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15fe15bdf3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5d385d7b7c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5d385d7b7c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HRITHIK</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5d385d7b7c_0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5d385d7b7c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HRITHIK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Clr>
                <a:schemeClr val="lt1"/>
              </a:buClr>
              <a:buSzPts val="1300"/>
              <a:buChar char="●"/>
              <a:defRPr>
                <a:solidFill>
                  <a:schemeClr val="lt1"/>
                </a:solidFill>
              </a:defRPr>
            </a:lvl1pPr>
            <a:lvl2pPr marL="914400" lvl="1" indent="-298450" rtl="0">
              <a:spcBef>
                <a:spcPts val="0"/>
              </a:spcBef>
              <a:spcAft>
                <a:spcPts val="0"/>
              </a:spcAft>
              <a:buClr>
                <a:schemeClr val="lt1"/>
              </a:buClr>
              <a:buSzPts val="1100"/>
              <a:buChar char="○"/>
              <a:defRPr>
                <a:solidFill>
                  <a:schemeClr val="lt1"/>
                </a:solidFill>
              </a:defRPr>
            </a:lvl2pPr>
            <a:lvl3pPr marL="1371600" lvl="2" indent="-298450" rtl="0">
              <a:spcBef>
                <a:spcPts val="0"/>
              </a:spcBef>
              <a:spcAft>
                <a:spcPts val="0"/>
              </a:spcAft>
              <a:buClr>
                <a:schemeClr val="lt1"/>
              </a:buClr>
              <a:buSzPts val="1100"/>
              <a:buChar char="■"/>
              <a:defRPr>
                <a:solidFill>
                  <a:schemeClr val="lt1"/>
                </a:solidFill>
              </a:defRPr>
            </a:lvl3pPr>
            <a:lvl4pPr marL="1828800" lvl="3" indent="-298450" rtl="0">
              <a:spcBef>
                <a:spcPts val="0"/>
              </a:spcBef>
              <a:spcAft>
                <a:spcPts val="0"/>
              </a:spcAft>
              <a:buClr>
                <a:schemeClr val="lt1"/>
              </a:buClr>
              <a:buSzPts val="1100"/>
              <a:buChar char="●"/>
              <a:defRPr>
                <a:solidFill>
                  <a:schemeClr val="lt1"/>
                </a:solidFill>
              </a:defRPr>
            </a:lvl4pPr>
            <a:lvl5pPr marL="2286000" lvl="4" indent="-298450" rtl="0">
              <a:spcBef>
                <a:spcPts val="0"/>
              </a:spcBef>
              <a:spcAft>
                <a:spcPts val="0"/>
              </a:spcAft>
              <a:buClr>
                <a:schemeClr val="lt1"/>
              </a:buClr>
              <a:buSzPts val="1100"/>
              <a:buChar char="○"/>
              <a:defRPr>
                <a:solidFill>
                  <a:schemeClr val="lt1"/>
                </a:solidFill>
              </a:defRPr>
            </a:lvl5pPr>
            <a:lvl6pPr marL="2743200" lvl="5" indent="-298450" rtl="0">
              <a:spcBef>
                <a:spcPts val="0"/>
              </a:spcBef>
              <a:spcAft>
                <a:spcPts val="0"/>
              </a:spcAft>
              <a:buClr>
                <a:schemeClr val="lt1"/>
              </a:buClr>
              <a:buSzPts val="1100"/>
              <a:buChar char="■"/>
              <a:defRPr>
                <a:solidFill>
                  <a:schemeClr val="lt1"/>
                </a:solidFill>
              </a:defRPr>
            </a:lvl6pPr>
            <a:lvl7pPr marL="3200400" lvl="6" indent="-298450" rtl="0">
              <a:spcBef>
                <a:spcPts val="0"/>
              </a:spcBef>
              <a:spcAft>
                <a:spcPts val="0"/>
              </a:spcAft>
              <a:buClr>
                <a:schemeClr val="lt1"/>
              </a:buClr>
              <a:buSzPts val="1100"/>
              <a:buChar char="●"/>
              <a:defRPr>
                <a:solidFill>
                  <a:schemeClr val="lt1"/>
                </a:solidFill>
              </a:defRPr>
            </a:lvl7pPr>
            <a:lvl8pPr marL="3657600" lvl="7" indent="-298450" rtl="0">
              <a:spcBef>
                <a:spcPts val="0"/>
              </a:spcBef>
              <a:spcAft>
                <a:spcPts val="0"/>
              </a:spcAft>
              <a:buClr>
                <a:schemeClr val="lt1"/>
              </a:buClr>
              <a:buSzPts val="1100"/>
              <a:buChar char="○"/>
              <a:defRPr>
                <a:solidFill>
                  <a:schemeClr val="lt1"/>
                </a:solidFill>
              </a:defRPr>
            </a:lvl8pPr>
            <a:lvl9pPr marL="4114800" lvl="8" indent="-298450" rtl="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8" name="Google Shape;88;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 name="Google Shape;8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 name="Google Shape;9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5" name="Google Shape;9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6" name="Google Shape;9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0" name="Google Shape;100;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1" name="Google Shape;10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4" name="Google Shape;10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7" name="Google Shape;107;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8" name="Google Shape;10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1" name="Google Shape;11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2"/>
        <p:cNvGrpSpPr/>
        <p:nvPr/>
      </p:nvGrpSpPr>
      <p:grpSpPr>
        <a:xfrm>
          <a:off x="0" y="0"/>
          <a:ext cx="0" cy="0"/>
          <a:chOff x="0" y="0"/>
          <a:chExt cx="0" cy="0"/>
        </a:xfrm>
      </p:grpSpPr>
      <p:sp>
        <p:nvSpPr>
          <p:cNvPr id="113" name="Google Shape;113;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5" name="Google Shape;115;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6" name="Google Shape;116;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17" name="Google Shape;11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8"/>
        <p:cNvGrpSpPr/>
        <p:nvPr/>
      </p:nvGrpSpPr>
      <p:grpSpPr>
        <a:xfrm>
          <a:off x="0" y="0"/>
          <a:ext cx="0" cy="0"/>
          <a:chOff x="0" y="0"/>
          <a:chExt cx="0" cy="0"/>
        </a:xfrm>
      </p:grpSpPr>
      <p:sp>
        <p:nvSpPr>
          <p:cNvPr id="119" name="Google Shape;119;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20" name="Google Shape;12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1"/>
        <p:cNvGrpSpPr/>
        <p:nvPr/>
      </p:nvGrpSpPr>
      <p:grpSpPr>
        <a:xfrm>
          <a:off x="0" y="0"/>
          <a:ext cx="0" cy="0"/>
          <a:chOff x="0" y="0"/>
          <a:chExt cx="0" cy="0"/>
        </a:xfrm>
      </p:grpSpPr>
      <p:sp>
        <p:nvSpPr>
          <p:cNvPr id="122" name="Google Shape;122;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3" name="Google Shape;123;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24" name="Google Shape;12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4" name="Google Shape;84;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5" name="Google Shape;8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gi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ctrTitle"/>
          </p:nvPr>
        </p:nvSpPr>
        <p:spPr>
          <a:xfrm>
            <a:off x="338350" y="1322450"/>
            <a:ext cx="8574900" cy="79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480"/>
              <a:t>ABSTRACT - Preliminary Design Review</a:t>
            </a:r>
            <a:endParaRPr sz="3480"/>
          </a:p>
        </p:txBody>
      </p:sp>
      <p:sp>
        <p:nvSpPr>
          <p:cNvPr id="132" name="Google Shape;132;p25"/>
          <p:cNvSpPr txBox="1">
            <a:spLocks noGrp="1"/>
          </p:cNvSpPr>
          <p:nvPr>
            <p:ph type="subTitle" idx="1"/>
          </p:nvPr>
        </p:nvSpPr>
        <p:spPr>
          <a:xfrm>
            <a:off x="338352" y="2120450"/>
            <a:ext cx="7688100" cy="54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u="sng"/>
              <a:t>A</a:t>
            </a:r>
            <a:r>
              <a:rPr lang="en"/>
              <a:t>utomated </a:t>
            </a:r>
            <a:r>
              <a:rPr lang="en" u="sng"/>
              <a:t>B</a:t>
            </a:r>
            <a:r>
              <a:rPr lang="en"/>
              <a:t>attery </a:t>
            </a:r>
            <a:r>
              <a:rPr lang="en" u="sng"/>
              <a:t>S</a:t>
            </a:r>
            <a:r>
              <a:rPr lang="en"/>
              <a:t>ystem For </a:t>
            </a:r>
            <a:r>
              <a:rPr lang="en" u="sng"/>
              <a:t>T</a:t>
            </a:r>
            <a:r>
              <a:rPr lang="en"/>
              <a:t>esting </a:t>
            </a:r>
            <a:r>
              <a:rPr lang="en" u="sng"/>
              <a:t>R</a:t>
            </a:r>
            <a:r>
              <a:rPr lang="en"/>
              <a:t>eliability And </a:t>
            </a:r>
            <a:r>
              <a:rPr lang="en" u="sng"/>
              <a:t>C</a:t>
            </a:r>
            <a:r>
              <a:rPr lang="en"/>
              <a:t>ontinuity </a:t>
            </a:r>
            <a:r>
              <a:rPr lang="en" u="sng"/>
              <a:t>T</a:t>
            </a:r>
            <a:r>
              <a:rPr lang="en"/>
              <a:t>ool</a:t>
            </a:r>
            <a:endParaRPr i="1"/>
          </a:p>
        </p:txBody>
      </p:sp>
      <p:sp>
        <p:nvSpPr>
          <p:cNvPr id="133" name="Google Shape;133;p25"/>
          <p:cNvSpPr txBox="1">
            <a:spLocks noGrp="1"/>
          </p:cNvSpPr>
          <p:nvPr>
            <p:ph type="subTitle" idx="1"/>
          </p:nvPr>
        </p:nvSpPr>
        <p:spPr>
          <a:xfrm>
            <a:off x="338350" y="3961025"/>
            <a:ext cx="8376300" cy="98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b="1"/>
              <a:t>Presenters: </a:t>
            </a:r>
            <a:r>
              <a:rPr lang="en" sz="1400"/>
              <a:t>Jeffrey Azuma, Nick Dembiczak, Hrithik Hiranandani, Alex Miceli, Andrew Peterson</a:t>
            </a:r>
            <a:endParaRPr sz="1400"/>
          </a:p>
          <a:p>
            <a:pPr marL="0" lvl="0" indent="0" algn="l" rtl="0">
              <a:spcBef>
                <a:spcPts val="0"/>
              </a:spcBef>
              <a:spcAft>
                <a:spcPts val="0"/>
              </a:spcAft>
              <a:buNone/>
            </a:pPr>
            <a:r>
              <a:rPr lang="en" sz="1400" b="1"/>
              <a:t>Additional Members: </a:t>
            </a:r>
            <a:r>
              <a:rPr lang="en" sz="1400"/>
              <a:t>Haotian Chen, Jack Davis, Ryan Gao, Ryan Sievers</a:t>
            </a:r>
            <a:endParaRPr sz="1400"/>
          </a:p>
          <a:p>
            <a:pPr marL="0" lvl="0" indent="0" algn="l" rtl="0">
              <a:spcBef>
                <a:spcPts val="0"/>
              </a:spcBef>
              <a:spcAft>
                <a:spcPts val="0"/>
              </a:spcAft>
              <a:buNone/>
            </a:pPr>
            <a:r>
              <a:rPr lang="en" sz="1400" b="1"/>
              <a:t>Advisor: </a:t>
            </a:r>
            <a:r>
              <a:rPr lang="en" sz="1400"/>
              <a:t>Matt Rhode</a:t>
            </a:r>
            <a:endParaRPr sz="1400"/>
          </a:p>
        </p:txBody>
      </p:sp>
      <p:sp>
        <p:nvSpPr>
          <p:cNvPr id="134" name="Google Shape;134;p25"/>
          <p:cNvSpPr txBox="1">
            <a:spLocks noGrp="1"/>
          </p:cNvSpPr>
          <p:nvPr>
            <p:ph type="subTitle" idx="1"/>
          </p:nvPr>
        </p:nvSpPr>
        <p:spPr>
          <a:xfrm>
            <a:off x="338352" y="2571750"/>
            <a:ext cx="7688100" cy="54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Customer: </a:t>
            </a:r>
            <a:r>
              <a:rPr lang="en"/>
              <a:t>EnerSys / ABSL</a:t>
            </a:r>
            <a:endParaRPr i="1"/>
          </a:p>
        </p:txBody>
      </p:sp>
      <p:sp>
        <p:nvSpPr>
          <p:cNvPr id="135" name="Google Shape;135;p25"/>
          <p:cNvSpPr txBox="1">
            <a:spLocks noGrp="1"/>
          </p:cNvSpPr>
          <p:nvPr>
            <p:ph type="subTitle" idx="1"/>
          </p:nvPr>
        </p:nvSpPr>
        <p:spPr>
          <a:xfrm>
            <a:off x="410202" y="3040738"/>
            <a:ext cx="7688100" cy="5412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t>October 12th, 2022</a:t>
            </a:r>
            <a:endParaRPr/>
          </a:p>
          <a:p>
            <a:pPr marL="0" lvl="0" indent="0" algn="ctr" rtl="0">
              <a:spcBef>
                <a:spcPts val="0"/>
              </a:spcBef>
              <a:spcAft>
                <a:spcPts val="0"/>
              </a:spcAft>
              <a:buNone/>
            </a:pPr>
            <a:r>
              <a:rPr lang="en"/>
              <a:t>ASEN 4018-012 Team 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4"/>
          <p:cNvSpPr txBox="1">
            <a:spLocks noGrp="1"/>
          </p:cNvSpPr>
          <p:nvPr>
            <p:ph type="title"/>
          </p:nvPr>
        </p:nvSpPr>
        <p:spPr>
          <a:xfrm>
            <a:off x="727800" y="2304150"/>
            <a:ext cx="76884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High Level Requirements</a:t>
            </a:r>
            <a:endParaRPr/>
          </a:p>
          <a:p>
            <a:pPr marL="0" lvl="0" indent="0" algn="ctr" rtl="0">
              <a:spcBef>
                <a:spcPts val="0"/>
              </a:spcBef>
              <a:spcAft>
                <a:spcPts val="0"/>
              </a:spcAft>
              <a:buNone/>
            </a:pPr>
            <a:endParaRPr/>
          </a:p>
        </p:txBody>
      </p:sp>
      <p:sp>
        <p:nvSpPr>
          <p:cNvPr id="268" name="Google Shape;268;p34"/>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Project Description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269" name="Google Shape;269;p3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5"/>
          <p:cNvSpPr txBox="1">
            <a:spLocks noGrp="1"/>
          </p:cNvSpPr>
          <p:nvPr>
            <p:ph type="title"/>
          </p:nvPr>
        </p:nvSpPr>
        <p:spPr>
          <a:xfrm>
            <a:off x="257075" y="40925"/>
            <a:ext cx="8520600" cy="396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ct val="65131"/>
              <a:buNone/>
            </a:pPr>
            <a:r>
              <a:rPr lang="en" sz="1520" b="1" u="sng"/>
              <a:t>High Level Requirements</a:t>
            </a:r>
            <a:endParaRPr sz="1520" b="1" u="sng"/>
          </a:p>
        </p:txBody>
      </p:sp>
      <p:sp>
        <p:nvSpPr>
          <p:cNvPr id="275" name="Google Shape;275;p35"/>
          <p:cNvSpPr txBox="1">
            <a:spLocks noGrp="1"/>
          </p:cNvSpPr>
          <p:nvPr>
            <p:ph type="body" idx="1"/>
          </p:nvPr>
        </p:nvSpPr>
        <p:spPr>
          <a:xfrm>
            <a:off x="663100" y="10978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chemeClr val="lt1"/>
                </a:solidFill>
              </a:rPr>
              <a:t>a</a:t>
            </a:r>
            <a:endParaRPr>
              <a:solidFill>
                <a:schemeClr val="lt1"/>
              </a:solidFill>
            </a:endParaRPr>
          </a:p>
        </p:txBody>
      </p:sp>
      <p:graphicFrame>
        <p:nvGraphicFramePr>
          <p:cNvPr id="276" name="Google Shape;276;p35"/>
          <p:cNvGraphicFramePr/>
          <p:nvPr/>
        </p:nvGraphicFramePr>
        <p:xfrm>
          <a:off x="955850" y="329950"/>
          <a:ext cx="8063550" cy="4806248"/>
        </p:xfrm>
        <a:graphic>
          <a:graphicData uri="http://schemas.openxmlformats.org/drawingml/2006/table">
            <a:tbl>
              <a:tblPr>
                <a:noFill/>
                <a:tableStyleId>{D37851C5-BD4A-4276-8BDD-9EC2E40BD42C}</a:tableStyleId>
              </a:tblPr>
              <a:tblGrid>
                <a:gridCol w="455300">
                  <a:extLst>
                    <a:ext uri="{9D8B030D-6E8A-4147-A177-3AD203B41FA5}">
                      <a16:colId xmlns:a16="http://schemas.microsoft.com/office/drawing/2014/main" val="20000"/>
                    </a:ext>
                  </a:extLst>
                </a:gridCol>
                <a:gridCol w="2056575">
                  <a:extLst>
                    <a:ext uri="{9D8B030D-6E8A-4147-A177-3AD203B41FA5}">
                      <a16:colId xmlns:a16="http://schemas.microsoft.com/office/drawing/2014/main" val="20001"/>
                    </a:ext>
                  </a:extLst>
                </a:gridCol>
                <a:gridCol w="5551675">
                  <a:extLst>
                    <a:ext uri="{9D8B030D-6E8A-4147-A177-3AD203B41FA5}">
                      <a16:colId xmlns:a16="http://schemas.microsoft.com/office/drawing/2014/main" val="20002"/>
                    </a:ext>
                  </a:extLst>
                </a:gridCol>
              </a:tblGrid>
              <a:tr h="292275">
                <a:tc>
                  <a:txBody>
                    <a:bodyPr/>
                    <a:lstStyle/>
                    <a:p>
                      <a:pPr marL="0" lvl="0" indent="0" algn="l" rtl="0">
                        <a:spcBef>
                          <a:spcPts val="0"/>
                        </a:spcBef>
                        <a:spcAft>
                          <a:spcPts val="0"/>
                        </a:spcAft>
                        <a:buNone/>
                      </a:pPr>
                      <a:r>
                        <a:rPr lang="en" sz="1000"/>
                        <a:t>ID</a:t>
                      </a:r>
                      <a:endParaRPr sz="1000"/>
                    </a:p>
                  </a:txBody>
                  <a:tcPr marL="88900" marR="88900" marT="88900" marB="88900"/>
                </a:tc>
                <a:tc>
                  <a:txBody>
                    <a:bodyPr/>
                    <a:lstStyle/>
                    <a:p>
                      <a:pPr marL="0" lvl="0" indent="0" algn="l" rtl="0">
                        <a:spcBef>
                          <a:spcPts val="0"/>
                        </a:spcBef>
                        <a:spcAft>
                          <a:spcPts val="0"/>
                        </a:spcAft>
                        <a:buNone/>
                      </a:pPr>
                      <a:r>
                        <a:rPr lang="en" sz="1000"/>
                        <a:t>Requirement</a:t>
                      </a:r>
                      <a:endParaRPr sz="1000"/>
                    </a:p>
                  </a:txBody>
                  <a:tcPr marL="88900" marR="88900" marT="88900" marB="88900"/>
                </a:tc>
                <a:tc>
                  <a:txBody>
                    <a:bodyPr/>
                    <a:lstStyle/>
                    <a:p>
                      <a:pPr marL="0" lvl="0" indent="0" algn="l" rtl="0">
                        <a:spcBef>
                          <a:spcPts val="0"/>
                        </a:spcBef>
                        <a:spcAft>
                          <a:spcPts val="0"/>
                        </a:spcAft>
                        <a:buNone/>
                      </a:pPr>
                      <a:r>
                        <a:rPr lang="en" sz="1000"/>
                        <a:t>Description</a:t>
                      </a:r>
                      <a:endParaRPr sz="1000"/>
                    </a:p>
                  </a:txBody>
                  <a:tcPr marL="88900" marR="88900" marT="88900" marB="88900"/>
                </a:tc>
                <a:extLst>
                  <a:ext uri="{0D108BD9-81ED-4DB2-BD59-A6C34878D82A}">
                    <a16:rowId xmlns:a16="http://schemas.microsoft.com/office/drawing/2014/main" val="10000"/>
                  </a:ext>
                </a:extLst>
              </a:tr>
              <a:tr h="330450">
                <a:tc>
                  <a:txBody>
                    <a:bodyPr/>
                    <a:lstStyle/>
                    <a:p>
                      <a:pPr marL="0" lvl="0" indent="0" algn="l" rtl="0">
                        <a:spcBef>
                          <a:spcPts val="0"/>
                        </a:spcBef>
                        <a:spcAft>
                          <a:spcPts val="0"/>
                        </a:spcAft>
                        <a:buNone/>
                      </a:pPr>
                      <a:r>
                        <a:rPr lang="en" sz="1000"/>
                        <a:t>R1</a:t>
                      </a:r>
                      <a:endParaRPr sz="1000"/>
                    </a:p>
                  </a:txBody>
                  <a:tcPr marL="88900" marR="88900" marT="88900" marB="88900">
                    <a:solidFill>
                      <a:srgbClr val="93C47D"/>
                    </a:solidFill>
                  </a:tcPr>
                </a:tc>
                <a:tc>
                  <a:txBody>
                    <a:bodyPr/>
                    <a:lstStyle/>
                    <a:p>
                      <a:pPr marL="0" lvl="0" indent="0" algn="l" rtl="0">
                        <a:spcBef>
                          <a:spcPts val="0"/>
                        </a:spcBef>
                        <a:spcAft>
                          <a:spcPts val="0"/>
                        </a:spcAft>
                        <a:buNone/>
                      </a:pPr>
                      <a:r>
                        <a:rPr lang="en" sz="1000"/>
                        <a:t>Battery Testing</a:t>
                      </a:r>
                      <a:endParaRPr sz="1000"/>
                    </a:p>
                  </a:txBody>
                  <a:tcPr marL="88900" marR="88900" marT="88900" marB="88900"/>
                </a:tc>
                <a:tc>
                  <a:txBody>
                    <a:bodyPr/>
                    <a:lstStyle/>
                    <a:p>
                      <a:pPr marL="0" lvl="0" indent="0" algn="l" rtl="0">
                        <a:spcBef>
                          <a:spcPts val="0"/>
                        </a:spcBef>
                        <a:spcAft>
                          <a:spcPts val="0"/>
                        </a:spcAft>
                        <a:buNone/>
                      </a:pPr>
                      <a:r>
                        <a:rPr lang="en" sz="1000"/>
                        <a:t>System shall test battery for continuity, voltage, resistance, and isolation</a:t>
                      </a:r>
                      <a:endParaRPr sz="1000"/>
                    </a:p>
                  </a:txBody>
                  <a:tcPr marL="88900" marR="88900" marT="88900" marB="88900"/>
                </a:tc>
                <a:extLst>
                  <a:ext uri="{0D108BD9-81ED-4DB2-BD59-A6C34878D82A}">
                    <a16:rowId xmlns:a16="http://schemas.microsoft.com/office/drawing/2014/main" val="10001"/>
                  </a:ext>
                </a:extLst>
              </a:tr>
              <a:tr h="239400">
                <a:tc>
                  <a:txBody>
                    <a:bodyPr/>
                    <a:lstStyle/>
                    <a:p>
                      <a:pPr marL="0" lvl="0" indent="0" algn="l" rtl="0">
                        <a:spcBef>
                          <a:spcPts val="0"/>
                        </a:spcBef>
                        <a:spcAft>
                          <a:spcPts val="0"/>
                        </a:spcAft>
                        <a:buNone/>
                      </a:pPr>
                      <a:r>
                        <a:rPr lang="en" sz="1000"/>
                        <a:t>R2</a:t>
                      </a:r>
                      <a:endParaRPr sz="1000"/>
                    </a:p>
                  </a:txBody>
                  <a:tcPr marL="88900" marR="88900" marT="88900" marB="88900">
                    <a:solidFill>
                      <a:srgbClr val="93C47D"/>
                    </a:solidFill>
                  </a:tcPr>
                </a:tc>
                <a:tc>
                  <a:txBody>
                    <a:bodyPr/>
                    <a:lstStyle/>
                    <a:p>
                      <a:pPr marL="0" lvl="0" indent="0" algn="l" rtl="0">
                        <a:spcBef>
                          <a:spcPts val="0"/>
                        </a:spcBef>
                        <a:spcAft>
                          <a:spcPts val="0"/>
                        </a:spcAft>
                        <a:buNone/>
                      </a:pPr>
                      <a:r>
                        <a:rPr lang="en" sz="1000"/>
                        <a:t>Autonomous Testing</a:t>
                      </a:r>
                      <a:endParaRPr sz="1000"/>
                    </a:p>
                  </a:txBody>
                  <a:tcPr marL="88900" marR="88900" marT="88900" marB="88900"/>
                </a:tc>
                <a:tc>
                  <a:txBody>
                    <a:bodyPr/>
                    <a:lstStyle/>
                    <a:p>
                      <a:pPr marL="0" lvl="0" indent="0" algn="l" rtl="0">
                        <a:spcBef>
                          <a:spcPts val="0"/>
                        </a:spcBef>
                        <a:spcAft>
                          <a:spcPts val="0"/>
                        </a:spcAft>
                        <a:buNone/>
                      </a:pPr>
                      <a:r>
                        <a:rPr lang="en" sz="1000"/>
                        <a:t>System shall autonomously test each individual test point for all performance parameters</a:t>
                      </a:r>
                      <a:endParaRPr sz="1000"/>
                    </a:p>
                  </a:txBody>
                  <a:tcPr marL="88900" marR="88900" marT="88900" marB="88900"/>
                </a:tc>
                <a:extLst>
                  <a:ext uri="{0D108BD9-81ED-4DB2-BD59-A6C34878D82A}">
                    <a16:rowId xmlns:a16="http://schemas.microsoft.com/office/drawing/2014/main" val="10002"/>
                  </a:ext>
                </a:extLst>
              </a:tr>
              <a:tr h="328775">
                <a:tc>
                  <a:txBody>
                    <a:bodyPr/>
                    <a:lstStyle/>
                    <a:p>
                      <a:pPr marL="0" lvl="0" indent="0" algn="l" rtl="0">
                        <a:spcBef>
                          <a:spcPts val="0"/>
                        </a:spcBef>
                        <a:spcAft>
                          <a:spcPts val="0"/>
                        </a:spcAft>
                        <a:buNone/>
                      </a:pPr>
                      <a:r>
                        <a:rPr lang="en" sz="1000"/>
                        <a:t>R3</a:t>
                      </a:r>
                      <a:endParaRPr sz="1000"/>
                    </a:p>
                  </a:txBody>
                  <a:tcPr marL="88900" marR="88900" marT="88900" marB="88900">
                    <a:solidFill>
                      <a:srgbClr val="93C47D"/>
                    </a:solidFill>
                  </a:tcPr>
                </a:tc>
                <a:tc>
                  <a:txBody>
                    <a:bodyPr/>
                    <a:lstStyle/>
                    <a:p>
                      <a:pPr marL="0" lvl="0" indent="0" algn="l" rtl="0">
                        <a:spcBef>
                          <a:spcPts val="0"/>
                        </a:spcBef>
                        <a:spcAft>
                          <a:spcPts val="0"/>
                        </a:spcAft>
                        <a:buNone/>
                      </a:pPr>
                      <a:r>
                        <a:rPr lang="en" sz="1000"/>
                        <a:t>Testing Reliability</a:t>
                      </a:r>
                      <a:endParaRPr sz="1000"/>
                    </a:p>
                  </a:txBody>
                  <a:tcPr marL="88900" marR="88900" marT="88900" marB="88900"/>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System shall not report any false passes or false failures for test criteria </a:t>
                      </a:r>
                      <a:endParaRPr sz="1000" b="1"/>
                    </a:p>
                  </a:txBody>
                  <a:tcPr marL="88900" marR="88900" marT="88900" marB="88900"/>
                </a:tc>
                <a:extLst>
                  <a:ext uri="{0D108BD9-81ED-4DB2-BD59-A6C34878D82A}">
                    <a16:rowId xmlns:a16="http://schemas.microsoft.com/office/drawing/2014/main" val="10003"/>
                  </a:ext>
                </a:extLst>
              </a:tr>
              <a:tr h="328775">
                <a:tc>
                  <a:txBody>
                    <a:bodyPr/>
                    <a:lstStyle/>
                    <a:p>
                      <a:pPr marL="0" lvl="0" indent="0" algn="l" rtl="0">
                        <a:spcBef>
                          <a:spcPts val="0"/>
                        </a:spcBef>
                        <a:spcAft>
                          <a:spcPts val="0"/>
                        </a:spcAft>
                        <a:buNone/>
                      </a:pPr>
                      <a:r>
                        <a:rPr lang="en" sz="1000"/>
                        <a:t>R4</a:t>
                      </a:r>
                      <a:endParaRPr sz="1000"/>
                    </a:p>
                  </a:txBody>
                  <a:tcPr marL="88900" marR="88900" marT="88900" marB="88900">
                    <a:solidFill>
                      <a:srgbClr val="93C47D"/>
                    </a:solidFill>
                  </a:tcPr>
                </a:tc>
                <a:tc>
                  <a:txBody>
                    <a:bodyPr/>
                    <a:lstStyle/>
                    <a:p>
                      <a:pPr marL="0" lvl="0" indent="0" algn="l" rtl="0">
                        <a:spcBef>
                          <a:spcPts val="0"/>
                        </a:spcBef>
                        <a:spcAft>
                          <a:spcPts val="0"/>
                        </a:spcAft>
                        <a:buNone/>
                      </a:pPr>
                      <a:r>
                        <a:rPr lang="en" sz="1000"/>
                        <a:t>Product Efficiency</a:t>
                      </a:r>
                      <a:endParaRPr sz="1000"/>
                    </a:p>
                  </a:txBody>
                  <a:tcPr marL="88900" marR="88900" marT="88900" marB="88900"/>
                </a:tc>
                <a:tc>
                  <a:txBody>
                    <a:bodyPr/>
                    <a:lstStyle/>
                    <a:p>
                      <a:pPr marL="0" lvl="0" indent="0" algn="l" rtl="0">
                        <a:spcBef>
                          <a:spcPts val="0"/>
                        </a:spcBef>
                        <a:spcAft>
                          <a:spcPts val="0"/>
                        </a:spcAft>
                        <a:buNone/>
                      </a:pPr>
                      <a:r>
                        <a:rPr lang="en" sz="1000"/>
                        <a:t>System shall be cost effective compared to current solution</a:t>
                      </a:r>
                      <a:endParaRPr sz="1000"/>
                    </a:p>
                  </a:txBody>
                  <a:tcPr marL="88900" marR="88900" marT="88900" marB="88900"/>
                </a:tc>
                <a:extLst>
                  <a:ext uri="{0D108BD9-81ED-4DB2-BD59-A6C34878D82A}">
                    <a16:rowId xmlns:a16="http://schemas.microsoft.com/office/drawing/2014/main" val="10004"/>
                  </a:ext>
                </a:extLst>
              </a:tr>
              <a:tr h="328775">
                <a:tc>
                  <a:txBody>
                    <a:bodyPr/>
                    <a:lstStyle/>
                    <a:p>
                      <a:pPr marL="0" lvl="0" indent="0" algn="l" rtl="0">
                        <a:spcBef>
                          <a:spcPts val="0"/>
                        </a:spcBef>
                        <a:spcAft>
                          <a:spcPts val="0"/>
                        </a:spcAft>
                        <a:buNone/>
                      </a:pPr>
                      <a:r>
                        <a:rPr lang="en" sz="1000"/>
                        <a:t>R5</a:t>
                      </a:r>
                      <a:endParaRPr sz="1000"/>
                    </a:p>
                  </a:txBody>
                  <a:tcPr marL="88900" marR="88900" marT="88900" marB="88900">
                    <a:solidFill>
                      <a:srgbClr val="93C47D"/>
                    </a:solidFill>
                  </a:tcPr>
                </a:tc>
                <a:tc>
                  <a:txBody>
                    <a:bodyPr/>
                    <a:lstStyle/>
                    <a:p>
                      <a:pPr marL="0" lvl="0" indent="0" algn="l" rtl="0">
                        <a:spcBef>
                          <a:spcPts val="0"/>
                        </a:spcBef>
                        <a:spcAft>
                          <a:spcPts val="0"/>
                        </a:spcAft>
                        <a:buNone/>
                      </a:pPr>
                      <a:r>
                        <a:rPr lang="en" sz="1000"/>
                        <a:t>Power Consumption</a:t>
                      </a:r>
                      <a:endParaRPr sz="1000"/>
                    </a:p>
                  </a:txBody>
                  <a:tcPr marL="88900" marR="88900" marT="88900" marB="88900"/>
                </a:tc>
                <a:tc>
                  <a:txBody>
                    <a:bodyPr/>
                    <a:lstStyle/>
                    <a:p>
                      <a:pPr marL="0" lvl="0" indent="0" algn="l" rtl="0">
                        <a:spcBef>
                          <a:spcPts val="0"/>
                        </a:spcBef>
                        <a:spcAft>
                          <a:spcPts val="0"/>
                        </a:spcAft>
                        <a:buNone/>
                      </a:pPr>
                      <a:r>
                        <a:rPr lang="en" sz="1000"/>
                        <a:t>System shall not discharge the battery below its nominal voltage range </a:t>
                      </a:r>
                      <a:endParaRPr sz="1000"/>
                    </a:p>
                  </a:txBody>
                  <a:tcPr marL="88900" marR="88900" marT="88900" marB="88900"/>
                </a:tc>
                <a:extLst>
                  <a:ext uri="{0D108BD9-81ED-4DB2-BD59-A6C34878D82A}">
                    <a16:rowId xmlns:a16="http://schemas.microsoft.com/office/drawing/2014/main" val="10005"/>
                  </a:ext>
                </a:extLst>
              </a:tr>
              <a:tr h="328775">
                <a:tc>
                  <a:txBody>
                    <a:bodyPr/>
                    <a:lstStyle/>
                    <a:p>
                      <a:pPr marL="0" lvl="0" indent="0" algn="l" rtl="0">
                        <a:spcBef>
                          <a:spcPts val="0"/>
                        </a:spcBef>
                        <a:spcAft>
                          <a:spcPts val="0"/>
                        </a:spcAft>
                        <a:buNone/>
                      </a:pPr>
                      <a:r>
                        <a:rPr lang="en" sz="1000"/>
                        <a:t>R6</a:t>
                      </a:r>
                      <a:endParaRPr sz="1000"/>
                    </a:p>
                  </a:txBody>
                  <a:tcPr marL="88900" marR="88900" marT="88900" marB="88900">
                    <a:solidFill>
                      <a:srgbClr val="B4A7D6"/>
                    </a:solidFill>
                  </a:tcPr>
                </a:tc>
                <a:tc>
                  <a:txBody>
                    <a:bodyPr/>
                    <a:lstStyle/>
                    <a:p>
                      <a:pPr marL="0" lvl="0" indent="0" algn="l" rtl="0">
                        <a:spcBef>
                          <a:spcPts val="0"/>
                        </a:spcBef>
                        <a:spcAft>
                          <a:spcPts val="0"/>
                        </a:spcAft>
                        <a:buNone/>
                      </a:pPr>
                      <a:r>
                        <a:rPr lang="en" sz="1000"/>
                        <a:t>User Interface </a:t>
                      </a:r>
                      <a:endParaRPr sz="1000"/>
                    </a:p>
                  </a:txBody>
                  <a:tcPr marL="88900" marR="88900" marT="88900" marB="88900"/>
                </a:tc>
                <a:tc>
                  <a:txBody>
                    <a:bodyPr/>
                    <a:lstStyle/>
                    <a:p>
                      <a:pPr marL="0" lvl="0" indent="0" algn="l" rtl="0">
                        <a:spcBef>
                          <a:spcPts val="0"/>
                        </a:spcBef>
                        <a:spcAft>
                          <a:spcPts val="0"/>
                        </a:spcAft>
                        <a:buNone/>
                      </a:pPr>
                      <a:r>
                        <a:rPr lang="en" sz="1000"/>
                        <a:t>System shall have technician user interface</a:t>
                      </a:r>
                      <a:endParaRPr sz="1000"/>
                    </a:p>
                  </a:txBody>
                  <a:tcPr marL="88900" marR="88900" marT="88900" marB="88900"/>
                </a:tc>
                <a:extLst>
                  <a:ext uri="{0D108BD9-81ED-4DB2-BD59-A6C34878D82A}">
                    <a16:rowId xmlns:a16="http://schemas.microsoft.com/office/drawing/2014/main" val="10006"/>
                  </a:ext>
                </a:extLst>
              </a:tr>
              <a:tr h="428675">
                <a:tc>
                  <a:txBody>
                    <a:bodyPr/>
                    <a:lstStyle/>
                    <a:p>
                      <a:pPr marL="0" lvl="0" indent="0" algn="l" rtl="0">
                        <a:spcBef>
                          <a:spcPts val="0"/>
                        </a:spcBef>
                        <a:spcAft>
                          <a:spcPts val="0"/>
                        </a:spcAft>
                        <a:buNone/>
                      </a:pPr>
                      <a:r>
                        <a:rPr lang="en" sz="1000"/>
                        <a:t>R7</a:t>
                      </a:r>
                      <a:endParaRPr sz="1000"/>
                    </a:p>
                  </a:txBody>
                  <a:tcPr marL="88900" marR="88900" marT="88900" marB="88900">
                    <a:solidFill>
                      <a:srgbClr val="B4A7D6"/>
                    </a:solidFill>
                  </a:tcPr>
                </a:tc>
                <a:tc>
                  <a:txBody>
                    <a:bodyPr/>
                    <a:lstStyle/>
                    <a:p>
                      <a:pPr marL="0" lvl="0" indent="0" algn="l" rtl="0">
                        <a:spcBef>
                          <a:spcPts val="0"/>
                        </a:spcBef>
                        <a:spcAft>
                          <a:spcPts val="0"/>
                        </a:spcAft>
                        <a:buNone/>
                      </a:pPr>
                      <a:r>
                        <a:rPr lang="en" sz="1000"/>
                        <a:t>Failure response</a:t>
                      </a:r>
                      <a:endParaRPr sz="1000"/>
                    </a:p>
                  </a:txBody>
                  <a:tcPr marL="88900" marR="88900" marT="88900" marB="88900"/>
                </a:tc>
                <a:tc>
                  <a:txBody>
                    <a:bodyPr/>
                    <a:lstStyle/>
                    <a:p>
                      <a:pPr marL="0" lvl="0" indent="0" algn="l" rtl="0">
                        <a:lnSpc>
                          <a:spcPct val="115000"/>
                        </a:lnSpc>
                        <a:spcBef>
                          <a:spcPts val="0"/>
                        </a:spcBef>
                        <a:spcAft>
                          <a:spcPts val="0"/>
                        </a:spcAft>
                        <a:buNone/>
                      </a:pPr>
                      <a:r>
                        <a:rPr lang="en" sz="1000">
                          <a:solidFill>
                            <a:schemeClr val="dk1"/>
                          </a:solidFill>
                        </a:rPr>
                        <a:t>System shall respond to test failure by completing full battery test and returning faulty data for technician </a:t>
                      </a:r>
                      <a:endParaRPr sz="1000"/>
                    </a:p>
                  </a:txBody>
                  <a:tcPr marL="88900" marR="88900" marT="88900" marB="88900"/>
                </a:tc>
                <a:extLst>
                  <a:ext uri="{0D108BD9-81ED-4DB2-BD59-A6C34878D82A}">
                    <a16:rowId xmlns:a16="http://schemas.microsoft.com/office/drawing/2014/main" val="10007"/>
                  </a:ext>
                </a:extLst>
              </a:tr>
              <a:tr h="328775">
                <a:tc>
                  <a:txBody>
                    <a:bodyPr/>
                    <a:lstStyle/>
                    <a:p>
                      <a:pPr marL="0" lvl="0" indent="0" algn="l" rtl="0">
                        <a:spcBef>
                          <a:spcPts val="0"/>
                        </a:spcBef>
                        <a:spcAft>
                          <a:spcPts val="0"/>
                        </a:spcAft>
                        <a:buNone/>
                      </a:pPr>
                      <a:r>
                        <a:rPr lang="en" sz="1000"/>
                        <a:t>R8</a:t>
                      </a:r>
                      <a:endParaRPr sz="1000"/>
                    </a:p>
                  </a:txBody>
                  <a:tcPr marL="88900" marR="88900" marT="88900" marB="88900">
                    <a:solidFill>
                      <a:srgbClr val="B4A7D6"/>
                    </a:solidFill>
                  </a:tcPr>
                </a:tc>
                <a:tc>
                  <a:txBody>
                    <a:bodyPr/>
                    <a:lstStyle/>
                    <a:p>
                      <a:pPr marL="0" lvl="0" indent="0" algn="l" rtl="0">
                        <a:spcBef>
                          <a:spcPts val="0"/>
                        </a:spcBef>
                        <a:spcAft>
                          <a:spcPts val="0"/>
                        </a:spcAft>
                        <a:buNone/>
                      </a:pPr>
                      <a:r>
                        <a:rPr lang="en" sz="1000"/>
                        <a:t>Data display</a:t>
                      </a:r>
                      <a:endParaRPr sz="1000"/>
                    </a:p>
                  </a:txBody>
                  <a:tcPr marL="88900" marR="88900" marT="88900" marB="88900"/>
                </a:tc>
                <a:tc>
                  <a:txBody>
                    <a:bodyPr/>
                    <a:lstStyle/>
                    <a:p>
                      <a:pPr marL="0" lvl="0" indent="0" algn="l" rtl="0">
                        <a:spcBef>
                          <a:spcPts val="0"/>
                        </a:spcBef>
                        <a:spcAft>
                          <a:spcPts val="0"/>
                        </a:spcAft>
                        <a:buNone/>
                      </a:pPr>
                      <a:r>
                        <a:rPr lang="en" sz="1000"/>
                        <a:t>System shall display live data throughout test </a:t>
                      </a:r>
                      <a:endParaRPr sz="1000"/>
                    </a:p>
                  </a:txBody>
                  <a:tcPr marL="88900" marR="88900" marT="88900" marB="88900"/>
                </a:tc>
                <a:extLst>
                  <a:ext uri="{0D108BD9-81ED-4DB2-BD59-A6C34878D82A}">
                    <a16:rowId xmlns:a16="http://schemas.microsoft.com/office/drawing/2014/main" val="10008"/>
                  </a:ext>
                </a:extLst>
              </a:tr>
              <a:tr h="227950">
                <a:tc>
                  <a:txBody>
                    <a:bodyPr/>
                    <a:lstStyle/>
                    <a:p>
                      <a:pPr marL="0" lvl="0" indent="0" algn="l" rtl="0">
                        <a:spcBef>
                          <a:spcPts val="0"/>
                        </a:spcBef>
                        <a:spcAft>
                          <a:spcPts val="0"/>
                        </a:spcAft>
                        <a:buNone/>
                      </a:pPr>
                      <a:r>
                        <a:rPr lang="en" sz="1000"/>
                        <a:t>R9</a:t>
                      </a:r>
                      <a:endParaRPr sz="1000"/>
                    </a:p>
                  </a:txBody>
                  <a:tcPr marL="88900" marR="88900" marT="88900" marB="88900">
                    <a:solidFill>
                      <a:srgbClr val="B4A7D6"/>
                    </a:solidFill>
                  </a:tcPr>
                </a:tc>
                <a:tc>
                  <a:txBody>
                    <a:bodyPr/>
                    <a:lstStyle/>
                    <a:p>
                      <a:pPr marL="0" lvl="0" indent="0" algn="l" rtl="0">
                        <a:spcBef>
                          <a:spcPts val="0"/>
                        </a:spcBef>
                        <a:spcAft>
                          <a:spcPts val="0"/>
                        </a:spcAft>
                        <a:buNone/>
                      </a:pPr>
                      <a:r>
                        <a:rPr lang="en" sz="1000"/>
                        <a:t>Data output</a:t>
                      </a:r>
                      <a:endParaRPr sz="1000"/>
                    </a:p>
                  </a:txBody>
                  <a:tcPr marL="88900" marR="88900" marT="88900" marB="88900"/>
                </a:tc>
                <a:tc>
                  <a:txBody>
                    <a:bodyPr/>
                    <a:lstStyle/>
                    <a:p>
                      <a:pPr marL="0" lvl="0" indent="0" algn="l" rtl="0">
                        <a:spcBef>
                          <a:spcPts val="0"/>
                        </a:spcBef>
                        <a:spcAft>
                          <a:spcPts val="0"/>
                        </a:spcAft>
                        <a:buNone/>
                      </a:pPr>
                      <a:r>
                        <a:rPr lang="en" sz="1000"/>
                        <a:t>System shall have return finalized report of all collected information</a:t>
                      </a:r>
                      <a:endParaRPr sz="1000"/>
                    </a:p>
                  </a:txBody>
                  <a:tcPr marL="88900" marR="88900" marT="88900" marB="88900"/>
                </a:tc>
                <a:extLst>
                  <a:ext uri="{0D108BD9-81ED-4DB2-BD59-A6C34878D82A}">
                    <a16:rowId xmlns:a16="http://schemas.microsoft.com/office/drawing/2014/main" val="10009"/>
                  </a:ext>
                </a:extLst>
              </a:tr>
              <a:tr h="328775">
                <a:tc>
                  <a:txBody>
                    <a:bodyPr/>
                    <a:lstStyle/>
                    <a:p>
                      <a:pPr marL="0" lvl="0" indent="0" algn="l" rtl="0">
                        <a:spcBef>
                          <a:spcPts val="0"/>
                        </a:spcBef>
                        <a:spcAft>
                          <a:spcPts val="0"/>
                        </a:spcAft>
                        <a:buNone/>
                      </a:pPr>
                      <a:r>
                        <a:rPr lang="en" sz="1000"/>
                        <a:t>R10</a:t>
                      </a:r>
                      <a:endParaRPr sz="1000"/>
                    </a:p>
                  </a:txBody>
                  <a:tcPr marL="88900" marR="88900" marT="88900" marB="88900">
                    <a:solidFill>
                      <a:srgbClr val="A4C2F4"/>
                    </a:solidFill>
                  </a:tcPr>
                </a:tc>
                <a:tc>
                  <a:txBody>
                    <a:bodyPr/>
                    <a:lstStyle/>
                    <a:p>
                      <a:pPr marL="0" lvl="0" indent="0" algn="l" rtl="0">
                        <a:spcBef>
                          <a:spcPts val="0"/>
                        </a:spcBef>
                        <a:spcAft>
                          <a:spcPts val="0"/>
                        </a:spcAft>
                        <a:buNone/>
                      </a:pPr>
                      <a:r>
                        <a:rPr lang="en" sz="1000"/>
                        <a:t>Form Factor</a:t>
                      </a:r>
                      <a:endParaRPr sz="1000"/>
                    </a:p>
                  </a:txBody>
                  <a:tcPr marL="88900" marR="88900" marT="88900" marB="88900"/>
                </a:tc>
                <a:tc>
                  <a:txBody>
                    <a:bodyPr/>
                    <a:lstStyle/>
                    <a:p>
                      <a:pPr marL="0" lvl="0" indent="0" algn="l" rtl="0">
                        <a:spcBef>
                          <a:spcPts val="0"/>
                        </a:spcBef>
                        <a:spcAft>
                          <a:spcPts val="0"/>
                        </a:spcAft>
                        <a:buNone/>
                      </a:pPr>
                      <a:r>
                        <a:rPr lang="en" sz="1000"/>
                        <a:t>System shall be able to fit on a standard technician workbench</a:t>
                      </a:r>
                      <a:endParaRPr sz="1000"/>
                    </a:p>
                  </a:txBody>
                  <a:tcPr marL="88900" marR="88900" marT="88900" marB="88900"/>
                </a:tc>
                <a:extLst>
                  <a:ext uri="{0D108BD9-81ED-4DB2-BD59-A6C34878D82A}">
                    <a16:rowId xmlns:a16="http://schemas.microsoft.com/office/drawing/2014/main" val="10010"/>
                  </a:ext>
                </a:extLst>
              </a:tr>
              <a:tr h="328775">
                <a:tc>
                  <a:txBody>
                    <a:bodyPr/>
                    <a:lstStyle/>
                    <a:p>
                      <a:pPr marL="0" lvl="0" indent="0" algn="l" rtl="0">
                        <a:spcBef>
                          <a:spcPts val="0"/>
                        </a:spcBef>
                        <a:spcAft>
                          <a:spcPts val="0"/>
                        </a:spcAft>
                        <a:buNone/>
                      </a:pPr>
                      <a:r>
                        <a:rPr lang="en" sz="1000"/>
                        <a:t>R11</a:t>
                      </a:r>
                      <a:endParaRPr sz="1000"/>
                    </a:p>
                  </a:txBody>
                  <a:tcPr marL="88900" marR="88900" marT="88900" marB="88900">
                    <a:solidFill>
                      <a:srgbClr val="A4C2F4"/>
                    </a:solidFill>
                  </a:tcPr>
                </a:tc>
                <a:tc>
                  <a:txBody>
                    <a:bodyPr/>
                    <a:lstStyle/>
                    <a:p>
                      <a:pPr marL="0" lvl="0" indent="0" algn="l" rtl="0">
                        <a:spcBef>
                          <a:spcPts val="0"/>
                        </a:spcBef>
                        <a:spcAft>
                          <a:spcPts val="0"/>
                        </a:spcAft>
                        <a:buNone/>
                      </a:pPr>
                      <a:r>
                        <a:rPr lang="en" sz="1000"/>
                        <a:t>ESD Compliance</a:t>
                      </a:r>
                      <a:endParaRPr sz="1000"/>
                    </a:p>
                  </a:txBody>
                  <a:tcPr marL="88900" marR="88900" marT="88900" marB="88900"/>
                </a:tc>
                <a:tc>
                  <a:txBody>
                    <a:bodyPr/>
                    <a:lstStyle/>
                    <a:p>
                      <a:pPr marL="0" lvl="0" indent="0" algn="l" rtl="0">
                        <a:spcBef>
                          <a:spcPts val="0"/>
                        </a:spcBef>
                        <a:spcAft>
                          <a:spcPts val="0"/>
                        </a:spcAft>
                        <a:buNone/>
                      </a:pPr>
                      <a:r>
                        <a:rPr lang="en" sz="1000"/>
                        <a:t>System shall be ESD compliant </a:t>
                      </a:r>
                      <a:endParaRPr sz="1000"/>
                    </a:p>
                  </a:txBody>
                  <a:tcPr marL="88900" marR="88900" marT="88900" marB="88900"/>
                </a:tc>
                <a:extLst>
                  <a:ext uri="{0D108BD9-81ED-4DB2-BD59-A6C34878D82A}">
                    <a16:rowId xmlns:a16="http://schemas.microsoft.com/office/drawing/2014/main" val="10011"/>
                  </a:ext>
                </a:extLst>
              </a:tr>
              <a:tr h="0">
                <a:tc>
                  <a:txBody>
                    <a:bodyPr/>
                    <a:lstStyle/>
                    <a:p>
                      <a:pPr marL="0" lvl="0" indent="0" algn="l" rtl="0">
                        <a:spcBef>
                          <a:spcPts val="0"/>
                        </a:spcBef>
                        <a:spcAft>
                          <a:spcPts val="0"/>
                        </a:spcAft>
                        <a:buNone/>
                      </a:pPr>
                      <a:r>
                        <a:rPr lang="en" sz="1000"/>
                        <a:t>R12</a:t>
                      </a:r>
                      <a:endParaRPr sz="1000"/>
                    </a:p>
                  </a:txBody>
                  <a:tcPr marL="88900" marR="88900" marT="88900" marB="88900">
                    <a:solidFill>
                      <a:srgbClr val="A4C2F4"/>
                    </a:solidFill>
                  </a:tcPr>
                </a:tc>
                <a:tc>
                  <a:txBody>
                    <a:bodyPr/>
                    <a:lstStyle/>
                    <a:p>
                      <a:pPr marL="0" lvl="0" indent="0" algn="l" rtl="0">
                        <a:spcBef>
                          <a:spcPts val="0"/>
                        </a:spcBef>
                        <a:spcAft>
                          <a:spcPts val="0"/>
                        </a:spcAft>
                        <a:buNone/>
                      </a:pPr>
                      <a:r>
                        <a:rPr lang="en" sz="1000"/>
                        <a:t>Power Compatibility</a:t>
                      </a:r>
                      <a:endParaRPr sz="1000"/>
                    </a:p>
                  </a:txBody>
                  <a:tcPr marL="88900" marR="88900" marT="88900" marB="88900"/>
                </a:tc>
                <a:tc>
                  <a:txBody>
                    <a:bodyPr/>
                    <a:lstStyle/>
                    <a:p>
                      <a:pPr marL="0" lvl="0" indent="0" algn="l" rtl="0">
                        <a:spcBef>
                          <a:spcPts val="0"/>
                        </a:spcBef>
                        <a:spcAft>
                          <a:spcPts val="0"/>
                        </a:spcAft>
                        <a:buNone/>
                      </a:pPr>
                      <a:r>
                        <a:rPr lang="en" sz="1000"/>
                        <a:t>System shall employ a power supply compatible with standard wall outlet, ground pin included</a:t>
                      </a:r>
                      <a:endParaRPr sz="1000"/>
                    </a:p>
                  </a:txBody>
                  <a:tcPr marL="88900" marR="88900" marT="88900" marB="88900"/>
                </a:tc>
                <a:extLst>
                  <a:ext uri="{0D108BD9-81ED-4DB2-BD59-A6C34878D82A}">
                    <a16:rowId xmlns:a16="http://schemas.microsoft.com/office/drawing/2014/main" val="10012"/>
                  </a:ext>
                </a:extLst>
              </a:tr>
              <a:tr h="0">
                <a:tc>
                  <a:txBody>
                    <a:bodyPr/>
                    <a:lstStyle/>
                    <a:p>
                      <a:pPr marL="0" lvl="0" indent="0" algn="l" rtl="0">
                        <a:spcBef>
                          <a:spcPts val="0"/>
                        </a:spcBef>
                        <a:spcAft>
                          <a:spcPts val="0"/>
                        </a:spcAft>
                        <a:buNone/>
                      </a:pPr>
                      <a:r>
                        <a:rPr lang="en" sz="1000"/>
                        <a:t>R13</a:t>
                      </a:r>
                      <a:endParaRPr sz="1000"/>
                    </a:p>
                  </a:txBody>
                  <a:tcPr marL="88900" marR="88900" marT="88900" marB="88900">
                    <a:solidFill>
                      <a:srgbClr val="A4C2F4"/>
                    </a:solidFill>
                  </a:tcPr>
                </a:tc>
                <a:tc>
                  <a:txBody>
                    <a:bodyPr/>
                    <a:lstStyle/>
                    <a:p>
                      <a:pPr marL="0" lvl="0" indent="0" algn="l" rtl="0">
                        <a:spcBef>
                          <a:spcPts val="0"/>
                        </a:spcBef>
                        <a:spcAft>
                          <a:spcPts val="0"/>
                        </a:spcAft>
                        <a:buNone/>
                      </a:pPr>
                      <a:r>
                        <a:rPr lang="en" sz="1000"/>
                        <a:t>Thermal Control</a:t>
                      </a:r>
                      <a:endParaRPr sz="1000"/>
                    </a:p>
                  </a:txBody>
                  <a:tcPr marL="88900" marR="88900" marT="88900" marB="88900"/>
                </a:tc>
                <a:tc>
                  <a:txBody>
                    <a:bodyPr/>
                    <a:lstStyle/>
                    <a:p>
                      <a:pPr marL="0" lvl="0" indent="0" algn="l" rtl="0">
                        <a:spcBef>
                          <a:spcPts val="0"/>
                        </a:spcBef>
                        <a:spcAft>
                          <a:spcPts val="0"/>
                        </a:spcAft>
                        <a:buNone/>
                      </a:pPr>
                      <a:r>
                        <a:rPr lang="en" sz="1000"/>
                        <a:t>System shall not cause the battery to exceed operational temperature range </a:t>
                      </a:r>
                      <a:endParaRPr sz="1000"/>
                    </a:p>
                  </a:txBody>
                  <a:tcPr marL="88900" marR="88900" marT="88900" marB="88900"/>
                </a:tc>
                <a:extLst>
                  <a:ext uri="{0D108BD9-81ED-4DB2-BD59-A6C34878D82A}">
                    <a16:rowId xmlns:a16="http://schemas.microsoft.com/office/drawing/2014/main" val="10013"/>
                  </a:ext>
                </a:extLst>
              </a:tr>
            </a:tbl>
          </a:graphicData>
        </a:graphic>
      </p:graphicFrame>
      <p:sp>
        <p:nvSpPr>
          <p:cNvPr id="277" name="Google Shape;277;p35"/>
          <p:cNvSpPr txBox="1"/>
          <p:nvPr/>
        </p:nvSpPr>
        <p:spPr>
          <a:xfrm>
            <a:off x="22500" y="660150"/>
            <a:ext cx="933600" cy="1677600"/>
          </a:xfrm>
          <a:prstGeom prst="rect">
            <a:avLst/>
          </a:prstGeom>
          <a:solidFill>
            <a:srgbClr val="93C47D"/>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t>Data</a:t>
            </a:r>
            <a:endParaRPr sz="1100"/>
          </a:p>
          <a:p>
            <a:pPr marL="0" lvl="0" indent="0" algn="ctr" rtl="0">
              <a:spcBef>
                <a:spcPts val="0"/>
              </a:spcBef>
              <a:spcAft>
                <a:spcPts val="0"/>
              </a:spcAft>
              <a:buNone/>
            </a:pPr>
            <a:r>
              <a:rPr lang="en" sz="1100"/>
              <a:t>Acquisition</a:t>
            </a:r>
            <a:endParaRPr sz="1100"/>
          </a:p>
          <a:p>
            <a:pPr marL="0" lvl="0" indent="0" algn="ctr" rtl="0">
              <a:spcBef>
                <a:spcPts val="0"/>
              </a:spcBef>
              <a:spcAft>
                <a:spcPts val="0"/>
              </a:spcAft>
              <a:buNone/>
            </a:pPr>
            <a:r>
              <a:rPr lang="en" sz="1100"/>
              <a:t>System</a:t>
            </a:r>
            <a:endParaRPr sz="1100"/>
          </a:p>
          <a:p>
            <a:pPr marL="0" lvl="0" indent="0" algn="ctr" rtl="0">
              <a:spcBef>
                <a:spcPts val="0"/>
              </a:spcBef>
              <a:spcAft>
                <a:spcPts val="0"/>
              </a:spcAft>
              <a:buNone/>
            </a:pPr>
            <a:endParaRPr sz="1100"/>
          </a:p>
          <a:p>
            <a:pPr marL="0" lvl="0" indent="0" algn="ctr" rtl="0">
              <a:spcBef>
                <a:spcPts val="0"/>
              </a:spcBef>
              <a:spcAft>
                <a:spcPts val="0"/>
              </a:spcAft>
              <a:buNone/>
            </a:pPr>
            <a:endParaRPr sz="1100"/>
          </a:p>
          <a:p>
            <a:pPr marL="0" lvl="0" indent="0" algn="ctr" rtl="0">
              <a:spcBef>
                <a:spcPts val="0"/>
              </a:spcBef>
              <a:spcAft>
                <a:spcPts val="0"/>
              </a:spcAft>
              <a:buNone/>
            </a:pPr>
            <a:r>
              <a:rPr lang="en" sz="1100">
                <a:solidFill>
                  <a:srgbClr val="93C47D"/>
                </a:solidFill>
              </a:rPr>
              <a:t>A</a:t>
            </a:r>
            <a:endParaRPr sz="1100">
              <a:solidFill>
                <a:srgbClr val="93C47D"/>
              </a:solidFill>
            </a:endParaRPr>
          </a:p>
          <a:p>
            <a:pPr marL="0" lvl="0" indent="0" algn="ctr" rtl="0">
              <a:spcBef>
                <a:spcPts val="0"/>
              </a:spcBef>
              <a:spcAft>
                <a:spcPts val="0"/>
              </a:spcAft>
              <a:buNone/>
            </a:pPr>
            <a:r>
              <a:rPr lang="en" sz="1100">
                <a:solidFill>
                  <a:srgbClr val="93C47D"/>
                </a:solidFill>
              </a:rPr>
              <a:t>A</a:t>
            </a:r>
            <a:endParaRPr sz="1100">
              <a:solidFill>
                <a:srgbClr val="93C47D"/>
              </a:solidFill>
            </a:endParaRPr>
          </a:p>
          <a:p>
            <a:pPr marL="0" lvl="0" indent="0" algn="ctr" rtl="0">
              <a:spcBef>
                <a:spcPts val="0"/>
              </a:spcBef>
              <a:spcAft>
                <a:spcPts val="0"/>
              </a:spcAft>
              <a:buNone/>
            </a:pPr>
            <a:r>
              <a:rPr lang="en" sz="1100">
                <a:solidFill>
                  <a:srgbClr val="93C47D"/>
                </a:solidFill>
              </a:rPr>
              <a:t>A</a:t>
            </a:r>
            <a:endParaRPr sz="1100">
              <a:solidFill>
                <a:srgbClr val="93C47D"/>
              </a:solidFill>
            </a:endParaRPr>
          </a:p>
          <a:p>
            <a:pPr marL="0" lvl="0" indent="0" algn="ctr" rtl="0">
              <a:spcBef>
                <a:spcPts val="0"/>
              </a:spcBef>
              <a:spcAft>
                <a:spcPts val="0"/>
              </a:spcAft>
              <a:buNone/>
            </a:pPr>
            <a:r>
              <a:rPr lang="en" sz="900">
                <a:solidFill>
                  <a:srgbClr val="93C47D"/>
                </a:solidFill>
              </a:rPr>
              <a:t>A</a:t>
            </a:r>
            <a:endParaRPr sz="900">
              <a:solidFill>
                <a:srgbClr val="93C47D"/>
              </a:solidFill>
              <a:highlight>
                <a:srgbClr val="93C47D"/>
              </a:highlight>
            </a:endParaRPr>
          </a:p>
        </p:txBody>
      </p:sp>
      <p:sp>
        <p:nvSpPr>
          <p:cNvPr id="278" name="Google Shape;278;p35"/>
          <p:cNvSpPr txBox="1"/>
          <p:nvPr/>
        </p:nvSpPr>
        <p:spPr>
          <a:xfrm>
            <a:off x="34200" y="2314300"/>
            <a:ext cx="917400" cy="1508400"/>
          </a:xfrm>
          <a:prstGeom prst="rect">
            <a:avLst/>
          </a:prstGeom>
          <a:solidFill>
            <a:srgbClr val="B4A7D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t>User</a:t>
            </a:r>
            <a:endParaRPr sz="1100"/>
          </a:p>
          <a:p>
            <a:pPr marL="0" lvl="0" indent="0" algn="ctr" rtl="0">
              <a:spcBef>
                <a:spcPts val="0"/>
              </a:spcBef>
              <a:spcAft>
                <a:spcPts val="0"/>
              </a:spcAft>
              <a:buNone/>
            </a:pPr>
            <a:r>
              <a:rPr lang="en" sz="1100"/>
              <a:t>Interface</a:t>
            </a:r>
            <a:endParaRPr sz="1100"/>
          </a:p>
          <a:p>
            <a:pPr marL="0" lvl="0" indent="0" algn="ctr" rtl="0">
              <a:spcBef>
                <a:spcPts val="0"/>
              </a:spcBef>
              <a:spcAft>
                <a:spcPts val="0"/>
              </a:spcAft>
              <a:buNone/>
            </a:pPr>
            <a:r>
              <a:rPr lang="en" sz="1100">
                <a:solidFill>
                  <a:srgbClr val="B4A7D6"/>
                </a:solidFill>
                <a:highlight>
                  <a:srgbClr val="B4A7D6"/>
                </a:highlight>
              </a:rPr>
              <a:t>A</a:t>
            </a:r>
            <a:endParaRPr sz="1100">
              <a:solidFill>
                <a:srgbClr val="B4A7D6"/>
              </a:solidFill>
              <a:highlight>
                <a:srgbClr val="B4A7D6"/>
              </a:highlight>
            </a:endParaRPr>
          </a:p>
          <a:p>
            <a:pPr marL="0" lvl="0" indent="0" algn="ctr" rtl="0">
              <a:spcBef>
                <a:spcPts val="0"/>
              </a:spcBef>
              <a:spcAft>
                <a:spcPts val="0"/>
              </a:spcAft>
              <a:buNone/>
            </a:pPr>
            <a:r>
              <a:rPr lang="en" sz="1100">
                <a:solidFill>
                  <a:srgbClr val="B4A7D6"/>
                </a:solidFill>
                <a:highlight>
                  <a:srgbClr val="B4A7D6"/>
                </a:highlight>
              </a:rPr>
              <a:t>A</a:t>
            </a:r>
            <a:endParaRPr sz="1100">
              <a:solidFill>
                <a:srgbClr val="B4A7D6"/>
              </a:solidFill>
              <a:highlight>
                <a:srgbClr val="B4A7D6"/>
              </a:highlight>
            </a:endParaRPr>
          </a:p>
          <a:p>
            <a:pPr marL="0" lvl="0" indent="0" algn="ctr" rtl="0">
              <a:spcBef>
                <a:spcPts val="0"/>
              </a:spcBef>
              <a:spcAft>
                <a:spcPts val="0"/>
              </a:spcAft>
              <a:buNone/>
            </a:pPr>
            <a:r>
              <a:rPr lang="en" sz="1100">
                <a:solidFill>
                  <a:srgbClr val="B4A7D6"/>
                </a:solidFill>
                <a:highlight>
                  <a:srgbClr val="B4A7D6"/>
                </a:highlight>
              </a:rPr>
              <a:t>A</a:t>
            </a:r>
            <a:endParaRPr sz="1100">
              <a:solidFill>
                <a:srgbClr val="B4A7D6"/>
              </a:solidFill>
              <a:highlight>
                <a:srgbClr val="B4A7D6"/>
              </a:highlight>
            </a:endParaRPr>
          </a:p>
          <a:p>
            <a:pPr marL="0" lvl="0" indent="0" algn="ctr" rtl="0">
              <a:spcBef>
                <a:spcPts val="0"/>
              </a:spcBef>
              <a:spcAft>
                <a:spcPts val="0"/>
              </a:spcAft>
              <a:buNone/>
            </a:pPr>
            <a:r>
              <a:rPr lang="en" sz="1100">
                <a:solidFill>
                  <a:srgbClr val="B4A7D6"/>
                </a:solidFill>
                <a:highlight>
                  <a:srgbClr val="B4A7D6"/>
                </a:highlight>
              </a:rPr>
              <a:t>A</a:t>
            </a:r>
            <a:endParaRPr sz="1100">
              <a:solidFill>
                <a:srgbClr val="B4A7D6"/>
              </a:solidFill>
              <a:highlight>
                <a:srgbClr val="B4A7D6"/>
              </a:highlight>
            </a:endParaRPr>
          </a:p>
          <a:p>
            <a:pPr marL="0" lvl="0" indent="0" algn="ctr" rtl="0">
              <a:spcBef>
                <a:spcPts val="0"/>
              </a:spcBef>
              <a:spcAft>
                <a:spcPts val="0"/>
              </a:spcAft>
              <a:buNone/>
            </a:pPr>
            <a:r>
              <a:rPr lang="en" sz="1100">
                <a:solidFill>
                  <a:srgbClr val="B4A7D6"/>
                </a:solidFill>
                <a:highlight>
                  <a:srgbClr val="B4A7D6"/>
                </a:highlight>
              </a:rPr>
              <a:t>A</a:t>
            </a:r>
            <a:endParaRPr sz="1100">
              <a:solidFill>
                <a:srgbClr val="B4A7D6"/>
              </a:solidFill>
              <a:highlight>
                <a:srgbClr val="B4A7D6"/>
              </a:highlight>
            </a:endParaRPr>
          </a:p>
          <a:p>
            <a:pPr marL="0" lvl="0" indent="0" algn="ctr" rtl="0">
              <a:spcBef>
                <a:spcPts val="0"/>
              </a:spcBef>
              <a:spcAft>
                <a:spcPts val="0"/>
              </a:spcAft>
              <a:buNone/>
            </a:pPr>
            <a:endParaRPr sz="900"/>
          </a:p>
        </p:txBody>
      </p:sp>
      <p:sp>
        <p:nvSpPr>
          <p:cNvPr id="279" name="Google Shape;279;p35"/>
          <p:cNvSpPr txBox="1"/>
          <p:nvPr/>
        </p:nvSpPr>
        <p:spPr>
          <a:xfrm>
            <a:off x="34200" y="3822700"/>
            <a:ext cx="917400" cy="1323600"/>
          </a:xfrm>
          <a:prstGeom prst="rect">
            <a:avLst/>
          </a:prstGeom>
          <a:solidFill>
            <a:srgbClr val="A4C2F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t>Lab</a:t>
            </a:r>
            <a:endParaRPr sz="900"/>
          </a:p>
          <a:p>
            <a:pPr marL="0" lvl="0" indent="0" algn="ctr" rtl="0">
              <a:spcBef>
                <a:spcPts val="0"/>
              </a:spcBef>
              <a:spcAft>
                <a:spcPts val="0"/>
              </a:spcAft>
              <a:buNone/>
            </a:pPr>
            <a:r>
              <a:rPr lang="en" sz="900"/>
              <a:t>Environment</a:t>
            </a:r>
            <a:endParaRPr sz="900"/>
          </a:p>
          <a:p>
            <a:pPr marL="0" lvl="0" indent="0" algn="ctr" rtl="0">
              <a:spcBef>
                <a:spcPts val="0"/>
              </a:spcBef>
              <a:spcAft>
                <a:spcPts val="0"/>
              </a:spcAft>
              <a:buNone/>
            </a:pPr>
            <a:r>
              <a:rPr lang="en" sz="900"/>
              <a:t>Compatibility</a:t>
            </a:r>
            <a:endParaRPr sz="900"/>
          </a:p>
          <a:p>
            <a:pPr marL="0" lvl="0" indent="0" algn="ctr" rtl="0">
              <a:spcBef>
                <a:spcPts val="0"/>
              </a:spcBef>
              <a:spcAft>
                <a:spcPts val="0"/>
              </a:spcAft>
              <a:buNone/>
            </a:pPr>
            <a:endParaRPr sz="1100"/>
          </a:p>
          <a:p>
            <a:pPr marL="0" lvl="0" indent="0" algn="ctr" rtl="0">
              <a:spcBef>
                <a:spcPts val="0"/>
              </a:spcBef>
              <a:spcAft>
                <a:spcPts val="0"/>
              </a:spcAft>
              <a:buNone/>
            </a:pPr>
            <a:endParaRPr sz="1100"/>
          </a:p>
          <a:p>
            <a:pPr marL="0" lvl="0" indent="0" algn="ctr" rtl="0">
              <a:spcBef>
                <a:spcPts val="0"/>
              </a:spcBef>
              <a:spcAft>
                <a:spcPts val="0"/>
              </a:spcAft>
              <a:buNone/>
            </a:pPr>
            <a:endParaRPr sz="1100"/>
          </a:p>
          <a:p>
            <a:pPr marL="0" lvl="0" indent="0" algn="ctr" rtl="0">
              <a:spcBef>
                <a:spcPts val="0"/>
              </a:spcBef>
              <a:spcAft>
                <a:spcPts val="0"/>
              </a:spcAft>
              <a:buNone/>
            </a:pPr>
            <a:endParaRPr sz="1100"/>
          </a:p>
          <a:p>
            <a:pPr marL="0" lvl="0" indent="0" algn="l" rtl="0">
              <a:spcBef>
                <a:spcPts val="0"/>
              </a:spcBef>
              <a:spcAft>
                <a:spcPts val="0"/>
              </a:spcAft>
              <a:buNone/>
            </a:pPr>
            <a:endParaRPr sz="300"/>
          </a:p>
        </p:txBody>
      </p:sp>
      <p:cxnSp>
        <p:nvCxnSpPr>
          <p:cNvPr id="280" name="Google Shape;280;p35"/>
          <p:cNvCxnSpPr/>
          <p:nvPr/>
        </p:nvCxnSpPr>
        <p:spPr>
          <a:xfrm rot="10800000">
            <a:off x="18900" y="2311000"/>
            <a:ext cx="940800" cy="0"/>
          </a:xfrm>
          <a:prstGeom prst="straightConnector1">
            <a:avLst/>
          </a:prstGeom>
          <a:noFill/>
          <a:ln w="9525" cap="flat" cmpd="sng">
            <a:solidFill>
              <a:schemeClr val="dk2"/>
            </a:solidFill>
            <a:prstDash val="solid"/>
            <a:round/>
            <a:headEnd type="none" w="med" len="med"/>
            <a:tailEnd type="none" w="med" len="med"/>
          </a:ln>
        </p:spPr>
      </p:cxnSp>
      <p:cxnSp>
        <p:nvCxnSpPr>
          <p:cNvPr id="281" name="Google Shape;281;p35"/>
          <p:cNvCxnSpPr/>
          <p:nvPr/>
        </p:nvCxnSpPr>
        <p:spPr>
          <a:xfrm rot="10800000">
            <a:off x="30575" y="3822600"/>
            <a:ext cx="920400" cy="1800"/>
          </a:xfrm>
          <a:prstGeom prst="straightConnector1">
            <a:avLst/>
          </a:prstGeom>
          <a:noFill/>
          <a:ln w="9525" cap="flat" cmpd="sng">
            <a:solidFill>
              <a:schemeClr val="dk2"/>
            </a:solidFill>
            <a:prstDash val="solid"/>
            <a:round/>
            <a:headEnd type="none" w="med" len="med"/>
            <a:tailEnd type="none" w="med" len="med"/>
          </a:ln>
        </p:spPr>
      </p:cxnSp>
      <p:cxnSp>
        <p:nvCxnSpPr>
          <p:cNvPr id="282" name="Google Shape;282;p35"/>
          <p:cNvCxnSpPr/>
          <p:nvPr/>
        </p:nvCxnSpPr>
        <p:spPr>
          <a:xfrm rot="10800000">
            <a:off x="34200" y="658500"/>
            <a:ext cx="917400" cy="1500"/>
          </a:xfrm>
          <a:prstGeom prst="straightConnector1">
            <a:avLst/>
          </a:prstGeom>
          <a:noFill/>
          <a:ln w="9525" cap="flat" cmpd="sng">
            <a:solidFill>
              <a:schemeClr val="dk2"/>
            </a:solidFill>
            <a:prstDash val="solid"/>
            <a:round/>
            <a:headEnd type="none" w="med" len="med"/>
            <a:tailEnd type="none" w="med" len="med"/>
          </a:ln>
        </p:spPr>
      </p:cxnSp>
      <p:cxnSp>
        <p:nvCxnSpPr>
          <p:cNvPr id="283" name="Google Shape;283;p35"/>
          <p:cNvCxnSpPr/>
          <p:nvPr/>
        </p:nvCxnSpPr>
        <p:spPr>
          <a:xfrm>
            <a:off x="26700" y="658500"/>
            <a:ext cx="14100" cy="4485000"/>
          </a:xfrm>
          <a:prstGeom prst="straightConnector1">
            <a:avLst/>
          </a:prstGeom>
          <a:noFill/>
          <a:ln w="9525" cap="flat" cmpd="sng">
            <a:solidFill>
              <a:schemeClr val="dk2"/>
            </a:solidFill>
            <a:prstDash val="solid"/>
            <a:round/>
            <a:headEnd type="none" w="med" len="med"/>
            <a:tailEnd type="none" w="med" len="med"/>
          </a:ln>
        </p:spPr>
      </p:cxnSp>
      <p:cxnSp>
        <p:nvCxnSpPr>
          <p:cNvPr id="284" name="Google Shape;284;p35"/>
          <p:cNvCxnSpPr/>
          <p:nvPr/>
        </p:nvCxnSpPr>
        <p:spPr>
          <a:xfrm rot="10800000">
            <a:off x="959700" y="641125"/>
            <a:ext cx="1500" cy="4512600"/>
          </a:xfrm>
          <a:prstGeom prst="straightConnector1">
            <a:avLst/>
          </a:prstGeom>
          <a:noFill/>
          <a:ln w="9525" cap="flat" cmpd="sng">
            <a:solidFill>
              <a:schemeClr val="dk2"/>
            </a:solidFill>
            <a:prstDash val="solid"/>
            <a:round/>
            <a:headEnd type="none" w="med" len="med"/>
            <a:tailEnd type="none" w="med" len="med"/>
          </a:ln>
        </p:spPr>
      </p:cxnSp>
      <p:cxnSp>
        <p:nvCxnSpPr>
          <p:cNvPr id="285" name="Google Shape;285;p35"/>
          <p:cNvCxnSpPr/>
          <p:nvPr/>
        </p:nvCxnSpPr>
        <p:spPr>
          <a:xfrm flipH="1">
            <a:off x="34225" y="5143500"/>
            <a:ext cx="933600" cy="1500"/>
          </a:xfrm>
          <a:prstGeom prst="straightConnector1">
            <a:avLst/>
          </a:prstGeom>
          <a:noFill/>
          <a:ln w="9525" cap="flat" cmpd="sng">
            <a:solidFill>
              <a:schemeClr val="dk2"/>
            </a:solidFill>
            <a:prstDash val="solid"/>
            <a:round/>
            <a:headEnd type="none" w="med" len="med"/>
            <a:tailEnd type="none" w="med" len="med"/>
          </a:ln>
        </p:spPr>
      </p:cxnSp>
      <p:sp>
        <p:nvSpPr>
          <p:cNvPr id="286" name="Google Shape;286;p35"/>
          <p:cNvSpPr txBox="1">
            <a:spLocks noGrp="1"/>
          </p:cNvSpPr>
          <p:nvPr>
            <p:ph type="sldNum" idx="12"/>
          </p:nvPr>
        </p:nvSpPr>
        <p:spPr>
          <a:xfrm>
            <a:off x="8482750" y="4730576"/>
            <a:ext cx="548700" cy="4803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287" name="Google Shape;287;p35"/>
          <p:cNvSpPr/>
          <p:nvPr/>
        </p:nvSpPr>
        <p:spPr>
          <a:xfrm>
            <a:off x="966550" y="660625"/>
            <a:ext cx="8064900" cy="3438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5"/>
          <p:cNvSpPr/>
          <p:nvPr/>
        </p:nvSpPr>
        <p:spPr>
          <a:xfrm>
            <a:off x="966300" y="990600"/>
            <a:ext cx="8064900" cy="3438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a:off x="955175" y="1981198"/>
            <a:ext cx="8064900" cy="320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6"/>
          <p:cNvSpPr txBox="1">
            <a:spLocks noGrp="1"/>
          </p:cNvSpPr>
          <p:nvPr>
            <p:ph type="title"/>
          </p:nvPr>
        </p:nvSpPr>
        <p:spPr>
          <a:xfrm>
            <a:off x="359025" y="0"/>
            <a:ext cx="8290500" cy="398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990"/>
              <a:buFont typeface="Arial"/>
              <a:buNone/>
            </a:pPr>
            <a:r>
              <a:rPr lang="en" sz="2500"/>
              <a:t>Data Acquisition System</a:t>
            </a:r>
            <a:endParaRPr sz="2500"/>
          </a:p>
        </p:txBody>
      </p:sp>
      <p:graphicFrame>
        <p:nvGraphicFramePr>
          <p:cNvPr id="295" name="Google Shape;295;p36"/>
          <p:cNvGraphicFramePr/>
          <p:nvPr/>
        </p:nvGraphicFramePr>
        <p:xfrm>
          <a:off x="359025" y="466727"/>
          <a:ext cx="7417950" cy="4767281"/>
        </p:xfrm>
        <a:graphic>
          <a:graphicData uri="http://schemas.openxmlformats.org/drawingml/2006/table">
            <a:tbl>
              <a:tblPr>
                <a:noFill/>
                <a:tableStyleId>{F8527F1E-C8E0-4929-AAE0-B8D5FCB34B96}</a:tableStyleId>
              </a:tblPr>
              <a:tblGrid>
                <a:gridCol w="918525">
                  <a:extLst>
                    <a:ext uri="{9D8B030D-6E8A-4147-A177-3AD203B41FA5}">
                      <a16:colId xmlns:a16="http://schemas.microsoft.com/office/drawing/2014/main" val="20000"/>
                    </a:ext>
                  </a:extLst>
                </a:gridCol>
                <a:gridCol w="6499425">
                  <a:extLst>
                    <a:ext uri="{9D8B030D-6E8A-4147-A177-3AD203B41FA5}">
                      <a16:colId xmlns:a16="http://schemas.microsoft.com/office/drawing/2014/main" val="20001"/>
                    </a:ext>
                  </a:extLst>
                </a:gridCol>
              </a:tblGrid>
              <a:tr h="405500">
                <a:tc>
                  <a:txBody>
                    <a:bodyPr/>
                    <a:lstStyle/>
                    <a:p>
                      <a:pPr marL="0" lvl="0" indent="0" algn="ctr" rtl="0">
                        <a:spcBef>
                          <a:spcPts val="0"/>
                        </a:spcBef>
                        <a:spcAft>
                          <a:spcPts val="0"/>
                        </a:spcAft>
                        <a:buNone/>
                      </a:pPr>
                      <a:r>
                        <a:rPr lang="en" sz="1200" b="1"/>
                        <a:t>1.1</a:t>
                      </a:r>
                      <a:endParaRPr sz="1200" b="1"/>
                    </a:p>
                  </a:txBody>
                  <a:tcPr marL="91425" marR="91425" marT="91425" marB="91425" anchor="ctr">
                    <a:solidFill>
                      <a:srgbClr val="93C47D"/>
                    </a:solidFill>
                  </a:tcPr>
                </a:tc>
                <a:tc>
                  <a:txBody>
                    <a:bodyPr/>
                    <a:lstStyle/>
                    <a:p>
                      <a:pPr marL="0" lvl="0" indent="0" algn="l" rtl="0">
                        <a:spcBef>
                          <a:spcPts val="0"/>
                        </a:spcBef>
                        <a:spcAft>
                          <a:spcPts val="0"/>
                        </a:spcAft>
                        <a:buNone/>
                      </a:pPr>
                      <a:r>
                        <a:rPr lang="en" sz="1200" b="1" i="1"/>
                        <a:t>Battery Testing: </a:t>
                      </a:r>
                      <a:r>
                        <a:rPr lang="en" sz="1200" b="1" i="1">
                          <a:solidFill>
                            <a:schemeClr val="dk1"/>
                          </a:solidFill>
                        </a:rPr>
                        <a:t>System shall test battery for continuity, voltage, resistance, and isolation</a:t>
                      </a:r>
                      <a:endParaRPr sz="1200" b="1" i="1"/>
                    </a:p>
                  </a:txBody>
                  <a:tcPr marL="91425" marR="91425" marT="91425" marB="91425" anchor="ctr">
                    <a:solidFill>
                      <a:srgbClr val="93C47D"/>
                    </a:solidFill>
                  </a:tcPr>
                </a:tc>
                <a:extLst>
                  <a:ext uri="{0D108BD9-81ED-4DB2-BD59-A6C34878D82A}">
                    <a16:rowId xmlns:a16="http://schemas.microsoft.com/office/drawing/2014/main" val="10000"/>
                  </a:ext>
                </a:extLst>
              </a:tr>
              <a:tr h="342925">
                <a:tc>
                  <a:txBody>
                    <a:bodyPr/>
                    <a:lstStyle/>
                    <a:p>
                      <a:pPr marL="0" lvl="0" indent="0" algn="ctr" rtl="0">
                        <a:spcBef>
                          <a:spcPts val="0"/>
                        </a:spcBef>
                        <a:spcAft>
                          <a:spcPts val="0"/>
                        </a:spcAft>
                        <a:buNone/>
                      </a:pPr>
                      <a:r>
                        <a:rPr lang="en" sz="1200" b="1"/>
                        <a:t>1.1.1</a:t>
                      </a:r>
                      <a:endParaRPr sz="1200" b="1"/>
                    </a:p>
                  </a:txBody>
                  <a:tcPr marL="91425" marR="91425" marT="91425" marB="91425">
                    <a:solidFill>
                      <a:srgbClr val="D9EAD3"/>
                    </a:solidFill>
                  </a:tcPr>
                </a:tc>
                <a:tc>
                  <a:txBody>
                    <a:bodyPr/>
                    <a:lstStyle/>
                    <a:p>
                      <a:pPr marL="0" lvl="0" indent="0" algn="l" rtl="0">
                        <a:lnSpc>
                          <a:spcPct val="115000"/>
                        </a:lnSpc>
                        <a:spcBef>
                          <a:spcPts val="0"/>
                        </a:spcBef>
                        <a:spcAft>
                          <a:spcPts val="0"/>
                        </a:spcAft>
                        <a:buNone/>
                      </a:pPr>
                      <a:r>
                        <a:rPr lang="en" sz="1200">
                          <a:solidFill>
                            <a:schemeClr val="dk1"/>
                          </a:solidFill>
                        </a:rPr>
                        <a:t>System shall test for </a:t>
                      </a:r>
                      <a:r>
                        <a:rPr lang="en" sz="1200" i="1">
                          <a:solidFill>
                            <a:schemeClr val="dk1"/>
                          </a:solidFill>
                        </a:rPr>
                        <a:t>power</a:t>
                      </a:r>
                      <a:r>
                        <a:rPr lang="en" sz="1200">
                          <a:solidFill>
                            <a:schemeClr val="dk1"/>
                          </a:solidFill>
                        </a:rPr>
                        <a:t>, </a:t>
                      </a:r>
                      <a:r>
                        <a:rPr lang="en" sz="1200" i="1">
                          <a:solidFill>
                            <a:schemeClr val="dk1"/>
                          </a:solidFill>
                        </a:rPr>
                        <a:t>positive</a:t>
                      </a:r>
                      <a:r>
                        <a:rPr lang="en" sz="1200">
                          <a:solidFill>
                            <a:schemeClr val="dk1"/>
                          </a:solidFill>
                        </a:rPr>
                        <a:t>, and</a:t>
                      </a:r>
                      <a:r>
                        <a:rPr lang="en" sz="1200" i="1">
                          <a:solidFill>
                            <a:schemeClr val="dk1"/>
                          </a:solidFill>
                        </a:rPr>
                        <a:t> negative</a:t>
                      </a:r>
                      <a:r>
                        <a:rPr lang="en" sz="1200">
                          <a:solidFill>
                            <a:schemeClr val="dk1"/>
                          </a:solidFill>
                        </a:rPr>
                        <a:t> continuity</a:t>
                      </a:r>
                      <a:endParaRPr sz="1200"/>
                    </a:p>
                  </a:txBody>
                  <a:tcPr marL="91425" marR="91425" marT="91425" marB="91425">
                    <a:solidFill>
                      <a:srgbClr val="D9EAD3"/>
                    </a:solidFill>
                  </a:tcPr>
                </a:tc>
                <a:extLst>
                  <a:ext uri="{0D108BD9-81ED-4DB2-BD59-A6C34878D82A}">
                    <a16:rowId xmlns:a16="http://schemas.microsoft.com/office/drawing/2014/main" val="10001"/>
                  </a:ext>
                </a:extLst>
              </a:tr>
              <a:tr h="281550">
                <a:tc>
                  <a:txBody>
                    <a:bodyPr/>
                    <a:lstStyle/>
                    <a:p>
                      <a:pPr marL="0" lvl="0" indent="0" algn="ctr" rtl="0">
                        <a:spcBef>
                          <a:spcPts val="0"/>
                        </a:spcBef>
                        <a:spcAft>
                          <a:spcPts val="0"/>
                        </a:spcAft>
                        <a:buNone/>
                      </a:pPr>
                      <a:r>
                        <a:rPr lang="en" sz="1200" b="1"/>
                        <a:t>1.1.1.1</a:t>
                      </a:r>
                      <a:endParaRPr sz="1200" b="1"/>
                    </a:p>
                  </a:txBody>
                  <a:tcPr marL="91425" marR="91425" marT="91425" marB="91425">
                    <a:solidFill>
                      <a:srgbClr val="FFFFFF"/>
                    </a:solidFill>
                  </a:tcPr>
                </a:tc>
                <a:tc>
                  <a:txBody>
                    <a:bodyPr/>
                    <a:lstStyle/>
                    <a:p>
                      <a:pPr marL="0" lvl="0" indent="0" algn="l" rtl="0">
                        <a:lnSpc>
                          <a:spcPct val="115000"/>
                        </a:lnSpc>
                        <a:spcBef>
                          <a:spcPts val="0"/>
                        </a:spcBef>
                        <a:spcAft>
                          <a:spcPts val="0"/>
                        </a:spcAft>
                        <a:buNone/>
                      </a:pPr>
                      <a:r>
                        <a:rPr lang="en" sz="1200">
                          <a:solidFill>
                            <a:schemeClr val="dk1"/>
                          </a:solidFill>
                        </a:rPr>
                        <a:t>System shall test for</a:t>
                      </a:r>
                      <a:r>
                        <a:rPr lang="en" sz="1200" i="1">
                          <a:solidFill>
                            <a:schemeClr val="dk1"/>
                          </a:solidFill>
                        </a:rPr>
                        <a:t> power continuity</a:t>
                      </a:r>
                      <a:r>
                        <a:rPr lang="en" sz="1200">
                          <a:solidFill>
                            <a:schemeClr val="dk1"/>
                          </a:solidFill>
                        </a:rPr>
                        <a:t> by measuring voltage in the range of [24.0V - 33.6V]</a:t>
                      </a:r>
                      <a:endParaRPr sz="1200">
                        <a:solidFill>
                          <a:schemeClr val="dk1"/>
                        </a:solidFill>
                      </a:endParaRPr>
                    </a:p>
                  </a:txBody>
                  <a:tcPr marL="91425" marR="91425" marT="91425" marB="91425">
                    <a:solidFill>
                      <a:srgbClr val="FFFFFF"/>
                    </a:solidFill>
                  </a:tcPr>
                </a:tc>
                <a:extLst>
                  <a:ext uri="{0D108BD9-81ED-4DB2-BD59-A6C34878D82A}">
                    <a16:rowId xmlns:a16="http://schemas.microsoft.com/office/drawing/2014/main" val="10002"/>
                  </a:ext>
                </a:extLst>
              </a:tr>
              <a:tr h="422850">
                <a:tc>
                  <a:txBody>
                    <a:bodyPr/>
                    <a:lstStyle/>
                    <a:p>
                      <a:pPr marL="0" lvl="0" indent="0" algn="ctr" rtl="0">
                        <a:spcBef>
                          <a:spcPts val="0"/>
                        </a:spcBef>
                        <a:spcAft>
                          <a:spcPts val="0"/>
                        </a:spcAft>
                        <a:buNone/>
                      </a:pPr>
                      <a:r>
                        <a:rPr lang="en" sz="1200" b="1"/>
                        <a:t>1.1.1.2</a:t>
                      </a:r>
                      <a:endParaRPr sz="1200" b="1"/>
                    </a:p>
                  </a:txBody>
                  <a:tcPr marL="91425" marR="91425" marT="91425" marB="91425">
                    <a:solidFill>
                      <a:srgbClr val="FFFFFF"/>
                    </a:solidFill>
                  </a:tcPr>
                </a:tc>
                <a:tc>
                  <a:txBody>
                    <a:bodyPr/>
                    <a:lstStyle/>
                    <a:p>
                      <a:pPr marL="0" lvl="0" indent="0" algn="l" rtl="0">
                        <a:lnSpc>
                          <a:spcPct val="115000"/>
                        </a:lnSpc>
                        <a:spcBef>
                          <a:spcPts val="0"/>
                        </a:spcBef>
                        <a:spcAft>
                          <a:spcPts val="0"/>
                        </a:spcAft>
                        <a:buNone/>
                      </a:pPr>
                      <a:r>
                        <a:rPr lang="en" sz="1200">
                          <a:solidFill>
                            <a:schemeClr val="dk1"/>
                          </a:solidFill>
                        </a:rPr>
                        <a:t>System shall test for </a:t>
                      </a:r>
                      <a:r>
                        <a:rPr lang="en" sz="1200" i="1">
                          <a:solidFill>
                            <a:schemeClr val="dk1"/>
                          </a:solidFill>
                        </a:rPr>
                        <a:t>positive continuity</a:t>
                      </a:r>
                      <a:r>
                        <a:rPr lang="en" sz="1200">
                          <a:solidFill>
                            <a:schemeClr val="dk1"/>
                          </a:solidFill>
                        </a:rPr>
                        <a:t> by measure resistance across test points in the range of &lt;1 Ω</a:t>
                      </a:r>
                      <a:endParaRPr sz="1200">
                        <a:solidFill>
                          <a:schemeClr val="dk1"/>
                        </a:solidFill>
                      </a:endParaRPr>
                    </a:p>
                  </a:txBody>
                  <a:tcPr marL="91425" marR="91425" marT="91425" marB="91425">
                    <a:solidFill>
                      <a:srgbClr val="FFFFFF"/>
                    </a:solidFill>
                  </a:tcPr>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n" sz="1200" b="1"/>
                        <a:t>1.1.1.3</a:t>
                      </a:r>
                      <a:endParaRPr sz="1200" b="1"/>
                    </a:p>
                  </a:txBody>
                  <a:tcPr marL="91425" marR="91425" marT="91425" marB="91425">
                    <a:solidFill>
                      <a:srgbClr val="FFFFFF"/>
                    </a:solidFill>
                  </a:tcPr>
                </a:tc>
                <a:tc>
                  <a:txBody>
                    <a:bodyPr/>
                    <a:lstStyle/>
                    <a:p>
                      <a:pPr marL="0" lvl="0" indent="0" algn="l" rtl="0">
                        <a:lnSpc>
                          <a:spcPct val="115000"/>
                        </a:lnSpc>
                        <a:spcBef>
                          <a:spcPts val="0"/>
                        </a:spcBef>
                        <a:spcAft>
                          <a:spcPts val="0"/>
                        </a:spcAft>
                        <a:buNone/>
                      </a:pPr>
                      <a:r>
                        <a:rPr lang="en" sz="1200">
                          <a:solidFill>
                            <a:schemeClr val="dk1"/>
                          </a:solidFill>
                        </a:rPr>
                        <a:t>System shall test for </a:t>
                      </a:r>
                      <a:r>
                        <a:rPr lang="en" sz="1200" i="1">
                          <a:solidFill>
                            <a:schemeClr val="dk1"/>
                          </a:solidFill>
                        </a:rPr>
                        <a:t>negative continuity</a:t>
                      </a:r>
                      <a:r>
                        <a:rPr lang="en" sz="1200">
                          <a:solidFill>
                            <a:schemeClr val="dk1"/>
                          </a:solidFill>
                        </a:rPr>
                        <a:t> by measure resistance across test points in the range of &lt;1 Ω</a:t>
                      </a:r>
                      <a:endParaRPr sz="1200">
                        <a:solidFill>
                          <a:schemeClr val="dk1"/>
                        </a:solidFill>
                      </a:endParaRPr>
                    </a:p>
                  </a:txBody>
                  <a:tcPr marL="91425" marR="91425" marT="91425" marB="91425">
                    <a:solidFill>
                      <a:srgbClr val="FFFFFF"/>
                    </a:solidFill>
                  </a:tcPr>
                </a:tc>
                <a:extLst>
                  <a:ext uri="{0D108BD9-81ED-4DB2-BD59-A6C34878D82A}">
                    <a16:rowId xmlns:a16="http://schemas.microsoft.com/office/drawing/2014/main" val="10004"/>
                  </a:ext>
                </a:extLst>
              </a:tr>
              <a:tr h="333925">
                <a:tc>
                  <a:txBody>
                    <a:bodyPr/>
                    <a:lstStyle/>
                    <a:p>
                      <a:pPr marL="0" lvl="0" indent="0" algn="ctr" rtl="0">
                        <a:spcBef>
                          <a:spcPts val="0"/>
                        </a:spcBef>
                        <a:spcAft>
                          <a:spcPts val="0"/>
                        </a:spcAft>
                        <a:buNone/>
                      </a:pPr>
                      <a:r>
                        <a:rPr lang="en" sz="1200" b="1"/>
                        <a:t>1.1.2</a:t>
                      </a:r>
                      <a:endParaRPr sz="1200" b="1"/>
                    </a:p>
                  </a:txBody>
                  <a:tcPr marL="91425" marR="91425" marT="91425" marB="91425">
                    <a:solidFill>
                      <a:srgbClr val="D9EAD3"/>
                    </a:solidFill>
                  </a:tcPr>
                </a:tc>
                <a:tc>
                  <a:txBody>
                    <a:bodyPr/>
                    <a:lstStyle/>
                    <a:p>
                      <a:pPr marL="0" lvl="0" indent="0" algn="l" rtl="0">
                        <a:lnSpc>
                          <a:spcPct val="115000"/>
                        </a:lnSpc>
                        <a:spcBef>
                          <a:spcPts val="0"/>
                        </a:spcBef>
                        <a:spcAft>
                          <a:spcPts val="0"/>
                        </a:spcAft>
                        <a:buNone/>
                      </a:pPr>
                      <a:r>
                        <a:rPr lang="en" sz="1200">
                          <a:solidFill>
                            <a:schemeClr val="dk1"/>
                          </a:solidFill>
                        </a:rPr>
                        <a:t>System shall measure voltage across test points in the range of [24.0V-33.6V]</a:t>
                      </a:r>
                      <a:endParaRPr sz="1200"/>
                    </a:p>
                  </a:txBody>
                  <a:tcPr marL="91425" marR="91425" marT="91425" marB="91425">
                    <a:solidFill>
                      <a:srgbClr val="D9EAD3"/>
                    </a:solidFill>
                  </a:tcPr>
                </a:tc>
                <a:extLst>
                  <a:ext uri="{0D108BD9-81ED-4DB2-BD59-A6C34878D82A}">
                    <a16:rowId xmlns:a16="http://schemas.microsoft.com/office/drawing/2014/main" val="10005"/>
                  </a:ext>
                </a:extLst>
              </a:tr>
              <a:tr h="231675">
                <a:tc>
                  <a:txBody>
                    <a:bodyPr/>
                    <a:lstStyle/>
                    <a:p>
                      <a:pPr marL="0" lvl="0" indent="0" algn="ctr" rtl="0">
                        <a:spcBef>
                          <a:spcPts val="0"/>
                        </a:spcBef>
                        <a:spcAft>
                          <a:spcPts val="0"/>
                        </a:spcAft>
                        <a:buNone/>
                      </a:pPr>
                      <a:r>
                        <a:rPr lang="en" sz="1200" b="1"/>
                        <a:t>1.1.3</a:t>
                      </a:r>
                      <a:endParaRPr sz="1200" b="1"/>
                    </a:p>
                  </a:txBody>
                  <a:tcPr marL="91425" marR="91425" marT="91425" marB="91425">
                    <a:solidFill>
                      <a:srgbClr val="D9EAD3"/>
                    </a:solidFill>
                  </a:tcPr>
                </a:tc>
                <a:tc>
                  <a:txBody>
                    <a:bodyPr/>
                    <a:lstStyle/>
                    <a:p>
                      <a:pPr marL="0" lvl="0" indent="0" algn="l" rtl="0">
                        <a:lnSpc>
                          <a:spcPct val="115000"/>
                        </a:lnSpc>
                        <a:spcBef>
                          <a:spcPts val="0"/>
                        </a:spcBef>
                        <a:spcAft>
                          <a:spcPts val="0"/>
                        </a:spcAft>
                        <a:buNone/>
                      </a:pPr>
                      <a:r>
                        <a:rPr lang="en" sz="1200">
                          <a:solidFill>
                            <a:schemeClr val="dk1"/>
                          </a:solidFill>
                        </a:rPr>
                        <a:t>System shall measure resistance across test points in the range of [0Ω-10kΩ]</a:t>
                      </a:r>
                      <a:endParaRPr sz="1200"/>
                    </a:p>
                  </a:txBody>
                  <a:tcPr marL="91425" marR="91425" marT="91425" marB="91425">
                    <a:solidFill>
                      <a:srgbClr val="D9EAD3"/>
                    </a:solidFill>
                  </a:tcPr>
                </a:tc>
                <a:extLst>
                  <a:ext uri="{0D108BD9-81ED-4DB2-BD59-A6C34878D82A}">
                    <a16:rowId xmlns:a16="http://schemas.microsoft.com/office/drawing/2014/main" val="10006"/>
                  </a:ext>
                </a:extLst>
              </a:tr>
              <a:tr h="524925">
                <a:tc>
                  <a:txBody>
                    <a:bodyPr/>
                    <a:lstStyle/>
                    <a:p>
                      <a:pPr marL="0" lvl="0" indent="0" algn="ctr" rtl="0">
                        <a:spcBef>
                          <a:spcPts val="0"/>
                        </a:spcBef>
                        <a:spcAft>
                          <a:spcPts val="0"/>
                        </a:spcAft>
                        <a:buNone/>
                      </a:pPr>
                      <a:r>
                        <a:rPr lang="en" sz="1200" b="1"/>
                        <a:t>1.1.4</a:t>
                      </a:r>
                      <a:endParaRPr sz="1200" b="1"/>
                    </a:p>
                  </a:txBody>
                  <a:tcPr marL="91425" marR="91425" marT="91425" marB="91425">
                    <a:solidFill>
                      <a:srgbClr val="D9EAD3"/>
                    </a:solidFill>
                  </a:tcPr>
                </a:tc>
                <a:tc>
                  <a:txBody>
                    <a:bodyPr/>
                    <a:lstStyle/>
                    <a:p>
                      <a:pPr marL="0" lvl="0" indent="0" algn="l" rtl="0">
                        <a:lnSpc>
                          <a:spcPct val="115000"/>
                        </a:lnSpc>
                        <a:spcBef>
                          <a:spcPts val="0"/>
                        </a:spcBef>
                        <a:spcAft>
                          <a:spcPts val="0"/>
                        </a:spcAft>
                        <a:buNone/>
                      </a:pPr>
                      <a:r>
                        <a:rPr lang="en" sz="1200">
                          <a:solidFill>
                            <a:schemeClr val="dk1"/>
                          </a:solidFill>
                        </a:rPr>
                        <a:t>System shall measure isolation by applying a high-voltage across a test point and reaching a steady-state (constant) measurement of voltage and resistance across the test point </a:t>
                      </a:r>
                      <a:endParaRPr sz="1200"/>
                    </a:p>
                  </a:txBody>
                  <a:tcPr marL="91425" marR="91425" marT="91425" marB="91425">
                    <a:solidFill>
                      <a:srgbClr val="D9EAD3"/>
                    </a:solidFill>
                  </a:tcPr>
                </a:tc>
                <a:extLst>
                  <a:ext uri="{0D108BD9-81ED-4DB2-BD59-A6C34878D82A}">
                    <a16:rowId xmlns:a16="http://schemas.microsoft.com/office/drawing/2014/main" val="10007"/>
                  </a:ext>
                </a:extLst>
              </a:tr>
              <a:tr h="0">
                <a:tc>
                  <a:txBody>
                    <a:bodyPr/>
                    <a:lstStyle/>
                    <a:p>
                      <a:pPr marL="0" lvl="0" indent="0" algn="ctr" rtl="0">
                        <a:spcBef>
                          <a:spcPts val="0"/>
                        </a:spcBef>
                        <a:spcAft>
                          <a:spcPts val="0"/>
                        </a:spcAft>
                        <a:buNone/>
                      </a:pPr>
                      <a:r>
                        <a:rPr lang="en" sz="1200" b="1"/>
                        <a:t>1.1.4.1</a:t>
                      </a:r>
                      <a:endParaRPr sz="1200" b="1"/>
                    </a:p>
                  </a:txBody>
                  <a:tcPr marL="91425" marR="91425" marT="91425" marB="91425"/>
                </a:tc>
                <a:tc>
                  <a:txBody>
                    <a:bodyPr/>
                    <a:lstStyle/>
                    <a:p>
                      <a:pPr marL="0" lvl="0" indent="0" algn="l" rtl="0">
                        <a:lnSpc>
                          <a:spcPct val="115000"/>
                        </a:lnSpc>
                        <a:spcBef>
                          <a:spcPts val="0"/>
                        </a:spcBef>
                        <a:spcAft>
                          <a:spcPts val="0"/>
                        </a:spcAft>
                        <a:buNone/>
                      </a:pPr>
                      <a:r>
                        <a:rPr lang="en" sz="1200">
                          <a:solidFill>
                            <a:schemeClr val="dk1"/>
                          </a:solidFill>
                        </a:rPr>
                        <a:t>System shall measure a constant resistance of &gt;10Ω for 10 seconds</a:t>
                      </a:r>
                      <a:endParaRPr sz="1200">
                        <a:solidFill>
                          <a:schemeClr val="dk1"/>
                        </a:solidFill>
                      </a:endParaRPr>
                    </a:p>
                  </a:txBody>
                  <a:tcPr marL="91425" marR="91425" marT="91425" marB="91425"/>
                </a:tc>
                <a:extLst>
                  <a:ext uri="{0D108BD9-81ED-4DB2-BD59-A6C34878D82A}">
                    <a16:rowId xmlns:a16="http://schemas.microsoft.com/office/drawing/2014/main" val="10008"/>
                  </a:ext>
                </a:extLst>
              </a:tr>
              <a:tr h="0">
                <a:tc>
                  <a:txBody>
                    <a:bodyPr/>
                    <a:lstStyle/>
                    <a:p>
                      <a:pPr marL="0" lvl="0" indent="0" algn="ctr" rtl="0">
                        <a:spcBef>
                          <a:spcPts val="0"/>
                        </a:spcBef>
                        <a:spcAft>
                          <a:spcPts val="0"/>
                        </a:spcAft>
                        <a:buNone/>
                      </a:pPr>
                      <a:r>
                        <a:rPr lang="en" sz="1200" b="1"/>
                        <a:t>1.1.4.2</a:t>
                      </a:r>
                      <a:endParaRPr sz="1200" b="1"/>
                    </a:p>
                  </a:txBody>
                  <a:tcPr marL="91425" marR="91425" marT="91425" marB="91425"/>
                </a:tc>
                <a:tc>
                  <a:txBody>
                    <a:bodyPr/>
                    <a:lstStyle/>
                    <a:p>
                      <a:pPr marL="0" lvl="0" indent="0" algn="l" rtl="0">
                        <a:lnSpc>
                          <a:spcPct val="115000"/>
                        </a:lnSpc>
                        <a:spcBef>
                          <a:spcPts val="0"/>
                        </a:spcBef>
                        <a:spcAft>
                          <a:spcPts val="0"/>
                        </a:spcAft>
                        <a:buNone/>
                      </a:pPr>
                      <a:r>
                        <a:rPr lang="en" sz="1200">
                          <a:solidFill>
                            <a:schemeClr val="dk1"/>
                          </a:solidFill>
                        </a:rPr>
                        <a:t>System shall measure exactly 100V for 60 seconds or until resistance measurement is stable (minimum 10 seconds)</a:t>
                      </a:r>
                      <a:endParaRPr sz="1200">
                        <a:solidFill>
                          <a:schemeClr val="dk1"/>
                        </a:solidFill>
                      </a:endParaRPr>
                    </a:p>
                  </a:txBody>
                  <a:tcPr marL="91425" marR="91425" marT="91425" marB="91425"/>
                </a:tc>
                <a:extLst>
                  <a:ext uri="{0D108BD9-81ED-4DB2-BD59-A6C34878D82A}">
                    <a16:rowId xmlns:a16="http://schemas.microsoft.com/office/drawing/2014/main" val="10009"/>
                  </a:ext>
                </a:extLst>
              </a:tr>
            </a:tbl>
          </a:graphicData>
        </a:graphic>
      </p:graphicFrame>
      <p:sp>
        <p:nvSpPr>
          <p:cNvPr id="296" name="Google Shape;296;p36"/>
          <p:cNvSpPr txBox="1">
            <a:spLocks noGrp="1"/>
          </p:cNvSpPr>
          <p:nvPr>
            <p:ph type="sldNum" idx="12"/>
          </p:nvPr>
        </p:nvSpPr>
        <p:spPr>
          <a:xfrm>
            <a:off x="8595308" y="475454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7"/>
          <p:cNvSpPr txBox="1">
            <a:spLocks noGrp="1"/>
          </p:cNvSpPr>
          <p:nvPr>
            <p:ph type="title"/>
          </p:nvPr>
        </p:nvSpPr>
        <p:spPr>
          <a:xfrm>
            <a:off x="727650" y="2304150"/>
            <a:ext cx="76887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Critical Project Elements (CPEs)</a:t>
            </a:r>
            <a:endParaRPr/>
          </a:p>
        </p:txBody>
      </p:sp>
      <p:sp>
        <p:nvSpPr>
          <p:cNvPr id="302" name="Google Shape;302;p3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accent1"/>
                </a:solidFill>
                <a:latin typeface="Lato"/>
                <a:ea typeface="Lato"/>
                <a:cs typeface="Lato"/>
                <a:sym typeface="Lato"/>
              </a:rPr>
              <a:t>13</a:t>
            </a:fld>
            <a:endParaRPr>
              <a:solidFill>
                <a:schemeClr val="accent1"/>
              </a:solidFill>
              <a:latin typeface="Lato"/>
              <a:ea typeface="Lato"/>
              <a:cs typeface="Lato"/>
              <a:sym typeface="Lato"/>
            </a:endParaRPr>
          </a:p>
        </p:txBody>
      </p:sp>
      <p:sp>
        <p:nvSpPr>
          <p:cNvPr id="303" name="Google Shape;303;p37"/>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b="1" dirty="0">
                <a:solidFill>
                  <a:schemeClr val="accent3"/>
                </a:solidFill>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Project Description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pic>
        <p:nvPicPr>
          <p:cNvPr id="309" name="Google Shape;309;p38"/>
          <p:cNvPicPr preferRelativeResize="0"/>
          <p:nvPr/>
        </p:nvPicPr>
        <p:blipFill>
          <a:blip r:embed="rId3">
            <a:alphaModFix/>
          </a:blip>
          <a:stretch>
            <a:fillRect/>
          </a:stretch>
        </p:blipFill>
        <p:spPr>
          <a:xfrm>
            <a:off x="715075" y="1135388"/>
            <a:ext cx="7688700" cy="3710562"/>
          </a:xfrm>
          <a:prstGeom prst="rect">
            <a:avLst/>
          </a:prstGeom>
          <a:noFill/>
          <a:ln>
            <a:noFill/>
          </a:ln>
        </p:spPr>
      </p:pic>
      <p:sp>
        <p:nvSpPr>
          <p:cNvPr id="310" name="Google Shape;310;p38"/>
          <p:cNvSpPr/>
          <p:nvPr/>
        </p:nvSpPr>
        <p:spPr>
          <a:xfrm>
            <a:off x="849025" y="2560450"/>
            <a:ext cx="7420800" cy="3936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11" name="Google Shape;311;p38"/>
          <p:cNvSpPr/>
          <p:nvPr/>
        </p:nvSpPr>
        <p:spPr>
          <a:xfrm>
            <a:off x="849025" y="3147425"/>
            <a:ext cx="7420800" cy="3936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12" name="Google Shape;312;p38"/>
          <p:cNvSpPr/>
          <p:nvPr/>
        </p:nvSpPr>
        <p:spPr>
          <a:xfrm>
            <a:off x="849025" y="4315150"/>
            <a:ext cx="7420800" cy="3936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13" name="Google Shape;313;p38"/>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Project Description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9"/>
          <p:cNvSpPr txBox="1">
            <a:spLocks noGrp="1"/>
          </p:cNvSpPr>
          <p:nvPr>
            <p:ph type="title"/>
          </p:nvPr>
        </p:nvSpPr>
        <p:spPr>
          <a:xfrm>
            <a:off x="729450" y="2304150"/>
            <a:ext cx="76887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Functional Block Diagrams</a:t>
            </a:r>
            <a:endParaRPr/>
          </a:p>
        </p:txBody>
      </p:sp>
      <p:sp>
        <p:nvSpPr>
          <p:cNvPr id="319" name="Google Shape;319;p3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
        <p:nvSpPr>
          <p:cNvPr id="320" name="Google Shape;320;p39"/>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Project Description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pic>
        <p:nvPicPr>
          <p:cNvPr id="326" name="Google Shape;326;p40"/>
          <p:cNvPicPr preferRelativeResize="0"/>
          <p:nvPr/>
        </p:nvPicPr>
        <p:blipFill>
          <a:blip r:embed="rId3">
            <a:alphaModFix/>
          </a:blip>
          <a:stretch>
            <a:fillRect/>
          </a:stretch>
        </p:blipFill>
        <p:spPr>
          <a:xfrm>
            <a:off x="575200" y="597325"/>
            <a:ext cx="7993598" cy="44450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pSp>
        <p:nvGrpSpPr>
          <p:cNvPr id="331" name="Google Shape;331;p41"/>
          <p:cNvGrpSpPr/>
          <p:nvPr/>
        </p:nvGrpSpPr>
        <p:grpSpPr>
          <a:xfrm>
            <a:off x="-50325" y="1853850"/>
            <a:ext cx="2745600" cy="1539225"/>
            <a:chOff x="-398725" y="1927413"/>
            <a:chExt cx="2745600" cy="1539225"/>
          </a:xfrm>
        </p:grpSpPr>
        <p:pic>
          <p:nvPicPr>
            <p:cNvPr id="332" name="Google Shape;332;p41"/>
            <p:cNvPicPr preferRelativeResize="0"/>
            <p:nvPr/>
          </p:nvPicPr>
          <p:blipFill>
            <a:blip r:embed="rId3">
              <a:alphaModFix/>
            </a:blip>
            <a:stretch>
              <a:fillRect/>
            </a:stretch>
          </p:blipFill>
          <p:spPr>
            <a:xfrm>
              <a:off x="0" y="1927413"/>
              <a:ext cx="2048825" cy="1288675"/>
            </a:xfrm>
            <a:prstGeom prst="rect">
              <a:avLst/>
            </a:prstGeom>
            <a:noFill/>
            <a:ln>
              <a:noFill/>
            </a:ln>
          </p:spPr>
        </p:pic>
        <p:sp>
          <p:nvSpPr>
            <p:cNvPr id="333" name="Google Shape;333;p41"/>
            <p:cNvSpPr txBox="1"/>
            <p:nvPr/>
          </p:nvSpPr>
          <p:spPr>
            <a:xfrm>
              <a:off x="-398725" y="3127938"/>
              <a:ext cx="27456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t>EnerSys 8s16p Battery</a:t>
              </a:r>
              <a:endParaRPr sz="1000" b="1"/>
            </a:p>
          </p:txBody>
        </p:sp>
      </p:grpSp>
      <p:grpSp>
        <p:nvGrpSpPr>
          <p:cNvPr id="334" name="Google Shape;334;p41"/>
          <p:cNvGrpSpPr/>
          <p:nvPr/>
        </p:nvGrpSpPr>
        <p:grpSpPr>
          <a:xfrm>
            <a:off x="4423160" y="3642672"/>
            <a:ext cx="1325540" cy="1139953"/>
            <a:chOff x="7241148" y="1644097"/>
            <a:chExt cx="1325540" cy="1139953"/>
          </a:xfrm>
        </p:grpSpPr>
        <p:pic>
          <p:nvPicPr>
            <p:cNvPr id="335" name="Google Shape;335;p41"/>
            <p:cNvPicPr preferRelativeResize="0"/>
            <p:nvPr/>
          </p:nvPicPr>
          <p:blipFill>
            <a:blip r:embed="rId4">
              <a:alphaModFix/>
            </a:blip>
            <a:stretch>
              <a:fillRect/>
            </a:stretch>
          </p:blipFill>
          <p:spPr>
            <a:xfrm>
              <a:off x="7241148" y="1644097"/>
              <a:ext cx="1254575" cy="837745"/>
            </a:xfrm>
            <a:prstGeom prst="rect">
              <a:avLst/>
            </a:prstGeom>
            <a:noFill/>
            <a:ln>
              <a:noFill/>
            </a:ln>
          </p:spPr>
        </p:pic>
        <p:sp>
          <p:nvSpPr>
            <p:cNvPr id="336" name="Google Shape;336;p41"/>
            <p:cNvSpPr txBox="1"/>
            <p:nvPr/>
          </p:nvSpPr>
          <p:spPr>
            <a:xfrm>
              <a:off x="7354088" y="2445350"/>
              <a:ext cx="12126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t>Microcontroller</a:t>
              </a:r>
              <a:r>
                <a:rPr lang="en" sz="1000"/>
                <a:t> </a:t>
              </a:r>
              <a:endParaRPr sz="1000"/>
            </a:p>
          </p:txBody>
        </p:sp>
      </p:grpSp>
      <p:grpSp>
        <p:nvGrpSpPr>
          <p:cNvPr id="337" name="Google Shape;337;p41"/>
          <p:cNvGrpSpPr/>
          <p:nvPr/>
        </p:nvGrpSpPr>
        <p:grpSpPr>
          <a:xfrm>
            <a:off x="1863452" y="3447883"/>
            <a:ext cx="1106400" cy="1334742"/>
            <a:chOff x="1787177" y="3643333"/>
            <a:chExt cx="1106400" cy="1334742"/>
          </a:xfrm>
        </p:grpSpPr>
        <p:pic>
          <p:nvPicPr>
            <p:cNvPr id="338" name="Google Shape;338;p41"/>
            <p:cNvPicPr preferRelativeResize="0"/>
            <p:nvPr/>
          </p:nvPicPr>
          <p:blipFill>
            <a:blip r:embed="rId5">
              <a:alphaModFix/>
            </a:blip>
            <a:stretch>
              <a:fillRect/>
            </a:stretch>
          </p:blipFill>
          <p:spPr>
            <a:xfrm>
              <a:off x="1801625" y="3643333"/>
              <a:ext cx="943984" cy="1077040"/>
            </a:xfrm>
            <a:prstGeom prst="rect">
              <a:avLst/>
            </a:prstGeom>
            <a:noFill/>
            <a:ln>
              <a:noFill/>
            </a:ln>
          </p:spPr>
        </p:pic>
        <p:sp>
          <p:nvSpPr>
            <p:cNvPr id="339" name="Google Shape;339;p41"/>
            <p:cNvSpPr txBox="1"/>
            <p:nvPr/>
          </p:nvSpPr>
          <p:spPr>
            <a:xfrm>
              <a:off x="1787177" y="4639375"/>
              <a:ext cx="11064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t>Power Supply</a:t>
              </a:r>
              <a:endParaRPr b="1"/>
            </a:p>
          </p:txBody>
        </p:sp>
      </p:grpSp>
      <p:grpSp>
        <p:nvGrpSpPr>
          <p:cNvPr id="340" name="Google Shape;340;p41"/>
          <p:cNvGrpSpPr/>
          <p:nvPr/>
        </p:nvGrpSpPr>
        <p:grpSpPr>
          <a:xfrm>
            <a:off x="5163112" y="1432863"/>
            <a:ext cx="1539881" cy="1553143"/>
            <a:chOff x="2721775" y="1346813"/>
            <a:chExt cx="1879050" cy="1759736"/>
          </a:xfrm>
        </p:grpSpPr>
        <p:pic>
          <p:nvPicPr>
            <p:cNvPr id="341" name="Google Shape;341;p41"/>
            <p:cNvPicPr preferRelativeResize="0"/>
            <p:nvPr/>
          </p:nvPicPr>
          <p:blipFill>
            <a:blip r:embed="rId6">
              <a:alphaModFix/>
            </a:blip>
            <a:stretch>
              <a:fillRect/>
            </a:stretch>
          </p:blipFill>
          <p:spPr>
            <a:xfrm>
              <a:off x="2721775" y="1853850"/>
              <a:ext cx="1879050" cy="1252700"/>
            </a:xfrm>
            <a:prstGeom prst="rect">
              <a:avLst/>
            </a:prstGeom>
            <a:noFill/>
            <a:ln>
              <a:noFill/>
            </a:ln>
          </p:spPr>
        </p:pic>
        <p:sp>
          <p:nvSpPr>
            <p:cNvPr id="342" name="Google Shape;342;p41"/>
            <p:cNvSpPr txBox="1"/>
            <p:nvPr/>
          </p:nvSpPr>
          <p:spPr>
            <a:xfrm>
              <a:off x="3215674" y="1346813"/>
              <a:ext cx="1241100" cy="55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t>Measurement Device</a:t>
              </a:r>
              <a:endParaRPr b="1"/>
            </a:p>
          </p:txBody>
        </p:sp>
      </p:grpSp>
      <p:pic>
        <p:nvPicPr>
          <p:cNvPr id="343" name="Google Shape;343;p41"/>
          <p:cNvPicPr preferRelativeResize="0"/>
          <p:nvPr/>
        </p:nvPicPr>
        <p:blipFill>
          <a:blip r:embed="rId7">
            <a:alphaModFix/>
          </a:blip>
          <a:stretch>
            <a:fillRect/>
          </a:stretch>
        </p:blipFill>
        <p:spPr>
          <a:xfrm flipH="1">
            <a:off x="2969875" y="1784464"/>
            <a:ext cx="1574686" cy="1403425"/>
          </a:xfrm>
          <a:prstGeom prst="rect">
            <a:avLst/>
          </a:prstGeom>
          <a:noFill/>
          <a:ln>
            <a:noFill/>
          </a:ln>
        </p:spPr>
      </p:pic>
      <p:grpSp>
        <p:nvGrpSpPr>
          <p:cNvPr id="344" name="Google Shape;344;p41"/>
          <p:cNvGrpSpPr/>
          <p:nvPr/>
        </p:nvGrpSpPr>
        <p:grpSpPr>
          <a:xfrm>
            <a:off x="6687593" y="1657638"/>
            <a:ext cx="2196485" cy="1754813"/>
            <a:chOff x="6702993" y="3373575"/>
            <a:chExt cx="2196485" cy="1754813"/>
          </a:xfrm>
        </p:grpSpPr>
        <p:grpSp>
          <p:nvGrpSpPr>
            <p:cNvPr id="345" name="Google Shape;345;p41"/>
            <p:cNvGrpSpPr/>
            <p:nvPr/>
          </p:nvGrpSpPr>
          <p:grpSpPr>
            <a:xfrm>
              <a:off x="6702993" y="3373575"/>
              <a:ext cx="2196485" cy="1483350"/>
              <a:chOff x="6817418" y="1779813"/>
              <a:chExt cx="2196485" cy="1483350"/>
            </a:xfrm>
          </p:grpSpPr>
          <p:grpSp>
            <p:nvGrpSpPr>
              <p:cNvPr id="346" name="Google Shape;346;p41"/>
              <p:cNvGrpSpPr/>
              <p:nvPr/>
            </p:nvGrpSpPr>
            <p:grpSpPr>
              <a:xfrm>
                <a:off x="6817418" y="1779813"/>
                <a:ext cx="2013125" cy="1483350"/>
                <a:chOff x="6817418" y="1779813"/>
                <a:chExt cx="2013125" cy="1483350"/>
              </a:xfrm>
            </p:grpSpPr>
            <p:pic>
              <p:nvPicPr>
                <p:cNvPr id="347" name="Google Shape;347;p41"/>
                <p:cNvPicPr preferRelativeResize="0"/>
                <p:nvPr/>
              </p:nvPicPr>
              <p:blipFill>
                <a:blip r:embed="rId8">
                  <a:alphaModFix/>
                </a:blip>
                <a:stretch>
                  <a:fillRect/>
                </a:stretch>
              </p:blipFill>
              <p:spPr>
                <a:xfrm>
                  <a:off x="6817418" y="1779813"/>
                  <a:ext cx="2013125" cy="1483350"/>
                </a:xfrm>
                <a:prstGeom prst="rect">
                  <a:avLst/>
                </a:prstGeom>
                <a:noFill/>
                <a:ln>
                  <a:noFill/>
                </a:ln>
              </p:spPr>
            </p:pic>
            <p:pic>
              <p:nvPicPr>
                <p:cNvPr id="348" name="Google Shape;348;p41"/>
                <p:cNvPicPr preferRelativeResize="0"/>
                <p:nvPr/>
              </p:nvPicPr>
              <p:blipFill>
                <a:blip r:embed="rId9">
                  <a:alphaModFix/>
                </a:blip>
                <a:stretch>
                  <a:fillRect/>
                </a:stretch>
              </p:blipFill>
              <p:spPr>
                <a:xfrm>
                  <a:off x="7169450" y="2006875"/>
                  <a:ext cx="1306125" cy="791300"/>
                </a:xfrm>
                <a:prstGeom prst="rect">
                  <a:avLst/>
                </a:prstGeom>
                <a:noFill/>
                <a:ln>
                  <a:noFill/>
                </a:ln>
              </p:spPr>
            </p:pic>
          </p:grpSp>
          <p:pic>
            <p:nvPicPr>
              <p:cNvPr id="349" name="Google Shape;349;p41"/>
              <p:cNvPicPr preferRelativeResize="0"/>
              <p:nvPr/>
            </p:nvPicPr>
            <p:blipFill>
              <a:blip r:embed="rId10">
                <a:alphaModFix/>
              </a:blip>
              <a:stretch>
                <a:fillRect/>
              </a:stretch>
            </p:blipFill>
            <p:spPr>
              <a:xfrm>
                <a:off x="8569951" y="2253885"/>
                <a:ext cx="443952" cy="535200"/>
              </a:xfrm>
              <a:prstGeom prst="rect">
                <a:avLst/>
              </a:prstGeom>
              <a:noFill/>
              <a:ln>
                <a:noFill/>
              </a:ln>
            </p:spPr>
          </p:pic>
        </p:grpSp>
        <p:sp>
          <p:nvSpPr>
            <p:cNvPr id="350" name="Google Shape;350;p41"/>
            <p:cNvSpPr txBox="1"/>
            <p:nvPr/>
          </p:nvSpPr>
          <p:spPr>
            <a:xfrm>
              <a:off x="6821548" y="4789688"/>
              <a:ext cx="20097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t>Live Plotting / .csv File Output </a:t>
              </a:r>
              <a:endParaRPr sz="1000" b="1"/>
            </a:p>
          </p:txBody>
        </p:sp>
      </p:grpSp>
      <p:sp>
        <p:nvSpPr>
          <p:cNvPr id="351" name="Google Shape;351;p41"/>
          <p:cNvSpPr/>
          <p:nvPr/>
        </p:nvSpPr>
        <p:spPr>
          <a:xfrm>
            <a:off x="6998225" y="3521300"/>
            <a:ext cx="1254600" cy="13827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a:t>GUI</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352" name="Google Shape;352;p41"/>
          <p:cNvCxnSpPr/>
          <p:nvPr/>
        </p:nvCxnSpPr>
        <p:spPr>
          <a:xfrm>
            <a:off x="840475" y="2320100"/>
            <a:ext cx="347400" cy="186300"/>
          </a:xfrm>
          <a:prstGeom prst="curvedConnector3">
            <a:avLst>
              <a:gd name="adj1" fmla="val -26079"/>
            </a:avLst>
          </a:prstGeom>
          <a:noFill/>
          <a:ln w="38100" cap="flat" cmpd="sng">
            <a:solidFill>
              <a:srgbClr val="000000"/>
            </a:solidFill>
            <a:prstDash val="solid"/>
            <a:round/>
            <a:headEnd type="none" w="med" len="med"/>
            <a:tailEnd type="none" w="med" len="med"/>
          </a:ln>
        </p:spPr>
      </p:cxnSp>
      <p:cxnSp>
        <p:nvCxnSpPr>
          <p:cNvPr id="353" name="Google Shape;353;p41"/>
          <p:cNvCxnSpPr/>
          <p:nvPr/>
        </p:nvCxnSpPr>
        <p:spPr>
          <a:xfrm>
            <a:off x="739825" y="2410700"/>
            <a:ext cx="2385600" cy="594000"/>
          </a:xfrm>
          <a:prstGeom prst="bentConnector3">
            <a:avLst>
              <a:gd name="adj1" fmla="val 0"/>
            </a:avLst>
          </a:prstGeom>
          <a:noFill/>
          <a:ln w="38100" cap="flat" cmpd="sng">
            <a:solidFill>
              <a:srgbClr val="000000"/>
            </a:solidFill>
            <a:prstDash val="solid"/>
            <a:round/>
            <a:headEnd type="none" w="med" len="med"/>
            <a:tailEnd type="none" w="med" len="med"/>
          </a:ln>
        </p:spPr>
      </p:cxnSp>
      <p:sp>
        <p:nvSpPr>
          <p:cNvPr id="354" name="Google Shape;354;p41"/>
          <p:cNvSpPr txBox="1"/>
          <p:nvPr/>
        </p:nvSpPr>
        <p:spPr>
          <a:xfrm>
            <a:off x="2101600" y="2763025"/>
            <a:ext cx="6945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Lato"/>
                <a:ea typeface="Lato"/>
                <a:cs typeface="Lato"/>
                <a:sym typeface="Lato"/>
              </a:rPr>
              <a:t>Harnessing</a:t>
            </a:r>
            <a:endParaRPr sz="700">
              <a:latin typeface="Lato"/>
              <a:ea typeface="Lato"/>
              <a:cs typeface="Lato"/>
              <a:sym typeface="Lato"/>
            </a:endParaRPr>
          </a:p>
        </p:txBody>
      </p:sp>
      <p:cxnSp>
        <p:nvCxnSpPr>
          <p:cNvPr id="355" name="Google Shape;355;p41"/>
          <p:cNvCxnSpPr/>
          <p:nvPr/>
        </p:nvCxnSpPr>
        <p:spPr>
          <a:xfrm rot="10800000">
            <a:off x="4167250" y="1837025"/>
            <a:ext cx="1766400" cy="915900"/>
          </a:xfrm>
          <a:prstGeom prst="bentConnector3">
            <a:avLst>
              <a:gd name="adj1" fmla="val 19945"/>
            </a:avLst>
          </a:prstGeom>
          <a:noFill/>
          <a:ln w="38100" cap="flat" cmpd="sng">
            <a:solidFill>
              <a:schemeClr val="dk2"/>
            </a:solidFill>
            <a:prstDash val="solid"/>
            <a:round/>
            <a:headEnd type="none" w="med" len="med"/>
            <a:tailEnd type="none" w="med" len="med"/>
          </a:ln>
        </p:spPr>
      </p:cxnSp>
      <p:cxnSp>
        <p:nvCxnSpPr>
          <p:cNvPr id="356" name="Google Shape;356;p41"/>
          <p:cNvCxnSpPr/>
          <p:nvPr/>
        </p:nvCxnSpPr>
        <p:spPr>
          <a:xfrm rot="10800000">
            <a:off x="5498250" y="2639200"/>
            <a:ext cx="525000" cy="120000"/>
          </a:xfrm>
          <a:prstGeom prst="bentConnector3">
            <a:avLst>
              <a:gd name="adj1" fmla="val 3810"/>
            </a:avLst>
          </a:prstGeom>
          <a:noFill/>
          <a:ln w="38100" cap="flat" cmpd="sng">
            <a:solidFill>
              <a:srgbClr val="FF0000"/>
            </a:solidFill>
            <a:prstDash val="solid"/>
            <a:round/>
            <a:headEnd type="none" w="med" len="med"/>
            <a:tailEnd type="none" w="med" len="med"/>
          </a:ln>
        </p:spPr>
      </p:cxnSp>
      <p:cxnSp>
        <p:nvCxnSpPr>
          <p:cNvPr id="357" name="Google Shape;357;p41"/>
          <p:cNvCxnSpPr/>
          <p:nvPr/>
        </p:nvCxnSpPr>
        <p:spPr>
          <a:xfrm rot="10800000">
            <a:off x="4378600" y="2049400"/>
            <a:ext cx="1144800" cy="589800"/>
          </a:xfrm>
          <a:prstGeom prst="bentConnector3">
            <a:avLst>
              <a:gd name="adj1" fmla="val 437"/>
            </a:avLst>
          </a:prstGeom>
          <a:noFill/>
          <a:ln w="38100" cap="flat" cmpd="sng">
            <a:solidFill>
              <a:srgbClr val="FF0000"/>
            </a:solidFill>
            <a:prstDash val="solid"/>
            <a:round/>
            <a:headEnd type="none" w="med" len="med"/>
            <a:tailEnd type="none" w="med" len="med"/>
          </a:ln>
        </p:spPr>
      </p:cxnSp>
      <p:sp>
        <p:nvSpPr>
          <p:cNvPr id="358" name="Google Shape;358;p41"/>
          <p:cNvSpPr txBox="1"/>
          <p:nvPr/>
        </p:nvSpPr>
        <p:spPr>
          <a:xfrm>
            <a:off x="4493963" y="1784475"/>
            <a:ext cx="12546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Lato"/>
                <a:ea typeface="Lato"/>
                <a:cs typeface="Lato"/>
                <a:sym typeface="Lato"/>
              </a:rPr>
              <a:t>Measurement Probes</a:t>
            </a:r>
            <a:endParaRPr sz="700">
              <a:latin typeface="Lato"/>
              <a:ea typeface="Lato"/>
              <a:cs typeface="Lato"/>
              <a:sym typeface="Lato"/>
            </a:endParaRPr>
          </a:p>
        </p:txBody>
      </p:sp>
      <p:cxnSp>
        <p:nvCxnSpPr>
          <p:cNvPr id="359" name="Google Shape;359;p41"/>
          <p:cNvCxnSpPr/>
          <p:nvPr/>
        </p:nvCxnSpPr>
        <p:spPr>
          <a:xfrm rot="10800000" flipH="1">
            <a:off x="2724200" y="3049125"/>
            <a:ext cx="674700" cy="1284600"/>
          </a:xfrm>
          <a:prstGeom prst="straightConnector1">
            <a:avLst/>
          </a:prstGeom>
          <a:noFill/>
          <a:ln w="19050" cap="flat" cmpd="sng">
            <a:solidFill>
              <a:srgbClr val="FF0000"/>
            </a:solidFill>
            <a:prstDash val="solid"/>
            <a:round/>
            <a:headEnd type="none" w="med" len="med"/>
            <a:tailEnd type="triangle" w="med" len="med"/>
          </a:ln>
        </p:spPr>
      </p:cxnSp>
      <p:cxnSp>
        <p:nvCxnSpPr>
          <p:cNvPr id="360" name="Google Shape;360;p41"/>
          <p:cNvCxnSpPr/>
          <p:nvPr/>
        </p:nvCxnSpPr>
        <p:spPr>
          <a:xfrm>
            <a:off x="2729200" y="4333725"/>
            <a:ext cx="1804500" cy="84900"/>
          </a:xfrm>
          <a:prstGeom prst="straightConnector1">
            <a:avLst/>
          </a:prstGeom>
          <a:noFill/>
          <a:ln w="19050" cap="flat" cmpd="sng">
            <a:solidFill>
              <a:srgbClr val="FF0000"/>
            </a:solidFill>
            <a:prstDash val="solid"/>
            <a:round/>
            <a:headEnd type="none" w="med" len="med"/>
            <a:tailEnd type="triangle" w="med" len="med"/>
          </a:ln>
        </p:spPr>
      </p:cxnSp>
      <p:sp>
        <p:nvSpPr>
          <p:cNvPr id="361" name="Google Shape;361;p41"/>
          <p:cNvSpPr txBox="1"/>
          <p:nvPr/>
        </p:nvSpPr>
        <p:spPr>
          <a:xfrm>
            <a:off x="2776100" y="4078800"/>
            <a:ext cx="28791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FF0000"/>
                </a:solidFill>
                <a:latin typeface="Lato"/>
                <a:ea typeface="Lato"/>
                <a:cs typeface="Lato"/>
                <a:sym typeface="Lato"/>
              </a:rPr>
              <a:t>Power</a:t>
            </a:r>
            <a:endParaRPr sz="200">
              <a:solidFill>
                <a:srgbClr val="FF0000"/>
              </a:solidFill>
              <a:latin typeface="Lato"/>
              <a:ea typeface="Lato"/>
              <a:cs typeface="Lato"/>
              <a:sym typeface="Lato"/>
            </a:endParaRPr>
          </a:p>
        </p:txBody>
      </p:sp>
      <p:cxnSp>
        <p:nvCxnSpPr>
          <p:cNvPr id="362" name="Google Shape;362;p41"/>
          <p:cNvCxnSpPr/>
          <p:nvPr/>
        </p:nvCxnSpPr>
        <p:spPr>
          <a:xfrm rot="10800000">
            <a:off x="3399000" y="3044125"/>
            <a:ext cx="1389600" cy="944700"/>
          </a:xfrm>
          <a:prstGeom prst="straightConnector1">
            <a:avLst/>
          </a:prstGeom>
          <a:noFill/>
          <a:ln w="19050" cap="flat" cmpd="sng">
            <a:solidFill>
              <a:schemeClr val="dk2"/>
            </a:solidFill>
            <a:prstDash val="solid"/>
            <a:round/>
            <a:headEnd type="none" w="med" len="med"/>
            <a:tailEnd type="triangle" w="med" len="med"/>
          </a:ln>
        </p:spPr>
      </p:cxnSp>
      <p:cxnSp>
        <p:nvCxnSpPr>
          <p:cNvPr id="363" name="Google Shape;363;p41"/>
          <p:cNvCxnSpPr/>
          <p:nvPr/>
        </p:nvCxnSpPr>
        <p:spPr>
          <a:xfrm rot="10800000" flipH="1">
            <a:off x="4788568" y="2500596"/>
            <a:ext cx="960000" cy="1488300"/>
          </a:xfrm>
          <a:prstGeom prst="straightConnector1">
            <a:avLst/>
          </a:prstGeom>
          <a:noFill/>
          <a:ln w="19050" cap="flat" cmpd="sng">
            <a:solidFill>
              <a:schemeClr val="dk2"/>
            </a:solidFill>
            <a:prstDash val="solid"/>
            <a:round/>
            <a:headEnd type="none" w="med" len="med"/>
            <a:tailEnd type="triangle" w="med" len="med"/>
          </a:ln>
        </p:spPr>
      </p:cxnSp>
      <p:sp>
        <p:nvSpPr>
          <p:cNvPr id="364" name="Google Shape;364;p41"/>
          <p:cNvSpPr txBox="1"/>
          <p:nvPr/>
        </p:nvSpPr>
        <p:spPr>
          <a:xfrm>
            <a:off x="3145000" y="3475863"/>
            <a:ext cx="9729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a:latin typeface="Lato"/>
                <a:ea typeface="Lato"/>
                <a:cs typeface="Lato"/>
                <a:sym typeface="Lato"/>
              </a:rPr>
              <a:t>Signal to change pin combination</a:t>
            </a:r>
            <a:endParaRPr sz="800" b="1">
              <a:latin typeface="Lato"/>
              <a:ea typeface="Lato"/>
              <a:cs typeface="Lato"/>
              <a:sym typeface="Lato"/>
            </a:endParaRPr>
          </a:p>
        </p:txBody>
      </p:sp>
      <p:sp>
        <p:nvSpPr>
          <p:cNvPr id="365" name="Google Shape;365;p41"/>
          <p:cNvSpPr txBox="1"/>
          <p:nvPr/>
        </p:nvSpPr>
        <p:spPr>
          <a:xfrm>
            <a:off x="4590900" y="2660750"/>
            <a:ext cx="861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a:latin typeface="Lato"/>
                <a:ea typeface="Lato"/>
                <a:cs typeface="Lato"/>
                <a:sym typeface="Lato"/>
              </a:rPr>
              <a:t>Signal to change measurement type</a:t>
            </a:r>
            <a:endParaRPr sz="800" b="1">
              <a:latin typeface="Lato"/>
              <a:ea typeface="Lato"/>
              <a:cs typeface="Lato"/>
              <a:sym typeface="Lato"/>
            </a:endParaRPr>
          </a:p>
        </p:txBody>
      </p:sp>
      <p:cxnSp>
        <p:nvCxnSpPr>
          <p:cNvPr id="366" name="Google Shape;366;p41"/>
          <p:cNvCxnSpPr/>
          <p:nvPr/>
        </p:nvCxnSpPr>
        <p:spPr>
          <a:xfrm>
            <a:off x="6113225" y="2434300"/>
            <a:ext cx="885000" cy="314700"/>
          </a:xfrm>
          <a:prstGeom prst="straightConnector1">
            <a:avLst/>
          </a:prstGeom>
          <a:noFill/>
          <a:ln w="19050" cap="flat" cmpd="sng">
            <a:solidFill>
              <a:schemeClr val="dk2"/>
            </a:solidFill>
            <a:prstDash val="solid"/>
            <a:round/>
            <a:headEnd type="none" w="med" len="med"/>
            <a:tailEnd type="triangle" w="med" len="med"/>
          </a:ln>
        </p:spPr>
      </p:cxnSp>
      <p:sp>
        <p:nvSpPr>
          <p:cNvPr id="367" name="Google Shape;367;p41"/>
          <p:cNvSpPr txBox="1"/>
          <p:nvPr/>
        </p:nvSpPr>
        <p:spPr>
          <a:xfrm>
            <a:off x="6255350" y="2087950"/>
            <a:ext cx="783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latin typeface="Lato"/>
                <a:ea typeface="Lato"/>
                <a:cs typeface="Lato"/>
                <a:sym typeface="Lato"/>
              </a:rPr>
              <a:t>Raw Data</a:t>
            </a:r>
            <a:endParaRPr sz="1000" b="1">
              <a:latin typeface="Lato"/>
              <a:ea typeface="Lato"/>
              <a:cs typeface="Lato"/>
              <a:sym typeface="Lato"/>
            </a:endParaRPr>
          </a:p>
        </p:txBody>
      </p:sp>
      <p:cxnSp>
        <p:nvCxnSpPr>
          <p:cNvPr id="368" name="Google Shape;368;p41"/>
          <p:cNvCxnSpPr>
            <a:stCxn id="351" idx="1"/>
          </p:cNvCxnSpPr>
          <p:nvPr/>
        </p:nvCxnSpPr>
        <p:spPr>
          <a:xfrm rot="10800000">
            <a:off x="6113525" y="2660750"/>
            <a:ext cx="884700" cy="1551900"/>
          </a:xfrm>
          <a:prstGeom prst="straightConnector1">
            <a:avLst/>
          </a:prstGeom>
          <a:noFill/>
          <a:ln w="19050" cap="flat" cmpd="sng">
            <a:solidFill>
              <a:schemeClr val="dk2"/>
            </a:solidFill>
            <a:prstDash val="solid"/>
            <a:round/>
            <a:headEnd type="none" w="med" len="med"/>
            <a:tailEnd type="triangle" w="med" len="med"/>
          </a:ln>
        </p:spPr>
      </p:cxnSp>
      <p:cxnSp>
        <p:nvCxnSpPr>
          <p:cNvPr id="369" name="Google Shape;369;p41"/>
          <p:cNvCxnSpPr>
            <a:stCxn id="351" idx="1"/>
          </p:cNvCxnSpPr>
          <p:nvPr/>
        </p:nvCxnSpPr>
        <p:spPr>
          <a:xfrm flipH="1">
            <a:off x="5462525" y="4212650"/>
            <a:ext cx="1535700" cy="143400"/>
          </a:xfrm>
          <a:prstGeom prst="straightConnector1">
            <a:avLst/>
          </a:prstGeom>
          <a:noFill/>
          <a:ln w="19050" cap="flat" cmpd="sng">
            <a:solidFill>
              <a:schemeClr val="dk2"/>
            </a:solidFill>
            <a:prstDash val="solid"/>
            <a:round/>
            <a:headEnd type="none" w="med" len="med"/>
            <a:tailEnd type="triangle" w="med" len="med"/>
          </a:ln>
        </p:spPr>
      </p:cxnSp>
      <p:sp>
        <p:nvSpPr>
          <p:cNvPr id="370" name="Google Shape;370;p41"/>
          <p:cNvSpPr txBox="1"/>
          <p:nvPr/>
        </p:nvSpPr>
        <p:spPr>
          <a:xfrm>
            <a:off x="6853025" y="3737225"/>
            <a:ext cx="15450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a:latin typeface="Lato"/>
                <a:ea typeface="Lato"/>
                <a:cs typeface="Lato"/>
                <a:sym typeface="Lato"/>
              </a:rPr>
              <a:t>TBD</a:t>
            </a:r>
            <a:endParaRPr sz="2500">
              <a:latin typeface="Lato"/>
              <a:ea typeface="Lato"/>
              <a:cs typeface="Lato"/>
              <a:sym typeface="Lato"/>
            </a:endParaRPr>
          </a:p>
        </p:txBody>
      </p:sp>
      <p:sp>
        <p:nvSpPr>
          <p:cNvPr id="371" name="Google Shape;371;p4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
        <p:nvSpPr>
          <p:cNvPr id="372" name="Google Shape;372;p41"/>
          <p:cNvSpPr txBox="1"/>
          <p:nvPr/>
        </p:nvSpPr>
        <p:spPr>
          <a:xfrm>
            <a:off x="5748700" y="3044125"/>
            <a:ext cx="861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a:latin typeface="Lato"/>
                <a:ea typeface="Lato"/>
                <a:cs typeface="Lato"/>
                <a:sym typeface="Lato"/>
              </a:rPr>
              <a:t>Signal to specify data output parameters</a:t>
            </a:r>
            <a:endParaRPr/>
          </a:p>
        </p:txBody>
      </p:sp>
      <p:sp>
        <p:nvSpPr>
          <p:cNvPr id="373" name="Google Shape;373;p41"/>
          <p:cNvSpPr txBox="1"/>
          <p:nvPr/>
        </p:nvSpPr>
        <p:spPr>
          <a:xfrm>
            <a:off x="5853750" y="4386600"/>
            <a:ext cx="8610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a:latin typeface="Lato"/>
                <a:ea typeface="Lato"/>
                <a:cs typeface="Lato"/>
                <a:sym typeface="Lato"/>
              </a:rPr>
              <a:t>Signal to input specific test parameters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2"/>
          <p:cNvSpPr txBox="1">
            <a:spLocks noGrp="1"/>
          </p:cNvSpPr>
          <p:nvPr>
            <p:ph type="ctrTitle"/>
          </p:nvPr>
        </p:nvSpPr>
        <p:spPr>
          <a:xfrm>
            <a:off x="727950" y="1739400"/>
            <a:ext cx="7688100" cy="1664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Trade Studies, Design, and Modeling/Prototyping</a:t>
            </a:r>
            <a:endParaRPr/>
          </a:p>
        </p:txBody>
      </p:sp>
      <p:sp>
        <p:nvSpPr>
          <p:cNvPr id="379" name="Google Shape;379;p4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3"/>
          <p:cNvSpPr txBox="1">
            <a:spLocks noGrp="1"/>
          </p:cNvSpPr>
          <p:nvPr>
            <p:ph type="title"/>
          </p:nvPr>
        </p:nvSpPr>
        <p:spPr>
          <a:xfrm>
            <a:off x="729450" y="6238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Tree</a:t>
            </a:r>
            <a:endParaRPr/>
          </a:p>
        </p:txBody>
      </p:sp>
      <p:sp>
        <p:nvSpPr>
          <p:cNvPr id="385" name="Google Shape;385;p43"/>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386" name="Google Shape;386;p4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pic>
        <p:nvPicPr>
          <p:cNvPr id="387" name="Google Shape;387;p43"/>
          <p:cNvPicPr preferRelativeResize="0"/>
          <p:nvPr/>
        </p:nvPicPr>
        <p:blipFill>
          <a:blip r:embed="rId3">
            <a:alphaModFix/>
          </a:blip>
          <a:stretch>
            <a:fillRect/>
          </a:stretch>
        </p:blipFill>
        <p:spPr>
          <a:xfrm>
            <a:off x="874113" y="1252925"/>
            <a:ext cx="7395763" cy="33259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729450" y="6238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Presentation Outline</a:t>
            </a:r>
            <a:endParaRPr/>
          </a:p>
        </p:txBody>
      </p:sp>
      <p:sp>
        <p:nvSpPr>
          <p:cNvPr id="141" name="Google Shape;141;p26"/>
          <p:cNvSpPr txBox="1">
            <a:spLocks noGrp="1"/>
          </p:cNvSpPr>
          <p:nvPr>
            <p:ph type="body" idx="1"/>
          </p:nvPr>
        </p:nvSpPr>
        <p:spPr>
          <a:xfrm>
            <a:off x="729450" y="1441200"/>
            <a:ext cx="47676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rgbClr val="000000"/>
              </a:buClr>
              <a:buSzPts val="1300"/>
              <a:buAutoNum type="arabicParenR"/>
            </a:pPr>
            <a:r>
              <a:rPr lang="en" b="1" dirty="0">
                <a:solidFill>
                  <a:srgbClr val="000000"/>
                </a:solidFill>
              </a:rPr>
              <a:t>Project Description</a:t>
            </a:r>
            <a:endParaRPr b="1" dirty="0">
              <a:solidFill>
                <a:srgbClr val="000000"/>
              </a:solidFill>
            </a:endParaRPr>
          </a:p>
          <a:p>
            <a:pPr marL="457200" lvl="0" indent="-311150" algn="l" rtl="0">
              <a:spcBef>
                <a:spcPts val="0"/>
              </a:spcBef>
              <a:spcAft>
                <a:spcPts val="0"/>
              </a:spcAft>
              <a:buClr>
                <a:srgbClr val="000000"/>
              </a:buClr>
              <a:buSzPts val="1300"/>
              <a:buAutoNum type="arabicParenR"/>
            </a:pPr>
            <a:r>
              <a:rPr lang="en" b="1" dirty="0">
                <a:solidFill>
                  <a:srgbClr val="000000"/>
                </a:solidFill>
              </a:rPr>
              <a:t>Trades</a:t>
            </a:r>
            <a:endParaRPr b="1" dirty="0">
              <a:solidFill>
                <a:srgbClr val="000000"/>
              </a:solidFill>
            </a:endParaRPr>
          </a:p>
          <a:p>
            <a:pPr marL="914400" lvl="1" indent="-298450" algn="l" rtl="0">
              <a:spcBef>
                <a:spcPts val="0"/>
              </a:spcBef>
              <a:spcAft>
                <a:spcPts val="0"/>
              </a:spcAft>
              <a:buClr>
                <a:srgbClr val="000000"/>
              </a:buClr>
              <a:buSzPts val="1100"/>
              <a:buAutoNum type="alphaLcParenR"/>
            </a:pPr>
            <a:r>
              <a:rPr lang="en" b="1" dirty="0">
                <a:solidFill>
                  <a:srgbClr val="000000"/>
                </a:solidFill>
              </a:rPr>
              <a:t>Measurement Device</a:t>
            </a:r>
            <a:endParaRPr b="1" dirty="0">
              <a:solidFill>
                <a:srgbClr val="000000"/>
              </a:solidFill>
            </a:endParaRPr>
          </a:p>
          <a:p>
            <a:pPr marL="914400" lvl="1" indent="-298450" algn="l" rtl="0">
              <a:spcBef>
                <a:spcPts val="0"/>
              </a:spcBef>
              <a:spcAft>
                <a:spcPts val="0"/>
              </a:spcAft>
              <a:buClr>
                <a:srgbClr val="000000"/>
              </a:buClr>
              <a:buSzPts val="1100"/>
              <a:buAutoNum type="alphaLcParenR"/>
            </a:pPr>
            <a:r>
              <a:rPr lang="en" b="1" dirty="0">
                <a:solidFill>
                  <a:srgbClr val="000000"/>
                </a:solidFill>
              </a:rPr>
              <a:t>Electrical Switches for Interface Board</a:t>
            </a:r>
            <a:endParaRPr b="1" dirty="0">
              <a:solidFill>
                <a:srgbClr val="000000"/>
              </a:solidFill>
            </a:endParaRPr>
          </a:p>
          <a:p>
            <a:pPr marL="457200" lvl="0" indent="-311150" algn="l" rtl="0">
              <a:spcBef>
                <a:spcPts val="0"/>
              </a:spcBef>
              <a:spcAft>
                <a:spcPts val="0"/>
              </a:spcAft>
              <a:buClr>
                <a:srgbClr val="000000"/>
              </a:buClr>
              <a:buSzPts val="1300"/>
              <a:buAutoNum type="arabicParenR"/>
            </a:pPr>
            <a:r>
              <a:rPr lang="en" b="1" dirty="0">
                <a:solidFill>
                  <a:srgbClr val="000000"/>
                </a:solidFill>
              </a:rPr>
              <a:t>Current Design Space</a:t>
            </a:r>
            <a:endParaRPr b="1" dirty="0">
              <a:solidFill>
                <a:srgbClr val="000000"/>
              </a:solidFill>
            </a:endParaRPr>
          </a:p>
          <a:p>
            <a:pPr marL="457200" lvl="0" indent="-311150" algn="l" rtl="0">
              <a:spcBef>
                <a:spcPts val="0"/>
              </a:spcBef>
              <a:spcAft>
                <a:spcPts val="0"/>
              </a:spcAft>
              <a:buClr>
                <a:srgbClr val="000000"/>
              </a:buClr>
              <a:buSzPts val="1300"/>
              <a:buAutoNum type="arabicParenR"/>
            </a:pPr>
            <a:r>
              <a:rPr lang="en" b="1" dirty="0">
                <a:solidFill>
                  <a:srgbClr val="000000"/>
                </a:solidFill>
              </a:rPr>
              <a:t>Modeling &amp; Prototyping</a:t>
            </a:r>
            <a:endParaRPr b="1" dirty="0">
              <a:solidFill>
                <a:srgbClr val="000000"/>
              </a:solidFill>
            </a:endParaRPr>
          </a:p>
        </p:txBody>
      </p:sp>
      <p:sp>
        <p:nvSpPr>
          <p:cNvPr id="142" name="Google Shape;142;p26"/>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dirty="0">
                <a:solidFill>
                  <a:schemeClr val="dk2"/>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143" name="Google Shape;143;p2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4"/>
          <p:cNvSpPr txBox="1">
            <a:spLocks noGrp="1"/>
          </p:cNvSpPr>
          <p:nvPr>
            <p:ph type="title"/>
          </p:nvPr>
        </p:nvSpPr>
        <p:spPr>
          <a:xfrm>
            <a:off x="729450" y="6238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Matrix</a:t>
            </a:r>
            <a:endParaRPr/>
          </a:p>
        </p:txBody>
      </p:sp>
      <p:sp>
        <p:nvSpPr>
          <p:cNvPr id="393" name="Google Shape;393;p44"/>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394" name="Google Shape;394;p4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pic>
        <p:nvPicPr>
          <p:cNvPr id="395" name="Google Shape;395;p44"/>
          <p:cNvPicPr preferRelativeResize="0"/>
          <p:nvPr/>
        </p:nvPicPr>
        <p:blipFill>
          <a:blip r:embed="rId3">
            <a:alphaModFix/>
          </a:blip>
          <a:stretch>
            <a:fillRect/>
          </a:stretch>
        </p:blipFill>
        <p:spPr>
          <a:xfrm>
            <a:off x="152400" y="1311475"/>
            <a:ext cx="8839198" cy="31042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5"/>
          <p:cNvSpPr txBox="1">
            <a:spLocks noGrp="1"/>
          </p:cNvSpPr>
          <p:nvPr>
            <p:ph type="title"/>
          </p:nvPr>
        </p:nvSpPr>
        <p:spPr>
          <a:xfrm>
            <a:off x="729450" y="6238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Matrix</a:t>
            </a:r>
            <a:endParaRPr/>
          </a:p>
        </p:txBody>
      </p:sp>
      <p:sp>
        <p:nvSpPr>
          <p:cNvPr id="401" name="Google Shape;401;p45"/>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402" name="Google Shape;402;p4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pic>
        <p:nvPicPr>
          <p:cNvPr id="403" name="Google Shape;403;p45"/>
          <p:cNvPicPr preferRelativeResize="0"/>
          <p:nvPr/>
        </p:nvPicPr>
        <p:blipFill>
          <a:blip r:embed="rId3">
            <a:alphaModFix/>
          </a:blip>
          <a:stretch>
            <a:fillRect/>
          </a:stretch>
        </p:blipFill>
        <p:spPr>
          <a:xfrm>
            <a:off x="152400" y="1311475"/>
            <a:ext cx="8839198" cy="3104276"/>
          </a:xfrm>
          <a:prstGeom prst="rect">
            <a:avLst/>
          </a:prstGeom>
          <a:noFill/>
          <a:ln>
            <a:noFill/>
          </a:ln>
        </p:spPr>
      </p:pic>
      <p:sp>
        <p:nvSpPr>
          <p:cNvPr id="404" name="Google Shape;404;p45"/>
          <p:cNvSpPr/>
          <p:nvPr/>
        </p:nvSpPr>
        <p:spPr>
          <a:xfrm>
            <a:off x="225300" y="2310775"/>
            <a:ext cx="8666700" cy="6393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6"/>
          <p:cNvSpPr txBox="1">
            <a:spLocks noGrp="1"/>
          </p:cNvSpPr>
          <p:nvPr>
            <p:ph type="title"/>
          </p:nvPr>
        </p:nvSpPr>
        <p:spPr>
          <a:xfrm>
            <a:off x="727650" y="6245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Measurement Device</a:t>
            </a:r>
            <a:endParaRPr/>
          </a:p>
        </p:txBody>
      </p:sp>
      <p:sp>
        <p:nvSpPr>
          <p:cNvPr id="410" name="Google Shape;410;p46"/>
          <p:cNvSpPr txBox="1"/>
          <p:nvPr/>
        </p:nvSpPr>
        <p:spPr>
          <a:xfrm>
            <a:off x="756000" y="1415163"/>
            <a:ext cx="4147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Lato"/>
                <a:ea typeface="Lato"/>
                <a:cs typeface="Lato"/>
                <a:sym typeface="Lato"/>
              </a:rPr>
              <a:t>Key Requirements</a:t>
            </a:r>
            <a:endParaRPr sz="1800" b="1">
              <a:latin typeface="Lato"/>
              <a:ea typeface="Lato"/>
              <a:cs typeface="Lato"/>
              <a:sym typeface="Lato"/>
            </a:endParaRPr>
          </a:p>
        </p:txBody>
      </p:sp>
      <p:sp>
        <p:nvSpPr>
          <p:cNvPr id="411" name="Google Shape;411;p46"/>
          <p:cNvSpPr/>
          <p:nvPr/>
        </p:nvSpPr>
        <p:spPr>
          <a:xfrm>
            <a:off x="684000" y="2314400"/>
            <a:ext cx="1582800" cy="2877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Automation</a:t>
            </a:r>
            <a:endParaRPr b="1"/>
          </a:p>
        </p:txBody>
      </p:sp>
      <p:sp>
        <p:nvSpPr>
          <p:cNvPr id="412" name="Google Shape;412;p4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
        <p:nvSpPr>
          <p:cNvPr id="413" name="Google Shape;413;p46"/>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414" name="Google Shape;414;p46"/>
          <p:cNvSpPr txBox="1"/>
          <p:nvPr/>
        </p:nvSpPr>
        <p:spPr>
          <a:xfrm>
            <a:off x="421950" y="1841525"/>
            <a:ext cx="7066800" cy="63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446" b="1">
                <a:solidFill>
                  <a:srgbClr val="1A1A1A"/>
                </a:solidFill>
                <a:latin typeface="Lato"/>
                <a:ea typeface="Lato"/>
                <a:cs typeface="Lato"/>
                <a:sym typeface="Lato"/>
              </a:rPr>
              <a:t>The Measurement Device shall:</a:t>
            </a:r>
            <a:endParaRPr sz="1446" b="1">
              <a:solidFill>
                <a:srgbClr val="1A1A1A"/>
              </a:solidFill>
              <a:latin typeface="Lato"/>
              <a:ea typeface="Lato"/>
              <a:cs typeface="Lato"/>
              <a:sym typeface="Lato"/>
            </a:endParaRPr>
          </a:p>
          <a:p>
            <a:pPr marL="0" lvl="0" indent="0" algn="l" rtl="0">
              <a:lnSpc>
                <a:spcPct val="115000"/>
              </a:lnSpc>
              <a:spcBef>
                <a:spcPts val="0"/>
              </a:spcBef>
              <a:spcAft>
                <a:spcPts val="1200"/>
              </a:spcAft>
              <a:buNone/>
            </a:pPr>
            <a:endParaRPr sz="1246">
              <a:solidFill>
                <a:srgbClr val="595959"/>
              </a:solidFill>
              <a:latin typeface="Lato"/>
              <a:ea typeface="Lato"/>
              <a:cs typeface="Lato"/>
              <a:sym typeface="Lato"/>
            </a:endParaRPr>
          </a:p>
        </p:txBody>
      </p:sp>
      <p:sp>
        <p:nvSpPr>
          <p:cNvPr id="415" name="Google Shape;415;p46"/>
          <p:cNvSpPr txBox="1"/>
          <p:nvPr/>
        </p:nvSpPr>
        <p:spPr>
          <a:xfrm>
            <a:off x="2301475" y="2291025"/>
            <a:ext cx="6546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Automate the test of an 8s16p battery </a:t>
            </a:r>
            <a:r>
              <a:rPr lang="en" b="1">
                <a:latin typeface="Lato"/>
                <a:ea typeface="Lato"/>
                <a:cs typeface="Lato"/>
                <a:sym typeface="Lato"/>
              </a:rPr>
              <a:t>(CPE 5, R2)</a:t>
            </a:r>
            <a:endParaRPr b="1">
              <a:latin typeface="Lato"/>
              <a:ea typeface="Lato"/>
              <a:cs typeface="Lato"/>
              <a:sym typeface="Lato"/>
            </a:endParaRPr>
          </a:p>
          <a:p>
            <a:pPr marL="457200" lvl="0" indent="-317500" algn="l" rtl="0">
              <a:spcBef>
                <a:spcPts val="0"/>
              </a:spcBef>
              <a:spcAft>
                <a:spcPts val="0"/>
              </a:spcAft>
              <a:buClr>
                <a:schemeClr val="accent1"/>
              </a:buClr>
              <a:buSzPts val="1400"/>
              <a:buFont typeface="Lato"/>
              <a:buChar char="●"/>
            </a:pPr>
            <a:r>
              <a:rPr lang="en" b="1">
                <a:solidFill>
                  <a:schemeClr val="accent1"/>
                </a:solidFill>
                <a:latin typeface="Lato"/>
                <a:ea typeface="Lato"/>
                <a:cs typeface="Lato"/>
                <a:sym typeface="Lato"/>
              </a:rPr>
              <a:t>Weight: 40%</a:t>
            </a:r>
            <a:endParaRPr b="1">
              <a:solidFill>
                <a:schemeClr val="accent1"/>
              </a:solidFill>
              <a:latin typeface="Lato"/>
              <a:ea typeface="Lato"/>
              <a:cs typeface="Lato"/>
              <a:sym typeface="Lato"/>
            </a:endParaRPr>
          </a:p>
          <a:p>
            <a:pPr marL="457200" lvl="0" indent="-317500" algn="l" rtl="0">
              <a:spcBef>
                <a:spcPts val="0"/>
              </a:spcBef>
              <a:spcAft>
                <a:spcPts val="0"/>
              </a:spcAft>
              <a:buClr>
                <a:schemeClr val="accent1"/>
              </a:buClr>
              <a:buSzPts val="1400"/>
              <a:buFont typeface="Lato"/>
              <a:buChar char="●"/>
            </a:pPr>
            <a:r>
              <a:rPr lang="en" b="1">
                <a:solidFill>
                  <a:schemeClr val="accent1"/>
                </a:solidFill>
                <a:latin typeface="Lato"/>
                <a:ea typeface="Lato"/>
                <a:cs typeface="Lato"/>
                <a:sym typeface="Lato"/>
              </a:rPr>
              <a:t>Rationale: ABSTRACT’s main purpose is to automate the testing process of a 8s16p battery</a:t>
            </a:r>
            <a:endParaRPr b="1">
              <a:solidFill>
                <a:schemeClr val="accent1"/>
              </a:solidFill>
              <a:latin typeface="Lato"/>
              <a:ea typeface="Lato"/>
              <a:cs typeface="Lato"/>
              <a:sym typeface="Lato"/>
            </a:endParaRPr>
          </a:p>
        </p:txBody>
      </p:sp>
      <p:sp>
        <p:nvSpPr>
          <p:cNvPr id="416" name="Google Shape;416;p46"/>
          <p:cNvSpPr/>
          <p:nvPr/>
        </p:nvSpPr>
        <p:spPr>
          <a:xfrm>
            <a:off x="684000" y="3552088"/>
            <a:ext cx="1582800" cy="287700"/>
          </a:xfrm>
          <a:prstGeom prst="roundRect">
            <a:avLst>
              <a:gd name="adj" fmla="val 16667"/>
            </a:avLst>
          </a:prstGeom>
          <a:solidFill>
            <a:srgbClr val="D9D2E9"/>
          </a:solidFill>
          <a:ln w="9525" cap="flat" cmpd="sng">
            <a:solidFill>
              <a:srgbClr val="1A1A1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Functionality</a:t>
            </a:r>
            <a:endParaRPr b="1"/>
          </a:p>
        </p:txBody>
      </p:sp>
      <p:sp>
        <p:nvSpPr>
          <p:cNvPr id="417" name="Google Shape;417;p46"/>
          <p:cNvSpPr txBox="1"/>
          <p:nvPr/>
        </p:nvSpPr>
        <p:spPr>
          <a:xfrm>
            <a:off x="2301475" y="3510225"/>
            <a:ext cx="6546000" cy="1276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446">
                <a:solidFill>
                  <a:srgbClr val="1A1A1A"/>
                </a:solidFill>
                <a:latin typeface="Lato"/>
                <a:ea typeface="Lato"/>
                <a:cs typeface="Lato"/>
                <a:sym typeface="Lato"/>
              </a:rPr>
              <a:t>Acquire voltage, resistance, isolation, and continuity of a 8s16p battery </a:t>
            </a:r>
            <a:r>
              <a:rPr lang="en" sz="1446" b="1">
                <a:solidFill>
                  <a:srgbClr val="1A1A1A"/>
                </a:solidFill>
                <a:latin typeface="Lato"/>
                <a:ea typeface="Lato"/>
                <a:cs typeface="Lato"/>
                <a:sym typeface="Lato"/>
              </a:rPr>
              <a:t>(CPE 3, R1)</a:t>
            </a:r>
            <a:endParaRPr b="1">
              <a:latin typeface="Lato"/>
              <a:ea typeface="Lato"/>
              <a:cs typeface="Lato"/>
              <a:sym typeface="Lato"/>
            </a:endParaRPr>
          </a:p>
          <a:p>
            <a:pPr marL="457200" lvl="0" indent="-317500" algn="l" rtl="0">
              <a:spcBef>
                <a:spcPts val="0"/>
              </a:spcBef>
              <a:spcAft>
                <a:spcPts val="0"/>
              </a:spcAft>
              <a:buClr>
                <a:schemeClr val="accent1"/>
              </a:buClr>
              <a:buSzPts val="1400"/>
              <a:buFont typeface="Lato"/>
              <a:buChar char="●"/>
            </a:pPr>
            <a:r>
              <a:rPr lang="en" b="1">
                <a:solidFill>
                  <a:schemeClr val="accent1"/>
                </a:solidFill>
                <a:latin typeface="Lato"/>
                <a:ea typeface="Lato"/>
                <a:cs typeface="Lato"/>
                <a:sym typeface="Lato"/>
              </a:rPr>
              <a:t>Weight: 20%</a:t>
            </a:r>
            <a:endParaRPr b="1">
              <a:solidFill>
                <a:schemeClr val="accent1"/>
              </a:solidFill>
              <a:latin typeface="Lato"/>
              <a:ea typeface="Lato"/>
              <a:cs typeface="Lato"/>
              <a:sym typeface="Lato"/>
            </a:endParaRPr>
          </a:p>
          <a:p>
            <a:pPr marL="457200" lvl="0" indent="-317500" algn="l" rtl="0">
              <a:spcBef>
                <a:spcPts val="0"/>
              </a:spcBef>
              <a:spcAft>
                <a:spcPts val="0"/>
              </a:spcAft>
              <a:buClr>
                <a:schemeClr val="accent1"/>
              </a:buClr>
              <a:buSzPts val="1400"/>
              <a:buFont typeface="Lato"/>
              <a:buChar char="●"/>
            </a:pPr>
            <a:r>
              <a:rPr lang="en" b="1">
                <a:solidFill>
                  <a:schemeClr val="accent1"/>
                </a:solidFill>
                <a:latin typeface="Lato"/>
                <a:ea typeface="Lato"/>
                <a:cs typeface="Lato"/>
                <a:sym typeface="Lato"/>
              </a:rPr>
              <a:t>Rationale: The measurement device must be able to measure the same kinds of data as a manual battery test done by EnerSys</a:t>
            </a:r>
            <a:endParaRPr b="1">
              <a:solidFill>
                <a:schemeClr val="accent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7"/>
          <p:cNvSpPr txBox="1">
            <a:spLocks noGrp="1"/>
          </p:cNvSpPr>
          <p:nvPr>
            <p:ph type="title"/>
          </p:nvPr>
        </p:nvSpPr>
        <p:spPr>
          <a:xfrm>
            <a:off x="727650" y="6245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Measurement Device</a:t>
            </a:r>
            <a:endParaRPr/>
          </a:p>
        </p:txBody>
      </p:sp>
      <p:sp>
        <p:nvSpPr>
          <p:cNvPr id="423" name="Google Shape;423;p47"/>
          <p:cNvSpPr txBox="1"/>
          <p:nvPr/>
        </p:nvSpPr>
        <p:spPr>
          <a:xfrm>
            <a:off x="756000" y="1415163"/>
            <a:ext cx="4147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Lato"/>
                <a:ea typeface="Lato"/>
                <a:cs typeface="Lato"/>
                <a:sym typeface="Lato"/>
              </a:rPr>
              <a:t>Key Requirements Continued</a:t>
            </a:r>
            <a:endParaRPr sz="1800" b="1">
              <a:latin typeface="Lato"/>
              <a:ea typeface="Lato"/>
              <a:cs typeface="Lato"/>
              <a:sym typeface="Lato"/>
            </a:endParaRPr>
          </a:p>
        </p:txBody>
      </p:sp>
      <p:sp>
        <p:nvSpPr>
          <p:cNvPr id="424" name="Google Shape;424;p4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
        <p:nvSpPr>
          <p:cNvPr id="425" name="Google Shape;425;p47"/>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426" name="Google Shape;426;p47"/>
          <p:cNvSpPr/>
          <p:nvPr/>
        </p:nvSpPr>
        <p:spPr>
          <a:xfrm>
            <a:off x="684000" y="1913888"/>
            <a:ext cx="1582800" cy="287700"/>
          </a:xfrm>
          <a:prstGeom prst="roundRect">
            <a:avLst>
              <a:gd name="adj" fmla="val 16667"/>
            </a:avLst>
          </a:prstGeom>
          <a:solidFill>
            <a:srgbClr val="F4CCCC"/>
          </a:solidFill>
          <a:ln w="9525" cap="flat" cmpd="sng">
            <a:solidFill>
              <a:srgbClr val="1A1A1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Accuracy</a:t>
            </a:r>
            <a:endParaRPr b="1"/>
          </a:p>
        </p:txBody>
      </p:sp>
      <p:sp>
        <p:nvSpPr>
          <p:cNvPr id="427" name="Google Shape;427;p47"/>
          <p:cNvSpPr txBox="1"/>
          <p:nvPr/>
        </p:nvSpPr>
        <p:spPr>
          <a:xfrm>
            <a:off x="2301475" y="1810875"/>
            <a:ext cx="6546000" cy="11853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300">
                <a:solidFill>
                  <a:srgbClr val="595959"/>
                </a:solidFill>
                <a:latin typeface="Lato"/>
                <a:ea typeface="Lato"/>
                <a:cs typeface="Lato"/>
                <a:sym typeface="Lato"/>
              </a:rPr>
              <a:t>The accuracy of the data must be comparable to, or surpass the original, manual testing process </a:t>
            </a:r>
            <a:r>
              <a:rPr lang="en" sz="1300" b="1">
                <a:solidFill>
                  <a:srgbClr val="595959"/>
                </a:solidFill>
                <a:latin typeface="Lato"/>
                <a:ea typeface="Lato"/>
                <a:cs typeface="Lato"/>
                <a:sym typeface="Lato"/>
              </a:rPr>
              <a:t>(CPE 7, R2, R3)</a:t>
            </a:r>
            <a:endParaRPr sz="1300" b="1">
              <a:solidFill>
                <a:srgbClr val="595959"/>
              </a:solidFill>
              <a:latin typeface="Lato"/>
              <a:ea typeface="Lato"/>
              <a:cs typeface="Lato"/>
              <a:sym typeface="Lato"/>
            </a:endParaRPr>
          </a:p>
          <a:p>
            <a:pPr marL="457200" lvl="0" indent="-311150" algn="l" rtl="0">
              <a:spcBef>
                <a:spcPts val="0"/>
              </a:spcBef>
              <a:spcAft>
                <a:spcPts val="0"/>
              </a:spcAft>
              <a:buClr>
                <a:srgbClr val="595959"/>
              </a:buClr>
              <a:buSzPts val="1300"/>
              <a:buFont typeface="Lato"/>
              <a:buChar char="●"/>
            </a:pPr>
            <a:r>
              <a:rPr lang="en" sz="1300" b="1">
                <a:solidFill>
                  <a:srgbClr val="595959"/>
                </a:solidFill>
                <a:latin typeface="Lato"/>
                <a:ea typeface="Lato"/>
                <a:cs typeface="Lato"/>
                <a:sym typeface="Lato"/>
              </a:rPr>
              <a:t>Weight: 20%</a:t>
            </a:r>
            <a:endParaRPr sz="1300" b="1">
              <a:solidFill>
                <a:srgbClr val="595959"/>
              </a:solidFill>
              <a:latin typeface="Lato"/>
              <a:ea typeface="Lato"/>
              <a:cs typeface="Lato"/>
              <a:sym typeface="Lato"/>
            </a:endParaRPr>
          </a:p>
          <a:p>
            <a:pPr marL="457200" lvl="0" indent="-311150" algn="l" rtl="0">
              <a:spcBef>
                <a:spcPts val="0"/>
              </a:spcBef>
              <a:spcAft>
                <a:spcPts val="0"/>
              </a:spcAft>
              <a:buClr>
                <a:srgbClr val="595959"/>
              </a:buClr>
              <a:buSzPts val="1300"/>
              <a:buFont typeface="Lato"/>
              <a:buChar char="●"/>
            </a:pPr>
            <a:r>
              <a:rPr lang="en" sz="1300" b="1">
                <a:solidFill>
                  <a:srgbClr val="595959"/>
                </a:solidFill>
                <a:latin typeface="Lato"/>
                <a:ea typeface="Lato"/>
                <a:cs typeface="Lato"/>
                <a:sym typeface="Lato"/>
              </a:rPr>
              <a:t>Rationale: ABSTRACT would not be useful if the automated results do not provide comparable data quality to the manual tests done by Enersys</a:t>
            </a:r>
            <a:endParaRPr sz="1300" b="1">
              <a:solidFill>
                <a:srgbClr val="595959"/>
              </a:solidFill>
              <a:latin typeface="Lato"/>
              <a:ea typeface="Lato"/>
              <a:cs typeface="Lato"/>
              <a:sym typeface="Lato"/>
            </a:endParaRPr>
          </a:p>
        </p:txBody>
      </p:sp>
      <p:sp>
        <p:nvSpPr>
          <p:cNvPr id="428" name="Google Shape;428;p47"/>
          <p:cNvSpPr/>
          <p:nvPr/>
        </p:nvSpPr>
        <p:spPr>
          <a:xfrm>
            <a:off x="591725" y="2911025"/>
            <a:ext cx="1582800" cy="287700"/>
          </a:xfrm>
          <a:prstGeom prst="roundRect">
            <a:avLst>
              <a:gd name="adj" fmla="val 16667"/>
            </a:avLst>
          </a:prstGeom>
          <a:solidFill>
            <a:srgbClr val="C9DAF8"/>
          </a:solidFill>
          <a:ln w="9525" cap="flat" cmpd="sng">
            <a:solidFill>
              <a:srgbClr val="1A1A1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Communication</a:t>
            </a:r>
            <a:endParaRPr b="1"/>
          </a:p>
        </p:txBody>
      </p:sp>
      <p:sp>
        <p:nvSpPr>
          <p:cNvPr id="429" name="Google Shape;429;p47"/>
          <p:cNvSpPr txBox="1"/>
          <p:nvPr/>
        </p:nvSpPr>
        <p:spPr>
          <a:xfrm>
            <a:off x="2301475" y="2824425"/>
            <a:ext cx="6546000" cy="11853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300">
                <a:solidFill>
                  <a:srgbClr val="595959"/>
                </a:solidFill>
                <a:latin typeface="Lato"/>
                <a:ea typeface="Lato"/>
                <a:cs typeface="Lato"/>
                <a:sym typeface="Lato"/>
              </a:rPr>
              <a:t>Connect and communicate with a computer and/or microcontroller </a:t>
            </a:r>
            <a:r>
              <a:rPr lang="en" sz="1300" b="1">
                <a:solidFill>
                  <a:srgbClr val="595959"/>
                </a:solidFill>
                <a:latin typeface="Lato"/>
                <a:ea typeface="Lato"/>
                <a:cs typeface="Lato"/>
                <a:sym typeface="Lato"/>
              </a:rPr>
              <a:t>(R8, R9, R10)</a:t>
            </a:r>
            <a:endParaRPr sz="1300" b="1">
              <a:solidFill>
                <a:srgbClr val="595959"/>
              </a:solidFill>
              <a:latin typeface="Lato"/>
              <a:ea typeface="Lato"/>
              <a:cs typeface="Lato"/>
              <a:sym typeface="Lato"/>
            </a:endParaRPr>
          </a:p>
          <a:p>
            <a:pPr marL="457200" lvl="0" indent="-311150" algn="l" rtl="0">
              <a:spcBef>
                <a:spcPts val="0"/>
              </a:spcBef>
              <a:spcAft>
                <a:spcPts val="0"/>
              </a:spcAft>
              <a:buClr>
                <a:srgbClr val="595959"/>
              </a:buClr>
              <a:buSzPts val="1300"/>
              <a:buFont typeface="Lato"/>
              <a:buChar char="●"/>
            </a:pPr>
            <a:r>
              <a:rPr lang="en" sz="1300" b="1">
                <a:solidFill>
                  <a:srgbClr val="595959"/>
                </a:solidFill>
                <a:latin typeface="Lato"/>
                <a:ea typeface="Lato"/>
                <a:cs typeface="Lato"/>
                <a:sym typeface="Lato"/>
              </a:rPr>
              <a:t>Weight: 10%</a:t>
            </a:r>
            <a:endParaRPr sz="1300" b="1">
              <a:solidFill>
                <a:srgbClr val="595959"/>
              </a:solidFill>
              <a:latin typeface="Lato"/>
              <a:ea typeface="Lato"/>
              <a:cs typeface="Lato"/>
              <a:sym typeface="Lato"/>
            </a:endParaRPr>
          </a:p>
          <a:p>
            <a:pPr marL="457200" lvl="0" indent="-311150" algn="l" rtl="0">
              <a:spcBef>
                <a:spcPts val="0"/>
              </a:spcBef>
              <a:spcAft>
                <a:spcPts val="0"/>
              </a:spcAft>
              <a:buClr>
                <a:srgbClr val="595959"/>
              </a:buClr>
              <a:buSzPts val="1300"/>
              <a:buFont typeface="Lato"/>
              <a:buChar char="●"/>
            </a:pPr>
            <a:r>
              <a:rPr lang="en" sz="1300" b="1">
                <a:solidFill>
                  <a:srgbClr val="595959"/>
                </a:solidFill>
                <a:latin typeface="Lato"/>
                <a:ea typeface="Lato"/>
                <a:cs typeface="Lato"/>
                <a:sym typeface="Lato"/>
              </a:rPr>
              <a:t>Rationale: The measurement solution would not be useful if cannot connect to a processing system that runs the test, but as workarounds could be theoretically developed, it is of relatively low concern</a:t>
            </a:r>
            <a:endParaRPr sz="1300" b="1">
              <a:solidFill>
                <a:srgbClr val="595959"/>
              </a:solidFill>
              <a:latin typeface="Lato"/>
              <a:ea typeface="Lato"/>
              <a:cs typeface="Lato"/>
              <a:sym typeface="Lato"/>
            </a:endParaRPr>
          </a:p>
        </p:txBody>
      </p:sp>
      <p:sp>
        <p:nvSpPr>
          <p:cNvPr id="430" name="Google Shape;430;p47"/>
          <p:cNvSpPr/>
          <p:nvPr/>
        </p:nvSpPr>
        <p:spPr>
          <a:xfrm>
            <a:off x="591725" y="3922425"/>
            <a:ext cx="1582800" cy="287700"/>
          </a:xfrm>
          <a:prstGeom prst="roundRect">
            <a:avLst>
              <a:gd name="adj" fmla="val 16667"/>
            </a:avLst>
          </a:prstGeom>
          <a:solidFill>
            <a:srgbClr val="D9EAD3"/>
          </a:solidFill>
          <a:ln w="9525" cap="flat" cmpd="sng">
            <a:solidFill>
              <a:srgbClr val="1A1A1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Cost</a:t>
            </a:r>
            <a:endParaRPr b="1"/>
          </a:p>
        </p:txBody>
      </p:sp>
      <p:sp>
        <p:nvSpPr>
          <p:cNvPr id="431" name="Google Shape;431;p47"/>
          <p:cNvSpPr txBox="1"/>
          <p:nvPr/>
        </p:nvSpPr>
        <p:spPr>
          <a:xfrm>
            <a:off x="2301475" y="3891225"/>
            <a:ext cx="6808800" cy="799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346">
                <a:solidFill>
                  <a:srgbClr val="595959"/>
                </a:solidFill>
                <a:latin typeface="Lato"/>
                <a:ea typeface="Lato"/>
                <a:cs typeface="Lato"/>
                <a:sym typeface="Lato"/>
              </a:rPr>
              <a:t>Measurement device shall keep budget within the cost range </a:t>
            </a:r>
            <a:r>
              <a:rPr lang="en" sz="1346" b="1">
                <a:solidFill>
                  <a:srgbClr val="595959"/>
                </a:solidFill>
                <a:latin typeface="Lato"/>
                <a:ea typeface="Lato"/>
                <a:cs typeface="Lato"/>
                <a:sym typeface="Lato"/>
              </a:rPr>
              <a:t>(CPE 9)</a:t>
            </a:r>
            <a:endParaRPr sz="1300" b="1">
              <a:solidFill>
                <a:srgbClr val="595959"/>
              </a:solidFill>
              <a:latin typeface="Lato"/>
              <a:ea typeface="Lato"/>
              <a:cs typeface="Lato"/>
              <a:sym typeface="Lato"/>
            </a:endParaRPr>
          </a:p>
          <a:p>
            <a:pPr marL="457200" lvl="0" indent="-311150" algn="l" rtl="0">
              <a:spcBef>
                <a:spcPts val="0"/>
              </a:spcBef>
              <a:spcAft>
                <a:spcPts val="0"/>
              </a:spcAft>
              <a:buClr>
                <a:srgbClr val="595959"/>
              </a:buClr>
              <a:buSzPts val="1300"/>
              <a:buFont typeface="Lato"/>
              <a:buChar char="●"/>
            </a:pPr>
            <a:r>
              <a:rPr lang="en" sz="1300" b="1">
                <a:solidFill>
                  <a:srgbClr val="595959"/>
                </a:solidFill>
                <a:latin typeface="Lato"/>
                <a:ea typeface="Lato"/>
                <a:cs typeface="Lato"/>
                <a:sym typeface="Lato"/>
              </a:rPr>
              <a:t>Weight: 10%</a:t>
            </a:r>
            <a:endParaRPr sz="1300" b="1">
              <a:solidFill>
                <a:srgbClr val="595959"/>
              </a:solidFill>
              <a:latin typeface="Lato"/>
              <a:ea typeface="Lato"/>
              <a:cs typeface="Lato"/>
              <a:sym typeface="Lato"/>
            </a:endParaRPr>
          </a:p>
          <a:p>
            <a:pPr marL="457200" lvl="0" indent="-311150" algn="l" rtl="0">
              <a:spcBef>
                <a:spcPts val="0"/>
              </a:spcBef>
              <a:spcAft>
                <a:spcPts val="0"/>
              </a:spcAft>
              <a:buClr>
                <a:srgbClr val="595959"/>
              </a:buClr>
              <a:buSzPts val="1300"/>
              <a:buFont typeface="Lato"/>
              <a:buChar char="●"/>
            </a:pPr>
            <a:r>
              <a:rPr lang="en" sz="1300" b="1">
                <a:solidFill>
                  <a:srgbClr val="595959"/>
                </a:solidFill>
                <a:latin typeface="Lato"/>
                <a:ea typeface="Lato"/>
                <a:cs typeface="Lato"/>
                <a:sym typeface="Lato"/>
              </a:rPr>
              <a:t>Rationale: </a:t>
            </a:r>
            <a:r>
              <a:rPr lang="en" sz="1346" b="1">
                <a:solidFill>
                  <a:srgbClr val="595959"/>
                </a:solidFill>
                <a:latin typeface="Lato"/>
                <a:ea typeface="Lato"/>
                <a:cs typeface="Lato"/>
                <a:sym typeface="Lato"/>
              </a:rPr>
              <a:t>Cost is a continuous trade aspect that must be considered; low concern</a:t>
            </a:r>
            <a:endParaRPr sz="1300" b="1">
              <a:solidFill>
                <a:srgbClr val="595959"/>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8"/>
          <p:cNvSpPr txBox="1">
            <a:spLocks noGrp="1"/>
          </p:cNvSpPr>
          <p:nvPr>
            <p:ph type="title"/>
          </p:nvPr>
        </p:nvSpPr>
        <p:spPr>
          <a:xfrm>
            <a:off x="729450" y="6238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Measurement Device</a:t>
            </a:r>
            <a:endParaRPr/>
          </a:p>
        </p:txBody>
      </p:sp>
      <p:sp>
        <p:nvSpPr>
          <p:cNvPr id="437" name="Google Shape;437;p48"/>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438" name="Google Shape;438;p4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
        <p:nvSpPr>
          <p:cNvPr id="439" name="Google Shape;439;p48"/>
          <p:cNvSpPr txBox="1">
            <a:spLocks noGrp="1"/>
          </p:cNvSpPr>
          <p:nvPr>
            <p:ph type="body" idx="1"/>
          </p:nvPr>
        </p:nvSpPr>
        <p:spPr>
          <a:xfrm>
            <a:off x="729450" y="1460650"/>
            <a:ext cx="7688700" cy="2879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b="1"/>
              <a:t>Risks</a:t>
            </a:r>
            <a:endParaRPr sz="1800" b="1"/>
          </a:p>
          <a:p>
            <a:pPr marL="457200" lvl="0" indent="-317500" algn="l" rtl="0">
              <a:spcBef>
                <a:spcPts val="1200"/>
              </a:spcBef>
              <a:spcAft>
                <a:spcPts val="0"/>
              </a:spcAft>
              <a:buSzPts val="1400"/>
              <a:buChar char="●"/>
            </a:pPr>
            <a:r>
              <a:rPr lang="en" sz="1400"/>
              <a:t>Fail to meet the accuracy requirements (Accuracy is TBD)</a:t>
            </a:r>
            <a:endParaRPr sz="1400"/>
          </a:p>
          <a:p>
            <a:pPr marL="457200" lvl="0" indent="-317500" algn="l" rtl="0">
              <a:spcBef>
                <a:spcPts val="0"/>
              </a:spcBef>
              <a:spcAft>
                <a:spcPts val="0"/>
              </a:spcAft>
              <a:buSzPts val="1400"/>
              <a:buChar char="●"/>
            </a:pPr>
            <a:r>
              <a:rPr lang="en" sz="1400"/>
              <a:t>Fail to communicate with the computing unit</a:t>
            </a:r>
            <a:endParaRPr sz="1400"/>
          </a:p>
          <a:p>
            <a:pPr marL="457200" lvl="0" indent="-317500" algn="l" rtl="0">
              <a:spcBef>
                <a:spcPts val="0"/>
              </a:spcBef>
              <a:spcAft>
                <a:spcPts val="0"/>
              </a:spcAft>
              <a:buSzPts val="1400"/>
              <a:buChar char="●"/>
            </a:pPr>
            <a:r>
              <a:rPr lang="en" sz="1400"/>
              <a:t>Fail to communicate with the Interface Board</a:t>
            </a: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9"/>
          <p:cNvSpPr txBox="1">
            <a:spLocks noGrp="1"/>
          </p:cNvSpPr>
          <p:nvPr>
            <p:ph type="title"/>
          </p:nvPr>
        </p:nvSpPr>
        <p:spPr>
          <a:xfrm>
            <a:off x="729450" y="6238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Measurement Device</a:t>
            </a:r>
            <a:endParaRPr/>
          </a:p>
        </p:txBody>
      </p:sp>
      <p:sp>
        <p:nvSpPr>
          <p:cNvPr id="445" name="Google Shape;445;p49"/>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446" name="Google Shape;446;p4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
        <p:nvSpPr>
          <p:cNvPr id="447" name="Google Shape;447;p49"/>
          <p:cNvSpPr txBox="1">
            <a:spLocks noGrp="1"/>
          </p:cNvSpPr>
          <p:nvPr>
            <p:ph type="body" idx="1"/>
          </p:nvPr>
        </p:nvSpPr>
        <p:spPr>
          <a:xfrm>
            <a:off x="729450" y="1460650"/>
            <a:ext cx="7688700" cy="2879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b="1"/>
              <a:t>Options Considered</a:t>
            </a:r>
            <a:endParaRPr sz="1800" b="1"/>
          </a:p>
          <a:p>
            <a:pPr marL="457200" lvl="0" indent="-317500" algn="l" rtl="0">
              <a:spcBef>
                <a:spcPts val="1200"/>
              </a:spcBef>
              <a:spcAft>
                <a:spcPts val="0"/>
              </a:spcAft>
              <a:buSzPts val="1400"/>
              <a:buChar char="●"/>
            </a:pPr>
            <a:r>
              <a:rPr lang="en" sz="1400"/>
              <a:t>Potential Solution: Digital Multimeter (Programmable, Analog)</a:t>
            </a:r>
            <a:endParaRPr sz="1400"/>
          </a:p>
          <a:p>
            <a:pPr marL="0" lvl="0" indent="0" algn="l" rtl="0">
              <a:spcBef>
                <a:spcPts val="1200"/>
              </a:spcBef>
              <a:spcAft>
                <a:spcPts val="0"/>
              </a:spcAft>
              <a:buNone/>
            </a:pPr>
            <a:endParaRPr sz="1400"/>
          </a:p>
          <a:p>
            <a:pPr marL="0" lvl="0" indent="0" algn="l" rtl="0">
              <a:spcBef>
                <a:spcPts val="1200"/>
              </a:spcBef>
              <a:spcAft>
                <a:spcPts val="0"/>
              </a:spcAft>
              <a:buNone/>
            </a:pPr>
            <a:endParaRPr sz="1400"/>
          </a:p>
          <a:p>
            <a:pPr marL="0" lvl="0" indent="0" algn="l" rtl="0">
              <a:spcBef>
                <a:spcPts val="1200"/>
              </a:spcBef>
              <a:spcAft>
                <a:spcPts val="0"/>
              </a:spcAft>
              <a:buNone/>
            </a:pPr>
            <a:endParaRPr sz="1400"/>
          </a:p>
          <a:p>
            <a:pPr marL="457200" lvl="0" indent="-317500" algn="l" rtl="0">
              <a:spcBef>
                <a:spcPts val="1200"/>
              </a:spcBef>
              <a:spcAft>
                <a:spcPts val="0"/>
              </a:spcAft>
              <a:buSzPts val="1400"/>
              <a:buChar char="●"/>
            </a:pPr>
            <a:r>
              <a:rPr lang="en" sz="1400"/>
              <a:t>Potential Solution: Analog to Digital Converter (ADC)</a:t>
            </a:r>
            <a:endParaRPr sz="1400"/>
          </a:p>
        </p:txBody>
      </p:sp>
      <p:pic>
        <p:nvPicPr>
          <p:cNvPr id="448" name="Google Shape;448;p49"/>
          <p:cNvPicPr preferRelativeResize="0"/>
          <p:nvPr/>
        </p:nvPicPr>
        <p:blipFill>
          <a:blip r:embed="rId3">
            <a:alphaModFix/>
          </a:blip>
          <a:stretch>
            <a:fillRect/>
          </a:stretch>
        </p:blipFill>
        <p:spPr>
          <a:xfrm>
            <a:off x="2153577" y="2373000"/>
            <a:ext cx="1885323" cy="1010550"/>
          </a:xfrm>
          <a:prstGeom prst="rect">
            <a:avLst/>
          </a:prstGeom>
          <a:noFill/>
          <a:ln>
            <a:noFill/>
          </a:ln>
        </p:spPr>
      </p:pic>
      <p:pic>
        <p:nvPicPr>
          <p:cNvPr id="449" name="Google Shape;449;p49"/>
          <p:cNvPicPr preferRelativeResize="0"/>
          <p:nvPr/>
        </p:nvPicPr>
        <p:blipFill>
          <a:blip r:embed="rId4">
            <a:alphaModFix/>
          </a:blip>
          <a:stretch>
            <a:fillRect/>
          </a:stretch>
        </p:blipFill>
        <p:spPr>
          <a:xfrm>
            <a:off x="5746264" y="2303175"/>
            <a:ext cx="696621" cy="1261350"/>
          </a:xfrm>
          <a:prstGeom prst="rect">
            <a:avLst/>
          </a:prstGeom>
          <a:noFill/>
          <a:ln>
            <a:noFill/>
          </a:ln>
        </p:spPr>
      </p:pic>
      <p:pic>
        <p:nvPicPr>
          <p:cNvPr id="450" name="Google Shape;450;p49"/>
          <p:cNvPicPr preferRelativeResize="0"/>
          <p:nvPr/>
        </p:nvPicPr>
        <p:blipFill rotWithShape="1">
          <a:blip r:embed="rId5">
            <a:alphaModFix/>
          </a:blip>
          <a:srcRect l="-8770" t="18609" r="8770" b="9731"/>
          <a:stretch/>
        </p:blipFill>
        <p:spPr>
          <a:xfrm>
            <a:off x="5521275" y="3537800"/>
            <a:ext cx="3228976" cy="1212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0"/>
          <p:cNvSpPr txBox="1">
            <a:spLocks noGrp="1"/>
          </p:cNvSpPr>
          <p:nvPr>
            <p:ph type="title"/>
          </p:nvPr>
        </p:nvSpPr>
        <p:spPr>
          <a:xfrm>
            <a:off x="729450" y="6238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Measurement Device</a:t>
            </a:r>
            <a:endParaRPr/>
          </a:p>
        </p:txBody>
      </p:sp>
      <p:sp>
        <p:nvSpPr>
          <p:cNvPr id="456" name="Google Shape;456;p50"/>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457" name="Google Shape;457;p5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graphicFrame>
        <p:nvGraphicFramePr>
          <p:cNvPr id="458" name="Google Shape;458;p50"/>
          <p:cNvGraphicFramePr/>
          <p:nvPr/>
        </p:nvGraphicFramePr>
        <p:xfrm>
          <a:off x="348063" y="1259875"/>
          <a:ext cx="8451475" cy="3459300"/>
        </p:xfrm>
        <a:graphic>
          <a:graphicData uri="http://schemas.openxmlformats.org/drawingml/2006/table">
            <a:tbl>
              <a:tblPr>
                <a:noFill/>
                <a:tableStyleId>{F8527F1E-C8E0-4929-AAE0-B8D5FCB34B96}</a:tableStyleId>
              </a:tblPr>
              <a:tblGrid>
                <a:gridCol w="1949575">
                  <a:extLst>
                    <a:ext uri="{9D8B030D-6E8A-4147-A177-3AD203B41FA5}">
                      <a16:colId xmlns:a16="http://schemas.microsoft.com/office/drawing/2014/main" val="20000"/>
                    </a:ext>
                  </a:extLst>
                </a:gridCol>
                <a:gridCol w="2257525">
                  <a:extLst>
                    <a:ext uri="{9D8B030D-6E8A-4147-A177-3AD203B41FA5}">
                      <a16:colId xmlns:a16="http://schemas.microsoft.com/office/drawing/2014/main" val="20001"/>
                    </a:ext>
                  </a:extLst>
                </a:gridCol>
                <a:gridCol w="2180775">
                  <a:extLst>
                    <a:ext uri="{9D8B030D-6E8A-4147-A177-3AD203B41FA5}">
                      <a16:colId xmlns:a16="http://schemas.microsoft.com/office/drawing/2014/main" val="20002"/>
                    </a:ext>
                  </a:extLst>
                </a:gridCol>
                <a:gridCol w="2063600">
                  <a:extLst>
                    <a:ext uri="{9D8B030D-6E8A-4147-A177-3AD203B41FA5}">
                      <a16:colId xmlns:a16="http://schemas.microsoft.com/office/drawing/2014/main" val="20003"/>
                    </a:ext>
                  </a:extLst>
                </a:gridCol>
              </a:tblGrid>
              <a:tr h="318050">
                <a:tc>
                  <a:txBody>
                    <a:bodyPr/>
                    <a:lstStyle/>
                    <a:p>
                      <a:pPr marL="0" lvl="0" indent="0" algn="l" rtl="0">
                        <a:spcBef>
                          <a:spcPts val="0"/>
                        </a:spcBef>
                        <a:spcAft>
                          <a:spcPts val="0"/>
                        </a:spcAft>
                        <a:buNone/>
                      </a:pPr>
                      <a:r>
                        <a:rPr lang="en" sz="1200" b="1">
                          <a:latin typeface="Lato"/>
                          <a:ea typeface="Lato"/>
                          <a:cs typeface="Lato"/>
                          <a:sym typeface="Lato"/>
                        </a:rPr>
                        <a:t>Metric</a:t>
                      </a:r>
                      <a:endParaRPr sz="1200" b="1">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latin typeface="Lato"/>
                          <a:ea typeface="Lato"/>
                          <a:cs typeface="Lato"/>
                          <a:sym typeface="Lato"/>
                        </a:rPr>
                        <a:t>1</a:t>
                      </a:r>
                      <a:endParaRPr sz="1200" b="1">
                        <a:latin typeface="Lato"/>
                        <a:ea typeface="Lato"/>
                        <a:cs typeface="Lato"/>
                        <a:sym typeface="Lato"/>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b="1">
                          <a:latin typeface="Lato"/>
                          <a:ea typeface="Lato"/>
                          <a:cs typeface="Lato"/>
                          <a:sym typeface="Lato"/>
                        </a:rPr>
                        <a:t>2</a:t>
                      </a:r>
                      <a:endParaRPr sz="1200" b="1">
                        <a:latin typeface="Lato"/>
                        <a:ea typeface="Lato"/>
                        <a:cs typeface="Lato"/>
                        <a:sym typeface="Lato"/>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b="1">
                          <a:latin typeface="Lato"/>
                          <a:ea typeface="Lato"/>
                          <a:cs typeface="Lato"/>
                          <a:sym typeface="Lato"/>
                        </a:rPr>
                        <a:t>3</a:t>
                      </a:r>
                      <a:endParaRPr sz="1200" b="1">
                        <a:latin typeface="Lato"/>
                        <a:ea typeface="Lato"/>
                        <a:cs typeface="Lato"/>
                        <a:sym typeface="Lato"/>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509725">
                <a:tc>
                  <a:txBody>
                    <a:bodyPr/>
                    <a:lstStyle/>
                    <a:p>
                      <a:pPr marL="0" lvl="0" indent="0" algn="l" rtl="0">
                        <a:spcBef>
                          <a:spcPts val="0"/>
                        </a:spcBef>
                        <a:spcAft>
                          <a:spcPts val="0"/>
                        </a:spcAft>
                        <a:buNone/>
                      </a:pPr>
                      <a:r>
                        <a:rPr lang="en" sz="1100">
                          <a:latin typeface="Lato"/>
                          <a:ea typeface="Lato"/>
                          <a:cs typeface="Lato"/>
                          <a:sym typeface="Lato"/>
                        </a:rPr>
                        <a:t>Automation Availability</a:t>
                      </a:r>
                      <a:endParaRPr sz="1100">
                        <a:latin typeface="Lato"/>
                        <a:ea typeface="Lato"/>
                        <a:cs typeface="Lato"/>
                        <a:sym typeface="Lato"/>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1100">
                          <a:latin typeface="Lato"/>
                          <a:ea typeface="Lato"/>
                          <a:cs typeface="Lato"/>
                          <a:sym typeface="Lato"/>
                        </a:rPr>
                        <a:t>Unable to be automated</a:t>
                      </a:r>
                      <a:endParaRPr sz="1100">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A9999"/>
                    </a:solidFill>
                  </a:tcPr>
                </a:tc>
                <a:tc>
                  <a:txBody>
                    <a:bodyPr/>
                    <a:lstStyle/>
                    <a:p>
                      <a:pPr marL="0" lvl="0" indent="0" algn="l" rtl="0">
                        <a:spcBef>
                          <a:spcPts val="0"/>
                        </a:spcBef>
                        <a:spcAft>
                          <a:spcPts val="0"/>
                        </a:spcAft>
                        <a:buNone/>
                      </a:pPr>
                      <a:r>
                        <a:rPr lang="en" sz="1100">
                          <a:latin typeface="Lato"/>
                          <a:ea typeface="Lato"/>
                          <a:cs typeface="Lato"/>
                          <a:sym typeface="Lato"/>
                        </a:rPr>
                        <a:t>Capable of being modified to be automated</a:t>
                      </a:r>
                      <a:endParaRPr sz="1100">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D966"/>
                    </a:solidFill>
                  </a:tcPr>
                </a:tc>
                <a:tc>
                  <a:txBody>
                    <a:bodyPr/>
                    <a:lstStyle/>
                    <a:p>
                      <a:pPr marL="0" lvl="0" indent="0" algn="l" rtl="0">
                        <a:spcBef>
                          <a:spcPts val="0"/>
                        </a:spcBef>
                        <a:spcAft>
                          <a:spcPts val="0"/>
                        </a:spcAft>
                        <a:buNone/>
                      </a:pPr>
                      <a:r>
                        <a:rPr lang="en" sz="1100">
                          <a:latin typeface="Lato"/>
                          <a:ea typeface="Lato"/>
                          <a:cs typeface="Lato"/>
                          <a:sym typeface="Lato"/>
                        </a:rPr>
                        <a:t>Fully automated by design</a:t>
                      </a:r>
                      <a:endParaRPr sz="1100">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3C47D"/>
                    </a:solidFill>
                  </a:tcPr>
                </a:tc>
                <a:extLst>
                  <a:ext uri="{0D108BD9-81ED-4DB2-BD59-A6C34878D82A}">
                    <a16:rowId xmlns:a16="http://schemas.microsoft.com/office/drawing/2014/main" val="10001"/>
                  </a:ext>
                </a:extLst>
              </a:tr>
              <a:tr h="509725">
                <a:tc>
                  <a:txBody>
                    <a:bodyPr/>
                    <a:lstStyle/>
                    <a:p>
                      <a:pPr marL="0" lvl="0" indent="0" algn="l" rtl="0">
                        <a:spcBef>
                          <a:spcPts val="0"/>
                        </a:spcBef>
                        <a:spcAft>
                          <a:spcPts val="0"/>
                        </a:spcAft>
                        <a:buNone/>
                      </a:pPr>
                      <a:r>
                        <a:rPr lang="en" sz="1100">
                          <a:latin typeface="Lato"/>
                          <a:ea typeface="Lato"/>
                          <a:cs typeface="Lato"/>
                          <a:sym typeface="Lato"/>
                        </a:rPr>
                        <a:t>Functionality</a:t>
                      </a:r>
                      <a:endParaRPr sz="1100">
                        <a:latin typeface="Lato"/>
                        <a:ea typeface="Lato"/>
                        <a:cs typeface="Lato"/>
                        <a:sym typeface="Lato"/>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1100">
                          <a:latin typeface="Lato"/>
                          <a:ea typeface="Lato"/>
                          <a:cs typeface="Lato"/>
                          <a:sym typeface="Lato"/>
                        </a:rPr>
                        <a:t>Can acquire few, if any of the required battery data </a:t>
                      </a:r>
                      <a:endParaRPr sz="1100">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A9999"/>
                    </a:solidFill>
                  </a:tcPr>
                </a:tc>
                <a:tc>
                  <a:txBody>
                    <a:bodyPr/>
                    <a:lstStyle/>
                    <a:p>
                      <a:pPr marL="0" lvl="0" indent="0" algn="l" rtl="0">
                        <a:spcBef>
                          <a:spcPts val="0"/>
                        </a:spcBef>
                        <a:spcAft>
                          <a:spcPts val="0"/>
                        </a:spcAft>
                        <a:buNone/>
                      </a:pPr>
                      <a:r>
                        <a:rPr lang="en" sz="1100">
                          <a:latin typeface="Lato"/>
                          <a:ea typeface="Lato"/>
                          <a:cs typeface="Lato"/>
                          <a:sym typeface="Lato"/>
                        </a:rPr>
                        <a:t>Can acquire some data, or needs multiple of the same solution to acquire all required data</a:t>
                      </a:r>
                      <a:endParaRPr sz="1100">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D966"/>
                    </a:solidFill>
                  </a:tcPr>
                </a:tc>
                <a:tc>
                  <a:txBody>
                    <a:bodyPr/>
                    <a:lstStyle/>
                    <a:p>
                      <a:pPr marL="0" lvl="0" indent="0" algn="l" rtl="0">
                        <a:spcBef>
                          <a:spcPts val="0"/>
                        </a:spcBef>
                        <a:spcAft>
                          <a:spcPts val="0"/>
                        </a:spcAft>
                        <a:buNone/>
                      </a:pPr>
                      <a:r>
                        <a:rPr lang="en" sz="1100">
                          <a:latin typeface="Lato"/>
                          <a:ea typeface="Lato"/>
                          <a:cs typeface="Lato"/>
                          <a:sym typeface="Lato"/>
                        </a:rPr>
                        <a:t>Can acquire all required data for battery testing</a:t>
                      </a:r>
                      <a:endParaRPr sz="1100">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3C47D"/>
                    </a:solidFill>
                  </a:tcPr>
                </a:tc>
                <a:extLst>
                  <a:ext uri="{0D108BD9-81ED-4DB2-BD59-A6C34878D82A}">
                    <a16:rowId xmlns:a16="http://schemas.microsoft.com/office/drawing/2014/main" val="10002"/>
                  </a:ext>
                </a:extLst>
              </a:tr>
              <a:tr h="509725">
                <a:tc>
                  <a:txBody>
                    <a:bodyPr/>
                    <a:lstStyle/>
                    <a:p>
                      <a:pPr marL="0" lvl="0" indent="0" algn="l" rtl="0">
                        <a:spcBef>
                          <a:spcPts val="0"/>
                        </a:spcBef>
                        <a:spcAft>
                          <a:spcPts val="0"/>
                        </a:spcAft>
                        <a:buNone/>
                      </a:pPr>
                      <a:r>
                        <a:rPr lang="en" sz="1100">
                          <a:latin typeface="Lato"/>
                          <a:ea typeface="Lato"/>
                          <a:cs typeface="Lato"/>
                          <a:sym typeface="Lato"/>
                        </a:rPr>
                        <a:t>Accuracy</a:t>
                      </a:r>
                      <a:endParaRPr sz="1100">
                        <a:latin typeface="Lato"/>
                        <a:ea typeface="Lato"/>
                        <a:cs typeface="Lato"/>
                        <a:sym typeface="Lato"/>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1100">
                          <a:latin typeface="Lato"/>
                          <a:ea typeface="Lato"/>
                          <a:cs typeface="Lato"/>
                          <a:sym typeface="Lato"/>
                        </a:rPr>
                        <a:t>Accuracy is significantly inferior to original process </a:t>
                      </a:r>
                      <a:endParaRPr sz="1100">
                        <a:latin typeface="Lato"/>
                        <a:ea typeface="Lato"/>
                        <a:cs typeface="Lato"/>
                        <a:sym typeface="Lato"/>
                      </a:endParaRPr>
                    </a:p>
                    <a:p>
                      <a:pPr marL="0" lvl="0" indent="0" algn="l" rtl="0">
                        <a:spcBef>
                          <a:spcPts val="0"/>
                        </a:spcBef>
                        <a:spcAft>
                          <a:spcPts val="0"/>
                        </a:spcAft>
                        <a:buNone/>
                      </a:pPr>
                      <a:r>
                        <a:rPr lang="en" sz="1100">
                          <a:latin typeface="Lato"/>
                          <a:ea typeface="Lato"/>
                          <a:cs typeface="Lato"/>
                          <a:sym typeface="Lato"/>
                        </a:rPr>
                        <a:t>[ Over </a:t>
                      </a:r>
                      <a:r>
                        <a:rPr lang="en" sz="1100"/>
                        <a:t>TBD%</a:t>
                      </a:r>
                      <a:r>
                        <a:rPr lang="en" sz="1100">
                          <a:latin typeface="Lato"/>
                          <a:ea typeface="Lato"/>
                          <a:cs typeface="Lato"/>
                          <a:sym typeface="Lato"/>
                        </a:rPr>
                        <a:t>]</a:t>
                      </a:r>
                      <a:endParaRPr sz="1100">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A9999"/>
                    </a:solidFill>
                  </a:tcPr>
                </a:tc>
                <a:tc>
                  <a:txBody>
                    <a:bodyPr/>
                    <a:lstStyle/>
                    <a:p>
                      <a:pPr marL="0" lvl="0" indent="0" algn="l" rtl="0">
                        <a:spcBef>
                          <a:spcPts val="0"/>
                        </a:spcBef>
                        <a:spcAft>
                          <a:spcPts val="0"/>
                        </a:spcAft>
                        <a:buNone/>
                      </a:pPr>
                      <a:r>
                        <a:rPr lang="en" sz="1100">
                          <a:latin typeface="Lato"/>
                          <a:ea typeface="Lato"/>
                          <a:cs typeface="Lato"/>
                          <a:sym typeface="Lato"/>
                        </a:rPr>
                        <a:t>Accuracy is comparable to original process</a:t>
                      </a:r>
                      <a:endParaRPr sz="1100">
                        <a:latin typeface="Lato"/>
                        <a:ea typeface="Lato"/>
                        <a:cs typeface="Lato"/>
                        <a:sym typeface="Lato"/>
                      </a:endParaRPr>
                    </a:p>
                    <a:p>
                      <a:pPr marL="0" lvl="0" indent="0" algn="l" rtl="0">
                        <a:spcBef>
                          <a:spcPts val="0"/>
                        </a:spcBef>
                        <a:spcAft>
                          <a:spcPts val="0"/>
                        </a:spcAft>
                        <a:buNone/>
                      </a:pPr>
                      <a:r>
                        <a:rPr lang="en" sz="1100">
                          <a:latin typeface="Lato"/>
                          <a:ea typeface="Lato"/>
                          <a:cs typeface="Lato"/>
                          <a:sym typeface="Lato"/>
                        </a:rPr>
                        <a:t>[</a:t>
                      </a:r>
                      <a:r>
                        <a:rPr lang="en" sz="1100"/>
                        <a:t>±TBD%</a:t>
                      </a:r>
                      <a:r>
                        <a:rPr lang="en" sz="1100">
                          <a:latin typeface="Lato"/>
                          <a:ea typeface="Lato"/>
                          <a:cs typeface="Lato"/>
                          <a:sym typeface="Lato"/>
                        </a:rPr>
                        <a:t>]</a:t>
                      </a:r>
                      <a:endParaRPr sz="1100">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D966"/>
                    </a:solidFill>
                  </a:tcPr>
                </a:tc>
                <a:tc>
                  <a:txBody>
                    <a:bodyPr/>
                    <a:lstStyle/>
                    <a:p>
                      <a:pPr marL="0" lvl="0" indent="0" algn="l" rtl="0">
                        <a:spcBef>
                          <a:spcPts val="0"/>
                        </a:spcBef>
                        <a:spcAft>
                          <a:spcPts val="0"/>
                        </a:spcAft>
                        <a:buNone/>
                      </a:pPr>
                      <a:r>
                        <a:rPr lang="en" sz="1100">
                          <a:latin typeface="Lato"/>
                          <a:ea typeface="Lato"/>
                          <a:cs typeface="Lato"/>
                          <a:sym typeface="Lato"/>
                        </a:rPr>
                        <a:t>Accuracy surpasses original process </a:t>
                      </a:r>
                      <a:endParaRPr sz="1100">
                        <a:latin typeface="Lato"/>
                        <a:ea typeface="Lato"/>
                        <a:cs typeface="Lato"/>
                        <a:sym typeface="Lato"/>
                      </a:endParaRPr>
                    </a:p>
                    <a:p>
                      <a:pPr marL="0" lvl="0" indent="0" algn="l" rtl="0">
                        <a:spcBef>
                          <a:spcPts val="0"/>
                        </a:spcBef>
                        <a:spcAft>
                          <a:spcPts val="0"/>
                        </a:spcAft>
                        <a:buNone/>
                      </a:pPr>
                      <a:r>
                        <a:rPr lang="en" sz="1100">
                          <a:latin typeface="Lato"/>
                          <a:ea typeface="Lato"/>
                          <a:cs typeface="Lato"/>
                          <a:sym typeface="Lato"/>
                        </a:rPr>
                        <a:t>[within </a:t>
                      </a:r>
                      <a:r>
                        <a:rPr lang="en" sz="1100"/>
                        <a:t>TBD%</a:t>
                      </a:r>
                      <a:r>
                        <a:rPr lang="en" sz="1100">
                          <a:latin typeface="Lato"/>
                          <a:ea typeface="Lato"/>
                          <a:cs typeface="Lato"/>
                          <a:sym typeface="Lato"/>
                        </a:rPr>
                        <a:t> ]</a:t>
                      </a:r>
                      <a:endParaRPr sz="1100">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3C47D"/>
                    </a:solidFill>
                  </a:tcPr>
                </a:tc>
                <a:extLst>
                  <a:ext uri="{0D108BD9-81ED-4DB2-BD59-A6C34878D82A}">
                    <a16:rowId xmlns:a16="http://schemas.microsoft.com/office/drawing/2014/main" val="10003"/>
                  </a:ext>
                </a:extLst>
              </a:tr>
              <a:tr h="509725">
                <a:tc>
                  <a:txBody>
                    <a:bodyPr/>
                    <a:lstStyle/>
                    <a:p>
                      <a:pPr marL="0" lvl="0" indent="0" algn="l" rtl="0">
                        <a:spcBef>
                          <a:spcPts val="0"/>
                        </a:spcBef>
                        <a:spcAft>
                          <a:spcPts val="0"/>
                        </a:spcAft>
                        <a:buNone/>
                      </a:pPr>
                      <a:r>
                        <a:rPr lang="en" sz="1100">
                          <a:latin typeface="Lato"/>
                          <a:ea typeface="Lato"/>
                          <a:cs typeface="Lato"/>
                          <a:sym typeface="Lato"/>
                        </a:rPr>
                        <a:t>Communication</a:t>
                      </a:r>
                      <a:endParaRPr sz="1100">
                        <a:latin typeface="Lato"/>
                        <a:ea typeface="Lato"/>
                        <a:cs typeface="Lato"/>
                        <a:sym typeface="Lato"/>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1100">
                          <a:latin typeface="Lato"/>
                          <a:ea typeface="Lato"/>
                          <a:cs typeface="Lato"/>
                          <a:sym typeface="Lato"/>
                        </a:rPr>
                        <a:t>Cannot communicate to a computer and/or microcontroller</a:t>
                      </a:r>
                      <a:endParaRPr sz="1100">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A9999"/>
                    </a:solidFill>
                  </a:tcPr>
                </a:tc>
                <a:tc>
                  <a:txBody>
                    <a:bodyPr/>
                    <a:lstStyle/>
                    <a:p>
                      <a:pPr marL="0" lvl="0" indent="0" algn="l" rtl="0">
                        <a:spcBef>
                          <a:spcPts val="0"/>
                        </a:spcBef>
                        <a:spcAft>
                          <a:spcPts val="0"/>
                        </a:spcAft>
                        <a:buNone/>
                      </a:pPr>
                      <a:r>
                        <a:rPr lang="en" sz="1100">
                          <a:latin typeface="Lato"/>
                          <a:ea typeface="Lato"/>
                          <a:cs typeface="Lato"/>
                          <a:sym typeface="Lato"/>
                        </a:rPr>
                        <a:t>Could be modified to communicate to a computer and/or microcontroller</a:t>
                      </a:r>
                      <a:endParaRPr sz="1100">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D966"/>
                    </a:solidFill>
                  </a:tcPr>
                </a:tc>
                <a:tc>
                  <a:txBody>
                    <a:bodyPr/>
                    <a:lstStyle/>
                    <a:p>
                      <a:pPr marL="0" lvl="0" indent="0" algn="l" rtl="0">
                        <a:spcBef>
                          <a:spcPts val="0"/>
                        </a:spcBef>
                        <a:spcAft>
                          <a:spcPts val="0"/>
                        </a:spcAft>
                        <a:buNone/>
                      </a:pPr>
                      <a:r>
                        <a:rPr lang="en" sz="1100">
                          <a:latin typeface="Lato"/>
                          <a:ea typeface="Lato"/>
                          <a:cs typeface="Lato"/>
                          <a:sym typeface="Lato"/>
                        </a:rPr>
                        <a:t>Capable of communication with a computer and/or microcontroller</a:t>
                      </a:r>
                      <a:endParaRPr sz="1100">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3C47D"/>
                    </a:solidFill>
                  </a:tcPr>
                </a:tc>
                <a:extLst>
                  <a:ext uri="{0D108BD9-81ED-4DB2-BD59-A6C34878D82A}">
                    <a16:rowId xmlns:a16="http://schemas.microsoft.com/office/drawing/2014/main" val="10004"/>
                  </a:ext>
                </a:extLst>
              </a:tr>
              <a:tr h="509725">
                <a:tc>
                  <a:txBody>
                    <a:bodyPr/>
                    <a:lstStyle/>
                    <a:p>
                      <a:pPr marL="0" lvl="0" indent="0" algn="l" rtl="0">
                        <a:spcBef>
                          <a:spcPts val="0"/>
                        </a:spcBef>
                        <a:spcAft>
                          <a:spcPts val="0"/>
                        </a:spcAft>
                        <a:buNone/>
                      </a:pPr>
                      <a:r>
                        <a:rPr lang="en" sz="1100">
                          <a:latin typeface="Lato"/>
                          <a:ea typeface="Lato"/>
                          <a:cs typeface="Lato"/>
                          <a:sym typeface="Lato"/>
                        </a:rPr>
                        <a:t>Cost</a:t>
                      </a:r>
                      <a:endParaRPr sz="1100">
                        <a:latin typeface="Lato"/>
                        <a:ea typeface="Lato"/>
                        <a:cs typeface="Lato"/>
                        <a:sym typeface="Lato"/>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1100">
                          <a:latin typeface="Lato"/>
                          <a:ea typeface="Lato"/>
                          <a:cs typeface="Lato"/>
                          <a:sym typeface="Lato"/>
                        </a:rPr>
                        <a:t>Grossly over budget</a:t>
                      </a:r>
                      <a:endParaRPr sz="1100">
                        <a:latin typeface="Lato"/>
                        <a:ea typeface="Lato"/>
                        <a:cs typeface="Lato"/>
                        <a:sym typeface="Lato"/>
                      </a:endParaRPr>
                    </a:p>
                    <a:p>
                      <a:pPr marL="0" lvl="0" indent="0" algn="l" rtl="0">
                        <a:spcBef>
                          <a:spcPts val="0"/>
                        </a:spcBef>
                        <a:spcAft>
                          <a:spcPts val="0"/>
                        </a:spcAft>
                        <a:buNone/>
                      </a:pPr>
                      <a:r>
                        <a:rPr lang="en" sz="1100">
                          <a:latin typeface="Lato"/>
                          <a:ea typeface="Lato"/>
                          <a:cs typeface="Lato"/>
                          <a:sym typeface="Lato"/>
                        </a:rPr>
                        <a:t>[Over $3000]</a:t>
                      </a:r>
                      <a:endParaRPr sz="1100">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A9999"/>
                    </a:solidFill>
                  </a:tcPr>
                </a:tc>
                <a:tc>
                  <a:txBody>
                    <a:bodyPr/>
                    <a:lstStyle/>
                    <a:p>
                      <a:pPr marL="0" lvl="0" indent="0" algn="l" rtl="0">
                        <a:spcBef>
                          <a:spcPts val="0"/>
                        </a:spcBef>
                        <a:spcAft>
                          <a:spcPts val="0"/>
                        </a:spcAft>
                        <a:buNone/>
                      </a:pPr>
                      <a:r>
                        <a:rPr lang="en" sz="1100">
                          <a:latin typeface="Lato"/>
                          <a:ea typeface="Lato"/>
                          <a:cs typeface="Lato"/>
                          <a:sym typeface="Lato"/>
                        </a:rPr>
                        <a:t>Expensive, but within budget</a:t>
                      </a:r>
                      <a:endParaRPr sz="1100">
                        <a:latin typeface="Lato"/>
                        <a:ea typeface="Lato"/>
                        <a:cs typeface="Lato"/>
                        <a:sym typeface="Lato"/>
                      </a:endParaRPr>
                    </a:p>
                    <a:p>
                      <a:pPr marL="0" lvl="0" indent="0" algn="l" rtl="0">
                        <a:spcBef>
                          <a:spcPts val="0"/>
                        </a:spcBef>
                        <a:spcAft>
                          <a:spcPts val="0"/>
                        </a:spcAft>
                        <a:buNone/>
                      </a:pPr>
                      <a:r>
                        <a:rPr lang="en" sz="1100">
                          <a:latin typeface="Lato"/>
                          <a:ea typeface="Lato"/>
                          <a:cs typeface="Lato"/>
                          <a:sym typeface="Lato"/>
                        </a:rPr>
                        <a:t>[$1000~$2000]</a:t>
                      </a:r>
                      <a:endParaRPr sz="1100">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D966"/>
                    </a:solidFill>
                  </a:tcPr>
                </a:tc>
                <a:tc>
                  <a:txBody>
                    <a:bodyPr/>
                    <a:lstStyle/>
                    <a:p>
                      <a:pPr marL="0" lvl="0" indent="0" algn="l" rtl="0">
                        <a:spcBef>
                          <a:spcPts val="0"/>
                        </a:spcBef>
                        <a:spcAft>
                          <a:spcPts val="0"/>
                        </a:spcAft>
                        <a:buNone/>
                      </a:pPr>
                      <a:r>
                        <a:rPr lang="en" sz="1100">
                          <a:latin typeface="Lato"/>
                          <a:ea typeface="Lato"/>
                          <a:cs typeface="Lato"/>
                          <a:sym typeface="Lato"/>
                        </a:rPr>
                        <a:t>Minimal effect on project cost</a:t>
                      </a:r>
                      <a:endParaRPr sz="1100">
                        <a:latin typeface="Lato"/>
                        <a:ea typeface="Lato"/>
                        <a:cs typeface="Lato"/>
                        <a:sym typeface="Lato"/>
                      </a:endParaRPr>
                    </a:p>
                    <a:p>
                      <a:pPr marL="0" lvl="0" indent="0" algn="l" rtl="0">
                        <a:spcBef>
                          <a:spcPts val="0"/>
                        </a:spcBef>
                        <a:spcAft>
                          <a:spcPts val="0"/>
                        </a:spcAft>
                        <a:buNone/>
                      </a:pPr>
                      <a:r>
                        <a:rPr lang="en" sz="1100">
                          <a:latin typeface="Lato"/>
                          <a:ea typeface="Lato"/>
                          <a:cs typeface="Lato"/>
                          <a:sym typeface="Lato"/>
                        </a:rPr>
                        <a:t>[Below $1000]</a:t>
                      </a:r>
                      <a:endParaRPr sz="1100">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3C47D"/>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1"/>
          <p:cNvSpPr txBox="1">
            <a:spLocks noGrp="1"/>
          </p:cNvSpPr>
          <p:nvPr>
            <p:ph type="title"/>
          </p:nvPr>
        </p:nvSpPr>
        <p:spPr>
          <a:xfrm>
            <a:off x="727650" y="62240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Programmable DMM</a:t>
            </a:r>
            <a:endParaRPr/>
          </a:p>
        </p:txBody>
      </p:sp>
      <p:sp>
        <p:nvSpPr>
          <p:cNvPr id="464" name="Google Shape;464;p5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graphicFrame>
        <p:nvGraphicFramePr>
          <p:cNvPr id="465" name="Google Shape;465;p51"/>
          <p:cNvGraphicFramePr/>
          <p:nvPr/>
        </p:nvGraphicFramePr>
        <p:xfrm>
          <a:off x="806050" y="1759715"/>
          <a:ext cx="7531900" cy="2407740"/>
        </p:xfrm>
        <a:graphic>
          <a:graphicData uri="http://schemas.openxmlformats.org/drawingml/2006/table">
            <a:tbl>
              <a:tblPr>
                <a:noFill/>
                <a:tableStyleId>{F8527F1E-C8E0-4929-AAE0-B8D5FCB34B96}</a:tableStyleId>
              </a:tblPr>
              <a:tblGrid>
                <a:gridCol w="2039025">
                  <a:extLst>
                    <a:ext uri="{9D8B030D-6E8A-4147-A177-3AD203B41FA5}">
                      <a16:colId xmlns:a16="http://schemas.microsoft.com/office/drawing/2014/main" val="20000"/>
                    </a:ext>
                  </a:extLst>
                </a:gridCol>
                <a:gridCol w="784900">
                  <a:extLst>
                    <a:ext uri="{9D8B030D-6E8A-4147-A177-3AD203B41FA5}">
                      <a16:colId xmlns:a16="http://schemas.microsoft.com/office/drawing/2014/main" val="20001"/>
                    </a:ext>
                  </a:extLst>
                </a:gridCol>
                <a:gridCol w="1339450">
                  <a:extLst>
                    <a:ext uri="{9D8B030D-6E8A-4147-A177-3AD203B41FA5}">
                      <a16:colId xmlns:a16="http://schemas.microsoft.com/office/drawing/2014/main" val="20002"/>
                    </a:ext>
                  </a:extLst>
                </a:gridCol>
                <a:gridCol w="3368525">
                  <a:extLst>
                    <a:ext uri="{9D8B030D-6E8A-4147-A177-3AD203B41FA5}">
                      <a16:colId xmlns:a16="http://schemas.microsoft.com/office/drawing/2014/main" val="20003"/>
                    </a:ext>
                  </a:extLst>
                </a:gridCol>
              </a:tblGrid>
              <a:tr h="354875">
                <a:tc>
                  <a:txBody>
                    <a:bodyPr/>
                    <a:lstStyle/>
                    <a:p>
                      <a:pPr marL="0" lvl="0" indent="0" algn="l" rtl="0">
                        <a:spcBef>
                          <a:spcPts val="0"/>
                        </a:spcBef>
                        <a:spcAft>
                          <a:spcPts val="0"/>
                        </a:spcAft>
                        <a:buNone/>
                      </a:pPr>
                      <a:r>
                        <a:rPr lang="en" b="1">
                          <a:latin typeface="Lato"/>
                          <a:ea typeface="Lato"/>
                          <a:cs typeface="Lato"/>
                          <a:sym typeface="Lato"/>
                        </a:rPr>
                        <a:t>Trade Aspect</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Weight</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Ratings</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Comments</a:t>
                      </a:r>
                      <a:endParaRPr b="1">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0"/>
                  </a:ext>
                </a:extLst>
              </a:tr>
              <a:tr h="354875">
                <a:tc>
                  <a:txBody>
                    <a:bodyPr/>
                    <a:lstStyle/>
                    <a:p>
                      <a:pPr marL="0" lvl="0" indent="0" algn="l" rtl="0">
                        <a:spcBef>
                          <a:spcPts val="0"/>
                        </a:spcBef>
                        <a:spcAft>
                          <a:spcPts val="0"/>
                        </a:spcAft>
                        <a:buNone/>
                      </a:pPr>
                      <a:r>
                        <a:rPr lang="en" sz="1200">
                          <a:latin typeface="Lato"/>
                          <a:ea typeface="Lato"/>
                          <a:cs typeface="Lato"/>
                          <a:sym typeface="Lato"/>
                        </a:rPr>
                        <a:t>Automation Availability</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40%</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TBD</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Need research on how to control a programmable DMM</a:t>
                      </a:r>
                      <a:endParaRPr sz="1200">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1"/>
                  </a:ext>
                </a:extLst>
              </a:tr>
              <a:tr h="354875">
                <a:tc>
                  <a:txBody>
                    <a:bodyPr/>
                    <a:lstStyle/>
                    <a:p>
                      <a:pPr marL="0" lvl="0" indent="0" algn="l" rtl="0">
                        <a:spcBef>
                          <a:spcPts val="0"/>
                        </a:spcBef>
                        <a:spcAft>
                          <a:spcPts val="0"/>
                        </a:spcAft>
                        <a:buNone/>
                      </a:pPr>
                      <a:r>
                        <a:rPr lang="en" sz="1200">
                          <a:latin typeface="Lato"/>
                          <a:ea typeface="Lato"/>
                          <a:cs typeface="Lato"/>
                          <a:sym typeface="Lato"/>
                        </a:rPr>
                        <a:t>Functionality</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20%</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TBD</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Can measure current, voltage, resistance</a:t>
                      </a:r>
                      <a:endParaRPr sz="1200">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2"/>
                  </a:ext>
                </a:extLst>
              </a:tr>
              <a:tr h="354875">
                <a:tc>
                  <a:txBody>
                    <a:bodyPr/>
                    <a:lstStyle/>
                    <a:p>
                      <a:pPr marL="0" lvl="0" indent="0" algn="l" rtl="0">
                        <a:spcBef>
                          <a:spcPts val="0"/>
                        </a:spcBef>
                        <a:spcAft>
                          <a:spcPts val="0"/>
                        </a:spcAft>
                        <a:buNone/>
                      </a:pPr>
                      <a:r>
                        <a:rPr lang="en" sz="1200">
                          <a:latin typeface="Lato"/>
                          <a:ea typeface="Lato"/>
                          <a:cs typeface="Lato"/>
                          <a:sym typeface="Lato"/>
                        </a:rPr>
                        <a:t>Accuracy</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20%</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TBD</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Need research on measurement accuracy</a:t>
                      </a:r>
                      <a:endParaRPr sz="1200">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3"/>
                  </a:ext>
                </a:extLst>
              </a:tr>
              <a:tr h="354875">
                <a:tc>
                  <a:txBody>
                    <a:bodyPr/>
                    <a:lstStyle/>
                    <a:p>
                      <a:pPr marL="0" lvl="0" indent="0" algn="l" rtl="0">
                        <a:spcBef>
                          <a:spcPts val="0"/>
                        </a:spcBef>
                        <a:spcAft>
                          <a:spcPts val="0"/>
                        </a:spcAft>
                        <a:buNone/>
                      </a:pPr>
                      <a:r>
                        <a:rPr lang="en" sz="1200">
                          <a:latin typeface="Lato"/>
                          <a:ea typeface="Lato"/>
                          <a:cs typeface="Lato"/>
                          <a:sym typeface="Lato"/>
                        </a:rPr>
                        <a:t>Communication</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10%</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TBD</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USB port, official software support</a:t>
                      </a:r>
                      <a:endParaRPr sz="1200">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4"/>
                  </a:ext>
                </a:extLst>
              </a:tr>
              <a:tr h="354875">
                <a:tc>
                  <a:txBody>
                    <a:bodyPr/>
                    <a:lstStyle/>
                    <a:p>
                      <a:pPr marL="0" lvl="0" indent="0" algn="l" rtl="0">
                        <a:spcBef>
                          <a:spcPts val="0"/>
                        </a:spcBef>
                        <a:spcAft>
                          <a:spcPts val="0"/>
                        </a:spcAft>
                        <a:buNone/>
                      </a:pPr>
                      <a:r>
                        <a:rPr lang="en" sz="1200">
                          <a:latin typeface="Lato"/>
                          <a:ea typeface="Lato"/>
                          <a:cs typeface="Lato"/>
                          <a:sym typeface="Lato"/>
                        </a:rPr>
                        <a:t>Cost</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10%</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TBD</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Expensive</a:t>
                      </a:r>
                      <a:endParaRPr sz="1200">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5"/>
                  </a:ext>
                </a:extLst>
              </a:tr>
            </a:tbl>
          </a:graphicData>
        </a:graphic>
      </p:graphicFrame>
      <p:sp>
        <p:nvSpPr>
          <p:cNvPr id="466" name="Google Shape;466;p51"/>
          <p:cNvSpPr/>
          <p:nvPr/>
        </p:nvSpPr>
        <p:spPr>
          <a:xfrm>
            <a:off x="3004650" y="4195788"/>
            <a:ext cx="2618100" cy="535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Overall Rating: TBD</a:t>
            </a:r>
            <a:endParaRPr/>
          </a:p>
        </p:txBody>
      </p:sp>
      <p:pic>
        <p:nvPicPr>
          <p:cNvPr id="467" name="Google Shape;467;p51"/>
          <p:cNvPicPr preferRelativeResize="0"/>
          <p:nvPr/>
        </p:nvPicPr>
        <p:blipFill>
          <a:blip r:embed="rId3">
            <a:alphaModFix/>
          </a:blip>
          <a:stretch>
            <a:fillRect/>
          </a:stretch>
        </p:blipFill>
        <p:spPr>
          <a:xfrm>
            <a:off x="6942100" y="706123"/>
            <a:ext cx="1338076" cy="717225"/>
          </a:xfrm>
          <a:prstGeom prst="rect">
            <a:avLst/>
          </a:prstGeom>
          <a:noFill/>
          <a:ln>
            <a:noFill/>
          </a:ln>
        </p:spPr>
      </p:pic>
      <p:sp>
        <p:nvSpPr>
          <p:cNvPr id="468" name="Google Shape;468;p51"/>
          <p:cNvSpPr/>
          <p:nvPr/>
        </p:nvSpPr>
        <p:spPr>
          <a:xfrm>
            <a:off x="6880875" y="1293600"/>
            <a:ext cx="348300" cy="19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69" name="Google Shape;469;p51"/>
          <p:cNvSpPr/>
          <p:nvPr/>
        </p:nvSpPr>
        <p:spPr>
          <a:xfrm>
            <a:off x="8188000" y="1334050"/>
            <a:ext cx="348300" cy="19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70" name="Google Shape;470;p51"/>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2"/>
          <p:cNvSpPr txBox="1">
            <a:spLocks noGrp="1"/>
          </p:cNvSpPr>
          <p:nvPr>
            <p:ph type="title"/>
          </p:nvPr>
        </p:nvSpPr>
        <p:spPr>
          <a:xfrm>
            <a:off x="727650" y="62240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Analog DMM</a:t>
            </a:r>
            <a:endParaRPr/>
          </a:p>
        </p:txBody>
      </p:sp>
      <p:sp>
        <p:nvSpPr>
          <p:cNvPr id="476" name="Google Shape;476;p5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graphicFrame>
        <p:nvGraphicFramePr>
          <p:cNvPr id="477" name="Google Shape;477;p52"/>
          <p:cNvGraphicFramePr/>
          <p:nvPr>
            <p:extLst>
              <p:ext uri="{D42A27DB-BD31-4B8C-83A1-F6EECF244321}">
                <p14:modId xmlns:p14="http://schemas.microsoft.com/office/powerpoint/2010/main" val="1291009833"/>
              </p:ext>
            </p:extLst>
          </p:nvPr>
        </p:nvGraphicFramePr>
        <p:xfrm>
          <a:off x="806050" y="1363490"/>
          <a:ext cx="7531900" cy="2497095"/>
        </p:xfrm>
        <a:graphic>
          <a:graphicData uri="http://schemas.openxmlformats.org/drawingml/2006/table">
            <a:tbl>
              <a:tblPr>
                <a:noFill/>
                <a:tableStyleId>{F8527F1E-C8E0-4929-AAE0-B8D5FCB34B96}</a:tableStyleId>
              </a:tblPr>
              <a:tblGrid>
                <a:gridCol w="2039025">
                  <a:extLst>
                    <a:ext uri="{9D8B030D-6E8A-4147-A177-3AD203B41FA5}">
                      <a16:colId xmlns:a16="http://schemas.microsoft.com/office/drawing/2014/main" val="20000"/>
                    </a:ext>
                  </a:extLst>
                </a:gridCol>
                <a:gridCol w="784900">
                  <a:extLst>
                    <a:ext uri="{9D8B030D-6E8A-4147-A177-3AD203B41FA5}">
                      <a16:colId xmlns:a16="http://schemas.microsoft.com/office/drawing/2014/main" val="20001"/>
                    </a:ext>
                  </a:extLst>
                </a:gridCol>
                <a:gridCol w="1339450">
                  <a:extLst>
                    <a:ext uri="{9D8B030D-6E8A-4147-A177-3AD203B41FA5}">
                      <a16:colId xmlns:a16="http://schemas.microsoft.com/office/drawing/2014/main" val="20002"/>
                    </a:ext>
                  </a:extLst>
                </a:gridCol>
                <a:gridCol w="3368525">
                  <a:extLst>
                    <a:ext uri="{9D8B030D-6E8A-4147-A177-3AD203B41FA5}">
                      <a16:colId xmlns:a16="http://schemas.microsoft.com/office/drawing/2014/main" val="20003"/>
                    </a:ext>
                  </a:extLst>
                </a:gridCol>
              </a:tblGrid>
              <a:tr h="354875">
                <a:tc>
                  <a:txBody>
                    <a:bodyPr/>
                    <a:lstStyle/>
                    <a:p>
                      <a:pPr marL="0" lvl="0" indent="0" algn="l" rtl="0">
                        <a:spcBef>
                          <a:spcPts val="0"/>
                        </a:spcBef>
                        <a:spcAft>
                          <a:spcPts val="0"/>
                        </a:spcAft>
                        <a:buNone/>
                      </a:pPr>
                      <a:r>
                        <a:rPr lang="en" b="1">
                          <a:latin typeface="Lato"/>
                          <a:ea typeface="Lato"/>
                          <a:cs typeface="Lato"/>
                          <a:sym typeface="Lato"/>
                        </a:rPr>
                        <a:t>Trade Aspect</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Weight</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Ratings</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Comments</a:t>
                      </a:r>
                      <a:endParaRPr b="1">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0"/>
                  </a:ext>
                </a:extLst>
              </a:tr>
              <a:tr h="354875">
                <a:tc>
                  <a:txBody>
                    <a:bodyPr/>
                    <a:lstStyle/>
                    <a:p>
                      <a:pPr marL="0" lvl="0" indent="0" algn="l" rtl="0">
                        <a:spcBef>
                          <a:spcPts val="0"/>
                        </a:spcBef>
                        <a:spcAft>
                          <a:spcPts val="0"/>
                        </a:spcAft>
                        <a:buNone/>
                      </a:pPr>
                      <a:r>
                        <a:rPr lang="en" sz="1100">
                          <a:latin typeface="Lato"/>
                          <a:ea typeface="Lato"/>
                          <a:cs typeface="Lato"/>
                          <a:sym typeface="Lato"/>
                        </a:rPr>
                        <a:t>Automation Availability</a:t>
                      </a:r>
                      <a:endParaRPr sz="11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100">
                          <a:latin typeface="Lato"/>
                          <a:ea typeface="Lato"/>
                          <a:cs typeface="Lato"/>
                          <a:sym typeface="Lato"/>
                        </a:rPr>
                        <a:t>40%</a:t>
                      </a:r>
                      <a:endParaRPr sz="11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100">
                          <a:latin typeface="Lato"/>
                          <a:ea typeface="Lato"/>
                          <a:cs typeface="Lato"/>
                          <a:sym typeface="Lato"/>
                        </a:rPr>
                        <a:t>TBD</a:t>
                      </a:r>
                      <a:endParaRPr sz="11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100">
                          <a:latin typeface="Lato"/>
                          <a:ea typeface="Lato"/>
                          <a:cs typeface="Lato"/>
                          <a:sym typeface="Lato"/>
                        </a:rPr>
                        <a:t>Likely needs a mechanical device for cycling measurement modes</a:t>
                      </a:r>
                      <a:endParaRPr sz="1100">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1"/>
                  </a:ext>
                </a:extLst>
              </a:tr>
              <a:tr h="354875">
                <a:tc>
                  <a:txBody>
                    <a:bodyPr/>
                    <a:lstStyle/>
                    <a:p>
                      <a:pPr marL="0" lvl="0" indent="0" algn="l" rtl="0">
                        <a:spcBef>
                          <a:spcPts val="0"/>
                        </a:spcBef>
                        <a:spcAft>
                          <a:spcPts val="0"/>
                        </a:spcAft>
                        <a:buNone/>
                      </a:pPr>
                      <a:r>
                        <a:rPr lang="en" sz="1100">
                          <a:latin typeface="Lato"/>
                          <a:ea typeface="Lato"/>
                          <a:cs typeface="Lato"/>
                          <a:sym typeface="Lato"/>
                        </a:rPr>
                        <a:t>Functionality</a:t>
                      </a:r>
                      <a:endParaRPr sz="11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100">
                          <a:latin typeface="Lato"/>
                          <a:ea typeface="Lato"/>
                          <a:cs typeface="Lato"/>
                          <a:sym typeface="Lato"/>
                        </a:rPr>
                        <a:t>20%</a:t>
                      </a:r>
                      <a:endParaRPr sz="11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100">
                          <a:latin typeface="Lato"/>
                          <a:ea typeface="Lato"/>
                          <a:cs typeface="Lato"/>
                          <a:sym typeface="Lato"/>
                        </a:rPr>
                        <a:t>TBD</a:t>
                      </a:r>
                      <a:endParaRPr sz="11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100">
                          <a:latin typeface="Lato"/>
                          <a:ea typeface="Lato"/>
                          <a:cs typeface="Lato"/>
                          <a:sym typeface="Lato"/>
                        </a:rPr>
                        <a:t>Designed for human use, thus highly ergonomic</a:t>
                      </a:r>
                      <a:endParaRPr sz="1100">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2"/>
                  </a:ext>
                </a:extLst>
              </a:tr>
              <a:tr h="354875">
                <a:tc>
                  <a:txBody>
                    <a:bodyPr/>
                    <a:lstStyle/>
                    <a:p>
                      <a:pPr marL="0" lvl="0" indent="0" algn="l" rtl="0">
                        <a:spcBef>
                          <a:spcPts val="0"/>
                        </a:spcBef>
                        <a:spcAft>
                          <a:spcPts val="0"/>
                        </a:spcAft>
                        <a:buNone/>
                      </a:pPr>
                      <a:r>
                        <a:rPr lang="en" sz="1100">
                          <a:latin typeface="Lato"/>
                          <a:ea typeface="Lato"/>
                          <a:cs typeface="Lato"/>
                          <a:sym typeface="Lato"/>
                        </a:rPr>
                        <a:t>Accuracy</a:t>
                      </a:r>
                      <a:endParaRPr sz="11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100">
                          <a:latin typeface="Lato"/>
                          <a:ea typeface="Lato"/>
                          <a:cs typeface="Lato"/>
                          <a:sym typeface="Lato"/>
                        </a:rPr>
                        <a:t>20%</a:t>
                      </a:r>
                      <a:endParaRPr sz="11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100">
                          <a:latin typeface="Lato"/>
                          <a:ea typeface="Lato"/>
                          <a:cs typeface="Lato"/>
                          <a:sym typeface="Lato"/>
                        </a:rPr>
                        <a:t>TBD</a:t>
                      </a:r>
                      <a:endParaRPr sz="11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100">
                          <a:latin typeface="Lato"/>
                          <a:ea typeface="Lato"/>
                          <a:cs typeface="Lato"/>
                          <a:sym typeface="Lato"/>
                        </a:rPr>
                        <a:t>EnerSys uses an analog DMM for their manual battery test</a:t>
                      </a:r>
                      <a:endParaRPr sz="1100">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3"/>
                  </a:ext>
                </a:extLst>
              </a:tr>
              <a:tr h="354875">
                <a:tc>
                  <a:txBody>
                    <a:bodyPr/>
                    <a:lstStyle/>
                    <a:p>
                      <a:pPr marL="0" lvl="0" indent="0" algn="l" rtl="0">
                        <a:spcBef>
                          <a:spcPts val="0"/>
                        </a:spcBef>
                        <a:spcAft>
                          <a:spcPts val="0"/>
                        </a:spcAft>
                        <a:buNone/>
                      </a:pPr>
                      <a:r>
                        <a:rPr lang="en" sz="1100">
                          <a:latin typeface="Lato"/>
                          <a:ea typeface="Lato"/>
                          <a:cs typeface="Lato"/>
                          <a:sym typeface="Lato"/>
                        </a:rPr>
                        <a:t>Communication</a:t>
                      </a:r>
                      <a:endParaRPr sz="11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100">
                          <a:latin typeface="Lato"/>
                          <a:ea typeface="Lato"/>
                          <a:cs typeface="Lato"/>
                          <a:sym typeface="Lato"/>
                        </a:rPr>
                        <a:t>10%</a:t>
                      </a:r>
                      <a:endParaRPr sz="11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100">
                          <a:latin typeface="Lato"/>
                          <a:ea typeface="Lato"/>
                          <a:cs typeface="Lato"/>
                          <a:sym typeface="Lato"/>
                        </a:rPr>
                        <a:t>TBD</a:t>
                      </a:r>
                      <a:endParaRPr sz="11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100">
                          <a:latin typeface="Lato"/>
                          <a:ea typeface="Lato"/>
                          <a:cs typeface="Lato"/>
                          <a:sym typeface="Lato"/>
                        </a:rPr>
                        <a:t>Computer data link capabilities depend on model</a:t>
                      </a:r>
                      <a:endParaRPr sz="1100">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4"/>
                  </a:ext>
                </a:extLst>
              </a:tr>
              <a:tr h="354875">
                <a:tc>
                  <a:txBody>
                    <a:bodyPr/>
                    <a:lstStyle/>
                    <a:p>
                      <a:pPr marL="0" lvl="0" indent="0" algn="l" rtl="0">
                        <a:spcBef>
                          <a:spcPts val="0"/>
                        </a:spcBef>
                        <a:spcAft>
                          <a:spcPts val="0"/>
                        </a:spcAft>
                        <a:buNone/>
                      </a:pPr>
                      <a:r>
                        <a:rPr lang="en" sz="1100">
                          <a:latin typeface="Lato"/>
                          <a:ea typeface="Lato"/>
                          <a:cs typeface="Lato"/>
                          <a:sym typeface="Lato"/>
                        </a:rPr>
                        <a:t>Cost</a:t>
                      </a:r>
                      <a:endParaRPr sz="11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100">
                          <a:latin typeface="Lato"/>
                          <a:ea typeface="Lato"/>
                          <a:cs typeface="Lato"/>
                          <a:sym typeface="Lato"/>
                        </a:rPr>
                        <a:t>10%</a:t>
                      </a:r>
                      <a:endParaRPr sz="11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100">
                          <a:latin typeface="Lato"/>
                          <a:ea typeface="Lato"/>
                          <a:cs typeface="Lato"/>
                          <a:sym typeface="Lato"/>
                        </a:rPr>
                        <a:t>TBD</a:t>
                      </a:r>
                      <a:endParaRPr sz="11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100" dirty="0">
                          <a:latin typeface="Lato"/>
                          <a:ea typeface="Lato"/>
                          <a:cs typeface="Lato"/>
                          <a:sym typeface="Lato"/>
                        </a:rPr>
                        <a:t>Affordable, depending on model</a:t>
                      </a:r>
                      <a:endParaRPr sz="1100" dirty="0">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5"/>
                  </a:ext>
                </a:extLst>
              </a:tr>
            </a:tbl>
          </a:graphicData>
        </a:graphic>
      </p:graphicFrame>
      <p:sp>
        <p:nvSpPr>
          <p:cNvPr id="478" name="Google Shape;478;p52"/>
          <p:cNvSpPr/>
          <p:nvPr/>
        </p:nvSpPr>
        <p:spPr>
          <a:xfrm>
            <a:off x="3004650" y="4195788"/>
            <a:ext cx="2618100" cy="535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Overall Rating: TBD</a:t>
            </a:r>
            <a:endParaRPr/>
          </a:p>
        </p:txBody>
      </p:sp>
      <p:sp>
        <p:nvSpPr>
          <p:cNvPr id="479" name="Google Shape;479;p52"/>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pic>
        <p:nvPicPr>
          <p:cNvPr id="480" name="Google Shape;480;p52"/>
          <p:cNvPicPr preferRelativeResize="0"/>
          <p:nvPr/>
        </p:nvPicPr>
        <p:blipFill>
          <a:blip r:embed="rId3">
            <a:alphaModFix/>
          </a:blip>
          <a:stretch>
            <a:fillRect/>
          </a:stretch>
        </p:blipFill>
        <p:spPr>
          <a:xfrm>
            <a:off x="8416350" y="649100"/>
            <a:ext cx="435550" cy="7886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3"/>
          <p:cNvSpPr txBox="1">
            <a:spLocks noGrp="1"/>
          </p:cNvSpPr>
          <p:nvPr>
            <p:ph type="title"/>
          </p:nvPr>
        </p:nvSpPr>
        <p:spPr>
          <a:xfrm>
            <a:off x="727650" y="62240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Analog to Digital Converter</a:t>
            </a:r>
            <a:endParaRPr/>
          </a:p>
        </p:txBody>
      </p:sp>
      <p:sp>
        <p:nvSpPr>
          <p:cNvPr id="486" name="Google Shape;486;p5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graphicFrame>
        <p:nvGraphicFramePr>
          <p:cNvPr id="487" name="Google Shape;487;p53"/>
          <p:cNvGraphicFramePr/>
          <p:nvPr/>
        </p:nvGraphicFramePr>
        <p:xfrm>
          <a:off x="806050" y="1759715"/>
          <a:ext cx="7531900" cy="2407740"/>
        </p:xfrm>
        <a:graphic>
          <a:graphicData uri="http://schemas.openxmlformats.org/drawingml/2006/table">
            <a:tbl>
              <a:tblPr>
                <a:noFill/>
                <a:tableStyleId>{F8527F1E-C8E0-4929-AAE0-B8D5FCB34B96}</a:tableStyleId>
              </a:tblPr>
              <a:tblGrid>
                <a:gridCol w="2039025">
                  <a:extLst>
                    <a:ext uri="{9D8B030D-6E8A-4147-A177-3AD203B41FA5}">
                      <a16:colId xmlns:a16="http://schemas.microsoft.com/office/drawing/2014/main" val="20000"/>
                    </a:ext>
                  </a:extLst>
                </a:gridCol>
                <a:gridCol w="784900">
                  <a:extLst>
                    <a:ext uri="{9D8B030D-6E8A-4147-A177-3AD203B41FA5}">
                      <a16:colId xmlns:a16="http://schemas.microsoft.com/office/drawing/2014/main" val="20001"/>
                    </a:ext>
                  </a:extLst>
                </a:gridCol>
                <a:gridCol w="1339450">
                  <a:extLst>
                    <a:ext uri="{9D8B030D-6E8A-4147-A177-3AD203B41FA5}">
                      <a16:colId xmlns:a16="http://schemas.microsoft.com/office/drawing/2014/main" val="20002"/>
                    </a:ext>
                  </a:extLst>
                </a:gridCol>
                <a:gridCol w="3368525">
                  <a:extLst>
                    <a:ext uri="{9D8B030D-6E8A-4147-A177-3AD203B41FA5}">
                      <a16:colId xmlns:a16="http://schemas.microsoft.com/office/drawing/2014/main" val="20003"/>
                    </a:ext>
                  </a:extLst>
                </a:gridCol>
              </a:tblGrid>
              <a:tr h="354875">
                <a:tc>
                  <a:txBody>
                    <a:bodyPr/>
                    <a:lstStyle/>
                    <a:p>
                      <a:pPr marL="0" lvl="0" indent="0" algn="l" rtl="0">
                        <a:spcBef>
                          <a:spcPts val="0"/>
                        </a:spcBef>
                        <a:spcAft>
                          <a:spcPts val="0"/>
                        </a:spcAft>
                        <a:buNone/>
                      </a:pPr>
                      <a:r>
                        <a:rPr lang="en" b="1">
                          <a:latin typeface="Lato"/>
                          <a:ea typeface="Lato"/>
                          <a:cs typeface="Lato"/>
                          <a:sym typeface="Lato"/>
                        </a:rPr>
                        <a:t>Trade Aspect</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Weight</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Ratings</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Comments</a:t>
                      </a:r>
                      <a:endParaRPr b="1">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0"/>
                  </a:ext>
                </a:extLst>
              </a:tr>
              <a:tr h="354875">
                <a:tc>
                  <a:txBody>
                    <a:bodyPr/>
                    <a:lstStyle/>
                    <a:p>
                      <a:pPr marL="0" lvl="0" indent="0" algn="l" rtl="0">
                        <a:spcBef>
                          <a:spcPts val="0"/>
                        </a:spcBef>
                        <a:spcAft>
                          <a:spcPts val="0"/>
                        </a:spcAft>
                        <a:buNone/>
                      </a:pPr>
                      <a:r>
                        <a:rPr lang="en" sz="1200">
                          <a:latin typeface="Lato"/>
                          <a:ea typeface="Lato"/>
                          <a:cs typeface="Lato"/>
                          <a:sym typeface="Lato"/>
                        </a:rPr>
                        <a:t>Automation Availability</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40%</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TBD</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Need research on how to control ADCs</a:t>
                      </a:r>
                      <a:endParaRPr sz="1200">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1"/>
                  </a:ext>
                </a:extLst>
              </a:tr>
              <a:tr h="354875">
                <a:tc>
                  <a:txBody>
                    <a:bodyPr/>
                    <a:lstStyle/>
                    <a:p>
                      <a:pPr marL="0" lvl="0" indent="0" algn="l" rtl="0">
                        <a:spcBef>
                          <a:spcPts val="0"/>
                        </a:spcBef>
                        <a:spcAft>
                          <a:spcPts val="0"/>
                        </a:spcAft>
                        <a:buNone/>
                      </a:pPr>
                      <a:r>
                        <a:rPr lang="en" sz="1200">
                          <a:latin typeface="Lato"/>
                          <a:ea typeface="Lato"/>
                          <a:cs typeface="Lato"/>
                          <a:sym typeface="Lato"/>
                        </a:rPr>
                        <a:t>Functionality</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20%</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TBD</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Need research on what an ADC can measure in a circuit</a:t>
                      </a:r>
                      <a:endParaRPr sz="1200">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2"/>
                  </a:ext>
                </a:extLst>
              </a:tr>
              <a:tr h="354875">
                <a:tc>
                  <a:txBody>
                    <a:bodyPr/>
                    <a:lstStyle/>
                    <a:p>
                      <a:pPr marL="0" lvl="0" indent="0" algn="l" rtl="0">
                        <a:spcBef>
                          <a:spcPts val="0"/>
                        </a:spcBef>
                        <a:spcAft>
                          <a:spcPts val="0"/>
                        </a:spcAft>
                        <a:buNone/>
                      </a:pPr>
                      <a:r>
                        <a:rPr lang="en" sz="1200">
                          <a:latin typeface="Lato"/>
                          <a:ea typeface="Lato"/>
                          <a:cs typeface="Lato"/>
                          <a:sym typeface="Lato"/>
                        </a:rPr>
                        <a:t>Accuracy</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20%</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TBD</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Need research on ADC measurement accuracy</a:t>
                      </a:r>
                      <a:endParaRPr sz="1200">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3"/>
                  </a:ext>
                </a:extLst>
              </a:tr>
              <a:tr h="354875">
                <a:tc>
                  <a:txBody>
                    <a:bodyPr/>
                    <a:lstStyle/>
                    <a:p>
                      <a:pPr marL="0" lvl="0" indent="0" algn="l" rtl="0">
                        <a:spcBef>
                          <a:spcPts val="0"/>
                        </a:spcBef>
                        <a:spcAft>
                          <a:spcPts val="0"/>
                        </a:spcAft>
                        <a:buNone/>
                      </a:pPr>
                      <a:r>
                        <a:rPr lang="en" sz="1200">
                          <a:latin typeface="Lato"/>
                          <a:ea typeface="Lato"/>
                          <a:cs typeface="Lato"/>
                          <a:sym typeface="Lato"/>
                        </a:rPr>
                        <a:t>Communication</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10%</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TBD</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Simple integration with microcontrollers</a:t>
                      </a:r>
                      <a:endParaRPr sz="1200">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4"/>
                  </a:ext>
                </a:extLst>
              </a:tr>
              <a:tr h="354875">
                <a:tc>
                  <a:txBody>
                    <a:bodyPr/>
                    <a:lstStyle/>
                    <a:p>
                      <a:pPr marL="0" lvl="0" indent="0" algn="l" rtl="0">
                        <a:spcBef>
                          <a:spcPts val="0"/>
                        </a:spcBef>
                        <a:spcAft>
                          <a:spcPts val="0"/>
                        </a:spcAft>
                        <a:buNone/>
                      </a:pPr>
                      <a:r>
                        <a:rPr lang="en" sz="1200">
                          <a:latin typeface="Lato"/>
                          <a:ea typeface="Lato"/>
                          <a:cs typeface="Lato"/>
                          <a:sym typeface="Lato"/>
                        </a:rPr>
                        <a:t>Cost</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10%</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TBD</a:t>
                      </a:r>
                      <a:endParaRPr sz="1200">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sz="1200">
                          <a:latin typeface="Lato"/>
                          <a:ea typeface="Lato"/>
                          <a:cs typeface="Lato"/>
                          <a:sym typeface="Lato"/>
                        </a:rPr>
                        <a:t>ADC integrated circuits are low-cost</a:t>
                      </a:r>
                      <a:endParaRPr sz="1200">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5"/>
                  </a:ext>
                </a:extLst>
              </a:tr>
            </a:tbl>
          </a:graphicData>
        </a:graphic>
      </p:graphicFrame>
      <p:sp>
        <p:nvSpPr>
          <p:cNvPr id="488" name="Google Shape;488;p53"/>
          <p:cNvSpPr/>
          <p:nvPr/>
        </p:nvSpPr>
        <p:spPr>
          <a:xfrm>
            <a:off x="3004650" y="4195788"/>
            <a:ext cx="2618100" cy="535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Overall Rating: TBD</a:t>
            </a:r>
            <a:endParaRPr/>
          </a:p>
        </p:txBody>
      </p:sp>
      <p:sp>
        <p:nvSpPr>
          <p:cNvPr id="489" name="Google Shape;489;p53"/>
          <p:cNvSpPr/>
          <p:nvPr/>
        </p:nvSpPr>
        <p:spPr>
          <a:xfrm>
            <a:off x="6880875" y="1293600"/>
            <a:ext cx="348300" cy="19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90" name="Google Shape;490;p53"/>
          <p:cNvSpPr/>
          <p:nvPr/>
        </p:nvSpPr>
        <p:spPr>
          <a:xfrm>
            <a:off x="8188000" y="1334050"/>
            <a:ext cx="348300" cy="19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91" name="Google Shape;491;p53"/>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pic>
        <p:nvPicPr>
          <p:cNvPr id="492" name="Google Shape;492;p53"/>
          <p:cNvPicPr preferRelativeResize="0"/>
          <p:nvPr/>
        </p:nvPicPr>
        <p:blipFill rotWithShape="1">
          <a:blip r:embed="rId3">
            <a:alphaModFix/>
          </a:blip>
          <a:srcRect l="-8770" t="18609" r="8770" b="9731"/>
          <a:stretch/>
        </p:blipFill>
        <p:spPr>
          <a:xfrm>
            <a:off x="6705900" y="818950"/>
            <a:ext cx="2064450" cy="774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ctrTitle"/>
          </p:nvPr>
        </p:nvSpPr>
        <p:spPr>
          <a:xfrm>
            <a:off x="727950" y="2417000"/>
            <a:ext cx="7688100" cy="1664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Project Description</a:t>
            </a:r>
            <a:endParaRPr/>
          </a:p>
        </p:txBody>
      </p:sp>
      <p:sp>
        <p:nvSpPr>
          <p:cNvPr id="149" name="Google Shape;149;p27"/>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50" name="Google Shape;150;p2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54"/>
          <p:cNvSpPr txBox="1">
            <a:spLocks noGrp="1"/>
          </p:cNvSpPr>
          <p:nvPr>
            <p:ph type="title"/>
          </p:nvPr>
        </p:nvSpPr>
        <p:spPr>
          <a:xfrm>
            <a:off x="729450" y="6238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Measurement Device</a:t>
            </a:r>
            <a:endParaRPr/>
          </a:p>
        </p:txBody>
      </p:sp>
      <p:sp>
        <p:nvSpPr>
          <p:cNvPr id="498" name="Google Shape;498;p54"/>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499" name="Google Shape;499;p5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
        <p:nvSpPr>
          <p:cNvPr id="500" name="Google Shape;500;p54"/>
          <p:cNvSpPr txBox="1">
            <a:spLocks noGrp="1"/>
          </p:cNvSpPr>
          <p:nvPr>
            <p:ph type="body" idx="1"/>
          </p:nvPr>
        </p:nvSpPr>
        <p:spPr>
          <a:xfrm>
            <a:off x="729450" y="1460650"/>
            <a:ext cx="7688700" cy="2879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b="1"/>
              <a:t>Final Selection: </a:t>
            </a:r>
            <a:r>
              <a:rPr lang="en" sz="1800"/>
              <a:t>TBD</a:t>
            </a:r>
            <a:endParaRPr sz="1800"/>
          </a:p>
          <a:p>
            <a:pPr marL="0" lvl="0" indent="0" algn="l" rtl="0">
              <a:spcBef>
                <a:spcPts val="1200"/>
              </a:spcBef>
              <a:spcAft>
                <a:spcPts val="0"/>
              </a:spcAft>
              <a:buNone/>
            </a:pPr>
            <a:endParaRPr sz="1800" b="1"/>
          </a:p>
          <a:p>
            <a:pPr marL="0" lvl="0" indent="0" algn="l" rtl="0">
              <a:spcBef>
                <a:spcPts val="1200"/>
              </a:spcBef>
              <a:spcAft>
                <a:spcPts val="0"/>
              </a:spcAft>
              <a:buNone/>
            </a:pPr>
            <a:r>
              <a:rPr lang="en" sz="1800" b="1"/>
              <a:t>Uncertainties:</a:t>
            </a:r>
            <a:endParaRPr sz="1800" b="1"/>
          </a:p>
          <a:p>
            <a:pPr marL="457200" lvl="0" indent="-342900" algn="l" rtl="0">
              <a:spcBef>
                <a:spcPts val="1200"/>
              </a:spcBef>
              <a:spcAft>
                <a:spcPts val="0"/>
              </a:spcAft>
              <a:buSzPts val="1800"/>
              <a:buChar char="●"/>
            </a:pPr>
            <a:r>
              <a:rPr lang="en" sz="1800"/>
              <a:t>Interfacing analog DMM with computer</a:t>
            </a:r>
            <a:endParaRPr sz="1800"/>
          </a:p>
          <a:p>
            <a:pPr marL="457200" lvl="0" indent="-342900" algn="l" rtl="0">
              <a:spcBef>
                <a:spcPts val="0"/>
              </a:spcBef>
              <a:spcAft>
                <a:spcPts val="0"/>
              </a:spcAft>
              <a:buSzPts val="1800"/>
              <a:buChar char="●"/>
            </a:pPr>
            <a:r>
              <a:rPr lang="en" sz="1800"/>
              <a:t>Rate of data collection</a:t>
            </a:r>
            <a:endParaRPr sz="1800"/>
          </a:p>
          <a:p>
            <a:pPr marL="457200" lvl="0" indent="-342900" algn="l" rtl="0">
              <a:spcBef>
                <a:spcPts val="0"/>
              </a:spcBef>
              <a:spcAft>
                <a:spcPts val="0"/>
              </a:spcAft>
              <a:buSzPts val="1800"/>
              <a:buChar char="●"/>
            </a:pPr>
            <a:r>
              <a:rPr lang="en" sz="1800"/>
              <a:t>Programming the programmable DMM or ADC</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5"/>
          <p:cNvSpPr txBox="1">
            <a:spLocks noGrp="1"/>
          </p:cNvSpPr>
          <p:nvPr>
            <p:ph type="title"/>
          </p:nvPr>
        </p:nvSpPr>
        <p:spPr>
          <a:xfrm>
            <a:off x="729450" y="6238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Current Design Space: Measurement Device (DMM)</a:t>
            </a:r>
            <a:endParaRPr/>
          </a:p>
        </p:txBody>
      </p:sp>
      <p:sp>
        <p:nvSpPr>
          <p:cNvPr id="506" name="Google Shape;506;p55"/>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Current Design Space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507" name="Google Shape;507;p5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pic>
        <p:nvPicPr>
          <p:cNvPr id="508" name="Google Shape;508;p55"/>
          <p:cNvPicPr preferRelativeResize="0"/>
          <p:nvPr/>
        </p:nvPicPr>
        <p:blipFill>
          <a:blip r:embed="rId3">
            <a:alphaModFix/>
          </a:blip>
          <a:stretch>
            <a:fillRect/>
          </a:stretch>
        </p:blipFill>
        <p:spPr>
          <a:xfrm>
            <a:off x="1156425" y="2364598"/>
            <a:ext cx="3032600" cy="1986775"/>
          </a:xfrm>
          <a:prstGeom prst="rect">
            <a:avLst/>
          </a:prstGeom>
          <a:noFill/>
          <a:ln>
            <a:noFill/>
          </a:ln>
        </p:spPr>
      </p:pic>
      <p:sp>
        <p:nvSpPr>
          <p:cNvPr id="509" name="Google Shape;509;p55"/>
          <p:cNvSpPr txBox="1"/>
          <p:nvPr/>
        </p:nvSpPr>
        <p:spPr>
          <a:xfrm>
            <a:off x="395275" y="1393425"/>
            <a:ext cx="3958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Lato"/>
                <a:ea typeface="Lato"/>
                <a:cs typeface="Lato"/>
                <a:sym typeface="Lato"/>
              </a:rPr>
              <a:t>Example set-up of a Keysight U2741A USB Modular Digital Multimeter</a:t>
            </a:r>
            <a:endParaRPr b="1" baseline="30000">
              <a:latin typeface="Lato"/>
              <a:ea typeface="Lato"/>
              <a:cs typeface="Lato"/>
              <a:sym typeface="Lato"/>
            </a:endParaRPr>
          </a:p>
        </p:txBody>
      </p:sp>
      <p:sp>
        <p:nvSpPr>
          <p:cNvPr id="510" name="Google Shape;510;p55"/>
          <p:cNvSpPr txBox="1"/>
          <p:nvPr/>
        </p:nvSpPr>
        <p:spPr>
          <a:xfrm>
            <a:off x="3953700" y="1378738"/>
            <a:ext cx="4396800" cy="615600"/>
          </a:xfrm>
          <a:prstGeom prst="rect">
            <a:avLst/>
          </a:prstGeom>
          <a:noFill/>
          <a:ln>
            <a:noFill/>
          </a:ln>
        </p:spPr>
        <p:txBody>
          <a:bodyPr spcFirstLastPara="1" wrap="square" lIns="91425" tIns="91425" rIns="91425" bIns="91425" anchor="t" anchorCtr="0">
            <a:spAutoFit/>
          </a:bodyPr>
          <a:lstStyle/>
          <a:p>
            <a:pPr marL="457200" lvl="0" indent="0" algn="ctr" rtl="0">
              <a:spcBef>
                <a:spcPts val="0"/>
              </a:spcBef>
              <a:spcAft>
                <a:spcPts val="0"/>
              </a:spcAft>
              <a:buNone/>
            </a:pPr>
            <a:r>
              <a:rPr lang="en" b="1">
                <a:latin typeface="Lato"/>
                <a:ea typeface="Lato"/>
                <a:cs typeface="Lato"/>
                <a:sym typeface="Lato"/>
              </a:rPr>
              <a:t>Example setup of Fluke 1507 Insulation Resistance Tester</a:t>
            </a:r>
            <a:endParaRPr b="1" baseline="30000">
              <a:latin typeface="Lato"/>
              <a:ea typeface="Lato"/>
              <a:cs typeface="Lato"/>
              <a:sym typeface="Lato"/>
            </a:endParaRPr>
          </a:p>
        </p:txBody>
      </p:sp>
      <p:pic>
        <p:nvPicPr>
          <p:cNvPr id="511" name="Google Shape;511;p55"/>
          <p:cNvPicPr preferRelativeResize="0"/>
          <p:nvPr/>
        </p:nvPicPr>
        <p:blipFill>
          <a:blip r:embed="rId4">
            <a:alphaModFix/>
          </a:blip>
          <a:stretch>
            <a:fillRect/>
          </a:stretch>
        </p:blipFill>
        <p:spPr>
          <a:xfrm>
            <a:off x="5189362" y="2213987"/>
            <a:ext cx="2298125" cy="2288025"/>
          </a:xfrm>
          <a:prstGeom prst="rect">
            <a:avLst/>
          </a:prstGeom>
          <a:noFill/>
          <a:ln>
            <a:noFill/>
          </a:ln>
        </p:spPr>
      </p:pic>
      <p:cxnSp>
        <p:nvCxnSpPr>
          <p:cNvPr id="512" name="Google Shape;512;p55"/>
          <p:cNvCxnSpPr/>
          <p:nvPr/>
        </p:nvCxnSpPr>
        <p:spPr>
          <a:xfrm>
            <a:off x="4427325" y="1388950"/>
            <a:ext cx="10200" cy="3297300"/>
          </a:xfrm>
          <a:prstGeom prst="straightConnector1">
            <a:avLst/>
          </a:prstGeom>
          <a:noFill/>
          <a:ln w="38100" cap="flat" cmpd="sng">
            <a:solidFill>
              <a:srgbClr val="1A1A1A"/>
            </a:solidFill>
            <a:prstDash val="solid"/>
            <a:round/>
            <a:headEnd type="none" w="med" len="med"/>
            <a:tailEnd type="none" w="med" len="med"/>
          </a:ln>
        </p:spPr>
      </p:cxnSp>
      <p:cxnSp>
        <p:nvCxnSpPr>
          <p:cNvPr id="513" name="Google Shape;513;p55"/>
          <p:cNvCxnSpPr/>
          <p:nvPr/>
        </p:nvCxnSpPr>
        <p:spPr>
          <a:xfrm>
            <a:off x="395275" y="2007238"/>
            <a:ext cx="7844100" cy="22500"/>
          </a:xfrm>
          <a:prstGeom prst="straightConnector1">
            <a:avLst/>
          </a:prstGeom>
          <a:noFill/>
          <a:ln w="38100" cap="flat" cmpd="sng">
            <a:solidFill>
              <a:srgbClr val="1A1A1A"/>
            </a:solidFill>
            <a:prstDash val="solid"/>
            <a:round/>
            <a:headEnd type="none" w="med" len="med"/>
            <a:tailEnd type="none" w="med" len="med"/>
          </a:ln>
        </p:spPr>
      </p:cxnSp>
      <p:cxnSp>
        <p:nvCxnSpPr>
          <p:cNvPr id="514" name="Google Shape;514;p55"/>
          <p:cNvCxnSpPr/>
          <p:nvPr/>
        </p:nvCxnSpPr>
        <p:spPr>
          <a:xfrm>
            <a:off x="395275" y="1372688"/>
            <a:ext cx="7844100" cy="22500"/>
          </a:xfrm>
          <a:prstGeom prst="straightConnector1">
            <a:avLst/>
          </a:prstGeom>
          <a:noFill/>
          <a:ln w="38100" cap="flat" cmpd="sng">
            <a:solidFill>
              <a:srgbClr val="1A1A1A"/>
            </a:solidFill>
            <a:prstDash val="solid"/>
            <a:round/>
            <a:headEnd type="none" w="med" len="med"/>
            <a:tailEnd type="non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6"/>
          <p:cNvSpPr txBox="1">
            <a:spLocks noGrp="1"/>
          </p:cNvSpPr>
          <p:nvPr>
            <p:ph type="title"/>
          </p:nvPr>
        </p:nvSpPr>
        <p:spPr>
          <a:xfrm>
            <a:off x="729450" y="6238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Current Design Space: Measurement Device (ADC)</a:t>
            </a:r>
            <a:endParaRPr/>
          </a:p>
        </p:txBody>
      </p:sp>
      <p:sp>
        <p:nvSpPr>
          <p:cNvPr id="520" name="Google Shape;520;p56"/>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Current Design Space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521" name="Google Shape;521;p5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sp>
        <p:nvSpPr>
          <p:cNvPr id="522" name="Google Shape;522;p56"/>
          <p:cNvSpPr txBox="1">
            <a:spLocks noGrp="1"/>
          </p:cNvSpPr>
          <p:nvPr>
            <p:ph type="body" idx="1"/>
          </p:nvPr>
        </p:nvSpPr>
        <p:spPr>
          <a:xfrm>
            <a:off x="729450" y="1460650"/>
            <a:ext cx="7688700" cy="2879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800"/>
              <a:t>Sample image of an analog to digital converter based multimeter circuit</a:t>
            </a:r>
            <a:endParaRPr sz="1800"/>
          </a:p>
          <a:p>
            <a:pPr marL="0" lvl="0" indent="0" algn="l" rtl="0">
              <a:spcBef>
                <a:spcPts val="1200"/>
              </a:spcBef>
              <a:spcAft>
                <a:spcPts val="1200"/>
              </a:spcAft>
              <a:buNone/>
            </a:pPr>
            <a:endParaRPr sz="1800"/>
          </a:p>
        </p:txBody>
      </p:sp>
      <p:pic>
        <p:nvPicPr>
          <p:cNvPr id="523" name="Google Shape;523;p56"/>
          <p:cNvPicPr preferRelativeResize="0"/>
          <p:nvPr/>
        </p:nvPicPr>
        <p:blipFill>
          <a:blip r:embed="rId3">
            <a:alphaModFix/>
          </a:blip>
          <a:stretch>
            <a:fillRect/>
          </a:stretch>
        </p:blipFill>
        <p:spPr>
          <a:xfrm>
            <a:off x="1422200" y="2284875"/>
            <a:ext cx="5869164" cy="2261100"/>
          </a:xfrm>
          <a:prstGeom prst="rect">
            <a:avLst/>
          </a:prstGeom>
          <a:noFill/>
          <a:ln w="19050" cap="flat" cmpd="sng">
            <a:solidFill>
              <a:srgbClr val="1A1A1A"/>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7"/>
          <p:cNvSpPr txBox="1">
            <a:spLocks noGrp="1"/>
          </p:cNvSpPr>
          <p:nvPr>
            <p:ph type="title"/>
          </p:nvPr>
        </p:nvSpPr>
        <p:spPr>
          <a:xfrm>
            <a:off x="729450" y="6238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Matrix</a:t>
            </a:r>
            <a:endParaRPr/>
          </a:p>
        </p:txBody>
      </p:sp>
      <p:sp>
        <p:nvSpPr>
          <p:cNvPr id="529" name="Google Shape;529;p57"/>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530" name="Google Shape;530;p5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pic>
        <p:nvPicPr>
          <p:cNvPr id="531" name="Google Shape;531;p57"/>
          <p:cNvPicPr preferRelativeResize="0"/>
          <p:nvPr/>
        </p:nvPicPr>
        <p:blipFill>
          <a:blip r:embed="rId3">
            <a:alphaModFix/>
          </a:blip>
          <a:stretch>
            <a:fillRect/>
          </a:stretch>
        </p:blipFill>
        <p:spPr>
          <a:xfrm>
            <a:off x="152400" y="1311475"/>
            <a:ext cx="8839198" cy="3104276"/>
          </a:xfrm>
          <a:prstGeom prst="rect">
            <a:avLst/>
          </a:prstGeom>
          <a:noFill/>
          <a:ln>
            <a:noFill/>
          </a:ln>
        </p:spPr>
      </p:pic>
      <p:sp>
        <p:nvSpPr>
          <p:cNvPr id="532" name="Google Shape;532;p57"/>
          <p:cNvSpPr/>
          <p:nvPr/>
        </p:nvSpPr>
        <p:spPr>
          <a:xfrm>
            <a:off x="225300" y="2944650"/>
            <a:ext cx="8666700" cy="8838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58"/>
          <p:cNvSpPr txBox="1"/>
          <p:nvPr/>
        </p:nvSpPr>
        <p:spPr>
          <a:xfrm>
            <a:off x="756000" y="1876886"/>
            <a:ext cx="7104300" cy="63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446">
                <a:solidFill>
                  <a:schemeClr val="accent1"/>
                </a:solidFill>
                <a:latin typeface="Lato"/>
                <a:ea typeface="Lato"/>
                <a:cs typeface="Lato"/>
                <a:sym typeface="Lato"/>
              </a:rPr>
              <a:t>The Interface Board shall:</a:t>
            </a:r>
            <a:endParaRPr sz="1446">
              <a:solidFill>
                <a:schemeClr val="accent1"/>
              </a:solidFill>
              <a:latin typeface="Lato"/>
              <a:ea typeface="Lato"/>
              <a:cs typeface="Lato"/>
              <a:sym typeface="Lato"/>
            </a:endParaRPr>
          </a:p>
          <a:p>
            <a:pPr marL="0" lvl="0" indent="0" algn="l" rtl="0">
              <a:lnSpc>
                <a:spcPct val="115000"/>
              </a:lnSpc>
              <a:spcBef>
                <a:spcPts val="0"/>
              </a:spcBef>
              <a:spcAft>
                <a:spcPts val="1200"/>
              </a:spcAft>
              <a:buNone/>
            </a:pPr>
            <a:endParaRPr sz="1246">
              <a:solidFill>
                <a:schemeClr val="accent1"/>
              </a:solidFill>
              <a:latin typeface="Lato"/>
              <a:ea typeface="Lato"/>
              <a:cs typeface="Lato"/>
              <a:sym typeface="Lato"/>
            </a:endParaRPr>
          </a:p>
        </p:txBody>
      </p:sp>
      <p:sp>
        <p:nvSpPr>
          <p:cNvPr id="538" name="Google Shape;538;p58"/>
          <p:cNvSpPr txBox="1">
            <a:spLocks noGrp="1"/>
          </p:cNvSpPr>
          <p:nvPr>
            <p:ph type="title"/>
          </p:nvPr>
        </p:nvSpPr>
        <p:spPr>
          <a:xfrm>
            <a:off x="727650" y="624525"/>
            <a:ext cx="81201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Electrical Switches for Interface Board</a:t>
            </a:r>
            <a:endParaRPr/>
          </a:p>
        </p:txBody>
      </p:sp>
      <p:sp>
        <p:nvSpPr>
          <p:cNvPr id="539" name="Google Shape;539;p58"/>
          <p:cNvSpPr txBox="1"/>
          <p:nvPr/>
        </p:nvSpPr>
        <p:spPr>
          <a:xfrm>
            <a:off x="756000" y="1415163"/>
            <a:ext cx="4147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Lato"/>
                <a:ea typeface="Lato"/>
                <a:cs typeface="Lato"/>
                <a:sym typeface="Lato"/>
              </a:rPr>
              <a:t>Key Requirements</a:t>
            </a:r>
            <a:endParaRPr sz="1800" b="1">
              <a:latin typeface="Lato"/>
              <a:ea typeface="Lato"/>
              <a:cs typeface="Lato"/>
              <a:sym typeface="Lato"/>
            </a:endParaRPr>
          </a:p>
        </p:txBody>
      </p:sp>
      <p:sp>
        <p:nvSpPr>
          <p:cNvPr id="540" name="Google Shape;540;p58"/>
          <p:cNvSpPr/>
          <p:nvPr/>
        </p:nvSpPr>
        <p:spPr>
          <a:xfrm>
            <a:off x="607500" y="2221875"/>
            <a:ext cx="1582800" cy="2877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Power</a:t>
            </a:r>
            <a:endParaRPr b="1"/>
          </a:p>
        </p:txBody>
      </p:sp>
      <p:sp>
        <p:nvSpPr>
          <p:cNvPr id="541" name="Google Shape;541;p58"/>
          <p:cNvSpPr/>
          <p:nvPr/>
        </p:nvSpPr>
        <p:spPr>
          <a:xfrm>
            <a:off x="607500" y="3065650"/>
            <a:ext cx="1582800" cy="2877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Error</a:t>
            </a:r>
            <a:endParaRPr b="1"/>
          </a:p>
        </p:txBody>
      </p:sp>
      <p:sp>
        <p:nvSpPr>
          <p:cNvPr id="542" name="Google Shape;542;p58"/>
          <p:cNvSpPr/>
          <p:nvPr/>
        </p:nvSpPr>
        <p:spPr>
          <a:xfrm>
            <a:off x="607500" y="3836500"/>
            <a:ext cx="1582800" cy="2877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Cost</a:t>
            </a:r>
            <a:endParaRPr b="1"/>
          </a:p>
        </p:txBody>
      </p:sp>
      <p:sp>
        <p:nvSpPr>
          <p:cNvPr id="543" name="Google Shape;543;p5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34</a:t>
            </a:fld>
            <a:endParaRPr/>
          </a:p>
        </p:txBody>
      </p:sp>
      <p:sp>
        <p:nvSpPr>
          <p:cNvPr id="544" name="Google Shape;544;p58"/>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545" name="Google Shape;545;p58"/>
          <p:cNvSpPr txBox="1"/>
          <p:nvPr/>
        </p:nvSpPr>
        <p:spPr>
          <a:xfrm>
            <a:off x="2190300" y="2198375"/>
            <a:ext cx="6920100" cy="2804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50">
                <a:solidFill>
                  <a:schemeClr val="accent1"/>
                </a:solidFill>
                <a:latin typeface="Lato"/>
                <a:ea typeface="Lato"/>
                <a:cs typeface="Lato"/>
                <a:sym typeface="Lato"/>
              </a:rPr>
              <a:t>ABSTRACT will not discharge the battery below its nominal voltage range </a:t>
            </a:r>
            <a:r>
              <a:rPr lang="en" sz="1150" b="1">
                <a:solidFill>
                  <a:schemeClr val="accent1"/>
                </a:solidFill>
                <a:latin typeface="Lato"/>
                <a:ea typeface="Lato"/>
                <a:cs typeface="Lato"/>
                <a:sym typeface="Lato"/>
              </a:rPr>
              <a:t>(R5)</a:t>
            </a:r>
            <a:endParaRPr sz="1150" b="1">
              <a:solidFill>
                <a:schemeClr val="accent1"/>
              </a:solidFill>
              <a:latin typeface="Lato"/>
              <a:ea typeface="Lato"/>
              <a:cs typeface="Lato"/>
              <a:sym typeface="Lato"/>
            </a:endParaRPr>
          </a:p>
          <a:p>
            <a:pPr marL="457200" lvl="0" indent="-301625" algn="l" rtl="0">
              <a:lnSpc>
                <a:spcPct val="115000"/>
              </a:lnSpc>
              <a:spcBef>
                <a:spcPts val="0"/>
              </a:spcBef>
              <a:spcAft>
                <a:spcPts val="0"/>
              </a:spcAft>
              <a:buClr>
                <a:schemeClr val="accent1"/>
              </a:buClr>
              <a:buSzPts val="1150"/>
              <a:buFont typeface="Lato"/>
              <a:buChar char="●"/>
            </a:pPr>
            <a:r>
              <a:rPr lang="en" sz="1150" b="1">
                <a:solidFill>
                  <a:schemeClr val="accent1"/>
                </a:solidFill>
                <a:latin typeface="Lato"/>
                <a:ea typeface="Lato"/>
                <a:cs typeface="Lato"/>
                <a:sym typeface="Lato"/>
              </a:rPr>
              <a:t>Weight: 45% </a:t>
            </a:r>
            <a:endParaRPr sz="1150" b="1">
              <a:solidFill>
                <a:schemeClr val="accent1"/>
              </a:solidFill>
              <a:latin typeface="Lato"/>
              <a:ea typeface="Lato"/>
              <a:cs typeface="Lato"/>
              <a:sym typeface="Lato"/>
            </a:endParaRPr>
          </a:p>
          <a:p>
            <a:pPr marL="457200" lvl="0" indent="-301625" algn="l" rtl="0">
              <a:lnSpc>
                <a:spcPct val="115000"/>
              </a:lnSpc>
              <a:spcBef>
                <a:spcPts val="0"/>
              </a:spcBef>
              <a:spcAft>
                <a:spcPts val="0"/>
              </a:spcAft>
              <a:buClr>
                <a:schemeClr val="accent1"/>
              </a:buClr>
              <a:buSzPts val="1150"/>
              <a:buFont typeface="Lato"/>
              <a:buChar char="●"/>
            </a:pPr>
            <a:r>
              <a:rPr lang="en" sz="1150" b="1">
                <a:solidFill>
                  <a:schemeClr val="accent1"/>
                </a:solidFill>
                <a:latin typeface="Lato"/>
                <a:ea typeface="Lato"/>
                <a:cs typeface="Lato"/>
                <a:sym typeface="Lato"/>
              </a:rPr>
              <a:t>Rationale: Power dissipation across the switches discharges the battery, and produces heat which can damage the components &amp; produces error in the system</a:t>
            </a:r>
            <a:endParaRPr sz="1150" b="1">
              <a:solidFill>
                <a:schemeClr val="accent1"/>
              </a:solidFill>
              <a:latin typeface="Lato"/>
              <a:ea typeface="Lato"/>
              <a:cs typeface="Lato"/>
              <a:sym typeface="Lato"/>
            </a:endParaRPr>
          </a:p>
          <a:p>
            <a:pPr marL="0" lvl="0" indent="0" algn="l" rtl="0">
              <a:lnSpc>
                <a:spcPct val="115000"/>
              </a:lnSpc>
              <a:spcBef>
                <a:spcPts val="0"/>
              </a:spcBef>
              <a:spcAft>
                <a:spcPts val="0"/>
              </a:spcAft>
              <a:buNone/>
            </a:pPr>
            <a:r>
              <a:rPr lang="en" sz="1150">
                <a:solidFill>
                  <a:schemeClr val="accent1"/>
                </a:solidFill>
                <a:latin typeface="Lato"/>
                <a:ea typeface="Lato"/>
                <a:cs typeface="Lato"/>
                <a:sym typeface="Lato"/>
              </a:rPr>
              <a:t>The interface board will not create significant error in the final measurements (</a:t>
            </a:r>
            <a:r>
              <a:rPr lang="en" sz="1150" b="1">
                <a:solidFill>
                  <a:schemeClr val="accent1"/>
                </a:solidFill>
                <a:latin typeface="Lato"/>
                <a:ea typeface="Lato"/>
                <a:cs typeface="Lato"/>
                <a:sym typeface="Lato"/>
              </a:rPr>
              <a:t>R3)</a:t>
            </a:r>
            <a:endParaRPr sz="1150" b="1">
              <a:solidFill>
                <a:schemeClr val="accent1"/>
              </a:solidFill>
              <a:latin typeface="Lato"/>
              <a:ea typeface="Lato"/>
              <a:cs typeface="Lato"/>
              <a:sym typeface="Lato"/>
            </a:endParaRPr>
          </a:p>
          <a:p>
            <a:pPr marL="457200" lvl="0" indent="-301625" algn="l" rtl="0">
              <a:lnSpc>
                <a:spcPct val="115000"/>
              </a:lnSpc>
              <a:spcBef>
                <a:spcPts val="0"/>
              </a:spcBef>
              <a:spcAft>
                <a:spcPts val="0"/>
              </a:spcAft>
              <a:buClr>
                <a:schemeClr val="accent1"/>
              </a:buClr>
              <a:buSzPts val="1150"/>
              <a:buFont typeface="Lato"/>
              <a:buChar char="●"/>
            </a:pPr>
            <a:r>
              <a:rPr lang="en" sz="1150" b="1">
                <a:solidFill>
                  <a:schemeClr val="accent1"/>
                </a:solidFill>
                <a:latin typeface="Lato"/>
                <a:ea typeface="Lato"/>
                <a:cs typeface="Lato"/>
                <a:sym typeface="Lato"/>
              </a:rPr>
              <a:t>Weight: 45%</a:t>
            </a:r>
            <a:endParaRPr sz="1150" b="1">
              <a:solidFill>
                <a:schemeClr val="accent1"/>
              </a:solidFill>
              <a:latin typeface="Lato"/>
              <a:ea typeface="Lato"/>
              <a:cs typeface="Lato"/>
              <a:sym typeface="Lato"/>
            </a:endParaRPr>
          </a:p>
          <a:p>
            <a:pPr marL="457200" lvl="0" indent="-301625" algn="l" rtl="0">
              <a:lnSpc>
                <a:spcPct val="115000"/>
              </a:lnSpc>
              <a:spcBef>
                <a:spcPts val="0"/>
              </a:spcBef>
              <a:spcAft>
                <a:spcPts val="0"/>
              </a:spcAft>
              <a:buClr>
                <a:schemeClr val="accent1"/>
              </a:buClr>
              <a:buSzPts val="1150"/>
              <a:buFont typeface="Lato"/>
              <a:buChar char="●"/>
            </a:pPr>
            <a:r>
              <a:rPr lang="en" sz="1150" b="1">
                <a:solidFill>
                  <a:schemeClr val="accent1"/>
                </a:solidFill>
                <a:latin typeface="Lato"/>
                <a:ea typeface="Lato"/>
                <a:cs typeface="Lato"/>
                <a:sym typeface="Lato"/>
              </a:rPr>
              <a:t>Rationale: Interface Board components (primarily switches) have inherent noise which affect the accuracy of the final measurement</a:t>
            </a:r>
            <a:endParaRPr sz="1150" b="1">
              <a:solidFill>
                <a:schemeClr val="accent1"/>
              </a:solidFill>
              <a:latin typeface="Lato"/>
              <a:ea typeface="Lato"/>
              <a:cs typeface="Lato"/>
              <a:sym typeface="Lato"/>
            </a:endParaRPr>
          </a:p>
          <a:p>
            <a:pPr marL="0" lvl="0" indent="0" algn="l" rtl="0">
              <a:lnSpc>
                <a:spcPct val="115000"/>
              </a:lnSpc>
              <a:spcBef>
                <a:spcPts val="0"/>
              </a:spcBef>
              <a:spcAft>
                <a:spcPts val="0"/>
              </a:spcAft>
              <a:buNone/>
            </a:pPr>
            <a:r>
              <a:rPr lang="en" sz="1150">
                <a:solidFill>
                  <a:schemeClr val="accent1"/>
                </a:solidFill>
                <a:latin typeface="Lato"/>
                <a:ea typeface="Lato"/>
                <a:cs typeface="Lato"/>
                <a:sym typeface="Lato"/>
              </a:rPr>
              <a:t>Interface board electrical switches shall keep budget within the cost range </a:t>
            </a:r>
            <a:r>
              <a:rPr lang="en" sz="1150" b="1">
                <a:solidFill>
                  <a:schemeClr val="accent1"/>
                </a:solidFill>
                <a:latin typeface="Lato"/>
                <a:ea typeface="Lato"/>
                <a:cs typeface="Lato"/>
                <a:sym typeface="Lato"/>
              </a:rPr>
              <a:t>(CPE 9)</a:t>
            </a:r>
            <a:endParaRPr sz="1150">
              <a:solidFill>
                <a:schemeClr val="accent1"/>
              </a:solidFill>
              <a:latin typeface="Lato"/>
              <a:ea typeface="Lato"/>
              <a:cs typeface="Lato"/>
              <a:sym typeface="Lato"/>
            </a:endParaRPr>
          </a:p>
          <a:p>
            <a:pPr marL="457200" lvl="0" indent="-301625" algn="l" rtl="0">
              <a:lnSpc>
                <a:spcPct val="115000"/>
              </a:lnSpc>
              <a:spcBef>
                <a:spcPts val="0"/>
              </a:spcBef>
              <a:spcAft>
                <a:spcPts val="0"/>
              </a:spcAft>
              <a:buClr>
                <a:schemeClr val="accent1"/>
              </a:buClr>
              <a:buSzPts val="1150"/>
              <a:buFont typeface="Lato"/>
              <a:buChar char="●"/>
            </a:pPr>
            <a:r>
              <a:rPr lang="en" sz="1150" b="1">
                <a:solidFill>
                  <a:schemeClr val="accent1"/>
                </a:solidFill>
                <a:latin typeface="Lato"/>
                <a:ea typeface="Lato"/>
                <a:cs typeface="Lato"/>
                <a:sym typeface="Lato"/>
              </a:rPr>
              <a:t>Weight: 10%</a:t>
            </a:r>
            <a:endParaRPr sz="1150" b="1">
              <a:solidFill>
                <a:schemeClr val="accent1"/>
              </a:solidFill>
              <a:latin typeface="Lato"/>
              <a:ea typeface="Lato"/>
              <a:cs typeface="Lato"/>
              <a:sym typeface="Lato"/>
            </a:endParaRPr>
          </a:p>
          <a:p>
            <a:pPr marL="457200" lvl="0" indent="-301625" algn="l" rtl="0">
              <a:lnSpc>
                <a:spcPct val="115000"/>
              </a:lnSpc>
              <a:spcBef>
                <a:spcPts val="0"/>
              </a:spcBef>
              <a:spcAft>
                <a:spcPts val="0"/>
              </a:spcAft>
              <a:buClr>
                <a:schemeClr val="accent1"/>
              </a:buClr>
              <a:buSzPts val="1150"/>
              <a:buFont typeface="Lato"/>
              <a:buChar char="●"/>
            </a:pPr>
            <a:r>
              <a:rPr lang="en" sz="1150" b="1">
                <a:solidFill>
                  <a:schemeClr val="accent1"/>
                </a:solidFill>
                <a:latin typeface="Lato"/>
                <a:ea typeface="Lato"/>
                <a:cs typeface="Lato"/>
                <a:sym typeface="Lato"/>
              </a:rPr>
              <a:t>Rationale: Cost is a continuous trade aspect that must be considered, but has relatively low concern </a:t>
            </a:r>
            <a:endParaRPr sz="1150" b="1">
              <a:solidFill>
                <a:schemeClr val="accent1"/>
              </a:solidFill>
              <a:latin typeface="Lato"/>
              <a:ea typeface="Lato"/>
              <a:cs typeface="Lato"/>
              <a:sym typeface="Lato"/>
            </a:endParaRPr>
          </a:p>
          <a:p>
            <a:pPr marL="0" lvl="0" indent="0" algn="l" rtl="0">
              <a:lnSpc>
                <a:spcPct val="115000"/>
              </a:lnSpc>
              <a:spcBef>
                <a:spcPts val="0"/>
              </a:spcBef>
              <a:spcAft>
                <a:spcPts val="0"/>
              </a:spcAft>
              <a:buNone/>
            </a:pPr>
            <a:endParaRPr sz="1150" b="1">
              <a:solidFill>
                <a:schemeClr val="accent1"/>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9"/>
          <p:cNvSpPr txBox="1">
            <a:spLocks noGrp="1"/>
          </p:cNvSpPr>
          <p:nvPr>
            <p:ph type="title"/>
          </p:nvPr>
        </p:nvSpPr>
        <p:spPr>
          <a:xfrm>
            <a:off x="729450" y="623875"/>
            <a:ext cx="81183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Electrical Switches for Interface Board</a:t>
            </a:r>
            <a:endParaRPr/>
          </a:p>
        </p:txBody>
      </p:sp>
      <p:sp>
        <p:nvSpPr>
          <p:cNvPr id="551" name="Google Shape;551;p59"/>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552" name="Google Shape;552;p5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35</a:t>
            </a:fld>
            <a:endParaRPr/>
          </a:p>
        </p:txBody>
      </p:sp>
      <p:sp>
        <p:nvSpPr>
          <p:cNvPr id="553" name="Google Shape;553;p59"/>
          <p:cNvSpPr txBox="1">
            <a:spLocks noGrp="1"/>
          </p:cNvSpPr>
          <p:nvPr>
            <p:ph type="body" idx="1"/>
          </p:nvPr>
        </p:nvSpPr>
        <p:spPr>
          <a:xfrm>
            <a:off x="729450" y="1460650"/>
            <a:ext cx="7688700" cy="2879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b="1"/>
              <a:t>Risks</a:t>
            </a:r>
            <a:endParaRPr sz="1800" b="1"/>
          </a:p>
          <a:p>
            <a:pPr marL="457200" lvl="0" indent="-317500" algn="l" rtl="0">
              <a:spcBef>
                <a:spcPts val="1200"/>
              </a:spcBef>
              <a:spcAft>
                <a:spcPts val="0"/>
              </a:spcAft>
              <a:buSzPts val="1400"/>
              <a:buChar char="●"/>
            </a:pPr>
            <a:r>
              <a:rPr lang="en" sz="1400"/>
              <a:t>Interface Board discharges the battery below its nominal voltage range [24.0V - 33.6V]</a:t>
            </a:r>
            <a:endParaRPr sz="1400"/>
          </a:p>
          <a:p>
            <a:pPr marL="457200" lvl="0" indent="-317500" algn="l" rtl="0">
              <a:spcBef>
                <a:spcPts val="0"/>
              </a:spcBef>
              <a:spcAft>
                <a:spcPts val="0"/>
              </a:spcAft>
              <a:buSzPts val="1400"/>
              <a:buChar char="●"/>
            </a:pPr>
            <a:r>
              <a:rPr lang="en" sz="1400"/>
              <a:t>Electrical components on the Interface Board introduce error into battery performance measurements</a:t>
            </a:r>
            <a:endParaRPr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61" name="Google Shape;561;p60"/>
          <p:cNvSpPr txBox="1">
            <a:spLocks noGrp="1"/>
          </p:cNvSpPr>
          <p:nvPr>
            <p:ph type="body" idx="1"/>
          </p:nvPr>
        </p:nvSpPr>
        <p:spPr>
          <a:xfrm>
            <a:off x="727650" y="1255975"/>
            <a:ext cx="2899800" cy="2879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b="1" dirty="0"/>
              <a:t>Options Considered</a:t>
            </a:r>
            <a:endParaRPr sz="1800" b="1" dirty="0"/>
          </a:p>
          <a:p>
            <a:pPr marL="457200" lvl="0" indent="-314960" algn="l" rtl="0">
              <a:spcBef>
                <a:spcPts val="1200"/>
              </a:spcBef>
              <a:spcAft>
                <a:spcPts val="0"/>
              </a:spcAft>
              <a:buSzPct val="100000"/>
              <a:buChar char="●"/>
            </a:pPr>
            <a:r>
              <a:rPr lang="en" sz="1600" dirty="0"/>
              <a:t>Potential Solution: BJTs</a:t>
            </a:r>
            <a:endParaRPr sz="1600" dirty="0"/>
          </a:p>
          <a:p>
            <a:pPr marL="0" lvl="0" indent="0" algn="l" rtl="0">
              <a:spcBef>
                <a:spcPts val="1200"/>
              </a:spcBef>
              <a:spcAft>
                <a:spcPts val="0"/>
              </a:spcAft>
              <a:buNone/>
            </a:pPr>
            <a:endParaRPr sz="1400" dirty="0"/>
          </a:p>
          <a:p>
            <a:pPr marL="0" lvl="0" indent="0" algn="l" rtl="0">
              <a:spcBef>
                <a:spcPts val="1200"/>
              </a:spcBef>
              <a:spcAft>
                <a:spcPts val="0"/>
              </a:spcAft>
              <a:buNone/>
            </a:pPr>
            <a:endParaRPr sz="1400" dirty="0"/>
          </a:p>
          <a:p>
            <a:pPr marL="427990" indent="-285750">
              <a:spcBef>
                <a:spcPts val="1200"/>
              </a:spcBef>
              <a:buSzPct val="100000"/>
            </a:pPr>
            <a:r>
              <a:rPr lang="en" sz="1600" dirty="0"/>
              <a:t>Potential Solution: MOSFETs</a:t>
            </a:r>
            <a:endParaRPr sz="1600" dirty="0"/>
          </a:p>
          <a:p>
            <a:pPr marL="0" lvl="0" indent="0" algn="l" rtl="0">
              <a:spcBef>
                <a:spcPts val="1200"/>
              </a:spcBef>
              <a:spcAft>
                <a:spcPts val="0"/>
              </a:spcAft>
              <a:buNone/>
            </a:pPr>
            <a:endParaRPr sz="1400" dirty="0"/>
          </a:p>
          <a:p>
            <a:pPr marL="0" lvl="0" indent="0" algn="l" rtl="0">
              <a:spcBef>
                <a:spcPts val="1200"/>
              </a:spcBef>
              <a:spcAft>
                <a:spcPts val="1200"/>
              </a:spcAft>
              <a:buNone/>
            </a:pPr>
            <a:endParaRPr sz="1400" dirty="0"/>
          </a:p>
        </p:txBody>
      </p:sp>
      <p:sp>
        <p:nvSpPr>
          <p:cNvPr id="558" name="Google Shape;558;p60"/>
          <p:cNvSpPr txBox="1">
            <a:spLocks noGrp="1"/>
          </p:cNvSpPr>
          <p:nvPr>
            <p:ph type="title"/>
          </p:nvPr>
        </p:nvSpPr>
        <p:spPr>
          <a:xfrm>
            <a:off x="729450" y="623875"/>
            <a:ext cx="81183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Electrical Switches for Interface Board</a:t>
            </a:r>
            <a:endParaRPr/>
          </a:p>
        </p:txBody>
      </p:sp>
      <p:sp>
        <p:nvSpPr>
          <p:cNvPr id="559" name="Google Shape;559;p60"/>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560" name="Google Shape;560;p6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36</a:t>
            </a:fld>
            <a:endParaRPr/>
          </a:p>
        </p:txBody>
      </p:sp>
      <p:pic>
        <p:nvPicPr>
          <p:cNvPr id="562" name="Google Shape;562;p60"/>
          <p:cNvPicPr preferRelativeResize="0"/>
          <p:nvPr/>
        </p:nvPicPr>
        <p:blipFill>
          <a:blip r:embed="rId3">
            <a:alphaModFix/>
          </a:blip>
          <a:stretch>
            <a:fillRect/>
          </a:stretch>
        </p:blipFill>
        <p:spPr>
          <a:xfrm>
            <a:off x="1540738" y="2056375"/>
            <a:ext cx="1273625" cy="935048"/>
          </a:xfrm>
          <a:prstGeom prst="rect">
            <a:avLst/>
          </a:prstGeom>
          <a:noFill/>
          <a:ln>
            <a:noFill/>
          </a:ln>
        </p:spPr>
      </p:pic>
      <p:pic>
        <p:nvPicPr>
          <p:cNvPr id="563" name="Google Shape;563;p60"/>
          <p:cNvPicPr preferRelativeResize="0"/>
          <p:nvPr/>
        </p:nvPicPr>
        <p:blipFill>
          <a:blip r:embed="rId4">
            <a:alphaModFix/>
          </a:blip>
          <a:stretch>
            <a:fillRect/>
          </a:stretch>
        </p:blipFill>
        <p:spPr>
          <a:xfrm>
            <a:off x="1533230" y="3751549"/>
            <a:ext cx="1273625" cy="847550"/>
          </a:xfrm>
          <a:prstGeom prst="rect">
            <a:avLst/>
          </a:prstGeom>
          <a:noFill/>
          <a:ln>
            <a:noFill/>
          </a:ln>
        </p:spPr>
      </p:pic>
      <p:pic>
        <p:nvPicPr>
          <p:cNvPr id="564" name="Google Shape;564;p60"/>
          <p:cNvPicPr preferRelativeResize="0"/>
          <p:nvPr/>
        </p:nvPicPr>
        <p:blipFill>
          <a:blip r:embed="rId5">
            <a:alphaModFix/>
          </a:blip>
          <a:stretch>
            <a:fillRect/>
          </a:stretch>
        </p:blipFill>
        <p:spPr>
          <a:xfrm>
            <a:off x="5468123" y="2020369"/>
            <a:ext cx="1200202" cy="1102750"/>
          </a:xfrm>
          <a:prstGeom prst="rect">
            <a:avLst/>
          </a:prstGeom>
          <a:noFill/>
          <a:ln>
            <a:noFill/>
          </a:ln>
        </p:spPr>
      </p:pic>
      <p:pic>
        <p:nvPicPr>
          <p:cNvPr id="565" name="Google Shape;565;p60"/>
          <p:cNvPicPr preferRelativeResize="0"/>
          <p:nvPr/>
        </p:nvPicPr>
        <p:blipFill>
          <a:blip r:embed="rId6">
            <a:alphaModFix/>
          </a:blip>
          <a:stretch>
            <a:fillRect/>
          </a:stretch>
        </p:blipFill>
        <p:spPr>
          <a:xfrm>
            <a:off x="5568938" y="3526338"/>
            <a:ext cx="998574" cy="998574"/>
          </a:xfrm>
          <a:prstGeom prst="rect">
            <a:avLst/>
          </a:prstGeom>
          <a:noFill/>
          <a:ln>
            <a:noFill/>
          </a:ln>
        </p:spPr>
      </p:pic>
      <p:sp>
        <p:nvSpPr>
          <p:cNvPr id="566" name="Google Shape;566;p60"/>
          <p:cNvSpPr txBox="1"/>
          <p:nvPr/>
        </p:nvSpPr>
        <p:spPr>
          <a:xfrm>
            <a:off x="4415350" y="1624338"/>
            <a:ext cx="3834600" cy="17991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accent1"/>
              </a:buClr>
              <a:buSzPts val="1400"/>
              <a:buFont typeface="Lato"/>
              <a:buChar char="●"/>
            </a:pPr>
            <a:r>
              <a:rPr lang="en">
                <a:solidFill>
                  <a:schemeClr val="accent1"/>
                </a:solidFill>
                <a:latin typeface="Lato"/>
                <a:ea typeface="Lato"/>
                <a:cs typeface="Lato"/>
                <a:sym typeface="Lato"/>
              </a:rPr>
              <a:t>Potential Solution: Relays</a:t>
            </a:r>
            <a:endParaRPr>
              <a:solidFill>
                <a:schemeClr val="accent1"/>
              </a:solidFill>
              <a:latin typeface="Lato"/>
              <a:ea typeface="Lato"/>
              <a:cs typeface="Lato"/>
              <a:sym typeface="Lato"/>
            </a:endParaRPr>
          </a:p>
          <a:p>
            <a:pPr marL="0" lvl="0" indent="0" algn="l" rtl="0">
              <a:lnSpc>
                <a:spcPct val="115000"/>
              </a:lnSpc>
              <a:spcBef>
                <a:spcPts val="1200"/>
              </a:spcBef>
              <a:spcAft>
                <a:spcPts val="0"/>
              </a:spcAft>
              <a:buNone/>
            </a:pPr>
            <a:endParaRPr>
              <a:solidFill>
                <a:schemeClr val="accent1"/>
              </a:solidFill>
              <a:latin typeface="Lato"/>
              <a:ea typeface="Lato"/>
              <a:cs typeface="Lato"/>
              <a:sym typeface="Lato"/>
            </a:endParaRPr>
          </a:p>
          <a:p>
            <a:pPr marL="0" lvl="0" indent="0" algn="l" rtl="0">
              <a:lnSpc>
                <a:spcPct val="115000"/>
              </a:lnSpc>
              <a:spcBef>
                <a:spcPts val="1200"/>
              </a:spcBef>
              <a:spcAft>
                <a:spcPts val="0"/>
              </a:spcAft>
              <a:buNone/>
            </a:pPr>
            <a:endParaRPr>
              <a:solidFill>
                <a:schemeClr val="accent1"/>
              </a:solidFill>
              <a:latin typeface="Lato"/>
              <a:ea typeface="Lato"/>
              <a:cs typeface="Lato"/>
              <a:sym typeface="Lato"/>
            </a:endParaRPr>
          </a:p>
          <a:p>
            <a:pPr marL="0" lvl="0" indent="0" algn="l" rtl="0">
              <a:lnSpc>
                <a:spcPct val="115000"/>
              </a:lnSpc>
              <a:spcBef>
                <a:spcPts val="1200"/>
              </a:spcBef>
              <a:spcAft>
                <a:spcPts val="0"/>
              </a:spcAft>
              <a:buNone/>
            </a:pPr>
            <a:endParaRPr sz="100">
              <a:solidFill>
                <a:schemeClr val="accent1"/>
              </a:solidFill>
              <a:latin typeface="Lato"/>
              <a:ea typeface="Lato"/>
              <a:cs typeface="Lato"/>
              <a:sym typeface="Lato"/>
            </a:endParaRPr>
          </a:p>
          <a:p>
            <a:pPr marL="457200" lvl="0" indent="-317500" algn="l" rtl="0">
              <a:lnSpc>
                <a:spcPct val="115000"/>
              </a:lnSpc>
              <a:spcBef>
                <a:spcPts val="1200"/>
              </a:spcBef>
              <a:spcAft>
                <a:spcPts val="0"/>
              </a:spcAft>
              <a:buClr>
                <a:schemeClr val="accent1"/>
              </a:buClr>
              <a:buSzPts val="1400"/>
              <a:buFont typeface="Lato"/>
              <a:buChar char="●"/>
            </a:pPr>
            <a:r>
              <a:rPr lang="en">
                <a:solidFill>
                  <a:schemeClr val="accent1"/>
                </a:solidFill>
                <a:latin typeface="Lato"/>
                <a:ea typeface="Lato"/>
                <a:cs typeface="Lato"/>
                <a:sym typeface="Lato"/>
              </a:rPr>
              <a:t>Potential Solution: Multiplexer</a:t>
            </a:r>
            <a:endParaRPr>
              <a:solidFill>
                <a:schemeClr val="accent1"/>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61"/>
          <p:cNvSpPr txBox="1">
            <a:spLocks noGrp="1"/>
          </p:cNvSpPr>
          <p:nvPr>
            <p:ph type="title"/>
          </p:nvPr>
        </p:nvSpPr>
        <p:spPr>
          <a:xfrm>
            <a:off x="729450" y="623875"/>
            <a:ext cx="81183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Electrical Switches for Interface Board</a:t>
            </a:r>
            <a:endParaRPr/>
          </a:p>
        </p:txBody>
      </p:sp>
      <p:sp>
        <p:nvSpPr>
          <p:cNvPr id="572" name="Google Shape;572;p61"/>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573" name="Google Shape;573;p6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37</a:t>
            </a:fld>
            <a:endParaRPr/>
          </a:p>
        </p:txBody>
      </p:sp>
      <p:graphicFrame>
        <p:nvGraphicFramePr>
          <p:cNvPr id="574" name="Google Shape;574;p61"/>
          <p:cNvGraphicFramePr/>
          <p:nvPr/>
        </p:nvGraphicFramePr>
        <p:xfrm>
          <a:off x="729438" y="1499475"/>
          <a:ext cx="7806850" cy="2338435"/>
        </p:xfrm>
        <a:graphic>
          <a:graphicData uri="http://schemas.openxmlformats.org/drawingml/2006/table">
            <a:tbl>
              <a:tblPr>
                <a:noFill/>
                <a:tableStyleId>{F8527F1E-C8E0-4929-AAE0-B8D5FCB34B96}</a:tableStyleId>
              </a:tblPr>
              <a:tblGrid>
                <a:gridCol w="1143075">
                  <a:extLst>
                    <a:ext uri="{9D8B030D-6E8A-4147-A177-3AD203B41FA5}">
                      <a16:colId xmlns:a16="http://schemas.microsoft.com/office/drawing/2014/main" val="20000"/>
                    </a:ext>
                  </a:extLst>
                </a:gridCol>
                <a:gridCol w="2225575">
                  <a:extLst>
                    <a:ext uri="{9D8B030D-6E8A-4147-A177-3AD203B41FA5}">
                      <a16:colId xmlns:a16="http://schemas.microsoft.com/office/drawing/2014/main" val="20001"/>
                    </a:ext>
                  </a:extLst>
                </a:gridCol>
                <a:gridCol w="2329875">
                  <a:extLst>
                    <a:ext uri="{9D8B030D-6E8A-4147-A177-3AD203B41FA5}">
                      <a16:colId xmlns:a16="http://schemas.microsoft.com/office/drawing/2014/main" val="20002"/>
                    </a:ext>
                  </a:extLst>
                </a:gridCol>
                <a:gridCol w="2108325">
                  <a:extLst>
                    <a:ext uri="{9D8B030D-6E8A-4147-A177-3AD203B41FA5}">
                      <a16:colId xmlns:a16="http://schemas.microsoft.com/office/drawing/2014/main" val="20003"/>
                    </a:ext>
                  </a:extLst>
                </a:gridCol>
              </a:tblGrid>
              <a:tr h="355300">
                <a:tc>
                  <a:txBody>
                    <a:bodyPr/>
                    <a:lstStyle/>
                    <a:p>
                      <a:pPr marL="0" lvl="0" indent="0" algn="l" rtl="0">
                        <a:spcBef>
                          <a:spcPts val="0"/>
                        </a:spcBef>
                        <a:spcAft>
                          <a:spcPts val="0"/>
                        </a:spcAft>
                        <a:buNone/>
                      </a:pPr>
                      <a:r>
                        <a:rPr lang="en" sz="1200" b="1">
                          <a:latin typeface="Lato"/>
                          <a:ea typeface="Lato"/>
                          <a:cs typeface="Lato"/>
                          <a:sym typeface="Lato"/>
                        </a:rPr>
                        <a:t>Metric</a:t>
                      </a:r>
                      <a:endParaRPr sz="1200" b="1">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latin typeface="Lato"/>
                          <a:ea typeface="Lato"/>
                          <a:cs typeface="Lato"/>
                          <a:sym typeface="Lato"/>
                        </a:rPr>
                        <a:t>1</a:t>
                      </a:r>
                      <a:endParaRPr sz="1200" b="1">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latin typeface="Lato"/>
                          <a:ea typeface="Lato"/>
                          <a:cs typeface="Lato"/>
                          <a:sym typeface="Lato"/>
                        </a:rPr>
                        <a:t>2</a:t>
                      </a:r>
                      <a:endParaRPr sz="1200" b="1">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latin typeface="Lato"/>
                          <a:ea typeface="Lato"/>
                          <a:cs typeface="Lato"/>
                          <a:sym typeface="Lato"/>
                        </a:rPr>
                        <a:t>3</a:t>
                      </a:r>
                      <a:endParaRPr sz="1200" b="1">
                        <a:latin typeface="Lato"/>
                        <a:ea typeface="Lato"/>
                        <a:cs typeface="Lato"/>
                        <a:sym typeface="Lato"/>
                      </a:endParaRPr>
                    </a:p>
                  </a:txBody>
                  <a:tcPr marL="91425" marR="91425" marT="91425" marB="91425"/>
                </a:tc>
                <a:extLst>
                  <a:ext uri="{0D108BD9-81ED-4DB2-BD59-A6C34878D82A}">
                    <a16:rowId xmlns:a16="http://schemas.microsoft.com/office/drawing/2014/main" val="10000"/>
                  </a:ext>
                </a:extLst>
              </a:tr>
              <a:tr h="509725">
                <a:tc>
                  <a:txBody>
                    <a:bodyPr/>
                    <a:lstStyle/>
                    <a:p>
                      <a:pPr marL="0" lvl="0" indent="0" algn="l" rtl="0">
                        <a:spcBef>
                          <a:spcPts val="0"/>
                        </a:spcBef>
                        <a:spcAft>
                          <a:spcPts val="0"/>
                        </a:spcAft>
                        <a:buNone/>
                      </a:pPr>
                      <a:r>
                        <a:rPr lang="en" sz="1200">
                          <a:latin typeface="Lato"/>
                          <a:ea typeface="Lato"/>
                          <a:cs typeface="Lato"/>
                          <a:sym typeface="Lato"/>
                        </a:rPr>
                        <a:t>Power Draw</a:t>
                      </a:r>
                      <a:endParaRPr sz="1200">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a:latin typeface="Lato"/>
                          <a:ea typeface="Lato"/>
                          <a:cs typeface="Lato"/>
                          <a:sym typeface="Lato"/>
                        </a:rPr>
                        <a:t>Biggest power draw allowable (TBD)</a:t>
                      </a:r>
                      <a:endParaRPr sz="1200">
                        <a:latin typeface="Lato"/>
                        <a:ea typeface="Lato"/>
                        <a:cs typeface="Lato"/>
                        <a:sym typeface="Lato"/>
                      </a:endParaRPr>
                    </a:p>
                  </a:txBody>
                  <a:tcPr marL="91425" marR="91425" marT="91425" marB="91425">
                    <a:solidFill>
                      <a:srgbClr val="EA9999"/>
                    </a:solidFill>
                  </a:tcPr>
                </a:tc>
                <a:tc>
                  <a:txBody>
                    <a:bodyPr/>
                    <a:lstStyle/>
                    <a:p>
                      <a:pPr marL="0" lvl="0" indent="0" algn="l" rtl="0">
                        <a:spcBef>
                          <a:spcPts val="0"/>
                        </a:spcBef>
                        <a:spcAft>
                          <a:spcPts val="0"/>
                        </a:spcAft>
                        <a:buNone/>
                      </a:pPr>
                      <a:r>
                        <a:rPr lang="en" sz="1200">
                          <a:latin typeface="Lato"/>
                          <a:ea typeface="Lato"/>
                          <a:cs typeface="Lato"/>
                          <a:sym typeface="Lato"/>
                        </a:rPr>
                        <a:t>Better power draw than before (TBD)</a:t>
                      </a:r>
                      <a:endParaRPr sz="1200">
                        <a:latin typeface="Lato"/>
                        <a:ea typeface="Lato"/>
                        <a:cs typeface="Lato"/>
                        <a:sym typeface="Lato"/>
                      </a:endParaRPr>
                    </a:p>
                  </a:txBody>
                  <a:tcPr marL="91425" marR="91425" marT="91425" marB="91425">
                    <a:solidFill>
                      <a:srgbClr val="FFD966"/>
                    </a:solidFill>
                  </a:tcPr>
                </a:tc>
                <a:tc>
                  <a:txBody>
                    <a:bodyPr/>
                    <a:lstStyle/>
                    <a:p>
                      <a:pPr marL="0" lvl="0" indent="0" algn="l" rtl="0">
                        <a:spcBef>
                          <a:spcPts val="0"/>
                        </a:spcBef>
                        <a:spcAft>
                          <a:spcPts val="0"/>
                        </a:spcAft>
                        <a:buNone/>
                      </a:pPr>
                      <a:r>
                        <a:rPr lang="en" sz="1200">
                          <a:latin typeface="Lato"/>
                          <a:ea typeface="Lato"/>
                          <a:cs typeface="Lato"/>
                          <a:sym typeface="Lato"/>
                        </a:rPr>
                        <a:t>Ideal power draw possible (TBD)</a:t>
                      </a:r>
                      <a:endParaRPr sz="1200">
                        <a:latin typeface="Lato"/>
                        <a:ea typeface="Lato"/>
                        <a:cs typeface="Lato"/>
                        <a:sym typeface="Lato"/>
                      </a:endParaRPr>
                    </a:p>
                  </a:txBody>
                  <a:tcPr marL="91425" marR="91425" marT="91425" marB="91425">
                    <a:solidFill>
                      <a:srgbClr val="93C47D"/>
                    </a:solidFill>
                  </a:tcPr>
                </a:tc>
                <a:extLst>
                  <a:ext uri="{0D108BD9-81ED-4DB2-BD59-A6C34878D82A}">
                    <a16:rowId xmlns:a16="http://schemas.microsoft.com/office/drawing/2014/main" val="10001"/>
                  </a:ext>
                </a:extLst>
              </a:tr>
              <a:tr h="509725">
                <a:tc>
                  <a:txBody>
                    <a:bodyPr/>
                    <a:lstStyle/>
                    <a:p>
                      <a:pPr marL="0" lvl="0" indent="0" algn="l" rtl="0">
                        <a:spcBef>
                          <a:spcPts val="0"/>
                        </a:spcBef>
                        <a:spcAft>
                          <a:spcPts val="0"/>
                        </a:spcAft>
                        <a:buNone/>
                      </a:pPr>
                      <a:r>
                        <a:rPr lang="en" sz="1200">
                          <a:latin typeface="Lato"/>
                          <a:ea typeface="Lato"/>
                          <a:cs typeface="Lato"/>
                          <a:sym typeface="Lato"/>
                        </a:rPr>
                        <a:t>Measurement Accuracy</a:t>
                      </a:r>
                      <a:endParaRPr sz="1200">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latin typeface="Lato"/>
                          <a:ea typeface="Lato"/>
                          <a:cs typeface="Lato"/>
                          <a:sym typeface="Lato"/>
                        </a:rPr>
                        <a:t>Voltage: +/-0.5%</a:t>
                      </a:r>
                      <a:r>
                        <a:rPr lang="en" sz="1200">
                          <a:latin typeface="Lato"/>
                          <a:ea typeface="Lato"/>
                          <a:cs typeface="Lato"/>
                          <a:sym typeface="Lato"/>
                        </a:rPr>
                        <a:t> of true value</a:t>
                      </a:r>
                      <a:endParaRPr sz="1200">
                        <a:latin typeface="Lato"/>
                        <a:ea typeface="Lato"/>
                        <a:cs typeface="Lato"/>
                        <a:sym typeface="Lato"/>
                      </a:endParaRPr>
                    </a:p>
                    <a:p>
                      <a:pPr marL="0" lvl="0" indent="0" algn="l" rtl="0">
                        <a:spcBef>
                          <a:spcPts val="0"/>
                        </a:spcBef>
                        <a:spcAft>
                          <a:spcPts val="0"/>
                        </a:spcAft>
                        <a:buNone/>
                      </a:pPr>
                      <a:r>
                        <a:rPr lang="en" sz="1200" b="1">
                          <a:latin typeface="Lato"/>
                          <a:ea typeface="Lato"/>
                          <a:cs typeface="Lato"/>
                          <a:sym typeface="Lato"/>
                        </a:rPr>
                        <a:t>Resistance: +/-0.9%</a:t>
                      </a:r>
                      <a:r>
                        <a:rPr lang="en" sz="1200">
                          <a:latin typeface="Lato"/>
                          <a:ea typeface="Lato"/>
                          <a:cs typeface="Lato"/>
                          <a:sym typeface="Lato"/>
                        </a:rPr>
                        <a:t> of true value</a:t>
                      </a:r>
                      <a:endParaRPr sz="1200">
                        <a:latin typeface="Lato"/>
                        <a:ea typeface="Lato"/>
                        <a:cs typeface="Lato"/>
                        <a:sym typeface="Lato"/>
                      </a:endParaRPr>
                    </a:p>
                  </a:txBody>
                  <a:tcPr marL="91425" marR="91425" marT="91425" marB="91425">
                    <a:solidFill>
                      <a:srgbClr val="EA9999"/>
                    </a:solidFill>
                  </a:tcPr>
                </a:tc>
                <a:tc>
                  <a:txBody>
                    <a:bodyPr/>
                    <a:lstStyle/>
                    <a:p>
                      <a:pPr marL="0" lvl="0" indent="0" algn="l" rtl="0">
                        <a:spcBef>
                          <a:spcPts val="0"/>
                        </a:spcBef>
                        <a:spcAft>
                          <a:spcPts val="0"/>
                        </a:spcAft>
                        <a:buNone/>
                      </a:pPr>
                      <a:r>
                        <a:rPr lang="en" sz="1200" b="1">
                          <a:latin typeface="Lato"/>
                          <a:ea typeface="Lato"/>
                          <a:cs typeface="Lato"/>
                          <a:sym typeface="Lato"/>
                        </a:rPr>
                        <a:t>Voltage: +/-0.5-0.05%</a:t>
                      </a:r>
                      <a:r>
                        <a:rPr lang="en" sz="1200">
                          <a:latin typeface="Lato"/>
                          <a:ea typeface="Lato"/>
                          <a:cs typeface="Lato"/>
                          <a:sym typeface="Lato"/>
                        </a:rPr>
                        <a:t> of true value</a:t>
                      </a:r>
                      <a:endParaRPr sz="1200">
                        <a:latin typeface="Lato"/>
                        <a:ea typeface="Lato"/>
                        <a:cs typeface="Lato"/>
                        <a:sym typeface="Lato"/>
                      </a:endParaRPr>
                    </a:p>
                    <a:p>
                      <a:pPr marL="0" lvl="0" indent="0" algn="l" rtl="0">
                        <a:spcBef>
                          <a:spcPts val="0"/>
                        </a:spcBef>
                        <a:spcAft>
                          <a:spcPts val="0"/>
                        </a:spcAft>
                        <a:buNone/>
                      </a:pPr>
                      <a:r>
                        <a:rPr lang="en" sz="1200" b="1">
                          <a:latin typeface="Lato"/>
                          <a:ea typeface="Lato"/>
                          <a:cs typeface="Lato"/>
                          <a:sym typeface="Lato"/>
                        </a:rPr>
                        <a:t>Resistance: +/-0.9-0.09%</a:t>
                      </a:r>
                      <a:r>
                        <a:rPr lang="en" sz="1200">
                          <a:latin typeface="Lato"/>
                          <a:ea typeface="Lato"/>
                          <a:cs typeface="Lato"/>
                          <a:sym typeface="Lato"/>
                        </a:rPr>
                        <a:t> of true value</a:t>
                      </a:r>
                      <a:endParaRPr sz="1200">
                        <a:latin typeface="Lato"/>
                        <a:ea typeface="Lato"/>
                        <a:cs typeface="Lato"/>
                        <a:sym typeface="Lato"/>
                      </a:endParaRPr>
                    </a:p>
                  </a:txBody>
                  <a:tcPr marL="91425" marR="91425" marT="91425" marB="91425">
                    <a:solidFill>
                      <a:srgbClr val="FFD966"/>
                    </a:solidFill>
                  </a:tcPr>
                </a:tc>
                <a:tc>
                  <a:txBody>
                    <a:bodyPr/>
                    <a:lstStyle/>
                    <a:p>
                      <a:pPr marL="0" lvl="0" indent="0" algn="l" rtl="0">
                        <a:spcBef>
                          <a:spcPts val="0"/>
                        </a:spcBef>
                        <a:spcAft>
                          <a:spcPts val="0"/>
                        </a:spcAft>
                        <a:buNone/>
                      </a:pPr>
                      <a:r>
                        <a:rPr lang="en" sz="1200" b="1">
                          <a:latin typeface="Lato"/>
                          <a:ea typeface="Lato"/>
                          <a:cs typeface="Lato"/>
                          <a:sym typeface="Lato"/>
                        </a:rPr>
                        <a:t>Voltage</a:t>
                      </a:r>
                      <a:r>
                        <a:rPr lang="en" sz="1200">
                          <a:latin typeface="Lato"/>
                          <a:ea typeface="Lato"/>
                          <a:cs typeface="Lato"/>
                          <a:sym typeface="Lato"/>
                        </a:rPr>
                        <a:t>: </a:t>
                      </a:r>
                      <a:r>
                        <a:rPr lang="en" sz="1200" b="1">
                          <a:latin typeface="Lato"/>
                          <a:ea typeface="Lato"/>
                          <a:cs typeface="Lato"/>
                          <a:sym typeface="Lato"/>
                        </a:rPr>
                        <a:t>&lt; +/-0.05%</a:t>
                      </a:r>
                      <a:r>
                        <a:rPr lang="en" sz="1200">
                          <a:latin typeface="Lato"/>
                          <a:ea typeface="Lato"/>
                          <a:cs typeface="Lato"/>
                          <a:sym typeface="Lato"/>
                        </a:rPr>
                        <a:t> of true value</a:t>
                      </a:r>
                      <a:endParaRPr sz="1200">
                        <a:latin typeface="Lato"/>
                        <a:ea typeface="Lato"/>
                        <a:cs typeface="Lato"/>
                        <a:sym typeface="Lato"/>
                      </a:endParaRPr>
                    </a:p>
                    <a:p>
                      <a:pPr marL="0" lvl="0" indent="0" algn="l" rtl="0">
                        <a:spcBef>
                          <a:spcPts val="0"/>
                        </a:spcBef>
                        <a:spcAft>
                          <a:spcPts val="0"/>
                        </a:spcAft>
                        <a:buNone/>
                      </a:pPr>
                      <a:r>
                        <a:rPr lang="en" sz="1200" b="1">
                          <a:latin typeface="Lato"/>
                          <a:ea typeface="Lato"/>
                          <a:cs typeface="Lato"/>
                          <a:sym typeface="Lato"/>
                        </a:rPr>
                        <a:t>Resistance: &lt; +/-0.09%</a:t>
                      </a:r>
                      <a:r>
                        <a:rPr lang="en" sz="1200">
                          <a:latin typeface="Lato"/>
                          <a:ea typeface="Lato"/>
                          <a:cs typeface="Lato"/>
                          <a:sym typeface="Lato"/>
                        </a:rPr>
                        <a:t> of true value</a:t>
                      </a:r>
                      <a:endParaRPr sz="1200">
                        <a:latin typeface="Lato"/>
                        <a:ea typeface="Lato"/>
                        <a:cs typeface="Lato"/>
                        <a:sym typeface="Lato"/>
                      </a:endParaRPr>
                    </a:p>
                  </a:txBody>
                  <a:tcPr marL="91425" marR="91425" marT="91425" marB="91425">
                    <a:solidFill>
                      <a:srgbClr val="93C47D"/>
                    </a:solidFill>
                  </a:tcPr>
                </a:tc>
                <a:extLst>
                  <a:ext uri="{0D108BD9-81ED-4DB2-BD59-A6C34878D82A}">
                    <a16:rowId xmlns:a16="http://schemas.microsoft.com/office/drawing/2014/main" val="10002"/>
                  </a:ext>
                </a:extLst>
              </a:tr>
              <a:tr h="509725">
                <a:tc>
                  <a:txBody>
                    <a:bodyPr/>
                    <a:lstStyle/>
                    <a:p>
                      <a:pPr marL="0" lvl="0" indent="0" algn="l" rtl="0">
                        <a:spcBef>
                          <a:spcPts val="0"/>
                        </a:spcBef>
                        <a:spcAft>
                          <a:spcPts val="0"/>
                        </a:spcAft>
                        <a:buNone/>
                      </a:pPr>
                      <a:r>
                        <a:rPr lang="en" sz="1200">
                          <a:latin typeface="Lato"/>
                          <a:ea typeface="Lato"/>
                          <a:cs typeface="Lato"/>
                          <a:sym typeface="Lato"/>
                        </a:rPr>
                        <a:t>Cost</a:t>
                      </a:r>
                      <a:endParaRPr sz="1200">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a:latin typeface="Lato"/>
                          <a:ea typeface="Lato"/>
                          <a:cs typeface="Lato"/>
                          <a:sym typeface="Lato"/>
                        </a:rPr>
                        <a:t>Greater than $200</a:t>
                      </a:r>
                      <a:endParaRPr sz="1200">
                        <a:latin typeface="Lato"/>
                        <a:ea typeface="Lato"/>
                        <a:cs typeface="Lato"/>
                        <a:sym typeface="Lato"/>
                      </a:endParaRPr>
                    </a:p>
                  </a:txBody>
                  <a:tcPr marL="91425" marR="91425" marT="91425" marB="91425">
                    <a:solidFill>
                      <a:srgbClr val="EA9999"/>
                    </a:solidFill>
                  </a:tcPr>
                </a:tc>
                <a:tc>
                  <a:txBody>
                    <a:bodyPr/>
                    <a:lstStyle/>
                    <a:p>
                      <a:pPr marL="0" lvl="0" indent="0" algn="l" rtl="0">
                        <a:spcBef>
                          <a:spcPts val="0"/>
                        </a:spcBef>
                        <a:spcAft>
                          <a:spcPts val="0"/>
                        </a:spcAft>
                        <a:buNone/>
                      </a:pPr>
                      <a:r>
                        <a:rPr lang="en" sz="1200">
                          <a:latin typeface="Lato"/>
                          <a:ea typeface="Lato"/>
                          <a:cs typeface="Lato"/>
                          <a:sym typeface="Lato"/>
                        </a:rPr>
                        <a:t>Between $100 - $200</a:t>
                      </a:r>
                      <a:endParaRPr sz="1200">
                        <a:latin typeface="Lato"/>
                        <a:ea typeface="Lato"/>
                        <a:cs typeface="Lato"/>
                        <a:sym typeface="Lato"/>
                      </a:endParaRPr>
                    </a:p>
                  </a:txBody>
                  <a:tcPr marL="91425" marR="91425" marT="91425" marB="91425">
                    <a:solidFill>
                      <a:srgbClr val="FFD966"/>
                    </a:solidFill>
                  </a:tcPr>
                </a:tc>
                <a:tc>
                  <a:txBody>
                    <a:bodyPr/>
                    <a:lstStyle/>
                    <a:p>
                      <a:pPr marL="0" lvl="0" indent="0" algn="l" rtl="0">
                        <a:spcBef>
                          <a:spcPts val="0"/>
                        </a:spcBef>
                        <a:spcAft>
                          <a:spcPts val="0"/>
                        </a:spcAft>
                        <a:buNone/>
                      </a:pPr>
                      <a:r>
                        <a:rPr lang="en" sz="1200">
                          <a:latin typeface="Lato"/>
                          <a:ea typeface="Lato"/>
                          <a:cs typeface="Lato"/>
                          <a:sym typeface="Lato"/>
                        </a:rPr>
                        <a:t>Less than $100</a:t>
                      </a:r>
                      <a:endParaRPr sz="1200">
                        <a:latin typeface="Lato"/>
                        <a:ea typeface="Lato"/>
                        <a:cs typeface="Lato"/>
                        <a:sym typeface="Lato"/>
                      </a:endParaRPr>
                    </a:p>
                  </a:txBody>
                  <a:tcPr marL="91425" marR="91425" marT="91425" marB="91425">
                    <a:solidFill>
                      <a:srgbClr val="93C47D"/>
                    </a:solidFill>
                  </a:tcPr>
                </a:tc>
                <a:extLst>
                  <a:ext uri="{0D108BD9-81ED-4DB2-BD59-A6C34878D82A}">
                    <a16:rowId xmlns:a16="http://schemas.microsoft.com/office/drawing/2014/main" val="10003"/>
                  </a:ext>
                </a:extLst>
              </a:tr>
            </a:tbl>
          </a:graphicData>
        </a:graphic>
      </p:graphicFrame>
      <p:sp>
        <p:nvSpPr>
          <p:cNvPr id="575" name="Google Shape;575;p61"/>
          <p:cNvSpPr txBox="1"/>
          <p:nvPr/>
        </p:nvSpPr>
        <p:spPr>
          <a:xfrm>
            <a:off x="612425" y="4389600"/>
            <a:ext cx="804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latin typeface="Lato"/>
                <a:ea typeface="Lato"/>
                <a:cs typeface="Lato"/>
                <a:sym typeface="Lato"/>
              </a:rPr>
              <a:t>*Note: Level 1 Accuracy is derived from datasheet of measurement device currently used at EnerSYS</a:t>
            </a:r>
            <a:endParaRPr b="1" i="1">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62"/>
          <p:cNvSpPr txBox="1">
            <a:spLocks noGrp="1"/>
          </p:cNvSpPr>
          <p:nvPr>
            <p:ph type="title"/>
          </p:nvPr>
        </p:nvSpPr>
        <p:spPr>
          <a:xfrm>
            <a:off x="727650" y="62240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Bipolar Junction Transistor (BJT)</a:t>
            </a:r>
            <a:endParaRPr/>
          </a:p>
        </p:txBody>
      </p:sp>
      <p:sp>
        <p:nvSpPr>
          <p:cNvPr id="581" name="Google Shape;581;p6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38</a:t>
            </a:fld>
            <a:endParaRPr/>
          </a:p>
        </p:txBody>
      </p:sp>
      <p:graphicFrame>
        <p:nvGraphicFramePr>
          <p:cNvPr id="582" name="Google Shape;582;p62"/>
          <p:cNvGraphicFramePr/>
          <p:nvPr/>
        </p:nvGraphicFramePr>
        <p:xfrm>
          <a:off x="806050" y="1759715"/>
          <a:ext cx="7531900" cy="1584840"/>
        </p:xfrm>
        <a:graphic>
          <a:graphicData uri="http://schemas.openxmlformats.org/drawingml/2006/table">
            <a:tbl>
              <a:tblPr>
                <a:noFill/>
                <a:tableStyleId>{F8527F1E-C8E0-4929-AAE0-B8D5FCB34B96}</a:tableStyleId>
              </a:tblPr>
              <a:tblGrid>
                <a:gridCol w="2039025">
                  <a:extLst>
                    <a:ext uri="{9D8B030D-6E8A-4147-A177-3AD203B41FA5}">
                      <a16:colId xmlns:a16="http://schemas.microsoft.com/office/drawing/2014/main" val="20000"/>
                    </a:ext>
                  </a:extLst>
                </a:gridCol>
                <a:gridCol w="784900">
                  <a:extLst>
                    <a:ext uri="{9D8B030D-6E8A-4147-A177-3AD203B41FA5}">
                      <a16:colId xmlns:a16="http://schemas.microsoft.com/office/drawing/2014/main" val="20001"/>
                    </a:ext>
                  </a:extLst>
                </a:gridCol>
                <a:gridCol w="1339450">
                  <a:extLst>
                    <a:ext uri="{9D8B030D-6E8A-4147-A177-3AD203B41FA5}">
                      <a16:colId xmlns:a16="http://schemas.microsoft.com/office/drawing/2014/main" val="20002"/>
                    </a:ext>
                  </a:extLst>
                </a:gridCol>
                <a:gridCol w="3368525">
                  <a:extLst>
                    <a:ext uri="{9D8B030D-6E8A-4147-A177-3AD203B41FA5}">
                      <a16:colId xmlns:a16="http://schemas.microsoft.com/office/drawing/2014/main" val="20003"/>
                    </a:ext>
                  </a:extLst>
                </a:gridCol>
              </a:tblGrid>
              <a:tr h="354875">
                <a:tc>
                  <a:txBody>
                    <a:bodyPr/>
                    <a:lstStyle/>
                    <a:p>
                      <a:pPr marL="0" lvl="0" indent="0" algn="l" rtl="0">
                        <a:spcBef>
                          <a:spcPts val="0"/>
                        </a:spcBef>
                        <a:spcAft>
                          <a:spcPts val="0"/>
                        </a:spcAft>
                        <a:buNone/>
                      </a:pPr>
                      <a:r>
                        <a:rPr lang="en" b="1">
                          <a:latin typeface="Lato"/>
                          <a:ea typeface="Lato"/>
                          <a:cs typeface="Lato"/>
                          <a:sym typeface="Lato"/>
                        </a:rPr>
                        <a:t>Trade Aspect</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Weight</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Ratings</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Comments</a:t>
                      </a:r>
                      <a:endParaRPr b="1">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0"/>
                  </a:ext>
                </a:extLst>
              </a:tr>
              <a:tr h="354875">
                <a:tc>
                  <a:txBody>
                    <a:bodyPr/>
                    <a:lstStyle/>
                    <a:p>
                      <a:pPr marL="0" lvl="0" indent="0" algn="l" rtl="0">
                        <a:spcBef>
                          <a:spcPts val="0"/>
                        </a:spcBef>
                        <a:spcAft>
                          <a:spcPts val="0"/>
                        </a:spcAft>
                        <a:buNone/>
                      </a:pPr>
                      <a:r>
                        <a:rPr lang="en">
                          <a:latin typeface="Lato"/>
                          <a:ea typeface="Lato"/>
                          <a:cs typeface="Lato"/>
                          <a:sym typeface="Lato"/>
                        </a:rPr>
                        <a:t>Power Draw</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45%</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TBD</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Need more research</a:t>
                      </a:r>
                      <a:endParaRPr>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1"/>
                  </a:ext>
                </a:extLst>
              </a:tr>
              <a:tr h="354875">
                <a:tc>
                  <a:txBody>
                    <a:bodyPr/>
                    <a:lstStyle/>
                    <a:p>
                      <a:pPr marL="0" lvl="0" indent="0" algn="l" rtl="0">
                        <a:spcBef>
                          <a:spcPts val="0"/>
                        </a:spcBef>
                        <a:spcAft>
                          <a:spcPts val="0"/>
                        </a:spcAft>
                        <a:buNone/>
                      </a:pPr>
                      <a:r>
                        <a:rPr lang="en">
                          <a:latin typeface="Lato"/>
                          <a:ea typeface="Lato"/>
                          <a:cs typeface="Lato"/>
                          <a:sym typeface="Lato"/>
                        </a:rPr>
                        <a:t>Measurement Accuracy</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45%</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TBD</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Need more research</a:t>
                      </a:r>
                      <a:endParaRPr>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2"/>
                  </a:ext>
                </a:extLst>
              </a:tr>
              <a:tr h="354875">
                <a:tc>
                  <a:txBody>
                    <a:bodyPr/>
                    <a:lstStyle/>
                    <a:p>
                      <a:pPr marL="0" lvl="0" indent="0" algn="l" rtl="0">
                        <a:spcBef>
                          <a:spcPts val="0"/>
                        </a:spcBef>
                        <a:spcAft>
                          <a:spcPts val="0"/>
                        </a:spcAft>
                        <a:buNone/>
                      </a:pPr>
                      <a:r>
                        <a:rPr lang="en">
                          <a:latin typeface="Lato"/>
                          <a:ea typeface="Lato"/>
                          <a:cs typeface="Lato"/>
                          <a:sym typeface="Lato"/>
                        </a:rPr>
                        <a:t>Cost</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10%</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TBD</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Cheapest option</a:t>
                      </a:r>
                      <a:endParaRPr>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3"/>
                  </a:ext>
                </a:extLst>
              </a:tr>
            </a:tbl>
          </a:graphicData>
        </a:graphic>
      </p:graphicFrame>
      <p:sp>
        <p:nvSpPr>
          <p:cNvPr id="583" name="Google Shape;583;p62"/>
          <p:cNvSpPr/>
          <p:nvPr/>
        </p:nvSpPr>
        <p:spPr>
          <a:xfrm>
            <a:off x="3004650" y="4195788"/>
            <a:ext cx="2618100" cy="535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Overall Rating: TBD</a:t>
            </a:r>
            <a:endParaRPr/>
          </a:p>
        </p:txBody>
      </p:sp>
      <p:sp>
        <p:nvSpPr>
          <p:cNvPr id="584" name="Google Shape;584;p62"/>
          <p:cNvSpPr/>
          <p:nvPr/>
        </p:nvSpPr>
        <p:spPr>
          <a:xfrm>
            <a:off x="6880875" y="1293600"/>
            <a:ext cx="348300" cy="19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85" name="Google Shape;585;p62"/>
          <p:cNvSpPr/>
          <p:nvPr/>
        </p:nvSpPr>
        <p:spPr>
          <a:xfrm>
            <a:off x="8188000" y="1334050"/>
            <a:ext cx="348300" cy="19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86" name="Google Shape;586;p62"/>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63"/>
          <p:cNvSpPr txBox="1">
            <a:spLocks noGrp="1"/>
          </p:cNvSpPr>
          <p:nvPr>
            <p:ph type="title"/>
          </p:nvPr>
        </p:nvSpPr>
        <p:spPr>
          <a:xfrm>
            <a:off x="727650" y="62240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MOSFET</a:t>
            </a:r>
            <a:endParaRPr/>
          </a:p>
        </p:txBody>
      </p:sp>
      <p:sp>
        <p:nvSpPr>
          <p:cNvPr id="592" name="Google Shape;592;p6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39</a:t>
            </a:fld>
            <a:endParaRPr/>
          </a:p>
        </p:txBody>
      </p:sp>
      <p:graphicFrame>
        <p:nvGraphicFramePr>
          <p:cNvPr id="593" name="Google Shape;593;p63"/>
          <p:cNvGraphicFramePr/>
          <p:nvPr/>
        </p:nvGraphicFramePr>
        <p:xfrm>
          <a:off x="806050" y="1759715"/>
          <a:ext cx="7531900" cy="1584840"/>
        </p:xfrm>
        <a:graphic>
          <a:graphicData uri="http://schemas.openxmlformats.org/drawingml/2006/table">
            <a:tbl>
              <a:tblPr>
                <a:noFill/>
                <a:tableStyleId>{F8527F1E-C8E0-4929-AAE0-B8D5FCB34B96}</a:tableStyleId>
              </a:tblPr>
              <a:tblGrid>
                <a:gridCol w="2039025">
                  <a:extLst>
                    <a:ext uri="{9D8B030D-6E8A-4147-A177-3AD203B41FA5}">
                      <a16:colId xmlns:a16="http://schemas.microsoft.com/office/drawing/2014/main" val="20000"/>
                    </a:ext>
                  </a:extLst>
                </a:gridCol>
                <a:gridCol w="784900">
                  <a:extLst>
                    <a:ext uri="{9D8B030D-6E8A-4147-A177-3AD203B41FA5}">
                      <a16:colId xmlns:a16="http://schemas.microsoft.com/office/drawing/2014/main" val="20001"/>
                    </a:ext>
                  </a:extLst>
                </a:gridCol>
                <a:gridCol w="1339450">
                  <a:extLst>
                    <a:ext uri="{9D8B030D-6E8A-4147-A177-3AD203B41FA5}">
                      <a16:colId xmlns:a16="http://schemas.microsoft.com/office/drawing/2014/main" val="20002"/>
                    </a:ext>
                  </a:extLst>
                </a:gridCol>
                <a:gridCol w="3368525">
                  <a:extLst>
                    <a:ext uri="{9D8B030D-6E8A-4147-A177-3AD203B41FA5}">
                      <a16:colId xmlns:a16="http://schemas.microsoft.com/office/drawing/2014/main" val="20003"/>
                    </a:ext>
                  </a:extLst>
                </a:gridCol>
              </a:tblGrid>
              <a:tr h="354875">
                <a:tc>
                  <a:txBody>
                    <a:bodyPr/>
                    <a:lstStyle/>
                    <a:p>
                      <a:pPr marL="0" lvl="0" indent="0" algn="l" rtl="0">
                        <a:spcBef>
                          <a:spcPts val="0"/>
                        </a:spcBef>
                        <a:spcAft>
                          <a:spcPts val="0"/>
                        </a:spcAft>
                        <a:buNone/>
                      </a:pPr>
                      <a:r>
                        <a:rPr lang="en" b="1">
                          <a:latin typeface="Lato"/>
                          <a:ea typeface="Lato"/>
                          <a:cs typeface="Lato"/>
                          <a:sym typeface="Lato"/>
                        </a:rPr>
                        <a:t>Trade Aspect</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Weight</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Ratings</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Comments</a:t>
                      </a:r>
                      <a:endParaRPr b="1">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0"/>
                  </a:ext>
                </a:extLst>
              </a:tr>
              <a:tr h="354875">
                <a:tc>
                  <a:txBody>
                    <a:bodyPr/>
                    <a:lstStyle/>
                    <a:p>
                      <a:pPr marL="0" lvl="0" indent="0" algn="l" rtl="0">
                        <a:spcBef>
                          <a:spcPts val="0"/>
                        </a:spcBef>
                        <a:spcAft>
                          <a:spcPts val="0"/>
                        </a:spcAft>
                        <a:buNone/>
                      </a:pPr>
                      <a:r>
                        <a:rPr lang="en">
                          <a:latin typeface="Lato"/>
                          <a:ea typeface="Lato"/>
                          <a:cs typeface="Lato"/>
                          <a:sym typeface="Lato"/>
                        </a:rPr>
                        <a:t>Power Draw</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45%</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TBD</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Need more research</a:t>
                      </a:r>
                      <a:endParaRPr>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1"/>
                  </a:ext>
                </a:extLst>
              </a:tr>
              <a:tr h="354875">
                <a:tc>
                  <a:txBody>
                    <a:bodyPr/>
                    <a:lstStyle/>
                    <a:p>
                      <a:pPr marL="0" lvl="0" indent="0" algn="l" rtl="0">
                        <a:spcBef>
                          <a:spcPts val="0"/>
                        </a:spcBef>
                        <a:spcAft>
                          <a:spcPts val="0"/>
                        </a:spcAft>
                        <a:buNone/>
                      </a:pPr>
                      <a:r>
                        <a:rPr lang="en">
                          <a:latin typeface="Lato"/>
                          <a:ea typeface="Lato"/>
                          <a:cs typeface="Lato"/>
                          <a:sym typeface="Lato"/>
                        </a:rPr>
                        <a:t>Measurement Accuracy</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45%</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TBD</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Need more research</a:t>
                      </a:r>
                      <a:endParaRPr>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2"/>
                  </a:ext>
                </a:extLst>
              </a:tr>
              <a:tr h="354875">
                <a:tc>
                  <a:txBody>
                    <a:bodyPr/>
                    <a:lstStyle/>
                    <a:p>
                      <a:pPr marL="0" lvl="0" indent="0" algn="l" rtl="0">
                        <a:spcBef>
                          <a:spcPts val="0"/>
                        </a:spcBef>
                        <a:spcAft>
                          <a:spcPts val="0"/>
                        </a:spcAft>
                        <a:buNone/>
                      </a:pPr>
                      <a:r>
                        <a:rPr lang="en">
                          <a:latin typeface="Lato"/>
                          <a:ea typeface="Lato"/>
                          <a:cs typeface="Lato"/>
                          <a:sym typeface="Lato"/>
                        </a:rPr>
                        <a:t>Cost</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10%</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TBD</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Very cheap</a:t>
                      </a:r>
                      <a:endParaRPr>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3"/>
                  </a:ext>
                </a:extLst>
              </a:tr>
            </a:tbl>
          </a:graphicData>
        </a:graphic>
      </p:graphicFrame>
      <p:sp>
        <p:nvSpPr>
          <p:cNvPr id="594" name="Google Shape;594;p63"/>
          <p:cNvSpPr/>
          <p:nvPr/>
        </p:nvSpPr>
        <p:spPr>
          <a:xfrm>
            <a:off x="3004650" y="4195788"/>
            <a:ext cx="2618100" cy="535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Overall Rating: TBD</a:t>
            </a:r>
            <a:endParaRPr/>
          </a:p>
        </p:txBody>
      </p:sp>
      <p:sp>
        <p:nvSpPr>
          <p:cNvPr id="595" name="Google Shape;595;p63"/>
          <p:cNvSpPr/>
          <p:nvPr/>
        </p:nvSpPr>
        <p:spPr>
          <a:xfrm>
            <a:off x="6880875" y="1293600"/>
            <a:ext cx="348300" cy="19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96" name="Google Shape;596;p63"/>
          <p:cNvSpPr/>
          <p:nvPr/>
        </p:nvSpPr>
        <p:spPr>
          <a:xfrm>
            <a:off x="8188000" y="1334050"/>
            <a:ext cx="348300" cy="19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97" name="Google Shape;597;p63"/>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727650" y="6238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 / Need </a:t>
            </a:r>
            <a:endParaRPr/>
          </a:p>
        </p:txBody>
      </p:sp>
      <p:sp>
        <p:nvSpPr>
          <p:cNvPr id="156" name="Google Shape;156;p28"/>
          <p:cNvSpPr/>
          <p:nvPr/>
        </p:nvSpPr>
        <p:spPr>
          <a:xfrm>
            <a:off x="756800" y="2312475"/>
            <a:ext cx="1555800" cy="8550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Battery is manufactured</a:t>
            </a:r>
            <a:endParaRPr b="1"/>
          </a:p>
        </p:txBody>
      </p:sp>
      <p:sp>
        <p:nvSpPr>
          <p:cNvPr id="157" name="Google Shape;157;p28"/>
          <p:cNvSpPr/>
          <p:nvPr/>
        </p:nvSpPr>
        <p:spPr>
          <a:xfrm>
            <a:off x="3270825" y="2088225"/>
            <a:ext cx="2160000" cy="1303500"/>
          </a:xfrm>
          <a:prstGeom prst="roundRect">
            <a:avLst>
              <a:gd name="adj" fmla="val 16667"/>
            </a:avLst>
          </a:prstGeom>
          <a:solidFill>
            <a:srgbClr val="D9EAD3"/>
          </a:solidFill>
          <a:ln w="9525" cap="flat" cmpd="sng">
            <a:solidFill>
              <a:schemeClr val="dk2"/>
            </a:solidFill>
            <a:prstDash val="solid"/>
            <a:round/>
            <a:headEnd type="none" w="sm" len="sm"/>
            <a:tailEnd type="none" w="sm" len="sm"/>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b="1"/>
              <a:t>Battery’s performance is manually tested by Technician</a:t>
            </a:r>
            <a:endParaRPr sz="1300" b="1"/>
          </a:p>
        </p:txBody>
      </p:sp>
      <p:sp>
        <p:nvSpPr>
          <p:cNvPr id="158" name="Google Shape;158;p28"/>
          <p:cNvSpPr/>
          <p:nvPr/>
        </p:nvSpPr>
        <p:spPr>
          <a:xfrm>
            <a:off x="6389050" y="2312475"/>
            <a:ext cx="1555800" cy="8550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t>Battery hand-off to customer</a:t>
            </a:r>
            <a:endParaRPr sz="1300" b="1"/>
          </a:p>
        </p:txBody>
      </p:sp>
      <p:cxnSp>
        <p:nvCxnSpPr>
          <p:cNvPr id="159" name="Google Shape;159;p28"/>
          <p:cNvCxnSpPr/>
          <p:nvPr/>
        </p:nvCxnSpPr>
        <p:spPr>
          <a:xfrm>
            <a:off x="2508800" y="2736525"/>
            <a:ext cx="700500" cy="6900"/>
          </a:xfrm>
          <a:prstGeom prst="straightConnector1">
            <a:avLst/>
          </a:prstGeom>
          <a:noFill/>
          <a:ln w="28575" cap="flat" cmpd="sng">
            <a:solidFill>
              <a:schemeClr val="dk2"/>
            </a:solidFill>
            <a:prstDash val="solid"/>
            <a:round/>
            <a:headEnd type="none" w="med" len="med"/>
            <a:tailEnd type="triangle" w="med" len="med"/>
          </a:ln>
        </p:spPr>
      </p:cxnSp>
      <p:cxnSp>
        <p:nvCxnSpPr>
          <p:cNvPr id="160" name="Google Shape;160;p28"/>
          <p:cNvCxnSpPr/>
          <p:nvPr/>
        </p:nvCxnSpPr>
        <p:spPr>
          <a:xfrm>
            <a:off x="5559688" y="2736525"/>
            <a:ext cx="700500" cy="6900"/>
          </a:xfrm>
          <a:prstGeom prst="straightConnector1">
            <a:avLst/>
          </a:prstGeom>
          <a:noFill/>
          <a:ln w="28575" cap="flat" cmpd="sng">
            <a:solidFill>
              <a:schemeClr val="dk2"/>
            </a:solidFill>
            <a:prstDash val="solid"/>
            <a:round/>
            <a:headEnd type="none" w="med" len="med"/>
            <a:tailEnd type="triangle" w="med" len="med"/>
          </a:ln>
        </p:spPr>
      </p:cxnSp>
      <p:sp>
        <p:nvSpPr>
          <p:cNvPr id="161" name="Google Shape;161;p28"/>
          <p:cNvSpPr txBox="1"/>
          <p:nvPr/>
        </p:nvSpPr>
        <p:spPr>
          <a:xfrm>
            <a:off x="2598975" y="4134250"/>
            <a:ext cx="3503700" cy="562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t>Our Goal is to automate Battery Performance Testing</a:t>
            </a:r>
            <a:endParaRPr sz="1700" b="1"/>
          </a:p>
        </p:txBody>
      </p:sp>
      <p:cxnSp>
        <p:nvCxnSpPr>
          <p:cNvPr id="162" name="Google Shape;162;p28"/>
          <p:cNvCxnSpPr/>
          <p:nvPr/>
        </p:nvCxnSpPr>
        <p:spPr>
          <a:xfrm rot="10800000">
            <a:off x="4350775" y="3461975"/>
            <a:ext cx="9900" cy="562200"/>
          </a:xfrm>
          <a:prstGeom prst="straightConnector1">
            <a:avLst/>
          </a:prstGeom>
          <a:noFill/>
          <a:ln w="28575" cap="flat" cmpd="sng">
            <a:solidFill>
              <a:schemeClr val="dk2"/>
            </a:solidFill>
            <a:prstDash val="solid"/>
            <a:round/>
            <a:headEnd type="none" w="med" len="med"/>
            <a:tailEnd type="triangle" w="med" len="med"/>
          </a:ln>
        </p:spPr>
      </p:cxnSp>
      <p:pic>
        <p:nvPicPr>
          <p:cNvPr id="163" name="Google Shape;163;p28"/>
          <p:cNvPicPr preferRelativeResize="0"/>
          <p:nvPr/>
        </p:nvPicPr>
        <p:blipFill>
          <a:blip r:embed="rId3">
            <a:alphaModFix amt="24000"/>
          </a:blip>
          <a:stretch>
            <a:fillRect/>
          </a:stretch>
        </p:blipFill>
        <p:spPr>
          <a:xfrm>
            <a:off x="1632150" y="1214550"/>
            <a:ext cx="5666700" cy="3432600"/>
          </a:xfrm>
          <a:prstGeom prst="rect">
            <a:avLst/>
          </a:prstGeom>
          <a:noFill/>
          <a:ln>
            <a:noFill/>
          </a:ln>
          <a:effectLst>
            <a:outerShdw blurRad="57150" dist="19050" dir="5400000" algn="bl" rotWithShape="0">
              <a:srgbClr val="000000">
                <a:alpha val="45000"/>
              </a:srgbClr>
            </a:outerShdw>
          </a:effectLst>
        </p:spPr>
      </p:pic>
      <p:sp>
        <p:nvSpPr>
          <p:cNvPr id="164" name="Google Shape;164;p28"/>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165" name="Google Shape;165;p2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64"/>
          <p:cNvSpPr txBox="1">
            <a:spLocks noGrp="1"/>
          </p:cNvSpPr>
          <p:nvPr>
            <p:ph type="title"/>
          </p:nvPr>
        </p:nvSpPr>
        <p:spPr>
          <a:xfrm>
            <a:off x="727650" y="62240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Relay</a:t>
            </a:r>
            <a:endParaRPr/>
          </a:p>
        </p:txBody>
      </p:sp>
      <p:sp>
        <p:nvSpPr>
          <p:cNvPr id="603" name="Google Shape;603;p6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40</a:t>
            </a:fld>
            <a:endParaRPr/>
          </a:p>
        </p:txBody>
      </p:sp>
      <p:graphicFrame>
        <p:nvGraphicFramePr>
          <p:cNvPr id="604" name="Google Shape;604;p64"/>
          <p:cNvGraphicFramePr/>
          <p:nvPr/>
        </p:nvGraphicFramePr>
        <p:xfrm>
          <a:off x="806050" y="1759715"/>
          <a:ext cx="7531900" cy="1584840"/>
        </p:xfrm>
        <a:graphic>
          <a:graphicData uri="http://schemas.openxmlformats.org/drawingml/2006/table">
            <a:tbl>
              <a:tblPr>
                <a:noFill/>
                <a:tableStyleId>{F8527F1E-C8E0-4929-AAE0-B8D5FCB34B96}</a:tableStyleId>
              </a:tblPr>
              <a:tblGrid>
                <a:gridCol w="2039025">
                  <a:extLst>
                    <a:ext uri="{9D8B030D-6E8A-4147-A177-3AD203B41FA5}">
                      <a16:colId xmlns:a16="http://schemas.microsoft.com/office/drawing/2014/main" val="20000"/>
                    </a:ext>
                  </a:extLst>
                </a:gridCol>
                <a:gridCol w="784900">
                  <a:extLst>
                    <a:ext uri="{9D8B030D-6E8A-4147-A177-3AD203B41FA5}">
                      <a16:colId xmlns:a16="http://schemas.microsoft.com/office/drawing/2014/main" val="20001"/>
                    </a:ext>
                  </a:extLst>
                </a:gridCol>
                <a:gridCol w="1339450">
                  <a:extLst>
                    <a:ext uri="{9D8B030D-6E8A-4147-A177-3AD203B41FA5}">
                      <a16:colId xmlns:a16="http://schemas.microsoft.com/office/drawing/2014/main" val="20002"/>
                    </a:ext>
                  </a:extLst>
                </a:gridCol>
                <a:gridCol w="3368525">
                  <a:extLst>
                    <a:ext uri="{9D8B030D-6E8A-4147-A177-3AD203B41FA5}">
                      <a16:colId xmlns:a16="http://schemas.microsoft.com/office/drawing/2014/main" val="20003"/>
                    </a:ext>
                  </a:extLst>
                </a:gridCol>
              </a:tblGrid>
              <a:tr h="354875">
                <a:tc>
                  <a:txBody>
                    <a:bodyPr/>
                    <a:lstStyle/>
                    <a:p>
                      <a:pPr marL="0" lvl="0" indent="0" algn="l" rtl="0">
                        <a:spcBef>
                          <a:spcPts val="0"/>
                        </a:spcBef>
                        <a:spcAft>
                          <a:spcPts val="0"/>
                        </a:spcAft>
                        <a:buNone/>
                      </a:pPr>
                      <a:r>
                        <a:rPr lang="en" b="1">
                          <a:latin typeface="Lato"/>
                          <a:ea typeface="Lato"/>
                          <a:cs typeface="Lato"/>
                          <a:sym typeface="Lato"/>
                        </a:rPr>
                        <a:t>Trade Aspect</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Weight</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Ratings</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Comments</a:t>
                      </a:r>
                      <a:endParaRPr b="1">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0"/>
                  </a:ext>
                </a:extLst>
              </a:tr>
              <a:tr h="354875">
                <a:tc>
                  <a:txBody>
                    <a:bodyPr/>
                    <a:lstStyle/>
                    <a:p>
                      <a:pPr marL="0" lvl="0" indent="0" algn="l" rtl="0">
                        <a:spcBef>
                          <a:spcPts val="0"/>
                        </a:spcBef>
                        <a:spcAft>
                          <a:spcPts val="0"/>
                        </a:spcAft>
                        <a:buNone/>
                      </a:pPr>
                      <a:r>
                        <a:rPr lang="en">
                          <a:latin typeface="Lato"/>
                          <a:ea typeface="Lato"/>
                          <a:cs typeface="Lato"/>
                          <a:sym typeface="Lato"/>
                        </a:rPr>
                        <a:t>Power Draw</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45%</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TBD</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Need more research</a:t>
                      </a:r>
                      <a:endParaRPr>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1"/>
                  </a:ext>
                </a:extLst>
              </a:tr>
              <a:tr h="354875">
                <a:tc>
                  <a:txBody>
                    <a:bodyPr/>
                    <a:lstStyle/>
                    <a:p>
                      <a:pPr marL="0" lvl="0" indent="0" algn="l" rtl="0">
                        <a:spcBef>
                          <a:spcPts val="0"/>
                        </a:spcBef>
                        <a:spcAft>
                          <a:spcPts val="0"/>
                        </a:spcAft>
                        <a:buNone/>
                      </a:pPr>
                      <a:r>
                        <a:rPr lang="en">
                          <a:latin typeface="Lato"/>
                          <a:ea typeface="Lato"/>
                          <a:cs typeface="Lato"/>
                          <a:sym typeface="Lato"/>
                        </a:rPr>
                        <a:t>Measurement Accuracy</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45%</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TBD</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Need more research</a:t>
                      </a:r>
                      <a:endParaRPr>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2"/>
                  </a:ext>
                </a:extLst>
              </a:tr>
              <a:tr h="354875">
                <a:tc>
                  <a:txBody>
                    <a:bodyPr/>
                    <a:lstStyle/>
                    <a:p>
                      <a:pPr marL="0" lvl="0" indent="0" algn="l" rtl="0">
                        <a:spcBef>
                          <a:spcPts val="0"/>
                        </a:spcBef>
                        <a:spcAft>
                          <a:spcPts val="0"/>
                        </a:spcAft>
                        <a:buNone/>
                      </a:pPr>
                      <a:r>
                        <a:rPr lang="en">
                          <a:latin typeface="Lato"/>
                          <a:ea typeface="Lato"/>
                          <a:cs typeface="Lato"/>
                          <a:sym typeface="Lato"/>
                        </a:rPr>
                        <a:t>Cost</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10%</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TBD</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More expensive, still very affordable</a:t>
                      </a:r>
                      <a:endParaRPr>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3"/>
                  </a:ext>
                </a:extLst>
              </a:tr>
            </a:tbl>
          </a:graphicData>
        </a:graphic>
      </p:graphicFrame>
      <p:sp>
        <p:nvSpPr>
          <p:cNvPr id="605" name="Google Shape;605;p64"/>
          <p:cNvSpPr/>
          <p:nvPr/>
        </p:nvSpPr>
        <p:spPr>
          <a:xfrm>
            <a:off x="3004650" y="4195788"/>
            <a:ext cx="2618100" cy="535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Overall Rating: TBD</a:t>
            </a:r>
            <a:endParaRPr/>
          </a:p>
        </p:txBody>
      </p:sp>
      <p:sp>
        <p:nvSpPr>
          <p:cNvPr id="606" name="Google Shape;606;p64"/>
          <p:cNvSpPr/>
          <p:nvPr/>
        </p:nvSpPr>
        <p:spPr>
          <a:xfrm>
            <a:off x="6880875" y="1293600"/>
            <a:ext cx="348300" cy="19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07" name="Google Shape;607;p64"/>
          <p:cNvSpPr/>
          <p:nvPr/>
        </p:nvSpPr>
        <p:spPr>
          <a:xfrm>
            <a:off x="8188000" y="1334050"/>
            <a:ext cx="348300" cy="19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08" name="Google Shape;608;p64"/>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65"/>
          <p:cNvSpPr txBox="1">
            <a:spLocks noGrp="1"/>
          </p:cNvSpPr>
          <p:nvPr>
            <p:ph type="title"/>
          </p:nvPr>
        </p:nvSpPr>
        <p:spPr>
          <a:xfrm>
            <a:off x="727650" y="62240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Multiplexer</a:t>
            </a:r>
            <a:endParaRPr/>
          </a:p>
        </p:txBody>
      </p:sp>
      <p:sp>
        <p:nvSpPr>
          <p:cNvPr id="614" name="Google Shape;614;p6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41</a:t>
            </a:fld>
            <a:endParaRPr/>
          </a:p>
        </p:txBody>
      </p:sp>
      <p:graphicFrame>
        <p:nvGraphicFramePr>
          <p:cNvPr id="615" name="Google Shape;615;p65"/>
          <p:cNvGraphicFramePr/>
          <p:nvPr/>
        </p:nvGraphicFramePr>
        <p:xfrm>
          <a:off x="806050" y="1759715"/>
          <a:ext cx="7531900" cy="1584840"/>
        </p:xfrm>
        <a:graphic>
          <a:graphicData uri="http://schemas.openxmlformats.org/drawingml/2006/table">
            <a:tbl>
              <a:tblPr>
                <a:noFill/>
                <a:tableStyleId>{F8527F1E-C8E0-4929-AAE0-B8D5FCB34B96}</a:tableStyleId>
              </a:tblPr>
              <a:tblGrid>
                <a:gridCol w="2039025">
                  <a:extLst>
                    <a:ext uri="{9D8B030D-6E8A-4147-A177-3AD203B41FA5}">
                      <a16:colId xmlns:a16="http://schemas.microsoft.com/office/drawing/2014/main" val="20000"/>
                    </a:ext>
                  </a:extLst>
                </a:gridCol>
                <a:gridCol w="784900">
                  <a:extLst>
                    <a:ext uri="{9D8B030D-6E8A-4147-A177-3AD203B41FA5}">
                      <a16:colId xmlns:a16="http://schemas.microsoft.com/office/drawing/2014/main" val="20001"/>
                    </a:ext>
                  </a:extLst>
                </a:gridCol>
                <a:gridCol w="1339450">
                  <a:extLst>
                    <a:ext uri="{9D8B030D-6E8A-4147-A177-3AD203B41FA5}">
                      <a16:colId xmlns:a16="http://schemas.microsoft.com/office/drawing/2014/main" val="20002"/>
                    </a:ext>
                  </a:extLst>
                </a:gridCol>
                <a:gridCol w="3368525">
                  <a:extLst>
                    <a:ext uri="{9D8B030D-6E8A-4147-A177-3AD203B41FA5}">
                      <a16:colId xmlns:a16="http://schemas.microsoft.com/office/drawing/2014/main" val="20003"/>
                    </a:ext>
                  </a:extLst>
                </a:gridCol>
              </a:tblGrid>
              <a:tr h="354875">
                <a:tc>
                  <a:txBody>
                    <a:bodyPr/>
                    <a:lstStyle/>
                    <a:p>
                      <a:pPr marL="0" lvl="0" indent="0" algn="l" rtl="0">
                        <a:spcBef>
                          <a:spcPts val="0"/>
                        </a:spcBef>
                        <a:spcAft>
                          <a:spcPts val="0"/>
                        </a:spcAft>
                        <a:buNone/>
                      </a:pPr>
                      <a:r>
                        <a:rPr lang="en" b="1">
                          <a:latin typeface="Lato"/>
                          <a:ea typeface="Lato"/>
                          <a:cs typeface="Lato"/>
                          <a:sym typeface="Lato"/>
                        </a:rPr>
                        <a:t>Trade Aspect</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Weight</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Ratings</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Comments</a:t>
                      </a:r>
                      <a:endParaRPr b="1">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0"/>
                  </a:ext>
                </a:extLst>
              </a:tr>
              <a:tr h="354875">
                <a:tc>
                  <a:txBody>
                    <a:bodyPr/>
                    <a:lstStyle/>
                    <a:p>
                      <a:pPr marL="0" lvl="0" indent="0" algn="l" rtl="0">
                        <a:spcBef>
                          <a:spcPts val="0"/>
                        </a:spcBef>
                        <a:spcAft>
                          <a:spcPts val="0"/>
                        </a:spcAft>
                        <a:buNone/>
                      </a:pPr>
                      <a:r>
                        <a:rPr lang="en">
                          <a:latin typeface="Lato"/>
                          <a:ea typeface="Lato"/>
                          <a:cs typeface="Lato"/>
                          <a:sym typeface="Lato"/>
                        </a:rPr>
                        <a:t>Power Draw</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45%</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TBD</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Need more research</a:t>
                      </a:r>
                      <a:endParaRPr>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1"/>
                  </a:ext>
                </a:extLst>
              </a:tr>
              <a:tr h="354875">
                <a:tc>
                  <a:txBody>
                    <a:bodyPr/>
                    <a:lstStyle/>
                    <a:p>
                      <a:pPr marL="0" lvl="0" indent="0" algn="l" rtl="0">
                        <a:spcBef>
                          <a:spcPts val="0"/>
                        </a:spcBef>
                        <a:spcAft>
                          <a:spcPts val="0"/>
                        </a:spcAft>
                        <a:buNone/>
                      </a:pPr>
                      <a:r>
                        <a:rPr lang="en">
                          <a:latin typeface="Lato"/>
                          <a:ea typeface="Lato"/>
                          <a:cs typeface="Lato"/>
                          <a:sym typeface="Lato"/>
                        </a:rPr>
                        <a:t>Measurement Accuracy</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45%</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TBD</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Need more research</a:t>
                      </a:r>
                      <a:endParaRPr>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2"/>
                  </a:ext>
                </a:extLst>
              </a:tr>
              <a:tr h="354875">
                <a:tc>
                  <a:txBody>
                    <a:bodyPr/>
                    <a:lstStyle/>
                    <a:p>
                      <a:pPr marL="0" lvl="0" indent="0" algn="l" rtl="0">
                        <a:spcBef>
                          <a:spcPts val="0"/>
                        </a:spcBef>
                        <a:spcAft>
                          <a:spcPts val="0"/>
                        </a:spcAft>
                        <a:buNone/>
                      </a:pPr>
                      <a:r>
                        <a:rPr lang="en">
                          <a:latin typeface="Lato"/>
                          <a:ea typeface="Lato"/>
                          <a:cs typeface="Lato"/>
                          <a:sym typeface="Lato"/>
                        </a:rPr>
                        <a:t>Cost</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10%</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TBD</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More expensive, still very affordable</a:t>
                      </a:r>
                      <a:endParaRPr>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3"/>
                  </a:ext>
                </a:extLst>
              </a:tr>
            </a:tbl>
          </a:graphicData>
        </a:graphic>
      </p:graphicFrame>
      <p:sp>
        <p:nvSpPr>
          <p:cNvPr id="616" name="Google Shape;616;p65"/>
          <p:cNvSpPr/>
          <p:nvPr/>
        </p:nvSpPr>
        <p:spPr>
          <a:xfrm>
            <a:off x="3004650" y="4195788"/>
            <a:ext cx="2618100" cy="535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Overall Rating: TBD</a:t>
            </a:r>
            <a:endParaRPr/>
          </a:p>
        </p:txBody>
      </p:sp>
      <p:sp>
        <p:nvSpPr>
          <p:cNvPr id="617" name="Google Shape;617;p65"/>
          <p:cNvSpPr/>
          <p:nvPr/>
        </p:nvSpPr>
        <p:spPr>
          <a:xfrm>
            <a:off x="6880875" y="1293600"/>
            <a:ext cx="348300" cy="19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18" name="Google Shape;618;p65"/>
          <p:cNvSpPr/>
          <p:nvPr/>
        </p:nvSpPr>
        <p:spPr>
          <a:xfrm>
            <a:off x="8188000" y="1334050"/>
            <a:ext cx="348300" cy="19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19" name="Google Shape;619;p65"/>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6"/>
          <p:cNvSpPr txBox="1">
            <a:spLocks noGrp="1"/>
          </p:cNvSpPr>
          <p:nvPr>
            <p:ph type="title"/>
          </p:nvPr>
        </p:nvSpPr>
        <p:spPr>
          <a:xfrm>
            <a:off x="729450" y="623875"/>
            <a:ext cx="81183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Electrical Switches for Interface Board</a:t>
            </a:r>
            <a:endParaRPr/>
          </a:p>
        </p:txBody>
      </p:sp>
      <p:sp>
        <p:nvSpPr>
          <p:cNvPr id="625" name="Google Shape;625;p66"/>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626" name="Google Shape;626;p6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42</a:t>
            </a:fld>
            <a:endParaRPr/>
          </a:p>
        </p:txBody>
      </p:sp>
      <p:sp>
        <p:nvSpPr>
          <p:cNvPr id="627" name="Google Shape;627;p66"/>
          <p:cNvSpPr txBox="1">
            <a:spLocks noGrp="1"/>
          </p:cNvSpPr>
          <p:nvPr>
            <p:ph type="body" idx="1"/>
          </p:nvPr>
        </p:nvSpPr>
        <p:spPr>
          <a:xfrm>
            <a:off x="729450" y="1460650"/>
            <a:ext cx="7688700" cy="2879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b="1"/>
              <a:t>Final Selection: </a:t>
            </a:r>
            <a:r>
              <a:rPr lang="en" sz="1800"/>
              <a:t>TBD</a:t>
            </a:r>
            <a:endParaRPr sz="1800"/>
          </a:p>
          <a:p>
            <a:pPr marL="0" lvl="0" indent="0" algn="l" rtl="0">
              <a:spcBef>
                <a:spcPts val="1200"/>
              </a:spcBef>
              <a:spcAft>
                <a:spcPts val="0"/>
              </a:spcAft>
              <a:buNone/>
            </a:pPr>
            <a:endParaRPr sz="1800" b="1"/>
          </a:p>
          <a:p>
            <a:pPr marL="0" lvl="0" indent="0" algn="l" rtl="0">
              <a:spcBef>
                <a:spcPts val="1200"/>
              </a:spcBef>
              <a:spcAft>
                <a:spcPts val="0"/>
              </a:spcAft>
              <a:buNone/>
            </a:pPr>
            <a:r>
              <a:rPr lang="en" sz="1800" b="1"/>
              <a:t>Uncertainties:</a:t>
            </a:r>
            <a:endParaRPr sz="1800" b="1"/>
          </a:p>
          <a:p>
            <a:pPr marL="457200" lvl="0" indent="-342900" algn="l" rtl="0">
              <a:spcBef>
                <a:spcPts val="1200"/>
              </a:spcBef>
              <a:spcAft>
                <a:spcPts val="0"/>
              </a:spcAft>
              <a:buSzPts val="1800"/>
              <a:buChar char="●"/>
            </a:pPr>
            <a:r>
              <a:rPr lang="en" sz="1800"/>
              <a:t>Transistor implementation with respective battery harness pinouts and the microcontroller</a:t>
            </a:r>
            <a:endParaRPr sz="1800"/>
          </a:p>
          <a:p>
            <a:pPr marL="457200" lvl="0" indent="-342900" algn="l" rtl="0">
              <a:spcBef>
                <a:spcPts val="0"/>
              </a:spcBef>
              <a:spcAft>
                <a:spcPts val="0"/>
              </a:spcAft>
              <a:buSzPts val="1800"/>
              <a:buChar char="●"/>
            </a:pPr>
            <a:r>
              <a:rPr lang="en" sz="1800"/>
              <a:t>Interdependencies with other subsystems</a:t>
            </a:r>
            <a:endParaRPr sz="1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67"/>
          <p:cNvSpPr txBox="1">
            <a:spLocks noGrp="1"/>
          </p:cNvSpPr>
          <p:nvPr>
            <p:ph type="title"/>
          </p:nvPr>
        </p:nvSpPr>
        <p:spPr>
          <a:xfrm>
            <a:off x="592300" y="623875"/>
            <a:ext cx="8492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00" dirty="0"/>
              <a:t>Current Design Space: Electrical Switches - Interface Board</a:t>
            </a:r>
            <a:endParaRPr sz="2200" dirty="0"/>
          </a:p>
        </p:txBody>
      </p:sp>
      <p:sp>
        <p:nvSpPr>
          <p:cNvPr id="633" name="Google Shape;633;p67"/>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Current Design Space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634" name="Google Shape;634;p6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43</a:t>
            </a:fld>
            <a:endParaRPr/>
          </a:p>
        </p:txBody>
      </p:sp>
      <p:pic>
        <p:nvPicPr>
          <p:cNvPr id="635" name="Google Shape;635;p67"/>
          <p:cNvPicPr preferRelativeResize="0"/>
          <p:nvPr/>
        </p:nvPicPr>
        <p:blipFill>
          <a:blip r:embed="rId3">
            <a:alphaModFix/>
          </a:blip>
          <a:stretch>
            <a:fillRect/>
          </a:stretch>
        </p:blipFill>
        <p:spPr>
          <a:xfrm>
            <a:off x="4537113" y="2638488"/>
            <a:ext cx="1597125" cy="1260375"/>
          </a:xfrm>
          <a:prstGeom prst="rect">
            <a:avLst/>
          </a:prstGeom>
          <a:noFill/>
          <a:ln>
            <a:noFill/>
          </a:ln>
        </p:spPr>
      </p:pic>
      <p:pic>
        <p:nvPicPr>
          <p:cNvPr id="636" name="Google Shape;636;p67"/>
          <p:cNvPicPr preferRelativeResize="0"/>
          <p:nvPr/>
        </p:nvPicPr>
        <p:blipFill>
          <a:blip r:embed="rId4">
            <a:alphaModFix/>
          </a:blip>
          <a:stretch>
            <a:fillRect/>
          </a:stretch>
        </p:blipFill>
        <p:spPr>
          <a:xfrm>
            <a:off x="567575" y="2724225"/>
            <a:ext cx="1597150" cy="1172569"/>
          </a:xfrm>
          <a:prstGeom prst="rect">
            <a:avLst/>
          </a:prstGeom>
          <a:noFill/>
          <a:ln>
            <a:noFill/>
          </a:ln>
        </p:spPr>
      </p:pic>
      <p:pic>
        <p:nvPicPr>
          <p:cNvPr id="637" name="Google Shape;637;p67"/>
          <p:cNvPicPr preferRelativeResize="0"/>
          <p:nvPr/>
        </p:nvPicPr>
        <p:blipFill>
          <a:blip r:embed="rId5">
            <a:alphaModFix/>
          </a:blip>
          <a:stretch>
            <a:fillRect/>
          </a:stretch>
        </p:blipFill>
        <p:spPr>
          <a:xfrm>
            <a:off x="2552350" y="2722138"/>
            <a:ext cx="1597150" cy="1176750"/>
          </a:xfrm>
          <a:prstGeom prst="rect">
            <a:avLst/>
          </a:prstGeom>
          <a:noFill/>
          <a:ln>
            <a:noFill/>
          </a:ln>
        </p:spPr>
      </p:pic>
      <p:pic>
        <p:nvPicPr>
          <p:cNvPr id="638" name="Google Shape;638;p67"/>
          <p:cNvPicPr preferRelativeResize="0"/>
          <p:nvPr/>
        </p:nvPicPr>
        <p:blipFill>
          <a:blip r:embed="rId6">
            <a:alphaModFix/>
          </a:blip>
          <a:stretch>
            <a:fillRect/>
          </a:stretch>
        </p:blipFill>
        <p:spPr>
          <a:xfrm>
            <a:off x="6679725" y="2722150"/>
            <a:ext cx="1506152" cy="1176725"/>
          </a:xfrm>
          <a:prstGeom prst="rect">
            <a:avLst/>
          </a:prstGeom>
          <a:noFill/>
          <a:ln>
            <a:noFill/>
          </a:ln>
        </p:spPr>
      </p:pic>
      <p:cxnSp>
        <p:nvCxnSpPr>
          <p:cNvPr id="639" name="Google Shape;639;p67"/>
          <p:cNvCxnSpPr/>
          <p:nvPr/>
        </p:nvCxnSpPr>
        <p:spPr>
          <a:xfrm>
            <a:off x="2375088" y="1599538"/>
            <a:ext cx="17700" cy="2749800"/>
          </a:xfrm>
          <a:prstGeom prst="straightConnector1">
            <a:avLst/>
          </a:prstGeom>
          <a:noFill/>
          <a:ln w="38100" cap="flat" cmpd="sng">
            <a:solidFill>
              <a:schemeClr val="dk2"/>
            </a:solidFill>
            <a:prstDash val="solid"/>
            <a:round/>
            <a:headEnd type="none" w="med" len="med"/>
            <a:tailEnd type="none" w="med" len="med"/>
          </a:ln>
        </p:spPr>
      </p:cxnSp>
      <p:cxnSp>
        <p:nvCxnSpPr>
          <p:cNvPr id="640" name="Google Shape;640;p67"/>
          <p:cNvCxnSpPr/>
          <p:nvPr/>
        </p:nvCxnSpPr>
        <p:spPr>
          <a:xfrm>
            <a:off x="4309050" y="1599538"/>
            <a:ext cx="17700" cy="2749800"/>
          </a:xfrm>
          <a:prstGeom prst="straightConnector1">
            <a:avLst/>
          </a:prstGeom>
          <a:noFill/>
          <a:ln w="38100" cap="flat" cmpd="sng">
            <a:solidFill>
              <a:schemeClr val="dk2"/>
            </a:solidFill>
            <a:prstDash val="solid"/>
            <a:round/>
            <a:headEnd type="none" w="med" len="med"/>
            <a:tailEnd type="none" w="med" len="med"/>
          </a:ln>
        </p:spPr>
      </p:cxnSp>
      <p:cxnSp>
        <p:nvCxnSpPr>
          <p:cNvPr id="641" name="Google Shape;641;p67"/>
          <p:cNvCxnSpPr/>
          <p:nvPr/>
        </p:nvCxnSpPr>
        <p:spPr>
          <a:xfrm>
            <a:off x="6344600" y="1599538"/>
            <a:ext cx="17700" cy="2749800"/>
          </a:xfrm>
          <a:prstGeom prst="straightConnector1">
            <a:avLst/>
          </a:prstGeom>
          <a:noFill/>
          <a:ln w="38100" cap="flat" cmpd="sng">
            <a:solidFill>
              <a:schemeClr val="dk2"/>
            </a:solidFill>
            <a:prstDash val="solid"/>
            <a:round/>
            <a:headEnd type="none" w="med" len="med"/>
            <a:tailEnd type="none" w="med" len="med"/>
          </a:ln>
        </p:spPr>
      </p:cxnSp>
      <p:cxnSp>
        <p:nvCxnSpPr>
          <p:cNvPr id="642" name="Google Shape;642;p67"/>
          <p:cNvCxnSpPr/>
          <p:nvPr/>
        </p:nvCxnSpPr>
        <p:spPr>
          <a:xfrm rot="10800000" flipH="1">
            <a:off x="752775" y="2320150"/>
            <a:ext cx="7866600" cy="35700"/>
          </a:xfrm>
          <a:prstGeom prst="straightConnector1">
            <a:avLst/>
          </a:prstGeom>
          <a:noFill/>
          <a:ln w="38100" cap="flat" cmpd="sng">
            <a:solidFill>
              <a:schemeClr val="dk2"/>
            </a:solidFill>
            <a:prstDash val="solid"/>
            <a:round/>
            <a:headEnd type="none" w="med" len="med"/>
            <a:tailEnd type="none" w="med" len="med"/>
          </a:ln>
        </p:spPr>
      </p:cxnSp>
      <p:sp>
        <p:nvSpPr>
          <p:cNvPr id="643" name="Google Shape;643;p67"/>
          <p:cNvSpPr txBox="1"/>
          <p:nvPr/>
        </p:nvSpPr>
        <p:spPr>
          <a:xfrm>
            <a:off x="6276000" y="1704550"/>
            <a:ext cx="2313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Lato"/>
                <a:ea typeface="Lato"/>
                <a:cs typeface="Lato"/>
                <a:sym typeface="Lato"/>
              </a:rPr>
              <a:t>Example of 8 Channel Multiplexer</a:t>
            </a:r>
            <a:endParaRPr b="1">
              <a:latin typeface="Lato"/>
              <a:ea typeface="Lato"/>
              <a:cs typeface="Lato"/>
              <a:sym typeface="Lato"/>
            </a:endParaRPr>
          </a:p>
        </p:txBody>
      </p:sp>
      <p:sp>
        <p:nvSpPr>
          <p:cNvPr id="644" name="Google Shape;644;p67"/>
          <p:cNvSpPr txBox="1"/>
          <p:nvPr/>
        </p:nvSpPr>
        <p:spPr>
          <a:xfrm>
            <a:off x="4502775" y="1704538"/>
            <a:ext cx="1597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Lato"/>
                <a:ea typeface="Lato"/>
                <a:cs typeface="Lato"/>
                <a:sym typeface="Lato"/>
              </a:rPr>
              <a:t>Example of Relay Switch </a:t>
            </a:r>
            <a:endParaRPr b="1">
              <a:latin typeface="Lato"/>
              <a:ea typeface="Lato"/>
              <a:cs typeface="Lato"/>
              <a:sym typeface="Lato"/>
            </a:endParaRPr>
          </a:p>
        </p:txBody>
      </p:sp>
      <p:sp>
        <p:nvSpPr>
          <p:cNvPr id="645" name="Google Shape;645;p67"/>
          <p:cNvSpPr txBox="1"/>
          <p:nvPr/>
        </p:nvSpPr>
        <p:spPr>
          <a:xfrm>
            <a:off x="752775" y="1633850"/>
            <a:ext cx="1506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Lato"/>
                <a:ea typeface="Lato"/>
                <a:cs typeface="Lato"/>
                <a:sym typeface="Lato"/>
              </a:rPr>
              <a:t>Example of BJT Transistor</a:t>
            </a:r>
            <a:endParaRPr b="1">
              <a:latin typeface="Lato"/>
              <a:ea typeface="Lato"/>
              <a:cs typeface="Lato"/>
              <a:sym typeface="Lato"/>
            </a:endParaRPr>
          </a:p>
        </p:txBody>
      </p:sp>
      <p:sp>
        <p:nvSpPr>
          <p:cNvPr id="646" name="Google Shape;646;p67"/>
          <p:cNvSpPr txBox="1"/>
          <p:nvPr/>
        </p:nvSpPr>
        <p:spPr>
          <a:xfrm>
            <a:off x="2508825" y="1596688"/>
            <a:ext cx="16842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Lato"/>
                <a:ea typeface="Lato"/>
                <a:cs typeface="Lato"/>
                <a:sym typeface="Lato"/>
              </a:rPr>
              <a:t>Example of MOSFET Transistor</a:t>
            </a:r>
            <a:endParaRPr b="1">
              <a:latin typeface="Lato"/>
              <a:ea typeface="Lato"/>
              <a:cs typeface="Lato"/>
              <a:sym typeface="Lato"/>
            </a:endParaRPr>
          </a:p>
        </p:txBody>
      </p:sp>
      <p:cxnSp>
        <p:nvCxnSpPr>
          <p:cNvPr id="647" name="Google Shape;647;p67"/>
          <p:cNvCxnSpPr/>
          <p:nvPr/>
        </p:nvCxnSpPr>
        <p:spPr>
          <a:xfrm rot="10800000" flipH="1">
            <a:off x="752775" y="1599550"/>
            <a:ext cx="7866600" cy="3570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6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44</a:t>
            </a:fld>
            <a:endParaRPr/>
          </a:p>
        </p:txBody>
      </p:sp>
      <p:pic>
        <p:nvPicPr>
          <p:cNvPr id="653" name="Google Shape;653;p68"/>
          <p:cNvPicPr preferRelativeResize="0"/>
          <p:nvPr/>
        </p:nvPicPr>
        <p:blipFill>
          <a:blip r:embed="rId3">
            <a:alphaModFix/>
          </a:blip>
          <a:stretch>
            <a:fillRect/>
          </a:stretch>
        </p:blipFill>
        <p:spPr>
          <a:xfrm>
            <a:off x="3122350" y="1590300"/>
            <a:ext cx="2762250" cy="2809875"/>
          </a:xfrm>
          <a:prstGeom prst="rect">
            <a:avLst/>
          </a:prstGeom>
          <a:noFill/>
          <a:ln>
            <a:noFill/>
          </a:ln>
        </p:spPr>
      </p:pic>
      <p:pic>
        <p:nvPicPr>
          <p:cNvPr id="654" name="Google Shape;654;p68"/>
          <p:cNvPicPr preferRelativeResize="0"/>
          <p:nvPr/>
        </p:nvPicPr>
        <p:blipFill>
          <a:blip r:embed="rId4">
            <a:alphaModFix/>
          </a:blip>
          <a:stretch>
            <a:fillRect/>
          </a:stretch>
        </p:blipFill>
        <p:spPr>
          <a:xfrm rot="10800000">
            <a:off x="1293550" y="1946788"/>
            <a:ext cx="1828800" cy="1362075"/>
          </a:xfrm>
          <a:prstGeom prst="rect">
            <a:avLst/>
          </a:prstGeom>
          <a:noFill/>
          <a:ln>
            <a:noFill/>
          </a:ln>
        </p:spPr>
      </p:pic>
      <p:sp>
        <p:nvSpPr>
          <p:cNvPr id="655" name="Google Shape;655;p68"/>
          <p:cNvSpPr txBox="1"/>
          <p:nvPr/>
        </p:nvSpPr>
        <p:spPr>
          <a:xfrm>
            <a:off x="137050" y="2360750"/>
            <a:ext cx="1156500" cy="82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t>Battery Power Connector</a:t>
            </a:r>
            <a:endParaRPr b="1"/>
          </a:p>
          <a:p>
            <a:pPr marL="0" lvl="0" indent="0" algn="l" rtl="0">
              <a:spcBef>
                <a:spcPts val="0"/>
              </a:spcBef>
              <a:spcAft>
                <a:spcPts val="0"/>
              </a:spcAft>
              <a:buNone/>
            </a:pPr>
            <a:endParaRPr b="1"/>
          </a:p>
        </p:txBody>
      </p:sp>
      <p:sp>
        <p:nvSpPr>
          <p:cNvPr id="656" name="Google Shape;656;p68"/>
          <p:cNvSpPr txBox="1"/>
          <p:nvPr/>
        </p:nvSpPr>
        <p:spPr>
          <a:xfrm>
            <a:off x="398050" y="3915700"/>
            <a:ext cx="8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cxnSp>
        <p:nvCxnSpPr>
          <p:cNvPr id="657" name="Google Shape;657;p68"/>
          <p:cNvCxnSpPr/>
          <p:nvPr/>
        </p:nvCxnSpPr>
        <p:spPr>
          <a:xfrm rot="10800000">
            <a:off x="5974175" y="3455725"/>
            <a:ext cx="910500" cy="90600"/>
          </a:xfrm>
          <a:prstGeom prst="straightConnector1">
            <a:avLst/>
          </a:prstGeom>
          <a:noFill/>
          <a:ln w="28575" cap="flat" cmpd="sng">
            <a:solidFill>
              <a:schemeClr val="dk2"/>
            </a:solidFill>
            <a:prstDash val="solid"/>
            <a:round/>
            <a:headEnd type="none" w="med" len="med"/>
            <a:tailEnd type="triangle" w="med" len="med"/>
          </a:ln>
        </p:spPr>
      </p:cxnSp>
      <p:sp>
        <p:nvSpPr>
          <p:cNvPr id="658" name="Google Shape;658;p68"/>
          <p:cNvSpPr txBox="1"/>
          <p:nvPr/>
        </p:nvSpPr>
        <p:spPr>
          <a:xfrm>
            <a:off x="5706000" y="3658050"/>
            <a:ext cx="3340500" cy="831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Lato"/>
                <a:ea typeface="Lato"/>
                <a:cs typeface="Lato"/>
                <a:sym typeface="Lato"/>
              </a:rPr>
              <a:t>Measurement made here: Power is dissipated through measurement device</a:t>
            </a:r>
            <a:endParaRPr b="1">
              <a:latin typeface="Lato"/>
              <a:ea typeface="Lato"/>
              <a:cs typeface="Lato"/>
              <a:sym typeface="Lato"/>
            </a:endParaRPr>
          </a:p>
        </p:txBody>
      </p:sp>
      <p:sp>
        <p:nvSpPr>
          <p:cNvPr id="659" name="Google Shape;659;p68"/>
          <p:cNvSpPr/>
          <p:nvPr/>
        </p:nvSpPr>
        <p:spPr>
          <a:xfrm>
            <a:off x="169000" y="3246600"/>
            <a:ext cx="2295600" cy="1543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How much battery power is being dissipated from our electrical interface?</a:t>
            </a:r>
            <a:endParaRPr b="1"/>
          </a:p>
        </p:txBody>
      </p:sp>
      <p:cxnSp>
        <p:nvCxnSpPr>
          <p:cNvPr id="660" name="Google Shape;660;p68"/>
          <p:cNvCxnSpPr/>
          <p:nvPr/>
        </p:nvCxnSpPr>
        <p:spPr>
          <a:xfrm rot="10800000" flipH="1">
            <a:off x="4954900" y="1783050"/>
            <a:ext cx="1405800" cy="445800"/>
          </a:xfrm>
          <a:prstGeom prst="straightConnector1">
            <a:avLst/>
          </a:prstGeom>
          <a:noFill/>
          <a:ln w="28575" cap="flat" cmpd="sng">
            <a:solidFill>
              <a:srgbClr val="FF0000"/>
            </a:solidFill>
            <a:prstDash val="solid"/>
            <a:round/>
            <a:headEnd type="none" w="med" len="med"/>
            <a:tailEnd type="triangle" w="med" len="med"/>
          </a:ln>
        </p:spPr>
      </p:cxnSp>
      <p:cxnSp>
        <p:nvCxnSpPr>
          <p:cNvPr id="661" name="Google Shape;661;p68"/>
          <p:cNvCxnSpPr/>
          <p:nvPr/>
        </p:nvCxnSpPr>
        <p:spPr>
          <a:xfrm rot="10800000" flipH="1">
            <a:off x="4954900" y="2445788"/>
            <a:ext cx="1663200" cy="502200"/>
          </a:xfrm>
          <a:prstGeom prst="straightConnector1">
            <a:avLst/>
          </a:prstGeom>
          <a:noFill/>
          <a:ln w="28575" cap="flat" cmpd="sng">
            <a:solidFill>
              <a:srgbClr val="FF0000"/>
            </a:solidFill>
            <a:prstDash val="solid"/>
            <a:round/>
            <a:headEnd type="none" w="med" len="med"/>
            <a:tailEnd type="triangle" w="med" len="med"/>
          </a:ln>
        </p:spPr>
      </p:cxnSp>
      <p:sp>
        <p:nvSpPr>
          <p:cNvPr id="662" name="Google Shape;662;p68"/>
          <p:cNvSpPr txBox="1"/>
          <p:nvPr/>
        </p:nvSpPr>
        <p:spPr>
          <a:xfrm>
            <a:off x="6618100" y="1590300"/>
            <a:ext cx="1729800" cy="831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Lato"/>
                <a:ea typeface="Lato"/>
                <a:cs typeface="Lato"/>
                <a:sym typeface="Lato"/>
              </a:rPr>
              <a:t>Power Dissipation through Transistors</a:t>
            </a:r>
            <a:endParaRPr b="1">
              <a:latin typeface="Lato"/>
              <a:ea typeface="Lato"/>
              <a:cs typeface="Lato"/>
              <a:sym typeface="Lato"/>
            </a:endParaRPr>
          </a:p>
        </p:txBody>
      </p:sp>
      <p:cxnSp>
        <p:nvCxnSpPr>
          <p:cNvPr id="663" name="Google Shape;663;p68"/>
          <p:cNvCxnSpPr/>
          <p:nvPr/>
        </p:nvCxnSpPr>
        <p:spPr>
          <a:xfrm rot="10800000">
            <a:off x="3583450" y="1946800"/>
            <a:ext cx="171300" cy="925800"/>
          </a:xfrm>
          <a:prstGeom prst="straightConnector1">
            <a:avLst/>
          </a:prstGeom>
          <a:noFill/>
          <a:ln w="38100" cap="flat" cmpd="sng">
            <a:solidFill>
              <a:srgbClr val="FF0000"/>
            </a:solidFill>
            <a:prstDash val="solid"/>
            <a:round/>
            <a:headEnd type="none" w="med" len="med"/>
            <a:tailEnd type="triangle" w="med" len="med"/>
          </a:ln>
        </p:spPr>
      </p:cxnSp>
      <p:sp>
        <p:nvSpPr>
          <p:cNvPr id="664" name="Google Shape;664;p68"/>
          <p:cNvSpPr txBox="1"/>
          <p:nvPr/>
        </p:nvSpPr>
        <p:spPr>
          <a:xfrm>
            <a:off x="2066125" y="1217425"/>
            <a:ext cx="3072900" cy="6156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Lato"/>
                <a:ea typeface="Lato"/>
                <a:cs typeface="Lato"/>
                <a:sym typeface="Lato"/>
              </a:rPr>
              <a:t>Power Dissipation through Resistors</a:t>
            </a:r>
            <a:endParaRPr b="1">
              <a:latin typeface="Lato"/>
              <a:ea typeface="Lato"/>
              <a:cs typeface="Lato"/>
              <a:sym typeface="Lato"/>
            </a:endParaRPr>
          </a:p>
        </p:txBody>
      </p:sp>
      <p:sp>
        <p:nvSpPr>
          <p:cNvPr id="665" name="Google Shape;665;p68"/>
          <p:cNvSpPr txBox="1">
            <a:spLocks noGrp="1"/>
          </p:cNvSpPr>
          <p:nvPr>
            <p:ph type="title"/>
          </p:nvPr>
        </p:nvSpPr>
        <p:spPr>
          <a:xfrm>
            <a:off x="727650" y="612675"/>
            <a:ext cx="8393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Digital Logic Switch Model: Power Draw from Battery</a:t>
            </a:r>
            <a:endParaRPr/>
          </a:p>
        </p:txBody>
      </p:sp>
      <p:sp>
        <p:nvSpPr>
          <p:cNvPr id="666" name="Google Shape;666;p68"/>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Modeling &amp; Prototyping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6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45</a:t>
            </a:fld>
            <a:endParaRPr/>
          </a:p>
        </p:txBody>
      </p:sp>
      <p:pic>
        <p:nvPicPr>
          <p:cNvPr id="672" name="Google Shape;672;p69"/>
          <p:cNvPicPr preferRelativeResize="0"/>
          <p:nvPr/>
        </p:nvPicPr>
        <p:blipFill>
          <a:blip r:embed="rId3">
            <a:alphaModFix/>
          </a:blip>
          <a:stretch>
            <a:fillRect/>
          </a:stretch>
        </p:blipFill>
        <p:spPr>
          <a:xfrm>
            <a:off x="152400" y="1269000"/>
            <a:ext cx="5801400" cy="3603150"/>
          </a:xfrm>
          <a:prstGeom prst="rect">
            <a:avLst/>
          </a:prstGeom>
          <a:noFill/>
          <a:ln>
            <a:noFill/>
          </a:ln>
        </p:spPr>
      </p:pic>
      <p:sp>
        <p:nvSpPr>
          <p:cNvPr id="673" name="Google Shape;673;p69"/>
          <p:cNvSpPr txBox="1"/>
          <p:nvPr/>
        </p:nvSpPr>
        <p:spPr>
          <a:xfrm>
            <a:off x="6497950" y="1440175"/>
            <a:ext cx="2469000" cy="3070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latin typeface="Lato"/>
                <a:ea typeface="Lato"/>
                <a:cs typeface="Lato"/>
                <a:sym typeface="Lato"/>
              </a:rPr>
              <a:t>The EnerSYS battery will naturally discharge over time. Our system will contribute to  power dissipation from:</a:t>
            </a:r>
            <a:endParaRPr sz="1500">
              <a:latin typeface="Lato"/>
              <a:ea typeface="Lato"/>
              <a:cs typeface="Lato"/>
              <a:sym typeface="Lato"/>
            </a:endParaRPr>
          </a:p>
          <a:p>
            <a:pPr marL="457200" lvl="0" indent="-323850" algn="l" rtl="0">
              <a:lnSpc>
                <a:spcPct val="115000"/>
              </a:lnSpc>
              <a:spcBef>
                <a:spcPts val="0"/>
              </a:spcBef>
              <a:spcAft>
                <a:spcPts val="0"/>
              </a:spcAft>
              <a:buSzPts val="1500"/>
              <a:buFont typeface="Lato"/>
              <a:buAutoNum type="arabicPeriod"/>
            </a:pPr>
            <a:r>
              <a:rPr lang="en" sz="1500">
                <a:latin typeface="Lato"/>
                <a:ea typeface="Lato"/>
                <a:cs typeface="Lato"/>
                <a:sym typeface="Lato"/>
              </a:rPr>
              <a:t>Current flow through </a:t>
            </a:r>
            <a:r>
              <a:rPr lang="en" sz="1500" b="1">
                <a:latin typeface="Lato"/>
                <a:ea typeface="Lato"/>
                <a:cs typeface="Lato"/>
                <a:sym typeface="Lato"/>
              </a:rPr>
              <a:t>transistors</a:t>
            </a:r>
            <a:endParaRPr sz="1500" b="1">
              <a:latin typeface="Lato"/>
              <a:ea typeface="Lato"/>
              <a:cs typeface="Lato"/>
              <a:sym typeface="Lato"/>
            </a:endParaRPr>
          </a:p>
          <a:p>
            <a:pPr marL="457200" lvl="0" indent="-323850" algn="l" rtl="0">
              <a:lnSpc>
                <a:spcPct val="115000"/>
              </a:lnSpc>
              <a:spcBef>
                <a:spcPts val="0"/>
              </a:spcBef>
              <a:spcAft>
                <a:spcPts val="0"/>
              </a:spcAft>
              <a:buSzPts val="1500"/>
              <a:buFont typeface="Lato"/>
              <a:buAutoNum type="arabicPeriod"/>
            </a:pPr>
            <a:r>
              <a:rPr lang="en" sz="1500">
                <a:latin typeface="Lato"/>
                <a:ea typeface="Lato"/>
                <a:cs typeface="Lato"/>
                <a:sym typeface="Lato"/>
              </a:rPr>
              <a:t>Current flow through </a:t>
            </a:r>
            <a:r>
              <a:rPr lang="en" sz="1500" b="1">
                <a:latin typeface="Lato"/>
                <a:ea typeface="Lato"/>
                <a:cs typeface="Lato"/>
                <a:sym typeface="Lato"/>
              </a:rPr>
              <a:t>resistors</a:t>
            </a:r>
            <a:endParaRPr sz="1500" b="1">
              <a:latin typeface="Lato"/>
              <a:ea typeface="Lato"/>
              <a:cs typeface="Lato"/>
              <a:sym typeface="Lato"/>
            </a:endParaRPr>
          </a:p>
          <a:p>
            <a:pPr marL="457200" lvl="0" indent="-323850" algn="l" rtl="0">
              <a:lnSpc>
                <a:spcPct val="115000"/>
              </a:lnSpc>
              <a:spcBef>
                <a:spcPts val="0"/>
              </a:spcBef>
              <a:spcAft>
                <a:spcPts val="0"/>
              </a:spcAft>
              <a:buSzPts val="1500"/>
              <a:buFont typeface="Lato"/>
              <a:buAutoNum type="arabicPeriod"/>
            </a:pPr>
            <a:r>
              <a:rPr lang="en" sz="1500">
                <a:latin typeface="Lato"/>
                <a:ea typeface="Lato"/>
                <a:cs typeface="Lato"/>
                <a:sym typeface="Lato"/>
              </a:rPr>
              <a:t>Current flow through </a:t>
            </a:r>
            <a:r>
              <a:rPr lang="en" sz="1500" b="1">
                <a:latin typeface="Lato"/>
                <a:ea typeface="Lato"/>
                <a:cs typeface="Lato"/>
                <a:sym typeface="Lato"/>
              </a:rPr>
              <a:t>measurement device</a:t>
            </a:r>
            <a:endParaRPr sz="1500" b="1">
              <a:latin typeface="Lato"/>
              <a:ea typeface="Lato"/>
              <a:cs typeface="Lato"/>
              <a:sym typeface="Lato"/>
            </a:endParaRPr>
          </a:p>
        </p:txBody>
      </p:sp>
      <p:sp>
        <p:nvSpPr>
          <p:cNvPr id="674" name="Google Shape;674;p69"/>
          <p:cNvSpPr txBox="1">
            <a:spLocks noGrp="1"/>
          </p:cNvSpPr>
          <p:nvPr>
            <p:ph type="title"/>
          </p:nvPr>
        </p:nvSpPr>
        <p:spPr>
          <a:xfrm>
            <a:off x="727650" y="612675"/>
            <a:ext cx="8393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Digital Logic Switch Model: Power Draw from Battery</a:t>
            </a:r>
            <a:endParaRPr/>
          </a:p>
        </p:txBody>
      </p:sp>
      <p:sp>
        <p:nvSpPr>
          <p:cNvPr id="675" name="Google Shape;675;p69"/>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Modeling &amp; Prototyping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70"/>
          <p:cNvSpPr txBox="1">
            <a:spLocks noGrp="1"/>
          </p:cNvSpPr>
          <p:nvPr>
            <p:ph type="title"/>
          </p:nvPr>
        </p:nvSpPr>
        <p:spPr>
          <a:xfrm>
            <a:off x="727650" y="61570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rgbClr val="000000"/>
              </a:buClr>
              <a:buSzPct val="44196"/>
              <a:buFont typeface="Arial"/>
              <a:buNone/>
            </a:pPr>
            <a:r>
              <a:rPr lang="en" sz="2240"/>
              <a:t>Digital Logic Switch Model: Power Dissipation from Battery</a:t>
            </a:r>
            <a:endParaRPr sz="2240"/>
          </a:p>
          <a:p>
            <a:pPr marL="0" lvl="0" indent="0" algn="l" rtl="0">
              <a:spcBef>
                <a:spcPts val="0"/>
              </a:spcBef>
              <a:spcAft>
                <a:spcPts val="0"/>
              </a:spcAft>
              <a:buNone/>
            </a:pPr>
            <a:endParaRPr/>
          </a:p>
        </p:txBody>
      </p:sp>
      <p:sp>
        <p:nvSpPr>
          <p:cNvPr id="681" name="Google Shape;681;p70"/>
          <p:cNvSpPr txBox="1">
            <a:spLocks noGrp="1"/>
          </p:cNvSpPr>
          <p:nvPr>
            <p:ph type="body" idx="1"/>
          </p:nvPr>
        </p:nvSpPr>
        <p:spPr>
          <a:xfrm>
            <a:off x="727650" y="1456425"/>
            <a:ext cx="7688700" cy="1492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b="1" u="sng"/>
              <a:t>Mathematical Modeling:</a:t>
            </a:r>
            <a:r>
              <a:rPr lang="en" sz="1500" b="1"/>
              <a:t> </a:t>
            </a:r>
            <a:endParaRPr sz="1500" b="1"/>
          </a:p>
          <a:p>
            <a:pPr marL="0" lvl="0" indent="0" algn="l" rtl="0">
              <a:spcBef>
                <a:spcPts val="1200"/>
              </a:spcBef>
              <a:spcAft>
                <a:spcPts val="1200"/>
              </a:spcAft>
              <a:buNone/>
            </a:pPr>
            <a:endParaRPr sz="1500" b="1"/>
          </a:p>
        </p:txBody>
      </p:sp>
      <p:sp>
        <p:nvSpPr>
          <p:cNvPr id="682" name="Google Shape;682;p7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46</a:t>
            </a:fld>
            <a:endParaRPr/>
          </a:p>
        </p:txBody>
      </p:sp>
      <p:sp>
        <p:nvSpPr>
          <p:cNvPr id="683" name="Google Shape;683;p70"/>
          <p:cNvSpPr txBox="1"/>
          <p:nvPr/>
        </p:nvSpPr>
        <p:spPr>
          <a:xfrm>
            <a:off x="727650" y="2839650"/>
            <a:ext cx="73725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Lato"/>
                <a:ea typeface="Lato"/>
                <a:cs typeface="Lato"/>
                <a:sym typeface="Lato"/>
              </a:rPr>
              <a:t>Where</a:t>
            </a:r>
            <a:endParaRPr sz="1500">
              <a:latin typeface="Lato"/>
              <a:ea typeface="Lato"/>
              <a:cs typeface="Lato"/>
              <a:sym typeface="Lato"/>
            </a:endParaRPr>
          </a:p>
          <a:p>
            <a:pPr marL="0" lvl="0" indent="0" algn="l" rtl="0">
              <a:spcBef>
                <a:spcPts val="0"/>
              </a:spcBef>
              <a:spcAft>
                <a:spcPts val="0"/>
              </a:spcAft>
              <a:buNone/>
            </a:pPr>
            <a:endParaRPr sz="1500">
              <a:latin typeface="Lato"/>
              <a:ea typeface="Lato"/>
              <a:cs typeface="Lato"/>
              <a:sym typeface="Lato"/>
            </a:endParaRPr>
          </a:p>
          <a:p>
            <a:pPr marL="457200" lvl="0" indent="-323850" algn="l" rtl="0">
              <a:lnSpc>
                <a:spcPct val="150000"/>
              </a:lnSpc>
              <a:spcBef>
                <a:spcPts val="0"/>
              </a:spcBef>
              <a:spcAft>
                <a:spcPts val="0"/>
              </a:spcAft>
              <a:buSzPts val="1500"/>
              <a:buFont typeface="Lato"/>
              <a:buChar char="●"/>
            </a:pPr>
            <a:r>
              <a:rPr lang="en" sz="1500" b="1">
                <a:latin typeface="Lato"/>
                <a:ea typeface="Lato"/>
                <a:cs typeface="Lato"/>
                <a:sym typeface="Lato"/>
              </a:rPr>
              <a:t>Term 1</a:t>
            </a:r>
            <a:r>
              <a:rPr lang="en" sz="1500">
                <a:latin typeface="Lato"/>
                <a:ea typeface="Lato"/>
                <a:cs typeface="Lato"/>
                <a:sym typeface="Lato"/>
              </a:rPr>
              <a:t> represents the total power dissipation from the resistors in the system</a:t>
            </a:r>
            <a:endParaRPr sz="1500">
              <a:latin typeface="Lato"/>
              <a:ea typeface="Lato"/>
              <a:cs typeface="Lato"/>
              <a:sym typeface="Lato"/>
            </a:endParaRPr>
          </a:p>
          <a:p>
            <a:pPr marL="457200" lvl="0" indent="-323850" algn="l" rtl="0">
              <a:lnSpc>
                <a:spcPct val="150000"/>
              </a:lnSpc>
              <a:spcBef>
                <a:spcPts val="0"/>
              </a:spcBef>
              <a:spcAft>
                <a:spcPts val="0"/>
              </a:spcAft>
              <a:buSzPts val="1500"/>
              <a:buFont typeface="Lato"/>
              <a:buChar char="●"/>
            </a:pPr>
            <a:r>
              <a:rPr lang="en" sz="1500" b="1">
                <a:latin typeface="Lato"/>
                <a:ea typeface="Lato"/>
                <a:cs typeface="Lato"/>
                <a:sym typeface="Lato"/>
              </a:rPr>
              <a:t>Term 2</a:t>
            </a:r>
            <a:r>
              <a:rPr lang="en" sz="1500">
                <a:latin typeface="Lato"/>
                <a:ea typeface="Lato"/>
                <a:cs typeface="Lato"/>
                <a:sym typeface="Lato"/>
              </a:rPr>
              <a:t> represents the total power dissipation from the individual measurements and transistors in the system</a:t>
            </a:r>
            <a:endParaRPr sz="1500">
              <a:latin typeface="Lato"/>
              <a:ea typeface="Lato"/>
              <a:cs typeface="Lato"/>
              <a:sym typeface="Lato"/>
            </a:endParaRPr>
          </a:p>
        </p:txBody>
      </p:sp>
      <p:pic>
        <p:nvPicPr>
          <p:cNvPr id="684" name="Google Shape;684;p70"/>
          <p:cNvPicPr preferRelativeResize="0"/>
          <p:nvPr/>
        </p:nvPicPr>
        <p:blipFill>
          <a:blip r:embed="rId3">
            <a:alphaModFix/>
          </a:blip>
          <a:stretch>
            <a:fillRect/>
          </a:stretch>
        </p:blipFill>
        <p:spPr>
          <a:xfrm>
            <a:off x="251312" y="2005950"/>
            <a:ext cx="8641375" cy="721250"/>
          </a:xfrm>
          <a:prstGeom prst="rect">
            <a:avLst/>
          </a:prstGeom>
          <a:noFill/>
          <a:ln>
            <a:noFill/>
          </a:ln>
        </p:spPr>
      </p:pic>
      <p:sp>
        <p:nvSpPr>
          <p:cNvPr id="685" name="Google Shape;685;p70"/>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Modeling &amp; Prototyping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71"/>
          <p:cNvSpPr txBox="1">
            <a:spLocks noGrp="1"/>
          </p:cNvSpPr>
          <p:nvPr>
            <p:ph type="title"/>
          </p:nvPr>
        </p:nvSpPr>
        <p:spPr>
          <a:xfrm>
            <a:off x="729450" y="623875"/>
            <a:ext cx="80775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Switch Digital Logic Prototype</a:t>
            </a:r>
            <a:endParaRPr/>
          </a:p>
        </p:txBody>
      </p:sp>
      <p:sp>
        <p:nvSpPr>
          <p:cNvPr id="691" name="Google Shape;691;p71"/>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Modeling &amp; Prototyping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692" name="Google Shape;692;p7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47</a:t>
            </a:fld>
            <a:endParaRPr/>
          </a:p>
        </p:txBody>
      </p:sp>
      <p:pic>
        <p:nvPicPr>
          <p:cNvPr id="693" name="Google Shape;693;p71"/>
          <p:cNvPicPr preferRelativeResize="0"/>
          <p:nvPr/>
        </p:nvPicPr>
        <p:blipFill>
          <a:blip r:embed="rId3">
            <a:alphaModFix/>
          </a:blip>
          <a:stretch>
            <a:fillRect/>
          </a:stretch>
        </p:blipFill>
        <p:spPr>
          <a:xfrm>
            <a:off x="6493350" y="1397125"/>
            <a:ext cx="2066925" cy="2762250"/>
          </a:xfrm>
          <a:prstGeom prst="rect">
            <a:avLst/>
          </a:prstGeom>
          <a:noFill/>
          <a:ln>
            <a:noFill/>
          </a:ln>
        </p:spPr>
      </p:pic>
      <p:pic>
        <p:nvPicPr>
          <p:cNvPr id="694" name="Google Shape;694;p71"/>
          <p:cNvPicPr preferRelativeResize="0"/>
          <p:nvPr/>
        </p:nvPicPr>
        <p:blipFill>
          <a:blip r:embed="rId4">
            <a:alphaModFix/>
          </a:blip>
          <a:stretch>
            <a:fillRect/>
          </a:stretch>
        </p:blipFill>
        <p:spPr>
          <a:xfrm>
            <a:off x="3538613" y="1373313"/>
            <a:ext cx="2762250" cy="2809875"/>
          </a:xfrm>
          <a:prstGeom prst="rect">
            <a:avLst/>
          </a:prstGeom>
          <a:noFill/>
          <a:ln>
            <a:noFill/>
          </a:ln>
        </p:spPr>
      </p:pic>
      <p:pic>
        <p:nvPicPr>
          <p:cNvPr id="695" name="Google Shape;695;p71"/>
          <p:cNvPicPr preferRelativeResize="0"/>
          <p:nvPr/>
        </p:nvPicPr>
        <p:blipFill>
          <a:blip r:embed="rId5">
            <a:alphaModFix/>
          </a:blip>
          <a:stretch>
            <a:fillRect/>
          </a:stretch>
        </p:blipFill>
        <p:spPr>
          <a:xfrm rot="10800000">
            <a:off x="1709813" y="1781975"/>
            <a:ext cx="1828800" cy="1362075"/>
          </a:xfrm>
          <a:prstGeom prst="rect">
            <a:avLst/>
          </a:prstGeom>
          <a:noFill/>
          <a:ln>
            <a:noFill/>
          </a:ln>
        </p:spPr>
      </p:pic>
      <p:sp>
        <p:nvSpPr>
          <p:cNvPr id="696" name="Google Shape;696;p71"/>
          <p:cNvSpPr txBox="1"/>
          <p:nvPr/>
        </p:nvSpPr>
        <p:spPr>
          <a:xfrm>
            <a:off x="814313" y="2303525"/>
            <a:ext cx="895500" cy="6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t>Power</a:t>
            </a:r>
            <a:endParaRPr b="1"/>
          </a:p>
          <a:p>
            <a:pPr marL="0" lvl="0" indent="0" algn="ctr" rtl="0">
              <a:spcBef>
                <a:spcPts val="0"/>
              </a:spcBef>
              <a:spcAft>
                <a:spcPts val="0"/>
              </a:spcAft>
              <a:buNone/>
            </a:pPr>
            <a:r>
              <a:rPr lang="en" b="1"/>
              <a:t>Supply</a:t>
            </a:r>
            <a:endParaRPr b="1"/>
          </a:p>
          <a:p>
            <a:pPr marL="0" lvl="0" indent="0" algn="l" rtl="0">
              <a:spcBef>
                <a:spcPts val="0"/>
              </a:spcBef>
              <a:spcAft>
                <a:spcPts val="0"/>
              </a:spcAft>
              <a:buNone/>
            </a:pPr>
            <a:endParaRPr b="1"/>
          </a:p>
        </p:txBody>
      </p:sp>
      <p:sp>
        <p:nvSpPr>
          <p:cNvPr id="697" name="Google Shape;697;p71"/>
          <p:cNvSpPr txBox="1"/>
          <p:nvPr/>
        </p:nvSpPr>
        <p:spPr>
          <a:xfrm>
            <a:off x="583738" y="3144038"/>
            <a:ext cx="2762400" cy="160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Lato"/>
                <a:ea typeface="Lato"/>
                <a:cs typeface="Lato"/>
                <a:sym typeface="Lato"/>
              </a:rPr>
              <a:t>Verifies:</a:t>
            </a:r>
            <a:endParaRPr b="1">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
                <a:latin typeface="Lato"/>
                <a:ea typeface="Lato"/>
                <a:cs typeface="Lato"/>
                <a:sym typeface="Lato"/>
              </a:rPr>
              <a:t>Switches can be used to access discrete  pin combinations</a:t>
            </a:r>
            <a:endParaRPr>
              <a:latin typeface="Lato"/>
              <a:ea typeface="Lato"/>
              <a:cs typeface="Lato"/>
              <a:sym typeface="Lato"/>
            </a:endParaRPr>
          </a:p>
          <a:p>
            <a:pPr marL="0" lvl="0" indent="0" algn="l" rtl="0">
              <a:lnSpc>
                <a:spcPct val="115000"/>
              </a:lnSpc>
              <a:spcBef>
                <a:spcPts val="0"/>
              </a:spcBef>
              <a:spcAft>
                <a:spcPts val="0"/>
              </a:spcAft>
              <a:buNone/>
            </a:pPr>
            <a:r>
              <a:rPr lang="en" b="1">
                <a:latin typeface="Lato"/>
                <a:ea typeface="Lato"/>
                <a:cs typeface="Lato"/>
                <a:sym typeface="Lato"/>
              </a:rPr>
              <a:t>Characterizes:</a:t>
            </a:r>
            <a:endParaRPr b="1">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
                <a:latin typeface="Lato"/>
                <a:ea typeface="Lato"/>
                <a:cs typeface="Lato"/>
                <a:sym typeface="Lato"/>
              </a:rPr>
              <a:t>Measurement Error</a:t>
            </a:r>
            <a:endParaRPr>
              <a:latin typeface="Lato"/>
              <a:ea typeface="Lato"/>
              <a:cs typeface="Lato"/>
              <a:sym typeface="La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7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Summary</a:t>
            </a:r>
            <a:endParaRPr/>
          </a:p>
        </p:txBody>
      </p:sp>
      <p:sp>
        <p:nvSpPr>
          <p:cNvPr id="703" name="Google Shape;703;p7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704" name="Google Shape;704;p7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73"/>
          <p:cNvSpPr txBox="1">
            <a:spLocks noGrp="1"/>
          </p:cNvSpPr>
          <p:nvPr>
            <p:ph type="title"/>
          </p:nvPr>
        </p:nvSpPr>
        <p:spPr>
          <a:xfrm>
            <a:off x="729450" y="6238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Completed Work</a:t>
            </a:r>
            <a:endParaRPr/>
          </a:p>
        </p:txBody>
      </p:sp>
      <p:sp>
        <p:nvSpPr>
          <p:cNvPr id="710" name="Google Shape;710;p73"/>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Summary</a:t>
            </a:r>
            <a:endParaRPr sz="1300" b="1" dirty="0">
              <a:solidFill>
                <a:schemeClr val="dk2"/>
              </a:solidFill>
              <a:latin typeface="Lato Light"/>
              <a:ea typeface="Lato Light"/>
              <a:cs typeface="Lato Light"/>
              <a:sym typeface="Lato Light"/>
            </a:endParaRPr>
          </a:p>
        </p:txBody>
      </p:sp>
      <p:sp>
        <p:nvSpPr>
          <p:cNvPr id="711" name="Google Shape;711;p7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49</a:t>
            </a:fld>
            <a:endParaRPr/>
          </a:p>
        </p:txBody>
      </p:sp>
      <p:sp>
        <p:nvSpPr>
          <p:cNvPr id="712" name="Google Shape;712;p73"/>
          <p:cNvSpPr txBox="1">
            <a:spLocks noGrp="1"/>
          </p:cNvSpPr>
          <p:nvPr>
            <p:ph type="body" idx="1"/>
          </p:nvPr>
        </p:nvSpPr>
        <p:spPr>
          <a:xfrm>
            <a:off x="729450" y="1460650"/>
            <a:ext cx="3370500" cy="2879400"/>
          </a:xfrm>
          <a:prstGeom prst="rect">
            <a:avLst/>
          </a:prstGeom>
        </p:spPr>
        <p:txBody>
          <a:bodyPr spcFirstLastPara="1" wrap="square" lIns="91425" tIns="91425" rIns="91425" bIns="91425" anchor="t" anchorCtr="0">
            <a:normAutofit lnSpcReduction="10000"/>
          </a:bodyPr>
          <a:lstStyle/>
          <a:p>
            <a:pPr marL="457200" lvl="0" indent="-317500" algn="l" rtl="0">
              <a:spcBef>
                <a:spcPts val="0"/>
              </a:spcBef>
              <a:spcAft>
                <a:spcPts val="0"/>
              </a:spcAft>
              <a:buSzPts val="1400"/>
              <a:buChar char="●"/>
            </a:pPr>
            <a:r>
              <a:rPr lang="en" sz="1400"/>
              <a:t>Trade Studies</a:t>
            </a:r>
            <a:endParaRPr sz="1400"/>
          </a:p>
          <a:p>
            <a:pPr marL="914400" lvl="1" indent="-317500" algn="l" rtl="0">
              <a:spcBef>
                <a:spcPts val="0"/>
              </a:spcBef>
              <a:spcAft>
                <a:spcPts val="0"/>
              </a:spcAft>
              <a:buSzPts val="1400"/>
              <a:buChar char="○"/>
            </a:pPr>
            <a:r>
              <a:rPr lang="en" sz="1400"/>
              <a:t>Parts of each study</a:t>
            </a:r>
            <a:endParaRPr sz="1400"/>
          </a:p>
          <a:p>
            <a:pPr marL="914400" lvl="1" indent="-317500" algn="l" rtl="0">
              <a:spcBef>
                <a:spcPts val="0"/>
              </a:spcBef>
              <a:spcAft>
                <a:spcPts val="0"/>
              </a:spcAft>
              <a:buSzPts val="1400"/>
              <a:buChar char="○"/>
            </a:pPr>
            <a:r>
              <a:rPr lang="en" sz="1400"/>
              <a:t>Microcontroller</a:t>
            </a:r>
            <a:endParaRPr sz="1400"/>
          </a:p>
          <a:p>
            <a:pPr marL="0" lvl="0" indent="0" algn="l" rtl="0">
              <a:spcBef>
                <a:spcPts val="1200"/>
              </a:spcBef>
              <a:spcAft>
                <a:spcPts val="0"/>
              </a:spcAft>
              <a:buNone/>
            </a:pPr>
            <a:endParaRPr sz="1400"/>
          </a:p>
          <a:p>
            <a:pPr marL="457200" lvl="0" indent="-317500" algn="l" rtl="0">
              <a:spcBef>
                <a:spcPts val="1200"/>
              </a:spcBef>
              <a:spcAft>
                <a:spcPts val="0"/>
              </a:spcAft>
              <a:buSzPts val="1400"/>
              <a:buChar char="●"/>
            </a:pPr>
            <a:r>
              <a:rPr lang="en" sz="1400"/>
              <a:t>Project Description</a:t>
            </a:r>
            <a:endParaRPr sz="1400"/>
          </a:p>
          <a:p>
            <a:pPr marL="914400" lvl="1" indent="-317500" algn="l" rtl="0">
              <a:spcBef>
                <a:spcPts val="0"/>
              </a:spcBef>
              <a:spcAft>
                <a:spcPts val="0"/>
              </a:spcAft>
              <a:buSzPts val="1400"/>
              <a:buChar char="○"/>
            </a:pPr>
            <a:r>
              <a:rPr lang="en" sz="1400"/>
              <a:t>Problem/Need</a:t>
            </a:r>
            <a:endParaRPr sz="1400"/>
          </a:p>
          <a:p>
            <a:pPr marL="914400" lvl="1" indent="-317500" algn="l" rtl="0">
              <a:spcBef>
                <a:spcPts val="0"/>
              </a:spcBef>
              <a:spcAft>
                <a:spcPts val="0"/>
              </a:spcAft>
              <a:buSzPts val="1400"/>
              <a:buChar char="○"/>
            </a:pPr>
            <a:r>
              <a:rPr lang="en" sz="1400"/>
              <a:t>Objectives</a:t>
            </a:r>
            <a:endParaRPr sz="1400"/>
          </a:p>
          <a:p>
            <a:pPr marL="914400" lvl="1" indent="-317500" algn="l" rtl="0">
              <a:spcBef>
                <a:spcPts val="0"/>
              </a:spcBef>
              <a:spcAft>
                <a:spcPts val="0"/>
              </a:spcAft>
              <a:buSzPts val="1400"/>
              <a:buChar char="○"/>
            </a:pPr>
            <a:r>
              <a:rPr lang="en" sz="1400"/>
              <a:t>CONOPS</a:t>
            </a:r>
            <a:endParaRPr sz="1400"/>
          </a:p>
          <a:p>
            <a:pPr marL="914400" lvl="1" indent="-317500" algn="l" rtl="0">
              <a:spcBef>
                <a:spcPts val="0"/>
              </a:spcBef>
              <a:spcAft>
                <a:spcPts val="0"/>
              </a:spcAft>
              <a:buSzPts val="1400"/>
              <a:buChar char="○"/>
            </a:pPr>
            <a:r>
              <a:rPr lang="en" sz="1400"/>
              <a:t>Requirements</a:t>
            </a:r>
            <a:endParaRPr sz="1400"/>
          </a:p>
          <a:p>
            <a:pPr marL="914400" lvl="1" indent="-317500" algn="l" rtl="0">
              <a:spcBef>
                <a:spcPts val="0"/>
              </a:spcBef>
              <a:spcAft>
                <a:spcPts val="0"/>
              </a:spcAft>
              <a:buSzPts val="1400"/>
              <a:buChar char="○"/>
            </a:pPr>
            <a:r>
              <a:rPr lang="en" sz="1400"/>
              <a:t>FBDs</a:t>
            </a:r>
            <a:endParaRPr sz="1400"/>
          </a:p>
        </p:txBody>
      </p:sp>
      <p:sp>
        <p:nvSpPr>
          <p:cNvPr id="713" name="Google Shape;713;p73"/>
          <p:cNvSpPr txBox="1">
            <a:spLocks noGrp="1"/>
          </p:cNvSpPr>
          <p:nvPr>
            <p:ph type="body" idx="1"/>
          </p:nvPr>
        </p:nvSpPr>
        <p:spPr>
          <a:xfrm>
            <a:off x="4550450" y="1534738"/>
            <a:ext cx="3370500" cy="2879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Preliminary Design Document</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729450" y="6238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Mission Statement</a:t>
            </a:r>
            <a:endParaRPr/>
          </a:p>
        </p:txBody>
      </p:sp>
      <p:sp>
        <p:nvSpPr>
          <p:cNvPr id="171" name="Google Shape;171;p2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1100"/>
              <a:buFont typeface="Arial"/>
              <a:buNone/>
            </a:pPr>
            <a:r>
              <a:rPr lang="en" sz="1700" i="1">
                <a:solidFill>
                  <a:schemeClr val="dk1"/>
                </a:solidFill>
              </a:rPr>
              <a:t>Team ABSTRACT shall provide EnerSYS with a system that can interface with their 8s16p battery, autonomously test the battery for continuity, resistance, voltage, and isolation, and provide data to verify whether or not the battery is qualified for space-flight.</a:t>
            </a:r>
            <a:endParaRPr sz="1700" i="1">
              <a:solidFill>
                <a:schemeClr val="dk1"/>
              </a:solidFill>
            </a:endParaRPr>
          </a:p>
          <a:p>
            <a:pPr marL="0" lvl="0" indent="0" algn="l" rtl="0">
              <a:spcBef>
                <a:spcPts val="1200"/>
              </a:spcBef>
              <a:spcAft>
                <a:spcPts val="1200"/>
              </a:spcAft>
              <a:buNone/>
            </a:pPr>
            <a:endParaRPr/>
          </a:p>
        </p:txBody>
      </p:sp>
      <p:sp>
        <p:nvSpPr>
          <p:cNvPr id="172" name="Google Shape;172;p29"/>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Project Description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173" name="Google Shape;173;p2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74"/>
          <p:cNvSpPr txBox="1">
            <a:spLocks noGrp="1"/>
          </p:cNvSpPr>
          <p:nvPr>
            <p:ph type="title"/>
          </p:nvPr>
        </p:nvSpPr>
        <p:spPr>
          <a:xfrm>
            <a:off x="729450" y="6238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Remaining Work</a:t>
            </a:r>
            <a:endParaRPr/>
          </a:p>
        </p:txBody>
      </p:sp>
      <p:sp>
        <p:nvSpPr>
          <p:cNvPr id="719" name="Google Shape;719;p74"/>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Summary</a:t>
            </a:r>
            <a:endParaRPr sz="1300" b="1" dirty="0">
              <a:solidFill>
                <a:schemeClr val="dk2"/>
              </a:solidFill>
              <a:latin typeface="Lato Light"/>
              <a:ea typeface="Lato Light"/>
              <a:cs typeface="Lato Light"/>
              <a:sym typeface="Lato Light"/>
            </a:endParaRPr>
          </a:p>
        </p:txBody>
      </p:sp>
      <p:sp>
        <p:nvSpPr>
          <p:cNvPr id="720" name="Google Shape;720;p7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50</a:t>
            </a:fld>
            <a:endParaRPr/>
          </a:p>
        </p:txBody>
      </p:sp>
      <p:sp>
        <p:nvSpPr>
          <p:cNvPr id="721" name="Google Shape;721;p74"/>
          <p:cNvSpPr txBox="1">
            <a:spLocks noGrp="1"/>
          </p:cNvSpPr>
          <p:nvPr>
            <p:ph type="body" idx="1"/>
          </p:nvPr>
        </p:nvSpPr>
        <p:spPr>
          <a:xfrm>
            <a:off x="729450" y="1460650"/>
            <a:ext cx="4041300" cy="2879400"/>
          </a:xfrm>
          <a:prstGeom prst="rect">
            <a:avLst/>
          </a:prstGeom>
        </p:spPr>
        <p:txBody>
          <a:bodyPr spcFirstLastPara="1" wrap="square" lIns="91425" tIns="91425" rIns="91425" bIns="91425" anchor="t" anchorCtr="0">
            <a:normAutofit lnSpcReduction="10000"/>
          </a:bodyPr>
          <a:lstStyle/>
          <a:p>
            <a:pPr marL="457200" lvl="0" indent="-317500" algn="l" rtl="0">
              <a:spcBef>
                <a:spcPts val="0"/>
              </a:spcBef>
              <a:spcAft>
                <a:spcPts val="0"/>
              </a:spcAft>
              <a:buSzPts val="1400"/>
              <a:buChar char="●"/>
            </a:pPr>
            <a:r>
              <a:rPr lang="en" sz="1400"/>
              <a:t>Trade Studies</a:t>
            </a:r>
            <a:endParaRPr sz="1400"/>
          </a:p>
          <a:p>
            <a:pPr marL="914400" lvl="1" indent="-317500" algn="l" rtl="0">
              <a:spcBef>
                <a:spcPts val="0"/>
              </a:spcBef>
              <a:spcAft>
                <a:spcPts val="0"/>
              </a:spcAft>
              <a:buSzPts val="1400"/>
              <a:buChar char="○"/>
            </a:pPr>
            <a:r>
              <a:rPr lang="en" sz="1400"/>
              <a:t>Measurement Device</a:t>
            </a:r>
            <a:endParaRPr sz="1400"/>
          </a:p>
          <a:p>
            <a:pPr marL="914400" lvl="1" indent="-317500" algn="l" rtl="0">
              <a:spcBef>
                <a:spcPts val="0"/>
              </a:spcBef>
              <a:spcAft>
                <a:spcPts val="0"/>
              </a:spcAft>
              <a:buSzPts val="1400"/>
              <a:buChar char="○"/>
            </a:pPr>
            <a:r>
              <a:rPr lang="en" sz="1400"/>
              <a:t>Electrical Switches for Interface Board</a:t>
            </a:r>
            <a:endParaRPr sz="1400"/>
          </a:p>
          <a:p>
            <a:pPr marL="914400" lvl="1" indent="-317500" algn="l" rtl="0">
              <a:spcBef>
                <a:spcPts val="0"/>
              </a:spcBef>
              <a:spcAft>
                <a:spcPts val="0"/>
              </a:spcAft>
              <a:buSzPts val="1400"/>
              <a:buChar char="○"/>
            </a:pPr>
            <a:r>
              <a:rPr lang="en" sz="1400"/>
              <a:t>GUI</a:t>
            </a:r>
            <a:endParaRPr sz="1400"/>
          </a:p>
          <a:p>
            <a:pPr marL="0" lvl="0" indent="0" algn="l" rtl="0">
              <a:spcBef>
                <a:spcPts val="1200"/>
              </a:spcBef>
              <a:spcAft>
                <a:spcPts val="0"/>
              </a:spcAft>
              <a:buNone/>
            </a:pPr>
            <a:endParaRPr sz="1400"/>
          </a:p>
          <a:p>
            <a:pPr marL="457200" lvl="0" indent="-317500" algn="l" rtl="0">
              <a:spcBef>
                <a:spcPts val="1200"/>
              </a:spcBef>
              <a:spcAft>
                <a:spcPts val="0"/>
              </a:spcAft>
              <a:buSzPts val="1400"/>
              <a:buChar char="●"/>
            </a:pPr>
            <a:r>
              <a:rPr lang="en" sz="1400"/>
              <a:t>Prototyping &amp; Modelling</a:t>
            </a:r>
            <a:endParaRPr sz="1400"/>
          </a:p>
          <a:p>
            <a:pPr marL="914400" lvl="1" indent="-317500" algn="l" rtl="0">
              <a:spcBef>
                <a:spcPts val="0"/>
              </a:spcBef>
              <a:spcAft>
                <a:spcPts val="0"/>
              </a:spcAft>
              <a:buSzPts val="1400"/>
              <a:buChar char="○"/>
            </a:pPr>
            <a:r>
              <a:rPr lang="en" sz="1400"/>
              <a:t>Power Draw (Digital Switch Logic)</a:t>
            </a:r>
            <a:endParaRPr sz="1400"/>
          </a:p>
          <a:p>
            <a:pPr marL="914400" lvl="1" indent="-317500" algn="l" rtl="0">
              <a:spcBef>
                <a:spcPts val="0"/>
              </a:spcBef>
              <a:spcAft>
                <a:spcPts val="0"/>
              </a:spcAft>
              <a:buSzPts val="1400"/>
              <a:buChar char="○"/>
            </a:pPr>
            <a:r>
              <a:rPr lang="en" sz="1400"/>
              <a:t>Switch Digital Logic</a:t>
            </a:r>
            <a:endParaRPr sz="1400"/>
          </a:p>
          <a:p>
            <a:pPr marL="914400" lvl="1" indent="-317500" algn="l" rtl="0">
              <a:spcBef>
                <a:spcPts val="0"/>
              </a:spcBef>
              <a:spcAft>
                <a:spcPts val="0"/>
              </a:spcAft>
              <a:buSzPts val="1400"/>
              <a:buChar char="○"/>
            </a:pPr>
            <a:r>
              <a:rPr lang="en" sz="1400"/>
              <a:t>Daisy Chain (Microcontroller Trade)</a:t>
            </a:r>
            <a:endParaRPr sz="1400"/>
          </a:p>
        </p:txBody>
      </p:sp>
      <p:sp>
        <p:nvSpPr>
          <p:cNvPr id="722" name="Google Shape;722;p74"/>
          <p:cNvSpPr txBox="1">
            <a:spLocks noGrp="1"/>
          </p:cNvSpPr>
          <p:nvPr>
            <p:ph type="body" idx="1"/>
          </p:nvPr>
        </p:nvSpPr>
        <p:spPr>
          <a:xfrm>
            <a:off x="4864600" y="1460638"/>
            <a:ext cx="4041300" cy="2879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Critical Design Review</a:t>
            </a:r>
            <a:endParaRPr sz="1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75"/>
          <p:cNvSpPr txBox="1">
            <a:spLocks noGrp="1"/>
          </p:cNvSpPr>
          <p:nvPr>
            <p:ph type="title"/>
          </p:nvPr>
        </p:nvSpPr>
        <p:spPr>
          <a:xfrm>
            <a:off x="727650" y="2304150"/>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40"/>
              <a:t>Thanks</a:t>
            </a:r>
            <a:endParaRPr sz="2940"/>
          </a:p>
        </p:txBody>
      </p:sp>
      <p:sp>
        <p:nvSpPr>
          <p:cNvPr id="728" name="Google Shape;728;p7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76"/>
          <p:cNvSpPr txBox="1">
            <a:spLocks noGrp="1"/>
          </p:cNvSpPr>
          <p:nvPr>
            <p:ph type="title"/>
          </p:nvPr>
        </p:nvSpPr>
        <p:spPr>
          <a:xfrm>
            <a:off x="180700" y="2404300"/>
            <a:ext cx="8355600" cy="1680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000"/>
              <a:t>Appendix Slides</a:t>
            </a:r>
            <a:endParaRPr sz="4000"/>
          </a:p>
        </p:txBody>
      </p:sp>
      <p:sp>
        <p:nvSpPr>
          <p:cNvPr id="734" name="Google Shape;734;p7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77"/>
          <p:cNvSpPr txBox="1">
            <a:spLocks noGrp="1"/>
          </p:cNvSpPr>
          <p:nvPr>
            <p:ph type="title"/>
          </p:nvPr>
        </p:nvSpPr>
        <p:spPr>
          <a:xfrm>
            <a:off x="727650" y="2304150"/>
            <a:ext cx="76887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Functional Requirements</a:t>
            </a:r>
            <a:endParaRPr/>
          </a:p>
        </p:txBody>
      </p:sp>
      <p:sp>
        <p:nvSpPr>
          <p:cNvPr id="740" name="Google Shape;740;p7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78"/>
          <p:cNvSpPr txBox="1">
            <a:spLocks noGrp="1"/>
          </p:cNvSpPr>
          <p:nvPr>
            <p:ph type="title"/>
          </p:nvPr>
        </p:nvSpPr>
        <p:spPr>
          <a:xfrm>
            <a:off x="257075" y="40925"/>
            <a:ext cx="8520600" cy="396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ct val="65131"/>
              <a:buNone/>
            </a:pPr>
            <a:r>
              <a:rPr lang="en" sz="1520" b="1" u="sng"/>
              <a:t>High Level Requirements</a:t>
            </a:r>
            <a:endParaRPr sz="1520" b="1" u="sng"/>
          </a:p>
        </p:txBody>
      </p:sp>
      <p:sp>
        <p:nvSpPr>
          <p:cNvPr id="746" name="Google Shape;746;p78"/>
          <p:cNvSpPr txBox="1">
            <a:spLocks noGrp="1"/>
          </p:cNvSpPr>
          <p:nvPr>
            <p:ph type="body" idx="1"/>
          </p:nvPr>
        </p:nvSpPr>
        <p:spPr>
          <a:xfrm>
            <a:off x="663100" y="10978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chemeClr val="lt1"/>
                </a:solidFill>
              </a:rPr>
              <a:t>a</a:t>
            </a:r>
            <a:endParaRPr>
              <a:solidFill>
                <a:schemeClr val="lt1"/>
              </a:solidFill>
            </a:endParaRPr>
          </a:p>
        </p:txBody>
      </p:sp>
      <p:graphicFrame>
        <p:nvGraphicFramePr>
          <p:cNvPr id="747" name="Google Shape;747;p78"/>
          <p:cNvGraphicFramePr/>
          <p:nvPr/>
        </p:nvGraphicFramePr>
        <p:xfrm>
          <a:off x="955850" y="329950"/>
          <a:ext cx="8063550" cy="4806248"/>
        </p:xfrm>
        <a:graphic>
          <a:graphicData uri="http://schemas.openxmlformats.org/drawingml/2006/table">
            <a:tbl>
              <a:tblPr>
                <a:noFill/>
                <a:tableStyleId>{D37851C5-BD4A-4276-8BDD-9EC2E40BD42C}</a:tableStyleId>
              </a:tblPr>
              <a:tblGrid>
                <a:gridCol w="455300">
                  <a:extLst>
                    <a:ext uri="{9D8B030D-6E8A-4147-A177-3AD203B41FA5}">
                      <a16:colId xmlns:a16="http://schemas.microsoft.com/office/drawing/2014/main" val="20000"/>
                    </a:ext>
                  </a:extLst>
                </a:gridCol>
                <a:gridCol w="2056575">
                  <a:extLst>
                    <a:ext uri="{9D8B030D-6E8A-4147-A177-3AD203B41FA5}">
                      <a16:colId xmlns:a16="http://schemas.microsoft.com/office/drawing/2014/main" val="20001"/>
                    </a:ext>
                  </a:extLst>
                </a:gridCol>
                <a:gridCol w="5551675">
                  <a:extLst>
                    <a:ext uri="{9D8B030D-6E8A-4147-A177-3AD203B41FA5}">
                      <a16:colId xmlns:a16="http://schemas.microsoft.com/office/drawing/2014/main" val="20002"/>
                    </a:ext>
                  </a:extLst>
                </a:gridCol>
              </a:tblGrid>
              <a:tr h="292275">
                <a:tc>
                  <a:txBody>
                    <a:bodyPr/>
                    <a:lstStyle/>
                    <a:p>
                      <a:pPr marL="0" lvl="0" indent="0" algn="l" rtl="0">
                        <a:spcBef>
                          <a:spcPts val="0"/>
                        </a:spcBef>
                        <a:spcAft>
                          <a:spcPts val="0"/>
                        </a:spcAft>
                        <a:buNone/>
                      </a:pPr>
                      <a:r>
                        <a:rPr lang="en" sz="1000"/>
                        <a:t>ID</a:t>
                      </a:r>
                      <a:endParaRPr sz="1000"/>
                    </a:p>
                  </a:txBody>
                  <a:tcPr marL="88900" marR="88900" marT="88900" marB="88900"/>
                </a:tc>
                <a:tc>
                  <a:txBody>
                    <a:bodyPr/>
                    <a:lstStyle/>
                    <a:p>
                      <a:pPr marL="0" lvl="0" indent="0" algn="l" rtl="0">
                        <a:spcBef>
                          <a:spcPts val="0"/>
                        </a:spcBef>
                        <a:spcAft>
                          <a:spcPts val="0"/>
                        </a:spcAft>
                        <a:buNone/>
                      </a:pPr>
                      <a:r>
                        <a:rPr lang="en" sz="1000"/>
                        <a:t>Requirement</a:t>
                      </a:r>
                      <a:endParaRPr sz="1000"/>
                    </a:p>
                  </a:txBody>
                  <a:tcPr marL="88900" marR="88900" marT="88900" marB="88900"/>
                </a:tc>
                <a:tc>
                  <a:txBody>
                    <a:bodyPr/>
                    <a:lstStyle/>
                    <a:p>
                      <a:pPr marL="0" lvl="0" indent="0" algn="l" rtl="0">
                        <a:spcBef>
                          <a:spcPts val="0"/>
                        </a:spcBef>
                        <a:spcAft>
                          <a:spcPts val="0"/>
                        </a:spcAft>
                        <a:buNone/>
                      </a:pPr>
                      <a:r>
                        <a:rPr lang="en" sz="1000"/>
                        <a:t>Description</a:t>
                      </a:r>
                      <a:endParaRPr sz="1000"/>
                    </a:p>
                  </a:txBody>
                  <a:tcPr marL="88900" marR="88900" marT="88900" marB="88900"/>
                </a:tc>
                <a:extLst>
                  <a:ext uri="{0D108BD9-81ED-4DB2-BD59-A6C34878D82A}">
                    <a16:rowId xmlns:a16="http://schemas.microsoft.com/office/drawing/2014/main" val="10000"/>
                  </a:ext>
                </a:extLst>
              </a:tr>
              <a:tr h="330450">
                <a:tc>
                  <a:txBody>
                    <a:bodyPr/>
                    <a:lstStyle/>
                    <a:p>
                      <a:pPr marL="0" lvl="0" indent="0" algn="l" rtl="0">
                        <a:spcBef>
                          <a:spcPts val="0"/>
                        </a:spcBef>
                        <a:spcAft>
                          <a:spcPts val="0"/>
                        </a:spcAft>
                        <a:buNone/>
                      </a:pPr>
                      <a:r>
                        <a:rPr lang="en" sz="1000"/>
                        <a:t>R1</a:t>
                      </a:r>
                      <a:endParaRPr sz="1000"/>
                    </a:p>
                  </a:txBody>
                  <a:tcPr marL="88900" marR="88900" marT="88900" marB="88900">
                    <a:solidFill>
                      <a:srgbClr val="93C47D"/>
                    </a:solidFill>
                  </a:tcPr>
                </a:tc>
                <a:tc>
                  <a:txBody>
                    <a:bodyPr/>
                    <a:lstStyle/>
                    <a:p>
                      <a:pPr marL="0" lvl="0" indent="0" algn="l" rtl="0">
                        <a:spcBef>
                          <a:spcPts val="0"/>
                        </a:spcBef>
                        <a:spcAft>
                          <a:spcPts val="0"/>
                        </a:spcAft>
                        <a:buNone/>
                      </a:pPr>
                      <a:r>
                        <a:rPr lang="en" sz="1000"/>
                        <a:t>Battery Testing</a:t>
                      </a:r>
                      <a:endParaRPr sz="1000"/>
                    </a:p>
                  </a:txBody>
                  <a:tcPr marL="88900" marR="88900" marT="88900" marB="88900"/>
                </a:tc>
                <a:tc>
                  <a:txBody>
                    <a:bodyPr/>
                    <a:lstStyle/>
                    <a:p>
                      <a:pPr marL="0" lvl="0" indent="0" algn="l" rtl="0">
                        <a:spcBef>
                          <a:spcPts val="0"/>
                        </a:spcBef>
                        <a:spcAft>
                          <a:spcPts val="0"/>
                        </a:spcAft>
                        <a:buNone/>
                      </a:pPr>
                      <a:r>
                        <a:rPr lang="en" sz="1000"/>
                        <a:t>System shall test battery for continuity, voltage, resistance, and isolation</a:t>
                      </a:r>
                      <a:endParaRPr sz="1000"/>
                    </a:p>
                  </a:txBody>
                  <a:tcPr marL="88900" marR="88900" marT="88900" marB="88900"/>
                </a:tc>
                <a:extLst>
                  <a:ext uri="{0D108BD9-81ED-4DB2-BD59-A6C34878D82A}">
                    <a16:rowId xmlns:a16="http://schemas.microsoft.com/office/drawing/2014/main" val="10001"/>
                  </a:ext>
                </a:extLst>
              </a:tr>
              <a:tr h="239400">
                <a:tc>
                  <a:txBody>
                    <a:bodyPr/>
                    <a:lstStyle/>
                    <a:p>
                      <a:pPr marL="0" lvl="0" indent="0" algn="l" rtl="0">
                        <a:spcBef>
                          <a:spcPts val="0"/>
                        </a:spcBef>
                        <a:spcAft>
                          <a:spcPts val="0"/>
                        </a:spcAft>
                        <a:buNone/>
                      </a:pPr>
                      <a:r>
                        <a:rPr lang="en" sz="1000"/>
                        <a:t>R2</a:t>
                      </a:r>
                      <a:endParaRPr sz="1000"/>
                    </a:p>
                  </a:txBody>
                  <a:tcPr marL="88900" marR="88900" marT="88900" marB="88900">
                    <a:solidFill>
                      <a:srgbClr val="93C47D"/>
                    </a:solidFill>
                  </a:tcPr>
                </a:tc>
                <a:tc>
                  <a:txBody>
                    <a:bodyPr/>
                    <a:lstStyle/>
                    <a:p>
                      <a:pPr marL="0" lvl="0" indent="0" algn="l" rtl="0">
                        <a:spcBef>
                          <a:spcPts val="0"/>
                        </a:spcBef>
                        <a:spcAft>
                          <a:spcPts val="0"/>
                        </a:spcAft>
                        <a:buNone/>
                      </a:pPr>
                      <a:r>
                        <a:rPr lang="en" sz="1000"/>
                        <a:t>Autonomous Testing</a:t>
                      </a:r>
                      <a:endParaRPr sz="1000"/>
                    </a:p>
                  </a:txBody>
                  <a:tcPr marL="88900" marR="88900" marT="88900" marB="88900"/>
                </a:tc>
                <a:tc>
                  <a:txBody>
                    <a:bodyPr/>
                    <a:lstStyle/>
                    <a:p>
                      <a:pPr marL="0" lvl="0" indent="0" algn="l" rtl="0">
                        <a:spcBef>
                          <a:spcPts val="0"/>
                        </a:spcBef>
                        <a:spcAft>
                          <a:spcPts val="0"/>
                        </a:spcAft>
                        <a:buNone/>
                      </a:pPr>
                      <a:r>
                        <a:rPr lang="en" sz="1000"/>
                        <a:t>System shall autonomously test each individual test point for all performance parameters</a:t>
                      </a:r>
                      <a:endParaRPr sz="1000"/>
                    </a:p>
                  </a:txBody>
                  <a:tcPr marL="88900" marR="88900" marT="88900" marB="88900"/>
                </a:tc>
                <a:extLst>
                  <a:ext uri="{0D108BD9-81ED-4DB2-BD59-A6C34878D82A}">
                    <a16:rowId xmlns:a16="http://schemas.microsoft.com/office/drawing/2014/main" val="10002"/>
                  </a:ext>
                </a:extLst>
              </a:tr>
              <a:tr h="328775">
                <a:tc>
                  <a:txBody>
                    <a:bodyPr/>
                    <a:lstStyle/>
                    <a:p>
                      <a:pPr marL="0" lvl="0" indent="0" algn="l" rtl="0">
                        <a:spcBef>
                          <a:spcPts val="0"/>
                        </a:spcBef>
                        <a:spcAft>
                          <a:spcPts val="0"/>
                        </a:spcAft>
                        <a:buNone/>
                      </a:pPr>
                      <a:r>
                        <a:rPr lang="en" sz="1000"/>
                        <a:t>R3</a:t>
                      </a:r>
                      <a:endParaRPr sz="1000"/>
                    </a:p>
                  </a:txBody>
                  <a:tcPr marL="88900" marR="88900" marT="88900" marB="88900">
                    <a:solidFill>
                      <a:srgbClr val="93C47D"/>
                    </a:solidFill>
                  </a:tcPr>
                </a:tc>
                <a:tc>
                  <a:txBody>
                    <a:bodyPr/>
                    <a:lstStyle/>
                    <a:p>
                      <a:pPr marL="0" lvl="0" indent="0" algn="l" rtl="0">
                        <a:spcBef>
                          <a:spcPts val="0"/>
                        </a:spcBef>
                        <a:spcAft>
                          <a:spcPts val="0"/>
                        </a:spcAft>
                        <a:buNone/>
                      </a:pPr>
                      <a:r>
                        <a:rPr lang="en" sz="1000"/>
                        <a:t>Testing Reliability</a:t>
                      </a:r>
                      <a:endParaRPr sz="1000"/>
                    </a:p>
                  </a:txBody>
                  <a:tcPr marL="88900" marR="88900" marT="88900" marB="88900"/>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System shall not report any false passes or false failures for test criteria </a:t>
                      </a:r>
                      <a:endParaRPr sz="1000" b="1"/>
                    </a:p>
                  </a:txBody>
                  <a:tcPr marL="88900" marR="88900" marT="88900" marB="88900"/>
                </a:tc>
                <a:extLst>
                  <a:ext uri="{0D108BD9-81ED-4DB2-BD59-A6C34878D82A}">
                    <a16:rowId xmlns:a16="http://schemas.microsoft.com/office/drawing/2014/main" val="10003"/>
                  </a:ext>
                </a:extLst>
              </a:tr>
              <a:tr h="328775">
                <a:tc>
                  <a:txBody>
                    <a:bodyPr/>
                    <a:lstStyle/>
                    <a:p>
                      <a:pPr marL="0" lvl="0" indent="0" algn="l" rtl="0">
                        <a:spcBef>
                          <a:spcPts val="0"/>
                        </a:spcBef>
                        <a:spcAft>
                          <a:spcPts val="0"/>
                        </a:spcAft>
                        <a:buNone/>
                      </a:pPr>
                      <a:r>
                        <a:rPr lang="en" sz="1000"/>
                        <a:t>R4</a:t>
                      </a:r>
                      <a:endParaRPr sz="1000"/>
                    </a:p>
                  </a:txBody>
                  <a:tcPr marL="88900" marR="88900" marT="88900" marB="88900">
                    <a:solidFill>
                      <a:srgbClr val="93C47D"/>
                    </a:solidFill>
                  </a:tcPr>
                </a:tc>
                <a:tc>
                  <a:txBody>
                    <a:bodyPr/>
                    <a:lstStyle/>
                    <a:p>
                      <a:pPr marL="0" lvl="0" indent="0" algn="l" rtl="0">
                        <a:spcBef>
                          <a:spcPts val="0"/>
                        </a:spcBef>
                        <a:spcAft>
                          <a:spcPts val="0"/>
                        </a:spcAft>
                        <a:buNone/>
                      </a:pPr>
                      <a:r>
                        <a:rPr lang="en" sz="1000"/>
                        <a:t>Product Efficiency</a:t>
                      </a:r>
                      <a:endParaRPr sz="1000"/>
                    </a:p>
                  </a:txBody>
                  <a:tcPr marL="88900" marR="88900" marT="88900" marB="88900"/>
                </a:tc>
                <a:tc>
                  <a:txBody>
                    <a:bodyPr/>
                    <a:lstStyle/>
                    <a:p>
                      <a:pPr marL="0" lvl="0" indent="0" algn="l" rtl="0">
                        <a:spcBef>
                          <a:spcPts val="0"/>
                        </a:spcBef>
                        <a:spcAft>
                          <a:spcPts val="0"/>
                        </a:spcAft>
                        <a:buNone/>
                      </a:pPr>
                      <a:r>
                        <a:rPr lang="en" sz="1000"/>
                        <a:t>System shall be cost effective compared to current solution</a:t>
                      </a:r>
                      <a:endParaRPr sz="1000"/>
                    </a:p>
                  </a:txBody>
                  <a:tcPr marL="88900" marR="88900" marT="88900" marB="88900"/>
                </a:tc>
                <a:extLst>
                  <a:ext uri="{0D108BD9-81ED-4DB2-BD59-A6C34878D82A}">
                    <a16:rowId xmlns:a16="http://schemas.microsoft.com/office/drawing/2014/main" val="10004"/>
                  </a:ext>
                </a:extLst>
              </a:tr>
              <a:tr h="328775">
                <a:tc>
                  <a:txBody>
                    <a:bodyPr/>
                    <a:lstStyle/>
                    <a:p>
                      <a:pPr marL="0" lvl="0" indent="0" algn="l" rtl="0">
                        <a:spcBef>
                          <a:spcPts val="0"/>
                        </a:spcBef>
                        <a:spcAft>
                          <a:spcPts val="0"/>
                        </a:spcAft>
                        <a:buNone/>
                      </a:pPr>
                      <a:r>
                        <a:rPr lang="en" sz="1000"/>
                        <a:t>R5</a:t>
                      </a:r>
                      <a:endParaRPr sz="1000"/>
                    </a:p>
                  </a:txBody>
                  <a:tcPr marL="88900" marR="88900" marT="88900" marB="88900">
                    <a:solidFill>
                      <a:srgbClr val="93C47D"/>
                    </a:solidFill>
                  </a:tcPr>
                </a:tc>
                <a:tc>
                  <a:txBody>
                    <a:bodyPr/>
                    <a:lstStyle/>
                    <a:p>
                      <a:pPr marL="0" lvl="0" indent="0" algn="l" rtl="0">
                        <a:spcBef>
                          <a:spcPts val="0"/>
                        </a:spcBef>
                        <a:spcAft>
                          <a:spcPts val="0"/>
                        </a:spcAft>
                        <a:buNone/>
                      </a:pPr>
                      <a:r>
                        <a:rPr lang="en" sz="1000"/>
                        <a:t>Power Consumption</a:t>
                      </a:r>
                      <a:endParaRPr sz="1000"/>
                    </a:p>
                  </a:txBody>
                  <a:tcPr marL="88900" marR="88900" marT="88900" marB="88900"/>
                </a:tc>
                <a:tc>
                  <a:txBody>
                    <a:bodyPr/>
                    <a:lstStyle/>
                    <a:p>
                      <a:pPr marL="0" lvl="0" indent="0" algn="l" rtl="0">
                        <a:spcBef>
                          <a:spcPts val="0"/>
                        </a:spcBef>
                        <a:spcAft>
                          <a:spcPts val="0"/>
                        </a:spcAft>
                        <a:buNone/>
                      </a:pPr>
                      <a:r>
                        <a:rPr lang="en" sz="1000"/>
                        <a:t>System shall not discharge the battery below its nominal voltage range </a:t>
                      </a:r>
                      <a:endParaRPr sz="1000"/>
                    </a:p>
                  </a:txBody>
                  <a:tcPr marL="88900" marR="88900" marT="88900" marB="88900"/>
                </a:tc>
                <a:extLst>
                  <a:ext uri="{0D108BD9-81ED-4DB2-BD59-A6C34878D82A}">
                    <a16:rowId xmlns:a16="http://schemas.microsoft.com/office/drawing/2014/main" val="10005"/>
                  </a:ext>
                </a:extLst>
              </a:tr>
              <a:tr h="328775">
                <a:tc>
                  <a:txBody>
                    <a:bodyPr/>
                    <a:lstStyle/>
                    <a:p>
                      <a:pPr marL="0" lvl="0" indent="0" algn="l" rtl="0">
                        <a:spcBef>
                          <a:spcPts val="0"/>
                        </a:spcBef>
                        <a:spcAft>
                          <a:spcPts val="0"/>
                        </a:spcAft>
                        <a:buNone/>
                      </a:pPr>
                      <a:r>
                        <a:rPr lang="en" sz="1000"/>
                        <a:t>R6</a:t>
                      </a:r>
                      <a:endParaRPr sz="1000"/>
                    </a:p>
                  </a:txBody>
                  <a:tcPr marL="88900" marR="88900" marT="88900" marB="88900">
                    <a:solidFill>
                      <a:srgbClr val="B4A7D6"/>
                    </a:solidFill>
                  </a:tcPr>
                </a:tc>
                <a:tc>
                  <a:txBody>
                    <a:bodyPr/>
                    <a:lstStyle/>
                    <a:p>
                      <a:pPr marL="0" lvl="0" indent="0" algn="l" rtl="0">
                        <a:spcBef>
                          <a:spcPts val="0"/>
                        </a:spcBef>
                        <a:spcAft>
                          <a:spcPts val="0"/>
                        </a:spcAft>
                        <a:buNone/>
                      </a:pPr>
                      <a:r>
                        <a:rPr lang="en" sz="1000"/>
                        <a:t>User Interface </a:t>
                      </a:r>
                      <a:endParaRPr sz="1000"/>
                    </a:p>
                  </a:txBody>
                  <a:tcPr marL="88900" marR="88900" marT="88900" marB="88900"/>
                </a:tc>
                <a:tc>
                  <a:txBody>
                    <a:bodyPr/>
                    <a:lstStyle/>
                    <a:p>
                      <a:pPr marL="0" lvl="0" indent="0" algn="l" rtl="0">
                        <a:spcBef>
                          <a:spcPts val="0"/>
                        </a:spcBef>
                        <a:spcAft>
                          <a:spcPts val="0"/>
                        </a:spcAft>
                        <a:buNone/>
                      </a:pPr>
                      <a:r>
                        <a:rPr lang="en" sz="1000"/>
                        <a:t>System shall have technician user interface</a:t>
                      </a:r>
                      <a:endParaRPr sz="1000"/>
                    </a:p>
                  </a:txBody>
                  <a:tcPr marL="88900" marR="88900" marT="88900" marB="88900"/>
                </a:tc>
                <a:extLst>
                  <a:ext uri="{0D108BD9-81ED-4DB2-BD59-A6C34878D82A}">
                    <a16:rowId xmlns:a16="http://schemas.microsoft.com/office/drawing/2014/main" val="10006"/>
                  </a:ext>
                </a:extLst>
              </a:tr>
              <a:tr h="428675">
                <a:tc>
                  <a:txBody>
                    <a:bodyPr/>
                    <a:lstStyle/>
                    <a:p>
                      <a:pPr marL="0" lvl="0" indent="0" algn="l" rtl="0">
                        <a:spcBef>
                          <a:spcPts val="0"/>
                        </a:spcBef>
                        <a:spcAft>
                          <a:spcPts val="0"/>
                        </a:spcAft>
                        <a:buNone/>
                      </a:pPr>
                      <a:r>
                        <a:rPr lang="en" sz="1000"/>
                        <a:t>R7</a:t>
                      </a:r>
                      <a:endParaRPr sz="1000"/>
                    </a:p>
                  </a:txBody>
                  <a:tcPr marL="88900" marR="88900" marT="88900" marB="88900">
                    <a:solidFill>
                      <a:srgbClr val="B4A7D6"/>
                    </a:solidFill>
                  </a:tcPr>
                </a:tc>
                <a:tc>
                  <a:txBody>
                    <a:bodyPr/>
                    <a:lstStyle/>
                    <a:p>
                      <a:pPr marL="0" lvl="0" indent="0" algn="l" rtl="0">
                        <a:spcBef>
                          <a:spcPts val="0"/>
                        </a:spcBef>
                        <a:spcAft>
                          <a:spcPts val="0"/>
                        </a:spcAft>
                        <a:buNone/>
                      </a:pPr>
                      <a:r>
                        <a:rPr lang="en" sz="1000"/>
                        <a:t>Failure response</a:t>
                      </a:r>
                      <a:endParaRPr sz="1000"/>
                    </a:p>
                  </a:txBody>
                  <a:tcPr marL="88900" marR="88900" marT="88900" marB="88900"/>
                </a:tc>
                <a:tc>
                  <a:txBody>
                    <a:bodyPr/>
                    <a:lstStyle/>
                    <a:p>
                      <a:pPr marL="0" lvl="0" indent="0" algn="l" rtl="0">
                        <a:lnSpc>
                          <a:spcPct val="115000"/>
                        </a:lnSpc>
                        <a:spcBef>
                          <a:spcPts val="0"/>
                        </a:spcBef>
                        <a:spcAft>
                          <a:spcPts val="0"/>
                        </a:spcAft>
                        <a:buNone/>
                      </a:pPr>
                      <a:r>
                        <a:rPr lang="en" sz="1000">
                          <a:solidFill>
                            <a:schemeClr val="dk1"/>
                          </a:solidFill>
                        </a:rPr>
                        <a:t>System shall respond to test failure by completing full battery test and returning faulty data for technician </a:t>
                      </a:r>
                      <a:endParaRPr sz="1000"/>
                    </a:p>
                  </a:txBody>
                  <a:tcPr marL="88900" marR="88900" marT="88900" marB="88900"/>
                </a:tc>
                <a:extLst>
                  <a:ext uri="{0D108BD9-81ED-4DB2-BD59-A6C34878D82A}">
                    <a16:rowId xmlns:a16="http://schemas.microsoft.com/office/drawing/2014/main" val="10007"/>
                  </a:ext>
                </a:extLst>
              </a:tr>
              <a:tr h="328775">
                <a:tc>
                  <a:txBody>
                    <a:bodyPr/>
                    <a:lstStyle/>
                    <a:p>
                      <a:pPr marL="0" lvl="0" indent="0" algn="l" rtl="0">
                        <a:spcBef>
                          <a:spcPts val="0"/>
                        </a:spcBef>
                        <a:spcAft>
                          <a:spcPts val="0"/>
                        </a:spcAft>
                        <a:buNone/>
                      </a:pPr>
                      <a:r>
                        <a:rPr lang="en" sz="1000"/>
                        <a:t>R8</a:t>
                      </a:r>
                      <a:endParaRPr sz="1000"/>
                    </a:p>
                  </a:txBody>
                  <a:tcPr marL="88900" marR="88900" marT="88900" marB="88900">
                    <a:solidFill>
                      <a:srgbClr val="B4A7D6"/>
                    </a:solidFill>
                  </a:tcPr>
                </a:tc>
                <a:tc>
                  <a:txBody>
                    <a:bodyPr/>
                    <a:lstStyle/>
                    <a:p>
                      <a:pPr marL="0" lvl="0" indent="0" algn="l" rtl="0">
                        <a:spcBef>
                          <a:spcPts val="0"/>
                        </a:spcBef>
                        <a:spcAft>
                          <a:spcPts val="0"/>
                        </a:spcAft>
                        <a:buNone/>
                      </a:pPr>
                      <a:r>
                        <a:rPr lang="en" sz="1000"/>
                        <a:t>Data display</a:t>
                      </a:r>
                      <a:endParaRPr sz="1000"/>
                    </a:p>
                  </a:txBody>
                  <a:tcPr marL="88900" marR="88900" marT="88900" marB="88900"/>
                </a:tc>
                <a:tc>
                  <a:txBody>
                    <a:bodyPr/>
                    <a:lstStyle/>
                    <a:p>
                      <a:pPr marL="0" lvl="0" indent="0" algn="l" rtl="0">
                        <a:spcBef>
                          <a:spcPts val="0"/>
                        </a:spcBef>
                        <a:spcAft>
                          <a:spcPts val="0"/>
                        </a:spcAft>
                        <a:buNone/>
                      </a:pPr>
                      <a:r>
                        <a:rPr lang="en" sz="1000"/>
                        <a:t>System shall display live data throughout test </a:t>
                      </a:r>
                      <a:endParaRPr sz="1000"/>
                    </a:p>
                  </a:txBody>
                  <a:tcPr marL="88900" marR="88900" marT="88900" marB="88900"/>
                </a:tc>
                <a:extLst>
                  <a:ext uri="{0D108BD9-81ED-4DB2-BD59-A6C34878D82A}">
                    <a16:rowId xmlns:a16="http://schemas.microsoft.com/office/drawing/2014/main" val="10008"/>
                  </a:ext>
                </a:extLst>
              </a:tr>
              <a:tr h="227950">
                <a:tc>
                  <a:txBody>
                    <a:bodyPr/>
                    <a:lstStyle/>
                    <a:p>
                      <a:pPr marL="0" lvl="0" indent="0" algn="l" rtl="0">
                        <a:spcBef>
                          <a:spcPts val="0"/>
                        </a:spcBef>
                        <a:spcAft>
                          <a:spcPts val="0"/>
                        </a:spcAft>
                        <a:buNone/>
                      </a:pPr>
                      <a:r>
                        <a:rPr lang="en" sz="1000"/>
                        <a:t>R9</a:t>
                      </a:r>
                      <a:endParaRPr sz="1000"/>
                    </a:p>
                  </a:txBody>
                  <a:tcPr marL="88900" marR="88900" marT="88900" marB="88900">
                    <a:solidFill>
                      <a:srgbClr val="B4A7D6"/>
                    </a:solidFill>
                  </a:tcPr>
                </a:tc>
                <a:tc>
                  <a:txBody>
                    <a:bodyPr/>
                    <a:lstStyle/>
                    <a:p>
                      <a:pPr marL="0" lvl="0" indent="0" algn="l" rtl="0">
                        <a:spcBef>
                          <a:spcPts val="0"/>
                        </a:spcBef>
                        <a:spcAft>
                          <a:spcPts val="0"/>
                        </a:spcAft>
                        <a:buNone/>
                      </a:pPr>
                      <a:r>
                        <a:rPr lang="en" sz="1000"/>
                        <a:t>Data output</a:t>
                      </a:r>
                      <a:endParaRPr sz="1000"/>
                    </a:p>
                  </a:txBody>
                  <a:tcPr marL="88900" marR="88900" marT="88900" marB="88900"/>
                </a:tc>
                <a:tc>
                  <a:txBody>
                    <a:bodyPr/>
                    <a:lstStyle/>
                    <a:p>
                      <a:pPr marL="0" lvl="0" indent="0" algn="l" rtl="0">
                        <a:spcBef>
                          <a:spcPts val="0"/>
                        </a:spcBef>
                        <a:spcAft>
                          <a:spcPts val="0"/>
                        </a:spcAft>
                        <a:buNone/>
                      </a:pPr>
                      <a:r>
                        <a:rPr lang="en" sz="1000"/>
                        <a:t>System shall have return finalized report of all collected information</a:t>
                      </a:r>
                      <a:endParaRPr sz="1000"/>
                    </a:p>
                  </a:txBody>
                  <a:tcPr marL="88900" marR="88900" marT="88900" marB="88900"/>
                </a:tc>
                <a:extLst>
                  <a:ext uri="{0D108BD9-81ED-4DB2-BD59-A6C34878D82A}">
                    <a16:rowId xmlns:a16="http://schemas.microsoft.com/office/drawing/2014/main" val="10009"/>
                  </a:ext>
                </a:extLst>
              </a:tr>
              <a:tr h="328775">
                <a:tc>
                  <a:txBody>
                    <a:bodyPr/>
                    <a:lstStyle/>
                    <a:p>
                      <a:pPr marL="0" lvl="0" indent="0" algn="l" rtl="0">
                        <a:spcBef>
                          <a:spcPts val="0"/>
                        </a:spcBef>
                        <a:spcAft>
                          <a:spcPts val="0"/>
                        </a:spcAft>
                        <a:buNone/>
                      </a:pPr>
                      <a:r>
                        <a:rPr lang="en" sz="1000"/>
                        <a:t>R10</a:t>
                      </a:r>
                      <a:endParaRPr sz="1000"/>
                    </a:p>
                  </a:txBody>
                  <a:tcPr marL="88900" marR="88900" marT="88900" marB="88900">
                    <a:solidFill>
                      <a:srgbClr val="A4C2F4"/>
                    </a:solidFill>
                  </a:tcPr>
                </a:tc>
                <a:tc>
                  <a:txBody>
                    <a:bodyPr/>
                    <a:lstStyle/>
                    <a:p>
                      <a:pPr marL="0" lvl="0" indent="0" algn="l" rtl="0">
                        <a:spcBef>
                          <a:spcPts val="0"/>
                        </a:spcBef>
                        <a:spcAft>
                          <a:spcPts val="0"/>
                        </a:spcAft>
                        <a:buNone/>
                      </a:pPr>
                      <a:r>
                        <a:rPr lang="en" sz="1000"/>
                        <a:t>Form Factor</a:t>
                      </a:r>
                      <a:endParaRPr sz="1000"/>
                    </a:p>
                  </a:txBody>
                  <a:tcPr marL="88900" marR="88900" marT="88900" marB="88900"/>
                </a:tc>
                <a:tc>
                  <a:txBody>
                    <a:bodyPr/>
                    <a:lstStyle/>
                    <a:p>
                      <a:pPr marL="0" lvl="0" indent="0" algn="l" rtl="0">
                        <a:spcBef>
                          <a:spcPts val="0"/>
                        </a:spcBef>
                        <a:spcAft>
                          <a:spcPts val="0"/>
                        </a:spcAft>
                        <a:buNone/>
                      </a:pPr>
                      <a:r>
                        <a:rPr lang="en" sz="1000"/>
                        <a:t>System shall be able to fit on a standard technician workbench</a:t>
                      </a:r>
                      <a:endParaRPr sz="1000"/>
                    </a:p>
                  </a:txBody>
                  <a:tcPr marL="88900" marR="88900" marT="88900" marB="88900"/>
                </a:tc>
                <a:extLst>
                  <a:ext uri="{0D108BD9-81ED-4DB2-BD59-A6C34878D82A}">
                    <a16:rowId xmlns:a16="http://schemas.microsoft.com/office/drawing/2014/main" val="10010"/>
                  </a:ext>
                </a:extLst>
              </a:tr>
              <a:tr h="328775">
                <a:tc>
                  <a:txBody>
                    <a:bodyPr/>
                    <a:lstStyle/>
                    <a:p>
                      <a:pPr marL="0" lvl="0" indent="0" algn="l" rtl="0">
                        <a:spcBef>
                          <a:spcPts val="0"/>
                        </a:spcBef>
                        <a:spcAft>
                          <a:spcPts val="0"/>
                        </a:spcAft>
                        <a:buNone/>
                      </a:pPr>
                      <a:r>
                        <a:rPr lang="en" sz="1000"/>
                        <a:t>R11</a:t>
                      </a:r>
                      <a:endParaRPr sz="1000"/>
                    </a:p>
                  </a:txBody>
                  <a:tcPr marL="88900" marR="88900" marT="88900" marB="88900">
                    <a:solidFill>
                      <a:srgbClr val="A4C2F4"/>
                    </a:solidFill>
                  </a:tcPr>
                </a:tc>
                <a:tc>
                  <a:txBody>
                    <a:bodyPr/>
                    <a:lstStyle/>
                    <a:p>
                      <a:pPr marL="0" lvl="0" indent="0" algn="l" rtl="0">
                        <a:spcBef>
                          <a:spcPts val="0"/>
                        </a:spcBef>
                        <a:spcAft>
                          <a:spcPts val="0"/>
                        </a:spcAft>
                        <a:buNone/>
                      </a:pPr>
                      <a:r>
                        <a:rPr lang="en" sz="1000"/>
                        <a:t>ESD Compliance</a:t>
                      </a:r>
                      <a:endParaRPr sz="1000"/>
                    </a:p>
                  </a:txBody>
                  <a:tcPr marL="88900" marR="88900" marT="88900" marB="88900"/>
                </a:tc>
                <a:tc>
                  <a:txBody>
                    <a:bodyPr/>
                    <a:lstStyle/>
                    <a:p>
                      <a:pPr marL="0" lvl="0" indent="0" algn="l" rtl="0">
                        <a:spcBef>
                          <a:spcPts val="0"/>
                        </a:spcBef>
                        <a:spcAft>
                          <a:spcPts val="0"/>
                        </a:spcAft>
                        <a:buNone/>
                      </a:pPr>
                      <a:r>
                        <a:rPr lang="en" sz="1000"/>
                        <a:t>System shall be ESD compliant </a:t>
                      </a:r>
                      <a:endParaRPr sz="1000"/>
                    </a:p>
                  </a:txBody>
                  <a:tcPr marL="88900" marR="88900" marT="88900" marB="88900"/>
                </a:tc>
                <a:extLst>
                  <a:ext uri="{0D108BD9-81ED-4DB2-BD59-A6C34878D82A}">
                    <a16:rowId xmlns:a16="http://schemas.microsoft.com/office/drawing/2014/main" val="10011"/>
                  </a:ext>
                </a:extLst>
              </a:tr>
              <a:tr h="0">
                <a:tc>
                  <a:txBody>
                    <a:bodyPr/>
                    <a:lstStyle/>
                    <a:p>
                      <a:pPr marL="0" lvl="0" indent="0" algn="l" rtl="0">
                        <a:spcBef>
                          <a:spcPts val="0"/>
                        </a:spcBef>
                        <a:spcAft>
                          <a:spcPts val="0"/>
                        </a:spcAft>
                        <a:buNone/>
                      </a:pPr>
                      <a:r>
                        <a:rPr lang="en" sz="1000"/>
                        <a:t>R12</a:t>
                      </a:r>
                      <a:endParaRPr sz="1000"/>
                    </a:p>
                  </a:txBody>
                  <a:tcPr marL="88900" marR="88900" marT="88900" marB="88900">
                    <a:solidFill>
                      <a:srgbClr val="A4C2F4"/>
                    </a:solidFill>
                  </a:tcPr>
                </a:tc>
                <a:tc>
                  <a:txBody>
                    <a:bodyPr/>
                    <a:lstStyle/>
                    <a:p>
                      <a:pPr marL="0" lvl="0" indent="0" algn="l" rtl="0">
                        <a:spcBef>
                          <a:spcPts val="0"/>
                        </a:spcBef>
                        <a:spcAft>
                          <a:spcPts val="0"/>
                        </a:spcAft>
                        <a:buNone/>
                      </a:pPr>
                      <a:r>
                        <a:rPr lang="en" sz="1000"/>
                        <a:t>Power Compatibility</a:t>
                      </a:r>
                      <a:endParaRPr sz="1000"/>
                    </a:p>
                  </a:txBody>
                  <a:tcPr marL="88900" marR="88900" marT="88900" marB="88900"/>
                </a:tc>
                <a:tc>
                  <a:txBody>
                    <a:bodyPr/>
                    <a:lstStyle/>
                    <a:p>
                      <a:pPr marL="0" lvl="0" indent="0" algn="l" rtl="0">
                        <a:spcBef>
                          <a:spcPts val="0"/>
                        </a:spcBef>
                        <a:spcAft>
                          <a:spcPts val="0"/>
                        </a:spcAft>
                        <a:buNone/>
                      </a:pPr>
                      <a:r>
                        <a:rPr lang="en" sz="1000"/>
                        <a:t>System shall employ a power supply compatible with standard wall outlet, ground pin included</a:t>
                      </a:r>
                      <a:endParaRPr sz="1000"/>
                    </a:p>
                  </a:txBody>
                  <a:tcPr marL="88900" marR="88900" marT="88900" marB="88900"/>
                </a:tc>
                <a:extLst>
                  <a:ext uri="{0D108BD9-81ED-4DB2-BD59-A6C34878D82A}">
                    <a16:rowId xmlns:a16="http://schemas.microsoft.com/office/drawing/2014/main" val="10012"/>
                  </a:ext>
                </a:extLst>
              </a:tr>
              <a:tr h="0">
                <a:tc>
                  <a:txBody>
                    <a:bodyPr/>
                    <a:lstStyle/>
                    <a:p>
                      <a:pPr marL="0" lvl="0" indent="0" algn="l" rtl="0">
                        <a:spcBef>
                          <a:spcPts val="0"/>
                        </a:spcBef>
                        <a:spcAft>
                          <a:spcPts val="0"/>
                        </a:spcAft>
                        <a:buNone/>
                      </a:pPr>
                      <a:r>
                        <a:rPr lang="en" sz="1000"/>
                        <a:t>R13</a:t>
                      </a:r>
                      <a:endParaRPr sz="1000"/>
                    </a:p>
                  </a:txBody>
                  <a:tcPr marL="88900" marR="88900" marT="88900" marB="88900">
                    <a:solidFill>
                      <a:srgbClr val="A4C2F4"/>
                    </a:solidFill>
                  </a:tcPr>
                </a:tc>
                <a:tc>
                  <a:txBody>
                    <a:bodyPr/>
                    <a:lstStyle/>
                    <a:p>
                      <a:pPr marL="0" lvl="0" indent="0" algn="l" rtl="0">
                        <a:spcBef>
                          <a:spcPts val="0"/>
                        </a:spcBef>
                        <a:spcAft>
                          <a:spcPts val="0"/>
                        </a:spcAft>
                        <a:buNone/>
                      </a:pPr>
                      <a:r>
                        <a:rPr lang="en" sz="1000"/>
                        <a:t>Thermal Control</a:t>
                      </a:r>
                      <a:endParaRPr sz="1000"/>
                    </a:p>
                  </a:txBody>
                  <a:tcPr marL="88900" marR="88900" marT="88900" marB="88900"/>
                </a:tc>
                <a:tc>
                  <a:txBody>
                    <a:bodyPr/>
                    <a:lstStyle/>
                    <a:p>
                      <a:pPr marL="0" lvl="0" indent="0" algn="l" rtl="0">
                        <a:spcBef>
                          <a:spcPts val="0"/>
                        </a:spcBef>
                        <a:spcAft>
                          <a:spcPts val="0"/>
                        </a:spcAft>
                        <a:buNone/>
                      </a:pPr>
                      <a:r>
                        <a:rPr lang="en" sz="1000"/>
                        <a:t>System shall not cause the battery to exceed operational temperature range </a:t>
                      </a:r>
                      <a:endParaRPr sz="1000"/>
                    </a:p>
                  </a:txBody>
                  <a:tcPr marL="88900" marR="88900" marT="88900" marB="88900"/>
                </a:tc>
                <a:extLst>
                  <a:ext uri="{0D108BD9-81ED-4DB2-BD59-A6C34878D82A}">
                    <a16:rowId xmlns:a16="http://schemas.microsoft.com/office/drawing/2014/main" val="10013"/>
                  </a:ext>
                </a:extLst>
              </a:tr>
            </a:tbl>
          </a:graphicData>
        </a:graphic>
      </p:graphicFrame>
      <p:sp>
        <p:nvSpPr>
          <p:cNvPr id="748" name="Google Shape;748;p78"/>
          <p:cNvSpPr txBox="1"/>
          <p:nvPr/>
        </p:nvSpPr>
        <p:spPr>
          <a:xfrm>
            <a:off x="22500" y="660150"/>
            <a:ext cx="933600" cy="1677600"/>
          </a:xfrm>
          <a:prstGeom prst="rect">
            <a:avLst/>
          </a:prstGeom>
          <a:solidFill>
            <a:srgbClr val="93C47D"/>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t>Data</a:t>
            </a:r>
            <a:endParaRPr sz="1100"/>
          </a:p>
          <a:p>
            <a:pPr marL="0" lvl="0" indent="0" algn="ctr" rtl="0">
              <a:spcBef>
                <a:spcPts val="0"/>
              </a:spcBef>
              <a:spcAft>
                <a:spcPts val="0"/>
              </a:spcAft>
              <a:buNone/>
            </a:pPr>
            <a:r>
              <a:rPr lang="en" sz="1100"/>
              <a:t>Acquisition</a:t>
            </a:r>
            <a:endParaRPr sz="1100"/>
          </a:p>
          <a:p>
            <a:pPr marL="0" lvl="0" indent="0" algn="ctr" rtl="0">
              <a:spcBef>
                <a:spcPts val="0"/>
              </a:spcBef>
              <a:spcAft>
                <a:spcPts val="0"/>
              </a:spcAft>
              <a:buNone/>
            </a:pPr>
            <a:r>
              <a:rPr lang="en" sz="1100"/>
              <a:t>System</a:t>
            </a:r>
            <a:endParaRPr sz="1100"/>
          </a:p>
          <a:p>
            <a:pPr marL="0" lvl="0" indent="0" algn="ctr" rtl="0">
              <a:spcBef>
                <a:spcPts val="0"/>
              </a:spcBef>
              <a:spcAft>
                <a:spcPts val="0"/>
              </a:spcAft>
              <a:buNone/>
            </a:pPr>
            <a:endParaRPr sz="1100"/>
          </a:p>
          <a:p>
            <a:pPr marL="0" lvl="0" indent="0" algn="ctr" rtl="0">
              <a:spcBef>
                <a:spcPts val="0"/>
              </a:spcBef>
              <a:spcAft>
                <a:spcPts val="0"/>
              </a:spcAft>
              <a:buNone/>
            </a:pPr>
            <a:endParaRPr sz="1100"/>
          </a:p>
          <a:p>
            <a:pPr marL="0" lvl="0" indent="0" algn="ctr" rtl="0">
              <a:spcBef>
                <a:spcPts val="0"/>
              </a:spcBef>
              <a:spcAft>
                <a:spcPts val="0"/>
              </a:spcAft>
              <a:buNone/>
            </a:pPr>
            <a:r>
              <a:rPr lang="en" sz="1100">
                <a:solidFill>
                  <a:srgbClr val="93C47D"/>
                </a:solidFill>
              </a:rPr>
              <a:t>A</a:t>
            </a:r>
            <a:endParaRPr sz="1100">
              <a:solidFill>
                <a:srgbClr val="93C47D"/>
              </a:solidFill>
            </a:endParaRPr>
          </a:p>
          <a:p>
            <a:pPr marL="0" lvl="0" indent="0" algn="ctr" rtl="0">
              <a:spcBef>
                <a:spcPts val="0"/>
              </a:spcBef>
              <a:spcAft>
                <a:spcPts val="0"/>
              </a:spcAft>
              <a:buNone/>
            </a:pPr>
            <a:r>
              <a:rPr lang="en" sz="1100">
                <a:solidFill>
                  <a:srgbClr val="93C47D"/>
                </a:solidFill>
              </a:rPr>
              <a:t>A</a:t>
            </a:r>
            <a:endParaRPr sz="1100">
              <a:solidFill>
                <a:srgbClr val="93C47D"/>
              </a:solidFill>
            </a:endParaRPr>
          </a:p>
          <a:p>
            <a:pPr marL="0" lvl="0" indent="0" algn="ctr" rtl="0">
              <a:spcBef>
                <a:spcPts val="0"/>
              </a:spcBef>
              <a:spcAft>
                <a:spcPts val="0"/>
              </a:spcAft>
              <a:buNone/>
            </a:pPr>
            <a:r>
              <a:rPr lang="en" sz="1100">
                <a:solidFill>
                  <a:srgbClr val="93C47D"/>
                </a:solidFill>
              </a:rPr>
              <a:t>A</a:t>
            </a:r>
            <a:endParaRPr sz="1100">
              <a:solidFill>
                <a:srgbClr val="93C47D"/>
              </a:solidFill>
            </a:endParaRPr>
          </a:p>
          <a:p>
            <a:pPr marL="0" lvl="0" indent="0" algn="ctr" rtl="0">
              <a:spcBef>
                <a:spcPts val="0"/>
              </a:spcBef>
              <a:spcAft>
                <a:spcPts val="0"/>
              </a:spcAft>
              <a:buNone/>
            </a:pPr>
            <a:r>
              <a:rPr lang="en" sz="900">
                <a:solidFill>
                  <a:srgbClr val="93C47D"/>
                </a:solidFill>
              </a:rPr>
              <a:t>A</a:t>
            </a:r>
            <a:endParaRPr sz="900">
              <a:solidFill>
                <a:srgbClr val="93C47D"/>
              </a:solidFill>
              <a:highlight>
                <a:srgbClr val="93C47D"/>
              </a:highlight>
            </a:endParaRPr>
          </a:p>
        </p:txBody>
      </p:sp>
      <p:sp>
        <p:nvSpPr>
          <p:cNvPr id="749" name="Google Shape;749;p78"/>
          <p:cNvSpPr txBox="1"/>
          <p:nvPr/>
        </p:nvSpPr>
        <p:spPr>
          <a:xfrm>
            <a:off x="34200" y="2314300"/>
            <a:ext cx="917400" cy="1508400"/>
          </a:xfrm>
          <a:prstGeom prst="rect">
            <a:avLst/>
          </a:prstGeom>
          <a:solidFill>
            <a:srgbClr val="B4A7D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t>User</a:t>
            </a:r>
            <a:endParaRPr sz="1100"/>
          </a:p>
          <a:p>
            <a:pPr marL="0" lvl="0" indent="0" algn="ctr" rtl="0">
              <a:spcBef>
                <a:spcPts val="0"/>
              </a:spcBef>
              <a:spcAft>
                <a:spcPts val="0"/>
              </a:spcAft>
              <a:buNone/>
            </a:pPr>
            <a:r>
              <a:rPr lang="en" sz="1100"/>
              <a:t>Interface</a:t>
            </a:r>
            <a:endParaRPr sz="1100"/>
          </a:p>
          <a:p>
            <a:pPr marL="0" lvl="0" indent="0" algn="ctr" rtl="0">
              <a:spcBef>
                <a:spcPts val="0"/>
              </a:spcBef>
              <a:spcAft>
                <a:spcPts val="0"/>
              </a:spcAft>
              <a:buNone/>
            </a:pPr>
            <a:r>
              <a:rPr lang="en" sz="1100">
                <a:solidFill>
                  <a:srgbClr val="B4A7D6"/>
                </a:solidFill>
                <a:highlight>
                  <a:srgbClr val="B4A7D6"/>
                </a:highlight>
              </a:rPr>
              <a:t>A</a:t>
            </a:r>
            <a:endParaRPr sz="1100">
              <a:solidFill>
                <a:srgbClr val="B4A7D6"/>
              </a:solidFill>
              <a:highlight>
                <a:srgbClr val="B4A7D6"/>
              </a:highlight>
            </a:endParaRPr>
          </a:p>
          <a:p>
            <a:pPr marL="0" lvl="0" indent="0" algn="ctr" rtl="0">
              <a:spcBef>
                <a:spcPts val="0"/>
              </a:spcBef>
              <a:spcAft>
                <a:spcPts val="0"/>
              </a:spcAft>
              <a:buNone/>
            </a:pPr>
            <a:r>
              <a:rPr lang="en" sz="1100">
                <a:solidFill>
                  <a:srgbClr val="B4A7D6"/>
                </a:solidFill>
                <a:highlight>
                  <a:srgbClr val="B4A7D6"/>
                </a:highlight>
              </a:rPr>
              <a:t>A</a:t>
            </a:r>
            <a:endParaRPr sz="1100">
              <a:solidFill>
                <a:srgbClr val="B4A7D6"/>
              </a:solidFill>
              <a:highlight>
                <a:srgbClr val="B4A7D6"/>
              </a:highlight>
            </a:endParaRPr>
          </a:p>
          <a:p>
            <a:pPr marL="0" lvl="0" indent="0" algn="ctr" rtl="0">
              <a:spcBef>
                <a:spcPts val="0"/>
              </a:spcBef>
              <a:spcAft>
                <a:spcPts val="0"/>
              </a:spcAft>
              <a:buNone/>
            </a:pPr>
            <a:r>
              <a:rPr lang="en" sz="1100">
                <a:solidFill>
                  <a:srgbClr val="B4A7D6"/>
                </a:solidFill>
                <a:highlight>
                  <a:srgbClr val="B4A7D6"/>
                </a:highlight>
              </a:rPr>
              <a:t>A</a:t>
            </a:r>
            <a:endParaRPr sz="1100">
              <a:solidFill>
                <a:srgbClr val="B4A7D6"/>
              </a:solidFill>
              <a:highlight>
                <a:srgbClr val="B4A7D6"/>
              </a:highlight>
            </a:endParaRPr>
          </a:p>
          <a:p>
            <a:pPr marL="0" lvl="0" indent="0" algn="ctr" rtl="0">
              <a:spcBef>
                <a:spcPts val="0"/>
              </a:spcBef>
              <a:spcAft>
                <a:spcPts val="0"/>
              </a:spcAft>
              <a:buNone/>
            </a:pPr>
            <a:r>
              <a:rPr lang="en" sz="1100">
                <a:solidFill>
                  <a:srgbClr val="B4A7D6"/>
                </a:solidFill>
                <a:highlight>
                  <a:srgbClr val="B4A7D6"/>
                </a:highlight>
              </a:rPr>
              <a:t>A</a:t>
            </a:r>
            <a:endParaRPr sz="1100">
              <a:solidFill>
                <a:srgbClr val="B4A7D6"/>
              </a:solidFill>
              <a:highlight>
                <a:srgbClr val="B4A7D6"/>
              </a:highlight>
            </a:endParaRPr>
          </a:p>
          <a:p>
            <a:pPr marL="0" lvl="0" indent="0" algn="ctr" rtl="0">
              <a:spcBef>
                <a:spcPts val="0"/>
              </a:spcBef>
              <a:spcAft>
                <a:spcPts val="0"/>
              </a:spcAft>
              <a:buNone/>
            </a:pPr>
            <a:r>
              <a:rPr lang="en" sz="1100">
                <a:solidFill>
                  <a:srgbClr val="B4A7D6"/>
                </a:solidFill>
                <a:highlight>
                  <a:srgbClr val="B4A7D6"/>
                </a:highlight>
              </a:rPr>
              <a:t>A</a:t>
            </a:r>
            <a:endParaRPr sz="1100">
              <a:solidFill>
                <a:srgbClr val="B4A7D6"/>
              </a:solidFill>
              <a:highlight>
                <a:srgbClr val="B4A7D6"/>
              </a:highlight>
            </a:endParaRPr>
          </a:p>
          <a:p>
            <a:pPr marL="0" lvl="0" indent="0" algn="ctr" rtl="0">
              <a:spcBef>
                <a:spcPts val="0"/>
              </a:spcBef>
              <a:spcAft>
                <a:spcPts val="0"/>
              </a:spcAft>
              <a:buNone/>
            </a:pPr>
            <a:endParaRPr sz="900"/>
          </a:p>
        </p:txBody>
      </p:sp>
      <p:sp>
        <p:nvSpPr>
          <p:cNvPr id="750" name="Google Shape;750;p78"/>
          <p:cNvSpPr txBox="1"/>
          <p:nvPr/>
        </p:nvSpPr>
        <p:spPr>
          <a:xfrm>
            <a:off x="34200" y="3822700"/>
            <a:ext cx="917400" cy="1323600"/>
          </a:xfrm>
          <a:prstGeom prst="rect">
            <a:avLst/>
          </a:prstGeom>
          <a:solidFill>
            <a:srgbClr val="A4C2F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t>Lab</a:t>
            </a:r>
            <a:endParaRPr sz="900"/>
          </a:p>
          <a:p>
            <a:pPr marL="0" lvl="0" indent="0" algn="ctr" rtl="0">
              <a:spcBef>
                <a:spcPts val="0"/>
              </a:spcBef>
              <a:spcAft>
                <a:spcPts val="0"/>
              </a:spcAft>
              <a:buNone/>
            </a:pPr>
            <a:r>
              <a:rPr lang="en" sz="900"/>
              <a:t>Environment</a:t>
            </a:r>
            <a:endParaRPr sz="900"/>
          </a:p>
          <a:p>
            <a:pPr marL="0" lvl="0" indent="0" algn="ctr" rtl="0">
              <a:spcBef>
                <a:spcPts val="0"/>
              </a:spcBef>
              <a:spcAft>
                <a:spcPts val="0"/>
              </a:spcAft>
              <a:buNone/>
            </a:pPr>
            <a:r>
              <a:rPr lang="en" sz="900"/>
              <a:t>Compatibility</a:t>
            </a:r>
            <a:endParaRPr sz="900"/>
          </a:p>
          <a:p>
            <a:pPr marL="0" lvl="0" indent="0" algn="ctr" rtl="0">
              <a:spcBef>
                <a:spcPts val="0"/>
              </a:spcBef>
              <a:spcAft>
                <a:spcPts val="0"/>
              </a:spcAft>
              <a:buNone/>
            </a:pPr>
            <a:endParaRPr sz="1100"/>
          </a:p>
          <a:p>
            <a:pPr marL="0" lvl="0" indent="0" algn="ctr" rtl="0">
              <a:spcBef>
                <a:spcPts val="0"/>
              </a:spcBef>
              <a:spcAft>
                <a:spcPts val="0"/>
              </a:spcAft>
              <a:buNone/>
            </a:pPr>
            <a:endParaRPr sz="1100"/>
          </a:p>
          <a:p>
            <a:pPr marL="0" lvl="0" indent="0" algn="ctr" rtl="0">
              <a:spcBef>
                <a:spcPts val="0"/>
              </a:spcBef>
              <a:spcAft>
                <a:spcPts val="0"/>
              </a:spcAft>
              <a:buNone/>
            </a:pPr>
            <a:endParaRPr sz="1100"/>
          </a:p>
          <a:p>
            <a:pPr marL="0" lvl="0" indent="0" algn="ctr" rtl="0">
              <a:spcBef>
                <a:spcPts val="0"/>
              </a:spcBef>
              <a:spcAft>
                <a:spcPts val="0"/>
              </a:spcAft>
              <a:buNone/>
            </a:pPr>
            <a:endParaRPr sz="1100"/>
          </a:p>
          <a:p>
            <a:pPr marL="0" lvl="0" indent="0" algn="l" rtl="0">
              <a:spcBef>
                <a:spcPts val="0"/>
              </a:spcBef>
              <a:spcAft>
                <a:spcPts val="0"/>
              </a:spcAft>
              <a:buNone/>
            </a:pPr>
            <a:endParaRPr sz="300"/>
          </a:p>
        </p:txBody>
      </p:sp>
      <p:cxnSp>
        <p:nvCxnSpPr>
          <p:cNvPr id="751" name="Google Shape;751;p78"/>
          <p:cNvCxnSpPr/>
          <p:nvPr/>
        </p:nvCxnSpPr>
        <p:spPr>
          <a:xfrm rot="10800000">
            <a:off x="18900" y="2311000"/>
            <a:ext cx="940800" cy="0"/>
          </a:xfrm>
          <a:prstGeom prst="straightConnector1">
            <a:avLst/>
          </a:prstGeom>
          <a:noFill/>
          <a:ln w="9525" cap="flat" cmpd="sng">
            <a:solidFill>
              <a:schemeClr val="dk2"/>
            </a:solidFill>
            <a:prstDash val="solid"/>
            <a:round/>
            <a:headEnd type="none" w="med" len="med"/>
            <a:tailEnd type="none" w="med" len="med"/>
          </a:ln>
        </p:spPr>
      </p:cxnSp>
      <p:cxnSp>
        <p:nvCxnSpPr>
          <p:cNvPr id="752" name="Google Shape;752;p78"/>
          <p:cNvCxnSpPr/>
          <p:nvPr/>
        </p:nvCxnSpPr>
        <p:spPr>
          <a:xfrm rot="10800000">
            <a:off x="30575" y="3822600"/>
            <a:ext cx="920400" cy="1800"/>
          </a:xfrm>
          <a:prstGeom prst="straightConnector1">
            <a:avLst/>
          </a:prstGeom>
          <a:noFill/>
          <a:ln w="9525" cap="flat" cmpd="sng">
            <a:solidFill>
              <a:schemeClr val="dk2"/>
            </a:solidFill>
            <a:prstDash val="solid"/>
            <a:round/>
            <a:headEnd type="none" w="med" len="med"/>
            <a:tailEnd type="none" w="med" len="med"/>
          </a:ln>
        </p:spPr>
      </p:cxnSp>
      <p:cxnSp>
        <p:nvCxnSpPr>
          <p:cNvPr id="753" name="Google Shape;753;p78"/>
          <p:cNvCxnSpPr/>
          <p:nvPr/>
        </p:nvCxnSpPr>
        <p:spPr>
          <a:xfrm rot="10800000">
            <a:off x="34200" y="658500"/>
            <a:ext cx="917400" cy="1500"/>
          </a:xfrm>
          <a:prstGeom prst="straightConnector1">
            <a:avLst/>
          </a:prstGeom>
          <a:noFill/>
          <a:ln w="9525" cap="flat" cmpd="sng">
            <a:solidFill>
              <a:schemeClr val="dk2"/>
            </a:solidFill>
            <a:prstDash val="solid"/>
            <a:round/>
            <a:headEnd type="none" w="med" len="med"/>
            <a:tailEnd type="none" w="med" len="med"/>
          </a:ln>
        </p:spPr>
      </p:cxnSp>
      <p:cxnSp>
        <p:nvCxnSpPr>
          <p:cNvPr id="754" name="Google Shape;754;p78"/>
          <p:cNvCxnSpPr/>
          <p:nvPr/>
        </p:nvCxnSpPr>
        <p:spPr>
          <a:xfrm>
            <a:off x="26700" y="658500"/>
            <a:ext cx="14100" cy="4485000"/>
          </a:xfrm>
          <a:prstGeom prst="straightConnector1">
            <a:avLst/>
          </a:prstGeom>
          <a:noFill/>
          <a:ln w="9525" cap="flat" cmpd="sng">
            <a:solidFill>
              <a:schemeClr val="dk2"/>
            </a:solidFill>
            <a:prstDash val="solid"/>
            <a:round/>
            <a:headEnd type="none" w="med" len="med"/>
            <a:tailEnd type="none" w="med" len="med"/>
          </a:ln>
        </p:spPr>
      </p:cxnSp>
      <p:cxnSp>
        <p:nvCxnSpPr>
          <p:cNvPr id="755" name="Google Shape;755;p78"/>
          <p:cNvCxnSpPr/>
          <p:nvPr/>
        </p:nvCxnSpPr>
        <p:spPr>
          <a:xfrm rot="10800000">
            <a:off x="959700" y="641125"/>
            <a:ext cx="1500" cy="4512600"/>
          </a:xfrm>
          <a:prstGeom prst="straightConnector1">
            <a:avLst/>
          </a:prstGeom>
          <a:noFill/>
          <a:ln w="9525" cap="flat" cmpd="sng">
            <a:solidFill>
              <a:schemeClr val="dk2"/>
            </a:solidFill>
            <a:prstDash val="solid"/>
            <a:round/>
            <a:headEnd type="none" w="med" len="med"/>
            <a:tailEnd type="none" w="med" len="med"/>
          </a:ln>
        </p:spPr>
      </p:cxnSp>
      <p:cxnSp>
        <p:nvCxnSpPr>
          <p:cNvPr id="756" name="Google Shape;756;p78"/>
          <p:cNvCxnSpPr/>
          <p:nvPr/>
        </p:nvCxnSpPr>
        <p:spPr>
          <a:xfrm flipH="1">
            <a:off x="34225" y="5143500"/>
            <a:ext cx="933600" cy="1500"/>
          </a:xfrm>
          <a:prstGeom prst="straightConnector1">
            <a:avLst/>
          </a:prstGeom>
          <a:noFill/>
          <a:ln w="9525" cap="flat" cmpd="sng">
            <a:solidFill>
              <a:schemeClr val="dk2"/>
            </a:solidFill>
            <a:prstDash val="solid"/>
            <a:round/>
            <a:headEnd type="none" w="med" len="med"/>
            <a:tailEnd type="none" w="med" len="med"/>
          </a:ln>
        </p:spPr>
      </p:cxnSp>
      <p:sp>
        <p:nvSpPr>
          <p:cNvPr id="757" name="Google Shape;757;p78"/>
          <p:cNvSpPr txBox="1">
            <a:spLocks noGrp="1"/>
          </p:cNvSpPr>
          <p:nvPr>
            <p:ph type="sldNum" idx="12"/>
          </p:nvPr>
        </p:nvSpPr>
        <p:spPr>
          <a:xfrm>
            <a:off x="8482750" y="4730576"/>
            <a:ext cx="548700" cy="4803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79"/>
          <p:cNvSpPr txBox="1">
            <a:spLocks noGrp="1"/>
          </p:cNvSpPr>
          <p:nvPr>
            <p:ph type="title"/>
          </p:nvPr>
        </p:nvSpPr>
        <p:spPr>
          <a:xfrm>
            <a:off x="359025" y="0"/>
            <a:ext cx="8290500" cy="398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990"/>
              <a:buFont typeface="Arial"/>
              <a:buNone/>
            </a:pPr>
            <a:r>
              <a:rPr lang="en" sz="2500"/>
              <a:t>Data Acquisition System</a:t>
            </a:r>
            <a:endParaRPr sz="2500"/>
          </a:p>
        </p:txBody>
      </p:sp>
      <p:graphicFrame>
        <p:nvGraphicFramePr>
          <p:cNvPr id="763" name="Google Shape;763;p79"/>
          <p:cNvGraphicFramePr/>
          <p:nvPr/>
        </p:nvGraphicFramePr>
        <p:xfrm>
          <a:off x="359025" y="466727"/>
          <a:ext cx="7417950" cy="4767281"/>
        </p:xfrm>
        <a:graphic>
          <a:graphicData uri="http://schemas.openxmlformats.org/drawingml/2006/table">
            <a:tbl>
              <a:tblPr>
                <a:noFill/>
                <a:tableStyleId>{F8527F1E-C8E0-4929-AAE0-B8D5FCB34B96}</a:tableStyleId>
              </a:tblPr>
              <a:tblGrid>
                <a:gridCol w="918525">
                  <a:extLst>
                    <a:ext uri="{9D8B030D-6E8A-4147-A177-3AD203B41FA5}">
                      <a16:colId xmlns:a16="http://schemas.microsoft.com/office/drawing/2014/main" val="20000"/>
                    </a:ext>
                  </a:extLst>
                </a:gridCol>
                <a:gridCol w="6499425">
                  <a:extLst>
                    <a:ext uri="{9D8B030D-6E8A-4147-A177-3AD203B41FA5}">
                      <a16:colId xmlns:a16="http://schemas.microsoft.com/office/drawing/2014/main" val="20001"/>
                    </a:ext>
                  </a:extLst>
                </a:gridCol>
              </a:tblGrid>
              <a:tr h="405500">
                <a:tc>
                  <a:txBody>
                    <a:bodyPr/>
                    <a:lstStyle/>
                    <a:p>
                      <a:pPr marL="0" lvl="0" indent="0" algn="ctr" rtl="0">
                        <a:spcBef>
                          <a:spcPts val="0"/>
                        </a:spcBef>
                        <a:spcAft>
                          <a:spcPts val="0"/>
                        </a:spcAft>
                        <a:buNone/>
                      </a:pPr>
                      <a:r>
                        <a:rPr lang="en" sz="1200" b="1"/>
                        <a:t>1.1</a:t>
                      </a:r>
                      <a:endParaRPr sz="1200" b="1"/>
                    </a:p>
                  </a:txBody>
                  <a:tcPr marL="91425" marR="91425" marT="91425" marB="91425" anchor="ctr">
                    <a:solidFill>
                      <a:srgbClr val="93C47D"/>
                    </a:solidFill>
                  </a:tcPr>
                </a:tc>
                <a:tc>
                  <a:txBody>
                    <a:bodyPr/>
                    <a:lstStyle/>
                    <a:p>
                      <a:pPr marL="0" lvl="0" indent="0" algn="l" rtl="0">
                        <a:spcBef>
                          <a:spcPts val="0"/>
                        </a:spcBef>
                        <a:spcAft>
                          <a:spcPts val="0"/>
                        </a:spcAft>
                        <a:buNone/>
                      </a:pPr>
                      <a:r>
                        <a:rPr lang="en" sz="1200" b="1" i="1"/>
                        <a:t>Battery Testing: </a:t>
                      </a:r>
                      <a:r>
                        <a:rPr lang="en" sz="1200" b="1" i="1">
                          <a:solidFill>
                            <a:schemeClr val="dk1"/>
                          </a:solidFill>
                        </a:rPr>
                        <a:t>System shall test battery for continuity, voltage, resistance, and isolation</a:t>
                      </a:r>
                      <a:endParaRPr sz="1200" b="1" i="1"/>
                    </a:p>
                  </a:txBody>
                  <a:tcPr marL="91425" marR="91425" marT="91425" marB="91425" anchor="ctr">
                    <a:solidFill>
                      <a:srgbClr val="93C47D"/>
                    </a:solidFill>
                  </a:tcPr>
                </a:tc>
                <a:extLst>
                  <a:ext uri="{0D108BD9-81ED-4DB2-BD59-A6C34878D82A}">
                    <a16:rowId xmlns:a16="http://schemas.microsoft.com/office/drawing/2014/main" val="10000"/>
                  </a:ext>
                </a:extLst>
              </a:tr>
              <a:tr h="342925">
                <a:tc>
                  <a:txBody>
                    <a:bodyPr/>
                    <a:lstStyle/>
                    <a:p>
                      <a:pPr marL="0" lvl="0" indent="0" algn="ctr" rtl="0">
                        <a:spcBef>
                          <a:spcPts val="0"/>
                        </a:spcBef>
                        <a:spcAft>
                          <a:spcPts val="0"/>
                        </a:spcAft>
                        <a:buNone/>
                      </a:pPr>
                      <a:r>
                        <a:rPr lang="en" sz="1200" b="1"/>
                        <a:t>1.1.1</a:t>
                      </a:r>
                      <a:endParaRPr sz="1200" b="1"/>
                    </a:p>
                  </a:txBody>
                  <a:tcPr marL="91425" marR="91425" marT="91425" marB="91425">
                    <a:solidFill>
                      <a:srgbClr val="D9EAD3"/>
                    </a:solidFill>
                  </a:tcPr>
                </a:tc>
                <a:tc>
                  <a:txBody>
                    <a:bodyPr/>
                    <a:lstStyle/>
                    <a:p>
                      <a:pPr marL="0" lvl="0" indent="0" algn="l" rtl="0">
                        <a:lnSpc>
                          <a:spcPct val="115000"/>
                        </a:lnSpc>
                        <a:spcBef>
                          <a:spcPts val="0"/>
                        </a:spcBef>
                        <a:spcAft>
                          <a:spcPts val="0"/>
                        </a:spcAft>
                        <a:buNone/>
                      </a:pPr>
                      <a:r>
                        <a:rPr lang="en" sz="1200">
                          <a:solidFill>
                            <a:schemeClr val="dk1"/>
                          </a:solidFill>
                        </a:rPr>
                        <a:t>System shall test for </a:t>
                      </a:r>
                      <a:r>
                        <a:rPr lang="en" sz="1200" i="1">
                          <a:solidFill>
                            <a:schemeClr val="dk1"/>
                          </a:solidFill>
                        </a:rPr>
                        <a:t>power</a:t>
                      </a:r>
                      <a:r>
                        <a:rPr lang="en" sz="1200">
                          <a:solidFill>
                            <a:schemeClr val="dk1"/>
                          </a:solidFill>
                        </a:rPr>
                        <a:t>, </a:t>
                      </a:r>
                      <a:r>
                        <a:rPr lang="en" sz="1200" i="1">
                          <a:solidFill>
                            <a:schemeClr val="dk1"/>
                          </a:solidFill>
                        </a:rPr>
                        <a:t>positive</a:t>
                      </a:r>
                      <a:r>
                        <a:rPr lang="en" sz="1200">
                          <a:solidFill>
                            <a:schemeClr val="dk1"/>
                          </a:solidFill>
                        </a:rPr>
                        <a:t>, and</a:t>
                      </a:r>
                      <a:r>
                        <a:rPr lang="en" sz="1200" i="1">
                          <a:solidFill>
                            <a:schemeClr val="dk1"/>
                          </a:solidFill>
                        </a:rPr>
                        <a:t> negative</a:t>
                      </a:r>
                      <a:r>
                        <a:rPr lang="en" sz="1200">
                          <a:solidFill>
                            <a:schemeClr val="dk1"/>
                          </a:solidFill>
                        </a:rPr>
                        <a:t> continuity</a:t>
                      </a:r>
                      <a:endParaRPr sz="1200"/>
                    </a:p>
                  </a:txBody>
                  <a:tcPr marL="91425" marR="91425" marT="91425" marB="91425">
                    <a:solidFill>
                      <a:srgbClr val="D9EAD3"/>
                    </a:solidFill>
                  </a:tcPr>
                </a:tc>
                <a:extLst>
                  <a:ext uri="{0D108BD9-81ED-4DB2-BD59-A6C34878D82A}">
                    <a16:rowId xmlns:a16="http://schemas.microsoft.com/office/drawing/2014/main" val="10001"/>
                  </a:ext>
                </a:extLst>
              </a:tr>
              <a:tr h="281550">
                <a:tc>
                  <a:txBody>
                    <a:bodyPr/>
                    <a:lstStyle/>
                    <a:p>
                      <a:pPr marL="0" lvl="0" indent="0" algn="ctr" rtl="0">
                        <a:spcBef>
                          <a:spcPts val="0"/>
                        </a:spcBef>
                        <a:spcAft>
                          <a:spcPts val="0"/>
                        </a:spcAft>
                        <a:buNone/>
                      </a:pPr>
                      <a:r>
                        <a:rPr lang="en" sz="1200" b="1"/>
                        <a:t>1.1.1.1</a:t>
                      </a:r>
                      <a:endParaRPr sz="1200" b="1"/>
                    </a:p>
                  </a:txBody>
                  <a:tcPr marL="91425" marR="91425" marT="91425" marB="91425">
                    <a:solidFill>
                      <a:srgbClr val="FFFFFF"/>
                    </a:solidFill>
                  </a:tcPr>
                </a:tc>
                <a:tc>
                  <a:txBody>
                    <a:bodyPr/>
                    <a:lstStyle/>
                    <a:p>
                      <a:pPr marL="0" lvl="0" indent="0" algn="l" rtl="0">
                        <a:lnSpc>
                          <a:spcPct val="115000"/>
                        </a:lnSpc>
                        <a:spcBef>
                          <a:spcPts val="0"/>
                        </a:spcBef>
                        <a:spcAft>
                          <a:spcPts val="0"/>
                        </a:spcAft>
                        <a:buNone/>
                      </a:pPr>
                      <a:r>
                        <a:rPr lang="en" sz="1200">
                          <a:solidFill>
                            <a:schemeClr val="dk1"/>
                          </a:solidFill>
                        </a:rPr>
                        <a:t>System shall test for</a:t>
                      </a:r>
                      <a:r>
                        <a:rPr lang="en" sz="1200" i="1">
                          <a:solidFill>
                            <a:schemeClr val="dk1"/>
                          </a:solidFill>
                        </a:rPr>
                        <a:t> power continuity</a:t>
                      </a:r>
                      <a:r>
                        <a:rPr lang="en" sz="1200">
                          <a:solidFill>
                            <a:schemeClr val="dk1"/>
                          </a:solidFill>
                        </a:rPr>
                        <a:t> by measuring voltage in the range of [24.0V - 33.6V]</a:t>
                      </a:r>
                      <a:endParaRPr sz="1200">
                        <a:solidFill>
                          <a:schemeClr val="dk1"/>
                        </a:solidFill>
                      </a:endParaRPr>
                    </a:p>
                  </a:txBody>
                  <a:tcPr marL="91425" marR="91425" marT="91425" marB="91425">
                    <a:solidFill>
                      <a:srgbClr val="FFFFFF"/>
                    </a:solidFill>
                  </a:tcPr>
                </a:tc>
                <a:extLst>
                  <a:ext uri="{0D108BD9-81ED-4DB2-BD59-A6C34878D82A}">
                    <a16:rowId xmlns:a16="http://schemas.microsoft.com/office/drawing/2014/main" val="10002"/>
                  </a:ext>
                </a:extLst>
              </a:tr>
              <a:tr h="422850">
                <a:tc>
                  <a:txBody>
                    <a:bodyPr/>
                    <a:lstStyle/>
                    <a:p>
                      <a:pPr marL="0" lvl="0" indent="0" algn="ctr" rtl="0">
                        <a:spcBef>
                          <a:spcPts val="0"/>
                        </a:spcBef>
                        <a:spcAft>
                          <a:spcPts val="0"/>
                        </a:spcAft>
                        <a:buNone/>
                      </a:pPr>
                      <a:r>
                        <a:rPr lang="en" sz="1200" b="1"/>
                        <a:t>1.1.1.2</a:t>
                      </a:r>
                      <a:endParaRPr sz="1200" b="1"/>
                    </a:p>
                  </a:txBody>
                  <a:tcPr marL="91425" marR="91425" marT="91425" marB="91425">
                    <a:solidFill>
                      <a:srgbClr val="FFFFFF"/>
                    </a:solidFill>
                  </a:tcPr>
                </a:tc>
                <a:tc>
                  <a:txBody>
                    <a:bodyPr/>
                    <a:lstStyle/>
                    <a:p>
                      <a:pPr marL="0" lvl="0" indent="0" algn="l" rtl="0">
                        <a:lnSpc>
                          <a:spcPct val="115000"/>
                        </a:lnSpc>
                        <a:spcBef>
                          <a:spcPts val="0"/>
                        </a:spcBef>
                        <a:spcAft>
                          <a:spcPts val="0"/>
                        </a:spcAft>
                        <a:buNone/>
                      </a:pPr>
                      <a:r>
                        <a:rPr lang="en" sz="1200">
                          <a:solidFill>
                            <a:schemeClr val="dk1"/>
                          </a:solidFill>
                        </a:rPr>
                        <a:t>System shall test for </a:t>
                      </a:r>
                      <a:r>
                        <a:rPr lang="en" sz="1200" i="1">
                          <a:solidFill>
                            <a:schemeClr val="dk1"/>
                          </a:solidFill>
                        </a:rPr>
                        <a:t>positive continuity</a:t>
                      </a:r>
                      <a:r>
                        <a:rPr lang="en" sz="1200">
                          <a:solidFill>
                            <a:schemeClr val="dk1"/>
                          </a:solidFill>
                        </a:rPr>
                        <a:t> by measure resistance across test points in the range of &lt;1 Ω</a:t>
                      </a:r>
                      <a:endParaRPr sz="1200">
                        <a:solidFill>
                          <a:schemeClr val="dk1"/>
                        </a:solidFill>
                      </a:endParaRPr>
                    </a:p>
                  </a:txBody>
                  <a:tcPr marL="91425" marR="91425" marT="91425" marB="91425">
                    <a:solidFill>
                      <a:srgbClr val="FFFFFF"/>
                    </a:solidFill>
                  </a:tcPr>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n" sz="1200" b="1"/>
                        <a:t>1.1.1.3</a:t>
                      </a:r>
                      <a:endParaRPr sz="1200" b="1"/>
                    </a:p>
                  </a:txBody>
                  <a:tcPr marL="91425" marR="91425" marT="91425" marB="91425">
                    <a:solidFill>
                      <a:srgbClr val="FFFFFF"/>
                    </a:solidFill>
                  </a:tcPr>
                </a:tc>
                <a:tc>
                  <a:txBody>
                    <a:bodyPr/>
                    <a:lstStyle/>
                    <a:p>
                      <a:pPr marL="0" lvl="0" indent="0" algn="l" rtl="0">
                        <a:lnSpc>
                          <a:spcPct val="115000"/>
                        </a:lnSpc>
                        <a:spcBef>
                          <a:spcPts val="0"/>
                        </a:spcBef>
                        <a:spcAft>
                          <a:spcPts val="0"/>
                        </a:spcAft>
                        <a:buNone/>
                      </a:pPr>
                      <a:r>
                        <a:rPr lang="en" sz="1200">
                          <a:solidFill>
                            <a:schemeClr val="dk1"/>
                          </a:solidFill>
                        </a:rPr>
                        <a:t>System shall test for </a:t>
                      </a:r>
                      <a:r>
                        <a:rPr lang="en" sz="1200" i="1">
                          <a:solidFill>
                            <a:schemeClr val="dk1"/>
                          </a:solidFill>
                        </a:rPr>
                        <a:t>negative continuity</a:t>
                      </a:r>
                      <a:r>
                        <a:rPr lang="en" sz="1200">
                          <a:solidFill>
                            <a:schemeClr val="dk1"/>
                          </a:solidFill>
                        </a:rPr>
                        <a:t> by measure resistance across test points in the range of &lt;1 Ω</a:t>
                      </a:r>
                      <a:endParaRPr sz="1200">
                        <a:solidFill>
                          <a:schemeClr val="dk1"/>
                        </a:solidFill>
                      </a:endParaRPr>
                    </a:p>
                  </a:txBody>
                  <a:tcPr marL="91425" marR="91425" marT="91425" marB="91425">
                    <a:solidFill>
                      <a:srgbClr val="FFFFFF"/>
                    </a:solidFill>
                  </a:tcPr>
                </a:tc>
                <a:extLst>
                  <a:ext uri="{0D108BD9-81ED-4DB2-BD59-A6C34878D82A}">
                    <a16:rowId xmlns:a16="http://schemas.microsoft.com/office/drawing/2014/main" val="10004"/>
                  </a:ext>
                </a:extLst>
              </a:tr>
              <a:tr h="333925">
                <a:tc>
                  <a:txBody>
                    <a:bodyPr/>
                    <a:lstStyle/>
                    <a:p>
                      <a:pPr marL="0" lvl="0" indent="0" algn="ctr" rtl="0">
                        <a:spcBef>
                          <a:spcPts val="0"/>
                        </a:spcBef>
                        <a:spcAft>
                          <a:spcPts val="0"/>
                        </a:spcAft>
                        <a:buNone/>
                      </a:pPr>
                      <a:r>
                        <a:rPr lang="en" sz="1200" b="1"/>
                        <a:t>1.1.2</a:t>
                      </a:r>
                      <a:endParaRPr sz="1200" b="1"/>
                    </a:p>
                  </a:txBody>
                  <a:tcPr marL="91425" marR="91425" marT="91425" marB="91425">
                    <a:solidFill>
                      <a:srgbClr val="D9EAD3"/>
                    </a:solidFill>
                  </a:tcPr>
                </a:tc>
                <a:tc>
                  <a:txBody>
                    <a:bodyPr/>
                    <a:lstStyle/>
                    <a:p>
                      <a:pPr marL="0" lvl="0" indent="0" algn="l" rtl="0">
                        <a:lnSpc>
                          <a:spcPct val="115000"/>
                        </a:lnSpc>
                        <a:spcBef>
                          <a:spcPts val="0"/>
                        </a:spcBef>
                        <a:spcAft>
                          <a:spcPts val="0"/>
                        </a:spcAft>
                        <a:buNone/>
                      </a:pPr>
                      <a:r>
                        <a:rPr lang="en" sz="1200">
                          <a:solidFill>
                            <a:schemeClr val="dk1"/>
                          </a:solidFill>
                        </a:rPr>
                        <a:t>System shall measure voltage across test points in the range of [24.0V-33.6V]</a:t>
                      </a:r>
                      <a:endParaRPr sz="1200"/>
                    </a:p>
                  </a:txBody>
                  <a:tcPr marL="91425" marR="91425" marT="91425" marB="91425">
                    <a:solidFill>
                      <a:srgbClr val="D9EAD3"/>
                    </a:solidFill>
                  </a:tcPr>
                </a:tc>
                <a:extLst>
                  <a:ext uri="{0D108BD9-81ED-4DB2-BD59-A6C34878D82A}">
                    <a16:rowId xmlns:a16="http://schemas.microsoft.com/office/drawing/2014/main" val="10005"/>
                  </a:ext>
                </a:extLst>
              </a:tr>
              <a:tr h="231675">
                <a:tc>
                  <a:txBody>
                    <a:bodyPr/>
                    <a:lstStyle/>
                    <a:p>
                      <a:pPr marL="0" lvl="0" indent="0" algn="ctr" rtl="0">
                        <a:spcBef>
                          <a:spcPts val="0"/>
                        </a:spcBef>
                        <a:spcAft>
                          <a:spcPts val="0"/>
                        </a:spcAft>
                        <a:buNone/>
                      </a:pPr>
                      <a:r>
                        <a:rPr lang="en" sz="1200" b="1"/>
                        <a:t>1.1.3</a:t>
                      </a:r>
                      <a:endParaRPr sz="1200" b="1"/>
                    </a:p>
                  </a:txBody>
                  <a:tcPr marL="91425" marR="91425" marT="91425" marB="91425">
                    <a:solidFill>
                      <a:srgbClr val="D9EAD3"/>
                    </a:solidFill>
                  </a:tcPr>
                </a:tc>
                <a:tc>
                  <a:txBody>
                    <a:bodyPr/>
                    <a:lstStyle/>
                    <a:p>
                      <a:pPr marL="0" lvl="0" indent="0" algn="l" rtl="0">
                        <a:lnSpc>
                          <a:spcPct val="115000"/>
                        </a:lnSpc>
                        <a:spcBef>
                          <a:spcPts val="0"/>
                        </a:spcBef>
                        <a:spcAft>
                          <a:spcPts val="0"/>
                        </a:spcAft>
                        <a:buNone/>
                      </a:pPr>
                      <a:r>
                        <a:rPr lang="en" sz="1200">
                          <a:solidFill>
                            <a:schemeClr val="dk1"/>
                          </a:solidFill>
                        </a:rPr>
                        <a:t>System shall measure resistance across test points in the range of [0Ω-10kΩ]</a:t>
                      </a:r>
                      <a:endParaRPr sz="1200"/>
                    </a:p>
                  </a:txBody>
                  <a:tcPr marL="91425" marR="91425" marT="91425" marB="91425">
                    <a:solidFill>
                      <a:srgbClr val="D9EAD3"/>
                    </a:solidFill>
                  </a:tcPr>
                </a:tc>
                <a:extLst>
                  <a:ext uri="{0D108BD9-81ED-4DB2-BD59-A6C34878D82A}">
                    <a16:rowId xmlns:a16="http://schemas.microsoft.com/office/drawing/2014/main" val="10006"/>
                  </a:ext>
                </a:extLst>
              </a:tr>
              <a:tr h="524925">
                <a:tc>
                  <a:txBody>
                    <a:bodyPr/>
                    <a:lstStyle/>
                    <a:p>
                      <a:pPr marL="0" lvl="0" indent="0" algn="ctr" rtl="0">
                        <a:spcBef>
                          <a:spcPts val="0"/>
                        </a:spcBef>
                        <a:spcAft>
                          <a:spcPts val="0"/>
                        </a:spcAft>
                        <a:buNone/>
                      </a:pPr>
                      <a:r>
                        <a:rPr lang="en" sz="1200" b="1"/>
                        <a:t>1.1.4</a:t>
                      </a:r>
                      <a:endParaRPr sz="1200" b="1"/>
                    </a:p>
                  </a:txBody>
                  <a:tcPr marL="91425" marR="91425" marT="91425" marB="91425">
                    <a:solidFill>
                      <a:srgbClr val="D9EAD3"/>
                    </a:solidFill>
                  </a:tcPr>
                </a:tc>
                <a:tc>
                  <a:txBody>
                    <a:bodyPr/>
                    <a:lstStyle/>
                    <a:p>
                      <a:pPr marL="0" lvl="0" indent="0" algn="l" rtl="0">
                        <a:lnSpc>
                          <a:spcPct val="115000"/>
                        </a:lnSpc>
                        <a:spcBef>
                          <a:spcPts val="0"/>
                        </a:spcBef>
                        <a:spcAft>
                          <a:spcPts val="0"/>
                        </a:spcAft>
                        <a:buNone/>
                      </a:pPr>
                      <a:r>
                        <a:rPr lang="en" sz="1200">
                          <a:solidFill>
                            <a:schemeClr val="dk1"/>
                          </a:solidFill>
                        </a:rPr>
                        <a:t>System shall measure isolation by applying a high-voltage across a test point and reaching a steady-state (constant) measurement of voltage and resistance across the test point </a:t>
                      </a:r>
                      <a:endParaRPr sz="1200"/>
                    </a:p>
                  </a:txBody>
                  <a:tcPr marL="91425" marR="91425" marT="91425" marB="91425">
                    <a:solidFill>
                      <a:srgbClr val="D9EAD3"/>
                    </a:solidFill>
                  </a:tcPr>
                </a:tc>
                <a:extLst>
                  <a:ext uri="{0D108BD9-81ED-4DB2-BD59-A6C34878D82A}">
                    <a16:rowId xmlns:a16="http://schemas.microsoft.com/office/drawing/2014/main" val="10007"/>
                  </a:ext>
                </a:extLst>
              </a:tr>
              <a:tr h="0">
                <a:tc>
                  <a:txBody>
                    <a:bodyPr/>
                    <a:lstStyle/>
                    <a:p>
                      <a:pPr marL="0" lvl="0" indent="0" algn="ctr" rtl="0">
                        <a:spcBef>
                          <a:spcPts val="0"/>
                        </a:spcBef>
                        <a:spcAft>
                          <a:spcPts val="0"/>
                        </a:spcAft>
                        <a:buNone/>
                      </a:pPr>
                      <a:r>
                        <a:rPr lang="en" sz="1200" b="1"/>
                        <a:t>1.1.4.1</a:t>
                      </a:r>
                      <a:endParaRPr sz="1200" b="1"/>
                    </a:p>
                  </a:txBody>
                  <a:tcPr marL="91425" marR="91425" marT="91425" marB="91425"/>
                </a:tc>
                <a:tc>
                  <a:txBody>
                    <a:bodyPr/>
                    <a:lstStyle/>
                    <a:p>
                      <a:pPr marL="0" lvl="0" indent="0" algn="l" rtl="0">
                        <a:lnSpc>
                          <a:spcPct val="115000"/>
                        </a:lnSpc>
                        <a:spcBef>
                          <a:spcPts val="0"/>
                        </a:spcBef>
                        <a:spcAft>
                          <a:spcPts val="0"/>
                        </a:spcAft>
                        <a:buNone/>
                      </a:pPr>
                      <a:r>
                        <a:rPr lang="en" sz="1200">
                          <a:solidFill>
                            <a:schemeClr val="dk1"/>
                          </a:solidFill>
                        </a:rPr>
                        <a:t>System shall measure a constant resistance of &gt;10Ω for 10 seconds</a:t>
                      </a:r>
                      <a:endParaRPr sz="1200">
                        <a:solidFill>
                          <a:schemeClr val="dk1"/>
                        </a:solidFill>
                      </a:endParaRPr>
                    </a:p>
                  </a:txBody>
                  <a:tcPr marL="91425" marR="91425" marT="91425" marB="91425"/>
                </a:tc>
                <a:extLst>
                  <a:ext uri="{0D108BD9-81ED-4DB2-BD59-A6C34878D82A}">
                    <a16:rowId xmlns:a16="http://schemas.microsoft.com/office/drawing/2014/main" val="10008"/>
                  </a:ext>
                </a:extLst>
              </a:tr>
              <a:tr h="0">
                <a:tc>
                  <a:txBody>
                    <a:bodyPr/>
                    <a:lstStyle/>
                    <a:p>
                      <a:pPr marL="0" lvl="0" indent="0" algn="ctr" rtl="0">
                        <a:spcBef>
                          <a:spcPts val="0"/>
                        </a:spcBef>
                        <a:spcAft>
                          <a:spcPts val="0"/>
                        </a:spcAft>
                        <a:buNone/>
                      </a:pPr>
                      <a:r>
                        <a:rPr lang="en" sz="1200" b="1"/>
                        <a:t>1.1.4.2</a:t>
                      </a:r>
                      <a:endParaRPr sz="1200" b="1"/>
                    </a:p>
                  </a:txBody>
                  <a:tcPr marL="91425" marR="91425" marT="91425" marB="91425"/>
                </a:tc>
                <a:tc>
                  <a:txBody>
                    <a:bodyPr/>
                    <a:lstStyle/>
                    <a:p>
                      <a:pPr marL="0" lvl="0" indent="0" algn="l" rtl="0">
                        <a:lnSpc>
                          <a:spcPct val="115000"/>
                        </a:lnSpc>
                        <a:spcBef>
                          <a:spcPts val="0"/>
                        </a:spcBef>
                        <a:spcAft>
                          <a:spcPts val="0"/>
                        </a:spcAft>
                        <a:buNone/>
                      </a:pPr>
                      <a:r>
                        <a:rPr lang="en" sz="1200">
                          <a:solidFill>
                            <a:schemeClr val="dk1"/>
                          </a:solidFill>
                        </a:rPr>
                        <a:t>System shall measure exactly 100V for 60 seconds or until resistance measurement is stable (minimum 10 seconds)</a:t>
                      </a:r>
                      <a:endParaRPr sz="1200">
                        <a:solidFill>
                          <a:schemeClr val="dk1"/>
                        </a:solidFill>
                      </a:endParaRPr>
                    </a:p>
                  </a:txBody>
                  <a:tcPr marL="91425" marR="91425" marT="91425" marB="91425"/>
                </a:tc>
                <a:extLst>
                  <a:ext uri="{0D108BD9-81ED-4DB2-BD59-A6C34878D82A}">
                    <a16:rowId xmlns:a16="http://schemas.microsoft.com/office/drawing/2014/main" val="10009"/>
                  </a:ext>
                </a:extLst>
              </a:tr>
            </a:tbl>
          </a:graphicData>
        </a:graphic>
      </p:graphicFrame>
      <p:sp>
        <p:nvSpPr>
          <p:cNvPr id="764" name="Google Shape;764;p79"/>
          <p:cNvSpPr txBox="1">
            <a:spLocks noGrp="1"/>
          </p:cNvSpPr>
          <p:nvPr>
            <p:ph type="sldNum" idx="12"/>
          </p:nvPr>
        </p:nvSpPr>
        <p:spPr>
          <a:xfrm>
            <a:off x="8595308" y="475454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80"/>
          <p:cNvSpPr txBox="1">
            <a:spLocks noGrp="1"/>
          </p:cNvSpPr>
          <p:nvPr>
            <p:ph type="title"/>
          </p:nvPr>
        </p:nvSpPr>
        <p:spPr>
          <a:xfrm>
            <a:off x="362825" y="0"/>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ts val="990"/>
              <a:buFont typeface="Arial"/>
              <a:buNone/>
            </a:pPr>
            <a:r>
              <a:rPr lang="en" sz="2500"/>
              <a:t>Data Acquisition System Cont.</a:t>
            </a:r>
            <a:endParaRPr/>
          </a:p>
        </p:txBody>
      </p:sp>
      <p:graphicFrame>
        <p:nvGraphicFramePr>
          <p:cNvPr id="770" name="Google Shape;770;p80"/>
          <p:cNvGraphicFramePr/>
          <p:nvPr/>
        </p:nvGraphicFramePr>
        <p:xfrm>
          <a:off x="362825" y="764075"/>
          <a:ext cx="8230900" cy="3258896"/>
        </p:xfrm>
        <a:graphic>
          <a:graphicData uri="http://schemas.openxmlformats.org/drawingml/2006/table">
            <a:tbl>
              <a:tblPr>
                <a:noFill/>
                <a:tableStyleId>{F8527F1E-C8E0-4929-AAE0-B8D5FCB34B96}</a:tableStyleId>
              </a:tblPr>
              <a:tblGrid>
                <a:gridCol w="697175">
                  <a:extLst>
                    <a:ext uri="{9D8B030D-6E8A-4147-A177-3AD203B41FA5}">
                      <a16:colId xmlns:a16="http://schemas.microsoft.com/office/drawing/2014/main" val="20000"/>
                    </a:ext>
                  </a:extLst>
                </a:gridCol>
                <a:gridCol w="7533725">
                  <a:extLst>
                    <a:ext uri="{9D8B030D-6E8A-4147-A177-3AD203B41FA5}">
                      <a16:colId xmlns:a16="http://schemas.microsoft.com/office/drawing/2014/main" val="20001"/>
                    </a:ext>
                  </a:extLst>
                </a:gridCol>
              </a:tblGrid>
              <a:tr h="463200">
                <a:tc>
                  <a:txBody>
                    <a:bodyPr/>
                    <a:lstStyle/>
                    <a:p>
                      <a:pPr marL="0" lvl="0" indent="0" algn="l" rtl="0">
                        <a:spcBef>
                          <a:spcPts val="0"/>
                        </a:spcBef>
                        <a:spcAft>
                          <a:spcPts val="0"/>
                        </a:spcAft>
                        <a:buNone/>
                      </a:pPr>
                      <a:r>
                        <a:rPr lang="en" b="1"/>
                        <a:t>1.2</a:t>
                      </a:r>
                      <a:endParaRPr b="1"/>
                    </a:p>
                  </a:txBody>
                  <a:tcPr marL="91425" marR="91425" marT="91425" marB="91425">
                    <a:solidFill>
                      <a:srgbClr val="93C47D"/>
                    </a:solidFill>
                  </a:tcPr>
                </a:tc>
                <a:tc>
                  <a:txBody>
                    <a:bodyPr/>
                    <a:lstStyle/>
                    <a:p>
                      <a:pPr marL="0" lvl="0" indent="0" algn="l" rtl="0">
                        <a:lnSpc>
                          <a:spcPct val="115000"/>
                        </a:lnSpc>
                        <a:spcBef>
                          <a:spcPts val="0"/>
                        </a:spcBef>
                        <a:spcAft>
                          <a:spcPts val="0"/>
                        </a:spcAft>
                        <a:buNone/>
                      </a:pPr>
                      <a:r>
                        <a:rPr lang="en" b="1" i="1">
                          <a:solidFill>
                            <a:schemeClr val="dk1"/>
                          </a:solidFill>
                        </a:rPr>
                        <a:t>System shall autonomously test each test point for all test parameters</a:t>
                      </a:r>
                      <a:endParaRPr b="1" i="1"/>
                    </a:p>
                  </a:txBody>
                  <a:tcPr marL="91425" marR="91425" marT="91425" marB="91425">
                    <a:solidFill>
                      <a:srgbClr val="93C47D"/>
                    </a:solidFill>
                  </a:tcPr>
                </a:tc>
                <a:extLst>
                  <a:ext uri="{0D108BD9-81ED-4DB2-BD59-A6C34878D82A}">
                    <a16:rowId xmlns:a16="http://schemas.microsoft.com/office/drawing/2014/main" val="10000"/>
                  </a:ext>
                </a:extLst>
              </a:tr>
              <a:tr h="273475">
                <a:tc>
                  <a:txBody>
                    <a:bodyPr/>
                    <a:lstStyle/>
                    <a:p>
                      <a:pPr marL="0" lvl="0" indent="0" algn="l" rtl="0">
                        <a:spcBef>
                          <a:spcPts val="0"/>
                        </a:spcBef>
                        <a:spcAft>
                          <a:spcPts val="0"/>
                        </a:spcAft>
                        <a:buNone/>
                      </a:pPr>
                      <a:r>
                        <a:rPr lang="en" b="1"/>
                        <a:t>1.2.1</a:t>
                      </a:r>
                      <a:endParaRPr b="1"/>
                    </a:p>
                  </a:txBody>
                  <a:tcPr marL="91425" marR="91425" marT="91425" marB="91425"/>
                </a:tc>
                <a:tc>
                  <a:txBody>
                    <a:bodyPr/>
                    <a:lstStyle/>
                    <a:p>
                      <a:pPr marL="0" lvl="0" indent="0" algn="l" rtl="0">
                        <a:lnSpc>
                          <a:spcPct val="115000"/>
                        </a:lnSpc>
                        <a:spcBef>
                          <a:spcPts val="0"/>
                        </a:spcBef>
                        <a:spcAft>
                          <a:spcPts val="0"/>
                        </a:spcAft>
                        <a:buNone/>
                      </a:pPr>
                      <a:r>
                        <a:rPr lang="en" i="1">
                          <a:solidFill>
                            <a:schemeClr val="dk1"/>
                          </a:solidFill>
                        </a:rPr>
                        <a:t>TBD based on electrical vs mechanical design solution</a:t>
                      </a:r>
                      <a:endParaRPr i="1"/>
                    </a:p>
                  </a:txBody>
                  <a:tcPr marL="91425" marR="91425" marT="91425" marB="91425"/>
                </a:tc>
                <a:extLst>
                  <a:ext uri="{0D108BD9-81ED-4DB2-BD59-A6C34878D82A}">
                    <a16:rowId xmlns:a16="http://schemas.microsoft.com/office/drawing/2014/main" val="10001"/>
                  </a:ext>
                </a:extLst>
              </a:tr>
              <a:tr h="252925">
                <a:tc>
                  <a:txBody>
                    <a:bodyPr/>
                    <a:lstStyle/>
                    <a:p>
                      <a:pPr marL="0" lvl="0" indent="0" algn="l" rtl="0">
                        <a:spcBef>
                          <a:spcPts val="0"/>
                        </a:spcBef>
                        <a:spcAft>
                          <a:spcPts val="0"/>
                        </a:spcAft>
                        <a:buNone/>
                      </a:pPr>
                      <a:r>
                        <a:rPr lang="en" b="1"/>
                        <a:t>1.3</a:t>
                      </a:r>
                      <a:endParaRPr b="1"/>
                    </a:p>
                  </a:txBody>
                  <a:tcPr marL="91425" marR="91425" marT="91425" marB="91425">
                    <a:solidFill>
                      <a:srgbClr val="93C47D"/>
                    </a:solidFill>
                  </a:tcPr>
                </a:tc>
                <a:tc>
                  <a:txBody>
                    <a:bodyPr/>
                    <a:lstStyle/>
                    <a:p>
                      <a:pPr marL="0" lvl="0" indent="0" algn="l" rtl="0">
                        <a:spcBef>
                          <a:spcPts val="0"/>
                        </a:spcBef>
                        <a:spcAft>
                          <a:spcPts val="0"/>
                        </a:spcAft>
                        <a:buClr>
                          <a:schemeClr val="dk1"/>
                        </a:buClr>
                        <a:buSzPts val="1100"/>
                        <a:buFont typeface="Arial"/>
                        <a:buNone/>
                      </a:pPr>
                      <a:r>
                        <a:rPr lang="en" b="1">
                          <a:solidFill>
                            <a:schemeClr val="dk1"/>
                          </a:solidFill>
                        </a:rPr>
                        <a:t>System shall not report false passes or false failures for test criteria</a:t>
                      </a:r>
                      <a:endParaRPr b="1" i="1"/>
                    </a:p>
                  </a:txBody>
                  <a:tcPr marL="91425" marR="91425" marT="91425" marB="91425">
                    <a:solidFill>
                      <a:srgbClr val="93C47D"/>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b="1"/>
                        <a:t>1.3.1</a:t>
                      </a:r>
                      <a:endParaRPr b="1"/>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i="1">
                          <a:solidFill>
                            <a:schemeClr val="dk1"/>
                          </a:solidFill>
                        </a:rPr>
                        <a:t>Use statistics to create probability and confidence levels for product success</a:t>
                      </a:r>
                      <a:endParaRPr>
                        <a:solidFill>
                          <a:schemeClr val="dk1"/>
                        </a:solidFill>
                      </a:endParaRPr>
                    </a:p>
                  </a:txBody>
                  <a:tcPr marL="91425" marR="91425" marT="91425" marB="91425"/>
                </a:tc>
                <a:extLst>
                  <a:ext uri="{0D108BD9-81ED-4DB2-BD59-A6C34878D82A}">
                    <a16:rowId xmlns:a16="http://schemas.microsoft.com/office/drawing/2014/main" val="10003"/>
                  </a:ext>
                </a:extLst>
              </a:tr>
              <a:tr h="355200">
                <a:tc>
                  <a:txBody>
                    <a:bodyPr/>
                    <a:lstStyle/>
                    <a:p>
                      <a:pPr marL="0" lvl="0" indent="0" algn="l" rtl="0">
                        <a:spcBef>
                          <a:spcPts val="0"/>
                        </a:spcBef>
                        <a:spcAft>
                          <a:spcPts val="0"/>
                        </a:spcAft>
                        <a:buNone/>
                      </a:pPr>
                      <a:r>
                        <a:rPr lang="en" b="1"/>
                        <a:t>1.4</a:t>
                      </a:r>
                      <a:endParaRPr b="1"/>
                    </a:p>
                  </a:txBody>
                  <a:tcPr marL="91425" marR="91425" marT="91425" marB="91425">
                    <a:solidFill>
                      <a:srgbClr val="93C47D"/>
                    </a:solidFill>
                  </a:tcPr>
                </a:tc>
                <a:tc>
                  <a:txBody>
                    <a:bodyPr/>
                    <a:lstStyle/>
                    <a:p>
                      <a:pPr marL="0" lvl="0" indent="0" algn="l" rtl="0">
                        <a:spcBef>
                          <a:spcPts val="0"/>
                        </a:spcBef>
                        <a:spcAft>
                          <a:spcPts val="0"/>
                        </a:spcAft>
                        <a:buClr>
                          <a:schemeClr val="dk1"/>
                        </a:buClr>
                        <a:buSzPts val="1100"/>
                        <a:buFont typeface="Arial"/>
                        <a:buNone/>
                      </a:pPr>
                      <a:r>
                        <a:rPr lang="en" b="1" i="1">
                          <a:solidFill>
                            <a:schemeClr val="dk1"/>
                          </a:solidFill>
                        </a:rPr>
                        <a:t>System shall be cost effective compared to current solution</a:t>
                      </a:r>
                      <a:endParaRPr sz="1800" b="1" i="1"/>
                    </a:p>
                  </a:txBody>
                  <a:tcPr marL="91425" marR="91425" marT="91425" marB="91425">
                    <a:solidFill>
                      <a:srgbClr val="93C47D"/>
                    </a:solidFill>
                  </a:tcPr>
                </a:tc>
                <a:extLst>
                  <a:ext uri="{0D108BD9-81ED-4DB2-BD59-A6C34878D82A}">
                    <a16:rowId xmlns:a16="http://schemas.microsoft.com/office/drawing/2014/main" val="10004"/>
                  </a:ext>
                </a:extLst>
              </a:tr>
              <a:tr h="314375">
                <a:tc>
                  <a:txBody>
                    <a:bodyPr/>
                    <a:lstStyle/>
                    <a:p>
                      <a:pPr marL="0" lvl="0" indent="0" algn="l" rtl="0">
                        <a:spcBef>
                          <a:spcPts val="0"/>
                        </a:spcBef>
                        <a:spcAft>
                          <a:spcPts val="0"/>
                        </a:spcAft>
                        <a:buNone/>
                      </a:pPr>
                      <a:r>
                        <a:rPr lang="en" b="1"/>
                        <a:t>1.4.1</a:t>
                      </a:r>
                      <a:endParaRPr b="1"/>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System shall allow EnerSys to complete battery testing in TBD% of the time it currently takes</a:t>
                      </a:r>
                      <a:endParaRPr i="1"/>
                    </a:p>
                  </a:txBody>
                  <a:tcPr marL="91425" marR="91425" marT="91425" marB="91425"/>
                </a:tc>
                <a:extLst>
                  <a:ext uri="{0D108BD9-81ED-4DB2-BD59-A6C34878D82A}">
                    <a16:rowId xmlns:a16="http://schemas.microsoft.com/office/drawing/2014/main" val="10005"/>
                  </a:ext>
                </a:extLst>
              </a:tr>
              <a:tr h="273400">
                <a:tc>
                  <a:txBody>
                    <a:bodyPr/>
                    <a:lstStyle/>
                    <a:p>
                      <a:pPr marL="0" lvl="0" indent="0" algn="l" rtl="0">
                        <a:spcBef>
                          <a:spcPts val="0"/>
                        </a:spcBef>
                        <a:spcAft>
                          <a:spcPts val="0"/>
                        </a:spcAft>
                        <a:buNone/>
                      </a:pPr>
                      <a:r>
                        <a:rPr lang="en" b="1"/>
                        <a:t>1.5</a:t>
                      </a:r>
                      <a:endParaRPr b="1"/>
                    </a:p>
                  </a:txBody>
                  <a:tcPr marL="91425" marR="91425" marT="91425" marB="91425">
                    <a:solidFill>
                      <a:srgbClr val="93C47D"/>
                    </a:solidFill>
                  </a:tcPr>
                </a:tc>
                <a:tc>
                  <a:txBody>
                    <a:bodyPr/>
                    <a:lstStyle/>
                    <a:p>
                      <a:pPr marL="0" lvl="0" indent="0" algn="l" rtl="0">
                        <a:spcBef>
                          <a:spcPts val="0"/>
                        </a:spcBef>
                        <a:spcAft>
                          <a:spcPts val="0"/>
                        </a:spcAft>
                        <a:buNone/>
                      </a:pPr>
                      <a:r>
                        <a:rPr lang="en" b="1" i="1"/>
                        <a:t>System shall not discharge the battery below its nominal voltage range</a:t>
                      </a:r>
                      <a:endParaRPr b="1" i="1"/>
                    </a:p>
                  </a:txBody>
                  <a:tcPr marL="91425" marR="91425" marT="91425" marB="91425">
                    <a:solidFill>
                      <a:srgbClr val="93C47D"/>
                    </a:solidFill>
                  </a:tcPr>
                </a:tc>
                <a:extLst>
                  <a:ext uri="{0D108BD9-81ED-4DB2-BD59-A6C34878D82A}">
                    <a16:rowId xmlns:a16="http://schemas.microsoft.com/office/drawing/2014/main" val="10006"/>
                  </a:ext>
                </a:extLst>
              </a:tr>
              <a:tr h="314400">
                <a:tc>
                  <a:txBody>
                    <a:bodyPr/>
                    <a:lstStyle/>
                    <a:p>
                      <a:pPr marL="0" lvl="0" indent="0" algn="l" rtl="0">
                        <a:spcBef>
                          <a:spcPts val="0"/>
                        </a:spcBef>
                        <a:spcAft>
                          <a:spcPts val="0"/>
                        </a:spcAft>
                        <a:buNone/>
                      </a:pPr>
                      <a:r>
                        <a:rPr lang="en" b="1"/>
                        <a:t>1.5.1</a:t>
                      </a:r>
                      <a:endParaRPr b="1"/>
                    </a:p>
                  </a:txBody>
                  <a:tcPr marL="91425" marR="91425" marT="91425" marB="91425"/>
                </a:tc>
                <a:tc>
                  <a:txBody>
                    <a:bodyPr/>
                    <a:lstStyle/>
                    <a:p>
                      <a:pPr marL="0" lvl="0" indent="0" algn="l" rtl="0">
                        <a:spcBef>
                          <a:spcPts val="0"/>
                        </a:spcBef>
                        <a:spcAft>
                          <a:spcPts val="0"/>
                        </a:spcAft>
                        <a:buNone/>
                      </a:pPr>
                      <a:r>
                        <a:rPr lang="en">
                          <a:solidFill>
                            <a:schemeClr val="dk1"/>
                          </a:solidFill>
                        </a:rPr>
                        <a:t>System shall not discharge the battery below 24V</a:t>
                      </a:r>
                      <a:endParaRPr>
                        <a:solidFill>
                          <a:schemeClr val="dk1"/>
                        </a:solidFill>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81"/>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User Interface</a:t>
            </a:r>
            <a:endParaRPr/>
          </a:p>
        </p:txBody>
      </p:sp>
      <p:graphicFrame>
        <p:nvGraphicFramePr>
          <p:cNvPr id="776" name="Google Shape;776;p81"/>
          <p:cNvGraphicFramePr/>
          <p:nvPr/>
        </p:nvGraphicFramePr>
        <p:xfrm>
          <a:off x="311700" y="926409"/>
          <a:ext cx="7755375" cy="3535100"/>
        </p:xfrm>
        <a:graphic>
          <a:graphicData uri="http://schemas.openxmlformats.org/drawingml/2006/table">
            <a:tbl>
              <a:tblPr>
                <a:noFill/>
                <a:tableStyleId>{F8527F1E-C8E0-4929-AAE0-B8D5FCB34B96}</a:tableStyleId>
              </a:tblPr>
              <a:tblGrid>
                <a:gridCol w="744525">
                  <a:extLst>
                    <a:ext uri="{9D8B030D-6E8A-4147-A177-3AD203B41FA5}">
                      <a16:colId xmlns:a16="http://schemas.microsoft.com/office/drawing/2014/main" val="20000"/>
                    </a:ext>
                  </a:extLst>
                </a:gridCol>
                <a:gridCol w="7010850">
                  <a:extLst>
                    <a:ext uri="{9D8B030D-6E8A-4147-A177-3AD203B41FA5}">
                      <a16:colId xmlns:a16="http://schemas.microsoft.com/office/drawing/2014/main" val="20001"/>
                    </a:ext>
                  </a:extLst>
                </a:gridCol>
              </a:tblGrid>
              <a:tr h="438475">
                <a:tc>
                  <a:txBody>
                    <a:bodyPr/>
                    <a:lstStyle/>
                    <a:p>
                      <a:pPr marL="0" lvl="0" indent="0" algn="l" rtl="0">
                        <a:spcBef>
                          <a:spcPts val="0"/>
                        </a:spcBef>
                        <a:spcAft>
                          <a:spcPts val="0"/>
                        </a:spcAft>
                        <a:buNone/>
                      </a:pPr>
                      <a:r>
                        <a:rPr lang="en" b="1"/>
                        <a:t>2.1</a:t>
                      </a:r>
                      <a:endParaRPr b="1"/>
                    </a:p>
                  </a:txBody>
                  <a:tcPr marL="91425" marR="91425" marT="91425" marB="91425">
                    <a:solidFill>
                      <a:srgbClr val="B4A7D6"/>
                    </a:solidFill>
                  </a:tcPr>
                </a:tc>
                <a:tc>
                  <a:txBody>
                    <a:bodyPr/>
                    <a:lstStyle/>
                    <a:p>
                      <a:pPr marL="0" lvl="0" indent="0" algn="l" rtl="0">
                        <a:lnSpc>
                          <a:spcPct val="115000"/>
                        </a:lnSpc>
                        <a:spcBef>
                          <a:spcPts val="0"/>
                        </a:spcBef>
                        <a:spcAft>
                          <a:spcPts val="0"/>
                        </a:spcAft>
                        <a:buClr>
                          <a:schemeClr val="dk1"/>
                        </a:buClr>
                        <a:buSzPts val="1100"/>
                        <a:buFont typeface="Arial"/>
                        <a:buNone/>
                      </a:pPr>
                      <a:r>
                        <a:rPr lang="en" b="1" i="1">
                          <a:solidFill>
                            <a:schemeClr val="dk1"/>
                          </a:solidFill>
                        </a:rPr>
                        <a:t>System shall have technician user interface</a:t>
                      </a:r>
                      <a:endParaRPr b="1" i="1"/>
                    </a:p>
                  </a:txBody>
                  <a:tcPr marL="91425" marR="91425" marT="91425" marB="91425">
                    <a:solidFill>
                      <a:srgbClr val="B4A7D6"/>
                    </a:solidFill>
                  </a:tcPr>
                </a:tc>
                <a:extLst>
                  <a:ext uri="{0D108BD9-81ED-4DB2-BD59-A6C34878D82A}">
                    <a16:rowId xmlns:a16="http://schemas.microsoft.com/office/drawing/2014/main" val="10000"/>
                  </a:ext>
                </a:extLst>
              </a:tr>
              <a:tr h="356650">
                <a:tc>
                  <a:txBody>
                    <a:bodyPr/>
                    <a:lstStyle/>
                    <a:p>
                      <a:pPr marL="0" lvl="0" indent="0" algn="l" rtl="0">
                        <a:spcBef>
                          <a:spcPts val="0"/>
                        </a:spcBef>
                        <a:spcAft>
                          <a:spcPts val="0"/>
                        </a:spcAft>
                        <a:buNone/>
                      </a:pPr>
                      <a:r>
                        <a:rPr lang="en" b="1"/>
                        <a:t>2.1.1</a:t>
                      </a:r>
                      <a:endParaRPr b="1"/>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Technician shall be able to start/stop/pause ABSTRACT</a:t>
                      </a:r>
                      <a:endParaRPr/>
                    </a:p>
                  </a:txBody>
                  <a:tcPr marL="91425" marR="91425" marT="91425" marB="91425"/>
                </a:tc>
                <a:extLst>
                  <a:ext uri="{0D108BD9-81ED-4DB2-BD59-A6C34878D82A}">
                    <a16:rowId xmlns:a16="http://schemas.microsoft.com/office/drawing/2014/main" val="10001"/>
                  </a:ext>
                </a:extLst>
              </a:tr>
              <a:tr h="222375">
                <a:tc>
                  <a:txBody>
                    <a:bodyPr/>
                    <a:lstStyle/>
                    <a:p>
                      <a:pPr marL="0" lvl="0" indent="0" algn="l" rtl="0">
                        <a:spcBef>
                          <a:spcPts val="0"/>
                        </a:spcBef>
                        <a:spcAft>
                          <a:spcPts val="0"/>
                        </a:spcAft>
                        <a:buNone/>
                      </a:pPr>
                      <a:r>
                        <a:rPr lang="en" b="1"/>
                        <a:t>2.1.2</a:t>
                      </a:r>
                      <a:endParaRPr b="1"/>
                    </a:p>
                  </a:txBody>
                  <a:tcPr marL="91425" marR="91425" marT="91425" marB="91425"/>
                </a:tc>
                <a:tc>
                  <a:txBody>
                    <a:bodyPr/>
                    <a:lstStyle/>
                    <a:p>
                      <a:pPr marL="0" lvl="0" indent="0" algn="l" rtl="0">
                        <a:lnSpc>
                          <a:spcPct val="115000"/>
                        </a:lnSpc>
                        <a:spcBef>
                          <a:spcPts val="0"/>
                        </a:spcBef>
                        <a:spcAft>
                          <a:spcPts val="0"/>
                        </a:spcAft>
                        <a:buNone/>
                      </a:pPr>
                      <a:r>
                        <a:rPr lang="en">
                          <a:solidFill>
                            <a:schemeClr val="dk1"/>
                          </a:solidFill>
                        </a:rPr>
                        <a:t>Technician shall be able to view and export data throughout test duration</a:t>
                      </a:r>
                      <a:endParaRPr/>
                    </a:p>
                  </a:txBody>
                  <a:tcPr marL="91425" marR="91425" marT="91425" marB="91425"/>
                </a:tc>
                <a:extLst>
                  <a:ext uri="{0D108BD9-81ED-4DB2-BD59-A6C34878D82A}">
                    <a16:rowId xmlns:a16="http://schemas.microsoft.com/office/drawing/2014/main" val="10002"/>
                  </a:ext>
                </a:extLst>
              </a:tr>
              <a:tr h="329925">
                <a:tc>
                  <a:txBody>
                    <a:bodyPr/>
                    <a:lstStyle/>
                    <a:p>
                      <a:pPr marL="0" lvl="0" indent="0" algn="l" rtl="0">
                        <a:spcBef>
                          <a:spcPts val="0"/>
                        </a:spcBef>
                        <a:spcAft>
                          <a:spcPts val="0"/>
                        </a:spcAft>
                        <a:buNone/>
                      </a:pPr>
                      <a:r>
                        <a:rPr lang="en" b="1"/>
                        <a:t>2.1.3</a:t>
                      </a:r>
                      <a:endParaRPr b="1"/>
                    </a:p>
                  </a:txBody>
                  <a:tcPr marL="91425" marR="91425" marT="91425" marB="91425"/>
                </a:tc>
                <a:tc>
                  <a:txBody>
                    <a:bodyPr/>
                    <a:lstStyle/>
                    <a:p>
                      <a:pPr marL="0" lvl="0" indent="0" algn="l" rtl="0">
                        <a:lnSpc>
                          <a:spcPct val="115000"/>
                        </a:lnSpc>
                        <a:spcBef>
                          <a:spcPts val="0"/>
                        </a:spcBef>
                        <a:spcAft>
                          <a:spcPts val="0"/>
                        </a:spcAft>
                        <a:buNone/>
                      </a:pPr>
                      <a:r>
                        <a:rPr lang="en">
                          <a:solidFill>
                            <a:schemeClr val="dk1"/>
                          </a:solidFill>
                        </a:rPr>
                        <a:t>Technician shall be able to define test and testing duration</a:t>
                      </a:r>
                      <a:endParaRPr/>
                    </a:p>
                  </a:txBody>
                  <a:tcPr marL="91425" marR="91425" marT="91425" marB="91425"/>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b="1"/>
                        <a:t>2.1.4</a:t>
                      </a:r>
                      <a:endParaRPr b="1"/>
                    </a:p>
                  </a:txBody>
                  <a:tcPr marL="91425" marR="91425" marT="91425" marB="91425"/>
                </a:tc>
                <a:tc>
                  <a:txBody>
                    <a:bodyPr/>
                    <a:lstStyle/>
                    <a:p>
                      <a:pPr marL="0" lvl="0" indent="0" algn="l" rtl="0">
                        <a:lnSpc>
                          <a:spcPct val="115000"/>
                        </a:lnSpc>
                        <a:spcBef>
                          <a:spcPts val="0"/>
                        </a:spcBef>
                        <a:spcAft>
                          <a:spcPts val="0"/>
                        </a:spcAft>
                        <a:buNone/>
                      </a:pPr>
                      <a:r>
                        <a:rPr lang="en">
                          <a:solidFill>
                            <a:schemeClr val="dk1"/>
                          </a:solidFill>
                        </a:rPr>
                        <a:t>Technician shall be able to define data post processing options</a:t>
                      </a:r>
                      <a:endParaRPr/>
                    </a:p>
                  </a:txBody>
                  <a:tcPr marL="91425" marR="91425" marT="91425" marB="91425"/>
                </a:tc>
                <a:extLst>
                  <a:ext uri="{0D108BD9-81ED-4DB2-BD59-A6C34878D82A}">
                    <a16:rowId xmlns:a16="http://schemas.microsoft.com/office/drawing/2014/main" val="10004"/>
                  </a:ext>
                </a:extLst>
              </a:tr>
              <a:tr h="525950">
                <a:tc>
                  <a:txBody>
                    <a:bodyPr/>
                    <a:lstStyle/>
                    <a:p>
                      <a:pPr marL="0" lvl="0" indent="0" algn="l" rtl="0">
                        <a:spcBef>
                          <a:spcPts val="0"/>
                        </a:spcBef>
                        <a:spcAft>
                          <a:spcPts val="0"/>
                        </a:spcAft>
                        <a:buNone/>
                      </a:pPr>
                      <a:r>
                        <a:rPr lang="en" b="1"/>
                        <a:t>2.2</a:t>
                      </a:r>
                      <a:endParaRPr b="1"/>
                    </a:p>
                  </a:txBody>
                  <a:tcPr marL="91425" marR="91425" marT="91425" marB="91425">
                    <a:solidFill>
                      <a:srgbClr val="B4A7D6"/>
                    </a:solidFill>
                  </a:tcPr>
                </a:tc>
                <a:tc>
                  <a:txBody>
                    <a:bodyPr/>
                    <a:lstStyle/>
                    <a:p>
                      <a:pPr marL="0" lvl="0" indent="0" algn="l" rtl="0">
                        <a:lnSpc>
                          <a:spcPct val="115000"/>
                        </a:lnSpc>
                        <a:spcBef>
                          <a:spcPts val="0"/>
                        </a:spcBef>
                        <a:spcAft>
                          <a:spcPts val="0"/>
                        </a:spcAft>
                        <a:buClr>
                          <a:schemeClr val="dk1"/>
                        </a:buClr>
                        <a:buSzPts val="1100"/>
                        <a:buFont typeface="Arial"/>
                        <a:buNone/>
                      </a:pPr>
                      <a:r>
                        <a:rPr lang="en" b="1" i="1">
                          <a:solidFill>
                            <a:schemeClr val="dk1"/>
                          </a:solidFill>
                        </a:rPr>
                        <a:t>System shall respond to test failure by completing full battery test and returning faulty data for technician </a:t>
                      </a:r>
                      <a:endParaRPr sz="1800" b="1" i="1"/>
                    </a:p>
                  </a:txBody>
                  <a:tcPr marL="91425" marR="91425" marT="91425" marB="91425">
                    <a:solidFill>
                      <a:srgbClr val="B4A7D6"/>
                    </a:solidFill>
                  </a:tcPr>
                </a:tc>
                <a:extLst>
                  <a:ext uri="{0D108BD9-81ED-4DB2-BD59-A6C34878D82A}">
                    <a16:rowId xmlns:a16="http://schemas.microsoft.com/office/drawing/2014/main" val="10005"/>
                  </a:ext>
                </a:extLst>
              </a:tr>
              <a:tr h="305525">
                <a:tc>
                  <a:txBody>
                    <a:bodyPr/>
                    <a:lstStyle/>
                    <a:p>
                      <a:pPr marL="0" lvl="0" indent="0" algn="l" rtl="0">
                        <a:spcBef>
                          <a:spcPts val="0"/>
                        </a:spcBef>
                        <a:spcAft>
                          <a:spcPts val="0"/>
                        </a:spcAft>
                        <a:buNone/>
                      </a:pPr>
                      <a:r>
                        <a:rPr lang="en" b="1"/>
                        <a:t>2.2.1</a:t>
                      </a:r>
                      <a:endParaRPr b="1"/>
                    </a:p>
                  </a:txBody>
                  <a:tcPr marL="91425" marR="91425" marT="91425" marB="91425"/>
                </a:tc>
                <a:tc>
                  <a:txBody>
                    <a:bodyPr/>
                    <a:lstStyle/>
                    <a:p>
                      <a:pPr marL="0" lvl="0" indent="0" algn="l" rtl="0">
                        <a:lnSpc>
                          <a:spcPct val="115000"/>
                        </a:lnSpc>
                        <a:spcBef>
                          <a:spcPts val="0"/>
                        </a:spcBef>
                        <a:spcAft>
                          <a:spcPts val="0"/>
                        </a:spcAft>
                        <a:buNone/>
                      </a:pPr>
                      <a:r>
                        <a:rPr lang="en">
                          <a:solidFill>
                            <a:schemeClr val="dk1"/>
                          </a:solidFill>
                        </a:rPr>
                        <a:t>System shall notify technician of failure via user interface</a:t>
                      </a:r>
                      <a:endParaRPr/>
                    </a:p>
                  </a:txBody>
                  <a:tcPr marL="91425" marR="91425" marT="91425" marB="91425"/>
                </a:tc>
                <a:extLst>
                  <a:ext uri="{0D108BD9-81ED-4DB2-BD59-A6C34878D82A}">
                    <a16:rowId xmlns:a16="http://schemas.microsoft.com/office/drawing/2014/main" val="10006"/>
                  </a:ext>
                </a:extLst>
              </a:tr>
              <a:tr h="305525">
                <a:tc>
                  <a:txBody>
                    <a:bodyPr/>
                    <a:lstStyle/>
                    <a:p>
                      <a:pPr marL="0" lvl="0" indent="0" algn="l" rtl="0">
                        <a:spcBef>
                          <a:spcPts val="0"/>
                        </a:spcBef>
                        <a:spcAft>
                          <a:spcPts val="0"/>
                        </a:spcAft>
                        <a:buNone/>
                      </a:pPr>
                      <a:r>
                        <a:rPr lang="en" b="1"/>
                        <a:t>2.2.2</a:t>
                      </a:r>
                      <a:endParaRPr b="1"/>
                    </a:p>
                  </a:txBody>
                  <a:tcPr marL="91425" marR="91425" marT="91425" marB="91425"/>
                </a:tc>
                <a:tc>
                  <a:txBody>
                    <a:bodyPr/>
                    <a:lstStyle/>
                    <a:p>
                      <a:pPr marL="0" lvl="0" indent="0" algn="l" rtl="0">
                        <a:lnSpc>
                          <a:spcPct val="115000"/>
                        </a:lnSpc>
                        <a:spcBef>
                          <a:spcPts val="0"/>
                        </a:spcBef>
                        <a:spcAft>
                          <a:spcPts val="0"/>
                        </a:spcAft>
                        <a:buNone/>
                      </a:pPr>
                      <a:r>
                        <a:rPr lang="en">
                          <a:solidFill>
                            <a:schemeClr val="dk1"/>
                          </a:solidFill>
                        </a:rPr>
                        <a:t>System shall notify technician of failed test(s) and pin location(s) in text pop-up on GUI</a:t>
                      </a:r>
                      <a:endParaRPr>
                        <a:solidFill>
                          <a:schemeClr val="dk1"/>
                        </a:solidFill>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82"/>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User Interface Cont.</a:t>
            </a:r>
            <a:endParaRPr/>
          </a:p>
        </p:txBody>
      </p:sp>
      <p:graphicFrame>
        <p:nvGraphicFramePr>
          <p:cNvPr id="782" name="Google Shape;782;p82"/>
          <p:cNvGraphicFramePr/>
          <p:nvPr/>
        </p:nvGraphicFramePr>
        <p:xfrm>
          <a:off x="311700" y="1092700"/>
          <a:ext cx="8230925" cy="1629292"/>
        </p:xfrm>
        <a:graphic>
          <a:graphicData uri="http://schemas.openxmlformats.org/drawingml/2006/table">
            <a:tbl>
              <a:tblPr>
                <a:noFill/>
                <a:tableStyleId>{F8527F1E-C8E0-4929-AAE0-B8D5FCB34B96}</a:tableStyleId>
              </a:tblPr>
              <a:tblGrid>
                <a:gridCol w="685525">
                  <a:extLst>
                    <a:ext uri="{9D8B030D-6E8A-4147-A177-3AD203B41FA5}">
                      <a16:colId xmlns:a16="http://schemas.microsoft.com/office/drawing/2014/main" val="20000"/>
                    </a:ext>
                  </a:extLst>
                </a:gridCol>
                <a:gridCol w="7545400">
                  <a:extLst>
                    <a:ext uri="{9D8B030D-6E8A-4147-A177-3AD203B41FA5}">
                      <a16:colId xmlns:a16="http://schemas.microsoft.com/office/drawing/2014/main" val="20001"/>
                    </a:ext>
                  </a:extLst>
                </a:gridCol>
              </a:tblGrid>
              <a:tr h="362600">
                <a:tc>
                  <a:txBody>
                    <a:bodyPr/>
                    <a:lstStyle/>
                    <a:p>
                      <a:pPr marL="0" lvl="0" indent="0" algn="l" rtl="0">
                        <a:spcBef>
                          <a:spcPts val="0"/>
                        </a:spcBef>
                        <a:spcAft>
                          <a:spcPts val="0"/>
                        </a:spcAft>
                        <a:buNone/>
                      </a:pPr>
                      <a:r>
                        <a:rPr lang="en" b="1"/>
                        <a:t>2.3</a:t>
                      </a:r>
                      <a:endParaRPr b="1"/>
                    </a:p>
                  </a:txBody>
                  <a:tcPr marL="91425" marR="91425" marT="91425" marB="91425">
                    <a:solidFill>
                      <a:srgbClr val="B4A7D6"/>
                    </a:solidFill>
                  </a:tcPr>
                </a:tc>
                <a:tc>
                  <a:txBody>
                    <a:bodyPr/>
                    <a:lstStyle/>
                    <a:p>
                      <a:pPr marL="0" lvl="0" indent="0" algn="l" rtl="0">
                        <a:lnSpc>
                          <a:spcPct val="115000"/>
                        </a:lnSpc>
                        <a:spcBef>
                          <a:spcPts val="0"/>
                        </a:spcBef>
                        <a:spcAft>
                          <a:spcPts val="0"/>
                        </a:spcAft>
                        <a:buClr>
                          <a:schemeClr val="dk1"/>
                        </a:buClr>
                        <a:buSzPts val="1100"/>
                        <a:buFont typeface="Arial"/>
                        <a:buNone/>
                      </a:pPr>
                      <a:r>
                        <a:rPr lang="en" b="1" i="1">
                          <a:solidFill>
                            <a:schemeClr val="dk1"/>
                          </a:solidFill>
                        </a:rPr>
                        <a:t>System shall display live data throughout test</a:t>
                      </a:r>
                      <a:endParaRPr b="1" i="1"/>
                    </a:p>
                  </a:txBody>
                  <a:tcPr marL="91425" marR="91425" marT="91425" marB="91425">
                    <a:solidFill>
                      <a:srgbClr val="B4A7D6"/>
                    </a:solidFill>
                  </a:tcPr>
                </a:tc>
                <a:extLst>
                  <a:ext uri="{0D108BD9-81ED-4DB2-BD59-A6C34878D82A}">
                    <a16:rowId xmlns:a16="http://schemas.microsoft.com/office/drawing/2014/main" val="10000"/>
                  </a:ext>
                </a:extLst>
              </a:tr>
              <a:tr h="383050">
                <a:tc>
                  <a:txBody>
                    <a:bodyPr/>
                    <a:lstStyle/>
                    <a:p>
                      <a:pPr marL="0" lvl="0" indent="0" algn="l" rtl="0">
                        <a:spcBef>
                          <a:spcPts val="0"/>
                        </a:spcBef>
                        <a:spcAft>
                          <a:spcPts val="0"/>
                        </a:spcAft>
                        <a:buNone/>
                      </a:pPr>
                      <a:r>
                        <a:rPr lang="en" b="1"/>
                        <a:t>2.3.1</a:t>
                      </a:r>
                      <a:endParaRPr b="1"/>
                    </a:p>
                  </a:txBody>
                  <a:tcPr marL="91425" marR="91425" marT="91425" marB="91425"/>
                </a:tc>
                <a:tc>
                  <a:txBody>
                    <a:bodyPr/>
                    <a:lstStyle/>
                    <a:p>
                      <a:pPr marL="0" lvl="0" indent="0" algn="l" rtl="0">
                        <a:lnSpc>
                          <a:spcPct val="115000"/>
                        </a:lnSpc>
                        <a:spcBef>
                          <a:spcPts val="0"/>
                        </a:spcBef>
                        <a:spcAft>
                          <a:spcPts val="0"/>
                        </a:spcAft>
                        <a:buNone/>
                      </a:pPr>
                      <a:r>
                        <a:rPr lang="en">
                          <a:solidFill>
                            <a:schemeClr val="dk1"/>
                          </a:solidFill>
                        </a:rPr>
                        <a:t>System shall display live data of voltage and resistance vs time</a:t>
                      </a:r>
                      <a:endParaRPr/>
                    </a:p>
                  </a:txBody>
                  <a:tcPr marL="91425" marR="91425" marT="91425" marB="91425"/>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b="1"/>
                        <a:t>2.3.2</a:t>
                      </a:r>
                      <a:endParaRPr b="1"/>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System shall plot data of voltage and resistance vs time</a:t>
                      </a:r>
                      <a:endParaRPr/>
                    </a:p>
                  </a:txBody>
                  <a:tcPr marL="91425" marR="91425" marT="91425" marB="91425"/>
                </a:tc>
                <a:extLst>
                  <a:ext uri="{0D108BD9-81ED-4DB2-BD59-A6C34878D82A}">
                    <a16:rowId xmlns:a16="http://schemas.microsoft.com/office/drawing/2014/main" val="10002"/>
                  </a:ext>
                </a:extLst>
              </a:tr>
              <a:tr h="290425">
                <a:tc>
                  <a:txBody>
                    <a:bodyPr/>
                    <a:lstStyle/>
                    <a:p>
                      <a:pPr marL="0" lvl="0" indent="0" algn="l" rtl="0">
                        <a:spcBef>
                          <a:spcPts val="0"/>
                        </a:spcBef>
                        <a:spcAft>
                          <a:spcPts val="0"/>
                        </a:spcAft>
                        <a:buNone/>
                      </a:pPr>
                      <a:r>
                        <a:rPr lang="en" b="1"/>
                        <a:t>2.3.3</a:t>
                      </a:r>
                      <a:endParaRPr b="1"/>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System shall display live reading of total time elapsed</a:t>
                      </a: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83"/>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User Interface Cont.</a:t>
            </a:r>
            <a:endParaRPr/>
          </a:p>
        </p:txBody>
      </p:sp>
      <p:graphicFrame>
        <p:nvGraphicFramePr>
          <p:cNvPr id="788" name="Google Shape;788;p83"/>
          <p:cNvGraphicFramePr/>
          <p:nvPr/>
        </p:nvGraphicFramePr>
        <p:xfrm>
          <a:off x="311700" y="1099375"/>
          <a:ext cx="8251325" cy="2025502"/>
        </p:xfrm>
        <a:graphic>
          <a:graphicData uri="http://schemas.openxmlformats.org/drawingml/2006/table">
            <a:tbl>
              <a:tblPr>
                <a:noFill/>
                <a:tableStyleId>{F8527F1E-C8E0-4929-AAE0-B8D5FCB34B96}</a:tableStyleId>
              </a:tblPr>
              <a:tblGrid>
                <a:gridCol w="710550">
                  <a:extLst>
                    <a:ext uri="{9D8B030D-6E8A-4147-A177-3AD203B41FA5}">
                      <a16:colId xmlns:a16="http://schemas.microsoft.com/office/drawing/2014/main" val="20000"/>
                    </a:ext>
                  </a:extLst>
                </a:gridCol>
                <a:gridCol w="7540775">
                  <a:extLst>
                    <a:ext uri="{9D8B030D-6E8A-4147-A177-3AD203B41FA5}">
                      <a16:colId xmlns:a16="http://schemas.microsoft.com/office/drawing/2014/main" val="20001"/>
                    </a:ext>
                  </a:extLst>
                </a:gridCol>
              </a:tblGrid>
              <a:tr h="304175">
                <a:tc>
                  <a:txBody>
                    <a:bodyPr/>
                    <a:lstStyle/>
                    <a:p>
                      <a:pPr marL="0" lvl="0" indent="0" algn="l" rtl="0">
                        <a:spcBef>
                          <a:spcPts val="0"/>
                        </a:spcBef>
                        <a:spcAft>
                          <a:spcPts val="0"/>
                        </a:spcAft>
                        <a:buNone/>
                      </a:pPr>
                      <a:r>
                        <a:rPr lang="en" b="1"/>
                        <a:t>2.4</a:t>
                      </a:r>
                      <a:endParaRPr b="1"/>
                    </a:p>
                  </a:txBody>
                  <a:tcPr marL="91425" marR="91425" marT="91425" marB="91425">
                    <a:solidFill>
                      <a:srgbClr val="B4A7D6"/>
                    </a:solidFill>
                  </a:tcPr>
                </a:tc>
                <a:tc>
                  <a:txBody>
                    <a:bodyPr/>
                    <a:lstStyle/>
                    <a:p>
                      <a:pPr marL="0" lvl="0" indent="0" algn="l" rtl="0">
                        <a:spcBef>
                          <a:spcPts val="0"/>
                        </a:spcBef>
                        <a:spcAft>
                          <a:spcPts val="0"/>
                        </a:spcAft>
                        <a:buNone/>
                      </a:pPr>
                      <a:r>
                        <a:rPr lang="en" b="1" i="1">
                          <a:solidFill>
                            <a:schemeClr val="dk1"/>
                          </a:solidFill>
                        </a:rPr>
                        <a:t>System shall have return finalized report of all collected information</a:t>
                      </a:r>
                      <a:endParaRPr sz="1800" b="1" i="1"/>
                    </a:p>
                  </a:txBody>
                  <a:tcPr marL="91425" marR="91425" marT="91425" marB="91425">
                    <a:solidFill>
                      <a:srgbClr val="B4A7D6"/>
                    </a:solidFill>
                  </a:tcPr>
                </a:tc>
                <a:extLst>
                  <a:ext uri="{0D108BD9-81ED-4DB2-BD59-A6C34878D82A}">
                    <a16:rowId xmlns:a16="http://schemas.microsoft.com/office/drawing/2014/main" val="10000"/>
                  </a:ext>
                </a:extLst>
              </a:tr>
              <a:tr h="346800">
                <a:tc>
                  <a:txBody>
                    <a:bodyPr/>
                    <a:lstStyle/>
                    <a:p>
                      <a:pPr marL="0" lvl="0" indent="0" algn="l" rtl="0">
                        <a:spcBef>
                          <a:spcPts val="0"/>
                        </a:spcBef>
                        <a:spcAft>
                          <a:spcPts val="0"/>
                        </a:spcAft>
                        <a:buNone/>
                      </a:pPr>
                      <a:r>
                        <a:rPr lang="en" b="1"/>
                        <a:t>2.4.1</a:t>
                      </a:r>
                      <a:endParaRPr b="1"/>
                    </a:p>
                  </a:txBody>
                  <a:tcPr marL="91425" marR="91425" marT="91425" marB="91425"/>
                </a:tc>
                <a:tc>
                  <a:txBody>
                    <a:bodyPr/>
                    <a:lstStyle/>
                    <a:p>
                      <a:pPr marL="0" lvl="0" indent="0" algn="l" rtl="0">
                        <a:lnSpc>
                          <a:spcPct val="115000"/>
                        </a:lnSpc>
                        <a:spcBef>
                          <a:spcPts val="0"/>
                        </a:spcBef>
                        <a:spcAft>
                          <a:spcPts val="0"/>
                        </a:spcAft>
                        <a:buNone/>
                      </a:pPr>
                      <a:r>
                        <a:rPr lang="en">
                          <a:solidFill>
                            <a:schemeClr val="dk1"/>
                          </a:solidFill>
                        </a:rPr>
                        <a:t>System shall output raw data in .csv file</a:t>
                      </a:r>
                      <a:endParaRPr/>
                    </a:p>
                  </a:txBody>
                  <a:tcPr marL="91425" marR="91425" marT="91425" marB="91425"/>
                </a:tc>
                <a:extLst>
                  <a:ext uri="{0D108BD9-81ED-4DB2-BD59-A6C34878D82A}">
                    <a16:rowId xmlns:a16="http://schemas.microsoft.com/office/drawing/2014/main" val="10001"/>
                  </a:ext>
                </a:extLst>
              </a:tr>
              <a:tr h="316125">
                <a:tc>
                  <a:txBody>
                    <a:bodyPr/>
                    <a:lstStyle/>
                    <a:p>
                      <a:pPr marL="0" lvl="0" indent="0" algn="l" rtl="0">
                        <a:spcBef>
                          <a:spcPts val="0"/>
                        </a:spcBef>
                        <a:spcAft>
                          <a:spcPts val="0"/>
                        </a:spcAft>
                        <a:buNone/>
                      </a:pPr>
                      <a:r>
                        <a:rPr lang="en" b="1"/>
                        <a:t>2.4.2</a:t>
                      </a:r>
                      <a:endParaRPr b="1"/>
                    </a:p>
                  </a:txBody>
                  <a:tcPr marL="91425" marR="91425" marT="91425" marB="91425"/>
                </a:tc>
                <a:tc>
                  <a:txBody>
                    <a:bodyPr/>
                    <a:lstStyle/>
                    <a:p>
                      <a:pPr marL="0" lvl="0" indent="0" algn="l" rtl="0">
                        <a:lnSpc>
                          <a:spcPct val="115000"/>
                        </a:lnSpc>
                        <a:spcBef>
                          <a:spcPts val="0"/>
                        </a:spcBef>
                        <a:spcAft>
                          <a:spcPts val="0"/>
                        </a:spcAft>
                        <a:buNone/>
                      </a:pPr>
                      <a:r>
                        <a:rPr lang="en">
                          <a:solidFill>
                            <a:schemeClr val="dk1"/>
                          </a:solidFill>
                        </a:rPr>
                        <a:t>System shall produce tabulated summary report with pass fail criterion</a:t>
                      </a:r>
                      <a:endParaRPr/>
                    </a:p>
                  </a:txBody>
                  <a:tcPr marL="91425" marR="91425" marT="91425" marB="91425"/>
                </a:tc>
                <a:extLst>
                  <a:ext uri="{0D108BD9-81ED-4DB2-BD59-A6C34878D82A}">
                    <a16:rowId xmlns:a16="http://schemas.microsoft.com/office/drawing/2014/main" val="10002"/>
                  </a:ext>
                </a:extLst>
              </a:tr>
              <a:tr h="357025">
                <a:tc>
                  <a:txBody>
                    <a:bodyPr/>
                    <a:lstStyle/>
                    <a:p>
                      <a:pPr marL="0" lvl="0" indent="0" algn="l" rtl="0">
                        <a:spcBef>
                          <a:spcPts val="0"/>
                        </a:spcBef>
                        <a:spcAft>
                          <a:spcPts val="0"/>
                        </a:spcAft>
                        <a:buNone/>
                      </a:pPr>
                      <a:r>
                        <a:rPr lang="en" b="1"/>
                        <a:t>2.4.3</a:t>
                      </a:r>
                      <a:endParaRPr b="1"/>
                    </a:p>
                  </a:txBody>
                  <a:tcPr marL="91425" marR="91425" marT="91425" marB="91425"/>
                </a:tc>
                <a:tc>
                  <a:txBody>
                    <a:bodyPr/>
                    <a:lstStyle/>
                    <a:p>
                      <a:pPr marL="0" lvl="0" indent="0" algn="l" rtl="0">
                        <a:lnSpc>
                          <a:spcPct val="115000"/>
                        </a:lnSpc>
                        <a:spcBef>
                          <a:spcPts val="0"/>
                        </a:spcBef>
                        <a:spcAft>
                          <a:spcPts val="0"/>
                        </a:spcAft>
                        <a:buNone/>
                      </a:pPr>
                      <a:r>
                        <a:rPr lang="en">
                          <a:solidFill>
                            <a:schemeClr val="dk1"/>
                          </a:solidFill>
                        </a:rPr>
                        <a:t>System shall produce plots of finalized voltage and resistance vs time data</a:t>
                      </a:r>
                      <a:endParaRPr/>
                    </a:p>
                  </a:txBody>
                  <a:tcPr marL="91425" marR="91425" marT="91425" marB="91425"/>
                </a:tc>
                <a:extLst>
                  <a:ext uri="{0D108BD9-81ED-4DB2-BD59-A6C34878D82A}">
                    <a16:rowId xmlns:a16="http://schemas.microsoft.com/office/drawing/2014/main" val="10003"/>
                  </a:ext>
                </a:extLst>
              </a:tr>
              <a:tr h="346800">
                <a:tc>
                  <a:txBody>
                    <a:bodyPr/>
                    <a:lstStyle/>
                    <a:p>
                      <a:pPr marL="0" lvl="0" indent="0" algn="l" rtl="0">
                        <a:spcBef>
                          <a:spcPts val="0"/>
                        </a:spcBef>
                        <a:spcAft>
                          <a:spcPts val="0"/>
                        </a:spcAft>
                        <a:buNone/>
                      </a:pPr>
                      <a:r>
                        <a:rPr lang="en" b="1"/>
                        <a:t>2.4.4</a:t>
                      </a:r>
                      <a:endParaRPr b="1"/>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System shall output the total test time elapsed</a:t>
                      </a: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727650" y="2304150"/>
            <a:ext cx="76887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Project Objectives</a:t>
            </a:r>
            <a:endParaRPr/>
          </a:p>
        </p:txBody>
      </p:sp>
      <p:sp>
        <p:nvSpPr>
          <p:cNvPr id="179" name="Google Shape;179;p3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
        <p:nvSpPr>
          <p:cNvPr id="180" name="Google Shape;180;p30"/>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Project Description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84"/>
          <p:cNvSpPr txBox="1">
            <a:spLocks noGrp="1"/>
          </p:cNvSpPr>
          <p:nvPr>
            <p:ph type="title"/>
          </p:nvPr>
        </p:nvSpPr>
        <p:spPr>
          <a:xfrm>
            <a:off x="329675" y="0"/>
            <a:ext cx="8239200" cy="4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20"/>
              <a:t>Lab Environment Compatibility </a:t>
            </a:r>
            <a:endParaRPr sz="2520"/>
          </a:p>
        </p:txBody>
      </p:sp>
      <p:graphicFrame>
        <p:nvGraphicFramePr>
          <p:cNvPr id="794" name="Google Shape;794;p84"/>
          <p:cNvGraphicFramePr/>
          <p:nvPr/>
        </p:nvGraphicFramePr>
        <p:xfrm>
          <a:off x="329675" y="773225"/>
          <a:ext cx="7239000" cy="4148154"/>
        </p:xfrm>
        <a:graphic>
          <a:graphicData uri="http://schemas.openxmlformats.org/drawingml/2006/table">
            <a:tbl>
              <a:tblPr>
                <a:noFill/>
                <a:tableStyleId>{F8527F1E-C8E0-4929-AAE0-B8D5FCB34B96}</a:tableStyleId>
              </a:tblPr>
              <a:tblGrid>
                <a:gridCol w="905375">
                  <a:extLst>
                    <a:ext uri="{9D8B030D-6E8A-4147-A177-3AD203B41FA5}">
                      <a16:colId xmlns:a16="http://schemas.microsoft.com/office/drawing/2014/main" val="20000"/>
                    </a:ext>
                  </a:extLst>
                </a:gridCol>
                <a:gridCol w="6333625">
                  <a:extLst>
                    <a:ext uri="{9D8B030D-6E8A-4147-A177-3AD203B41FA5}">
                      <a16:colId xmlns:a16="http://schemas.microsoft.com/office/drawing/2014/main" val="20001"/>
                    </a:ext>
                  </a:extLst>
                </a:gridCol>
              </a:tblGrid>
              <a:tr h="552600">
                <a:tc>
                  <a:txBody>
                    <a:bodyPr/>
                    <a:lstStyle/>
                    <a:p>
                      <a:pPr marL="0" lvl="0" indent="0" algn="ctr" rtl="0">
                        <a:spcBef>
                          <a:spcPts val="0"/>
                        </a:spcBef>
                        <a:spcAft>
                          <a:spcPts val="0"/>
                        </a:spcAft>
                        <a:buNone/>
                      </a:pPr>
                      <a:r>
                        <a:rPr lang="en" b="1"/>
                        <a:t>3.1</a:t>
                      </a:r>
                      <a:endParaRPr b="1"/>
                    </a:p>
                  </a:txBody>
                  <a:tcPr marL="91425" marR="91425" marT="91425" marB="91425">
                    <a:solidFill>
                      <a:srgbClr val="A4C2F4"/>
                    </a:solidFill>
                  </a:tcPr>
                </a:tc>
                <a:tc>
                  <a:txBody>
                    <a:bodyPr/>
                    <a:lstStyle/>
                    <a:p>
                      <a:pPr marL="0" lvl="0" indent="0" algn="l" rtl="0">
                        <a:lnSpc>
                          <a:spcPct val="115000"/>
                        </a:lnSpc>
                        <a:spcBef>
                          <a:spcPts val="0"/>
                        </a:spcBef>
                        <a:spcAft>
                          <a:spcPts val="0"/>
                        </a:spcAft>
                        <a:buNone/>
                      </a:pPr>
                      <a:r>
                        <a:rPr lang="en" b="1" i="1">
                          <a:solidFill>
                            <a:schemeClr val="dk1"/>
                          </a:solidFill>
                        </a:rPr>
                        <a:t>Form Factor: System shall be able to fit on a standard technician workbench</a:t>
                      </a:r>
                      <a:endParaRPr b="1" i="1"/>
                    </a:p>
                  </a:txBody>
                  <a:tcPr marL="91425" marR="91425" marT="91425" marB="91425">
                    <a:solidFill>
                      <a:srgbClr val="A4C2F4"/>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b="1"/>
                        <a:t>3.1.1</a:t>
                      </a:r>
                      <a:endParaRPr b="1"/>
                    </a:p>
                  </a:txBody>
                  <a:tcPr marL="91425" marR="91425" marT="91425" marB="91425"/>
                </a:tc>
                <a:tc>
                  <a:txBody>
                    <a:bodyPr/>
                    <a:lstStyle/>
                    <a:p>
                      <a:pPr marL="0" lvl="0" indent="0" algn="l" rtl="0">
                        <a:lnSpc>
                          <a:spcPct val="115000"/>
                        </a:lnSpc>
                        <a:spcBef>
                          <a:spcPts val="0"/>
                        </a:spcBef>
                        <a:spcAft>
                          <a:spcPts val="0"/>
                        </a:spcAft>
                        <a:buNone/>
                      </a:pPr>
                      <a:r>
                        <a:rPr lang="en">
                          <a:solidFill>
                            <a:schemeClr val="dk1"/>
                          </a:solidFill>
                        </a:rPr>
                        <a:t>System shall occupy a footprint no larger than</a:t>
                      </a:r>
                      <a:r>
                        <a:rPr lang="en" b="1">
                          <a:solidFill>
                            <a:schemeClr val="dk1"/>
                          </a:solidFill>
                        </a:rPr>
                        <a:t> (SIZE)</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b="1"/>
                        <a:t>3.2</a:t>
                      </a:r>
                      <a:endParaRPr b="1"/>
                    </a:p>
                  </a:txBody>
                  <a:tcPr marL="91425" marR="91425" marT="91425" marB="91425">
                    <a:solidFill>
                      <a:srgbClr val="A4C2F4"/>
                    </a:solidFill>
                  </a:tcPr>
                </a:tc>
                <a:tc>
                  <a:txBody>
                    <a:bodyPr/>
                    <a:lstStyle/>
                    <a:p>
                      <a:pPr marL="0" lvl="0" indent="0" algn="just" rtl="0">
                        <a:spcBef>
                          <a:spcPts val="0"/>
                        </a:spcBef>
                        <a:spcAft>
                          <a:spcPts val="0"/>
                        </a:spcAft>
                        <a:buNone/>
                      </a:pPr>
                      <a:r>
                        <a:rPr lang="en" b="1" i="1"/>
                        <a:t>ESD Compliance: System shall be ESD compliant</a:t>
                      </a:r>
                      <a:endParaRPr b="1" i="1"/>
                    </a:p>
                  </a:txBody>
                  <a:tcPr marL="91425" marR="91425" marT="91425" marB="91425">
                    <a:solidFill>
                      <a:srgbClr val="A4C2F4"/>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b="1"/>
                        <a:t>3.2.1</a:t>
                      </a:r>
                      <a:endParaRPr b="1"/>
                    </a:p>
                  </a:txBody>
                  <a:tcPr marL="91425" marR="91425" marT="91425" marB="91425"/>
                </a:tc>
                <a:tc>
                  <a:txBody>
                    <a:bodyPr/>
                    <a:lstStyle/>
                    <a:p>
                      <a:pPr marL="0" lvl="0" indent="0" algn="l" rtl="0">
                        <a:lnSpc>
                          <a:spcPct val="115000"/>
                        </a:lnSpc>
                        <a:spcBef>
                          <a:spcPts val="0"/>
                        </a:spcBef>
                        <a:spcAft>
                          <a:spcPts val="0"/>
                        </a:spcAft>
                        <a:buNone/>
                      </a:pPr>
                      <a:r>
                        <a:rPr lang="en">
                          <a:solidFill>
                            <a:schemeClr val="dk1"/>
                          </a:solidFill>
                        </a:rPr>
                        <a:t>System shall be ESD compliant relative to the ANSI/ESD S20.20 standard</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b="1"/>
                        <a:t>3.3</a:t>
                      </a:r>
                      <a:endParaRPr b="1"/>
                    </a:p>
                  </a:txBody>
                  <a:tcPr marL="91425" marR="91425" marT="91425" marB="91425">
                    <a:solidFill>
                      <a:srgbClr val="A4C2F4"/>
                    </a:solidFill>
                  </a:tcPr>
                </a:tc>
                <a:tc>
                  <a:txBody>
                    <a:bodyPr/>
                    <a:lstStyle/>
                    <a:p>
                      <a:pPr marL="0" lvl="0" indent="0" algn="l" rtl="0">
                        <a:spcBef>
                          <a:spcPts val="0"/>
                        </a:spcBef>
                        <a:spcAft>
                          <a:spcPts val="0"/>
                        </a:spcAft>
                        <a:buClr>
                          <a:schemeClr val="dk1"/>
                        </a:buClr>
                        <a:buSzPts val="1100"/>
                        <a:buFont typeface="Arial"/>
                        <a:buNone/>
                      </a:pPr>
                      <a:r>
                        <a:rPr lang="en" b="1" i="1">
                          <a:solidFill>
                            <a:schemeClr val="dk1"/>
                          </a:solidFill>
                        </a:rPr>
                        <a:t>Power Compatibility: System shall employ a power supply compatible with standard wall outlet, ground pin included</a:t>
                      </a:r>
                      <a:endParaRPr b="1" i="1"/>
                    </a:p>
                  </a:txBody>
                  <a:tcPr marL="91425" marR="91425" marT="91425" marB="91425">
                    <a:solidFill>
                      <a:srgbClr val="A4C2F4"/>
                    </a:solidFill>
                  </a:tcPr>
                </a:tc>
                <a:extLst>
                  <a:ext uri="{0D108BD9-81ED-4DB2-BD59-A6C34878D82A}">
                    <a16:rowId xmlns:a16="http://schemas.microsoft.com/office/drawing/2014/main" val="10004"/>
                  </a:ext>
                </a:extLst>
              </a:tr>
              <a:tr h="398075">
                <a:tc>
                  <a:txBody>
                    <a:bodyPr/>
                    <a:lstStyle/>
                    <a:p>
                      <a:pPr marL="0" lvl="0" indent="0" algn="ctr" rtl="0">
                        <a:spcBef>
                          <a:spcPts val="0"/>
                        </a:spcBef>
                        <a:spcAft>
                          <a:spcPts val="0"/>
                        </a:spcAft>
                        <a:buNone/>
                      </a:pPr>
                      <a:r>
                        <a:rPr lang="en" b="1"/>
                        <a:t>3.3.1</a:t>
                      </a:r>
                      <a:endParaRPr b="1"/>
                    </a:p>
                  </a:txBody>
                  <a:tcPr marL="91425" marR="91425" marT="91425" marB="91425"/>
                </a:tc>
                <a:tc>
                  <a:txBody>
                    <a:bodyPr/>
                    <a:lstStyle/>
                    <a:p>
                      <a:pPr marL="0" lvl="0" indent="0" algn="l" rtl="0">
                        <a:lnSpc>
                          <a:spcPct val="115000"/>
                        </a:lnSpc>
                        <a:spcBef>
                          <a:spcPts val="0"/>
                        </a:spcBef>
                        <a:spcAft>
                          <a:spcPts val="0"/>
                        </a:spcAft>
                        <a:buNone/>
                      </a:pPr>
                      <a:r>
                        <a:rPr lang="en">
                          <a:solidFill>
                            <a:schemeClr val="dk1"/>
                          </a:solidFill>
                        </a:rPr>
                        <a:t>System shall be compatible with any power supply that can integrate to a standard 120V lab bench outlet with ground pin</a:t>
                      </a:r>
                      <a:endParaRPr/>
                    </a:p>
                  </a:txBody>
                  <a:tcPr marL="91425" marR="91425" marT="91425" marB="91425"/>
                </a:tc>
                <a:extLst>
                  <a:ext uri="{0D108BD9-81ED-4DB2-BD59-A6C34878D82A}">
                    <a16:rowId xmlns:a16="http://schemas.microsoft.com/office/drawing/2014/main" val="10005"/>
                  </a:ext>
                </a:extLst>
              </a:tr>
              <a:tr h="384625">
                <a:tc>
                  <a:txBody>
                    <a:bodyPr/>
                    <a:lstStyle/>
                    <a:p>
                      <a:pPr marL="0" lvl="0" indent="0" algn="ctr" rtl="0">
                        <a:spcBef>
                          <a:spcPts val="0"/>
                        </a:spcBef>
                        <a:spcAft>
                          <a:spcPts val="0"/>
                        </a:spcAft>
                        <a:buNone/>
                      </a:pPr>
                      <a:r>
                        <a:rPr lang="en" b="1"/>
                        <a:t>3.4</a:t>
                      </a:r>
                      <a:endParaRPr b="1"/>
                    </a:p>
                  </a:txBody>
                  <a:tcPr marL="91425" marR="91425" marT="91425" marB="91425">
                    <a:solidFill>
                      <a:srgbClr val="A4C2F4"/>
                    </a:solidFill>
                  </a:tcPr>
                </a:tc>
                <a:tc>
                  <a:txBody>
                    <a:bodyPr/>
                    <a:lstStyle/>
                    <a:p>
                      <a:pPr marL="0" lvl="0" indent="0" algn="l" rtl="0">
                        <a:spcBef>
                          <a:spcPts val="0"/>
                        </a:spcBef>
                        <a:spcAft>
                          <a:spcPts val="0"/>
                        </a:spcAft>
                        <a:buClr>
                          <a:schemeClr val="dk1"/>
                        </a:buClr>
                        <a:buSzPts val="1100"/>
                        <a:buFont typeface="Arial"/>
                        <a:buNone/>
                      </a:pPr>
                      <a:r>
                        <a:rPr lang="en" b="1" i="1">
                          <a:solidFill>
                            <a:schemeClr val="dk1"/>
                          </a:solidFill>
                        </a:rPr>
                        <a:t>Thermal Control: System shall function within operational temperature range</a:t>
                      </a:r>
                      <a:r>
                        <a:rPr lang="en" b="1">
                          <a:solidFill>
                            <a:schemeClr val="dk1"/>
                          </a:solidFill>
                        </a:rPr>
                        <a:t> </a:t>
                      </a:r>
                      <a:endParaRPr b="1"/>
                    </a:p>
                  </a:txBody>
                  <a:tcPr marL="91425" marR="91425" marT="91425" marB="91425">
                    <a:solidFill>
                      <a:srgbClr val="A4C2F4"/>
                    </a:solidFill>
                  </a:tcPr>
                </a:tc>
                <a:extLst>
                  <a:ext uri="{0D108BD9-81ED-4DB2-BD59-A6C34878D82A}">
                    <a16:rowId xmlns:a16="http://schemas.microsoft.com/office/drawing/2014/main" val="10006"/>
                  </a:ext>
                </a:extLst>
              </a:tr>
              <a:tr h="283725">
                <a:tc>
                  <a:txBody>
                    <a:bodyPr/>
                    <a:lstStyle/>
                    <a:p>
                      <a:pPr marL="0" lvl="0" indent="0" algn="ctr" rtl="0">
                        <a:spcBef>
                          <a:spcPts val="0"/>
                        </a:spcBef>
                        <a:spcAft>
                          <a:spcPts val="0"/>
                        </a:spcAft>
                        <a:buNone/>
                      </a:pPr>
                      <a:r>
                        <a:rPr lang="en" b="1"/>
                        <a:t>3.4.1</a:t>
                      </a:r>
                      <a:endParaRPr b="1"/>
                    </a:p>
                  </a:txBody>
                  <a:tcPr marL="91425" marR="91425" marT="91425" marB="91425"/>
                </a:tc>
                <a:tc>
                  <a:txBody>
                    <a:bodyPr/>
                    <a:lstStyle/>
                    <a:p>
                      <a:pPr marL="0" lvl="0" indent="0" algn="l" rtl="0">
                        <a:lnSpc>
                          <a:spcPct val="115000"/>
                        </a:lnSpc>
                        <a:spcBef>
                          <a:spcPts val="0"/>
                        </a:spcBef>
                        <a:spcAft>
                          <a:spcPts val="0"/>
                        </a:spcAft>
                        <a:buNone/>
                      </a:pPr>
                      <a:r>
                        <a:rPr lang="en">
                          <a:solidFill>
                            <a:schemeClr val="dk1"/>
                          </a:solidFill>
                        </a:rPr>
                        <a:t>System shall operate between the temperatures of [0℃-40℃]</a:t>
                      </a:r>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85"/>
          <p:cNvSpPr txBox="1">
            <a:spLocks noGrp="1"/>
          </p:cNvSpPr>
          <p:nvPr>
            <p:ph type="title"/>
          </p:nvPr>
        </p:nvSpPr>
        <p:spPr>
          <a:xfrm>
            <a:off x="727650" y="2304150"/>
            <a:ext cx="76887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Trade Study: Microcontroller</a:t>
            </a:r>
            <a:endParaRPr/>
          </a:p>
        </p:txBody>
      </p:sp>
      <p:sp>
        <p:nvSpPr>
          <p:cNvPr id="800" name="Google Shape;800;p8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86"/>
          <p:cNvSpPr txBox="1"/>
          <p:nvPr/>
        </p:nvSpPr>
        <p:spPr>
          <a:xfrm>
            <a:off x="2190300" y="2198375"/>
            <a:ext cx="6920100" cy="303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accent1"/>
                </a:solidFill>
                <a:latin typeface="Lato"/>
                <a:ea typeface="Lato"/>
                <a:cs typeface="Lato"/>
                <a:sym typeface="Lato"/>
              </a:rPr>
              <a:t>Possess the processing power to complete the test autonomously </a:t>
            </a:r>
            <a:r>
              <a:rPr lang="en" b="1">
                <a:solidFill>
                  <a:schemeClr val="accent1"/>
                </a:solidFill>
                <a:latin typeface="Lato"/>
                <a:ea typeface="Lato"/>
                <a:cs typeface="Lato"/>
                <a:sym typeface="Lato"/>
              </a:rPr>
              <a:t>(R2, CPE5)</a:t>
            </a:r>
            <a:endParaRPr b="1">
              <a:solidFill>
                <a:schemeClr val="accent1"/>
              </a:solidFill>
              <a:latin typeface="Lato"/>
              <a:ea typeface="Lato"/>
              <a:cs typeface="Lato"/>
              <a:sym typeface="Lato"/>
            </a:endParaRPr>
          </a:p>
          <a:p>
            <a:pPr marL="457200" lvl="0" indent="-314131" algn="l" rtl="0">
              <a:lnSpc>
                <a:spcPct val="115000"/>
              </a:lnSpc>
              <a:spcBef>
                <a:spcPts val="0"/>
              </a:spcBef>
              <a:spcAft>
                <a:spcPts val="0"/>
              </a:spcAft>
              <a:buClr>
                <a:schemeClr val="accent1"/>
              </a:buClr>
              <a:buSzPts val="1347"/>
              <a:buFont typeface="Lato"/>
              <a:buChar char="●"/>
            </a:pPr>
            <a:r>
              <a:rPr lang="en" sz="1346" b="1">
                <a:solidFill>
                  <a:schemeClr val="accent1"/>
                </a:solidFill>
                <a:latin typeface="Lato"/>
                <a:ea typeface="Lato"/>
                <a:cs typeface="Lato"/>
                <a:sym typeface="Lato"/>
              </a:rPr>
              <a:t>Weight: 40%</a:t>
            </a:r>
            <a:endParaRPr sz="1346" b="1">
              <a:solidFill>
                <a:schemeClr val="accent1"/>
              </a:solidFill>
              <a:latin typeface="Lato"/>
              <a:ea typeface="Lato"/>
              <a:cs typeface="Lato"/>
              <a:sym typeface="Lato"/>
            </a:endParaRPr>
          </a:p>
          <a:p>
            <a:pPr marL="457200" lvl="0" indent="-314131" algn="l" rtl="0">
              <a:lnSpc>
                <a:spcPct val="115000"/>
              </a:lnSpc>
              <a:spcBef>
                <a:spcPts val="0"/>
              </a:spcBef>
              <a:spcAft>
                <a:spcPts val="0"/>
              </a:spcAft>
              <a:buClr>
                <a:schemeClr val="accent1"/>
              </a:buClr>
              <a:buSzPts val="1347"/>
              <a:buFont typeface="Lato"/>
              <a:buChar char="●"/>
            </a:pPr>
            <a:r>
              <a:rPr lang="en" sz="1346" b="1">
                <a:solidFill>
                  <a:schemeClr val="accent1"/>
                </a:solidFill>
                <a:latin typeface="Lato"/>
                <a:ea typeface="Lato"/>
                <a:cs typeface="Lato"/>
                <a:sym typeface="Lato"/>
              </a:rPr>
              <a:t>Rationale: Different processing speeds, needs to be sufficient for speed of test</a:t>
            </a:r>
            <a:endParaRPr sz="1346" b="1">
              <a:solidFill>
                <a:schemeClr val="accent1"/>
              </a:solidFill>
              <a:latin typeface="Lato"/>
              <a:ea typeface="Lato"/>
              <a:cs typeface="Lato"/>
              <a:sym typeface="Lato"/>
            </a:endParaRPr>
          </a:p>
          <a:p>
            <a:pPr marL="0" lvl="0" indent="0" algn="l" rtl="0">
              <a:lnSpc>
                <a:spcPct val="115000"/>
              </a:lnSpc>
              <a:spcBef>
                <a:spcPts val="0"/>
              </a:spcBef>
              <a:spcAft>
                <a:spcPts val="0"/>
              </a:spcAft>
              <a:buNone/>
            </a:pPr>
            <a:r>
              <a:rPr lang="en">
                <a:solidFill>
                  <a:schemeClr val="accent1"/>
                </a:solidFill>
                <a:latin typeface="Lato"/>
                <a:ea typeface="Lato"/>
                <a:cs typeface="Lato"/>
                <a:sym typeface="Lato"/>
              </a:rPr>
              <a:t>Be able to index the interface board to open all pin combinations </a:t>
            </a:r>
            <a:r>
              <a:rPr lang="en" b="1">
                <a:solidFill>
                  <a:schemeClr val="accent1"/>
                </a:solidFill>
                <a:latin typeface="Lato"/>
                <a:ea typeface="Lato"/>
                <a:cs typeface="Lato"/>
                <a:sym typeface="Lato"/>
              </a:rPr>
              <a:t>(R1, R2, CPE3)</a:t>
            </a:r>
            <a:endParaRPr b="1">
              <a:solidFill>
                <a:schemeClr val="accent1"/>
              </a:solidFill>
              <a:latin typeface="Lato"/>
              <a:ea typeface="Lato"/>
              <a:cs typeface="Lato"/>
              <a:sym typeface="Lato"/>
            </a:endParaRPr>
          </a:p>
          <a:p>
            <a:pPr marL="457200" lvl="0" indent="-314131" algn="l" rtl="0">
              <a:lnSpc>
                <a:spcPct val="115000"/>
              </a:lnSpc>
              <a:spcBef>
                <a:spcPts val="0"/>
              </a:spcBef>
              <a:spcAft>
                <a:spcPts val="0"/>
              </a:spcAft>
              <a:buClr>
                <a:schemeClr val="accent1"/>
              </a:buClr>
              <a:buSzPts val="1347"/>
              <a:buFont typeface="Lato"/>
              <a:buChar char="●"/>
            </a:pPr>
            <a:r>
              <a:rPr lang="en" sz="1346" b="1">
                <a:solidFill>
                  <a:schemeClr val="accent1"/>
                </a:solidFill>
                <a:latin typeface="Lato"/>
                <a:ea typeface="Lato"/>
                <a:cs typeface="Lato"/>
                <a:sym typeface="Lato"/>
              </a:rPr>
              <a:t>Weight: 40%</a:t>
            </a:r>
            <a:endParaRPr sz="1346" b="1">
              <a:solidFill>
                <a:schemeClr val="accent1"/>
              </a:solidFill>
              <a:latin typeface="Lato"/>
              <a:ea typeface="Lato"/>
              <a:cs typeface="Lato"/>
              <a:sym typeface="Lato"/>
            </a:endParaRPr>
          </a:p>
          <a:p>
            <a:pPr marL="457200" lvl="0" indent="-314131" algn="l" rtl="0">
              <a:lnSpc>
                <a:spcPct val="115000"/>
              </a:lnSpc>
              <a:spcBef>
                <a:spcPts val="0"/>
              </a:spcBef>
              <a:spcAft>
                <a:spcPts val="0"/>
              </a:spcAft>
              <a:buClr>
                <a:schemeClr val="accent1"/>
              </a:buClr>
              <a:buSzPts val="1347"/>
              <a:buFont typeface="Lato"/>
              <a:buChar char="●"/>
            </a:pPr>
            <a:r>
              <a:rPr lang="en" sz="1346" b="1">
                <a:solidFill>
                  <a:schemeClr val="accent1"/>
                </a:solidFill>
                <a:latin typeface="Lato"/>
                <a:ea typeface="Lato"/>
                <a:cs typeface="Lato"/>
                <a:sym typeface="Lato"/>
              </a:rPr>
              <a:t>Rationale: Microcontroller needs to complete entire test with all test points</a:t>
            </a:r>
            <a:endParaRPr sz="1346" b="1">
              <a:solidFill>
                <a:schemeClr val="accent1"/>
              </a:solidFill>
              <a:latin typeface="Lato"/>
              <a:ea typeface="Lato"/>
              <a:cs typeface="Lato"/>
              <a:sym typeface="Lato"/>
            </a:endParaRPr>
          </a:p>
          <a:p>
            <a:pPr marL="0" lvl="0" indent="0" algn="l" rtl="0">
              <a:lnSpc>
                <a:spcPct val="115000"/>
              </a:lnSpc>
              <a:spcBef>
                <a:spcPts val="0"/>
              </a:spcBef>
              <a:spcAft>
                <a:spcPts val="0"/>
              </a:spcAft>
              <a:buNone/>
            </a:pPr>
            <a:r>
              <a:rPr lang="en" sz="1346">
                <a:solidFill>
                  <a:schemeClr val="accent1"/>
                </a:solidFill>
                <a:latin typeface="Lato"/>
                <a:ea typeface="Lato"/>
                <a:cs typeface="Lato"/>
                <a:sym typeface="Lato"/>
              </a:rPr>
              <a:t>Be more cost effective than the current solution </a:t>
            </a:r>
            <a:r>
              <a:rPr lang="en" sz="1346" b="1">
                <a:solidFill>
                  <a:schemeClr val="accent1"/>
                </a:solidFill>
                <a:latin typeface="Lato"/>
                <a:ea typeface="Lato"/>
                <a:cs typeface="Lato"/>
                <a:sym typeface="Lato"/>
              </a:rPr>
              <a:t>(R4, CPE9)</a:t>
            </a:r>
            <a:endParaRPr sz="1346" b="1">
              <a:solidFill>
                <a:schemeClr val="accent1"/>
              </a:solidFill>
              <a:latin typeface="Lato"/>
              <a:ea typeface="Lato"/>
              <a:cs typeface="Lato"/>
              <a:sym typeface="Lato"/>
            </a:endParaRPr>
          </a:p>
          <a:p>
            <a:pPr marL="457200" lvl="0" indent="-314131" algn="l" rtl="0">
              <a:lnSpc>
                <a:spcPct val="115000"/>
              </a:lnSpc>
              <a:spcBef>
                <a:spcPts val="0"/>
              </a:spcBef>
              <a:spcAft>
                <a:spcPts val="0"/>
              </a:spcAft>
              <a:buClr>
                <a:schemeClr val="accent1"/>
              </a:buClr>
              <a:buSzPts val="1347"/>
              <a:buFont typeface="Lato"/>
              <a:buChar char="●"/>
            </a:pPr>
            <a:r>
              <a:rPr lang="en" sz="1346" b="1">
                <a:solidFill>
                  <a:schemeClr val="accent1"/>
                </a:solidFill>
                <a:latin typeface="Lato"/>
                <a:ea typeface="Lato"/>
                <a:cs typeface="Lato"/>
                <a:sym typeface="Lato"/>
              </a:rPr>
              <a:t>Weight: 10%</a:t>
            </a:r>
            <a:endParaRPr sz="1346" b="1">
              <a:solidFill>
                <a:schemeClr val="accent1"/>
              </a:solidFill>
              <a:latin typeface="Lato"/>
              <a:ea typeface="Lato"/>
              <a:cs typeface="Lato"/>
              <a:sym typeface="Lato"/>
            </a:endParaRPr>
          </a:p>
          <a:p>
            <a:pPr marL="457200" lvl="0" indent="-314131" algn="l" rtl="0">
              <a:lnSpc>
                <a:spcPct val="115000"/>
              </a:lnSpc>
              <a:spcBef>
                <a:spcPts val="0"/>
              </a:spcBef>
              <a:spcAft>
                <a:spcPts val="0"/>
              </a:spcAft>
              <a:buClr>
                <a:schemeClr val="accent1"/>
              </a:buClr>
              <a:buSzPts val="1347"/>
              <a:buFont typeface="Lato"/>
              <a:buChar char="●"/>
            </a:pPr>
            <a:r>
              <a:rPr lang="en" sz="1346" b="1">
                <a:solidFill>
                  <a:schemeClr val="accent1"/>
                </a:solidFill>
                <a:latin typeface="Lato"/>
                <a:ea typeface="Lato"/>
                <a:cs typeface="Lato"/>
                <a:sym typeface="Lato"/>
              </a:rPr>
              <a:t>Rationale: Microcontroller and time spent programming/testing to be minimized</a:t>
            </a:r>
            <a:endParaRPr sz="1346" b="1">
              <a:solidFill>
                <a:schemeClr val="accent1"/>
              </a:solidFill>
              <a:latin typeface="Lato"/>
              <a:ea typeface="Lato"/>
              <a:cs typeface="Lato"/>
              <a:sym typeface="Lato"/>
            </a:endParaRPr>
          </a:p>
          <a:p>
            <a:pPr marL="0" lvl="0" indent="0" algn="l" rtl="0">
              <a:lnSpc>
                <a:spcPct val="115000"/>
              </a:lnSpc>
              <a:spcBef>
                <a:spcPts val="0"/>
              </a:spcBef>
              <a:spcAft>
                <a:spcPts val="0"/>
              </a:spcAft>
              <a:buNone/>
            </a:pPr>
            <a:r>
              <a:rPr lang="en" sz="1346">
                <a:solidFill>
                  <a:schemeClr val="accent1"/>
                </a:solidFill>
                <a:latin typeface="Lato"/>
                <a:ea typeface="Lato"/>
                <a:cs typeface="Lato"/>
                <a:sym typeface="Lato"/>
              </a:rPr>
              <a:t>Draw less power than the total amount available </a:t>
            </a:r>
            <a:r>
              <a:rPr lang="en" sz="1346" b="1">
                <a:solidFill>
                  <a:schemeClr val="accent1"/>
                </a:solidFill>
                <a:latin typeface="Lato"/>
                <a:ea typeface="Lato"/>
                <a:cs typeface="Lato"/>
                <a:sym typeface="Lato"/>
              </a:rPr>
              <a:t>(R12)</a:t>
            </a:r>
            <a:endParaRPr sz="1346" b="1">
              <a:solidFill>
                <a:schemeClr val="accent1"/>
              </a:solidFill>
              <a:latin typeface="Lato"/>
              <a:ea typeface="Lato"/>
              <a:cs typeface="Lato"/>
              <a:sym typeface="Lato"/>
            </a:endParaRPr>
          </a:p>
          <a:p>
            <a:pPr marL="457200" lvl="0" indent="-314131" algn="l" rtl="0">
              <a:lnSpc>
                <a:spcPct val="115000"/>
              </a:lnSpc>
              <a:spcBef>
                <a:spcPts val="0"/>
              </a:spcBef>
              <a:spcAft>
                <a:spcPts val="0"/>
              </a:spcAft>
              <a:buClr>
                <a:schemeClr val="accent1"/>
              </a:buClr>
              <a:buSzPts val="1347"/>
              <a:buFont typeface="Lato"/>
              <a:buChar char="●"/>
            </a:pPr>
            <a:r>
              <a:rPr lang="en" sz="1346" b="1">
                <a:solidFill>
                  <a:schemeClr val="accent1"/>
                </a:solidFill>
                <a:latin typeface="Lato"/>
                <a:ea typeface="Lato"/>
                <a:cs typeface="Lato"/>
                <a:sym typeface="Lato"/>
              </a:rPr>
              <a:t>Weight: 10%</a:t>
            </a:r>
            <a:endParaRPr sz="1346" b="1">
              <a:solidFill>
                <a:schemeClr val="accent1"/>
              </a:solidFill>
              <a:latin typeface="Lato"/>
              <a:ea typeface="Lato"/>
              <a:cs typeface="Lato"/>
              <a:sym typeface="Lato"/>
            </a:endParaRPr>
          </a:p>
          <a:p>
            <a:pPr marL="457200" lvl="0" indent="-314131" algn="l" rtl="0">
              <a:lnSpc>
                <a:spcPct val="115000"/>
              </a:lnSpc>
              <a:spcBef>
                <a:spcPts val="0"/>
              </a:spcBef>
              <a:spcAft>
                <a:spcPts val="0"/>
              </a:spcAft>
              <a:buClr>
                <a:schemeClr val="accent1"/>
              </a:buClr>
              <a:buSzPts val="1347"/>
              <a:buFont typeface="Lato"/>
              <a:buChar char="●"/>
            </a:pPr>
            <a:r>
              <a:rPr lang="en" sz="1346" b="1">
                <a:solidFill>
                  <a:schemeClr val="accent1"/>
                </a:solidFill>
                <a:latin typeface="Lato"/>
                <a:ea typeface="Lato"/>
                <a:cs typeface="Lato"/>
                <a:sym typeface="Lato"/>
              </a:rPr>
              <a:t>Rationale: Must be able to be powered by a standard wall outlet</a:t>
            </a:r>
            <a:endParaRPr sz="1346" b="1">
              <a:solidFill>
                <a:schemeClr val="accent1"/>
              </a:solidFill>
              <a:latin typeface="Lato"/>
              <a:ea typeface="Lato"/>
              <a:cs typeface="Lato"/>
              <a:sym typeface="Lato"/>
            </a:endParaRPr>
          </a:p>
        </p:txBody>
      </p:sp>
      <p:sp>
        <p:nvSpPr>
          <p:cNvPr id="806" name="Google Shape;806;p86"/>
          <p:cNvSpPr txBox="1"/>
          <p:nvPr/>
        </p:nvSpPr>
        <p:spPr>
          <a:xfrm>
            <a:off x="593700" y="1708211"/>
            <a:ext cx="7104300" cy="63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446">
                <a:solidFill>
                  <a:schemeClr val="accent1"/>
                </a:solidFill>
                <a:latin typeface="Lato"/>
                <a:ea typeface="Lato"/>
                <a:cs typeface="Lato"/>
                <a:sym typeface="Lato"/>
              </a:rPr>
              <a:t>The Microcontroller shall:</a:t>
            </a:r>
            <a:endParaRPr sz="1446">
              <a:solidFill>
                <a:schemeClr val="accent1"/>
              </a:solidFill>
              <a:latin typeface="Lato"/>
              <a:ea typeface="Lato"/>
              <a:cs typeface="Lato"/>
              <a:sym typeface="Lato"/>
            </a:endParaRPr>
          </a:p>
          <a:p>
            <a:pPr marL="0" lvl="0" indent="0" algn="l" rtl="0">
              <a:lnSpc>
                <a:spcPct val="115000"/>
              </a:lnSpc>
              <a:spcBef>
                <a:spcPts val="0"/>
              </a:spcBef>
              <a:spcAft>
                <a:spcPts val="1200"/>
              </a:spcAft>
              <a:buNone/>
            </a:pPr>
            <a:endParaRPr sz="1246">
              <a:solidFill>
                <a:schemeClr val="accent1"/>
              </a:solidFill>
              <a:latin typeface="Lato"/>
              <a:ea typeface="Lato"/>
              <a:cs typeface="Lato"/>
              <a:sym typeface="Lato"/>
            </a:endParaRPr>
          </a:p>
        </p:txBody>
      </p:sp>
      <p:sp>
        <p:nvSpPr>
          <p:cNvPr id="807" name="Google Shape;807;p86"/>
          <p:cNvSpPr txBox="1">
            <a:spLocks noGrp="1"/>
          </p:cNvSpPr>
          <p:nvPr>
            <p:ph type="title"/>
          </p:nvPr>
        </p:nvSpPr>
        <p:spPr>
          <a:xfrm>
            <a:off x="727650" y="6207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340"/>
              <a:t>Trade Study: Microcontroller</a:t>
            </a:r>
            <a:endParaRPr sz="2340"/>
          </a:p>
        </p:txBody>
      </p:sp>
      <p:sp>
        <p:nvSpPr>
          <p:cNvPr id="808" name="Google Shape;808;p86"/>
          <p:cNvSpPr txBox="1"/>
          <p:nvPr/>
        </p:nvSpPr>
        <p:spPr>
          <a:xfrm>
            <a:off x="756000" y="1246500"/>
            <a:ext cx="4147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Lato"/>
                <a:ea typeface="Lato"/>
                <a:cs typeface="Lato"/>
                <a:sym typeface="Lato"/>
              </a:rPr>
              <a:t>Key Requirements</a:t>
            </a:r>
            <a:endParaRPr sz="1800" b="1">
              <a:latin typeface="Lato"/>
              <a:ea typeface="Lato"/>
              <a:cs typeface="Lato"/>
              <a:sym typeface="Lato"/>
            </a:endParaRPr>
          </a:p>
        </p:txBody>
      </p:sp>
      <p:sp>
        <p:nvSpPr>
          <p:cNvPr id="809" name="Google Shape;809;p86"/>
          <p:cNvSpPr/>
          <p:nvPr/>
        </p:nvSpPr>
        <p:spPr>
          <a:xfrm>
            <a:off x="756000" y="2284050"/>
            <a:ext cx="1258200" cy="2877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Processing</a:t>
            </a:r>
            <a:endParaRPr b="1"/>
          </a:p>
        </p:txBody>
      </p:sp>
      <p:sp>
        <p:nvSpPr>
          <p:cNvPr id="810" name="Google Shape;810;p86"/>
          <p:cNvSpPr/>
          <p:nvPr/>
        </p:nvSpPr>
        <p:spPr>
          <a:xfrm>
            <a:off x="579900" y="2991950"/>
            <a:ext cx="1610400" cy="2877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Compatibility</a:t>
            </a:r>
            <a:endParaRPr b="1"/>
          </a:p>
        </p:txBody>
      </p:sp>
      <p:sp>
        <p:nvSpPr>
          <p:cNvPr id="811" name="Google Shape;811;p8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62</a:t>
            </a:fld>
            <a:endParaRPr/>
          </a:p>
        </p:txBody>
      </p:sp>
      <p:sp>
        <p:nvSpPr>
          <p:cNvPr id="812" name="Google Shape;812;p86"/>
          <p:cNvSpPr/>
          <p:nvPr/>
        </p:nvSpPr>
        <p:spPr>
          <a:xfrm>
            <a:off x="593700" y="3699850"/>
            <a:ext cx="1582800" cy="2877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Cost</a:t>
            </a:r>
            <a:endParaRPr b="1"/>
          </a:p>
        </p:txBody>
      </p:sp>
      <p:sp>
        <p:nvSpPr>
          <p:cNvPr id="813" name="Google Shape;813;p86"/>
          <p:cNvSpPr/>
          <p:nvPr/>
        </p:nvSpPr>
        <p:spPr>
          <a:xfrm>
            <a:off x="579900" y="4407750"/>
            <a:ext cx="1582800" cy="2877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Power</a:t>
            </a:r>
            <a:endParaRPr b="1"/>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87"/>
          <p:cNvSpPr txBox="1">
            <a:spLocks noGrp="1"/>
          </p:cNvSpPr>
          <p:nvPr>
            <p:ph type="title"/>
          </p:nvPr>
        </p:nvSpPr>
        <p:spPr>
          <a:xfrm>
            <a:off x="729450" y="623875"/>
            <a:ext cx="81183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Microcontroller</a:t>
            </a:r>
            <a:endParaRPr/>
          </a:p>
        </p:txBody>
      </p:sp>
      <p:sp>
        <p:nvSpPr>
          <p:cNvPr id="819" name="Google Shape;819;p87"/>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820" name="Google Shape;820;p8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63</a:t>
            </a:fld>
            <a:endParaRPr/>
          </a:p>
        </p:txBody>
      </p:sp>
      <p:sp>
        <p:nvSpPr>
          <p:cNvPr id="821" name="Google Shape;821;p87"/>
          <p:cNvSpPr txBox="1">
            <a:spLocks noGrp="1"/>
          </p:cNvSpPr>
          <p:nvPr>
            <p:ph type="body" idx="1"/>
          </p:nvPr>
        </p:nvSpPr>
        <p:spPr>
          <a:xfrm>
            <a:off x="729450" y="1460650"/>
            <a:ext cx="7688700" cy="2879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b="1"/>
              <a:t>Risks</a:t>
            </a:r>
            <a:endParaRPr sz="1800" b="1"/>
          </a:p>
          <a:p>
            <a:pPr marL="457200" lvl="0" indent="-317500" algn="l" rtl="0">
              <a:spcBef>
                <a:spcPts val="1200"/>
              </a:spcBef>
              <a:spcAft>
                <a:spcPts val="0"/>
              </a:spcAft>
              <a:buSzPts val="1400"/>
              <a:buChar char="●"/>
            </a:pPr>
            <a:r>
              <a:rPr lang="en" sz="1400"/>
              <a:t>Unable to process all the necessary commands</a:t>
            </a:r>
            <a:endParaRPr sz="1400"/>
          </a:p>
          <a:p>
            <a:pPr marL="457200" lvl="0" indent="-317500" algn="l" rtl="0">
              <a:spcBef>
                <a:spcPts val="0"/>
              </a:spcBef>
              <a:spcAft>
                <a:spcPts val="0"/>
              </a:spcAft>
              <a:buSzPts val="1400"/>
              <a:buChar char="●"/>
            </a:pPr>
            <a:r>
              <a:rPr lang="en" sz="1400"/>
              <a:t>Not powerful enough to open gates in electronic interface</a:t>
            </a:r>
            <a:endParaRPr sz="1400"/>
          </a:p>
          <a:p>
            <a:pPr marL="457200" lvl="0" indent="-317500" algn="l" rtl="0">
              <a:spcBef>
                <a:spcPts val="0"/>
              </a:spcBef>
              <a:spcAft>
                <a:spcPts val="0"/>
              </a:spcAft>
              <a:buSzPts val="1400"/>
              <a:buChar char="●"/>
            </a:pPr>
            <a:r>
              <a:rPr lang="en" sz="1400"/>
              <a:t>Not enough digit input/output pins for measurements across all pins</a:t>
            </a:r>
            <a:endParaRPr sz="1400"/>
          </a:p>
          <a:p>
            <a:pPr marL="457200" lvl="0" indent="-317500" algn="l" rtl="0">
              <a:spcBef>
                <a:spcPts val="0"/>
              </a:spcBef>
              <a:spcAft>
                <a:spcPts val="0"/>
              </a:spcAft>
              <a:buSzPts val="1400"/>
              <a:buChar char="●"/>
            </a:pPr>
            <a:r>
              <a:rPr lang="en" sz="1400"/>
              <a:t>Severe clock delay/error due to large number of pins</a:t>
            </a:r>
            <a:endParaRPr sz="14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88"/>
          <p:cNvSpPr txBox="1">
            <a:spLocks noGrp="1"/>
          </p:cNvSpPr>
          <p:nvPr>
            <p:ph type="title"/>
          </p:nvPr>
        </p:nvSpPr>
        <p:spPr>
          <a:xfrm>
            <a:off x="729450" y="623875"/>
            <a:ext cx="81183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Microcontroller</a:t>
            </a:r>
            <a:endParaRPr/>
          </a:p>
        </p:txBody>
      </p:sp>
      <p:sp>
        <p:nvSpPr>
          <p:cNvPr id="827" name="Google Shape;827;p88"/>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828" name="Google Shape;828;p8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64</a:t>
            </a:fld>
            <a:endParaRPr/>
          </a:p>
        </p:txBody>
      </p:sp>
      <p:sp>
        <p:nvSpPr>
          <p:cNvPr id="829" name="Google Shape;829;p88"/>
          <p:cNvSpPr txBox="1">
            <a:spLocks noGrp="1"/>
          </p:cNvSpPr>
          <p:nvPr>
            <p:ph type="body" idx="1"/>
          </p:nvPr>
        </p:nvSpPr>
        <p:spPr>
          <a:xfrm>
            <a:off x="729450" y="1460650"/>
            <a:ext cx="7688700" cy="2879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b="1"/>
              <a:t>Options Considered</a:t>
            </a:r>
            <a:endParaRPr sz="1800" b="1"/>
          </a:p>
          <a:p>
            <a:pPr marL="457200" lvl="0" indent="-317500" algn="l" rtl="0">
              <a:spcBef>
                <a:spcPts val="1200"/>
              </a:spcBef>
              <a:spcAft>
                <a:spcPts val="0"/>
              </a:spcAft>
              <a:buSzPts val="1400"/>
              <a:buChar char="●"/>
            </a:pPr>
            <a:r>
              <a:rPr lang="en" sz="1400"/>
              <a:t>Potential Solution: Arduino (Microcontroller)</a:t>
            </a:r>
            <a:endParaRPr sz="1400"/>
          </a:p>
          <a:p>
            <a:pPr marL="0" lvl="0" indent="0" algn="l" rtl="0">
              <a:spcBef>
                <a:spcPts val="1200"/>
              </a:spcBef>
              <a:spcAft>
                <a:spcPts val="0"/>
              </a:spcAft>
              <a:buNone/>
            </a:pPr>
            <a:endParaRPr sz="1400"/>
          </a:p>
          <a:p>
            <a:pPr marL="457200" lvl="0" indent="-317500" algn="l" rtl="0">
              <a:spcBef>
                <a:spcPts val="1200"/>
              </a:spcBef>
              <a:spcAft>
                <a:spcPts val="0"/>
              </a:spcAft>
              <a:buSzPts val="1400"/>
              <a:buChar char="●"/>
            </a:pPr>
            <a:r>
              <a:rPr lang="en" sz="1400"/>
              <a:t>Potential Solution: Raspberry Pi (Microprocessor)</a:t>
            </a:r>
            <a:endParaRPr sz="1400"/>
          </a:p>
        </p:txBody>
      </p:sp>
      <p:pic>
        <p:nvPicPr>
          <p:cNvPr id="830" name="Google Shape;830;p88"/>
          <p:cNvPicPr preferRelativeResize="0"/>
          <p:nvPr/>
        </p:nvPicPr>
        <p:blipFill>
          <a:blip r:embed="rId3">
            <a:alphaModFix/>
          </a:blip>
          <a:stretch>
            <a:fillRect/>
          </a:stretch>
        </p:blipFill>
        <p:spPr>
          <a:xfrm>
            <a:off x="6077363" y="711900"/>
            <a:ext cx="2132749" cy="2132750"/>
          </a:xfrm>
          <a:prstGeom prst="rect">
            <a:avLst/>
          </a:prstGeom>
          <a:noFill/>
          <a:ln>
            <a:noFill/>
          </a:ln>
        </p:spPr>
      </p:pic>
      <p:pic>
        <p:nvPicPr>
          <p:cNvPr id="831" name="Google Shape;831;p88"/>
          <p:cNvPicPr preferRelativeResize="0"/>
          <p:nvPr/>
        </p:nvPicPr>
        <p:blipFill>
          <a:blip r:embed="rId4">
            <a:alphaModFix/>
          </a:blip>
          <a:stretch>
            <a:fillRect/>
          </a:stretch>
        </p:blipFill>
        <p:spPr>
          <a:xfrm>
            <a:off x="5631997" y="2844640"/>
            <a:ext cx="3023475" cy="1778809"/>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89"/>
          <p:cNvSpPr txBox="1">
            <a:spLocks noGrp="1"/>
          </p:cNvSpPr>
          <p:nvPr>
            <p:ph type="title"/>
          </p:nvPr>
        </p:nvSpPr>
        <p:spPr>
          <a:xfrm>
            <a:off x="729450" y="623875"/>
            <a:ext cx="81183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Microcontroller</a:t>
            </a:r>
            <a:endParaRPr/>
          </a:p>
        </p:txBody>
      </p:sp>
      <p:sp>
        <p:nvSpPr>
          <p:cNvPr id="837" name="Google Shape;837;p89"/>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838" name="Google Shape;838;p8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65</a:t>
            </a:fld>
            <a:endParaRPr/>
          </a:p>
        </p:txBody>
      </p:sp>
      <p:graphicFrame>
        <p:nvGraphicFramePr>
          <p:cNvPr id="839" name="Google Shape;839;p89"/>
          <p:cNvGraphicFramePr/>
          <p:nvPr/>
        </p:nvGraphicFramePr>
        <p:xfrm>
          <a:off x="881363" y="1499475"/>
          <a:ext cx="7381275" cy="2587510"/>
        </p:xfrm>
        <a:graphic>
          <a:graphicData uri="http://schemas.openxmlformats.org/drawingml/2006/table">
            <a:tbl>
              <a:tblPr>
                <a:noFill/>
                <a:tableStyleId>{F8527F1E-C8E0-4929-AAE0-B8D5FCB34B96}</a:tableStyleId>
              </a:tblPr>
              <a:tblGrid>
                <a:gridCol w="1949575">
                  <a:extLst>
                    <a:ext uri="{9D8B030D-6E8A-4147-A177-3AD203B41FA5}">
                      <a16:colId xmlns:a16="http://schemas.microsoft.com/office/drawing/2014/main" val="20000"/>
                    </a:ext>
                  </a:extLst>
                </a:gridCol>
                <a:gridCol w="1741050">
                  <a:extLst>
                    <a:ext uri="{9D8B030D-6E8A-4147-A177-3AD203B41FA5}">
                      <a16:colId xmlns:a16="http://schemas.microsoft.com/office/drawing/2014/main" val="20001"/>
                    </a:ext>
                  </a:extLst>
                </a:gridCol>
                <a:gridCol w="1845325">
                  <a:extLst>
                    <a:ext uri="{9D8B030D-6E8A-4147-A177-3AD203B41FA5}">
                      <a16:colId xmlns:a16="http://schemas.microsoft.com/office/drawing/2014/main" val="20002"/>
                    </a:ext>
                  </a:extLst>
                </a:gridCol>
                <a:gridCol w="1845325">
                  <a:extLst>
                    <a:ext uri="{9D8B030D-6E8A-4147-A177-3AD203B41FA5}">
                      <a16:colId xmlns:a16="http://schemas.microsoft.com/office/drawing/2014/main" val="20003"/>
                    </a:ext>
                  </a:extLst>
                </a:gridCol>
              </a:tblGrid>
              <a:tr h="509725">
                <a:tc>
                  <a:txBody>
                    <a:bodyPr/>
                    <a:lstStyle/>
                    <a:p>
                      <a:pPr marL="0" lvl="0" indent="0" algn="l" rtl="0">
                        <a:spcBef>
                          <a:spcPts val="0"/>
                        </a:spcBef>
                        <a:spcAft>
                          <a:spcPts val="0"/>
                        </a:spcAft>
                        <a:buNone/>
                      </a:pPr>
                      <a:r>
                        <a:rPr lang="en" sz="1200" b="1">
                          <a:latin typeface="Lato"/>
                          <a:ea typeface="Lato"/>
                          <a:cs typeface="Lato"/>
                          <a:sym typeface="Lato"/>
                        </a:rPr>
                        <a:t>Metric</a:t>
                      </a:r>
                      <a:endParaRPr sz="1200" b="1">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latin typeface="Lato"/>
                          <a:ea typeface="Lato"/>
                          <a:cs typeface="Lato"/>
                          <a:sym typeface="Lato"/>
                        </a:rPr>
                        <a:t>1</a:t>
                      </a:r>
                      <a:endParaRPr sz="1200" b="1">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latin typeface="Lato"/>
                          <a:ea typeface="Lato"/>
                          <a:cs typeface="Lato"/>
                          <a:sym typeface="Lato"/>
                        </a:rPr>
                        <a:t>2</a:t>
                      </a:r>
                      <a:endParaRPr sz="1200" b="1">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latin typeface="Lato"/>
                          <a:ea typeface="Lato"/>
                          <a:cs typeface="Lato"/>
                          <a:sym typeface="Lato"/>
                        </a:rPr>
                        <a:t>3</a:t>
                      </a:r>
                      <a:endParaRPr sz="1200" b="1">
                        <a:latin typeface="Lato"/>
                        <a:ea typeface="Lato"/>
                        <a:cs typeface="Lato"/>
                        <a:sym typeface="Lato"/>
                      </a:endParaRPr>
                    </a:p>
                  </a:txBody>
                  <a:tcPr marL="91425" marR="91425" marT="91425" marB="91425"/>
                </a:tc>
                <a:extLst>
                  <a:ext uri="{0D108BD9-81ED-4DB2-BD59-A6C34878D82A}">
                    <a16:rowId xmlns:a16="http://schemas.microsoft.com/office/drawing/2014/main" val="10000"/>
                  </a:ext>
                </a:extLst>
              </a:tr>
              <a:tr h="509725">
                <a:tc>
                  <a:txBody>
                    <a:bodyPr/>
                    <a:lstStyle/>
                    <a:p>
                      <a:pPr marL="0" lvl="0" indent="0" algn="l" rtl="0">
                        <a:spcBef>
                          <a:spcPts val="0"/>
                        </a:spcBef>
                        <a:spcAft>
                          <a:spcPts val="0"/>
                        </a:spcAft>
                        <a:buNone/>
                      </a:pPr>
                      <a:r>
                        <a:rPr lang="en" sz="1200">
                          <a:latin typeface="Lato"/>
                          <a:ea typeface="Lato"/>
                          <a:cs typeface="Lato"/>
                          <a:sym typeface="Lato"/>
                        </a:rPr>
                        <a:t>Processor Speed</a:t>
                      </a:r>
                      <a:endParaRPr sz="1200">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a:latin typeface="Lato"/>
                          <a:ea typeface="Lato"/>
                          <a:cs typeface="Lato"/>
                          <a:sym typeface="Lato"/>
                        </a:rPr>
                        <a:t>&lt; 400 MHz</a:t>
                      </a:r>
                      <a:endParaRPr sz="1200">
                        <a:latin typeface="Lato"/>
                        <a:ea typeface="Lato"/>
                        <a:cs typeface="Lato"/>
                        <a:sym typeface="Lato"/>
                      </a:endParaRPr>
                    </a:p>
                  </a:txBody>
                  <a:tcPr marL="91425" marR="91425" marT="91425" marB="91425">
                    <a:solidFill>
                      <a:srgbClr val="EA9999"/>
                    </a:solidFill>
                  </a:tcPr>
                </a:tc>
                <a:tc>
                  <a:txBody>
                    <a:bodyPr/>
                    <a:lstStyle/>
                    <a:p>
                      <a:pPr marL="0" lvl="0" indent="0" algn="l" rtl="0">
                        <a:spcBef>
                          <a:spcPts val="0"/>
                        </a:spcBef>
                        <a:spcAft>
                          <a:spcPts val="0"/>
                        </a:spcAft>
                        <a:buNone/>
                      </a:pPr>
                      <a:r>
                        <a:rPr lang="en" sz="1200">
                          <a:latin typeface="Lato"/>
                          <a:ea typeface="Lato"/>
                          <a:cs typeface="Lato"/>
                          <a:sym typeface="Lato"/>
                        </a:rPr>
                        <a:t>400 MHz - 1 GHz</a:t>
                      </a:r>
                      <a:endParaRPr sz="1200">
                        <a:latin typeface="Lato"/>
                        <a:ea typeface="Lato"/>
                        <a:cs typeface="Lato"/>
                        <a:sym typeface="Lato"/>
                      </a:endParaRPr>
                    </a:p>
                  </a:txBody>
                  <a:tcPr marL="91425" marR="91425" marT="91425" marB="91425">
                    <a:solidFill>
                      <a:srgbClr val="FFD966"/>
                    </a:solidFill>
                  </a:tcPr>
                </a:tc>
                <a:tc>
                  <a:txBody>
                    <a:bodyPr/>
                    <a:lstStyle/>
                    <a:p>
                      <a:pPr marL="0" lvl="0" indent="0" algn="l" rtl="0">
                        <a:spcBef>
                          <a:spcPts val="0"/>
                        </a:spcBef>
                        <a:spcAft>
                          <a:spcPts val="0"/>
                        </a:spcAft>
                        <a:buNone/>
                      </a:pPr>
                      <a:r>
                        <a:rPr lang="en" sz="1200">
                          <a:latin typeface="Lato"/>
                          <a:ea typeface="Lato"/>
                          <a:cs typeface="Lato"/>
                          <a:sym typeface="Lato"/>
                        </a:rPr>
                        <a:t>&gt; 1 GHz</a:t>
                      </a:r>
                      <a:endParaRPr sz="1200">
                        <a:latin typeface="Lato"/>
                        <a:ea typeface="Lato"/>
                        <a:cs typeface="Lato"/>
                        <a:sym typeface="Lato"/>
                      </a:endParaRPr>
                    </a:p>
                  </a:txBody>
                  <a:tcPr marL="91425" marR="91425" marT="91425" marB="91425">
                    <a:solidFill>
                      <a:srgbClr val="93C47D"/>
                    </a:solidFill>
                  </a:tcPr>
                </a:tc>
                <a:extLst>
                  <a:ext uri="{0D108BD9-81ED-4DB2-BD59-A6C34878D82A}">
                    <a16:rowId xmlns:a16="http://schemas.microsoft.com/office/drawing/2014/main" val="10001"/>
                  </a:ext>
                </a:extLst>
              </a:tr>
              <a:tr h="509725">
                <a:tc>
                  <a:txBody>
                    <a:bodyPr/>
                    <a:lstStyle/>
                    <a:p>
                      <a:pPr marL="0" lvl="0" indent="0" algn="l" rtl="0">
                        <a:spcBef>
                          <a:spcPts val="0"/>
                        </a:spcBef>
                        <a:spcAft>
                          <a:spcPts val="0"/>
                        </a:spcAft>
                        <a:buNone/>
                      </a:pPr>
                      <a:r>
                        <a:rPr lang="en" sz="1200">
                          <a:latin typeface="Lato"/>
                          <a:ea typeface="Lato"/>
                          <a:cs typeface="Lato"/>
                          <a:sym typeface="Lato"/>
                        </a:rPr>
                        <a:t>Compatibility</a:t>
                      </a:r>
                      <a:endParaRPr sz="1200">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a:latin typeface="Lato"/>
                          <a:ea typeface="Lato"/>
                          <a:cs typeface="Lato"/>
                          <a:sym typeface="Lato"/>
                        </a:rPr>
                        <a:t>Closed-source software</a:t>
                      </a:r>
                      <a:endParaRPr sz="1200">
                        <a:latin typeface="Lato"/>
                        <a:ea typeface="Lato"/>
                        <a:cs typeface="Lato"/>
                        <a:sym typeface="Lato"/>
                      </a:endParaRPr>
                    </a:p>
                  </a:txBody>
                  <a:tcPr marL="91425" marR="91425" marT="91425" marB="91425">
                    <a:solidFill>
                      <a:srgbClr val="EA9999"/>
                    </a:solidFill>
                  </a:tcPr>
                </a:tc>
                <a:tc>
                  <a:txBody>
                    <a:bodyPr/>
                    <a:lstStyle/>
                    <a:p>
                      <a:pPr marL="0" lvl="0" indent="0" algn="l" rtl="0">
                        <a:spcBef>
                          <a:spcPts val="0"/>
                        </a:spcBef>
                        <a:spcAft>
                          <a:spcPts val="0"/>
                        </a:spcAft>
                        <a:buNone/>
                      </a:pPr>
                      <a:r>
                        <a:rPr lang="en" sz="1200">
                          <a:latin typeface="Lato"/>
                          <a:ea typeface="Lato"/>
                          <a:cs typeface="Lato"/>
                          <a:sym typeface="Lato"/>
                        </a:rPr>
                        <a:t>-</a:t>
                      </a:r>
                      <a:endParaRPr sz="1200">
                        <a:latin typeface="Lato"/>
                        <a:ea typeface="Lato"/>
                        <a:cs typeface="Lato"/>
                        <a:sym typeface="Lato"/>
                      </a:endParaRPr>
                    </a:p>
                  </a:txBody>
                  <a:tcPr marL="91425" marR="91425" marT="91425" marB="91425">
                    <a:solidFill>
                      <a:srgbClr val="FFD966"/>
                    </a:solidFill>
                  </a:tcPr>
                </a:tc>
                <a:tc>
                  <a:txBody>
                    <a:bodyPr/>
                    <a:lstStyle/>
                    <a:p>
                      <a:pPr marL="0" lvl="0" indent="0" algn="l" rtl="0">
                        <a:spcBef>
                          <a:spcPts val="0"/>
                        </a:spcBef>
                        <a:spcAft>
                          <a:spcPts val="0"/>
                        </a:spcAft>
                        <a:buNone/>
                      </a:pPr>
                      <a:r>
                        <a:rPr lang="en" sz="1200">
                          <a:latin typeface="Lato"/>
                          <a:ea typeface="Lato"/>
                          <a:cs typeface="Lato"/>
                          <a:sym typeface="Lato"/>
                        </a:rPr>
                        <a:t>Open-source software</a:t>
                      </a:r>
                      <a:endParaRPr sz="1200">
                        <a:latin typeface="Lato"/>
                        <a:ea typeface="Lato"/>
                        <a:cs typeface="Lato"/>
                        <a:sym typeface="Lato"/>
                      </a:endParaRPr>
                    </a:p>
                  </a:txBody>
                  <a:tcPr marL="91425" marR="91425" marT="91425" marB="91425">
                    <a:solidFill>
                      <a:srgbClr val="93C47D"/>
                    </a:solidFill>
                  </a:tcPr>
                </a:tc>
                <a:extLst>
                  <a:ext uri="{0D108BD9-81ED-4DB2-BD59-A6C34878D82A}">
                    <a16:rowId xmlns:a16="http://schemas.microsoft.com/office/drawing/2014/main" val="10002"/>
                  </a:ext>
                </a:extLst>
              </a:tr>
              <a:tr h="509725">
                <a:tc>
                  <a:txBody>
                    <a:bodyPr/>
                    <a:lstStyle/>
                    <a:p>
                      <a:pPr marL="0" lvl="0" indent="0" algn="l" rtl="0">
                        <a:spcBef>
                          <a:spcPts val="0"/>
                        </a:spcBef>
                        <a:spcAft>
                          <a:spcPts val="0"/>
                        </a:spcAft>
                        <a:buNone/>
                      </a:pPr>
                      <a:r>
                        <a:rPr lang="en" sz="1200">
                          <a:latin typeface="Lato"/>
                          <a:ea typeface="Lato"/>
                          <a:cs typeface="Lato"/>
                          <a:sym typeface="Lato"/>
                        </a:rPr>
                        <a:t>Cost</a:t>
                      </a:r>
                      <a:endParaRPr sz="1200">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a:latin typeface="Lato"/>
                          <a:ea typeface="Lato"/>
                          <a:cs typeface="Lato"/>
                          <a:sym typeface="Lato"/>
                        </a:rPr>
                        <a:t>&gt; $50</a:t>
                      </a:r>
                      <a:endParaRPr sz="1200">
                        <a:latin typeface="Lato"/>
                        <a:ea typeface="Lato"/>
                        <a:cs typeface="Lato"/>
                        <a:sym typeface="Lato"/>
                      </a:endParaRPr>
                    </a:p>
                  </a:txBody>
                  <a:tcPr marL="91425" marR="91425" marT="91425" marB="91425">
                    <a:solidFill>
                      <a:srgbClr val="EA9999"/>
                    </a:solidFill>
                  </a:tcPr>
                </a:tc>
                <a:tc>
                  <a:txBody>
                    <a:bodyPr/>
                    <a:lstStyle/>
                    <a:p>
                      <a:pPr marL="0" lvl="0" indent="0" algn="l" rtl="0">
                        <a:spcBef>
                          <a:spcPts val="0"/>
                        </a:spcBef>
                        <a:spcAft>
                          <a:spcPts val="0"/>
                        </a:spcAft>
                        <a:buNone/>
                      </a:pPr>
                      <a:r>
                        <a:rPr lang="en" sz="1200">
                          <a:latin typeface="Lato"/>
                          <a:ea typeface="Lato"/>
                          <a:cs typeface="Lato"/>
                          <a:sym typeface="Lato"/>
                        </a:rPr>
                        <a:t>$10 - $50</a:t>
                      </a:r>
                      <a:endParaRPr sz="1200">
                        <a:latin typeface="Lato"/>
                        <a:ea typeface="Lato"/>
                        <a:cs typeface="Lato"/>
                        <a:sym typeface="Lato"/>
                      </a:endParaRPr>
                    </a:p>
                  </a:txBody>
                  <a:tcPr marL="91425" marR="91425" marT="91425" marB="91425">
                    <a:solidFill>
                      <a:srgbClr val="FFD966"/>
                    </a:solidFill>
                  </a:tcPr>
                </a:tc>
                <a:tc>
                  <a:txBody>
                    <a:bodyPr/>
                    <a:lstStyle/>
                    <a:p>
                      <a:pPr marL="0" lvl="0" indent="0" algn="l" rtl="0">
                        <a:spcBef>
                          <a:spcPts val="0"/>
                        </a:spcBef>
                        <a:spcAft>
                          <a:spcPts val="0"/>
                        </a:spcAft>
                        <a:buNone/>
                      </a:pPr>
                      <a:r>
                        <a:rPr lang="en" sz="1200">
                          <a:latin typeface="Lato"/>
                          <a:ea typeface="Lato"/>
                          <a:cs typeface="Lato"/>
                          <a:sym typeface="Lato"/>
                        </a:rPr>
                        <a:t>&lt; $10</a:t>
                      </a:r>
                      <a:endParaRPr sz="1200">
                        <a:latin typeface="Lato"/>
                        <a:ea typeface="Lato"/>
                        <a:cs typeface="Lato"/>
                        <a:sym typeface="Lato"/>
                      </a:endParaRPr>
                    </a:p>
                  </a:txBody>
                  <a:tcPr marL="91425" marR="91425" marT="91425" marB="91425">
                    <a:solidFill>
                      <a:srgbClr val="93C47D"/>
                    </a:solidFill>
                  </a:tcPr>
                </a:tc>
                <a:extLst>
                  <a:ext uri="{0D108BD9-81ED-4DB2-BD59-A6C34878D82A}">
                    <a16:rowId xmlns:a16="http://schemas.microsoft.com/office/drawing/2014/main" val="10003"/>
                  </a:ext>
                </a:extLst>
              </a:tr>
              <a:tr h="509725">
                <a:tc>
                  <a:txBody>
                    <a:bodyPr/>
                    <a:lstStyle/>
                    <a:p>
                      <a:pPr marL="0" lvl="0" indent="0" algn="l" rtl="0">
                        <a:spcBef>
                          <a:spcPts val="0"/>
                        </a:spcBef>
                        <a:spcAft>
                          <a:spcPts val="0"/>
                        </a:spcAft>
                        <a:buNone/>
                      </a:pPr>
                      <a:r>
                        <a:rPr lang="en" sz="1200">
                          <a:latin typeface="Lato"/>
                          <a:ea typeface="Lato"/>
                          <a:cs typeface="Lato"/>
                          <a:sym typeface="Lato"/>
                        </a:rPr>
                        <a:t>Power</a:t>
                      </a:r>
                      <a:endParaRPr sz="1200">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a:latin typeface="Lato"/>
                          <a:ea typeface="Lato"/>
                          <a:cs typeface="Lato"/>
                          <a:sym typeface="Lato"/>
                        </a:rPr>
                        <a:t>-</a:t>
                      </a:r>
                      <a:endParaRPr sz="1200">
                        <a:latin typeface="Lato"/>
                        <a:ea typeface="Lato"/>
                        <a:cs typeface="Lato"/>
                        <a:sym typeface="Lato"/>
                      </a:endParaRPr>
                    </a:p>
                  </a:txBody>
                  <a:tcPr marL="91425" marR="91425" marT="91425" marB="91425">
                    <a:solidFill>
                      <a:srgbClr val="EA9999"/>
                    </a:solidFill>
                  </a:tcPr>
                </a:tc>
                <a:tc>
                  <a:txBody>
                    <a:bodyPr/>
                    <a:lstStyle/>
                    <a:p>
                      <a:pPr marL="0" lvl="0" indent="0" algn="l" rtl="0">
                        <a:spcBef>
                          <a:spcPts val="0"/>
                        </a:spcBef>
                        <a:spcAft>
                          <a:spcPts val="0"/>
                        </a:spcAft>
                        <a:buNone/>
                      </a:pPr>
                      <a:r>
                        <a:rPr lang="en" sz="1200">
                          <a:latin typeface="Lato"/>
                          <a:ea typeface="Lato"/>
                          <a:cs typeface="Lato"/>
                          <a:sym typeface="Lato"/>
                        </a:rPr>
                        <a:t>5V</a:t>
                      </a:r>
                      <a:endParaRPr sz="1200">
                        <a:latin typeface="Lato"/>
                        <a:ea typeface="Lato"/>
                        <a:cs typeface="Lato"/>
                        <a:sym typeface="Lato"/>
                      </a:endParaRPr>
                    </a:p>
                  </a:txBody>
                  <a:tcPr marL="91425" marR="91425" marT="91425" marB="91425">
                    <a:solidFill>
                      <a:srgbClr val="FFD966"/>
                    </a:solidFill>
                  </a:tcPr>
                </a:tc>
                <a:tc>
                  <a:txBody>
                    <a:bodyPr/>
                    <a:lstStyle/>
                    <a:p>
                      <a:pPr marL="0" lvl="0" indent="0" algn="l" rtl="0">
                        <a:spcBef>
                          <a:spcPts val="0"/>
                        </a:spcBef>
                        <a:spcAft>
                          <a:spcPts val="0"/>
                        </a:spcAft>
                        <a:buNone/>
                      </a:pPr>
                      <a:r>
                        <a:rPr lang="en" sz="1200">
                          <a:latin typeface="Lato"/>
                          <a:ea typeface="Lato"/>
                          <a:cs typeface="Lato"/>
                          <a:sym typeface="Lato"/>
                        </a:rPr>
                        <a:t>-</a:t>
                      </a:r>
                      <a:endParaRPr sz="1200">
                        <a:latin typeface="Lato"/>
                        <a:ea typeface="Lato"/>
                        <a:cs typeface="Lato"/>
                        <a:sym typeface="Lato"/>
                      </a:endParaRPr>
                    </a:p>
                  </a:txBody>
                  <a:tcPr marL="91425" marR="91425" marT="91425" marB="91425">
                    <a:solidFill>
                      <a:srgbClr val="93C47D"/>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90"/>
          <p:cNvSpPr txBox="1">
            <a:spLocks noGrp="1"/>
          </p:cNvSpPr>
          <p:nvPr>
            <p:ph type="title"/>
          </p:nvPr>
        </p:nvSpPr>
        <p:spPr>
          <a:xfrm>
            <a:off x="727650" y="62240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Arduino</a:t>
            </a:r>
            <a:endParaRPr/>
          </a:p>
        </p:txBody>
      </p:sp>
      <p:sp>
        <p:nvSpPr>
          <p:cNvPr id="845" name="Google Shape;845;p9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66</a:t>
            </a:fld>
            <a:endParaRPr/>
          </a:p>
        </p:txBody>
      </p:sp>
      <p:graphicFrame>
        <p:nvGraphicFramePr>
          <p:cNvPr id="846" name="Google Shape;846;p90"/>
          <p:cNvGraphicFramePr/>
          <p:nvPr/>
        </p:nvGraphicFramePr>
        <p:xfrm>
          <a:off x="806050" y="1759715"/>
          <a:ext cx="7531900" cy="1981050"/>
        </p:xfrm>
        <a:graphic>
          <a:graphicData uri="http://schemas.openxmlformats.org/drawingml/2006/table">
            <a:tbl>
              <a:tblPr>
                <a:noFill/>
                <a:tableStyleId>{F8527F1E-C8E0-4929-AAE0-B8D5FCB34B96}</a:tableStyleId>
              </a:tblPr>
              <a:tblGrid>
                <a:gridCol w="2039025">
                  <a:extLst>
                    <a:ext uri="{9D8B030D-6E8A-4147-A177-3AD203B41FA5}">
                      <a16:colId xmlns:a16="http://schemas.microsoft.com/office/drawing/2014/main" val="20000"/>
                    </a:ext>
                  </a:extLst>
                </a:gridCol>
                <a:gridCol w="784900">
                  <a:extLst>
                    <a:ext uri="{9D8B030D-6E8A-4147-A177-3AD203B41FA5}">
                      <a16:colId xmlns:a16="http://schemas.microsoft.com/office/drawing/2014/main" val="20001"/>
                    </a:ext>
                  </a:extLst>
                </a:gridCol>
                <a:gridCol w="1339450">
                  <a:extLst>
                    <a:ext uri="{9D8B030D-6E8A-4147-A177-3AD203B41FA5}">
                      <a16:colId xmlns:a16="http://schemas.microsoft.com/office/drawing/2014/main" val="20002"/>
                    </a:ext>
                  </a:extLst>
                </a:gridCol>
                <a:gridCol w="3368525">
                  <a:extLst>
                    <a:ext uri="{9D8B030D-6E8A-4147-A177-3AD203B41FA5}">
                      <a16:colId xmlns:a16="http://schemas.microsoft.com/office/drawing/2014/main" val="20003"/>
                    </a:ext>
                  </a:extLst>
                </a:gridCol>
              </a:tblGrid>
              <a:tr h="354875">
                <a:tc>
                  <a:txBody>
                    <a:bodyPr/>
                    <a:lstStyle/>
                    <a:p>
                      <a:pPr marL="0" lvl="0" indent="0" algn="l" rtl="0">
                        <a:spcBef>
                          <a:spcPts val="0"/>
                        </a:spcBef>
                        <a:spcAft>
                          <a:spcPts val="0"/>
                        </a:spcAft>
                        <a:buNone/>
                      </a:pPr>
                      <a:r>
                        <a:rPr lang="en" b="1">
                          <a:latin typeface="Lato"/>
                          <a:ea typeface="Lato"/>
                          <a:cs typeface="Lato"/>
                          <a:sym typeface="Lato"/>
                        </a:rPr>
                        <a:t>Trade Aspect</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Weight</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Ratings</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Comments</a:t>
                      </a:r>
                      <a:endParaRPr b="1">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0"/>
                  </a:ext>
                </a:extLst>
              </a:tr>
              <a:tr h="354875">
                <a:tc>
                  <a:txBody>
                    <a:bodyPr/>
                    <a:lstStyle/>
                    <a:p>
                      <a:pPr marL="0" lvl="0" indent="0" algn="l" rtl="0">
                        <a:spcBef>
                          <a:spcPts val="0"/>
                        </a:spcBef>
                        <a:spcAft>
                          <a:spcPts val="0"/>
                        </a:spcAft>
                        <a:buNone/>
                      </a:pPr>
                      <a:r>
                        <a:rPr lang="en">
                          <a:latin typeface="Lato"/>
                          <a:ea typeface="Lato"/>
                          <a:cs typeface="Lato"/>
                          <a:sym typeface="Lato"/>
                        </a:rPr>
                        <a:t>Processing</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40%</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1</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16MHz, 14 digital I/O pins, 8-bit</a:t>
                      </a:r>
                      <a:endParaRPr>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1"/>
                  </a:ext>
                </a:extLst>
              </a:tr>
              <a:tr h="354875">
                <a:tc>
                  <a:txBody>
                    <a:bodyPr/>
                    <a:lstStyle/>
                    <a:p>
                      <a:pPr marL="0" lvl="0" indent="0" algn="l" rtl="0">
                        <a:spcBef>
                          <a:spcPts val="0"/>
                        </a:spcBef>
                        <a:spcAft>
                          <a:spcPts val="0"/>
                        </a:spcAft>
                        <a:buNone/>
                      </a:pPr>
                      <a:r>
                        <a:rPr lang="en">
                          <a:latin typeface="Lato"/>
                          <a:ea typeface="Lato"/>
                          <a:cs typeface="Lato"/>
                          <a:sym typeface="Lato"/>
                        </a:rPr>
                        <a:t>Compatibility</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40%</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3</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Arduino IDE is open-source</a:t>
                      </a:r>
                      <a:endParaRPr>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2"/>
                  </a:ext>
                </a:extLst>
              </a:tr>
              <a:tr h="354875">
                <a:tc>
                  <a:txBody>
                    <a:bodyPr/>
                    <a:lstStyle/>
                    <a:p>
                      <a:pPr marL="0" lvl="0" indent="0" algn="l" rtl="0">
                        <a:spcBef>
                          <a:spcPts val="0"/>
                        </a:spcBef>
                        <a:spcAft>
                          <a:spcPts val="0"/>
                        </a:spcAft>
                        <a:buNone/>
                      </a:pPr>
                      <a:r>
                        <a:rPr lang="en">
                          <a:latin typeface="Lato"/>
                          <a:ea typeface="Lato"/>
                          <a:cs typeface="Lato"/>
                          <a:sym typeface="Lato"/>
                        </a:rPr>
                        <a:t>Cost</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10%</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2</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~$30</a:t>
                      </a:r>
                      <a:endParaRPr>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3"/>
                  </a:ext>
                </a:extLst>
              </a:tr>
              <a:tr h="354875">
                <a:tc>
                  <a:txBody>
                    <a:bodyPr/>
                    <a:lstStyle/>
                    <a:p>
                      <a:pPr marL="0" lvl="0" indent="0" algn="l" rtl="0">
                        <a:spcBef>
                          <a:spcPts val="0"/>
                        </a:spcBef>
                        <a:spcAft>
                          <a:spcPts val="0"/>
                        </a:spcAft>
                        <a:buNone/>
                      </a:pPr>
                      <a:r>
                        <a:rPr lang="en">
                          <a:latin typeface="Lato"/>
                          <a:ea typeface="Lato"/>
                          <a:cs typeface="Lato"/>
                          <a:sym typeface="Lato"/>
                        </a:rPr>
                        <a:t>Power</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10%</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2</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Standard USB (Regulated 5V)</a:t>
                      </a:r>
                      <a:endParaRPr>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4"/>
                  </a:ext>
                </a:extLst>
              </a:tr>
            </a:tbl>
          </a:graphicData>
        </a:graphic>
      </p:graphicFrame>
      <p:sp>
        <p:nvSpPr>
          <p:cNvPr id="847" name="Google Shape;847;p90"/>
          <p:cNvSpPr/>
          <p:nvPr/>
        </p:nvSpPr>
        <p:spPr>
          <a:xfrm>
            <a:off x="3004650" y="4195788"/>
            <a:ext cx="2618100" cy="535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Overall Rating: 2</a:t>
            </a:r>
            <a:endParaRPr/>
          </a:p>
        </p:txBody>
      </p:sp>
      <p:sp>
        <p:nvSpPr>
          <p:cNvPr id="848" name="Google Shape;848;p90"/>
          <p:cNvSpPr/>
          <p:nvPr/>
        </p:nvSpPr>
        <p:spPr>
          <a:xfrm>
            <a:off x="6880875" y="1293600"/>
            <a:ext cx="348300" cy="19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49" name="Google Shape;849;p90"/>
          <p:cNvSpPr/>
          <p:nvPr/>
        </p:nvSpPr>
        <p:spPr>
          <a:xfrm>
            <a:off x="8188000" y="1334050"/>
            <a:ext cx="348300" cy="19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50" name="Google Shape;850;p90"/>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91"/>
          <p:cNvSpPr txBox="1">
            <a:spLocks noGrp="1"/>
          </p:cNvSpPr>
          <p:nvPr>
            <p:ph type="title"/>
          </p:nvPr>
        </p:nvSpPr>
        <p:spPr>
          <a:xfrm>
            <a:off x="727650" y="62240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Raspberry Pi</a:t>
            </a:r>
            <a:endParaRPr/>
          </a:p>
        </p:txBody>
      </p:sp>
      <p:sp>
        <p:nvSpPr>
          <p:cNvPr id="856" name="Google Shape;856;p9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67</a:t>
            </a:fld>
            <a:endParaRPr/>
          </a:p>
        </p:txBody>
      </p:sp>
      <p:sp>
        <p:nvSpPr>
          <p:cNvPr id="857" name="Google Shape;857;p91"/>
          <p:cNvSpPr/>
          <p:nvPr/>
        </p:nvSpPr>
        <p:spPr>
          <a:xfrm>
            <a:off x="3004650" y="4195788"/>
            <a:ext cx="2618100" cy="535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Overall Rating: 2</a:t>
            </a:r>
            <a:endParaRPr/>
          </a:p>
        </p:txBody>
      </p:sp>
      <p:sp>
        <p:nvSpPr>
          <p:cNvPr id="858" name="Google Shape;858;p91"/>
          <p:cNvSpPr/>
          <p:nvPr/>
        </p:nvSpPr>
        <p:spPr>
          <a:xfrm>
            <a:off x="6880875" y="1293600"/>
            <a:ext cx="348300" cy="19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59" name="Google Shape;859;p91"/>
          <p:cNvSpPr/>
          <p:nvPr/>
        </p:nvSpPr>
        <p:spPr>
          <a:xfrm>
            <a:off x="8188000" y="1334050"/>
            <a:ext cx="348300" cy="19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60" name="Google Shape;860;p91"/>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graphicFrame>
        <p:nvGraphicFramePr>
          <p:cNvPr id="861" name="Google Shape;861;p91"/>
          <p:cNvGraphicFramePr/>
          <p:nvPr/>
        </p:nvGraphicFramePr>
        <p:xfrm>
          <a:off x="806050" y="1759715"/>
          <a:ext cx="7531900" cy="1981050"/>
        </p:xfrm>
        <a:graphic>
          <a:graphicData uri="http://schemas.openxmlformats.org/drawingml/2006/table">
            <a:tbl>
              <a:tblPr>
                <a:noFill/>
                <a:tableStyleId>{F8527F1E-C8E0-4929-AAE0-B8D5FCB34B96}</a:tableStyleId>
              </a:tblPr>
              <a:tblGrid>
                <a:gridCol w="2039025">
                  <a:extLst>
                    <a:ext uri="{9D8B030D-6E8A-4147-A177-3AD203B41FA5}">
                      <a16:colId xmlns:a16="http://schemas.microsoft.com/office/drawing/2014/main" val="20000"/>
                    </a:ext>
                  </a:extLst>
                </a:gridCol>
                <a:gridCol w="784900">
                  <a:extLst>
                    <a:ext uri="{9D8B030D-6E8A-4147-A177-3AD203B41FA5}">
                      <a16:colId xmlns:a16="http://schemas.microsoft.com/office/drawing/2014/main" val="20001"/>
                    </a:ext>
                  </a:extLst>
                </a:gridCol>
                <a:gridCol w="1339450">
                  <a:extLst>
                    <a:ext uri="{9D8B030D-6E8A-4147-A177-3AD203B41FA5}">
                      <a16:colId xmlns:a16="http://schemas.microsoft.com/office/drawing/2014/main" val="20002"/>
                    </a:ext>
                  </a:extLst>
                </a:gridCol>
                <a:gridCol w="3368525">
                  <a:extLst>
                    <a:ext uri="{9D8B030D-6E8A-4147-A177-3AD203B41FA5}">
                      <a16:colId xmlns:a16="http://schemas.microsoft.com/office/drawing/2014/main" val="20003"/>
                    </a:ext>
                  </a:extLst>
                </a:gridCol>
              </a:tblGrid>
              <a:tr h="354875">
                <a:tc>
                  <a:txBody>
                    <a:bodyPr/>
                    <a:lstStyle/>
                    <a:p>
                      <a:pPr marL="0" lvl="0" indent="0" algn="l" rtl="0">
                        <a:spcBef>
                          <a:spcPts val="0"/>
                        </a:spcBef>
                        <a:spcAft>
                          <a:spcPts val="0"/>
                        </a:spcAft>
                        <a:buNone/>
                      </a:pPr>
                      <a:r>
                        <a:rPr lang="en" b="1">
                          <a:latin typeface="Lato"/>
                          <a:ea typeface="Lato"/>
                          <a:cs typeface="Lato"/>
                          <a:sym typeface="Lato"/>
                        </a:rPr>
                        <a:t>Trade Aspect</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Weight</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Ratings</a:t>
                      </a:r>
                      <a:endParaRPr b="1">
                        <a:latin typeface="Lato"/>
                        <a:ea typeface="Lato"/>
                        <a:cs typeface="Lato"/>
                        <a:sym typeface="Lato"/>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Lato"/>
                          <a:ea typeface="Lato"/>
                          <a:cs typeface="Lato"/>
                          <a:sym typeface="Lato"/>
                        </a:rPr>
                        <a:t>Comments</a:t>
                      </a:r>
                      <a:endParaRPr b="1">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0"/>
                  </a:ext>
                </a:extLst>
              </a:tr>
              <a:tr h="354875">
                <a:tc>
                  <a:txBody>
                    <a:bodyPr/>
                    <a:lstStyle/>
                    <a:p>
                      <a:pPr marL="0" lvl="0" indent="0" algn="l" rtl="0">
                        <a:spcBef>
                          <a:spcPts val="0"/>
                        </a:spcBef>
                        <a:spcAft>
                          <a:spcPts val="0"/>
                        </a:spcAft>
                        <a:buNone/>
                      </a:pPr>
                      <a:r>
                        <a:rPr lang="en">
                          <a:latin typeface="Lato"/>
                          <a:ea typeface="Lato"/>
                          <a:cs typeface="Lato"/>
                          <a:sym typeface="Lato"/>
                        </a:rPr>
                        <a:t>Processing</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40%</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3</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1.5 GHz, 40 digital I/O pins, 64-bit</a:t>
                      </a:r>
                      <a:endParaRPr>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1"/>
                  </a:ext>
                </a:extLst>
              </a:tr>
              <a:tr h="354875">
                <a:tc>
                  <a:txBody>
                    <a:bodyPr/>
                    <a:lstStyle/>
                    <a:p>
                      <a:pPr marL="0" lvl="0" indent="0" algn="l" rtl="0">
                        <a:spcBef>
                          <a:spcPts val="0"/>
                        </a:spcBef>
                        <a:spcAft>
                          <a:spcPts val="0"/>
                        </a:spcAft>
                        <a:buNone/>
                      </a:pPr>
                      <a:r>
                        <a:rPr lang="en">
                          <a:latin typeface="Lato"/>
                          <a:ea typeface="Lato"/>
                          <a:cs typeface="Lato"/>
                          <a:sym typeface="Lato"/>
                        </a:rPr>
                        <a:t>Compatibility</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40%</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1</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Raspberry Pi OS is closed-source</a:t>
                      </a:r>
                      <a:endParaRPr>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2"/>
                  </a:ext>
                </a:extLst>
              </a:tr>
              <a:tr h="354875">
                <a:tc>
                  <a:txBody>
                    <a:bodyPr/>
                    <a:lstStyle/>
                    <a:p>
                      <a:pPr marL="0" lvl="0" indent="0" algn="l" rtl="0">
                        <a:spcBef>
                          <a:spcPts val="0"/>
                        </a:spcBef>
                        <a:spcAft>
                          <a:spcPts val="0"/>
                        </a:spcAft>
                        <a:buNone/>
                      </a:pPr>
                      <a:r>
                        <a:rPr lang="en">
                          <a:latin typeface="Lato"/>
                          <a:ea typeface="Lato"/>
                          <a:cs typeface="Lato"/>
                          <a:sym typeface="Lato"/>
                        </a:rPr>
                        <a:t>Cost</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10%</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2</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~$35</a:t>
                      </a:r>
                      <a:endParaRPr>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3"/>
                  </a:ext>
                </a:extLst>
              </a:tr>
              <a:tr h="354875">
                <a:tc>
                  <a:txBody>
                    <a:bodyPr/>
                    <a:lstStyle/>
                    <a:p>
                      <a:pPr marL="0" lvl="0" indent="0" algn="l" rtl="0">
                        <a:spcBef>
                          <a:spcPts val="0"/>
                        </a:spcBef>
                        <a:spcAft>
                          <a:spcPts val="0"/>
                        </a:spcAft>
                        <a:buNone/>
                      </a:pPr>
                      <a:r>
                        <a:rPr lang="en">
                          <a:latin typeface="Lato"/>
                          <a:ea typeface="Lato"/>
                          <a:cs typeface="Lato"/>
                          <a:sym typeface="Lato"/>
                        </a:rPr>
                        <a:t>Power</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10%</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2</a:t>
                      </a:r>
                      <a:endParaRPr>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Standard USB (Regulated 5V)</a:t>
                      </a:r>
                      <a:endParaRPr>
                        <a:latin typeface="Lato"/>
                        <a:ea typeface="Lato"/>
                        <a:cs typeface="Lato"/>
                        <a:sym typeface="Lato"/>
                      </a:endParaRPr>
                    </a:p>
                  </a:txBody>
                  <a:tcPr marL="91425" marR="91425" marT="91425" marB="91425">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92"/>
          <p:cNvSpPr txBox="1">
            <a:spLocks noGrp="1"/>
          </p:cNvSpPr>
          <p:nvPr>
            <p:ph type="title"/>
          </p:nvPr>
        </p:nvSpPr>
        <p:spPr>
          <a:xfrm>
            <a:off x="729450" y="623875"/>
            <a:ext cx="81183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Study: Microcontroller</a:t>
            </a:r>
            <a:endParaRPr/>
          </a:p>
        </p:txBody>
      </p:sp>
      <p:sp>
        <p:nvSpPr>
          <p:cNvPr id="867" name="Google Shape;867;p92"/>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868" name="Google Shape;868;p9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68</a:t>
            </a:fld>
            <a:endParaRPr/>
          </a:p>
        </p:txBody>
      </p:sp>
      <p:sp>
        <p:nvSpPr>
          <p:cNvPr id="869" name="Google Shape;869;p92"/>
          <p:cNvSpPr txBox="1">
            <a:spLocks noGrp="1"/>
          </p:cNvSpPr>
          <p:nvPr>
            <p:ph type="body" idx="1"/>
          </p:nvPr>
        </p:nvSpPr>
        <p:spPr>
          <a:xfrm>
            <a:off x="729450" y="1460650"/>
            <a:ext cx="7688700" cy="2879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b="1"/>
              <a:t>Final Selection: </a:t>
            </a:r>
            <a:r>
              <a:rPr lang="en" sz="1800"/>
              <a:t>Either, but leaning towards </a:t>
            </a:r>
            <a:r>
              <a:rPr lang="en" sz="1800" b="1"/>
              <a:t>Arduino</a:t>
            </a:r>
            <a:endParaRPr sz="1800" b="1"/>
          </a:p>
          <a:p>
            <a:pPr marL="0" lvl="0" indent="0" algn="l" rtl="0">
              <a:spcBef>
                <a:spcPts val="1200"/>
              </a:spcBef>
              <a:spcAft>
                <a:spcPts val="0"/>
              </a:spcAft>
              <a:buNone/>
            </a:pPr>
            <a:endParaRPr sz="1800" b="1"/>
          </a:p>
          <a:p>
            <a:pPr marL="0" lvl="0" indent="0" algn="l" rtl="0">
              <a:spcBef>
                <a:spcPts val="1200"/>
              </a:spcBef>
              <a:spcAft>
                <a:spcPts val="0"/>
              </a:spcAft>
              <a:buNone/>
            </a:pPr>
            <a:r>
              <a:rPr lang="en" sz="1800" b="1"/>
              <a:t>Uncertainties:</a:t>
            </a:r>
            <a:endParaRPr sz="1800" b="1"/>
          </a:p>
          <a:p>
            <a:pPr marL="457200" lvl="0" indent="-342900" algn="l" rtl="0">
              <a:spcBef>
                <a:spcPts val="1200"/>
              </a:spcBef>
              <a:spcAft>
                <a:spcPts val="0"/>
              </a:spcAft>
              <a:buSzPts val="1800"/>
              <a:buChar char="●"/>
            </a:pPr>
            <a:r>
              <a:rPr lang="en" sz="1800"/>
              <a:t>Transistor implementation with respective battery harness pinouts and the microcontroller</a:t>
            </a:r>
            <a:endParaRPr sz="1800"/>
          </a:p>
          <a:p>
            <a:pPr marL="457200" lvl="0" indent="-342900" algn="l" rtl="0">
              <a:spcBef>
                <a:spcPts val="0"/>
              </a:spcBef>
              <a:spcAft>
                <a:spcPts val="0"/>
              </a:spcAft>
              <a:buSzPts val="1800"/>
              <a:buChar char="●"/>
            </a:pPr>
            <a:r>
              <a:rPr lang="en" sz="1800"/>
              <a:t>Shift registers to access more than 14 digital I/O pins</a:t>
            </a:r>
            <a:endParaRPr sz="1800"/>
          </a:p>
          <a:p>
            <a:pPr marL="457200" lvl="0" indent="-342900" algn="l" rtl="0">
              <a:spcBef>
                <a:spcPts val="0"/>
              </a:spcBef>
              <a:spcAft>
                <a:spcPts val="0"/>
              </a:spcAft>
              <a:buSzPts val="1800"/>
              <a:buChar char="●"/>
            </a:pPr>
            <a:r>
              <a:rPr lang="en" sz="1800"/>
              <a:t>Interdependencies with other subsystems</a:t>
            </a:r>
            <a:endParaRPr sz="1800"/>
          </a:p>
        </p:txBody>
      </p:sp>
      <p:pic>
        <p:nvPicPr>
          <p:cNvPr id="870" name="Google Shape;870;p92"/>
          <p:cNvPicPr preferRelativeResize="0"/>
          <p:nvPr/>
        </p:nvPicPr>
        <p:blipFill>
          <a:blip r:embed="rId3">
            <a:alphaModFix/>
          </a:blip>
          <a:stretch>
            <a:fillRect/>
          </a:stretch>
        </p:blipFill>
        <p:spPr>
          <a:xfrm>
            <a:off x="6573172" y="1159075"/>
            <a:ext cx="1679426" cy="1679449"/>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93"/>
          <p:cNvSpPr txBox="1">
            <a:spLocks noGrp="1"/>
          </p:cNvSpPr>
          <p:nvPr>
            <p:ph type="title"/>
          </p:nvPr>
        </p:nvSpPr>
        <p:spPr>
          <a:xfrm>
            <a:off x="729450" y="6238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940"/>
              <a:t>Current Design Space: Microcontroller</a:t>
            </a:r>
            <a:endParaRPr sz="1940"/>
          </a:p>
        </p:txBody>
      </p:sp>
      <p:sp>
        <p:nvSpPr>
          <p:cNvPr id="876" name="Google Shape;876;p93"/>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Current Design Space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877" name="Google Shape;877;p9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69</a:t>
            </a:fld>
            <a:endParaRPr/>
          </a:p>
        </p:txBody>
      </p:sp>
      <p:sp>
        <p:nvSpPr>
          <p:cNvPr id="878" name="Google Shape;878;p93"/>
          <p:cNvSpPr txBox="1">
            <a:spLocks noGrp="1"/>
          </p:cNvSpPr>
          <p:nvPr>
            <p:ph type="body" idx="1"/>
          </p:nvPr>
        </p:nvSpPr>
        <p:spPr>
          <a:xfrm>
            <a:off x="727650" y="1485650"/>
            <a:ext cx="7688700" cy="28353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Custom microcontroller design and build is too high-risk without team experience building a microprocessing unit</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aphicFrame>
        <p:nvGraphicFramePr>
          <p:cNvPr id="185" name="Google Shape;185;p31"/>
          <p:cNvGraphicFramePr/>
          <p:nvPr/>
        </p:nvGraphicFramePr>
        <p:xfrm>
          <a:off x="382563" y="820400"/>
          <a:ext cx="8378850" cy="4213300"/>
        </p:xfrm>
        <a:graphic>
          <a:graphicData uri="http://schemas.openxmlformats.org/drawingml/2006/table">
            <a:tbl>
              <a:tblPr>
                <a:noFill/>
                <a:tableStyleId>{F5995A85-BEF5-49D0-B0FB-2172C2708ABE}</a:tableStyleId>
              </a:tblPr>
              <a:tblGrid>
                <a:gridCol w="794750">
                  <a:extLst>
                    <a:ext uri="{9D8B030D-6E8A-4147-A177-3AD203B41FA5}">
                      <a16:colId xmlns:a16="http://schemas.microsoft.com/office/drawing/2014/main" val="20000"/>
                    </a:ext>
                  </a:extLst>
                </a:gridCol>
                <a:gridCol w="3608225">
                  <a:extLst>
                    <a:ext uri="{9D8B030D-6E8A-4147-A177-3AD203B41FA5}">
                      <a16:colId xmlns:a16="http://schemas.microsoft.com/office/drawing/2014/main" val="20001"/>
                    </a:ext>
                  </a:extLst>
                </a:gridCol>
                <a:gridCol w="3975875">
                  <a:extLst>
                    <a:ext uri="{9D8B030D-6E8A-4147-A177-3AD203B41FA5}">
                      <a16:colId xmlns:a16="http://schemas.microsoft.com/office/drawing/2014/main" val="20002"/>
                    </a:ext>
                  </a:extLst>
                </a:gridCol>
              </a:tblGrid>
              <a:tr h="221250">
                <a:tc>
                  <a:txBody>
                    <a:bodyPr/>
                    <a:lstStyle/>
                    <a:p>
                      <a:pPr marL="0" lvl="0" indent="0" algn="l" rtl="0">
                        <a:spcBef>
                          <a:spcPts val="0"/>
                        </a:spcBef>
                        <a:spcAft>
                          <a:spcPts val="0"/>
                        </a:spcAft>
                        <a:buNone/>
                      </a:pPr>
                      <a:endParaRPr sz="1100">
                        <a:latin typeface="Lato"/>
                        <a:ea typeface="Lato"/>
                        <a:cs typeface="Lato"/>
                        <a:sym typeface="Lato"/>
                      </a:endParaRPr>
                    </a:p>
                  </a:txBody>
                  <a:tcPr marL="63500" marR="63500" marT="63500" marB="63500">
                    <a:solidFill>
                      <a:schemeClr val="lt1"/>
                    </a:solidFill>
                  </a:tcPr>
                </a:tc>
                <a:tc>
                  <a:txBody>
                    <a:bodyPr/>
                    <a:lstStyle/>
                    <a:p>
                      <a:pPr marL="0" lvl="0" indent="0" algn="ctr" rtl="0">
                        <a:spcBef>
                          <a:spcPts val="0"/>
                        </a:spcBef>
                        <a:spcAft>
                          <a:spcPts val="0"/>
                        </a:spcAft>
                        <a:buNone/>
                      </a:pPr>
                      <a:r>
                        <a:rPr lang="en" sz="1100" b="1">
                          <a:latin typeface="Lato"/>
                          <a:ea typeface="Lato"/>
                          <a:cs typeface="Lato"/>
                          <a:sym typeface="Lato"/>
                        </a:rPr>
                        <a:t>Level 1</a:t>
                      </a:r>
                      <a:endParaRPr sz="1100" b="1">
                        <a:latin typeface="Lato"/>
                        <a:ea typeface="Lato"/>
                        <a:cs typeface="Lato"/>
                        <a:sym typeface="Lato"/>
                      </a:endParaRPr>
                    </a:p>
                  </a:txBody>
                  <a:tcPr marL="63500" marR="63500" marT="63500" marB="63500">
                    <a:solidFill>
                      <a:schemeClr val="lt1"/>
                    </a:solidFill>
                  </a:tcPr>
                </a:tc>
                <a:tc>
                  <a:txBody>
                    <a:bodyPr/>
                    <a:lstStyle/>
                    <a:p>
                      <a:pPr marL="0" lvl="0" indent="0" algn="ctr" rtl="0">
                        <a:spcBef>
                          <a:spcPts val="0"/>
                        </a:spcBef>
                        <a:spcAft>
                          <a:spcPts val="0"/>
                        </a:spcAft>
                        <a:buNone/>
                      </a:pPr>
                      <a:r>
                        <a:rPr lang="en" sz="1100" b="1">
                          <a:latin typeface="Lato"/>
                          <a:ea typeface="Lato"/>
                          <a:cs typeface="Lato"/>
                          <a:sym typeface="Lato"/>
                        </a:rPr>
                        <a:t>Level 2</a:t>
                      </a:r>
                      <a:endParaRPr sz="1100" b="1">
                        <a:latin typeface="Lato"/>
                        <a:ea typeface="Lato"/>
                        <a:cs typeface="Lato"/>
                        <a:sym typeface="Lato"/>
                      </a:endParaRPr>
                    </a:p>
                  </a:txBody>
                  <a:tcPr marL="63500" marR="63500" marT="63500" marB="63500"/>
                </a:tc>
                <a:extLst>
                  <a:ext uri="{0D108BD9-81ED-4DB2-BD59-A6C34878D82A}">
                    <a16:rowId xmlns:a16="http://schemas.microsoft.com/office/drawing/2014/main" val="10000"/>
                  </a:ext>
                </a:extLst>
              </a:tr>
              <a:tr h="451325">
                <a:tc rowSpan="3">
                  <a:txBody>
                    <a:bodyPr/>
                    <a:lstStyle/>
                    <a:p>
                      <a:pPr marL="0" lvl="0" indent="0" algn="ctr" rtl="0">
                        <a:spcBef>
                          <a:spcPts val="0"/>
                        </a:spcBef>
                        <a:spcAft>
                          <a:spcPts val="0"/>
                        </a:spcAft>
                        <a:buNone/>
                      </a:pPr>
                      <a:r>
                        <a:rPr lang="en" sz="1100" b="1">
                          <a:latin typeface="Lato"/>
                          <a:ea typeface="Lato"/>
                          <a:cs typeface="Lato"/>
                          <a:sym typeface="Lato"/>
                        </a:rPr>
                        <a:t>Hardware</a:t>
                      </a:r>
                      <a:endParaRPr sz="1100" b="1">
                        <a:latin typeface="Lato"/>
                        <a:ea typeface="Lato"/>
                        <a:cs typeface="Lato"/>
                        <a:sym typeface="Lato"/>
                      </a:endParaRPr>
                    </a:p>
                  </a:txBody>
                  <a:tcPr marL="63500" marR="63500" marT="63500" marB="63500" anchor="ctr">
                    <a:solidFill>
                      <a:schemeClr val="lt1"/>
                    </a:solidFill>
                  </a:tcPr>
                </a:tc>
                <a:tc>
                  <a:txBody>
                    <a:bodyPr/>
                    <a:lstStyle/>
                    <a:p>
                      <a:pPr marL="0" lvl="0" indent="0" algn="l" rtl="0">
                        <a:spcBef>
                          <a:spcPts val="0"/>
                        </a:spcBef>
                        <a:spcAft>
                          <a:spcPts val="0"/>
                        </a:spcAft>
                        <a:buNone/>
                      </a:pPr>
                      <a:r>
                        <a:rPr lang="en" sz="1100">
                          <a:latin typeface="Lato"/>
                          <a:ea typeface="Lato"/>
                          <a:cs typeface="Lato"/>
                          <a:sym typeface="Lato"/>
                        </a:rPr>
                        <a:t>ABSTRACT interfaces with an 8s16p battery through the required test points for battery testing</a:t>
                      </a:r>
                      <a:endParaRPr sz="1100">
                        <a:latin typeface="Lato"/>
                        <a:ea typeface="Lato"/>
                        <a:cs typeface="Lato"/>
                        <a:sym typeface="Lato"/>
                      </a:endParaRPr>
                    </a:p>
                  </a:txBody>
                  <a:tcPr marL="63500" marR="63500" marT="63500" marB="63500">
                    <a:solidFill>
                      <a:schemeClr val="lt1"/>
                    </a:solidFill>
                  </a:tcPr>
                </a:tc>
                <a:tc>
                  <a:txBody>
                    <a:bodyPr/>
                    <a:lstStyle/>
                    <a:p>
                      <a:pPr marL="0" lvl="0" indent="0" algn="l" rtl="0">
                        <a:spcBef>
                          <a:spcPts val="0"/>
                        </a:spcBef>
                        <a:spcAft>
                          <a:spcPts val="0"/>
                        </a:spcAft>
                        <a:buNone/>
                      </a:pPr>
                      <a:r>
                        <a:rPr lang="en" sz="1100">
                          <a:latin typeface="Lato"/>
                          <a:ea typeface="Lato"/>
                          <a:cs typeface="Lato"/>
                          <a:sym typeface="Lato"/>
                        </a:rPr>
                        <a:t>ABSTRACT is modular and flexible in design, which enables it to interface with multiple batteries or different kinds of batteries</a:t>
                      </a:r>
                      <a:endParaRPr sz="1100">
                        <a:latin typeface="Lato"/>
                        <a:ea typeface="Lato"/>
                        <a:cs typeface="Lato"/>
                        <a:sym typeface="Lato"/>
                      </a:endParaRPr>
                    </a:p>
                  </a:txBody>
                  <a:tcPr marL="63500" marR="63500" marT="63500" marB="63500"/>
                </a:tc>
                <a:extLst>
                  <a:ext uri="{0D108BD9-81ED-4DB2-BD59-A6C34878D82A}">
                    <a16:rowId xmlns:a16="http://schemas.microsoft.com/office/drawing/2014/main" val="10001"/>
                  </a:ext>
                </a:extLst>
              </a:tr>
              <a:tr h="441675">
                <a:tc vMerge="1">
                  <a:txBody>
                    <a:bodyPr/>
                    <a:lstStyle/>
                    <a:p>
                      <a:endParaRPr lang="en-US"/>
                    </a:p>
                  </a:txBody>
                  <a:tcPr/>
                </a:tc>
                <a:tc>
                  <a:txBody>
                    <a:bodyPr/>
                    <a:lstStyle/>
                    <a:p>
                      <a:pPr marL="0" lvl="0" indent="0" algn="l" rtl="0">
                        <a:spcBef>
                          <a:spcPts val="0"/>
                        </a:spcBef>
                        <a:spcAft>
                          <a:spcPts val="0"/>
                        </a:spcAft>
                        <a:buNone/>
                      </a:pPr>
                      <a:r>
                        <a:rPr lang="en" sz="1100">
                          <a:latin typeface="Lato"/>
                          <a:ea typeface="Lato"/>
                          <a:cs typeface="Lato"/>
                          <a:sym typeface="Lato"/>
                        </a:rPr>
                        <a:t>ABSTRACT measures voltage, continuity, resistance, and isolation from each required test point of a 8s16p battery</a:t>
                      </a:r>
                      <a:endParaRPr sz="1100">
                        <a:latin typeface="Lato"/>
                        <a:ea typeface="Lato"/>
                        <a:cs typeface="Lato"/>
                        <a:sym typeface="Lato"/>
                      </a:endParaRPr>
                    </a:p>
                  </a:txBody>
                  <a:tcPr marL="63500" marR="63500" marT="63500" marB="63500">
                    <a:solidFill>
                      <a:schemeClr val="lt1"/>
                    </a:solidFill>
                  </a:tcPr>
                </a:tc>
                <a:tc>
                  <a:txBody>
                    <a:bodyPr/>
                    <a:lstStyle/>
                    <a:p>
                      <a:pPr marL="0" lvl="0" indent="0" algn="l" rtl="0">
                        <a:spcBef>
                          <a:spcPts val="0"/>
                        </a:spcBef>
                        <a:spcAft>
                          <a:spcPts val="0"/>
                        </a:spcAft>
                        <a:buNone/>
                      </a:pPr>
                      <a:endParaRPr sz="1100" dirty="0">
                        <a:latin typeface="Lato"/>
                        <a:ea typeface="Lato"/>
                        <a:cs typeface="Lato"/>
                        <a:sym typeface="Lato"/>
                      </a:endParaRPr>
                    </a:p>
                  </a:txBody>
                  <a:tcPr marL="63500" marR="63500" marT="63500" marB="63500"/>
                </a:tc>
                <a:extLst>
                  <a:ext uri="{0D108BD9-81ED-4DB2-BD59-A6C34878D82A}">
                    <a16:rowId xmlns:a16="http://schemas.microsoft.com/office/drawing/2014/main" val="10002"/>
                  </a:ext>
                </a:extLst>
              </a:tr>
              <a:tr h="411800">
                <a:tc vMerge="1">
                  <a:txBody>
                    <a:bodyPr/>
                    <a:lstStyle/>
                    <a:p>
                      <a:endParaRPr lang="en-US"/>
                    </a:p>
                  </a:txBody>
                  <a:tcPr/>
                </a:tc>
                <a:tc>
                  <a:txBody>
                    <a:bodyPr/>
                    <a:lstStyle/>
                    <a:p>
                      <a:pPr marL="0" lvl="0" indent="0" algn="l" rtl="0">
                        <a:spcBef>
                          <a:spcPts val="0"/>
                        </a:spcBef>
                        <a:spcAft>
                          <a:spcPts val="0"/>
                        </a:spcAft>
                        <a:buNone/>
                      </a:pPr>
                      <a:r>
                        <a:rPr lang="en" sz="1100">
                          <a:latin typeface="Lato"/>
                          <a:ea typeface="Lato"/>
                          <a:cs typeface="Lato"/>
                          <a:sym typeface="Lato"/>
                        </a:rPr>
                        <a:t>ABSTRACT features a form factor capable of fitting on a standard workbench used by Enersys for battery testing </a:t>
                      </a:r>
                      <a:endParaRPr sz="1100">
                        <a:latin typeface="Lato"/>
                        <a:ea typeface="Lato"/>
                        <a:cs typeface="Lato"/>
                        <a:sym typeface="Lato"/>
                      </a:endParaRPr>
                    </a:p>
                  </a:txBody>
                  <a:tcPr marL="63500" marR="63500" marT="63500" marB="63500">
                    <a:solidFill>
                      <a:schemeClr val="lt1"/>
                    </a:solidFill>
                  </a:tcPr>
                </a:tc>
                <a:tc>
                  <a:txBody>
                    <a:bodyPr/>
                    <a:lstStyle/>
                    <a:p>
                      <a:pPr marL="0" lvl="0" indent="0" algn="l" rtl="0">
                        <a:spcBef>
                          <a:spcPts val="0"/>
                        </a:spcBef>
                        <a:spcAft>
                          <a:spcPts val="0"/>
                        </a:spcAft>
                        <a:buNone/>
                      </a:pPr>
                      <a:r>
                        <a:rPr lang="en" sz="1100">
                          <a:latin typeface="Lato"/>
                          <a:ea typeface="Lato"/>
                          <a:cs typeface="Lato"/>
                          <a:sym typeface="Lato"/>
                        </a:rPr>
                        <a:t>ABSTRACT’s design is finalized to the point that it has the potential of being a commercialized device</a:t>
                      </a:r>
                      <a:endParaRPr sz="1100" i="1">
                        <a:latin typeface="Lato"/>
                        <a:ea typeface="Lato"/>
                        <a:cs typeface="Lato"/>
                        <a:sym typeface="Lato"/>
                      </a:endParaRPr>
                    </a:p>
                  </a:txBody>
                  <a:tcPr marL="63500" marR="63500" marT="63500" marB="63500"/>
                </a:tc>
                <a:extLst>
                  <a:ext uri="{0D108BD9-81ED-4DB2-BD59-A6C34878D82A}">
                    <a16:rowId xmlns:a16="http://schemas.microsoft.com/office/drawing/2014/main" val="10003"/>
                  </a:ext>
                </a:extLst>
              </a:tr>
              <a:tr h="457950">
                <a:tc rowSpan="4">
                  <a:txBody>
                    <a:bodyPr/>
                    <a:lstStyle/>
                    <a:p>
                      <a:pPr marL="0" lvl="0" indent="0" algn="ctr" rtl="0">
                        <a:spcBef>
                          <a:spcPts val="0"/>
                        </a:spcBef>
                        <a:spcAft>
                          <a:spcPts val="0"/>
                        </a:spcAft>
                        <a:buNone/>
                      </a:pPr>
                      <a:r>
                        <a:rPr lang="en" sz="1100" b="1">
                          <a:latin typeface="Lato"/>
                          <a:ea typeface="Lato"/>
                          <a:cs typeface="Lato"/>
                          <a:sym typeface="Lato"/>
                        </a:rPr>
                        <a:t>Software</a:t>
                      </a:r>
                      <a:endParaRPr sz="1100" b="1">
                        <a:latin typeface="Lato"/>
                        <a:ea typeface="Lato"/>
                        <a:cs typeface="Lato"/>
                        <a:sym typeface="Lato"/>
                      </a:endParaRPr>
                    </a:p>
                  </a:txBody>
                  <a:tcPr marL="63500" marR="63500" marT="63500" marB="63500" anchor="ctr"/>
                </a:tc>
                <a:tc>
                  <a:txBody>
                    <a:bodyPr/>
                    <a:lstStyle/>
                    <a:p>
                      <a:pPr marL="0" lvl="0" indent="0" algn="l" rtl="0">
                        <a:spcBef>
                          <a:spcPts val="0"/>
                        </a:spcBef>
                        <a:spcAft>
                          <a:spcPts val="0"/>
                        </a:spcAft>
                        <a:buNone/>
                      </a:pPr>
                      <a:r>
                        <a:rPr lang="en" sz="1100">
                          <a:latin typeface="Lato"/>
                          <a:ea typeface="Lato"/>
                          <a:cs typeface="Lato"/>
                          <a:sym typeface="Lato"/>
                        </a:rPr>
                        <a:t>ABSTRACT will start/stop/pause a test under the command of a technician</a:t>
                      </a:r>
                      <a:endParaRPr sz="1100">
                        <a:latin typeface="Lato"/>
                        <a:ea typeface="Lato"/>
                        <a:cs typeface="Lato"/>
                        <a:sym typeface="Lato"/>
                      </a:endParaRPr>
                    </a:p>
                  </a:txBody>
                  <a:tcPr marL="63500" marR="63500" marT="63500" marB="63500"/>
                </a:tc>
                <a:tc>
                  <a:txBody>
                    <a:bodyPr/>
                    <a:lstStyle/>
                    <a:p>
                      <a:pPr marL="0" lvl="0" indent="0" algn="l" rtl="0">
                        <a:spcBef>
                          <a:spcPts val="0"/>
                        </a:spcBef>
                        <a:spcAft>
                          <a:spcPts val="0"/>
                        </a:spcAft>
                        <a:buNone/>
                      </a:pPr>
                      <a:endParaRPr sz="1100" i="1">
                        <a:latin typeface="Lato"/>
                        <a:ea typeface="Lato"/>
                        <a:cs typeface="Lato"/>
                        <a:sym typeface="Lato"/>
                      </a:endParaRPr>
                    </a:p>
                  </a:txBody>
                  <a:tcPr marL="63500" marR="63500" marT="63500" marB="63500"/>
                </a:tc>
                <a:extLst>
                  <a:ext uri="{0D108BD9-81ED-4DB2-BD59-A6C34878D82A}">
                    <a16:rowId xmlns:a16="http://schemas.microsoft.com/office/drawing/2014/main" val="10004"/>
                  </a:ext>
                </a:extLst>
              </a:tr>
              <a:tr h="809700">
                <a:tc vMerge="1">
                  <a:txBody>
                    <a:bodyPr/>
                    <a:lstStyle/>
                    <a:p>
                      <a:endParaRPr lang="en-US"/>
                    </a:p>
                  </a:txBody>
                  <a:tcPr/>
                </a:tc>
                <a:tc>
                  <a:txBody>
                    <a:bodyPr/>
                    <a:lstStyle/>
                    <a:p>
                      <a:pPr marL="0" lvl="0" indent="0" algn="l" rtl="0">
                        <a:spcBef>
                          <a:spcPts val="0"/>
                        </a:spcBef>
                        <a:spcAft>
                          <a:spcPts val="0"/>
                        </a:spcAft>
                        <a:buNone/>
                      </a:pPr>
                      <a:r>
                        <a:rPr lang="en" sz="1100">
                          <a:latin typeface="Lato"/>
                          <a:ea typeface="Lato"/>
                          <a:cs typeface="Lato"/>
                          <a:sym typeface="Lato"/>
                        </a:rPr>
                        <a:t>ABSTRACT collects the measured data on voltage, continuity, resistance, isolation, and abnormal/faulty readings, from an 8s16p battery, to enable a technician to judge the flight readiness of the tested battery</a:t>
                      </a:r>
                      <a:endParaRPr sz="1100" i="1">
                        <a:latin typeface="Lato"/>
                        <a:ea typeface="Lato"/>
                        <a:cs typeface="Lato"/>
                        <a:sym typeface="Lato"/>
                      </a:endParaRPr>
                    </a:p>
                  </a:txBody>
                  <a:tcPr marL="63500" marR="63500" marT="63500" marB="63500"/>
                </a:tc>
                <a:tc>
                  <a:txBody>
                    <a:bodyPr/>
                    <a:lstStyle/>
                    <a:p>
                      <a:pPr marL="0" lvl="0" indent="0" algn="l" rtl="0">
                        <a:spcBef>
                          <a:spcPts val="0"/>
                        </a:spcBef>
                        <a:spcAft>
                          <a:spcPts val="0"/>
                        </a:spcAft>
                        <a:buNone/>
                      </a:pPr>
                      <a:r>
                        <a:rPr lang="en" sz="1100">
                          <a:latin typeface="Lato"/>
                          <a:ea typeface="Lato"/>
                          <a:cs typeface="Lato"/>
                          <a:sym typeface="Lato"/>
                        </a:rPr>
                        <a:t>ABSTRACT not only collects and measures data on </a:t>
                      </a:r>
                      <a:r>
                        <a:rPr lang="en" sz="1100">
                          <a:solidFill>
                            <a:srgbClr val="000000"/>
                          </a:solidFill>
                          <a:latin typeface="Lato"/>
                          <a:ea typeface="Lato"/>
                          <a:cs typeface="Lato"/>
                          <a:sym typeface="Lato"/>
                        </a:rPr>
                        <a:t>voltage, continuity, resistance, isolation, and abnormal/faulty readings, from an 8s16p battery, but</a:t>
                      </a:r>
                      <a:r>
                        <a:rPr lang="en" sz="1100">
                          <a:latin typeface="Lato"/>
                          <a:ea typeface="Lato"/>
                          <a:cs typeface="Lato"/>
                          <a:sym typeface="Lato"/>
                        </a:rPr>
                        <a:t> ABSTRACT can also autonomously verify the flight readiness of the tested battery</a:t>
                      </a:r>
                      <a:endParaRPr sz="1100">
                        <a:latin typeface="Lato"/>
                        <a:ea typeface="Lato"/>
                        <a:cs typeface="Lato"/>
                        <a:sym typeface="Lato"/>
                      </a:endParaRPr>
                    </a:p>
                  </a:txBody>
                  <a:tcPr marL="63500" marR="63500" marT="63500" marB="63500"/>
                </a:tc>
                <a:extLst>
                  <a:ext uri="{0D108BD9-81ED-4DB2-BD59-A6C34878D82A}">
                    <a16:rowId xmlns:a16="http://schemas.microsoft.com/office/drawing/2014/main" val="10005"/>
                  </a:ext>
                </a:extLst>
              </a:tr>
              <a:tr h="457950">
                <a:tc vMerge="1">
                  <a:txBody>
                    <a:bodyPr/>
                    <a:lstStyle/>
                    <a:p>
                      <a:endParaRPr lang="en-US"/>
                    </a:p>
                  </a:txBody>
                  <a:tcPr/>
                </a:tc>
                <a:tc>
                  <a:txBody>
                    <a:bodyPr/>
                    <a:lstStyle/>
                    <a:p>
                      <a:pPr marL="0" lvl="0" indent="0" algn="l" rtl="0">
                        <a:spcBef>
                          <a:spcPts val="0"/>
                        </a:spcBef>
                        <a:spcAft>
                          <a:spcPts val="0"/>
                        </a:spcAft>
                        <a:buNone/>
                      </a:pPr>
                      <a:r>
                        <a:rPr lang="en" sz="1100">
                          <a:latin typeface="Lato"/>
                          <a:ea typeface="Lato"/>
                          <a:cs typeface="Lato"/>
                          <a:sym typeface="Lato"/>
                        </a:rPr>
                        <a:t>ABSTRACT displays live data acquired during testing in the form of graphs/plots</a:t>
                      </a:r>
                      <a:endParaRPr sz="1100">
                        <a:latin typeface="Lato"/>
                        <a:ea typeface="Lato"/>
                        <a:cs typeface="Lato"/>
                        <a:sym typeface="Lato"/>
                      </a:endParaRPr>
                    </a:p>
                  </a:txBody>
                  <a:tcPr marL="63500" marR="63500" marT="63500" marB="63500"/>
                </a:tc>
                <a:tc>
                  <a:txBody>
                    <a:bodyPr/>
                    <a:lstStyle/>
                    <a:p>
                      <a:pPr marL="0" lvl="0" indent="0" algn="l" rtl="0">
                        <a:spcBef>
                          <a:spcPts val="0"/>
                        </a:spcBef>
                        <a:spcAft>
                          <a:spcPts val="0"/>
                        </a:spcAft>
                        <a:buNone/>
                      </a:pPr>
                      <a:endParaRPr sz="1100">
                        <a:latin typeface="Lato"/>
                        <a:ea typeface="Lato"/>
                        <a:cs typeface="Lato"/>
                        <a:sym typeface="Lato"/>
                      </a:endParaRPr>
                    </a:p>
                  </a:txBody>
                  <a:tcPr marL="63500" marR="63500" marT="63500" marB="63500"/>
                </a:tc>
                <a:extLst>
                  <a:ext uri="{0D108BD9-81ED-4DB2-BD59-A6C34878D82A}">
                    <a16:rowId xmlns:a16="http://schemas.microsoft.com/office/drawing/2014/main" val="10006"/>
                  </a:ext>
                </a:extLst>
              </a:tr>
              <a:tr h="315500">
                <a:tc vMerge="1">
                  <a:txBody>
                    <a:bodyPr/>
                    <a:lstStyle/>
                    <a:p>
                      <a:endParaRPr lang="en-US"/>
                    </a:p>
                  </a:txBody>
                  <a:tcPr/>
                </a:tc>
                <a:tc>
                  <a:txBody>
                    <a:bodyPr/>
                    <a:lstStyle/>
                    <a:p>
                      <a:pPr marL="0" lvl="0" indent="0" algn="l" rtl="0">
                        <a:spcBef>
                          <a:spcPts val="0"/>
                        </a:spcBef>
                        <a:spcAft>
                          <a:spcPts val="0"/>
                        </a:spcAft>
                        <a:buNone/>
                      </a:pPr>
                      <a:r>
                        <a:rPr lang="en" sz="1100">
                          <a:latin typeface="Lato"/>
                          <a:ea typeface="Lato"/>
                          <a:cs typeface="Lato"/>
                          <a:sym typeface="Lato"/>
                        </a:rPr>
                        <a:t>ABSTRACT outputs the results of the battery test in a .csv file</a:t>
                      </a:r>
                      <a:endParaRPr sz="1100">
                        <a:latin typeface="Lato"/>
                        <a:ea typeface="Lato"/>
                        <a:cs typeface="Lato"/>
                        <a:sym typeface="Lato"/>
                      </a:endParaRPr>
                    </a:p>
                  </a:txBody>
                  <a:tcPr marL="63500" marR="63500" marT="63500" marB="63500"/>
                </a:tc>
                <a:tc>
                  <a:txBody>
                    <a:bodyPr/>
                    <a:lstStyle/>
                    <a:p>
                      <a:pPr marL="0" lvl="0" indent="0" algn="l" rtl="0">
                        <a:spcBef>
                          <a:spcPts val="0"/>
                        </a:spcBef>
                        <a:spcAft>
                          <a:spcPts val="0"/>
                        </a:spcAft>
                        <a:buNone/>
                      </a:pPr>
                      <a:r>
                        <a:rPr lang="en" sz="1100" dirty="0">
                          <a:latin typeface="Lato"/>
                          <a:ea typeface="Lato"/>
                          <a:cs typeface="Lato"/>
                          <a:sym typeface="Lato"/>
                        </a:rPr>
                        <a:t>ABSTRACT has the ability to output a result file in any format the user requests</a:t>
                      </a:r>
                      <a:endParaRPr sz="1100" dirty="0">
                        <a:latin typeface="Lato"/>
                        <a:ea typeface="Lato"/>
                        <a:cs typeface="Lato"/>
                        <a:sym typeface="Lato"/>
                      </a:endParaRPr>
                    </a:p>
                  </a:txBody>
                  <a:tcPr marL="63500" marR="63500" marT="63500" marB="63500"/>
                </a:tc>
                <a:extLst>
                  <a:ext uri="{0D108BD9-81ED-4DB2-BD59-A6C34878D82A}">
                    <a16:rowId xmlns:a16="http://schemas.microsoft.com/office/drawing/2014/main" val="10007"/>
                  </a:ext>
                </a:extLst>
              </a:tr>
            </a:tbl>
          </a:graphicData>
        </a:graphic>
      </p:graphicFrame>
      <p:sp>
        <p:nvSpPr>
          <p:cNvPr id="186" name="Google Shape;186;p3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
        <p:nvSpPr>
          <p:cNvPr id="187" name="Google Shape;187;p31"/>
          <p:cNvSpPr/>
          <p:nvPr/>
        </p:nvSpPr>
        <p:spPr>
          <a:xfrm>
            <a:off x="1182100" y="1729409"/>
            <a:ext cx="3603600" cy="649356"/>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1"/>
          <p:cNvSpPr/>
          <p:nvPr/>
        </p:nvSpPr>
        <p:spPr>
          <a:xfrm>
            <a:off x="1182213" y="3287774"/>
            <a:ext cx="7579200" cy="812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94"/>
          <p:cNvSpPr txBox="1">
            <a:spLocks noGrp="1"/>
          </p:cNvSpPr>
          <p:nvPr>
            <p:ph type="title"/>
          </p:nvPr>
        </p:nvSpPr>
        <p:spPr>
          <a:xfrm>
            <a:off x="729450" y="6238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Modeling &amp; Prototyping: Shift-Register Daisy Chain</a:t>
            </a:r>
            <a:endParaRPr/>
          </a:p>
        </p:txBody>
      </p:sp>
      <p:sp>
        <p:nvSpPr>
          <p:cNvPr id="884" name="Google Shape;884;p94"/>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dk1"/>
                </a:solidFill>
                <a:latin typeface="Lato Light"/>
                <a:ea typeface="Lato Light"/>
                <a:cs typeface="Lato Light"/>
                <a:sym typeface="Lato Light"/>
              </a:rPr>
              <a:t>Presentation </a:t>
            </a:r>
            <a:r>
              <a:rPr lang="en" sz="1300" dirty="0">
                <a:solidFill>
                  <a:schemeClr val="dk1"/>
                </a:solidFill>
                <a:latin typeface="Lato Light"/>
                <a:ea typeface="Lato Light"/>
                <a:cs typeface="Lato Light"/>
                <a:sym typeface="Lato Light"/>
              </a:rPr>
              <a:t>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Project Description</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Modeling &amp; Prototyping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
        <p:nvSpPr>
          <p:cNvPr id="885" name="Google Shape;885;p9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70</a:t>
            </a:fld>
            <a:endParaRPr/>
          </a:p>
        </p:txBody>
      </p:sp>
      <p:pic>
        <p:nvPicPr>
          <p:cNvPr id="886" name="Google Shape;886;p94"/>
          <p:cNvPicPr preferRelativeResize="0"/>
          <p:nvPr/>
        </p:nvPicPr>
        <p:blipFill>
          <a:blip r:embed="rId3">
            <a:alphaModFix/>
          </a:blip>
          <a:stretch>
            <a:fillRect/>
          </a:stretch>
        </p:blipFill>
        <p:spPr>
          <a:xfrm>
            <a:off x="804600" y="1537347"/>
            <a:ext cx="4111525" cy="2818275"/>
          </a:xfrm>
          <a:prstGeom prst="rect">
            <a:avLst/>
          </a:prstGeom>
          <a:noFill/>
          <a:ln>
            <a:noFill/>
          </a:ln>
        </p:spPr>
      </p:pic>
      <p:pic>
        <p:nvPicPr>
          <p:cNvPr id="887" name="Google Shape;887;p94"/>
          <p:cNvPicPr preferRelativeResize="0"/>
          <p:nvPr/>
        </p:nvPicPr>
        <p:blipFill>
          <a:blip r:embed="rId4">
            <a:alphaModFix/>
          </a:blip>
          <a:stretch>
            <a:fillRect/>
          </a:stretch>
        </p:blipFill>
        <p:spPr>
          <a:xfrm>
            <a:off x="5124654" y="1537350"/>
            <a:ext cx="3540126" cy="31834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727650" y="2304150"/>
            <a:ext cx="76887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Concept of Operations (CONOPS)</a:t>
            </a:r>
            <a:endParaRPr/>
          </a:p>
        </p:txBody>
      </p:sp>
      <p:sp>
        <p:nvSpPr>
          <p:cNvPr id="194" name="Google Shape;194;p3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195" name="Google Shape;195;p32"/>
          <p:cNvSpPr/>
          <p:nvPr/>
        </p:nvSpPr>
        <p:spPr>
          <a:xfrm>
            <a:off x="0" y="4789800"/>
            <a:ext cx="8847600" cy="3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dk1"/>
                </a:solidFill>
                <a:latin typeface="Lato Light"/>
                <a:ea typeface="Lato Light"/>
                <a:cs typeface="Lato Light"/>
                <a:sym typeface="Lato Light"/>
              </a:rPr>
              <a:t>Presentation Outline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b="1" dirty="0">
                <a:solidFill>
                  <a:schemeClr val="dk2"/>
                </a:solidFill>
                <a:latin typeface="Lato Light"/>
                <a:ea typeface="Lato Light"/>
                <a:cs typeface="Lato Light"/>
                <a:sym typeface="Lato Light"/>
              </a:rPr>
              <a:t>Project Description </a:t>
            </a:r>
            <a:r>
              <a:rPr lang="en" sz="1300" dirty="0">
                <a:solidFill>
                  <a:schemeClr val="accent3"/>
                </a:solidFill>
                <a:latin typeface="Lato Light"/>
                <a:ea typeface="Lato Light"/>
                <a:cs typeface="Lato Light"/>
                <a:sym typeface="Lato Light"/>
              </a:rPr>
              <a:t>||</a:t>
            </a:r>
            <a:r>
              <a:rPr lang="en" sz="1300" dirty="0">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Trades</a:t>
            </a:r>
            <a:r>
              <a:rPr lang="en" sz="1300" dirty="0">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Current Design Space</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Modeling &amp; Prototyping</a:t>
            </a:r>
            <a:r>
              <a:rPr lang="en" sz="1300" dirty="0">
                <a:solidFill>
                  <a:schemeClr val="dk2"/>
                </a:solidFill>
                <a:latin typeface="Lato Light"/>
                <a:ea typeface="Lato Light"/>
                <a:cs typeface="Lato Light"/>
                <a:sym typeface="Lato Light"/>
              </a:rPr>
              <a:t> </a:t>
            </a:r>
            <a:r>
              <a:rPr lang="en" sz="1300" dirty="0">
                <a:solidFill>
                  <a:schemeClr val="accent3"/>
                </a:solidFill>
                <a:latin typeface="Lato Light"/>
                <a:ea typeface="Lato Light"/>
                <a:cs typeface="Lato Light"/>
                <a:sym typeface="Lato Light"/>
              </a:rPr>
              <a:t>|| </a:t>
            </a:r>
            <a:r>
              <a:rPr lang="en" sz="1300" dirty="0">
                <a:solidFill>
                  <a:schemeClr val="dk1"/>
                </a:solidFill>
                <a:latin typeface="Lato Light"/>
                <a:ea typeface="Lato Light"/>
                <a:cs typeface="Lato Light"/>
                <a:sym typeface="Lato Light"/>
              </a:rPr>
              <a:t>Summary</a:t>
            </a:r>
            <a:endParaRPr sz="1300" dirty="0">
              <a:solidFill>
                <a:schemeClr val="dk1"/>
              </a:solidFill>
              <a:latin typeface="Lato Light"/>
              <a:ea typeface="Lato Light"/>
              <a:cs typeface="Lato Light"/>
              <a:sym typeface="La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p:nvPr/>
        </p:nvSpPr>
        <p:spPr>
          <a:xfrm>
            <a:off x="5825" y="0"/>
            <a:ext cx="2851675" cy="5143500"/>
          </a:xfrm>
          <a:prstGeom prst="flowChartProcess">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3"/>
          <p:cNvSpPr/>
          <p:nvPr/>
        </p:nvSpPr>
        <p:spPr>
          <a:xfrm>
            <a:off x="6292325" y="0"/>
            <a:ext cx="2851675" cy="5143500"/>
          </a:xfrm>
          <a:prstGeom prst="flowChartProcess">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3"/>
          <p:cNvSpPr/>
          <p:nvPr/>
        </p:nvSpPr>
        <p:spPr>
          <a:xfrm>
            <a:off x="2857500" y="0"/>
            <a:ext cx="3434825" cy="5143500"/>
          </a:xfrm>
          <a:prstGeom prst="flowChartProcess">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3"/>
          <p:cNvSpPr txBox="1"/>
          <p:nvPr/>
        </p:nvSpPr>
        <p:spPr>
          <a:xfrm>
            <a:off x="2978850" y="0"/>
            <a:ext cx="31863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t>TESTING PROCESS</a:t>
            </a:r>
            <a:endParaRPr sz="2000" b="1"/>
          </a:p>
        </p:txBody>
      </p:sp>
      <p:sp>
        <p:nvSpPr>
          <p:cNvPr id="204" name="Google Shape;204;p33"/>
          <p:cNvSpPr txBox="1"/>
          <p:nvPr/>
        </p:nvSpPr>
        <p:spPr>
          <a:xfrm>
            <a:off x="412413" y="0"/>
            <a:ext cx="20385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t>TEST SETUP</a:t>
            </a:r>
            <a:endParaRPr sz="2000" b="1"/>
          </a:p>
        </p:txBody>
      </p:sp>
      <p:sp>
        <p:nvSpPr>
          <p:cNvPr id="205" name="Google Shape;205;p33"/>
          <p:cNvSpPr txBox="1"/>
          <p:nvPr/>
        </p:nvSpPr>
        <p:spPr>
          <a:xfrm>
            <a:off x="6715850" y="0"/>
            <a:ext cx="20046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t>DATA OUTPUT</a:t>
            </a:r>
            <a:endParaRPr sz="2000" b="1"/>
          </a:p>
        </p:txBody>
      </p:sp>
      <p:grpSp>
        <p:nvGrpSpPr>
          <p:cNvPr id="206" name="Google Shape;206;p33"/>
          <p:cNvGrpSpPr/>
          <p:nvPr/>
        </p:nvGrpSpPr>
        <p:grpSpPr>
          <a:xfrm>
            <a:off x="101579" y="506158"/>
            <a:ext cx="2826733" cy="1811406"/>
            <a:chOff x="2616174" y="395400"/>
            <a:chExt cx="3088651" cy="2076825"/>
          </a:xfrm>
        </p:grpSpPr>
        <p:pic>
          <p:nvPicPr>
            <p:cNvPr id="207" name="Google Shape;207;p33"/>
            <p:cNvPicPr preferRelativeResize="0"/>
            <p:nvPr/>
          </p:nvPicPr>
          <p:blipFill>
            <a:blip r:embed="rId3">
              <a:alphaModFix/>
            </a:blip>
            <a:stretch>
              <a:fillRect/>
            </a:stretch>
          </p:blipFill>
          <p:spPr>
            <a:xfrm>
              <a:off x="4134627" y="656325"/>
              <a:ext cx="1417799" cy="715800"/>
            </a:xfrm>
            <a:prstGeom prst="rect">
              <a:avLst/>
            </a:prstGeom>
            <a:noFill/>
            <a:ln>
              <a:noFill/>
            </a:ln>
          </p:spPr>
        </p:pic>
        <p:pic>
          <p:nvPicPr>
            <p:cNvPr id="208" name="Google Shape;208;p33"/>
            <p:cNvPicPr preferRelativeResize="0"/>
            <p:nvPr/>
          </p:nvPicPr>
          <p:blipFill rotWithShape="1">
            <a:blip r:embed="rId4">
              <a:alphaModFix/>
            </a:blip>
            <a:srcRect l="17235" t="4910" r="12356" b="6765"/>
            <a:stretch/>
          </p:blipFill>
          <p:spPr>
            <a:xfrm>
              <a:off x="2616174" y="395400"/>
              <a:ext cx="1518452" cy="1428750"/>
            </a:xfrm>
            <a:prstGeom prst="rect">
              <a:avLst/>
            </a:prstGeom>
            <a:noFill/>
            <a:ln>
              <a:noFill/>
            </a:ln>
          </p:spPr>
        </p:pic>
        <p:sp>
          <p:nvSpPr>
            <p:cNvPr id="209" name="Google Shape;209;p33"/>
            <p:cNvSpPr/>
            <p:nvPr/>
          </p:nvSpPr>
          <p:spPr>
            <a:xfrm rot="-492882">
              <a:off x="2963823" y="1039941"/>
              <a:ext cx="545901" cy="152438"/>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00" b="1" i="1"/>
                <a:t>ABSTRACT</a:t>
              </a:r>
              <a:endParaRPr sz="400" b="1" i="1"/>
            </a:p>
          </p:txBody>
        </p:sp>
        <p:cxnSp>
          <p:nvCxnSpPr>
            <p:cNvPr id="210" name="Google Shape;210;p33"/>
            <p:cNvCxnSpPr/>
            <p:nvPr/>
          </p:nvCxnSpPr>
          <p:spPr>
            <a:xfrm flipH="1">
              <a:off x="4035500" y="955225"/>
              <a:ext cx="758100" cy="321900"/>
            </a:xfrm>
            <a:prstGeom prst="curvedConnector3">
              <a:avLst>
                <a:gd name="adj1" fmla="val 50000"/>
              </a:avLst>
            </a:prstGeom>
            <a:noFill/>
            <a:ln w="76200" cap="flat" cmpd="sng">
              <a:solidFill>
                <a:schemeClr val="dk2"/>
              </a:solidFill>
              <a:prstDash val="solid"/>
              <a:round/>
              <a:headEnd type="none" w="med" len="med"/>
              <a:tailEnd type="none" w="med" len="med"/>
            </a:ln>
          </p:spPr>
        </p:cxnSp>
        <p:cxnSp>
          <p:nvCxnSpPr>
            <p:cNvPr id="211" name="Google Shape;211;p33"/>
            <p:cNvCxnSpPr/>
            <p:nvPr/>
          </p:nvCxnSpPr>
          <p:spPr>
            <a:xfrm flipH="1">
              <a:off x="4146300" y="1036875"/>
              <a:ext cx="810600" cy="362700"/>
            </a:xfrm>
            <a:prstGeom prst="curvedConnector3">
              <a:avLst>
                <a:gd name="adj1" fmla="val 50000"/>
              </a:avLst>
            </a:prstGeom>
            <a:noFill/>
            <a:ln w="76200" cap="flat" cmpd="sng">
              <a:solidFill>
                <a:schemeClr val="dk2"/>
              </a:solidFill>
              <a:prstDash val="solid"/>
              <a:round/>
              <a:headEnd type="none" w="med" len="med"/>
              <a:tailEnd type="none" w="med" len="med"/>
            </a:ln>
          </p:spPr>
        </p:cxnSp>
        <p:cxnSp>
          <p:nvCxnSpPr>
            <p:cNvPr id="212" name="Google Shape;212;p33"/>
            <p:cNvCxnSpPr/>
            <p:nvPr/>
          </p:nvCxnSpPr>
          <p:spPr>
            <a:xfrm flipH="1">
              <a:off x="3889975" y="1219725"/>
              <a:ext cx="343800" cy="78600"/>
            </a:xfrm>
            <a:prstGeom prst="straightConnector1">
              <a:avLst/>
            </a:prstGeom>
            <a:noFill/>
            <a:ln w="38100" cap="flat" cmpd="sng">
              <a:solidFill>
                <a:schemeClr val="dk2"/>
              </a:solidFill>
              <a:prstDash val="solid"/>
              <a:round/>
              <a:headEnd type="none" w="med" len="med"/>
              <a:tailEnd type="triangle" w="med" len="med"/>
            </a:ln>
          </p:spPr>
        </p:cxnSp>
        <p:cxnSp>
          <p:nvCxnSpPr>
            <p:cNvPr id="213" name="Google Shape;213;p33"/>
            <p:cNvCxnSpPr/>
            <p:nvPr/>
          </p:nvCxnSpPr>
          <p:spPr>
            <a:xfrm flipH="1">
              <a:off x="4035500" y="1372125"/>
              <a:ext cx="250500" cy="41400"/>
            </a:xfrm>
            <a:prstGeom prst="straightConnector1">
              <a:avLst/>
            </a:prstGeom>
            <a:noFill/>
            <a:ln w="38100" cap="flat" cmpd="sng">
              <a:solidFill>
                <a:schemeClr val="dk2"/>
              </a:solidFill>
              <a:prstDash val="solid"/>
              <a:round/>
              <a:headEnd type="none" w="med" len="med"/>
              <a:tailEnd type="triangle" w="med" len="med"/>
            </a:ln>
          </p:spPr>
        </p:cxnSp>
        <p:sp>
          <p:nvSpPr>
            <p:cNvPr id="214" name="Google Shape;214;p33"/>
            <p:cNvSpPr txBox="1"/>
            <p:nvPr/>
          </p:nvSpPr>
          <p:spPr>
            <a:xfrm>
              <a:off x="4258525" y="1413525"/>
              <a:ext cx="1446300" cy="105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t>1. Technician connects battery to ABSTRACT.</a:t>
              </a:r>
              <a:endParaRPr sz="1200" b="1"/>
            </a:p>
          </p:txBody>
        </p:sp>
      </p:grpSp>
      <p:grpSp>
        <p:nvGrpSpPr>
          <p:cNvPr id="215" name="Google Shape;215;p33"/>
          <p:cNvGrpSpPr/>
          <p:nvPr/>
        </p:nvGrpSpPr>
        <p:grpSpPr>
          <a:xfrm>
            <a:off x="64150" y="2470987"/>
            <a:ext cx="2793300" cy="2270613"/>
            <a:chOff x="4291462" y="2321000"/>
            <a:chExt cx="2793300" cy="2270613"/>
          </a:xfrm>
        </p:grpSpPr>
        <p:pic>
          <p:nvPicPr>
            <p:cNvPr id="216" name="Google Shape;216;p33"/>
            <p:cNvPicPr preferRelativeResize="0"/>
            <p:nvPr/>
          </p:nvPicPr>
          <p:blipFill rotWithShape="1">
            <a:blip r:embed="rId5">
              <a:alphaModFix/>
            </a:blip>
            <a:srcRect l="21928" t="1526" r="21526"/>
            <a:stretch/>
          </p:blipFill>
          <p:spPr>
            <a:xfrm flipH="1">
              <a:off x="4968550" y="2321000"/>
              <a:ext cx="1481225" cy="1716525"/>
            </a:xfrm>
            <a:prstGeom prst="rect">
              <a:avLst/>
            </a:prstGeom>
            <a:noFill/>
            <a:ln>
              <a:noFill/>
            </a:ln>
          </p:spPr>
        </p:pic>
        <p:pic>
          <p:nvPicPr>
            <p:cNvPr id="217" name="Google Shape;217;p33"/>
            <p:cNvPicPr preferRelativeResize="0"/>
            <p:nvPr/>
          </p:nvPicPr>
          <p:blipFill rotWithShape="1">
            <a:blip r:embed="rId4">
              <a:alphaModFix/>
            </a:blip>
            <a:srcRect l="17235" t="4910" r="12356" b="6765"/>
            <a:stretch/>
          </p:blipFill>
          <p:spPr>
            <a:xfrm>
              <a:off x="4653650" y="3022425"/>
              <a:ext cx="1078852" cy="1015101"/>
            </a:xfrm>
            <a:prstGeom prst="rect">
              <a:avLst/>
            </a:prstGeom>
            <a:noFill/>
            <a:ln>
              <a:noFill/>
            </a:ln>
          </p:spPr>
        </p:pic>
        <p:sp>
          <p:nvSpPr>
            <p:cNvPr id="218" name="Google Shape;218;p33"/>
            <p:cNvSpPr/>
            <p:nvPr/>
          </p:nvSpPr>
          <p:spPr>
            <a:xfrm rot="-492331">
              <a:off x="4866082" y="3523367"/>
              <a:ext cx="483449" cy="152438"/>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00" b="1" i="1"/>
                <a:t>ABSTRACT</a:t>
              </a:r>
              <a:endParaRPr sz="400" b="1" i="1"/>
            </a:p>
          </p:txBody>
        </p:sp>
        <p:sp>
          <p:nvSpPr>
            <p:cNvPr id="219" name="Google Shape;219;p33"/>
            <p:cNvSpPr/>
            <p:nvPr/>
          </p:nvSpPr>
          <p:spPr>
            <a:xfrm rot="-492549">
              <a:off x="4722334" y="3175385"/>
              <a:ext cx="676532" cy="267286"/>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i="1"/>
                <a:t>Pin 3 will run for 45s</a:t>
              </a:r>
              <a:endParaRPr sz="700" b="1" i="1"/>
            </a:p>
          </p:txBody>
        </p:sp>
        <p:sp>
          <p:nvSpPr>
            <p:cNvPr id="220" name="Google Shape;220;p33"/>
            <p:cNvSpPr txBox="1"/>
            <p:nvPr/>
          </p:nvSpPr>
          <p:spPr>
            <a:xfrm>
              <a:off x="4291462" y="4037513"/>
              <a:ext cx="2793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t>2. Technician sets up the test to be performed on ABSTRACT</a:t>
              </a:r>
              <a:endParaRPr sz="1200" b="1"/>
            </a:p>
          </p:txBody>
        </p:sp>
      </p:grpSp>
      <p:sp>
        <p:nvSpPr>
          <p:cNvPr id="221" name="Google Shape;221;p33"/>
          <p:cNvSpPr txBox="1"/>
          <p:nvPr/>
        </p:nvSpPr>
        <p:spPr>
          <a:xfrm>
            <a:off x="3168752" y="1914850"/>
            <a:ext cx="28719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3. ABSTRACT runs an algorithm that cycles through the required test points on the 8s16p battery.</a:t>
            </a:r>
            <a:endParaRPr sz="1100" b="1"/>
          </a:p>
        </p:txBody>
      </p:sp>
      <p:sp>
        <p:nvSpPr>
          <p:cNvPr id="222" name="Google Shape;222;p33"/>
          <p:cNvSpPr txBox="1"/>
          <p:nvPr/>
        </p:nvSpPr>
        <p:spPr>
          <a:xfrm>
            <a:off x="3066900" y="3995250"/>
            <a:ext cx="3080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t>4. ABSTRACT measures battery performance.</a:t>
            </a:r>
            <a:endParaRPr sz="1200" b="1"/>
          </a:p>
        </p:txBody>
      </p:sp>
      <p:sp>
        <p:nvSpPr>
          <p:cNvPr id="223" name="Google Shape;223;p33"/>
          <p:cNvSpPr txBox="1"/>
          <p:nvPr/>
        </p:nvSpPr>
        <p:spPr>
          <a:xfrm>
            <a:off x="6283375" y="1942275"/>
            <a:ext cx="2936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t>5. ABSTRACT displays live data and graphical results.</a:t>
            </a:r>
            <a:endParaRPr sz="800" b="1"/>
          </a:p>
        </p:txBody>
      </p:sp>
      <p:sp>
        <p:nvSpPr>
          <p:cNvPr id="224" name="Google Shape;224;p33"/>
          <p:cNvSpPr/>
          <p:nvPr/>
        </p:nvSpPr>
        <p:spPr>
          <a:xfrm rot="-2796">
            <a:off x="6693212" y="1593541"/>
            <a:ext cx="737700" cy="22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i="1"/>
              <a:t>Live voltage readings</a:t>
            </a:r>
            <a:endParaRPr sz="700" b="1" i="1"/>
          </a:p>
        </p:txBody>
      </p:sp>
      <p:pic>
        <p:nvPicPr>
          <p:cNvPr id="225" name="Google Shape;225;p33"/>
          <p:cNvPicPr preferRelativeResize="0"/>
          <p:nvPr/>
        </p:nvPicPr>
        <p:blipFill rotWithShape="1">
          <a:blip r:embed="rId6">
            <a:alphaModFix/>
          </a:blip>
          <a:srcRect l="2764" t="4119" r="9762" b="8053"/>
          <a:stretch/>
        </p:blipFill>
        <p:spPr>
          <a:xfrm rot="-10">
            <a:off x="6563725" y="833102"/>
            <a:ext cx="1037451" cy="692696"/>
          </a:xfrm>
          <a:prstGeom prst="rect">
            <a:avLst/>
          </a:prstGeom>
          <a:noFill/>
          <a:ln>
            <a:noFill/>
          </a:ln>
        </p:spPr>
      </p:pic>
      <p:grpSp>
        <p:nvGrpSpPr>
          <p:cNvPr id="226" name="Google Shape;226;p33"/>
          <p:cNvGrpSpPr/>
          <p:nvPr/>
        </p:nvGrpSpPr>
        <p:grpSpPr>
          <a:xfrm>
            <a:off x="6466844" y="3064887"/>
            <a:ext cx="2595465" cy="1925753"/>
            <a:chOff x="2576124" y="3169475"/>
            <a:chExt cx="3251241" cy="2317950"/>
          </a:xfrm>
        </p:grpSpPr>
        <p:grpSp>
          <p:nvGrpSpPr>
            <p:cNvPr id="227" name="Google Shape;227;p33"/>
            <p:cNvGrpSpPr/>
            <p:nvPr/>
          </p:nvGrpSpPr>
          <p:grpSpPr>
            <a:xfrm>
              <a:off x="2576124" y="3169475"/>
              <a:ext cx="3193501" cy="2317950"/>
              <a:chOff x="2576124" y="1340675"/>
              <a:chExt cx="3193501" cy="2317950"/>
            </a:xfrm>
          </p:grpSpPr>
          <p:sp>
            <p:nvSpPr>
              <p:cNvPr id="228" name="Google Shape;228;p33"/>
              <p:cNvSpPr txBox="1"/>
              <p:nvPr/>
            </p:nvSpPr>
            <p:spPr>
              <a:xfrm>
                <a:off x="2576125" y="2769425"/>
                <a:ext cx="3193500" cy="88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t>6. ABSTRACT outputs resulting battery data in the form of a .csv file at the end of the test.</a:t>
                </a:r>
                <a:endParaRPr sz="1200" b="1"/>
              </a:p>
            </p:txBody>
          </p:sp>
          <p:grpSp>
            <p:nvGrpSpPr>
              <p:cNvPr id="229" name="Google Shape;229;p33"/>
              <p:cNvGrpSpPr/>
              <p:nvPr/>
            </p:nvGrpSpPr>
            <p:grpSpPr>
              <a:xfrm>
                <a:off x="2576124" y="1340675"/>
                <a:ext cx="1518452" cy="1428750"/>
                <a:chOff x="2768574" y="3519600"/>
                <a:chExt cx="1518452" cy="1428750"/>
              </a:xfrm>
            </p:grpSpPr>
            <p:pic>
              <p:nvPicPr>
                <p:cNvPr id="230" name="Google Shape;230;p33"/>
                <p:cNvPicPr preferRelativeResize="0"/>
                <p:nvPr/>
              </p:nvPicPr>
              <p:blipFill rotWithShape="1">
                <a:blip r:embed="rId4">
                  <a:alphaModFix/>
                </a:blip>
                <a:srcRect l="17235" t="4910" r="12356" b="6765"/>
                <a:stretch/>
              </p:blipFill>
              <p:spPr>
                <a:xfrm>
                  <a:off x="2768574" y="3519600"/>
                  <a:ext cx="1518452" cy="1428750"/>
                </a:xfrm>
                <a:prstGeom prst="rect">
                  <a:avLst/>
                </a:prstGeom>
                <a:noFill/>
                <a:ln>
                  <a:noFill/>
                </a:ln>
              </p:spPr>
            </p:pic>
            <p:sp>
              <p:nvSpPr>
                <p:cNvPr id="231" name="Google Shape;231;p33"/>
                <p:cNvSpPr/>
                <p:nvPr/>
              </p:nvSpPr>
              <p:spPr>
                <a:xfrm rot="-493342">
                  <a:off x="3091072" y="4157715"/>
                  <a:ext cx="658671" cy="152438"/>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00" b="1" i="1"/>
                    <a:t>ABSTRACT</a:t>
                  </a:r>
                  <a:endParaRPr sz="400" b="1" i="1"/>
                </a:p>
              </p:txBody>
            </p:sp>
          </p:grpSp>
        </p:grpSp>
        <p:sp>
          <p:nvSpPr>
            <p:cNvPr id="232" name="Google Shape;232;p33"/>
            <p:cNvSpPr/>
            <p:nvPr/>
          </p:nvSpPr>
          <p:spPr>
            <a:xfrm rot="-5400000">
              <a:off x="4176846" y="3663682"/>
              <a:ext cx="279900" cy="449700"/>
            </a:xfrm>
            <a:prstGeom prst="downArrow">
              <a:avLst>
                <a:gd name="adj1" fmla="val 50000"/>
                <a:gd name="adj2" fmla="val 50000"/>
              </a:avLst>
            </a:prstGeom>
            <a:solidFill>
              <a:schemeClr val="dk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3"/>
            <p:cNvSpPr/>
            <p:nvPr/>
          </p:nvSpPr>
          <p:spPr>
            <a:xfrm>
              <a:off x="4570965" y="3361715"/>
              <a:ext cx="1256400" cy="1053600"/>
            </a:xfrm>
            <a:prstGeom prst="rect">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Result_File.csv</a:t>
              </a:r>
              <a:endParaRPr sz="900"/>
            </a:p>
          </p:txBody>
        </p:sp>
      </p:grpSp>
      <p:pic>
        <p:nvPicPr>
          <p:cNvPr id="234" name="Google Shape;234;p33"/>
          <p:cNvPicPr preferRelativeResize="0"/>
          <p:nvPr/>
        </p:nvPicPr>
        <p:blipFill>
          <a:blip r:embed="rId3">
            <a:alphaModFix/>
          </a:blip>
          <a:stretch>
            <a:fillRect/>
          </a:stretch>
        </p:blipFill>
        <p:spPr>
          <a:xfrm>
            <a:off x="4166477" y="3037750"/>
            <a:ext cx="1417799" cy="715800"/>
          </a:xfrm>
          <a:prstGeom prst="rect">
            <a:avLst/>
          </a:prstGeom>
          <a:noFill/>
          <a:ln>
            <a:noFill/>
          </a:ln>
        </p:spPr>
      </p:pic>
      <p:grpSp>
        <p:nvGrpSpPr>
          <p:cNvPr id="235" name="Google Shape;235;p33"/>
          <p:cNvGrpSpPr/>
          <p:nvPr/>
        </p:nvGrpSpPr>
        <p:grpSpPr>
          <a:xfrm>
            <a:off x="3304332" y="428936"/>
            <a:ext cx="2227706" cy="624321"/>
            <a:chOff x="3304332" y="886136"/>
            <a:chExt cx="2227706" cy="624321"/>
          </a:xfrm>
        </p:grpSpPr>
        <p:pic>
          <p:nvPicPr>
            <p:cNvPr id="236" name="Google Shape;236;p33"/>
            <p:cNvPicPr preferRelativeResize="0"/>
            <p:nvPr/>
          </p:nvPicPr>
          <p:blipFill>
            <a:blip r:embed="rId3">
              <a:alphaModFix/>
            </a:blip>
            <a:stretch>
              <a:fillRect/>
            </a:stretch>
          </p:blipFill>
          <p:spPr>
            <a:xfrm>
              <a:off x="4234467" y="886136"/>
              <a:ext cx="1297570" cy="624321"/>
            </a:xfrm>
            <a:prstGeom prst="rect">
              <a:avLst/>
            </a:prstGeom>
            <a:noFill/>
            <a:ln>
              <a:noFill/>
            </a:ln>
          </p:spPr>
        </p:pic>
        <p:cxnSp>
          <p:nvCxnSpPr>
            <p:cNvPr id="237" name="Google Shape;237;p33"/>
            <p:cNvCxnSpPr/>
            <p:nvPr/>
          </p:nvCxnSpPr>
          <p:spPr>
            <a:xfrm rot="10800000">
              <a:off x="3784675" y="1207150"/>
              <a:ext cx="1207200" cy="0"/>
            </a:xfrm>
            <a:prstGeom prst="straightConnector1">
              <a:avLst/>
            </a:prstGeom>
            <a:noFill/>
            <a:ln w="19050" cap="flat" cmpd="sng">
              <a:solidFill>
                <a:schemeClr val="dk2"/>
              </a:solidFill>
              <a:prstDash val="solid"/>
              <a:round/>
              <a:headEnd type="none" w="med" len="med"/>
              <a:tailEnd type="none" w="med" len="med"/>
            </a:ln>
          </p:spPr>
        </p:cxnSp>
        <p:sp>
          <p:nvSpPr>
            <p:cNvPr id="238" name="Google Shape;238;p33"/>
            <p:cNvSpPr/>
            <p:nvPr/>
          </p:nvSpPr>
          <p:spPr>
            <a:xfrm rot="-4268">
              <a:off x="3304332" y="1127530"/>
              <a:ext cx="483300" cy="15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i="1"/>
                <a:t>Pin 3</a:t>
              </a:r>
              <a:endParaRPr sz="700" b="1" i="1"/>
            </a:p>
          </p:txBody>
        </p:sp>
        <p:cxnSp>
          <p:nvCxnSpPr>
            <p:cNvPr id="239" name="Google Shape;239;p33"/>
            <p:cNvCxnSpPr/>
            <p:nvPr/>
          </p:nvCxnSpPr>
          <p:spPr>
            <a:xfrm flipH="1">
              <a:off x="4548775" y="1207150"/>
              <a:ext cx="443100" cy="93300"/>
            </a:xfrm>
            <a:prstGeom prst="straightConnector1">
              <a:avLst/>
            </a:prstGeom>
            <a:noFill/>
            <a:ln w="19050" cap="flat" cmpd="sng">
              <a:solidFill>
                <a:schemeClr val="dk2"/>
              </a:solidFill>
              <a:prstDash val="solid"/>
              <a:round/>
              <a:headEnd type="none" w="med" len="med"/>
              <a:tailEnd type="none" w="med" len="med"/>
            </a:ln>
          </p:spPr>
        </p:cxnSp>
        <p:cxnSp>
          <p:nvCxnSpPr>
            <p:cNvPr id="240" name="Google Shape;240;p33"/>
            <p:cNvCxnSpPr/>
            <p:nvPr/>
          </p:nvCxnSpPr>
          <p:spPr>
            <a:xfrm>
              <a:off x="4560325" y="1300450"/>
              <a:ext cx="0" cy="122400"/>
            </a:xfrm>
            <a:prstGeom prst="straightConnector1">
              <a:avLst/>
            </a:prstGeom>
            <a:noFill/>
            <a:ln w="19050" cap="flat" cmpd="sng">
              <a:solidFill>
                <a:schemeClr val="dk2"/>
              </a:solidFill>
              <a:prstDash val="solid"/>
              <a:round/>
              <a:headEnd type="none" w="med" len="med"/>
              <a:tailEnd type="none" w="med" len="med"/>
            </a:ln>
          </p:spPr>
        </p:cxnSp>
        <p:cxnSp>
          <p:nvCxnSpPr>
            <p:cNvPr id="241" name="Google Shape;241;p33"/>
            <p:cNvCxnSpPr/>
            <p:nvPr/>
          </p:nvCxnSpPr>
          <p:spPr>
            <a:xfrm>
              <a:off x="4444738" y="1411563"/>
              <a:ext cx="251400" cy="600"/>
            </a:xfrm>
            <a:prstGeom prst="straightConnector1">
              <a:avLst/>
            </a:prstGeom>
            <a:noFill/>
            <a:ln w="19050" cap="flat" cmpd="sng">
              <a:solidFill>
                <a:schemeClr val="dk2"/>
              </a:solidFill>
              <a:prstDash val="solid"/>
              <a:round/>
              <a:headEnd type="none" w="med" len="med"/>
              <a:tailEnd type="none" w="med" len="med"/>
            </a:ln>
          </p:spPr>
        </p:cxnSp>
        <p:cxnSp>
          <p:nvCxnSpPr>
            <p:cNvPr id="242" name="Google Shape;242;p33"/>
            <p:cNvCxnSpPr/>
            <p:nvPr/>
          </p:nvCxnSpPr>
          <p:spPr>
            <a:xfrm>
              <a:off x="4490350" y="1463750"/>
              <a:ext cx="174900" cy="0"/>
            </a:xfrm>
            <a:prstGeom prst="straightConnector1">
              <a:avLst/>
            </a:prstGeom>
            <a:noFill/>
            <a:ln w="19050" cap="flat" cmpd="sng">
              <a:solidFill>
                <a:schemeClr val="dk2"/>
              </a:solidFill>
              <a:prstDash val="solid"/>
              <a:round/>
              <a:headEnd type="none" w="med" len="med"/>
              <a:tailEnd type="none" w="med" len="med"/>
            </a:ln>
          </p:spPr>
        </p:cxnSp>
        <p:cxnSp>
          <p:nvCxnSpPr>
            <p:cNvPr id="243" name="Google Shape;243;p33"/>
            <p:cNvCxnSpPr/>
            <p:nvPr/>
          </p:nvCxnSpPr>
          <p:spPr>
            <a:xfrm>
              <a:off x="4518675" y="1510450"/>
              <a:ext cx="103500" cy="0"/>
            </a:xfrm>
            <a:prstGeom prst="straightConnector1">
              <a:avLst/>
            </a:prstGeom>
            <a:noFill/>
            <a:ln w="19050" cap="flat" cmpd="sng">
              <a:solidFill>
                <a:schemeClr val="dk2"/>
              </a:solidFill>
              <a:prstDash val="solid"/>
              <a:round/>
              <a:headEnd type="none" w="med" len="med"/>
              <a:tailEnd type="none" w="med" len="med"/>
            </a:ln>
          </p:spPr>
        </p:cxnSp>
      </p:grpSp>
      <p:grpSp>
        <p:nvGrpSpPr>
          <p:cNvPr id="244" name="Google Shape;244;p33"/>
          <p:cNvGrpSpPr/>
          <p:nvPr/>
        </p:nvGrpSpPr>
        <p:grpSpPr>
          <a:xfrm>
            <a:off x="3304332" y="1114736"/>
            <a:ext cx="2227706" cy="624321"/>
            <a:chOff x="3304332" y="886136"/>
            <a:chExt cx="2227706" cy="624321"/>
          </a:xfrm>
        </p:grpSpPr>
        <p:pic>
          <p:nvPicPr>
            <p:cNvPr id="245" name="Google Shape;245;p33"/>
            <p:cNvPicPr preferRelativeResize="0"/>
            <p:nvPr/>
          </p:nvPicPr>
          <p:blipFill>
            <a:blip r:embed="rId3">
              <a:alphaModFix/>
            </a:blip>
            <a:stretch>
              <a:fillRect/>
            </a:stretch>
          </p:blipFill>
          <p:spPr>
            <a:xfrm>
              <a:off x="4234467" y="886136"/>
              <a:ext cx="1297570" cy="624321"/>
            </a:xfrm>
            <a:prstGeom prst="rect">
              <a:avLst/>
            </a:prstGeom>
            <a:noFill/>
            <a:ln>
              <a:noFill/>
            </a:ln>
          </p:spPr>
        </p:pic>
        <p:cxnSp>
          <p:nvCxnSpPr>
            <p:cNvPr id="246" name="Google Shape;246;p33"/>
            <p:cNvCxnSpPr/>
            <p:nvPr/>
          </p:nvCxnSpPr>
          <p:spPr>
            <a:xfrm rot="10800000">
              <a:off x="3784675" y="1207150"/>
              <a:ext cx="1207200" cy="0"/>
            </a:xfrm>
            <a:prstGeom prst="straightConnector1">
              <a:avLst/>
            </a:prstGeom>
            <a:noFill/>
            <a:ln w="19050" cap="flat" cmpd="sng">
              <a:solidFill>
                <a:schemeClr val="dk2"/>
              </a:solidFill>
              <a:prstDash val="solid"/>
              <a:round/>
              <a:headEnd type="none" w="med" len="med"/>
              <a:tailEnd type="none" w="med" len="med"/>
            </a:ln>
          </p:spPr>
        </p:cxnSp>
        <p:sp>
          <p:nvSpPr>
            <p:cNvPr id="247" name="Google Shape;247;p33"/>
            <p:cNvSpPr/>
            <p:nvPr/>
          </p:nvSpPr>
          <p:spPr>
            <a:xfrm rot="-4268">
              <a:off x="3304332" y="1127530"/>
              <a:ext cx="483300" cy="15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i="1"/>
                <a:t>Pin 15</a:t>
              </a:r>
              <a:endParaRPr sz="700" b="1" i="1"/>
            </a:p>
          </p:txBody>
        </p:sp>
        <p:cxnSp>
          <p:nvCxnSpPr>
            <p:cNvPr id="248" name="Google Shape;248;p33"/>
            <p:cNvCxnSpPr/>
            <p:nvPr/>
          </p:nvCxnSpPr>
          <p:spPr>
            <a:xfrm flipH="1">
              <a:off x="4548775" y="1207150"/>
              <a:ext cx="443100" cy="93300"/>
            </a:xfrm>
            <a:prstGeom prst="straightConnector1">
              <a:avLst/>
            </a:prstGeom>
            <a:noFill/>
            <a:ln w="19050" cap="flat" cmpd="sng">
              <a:solidFill>
                <a:schemeClr val="dk2"/>
              </a:solidFill>
              <a:prstDash val="solid"/>
              <a:round/>
              <a:headEnd type="none" w="med" len="med"/>
              <a:tailEnd type="none" w="med" len="med"/>
            </a:ln>
          </p:spPr>
        </p:cxnSp>
        <p:cxnSp>
          <p:nvCxnSpPr>
            <p:cNvPr id="249" name="Google Shape;249;p33"/>
            <p:cNvCxnSpPr/>
            <p:nvPr/>
          </p:nvCxnSpPr>
          <p:spPr>
            <a:xfrm>
              <a:off x="4560325" y="1300450"/>
              <a:ext cx="0" cy="122400"/>
            </a:xfrm>
            <a:prstGeom prst="straightConnector1">
              <a:avLst/>
            </a:prstGeom>
            <a:noFill/>
            <a:ln w="19050" cap="flat" cmpd="sng">
              <a:solidFill>
                <a:schemeClr val="dk2"/>
              </a:solidFill>
              <a:prstDash val="solid"/>
              <a:round/>
              <a:headEnd type="none" w="med" len="med"/>
              <a:tailEnd type="none" w="med" len="med"/>
            </a:ln>
          </p:spPr>
        </p:cxnSp>
        <p:cxnSp>
          <p:nvCxnSpPr>
            <p:cNvPr id="250" name="Google Shape;250;p33"/>
            <p:cNvCxnSpPr/>
            <p:nvPr/>
          </p:nvCxnSpPr>
          <p:spPr>
            <a:xfrm>
              <a:off x="4444738" y="1411563"/>
              <a:ext cx="251400" cy="600"/>
            </a:xfrm>
            <a:prstGeom prst="straightConnector1">
              <a:avLst/>
            </a:prstGeom>
            <a:noFill/>
            <a:ln w="19050" cap="flat" cmpd="sng">
              <a:solidFill>
                <a:schemeClr val="dk2"/>
              </a:solidFill>
              <a:prstDash val="solid"/>
              <a:round/>
              <a:headEnd type="none" w="med" len="med"/>
              <a:tailEnd type="none" w="med" len="med"/>
            </a:ln>
          </p:spPr>
        </p:cxnSp>
        <p:cxnSp>
          <p:nvCxnSpPr>
            <p:cNvPr id="251" name="Google Shape;251;p33"/>
            <p:cNvCxnSpPr/>
            <p:nvPr/>
          </p:nvCxnSpPr>
          <p:spPr>
            <a:xfrm>
              <a:off x="4490350" y="1463750"/>
              <a:ext cx="174900" cy="0"/>
            </a:xfrm>
            <a:prstGeom prst="straightConnector1">
              <a:avLst/>
            </a:prstGeom>
            <a:noFill/>
            <a:ln w="19050" cap="flat" cmpd="sng">
              <a:solidFill>
                <a:schemeClr val="dk2"/>
              </a:solidFill>
              <a:prstDash val="solid"/>
              <a:round/>
              <a:headEnd type="none" w="med" len="med"/>
              <a:tailEnd type="none" w="med" len="med"/>
            </a:ln>
          </p:spPr>
        </p:cxnSp>
        <p:cxnSp>
          <p:nvCxnSpPr>
            <p:cNvPr id="252" name="Google Shape;252;p33"/>
            <p:cNvCxnSpPr/>
            <p:nvPr/>
          </p:nvCxnSpPr>
          <p:spPr>
            <a:xfrm>
              <a:off x="4518675" y="1510450"/>
              <a:ext cx="103500" cy="0"/>
            </a:xfrm>
            <a:prstGeom prst="straightConnector1">
              <a:avLst/>
            </a:prstGeom>
            <a:noFill/>
            <a:ln w="19050" cap="flat" cmpd="sng">
              <a:solidFill>
                <a:schemeClr val="dk2"/>
              </a:solidFill>
              <a:prstDash val="solid"/>
              <a:round/>
              <a:headEnd type="none" w="med" len="med"/>
              <a:tailEnd type="none" w="med" len="med"/>
            </a:ln>
          </p:spPr>
        </p:cxnSp>
      </p:grpSp>
      <p:sp>
        <p:nvSpPr>
          <p:cNvPr id="253" name="Google Shape;253;p33"/>
          <p:cNvSpPr txBox="1"/>
          <p:nvPr/>
        </p:nvSpPr>
        <p:spPr>
          <a:xfrm>
            <a:off x="4234925" y="1702825"/>
            <a:ext cx="682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i="1"/>
              <a:t>Etc. </a:t>
            </a:r>
            <a:endParaRPr sz="1100" b="1" i="1"/>
          </a:p>
        </p:txBody>
      </p:sp>
      <p:cxnSp>
        <p:nvCxnSpPr>
          <p:cNvPr id="254" name="Google Shape;254;p33"/>
          <p:cNvCxnSpPr/>
          <p:nvPr/>
        </p:nvCxnSpPr>
        <p:spPr>
          <a:xfrm rot="10800000">
            <a:off x="4002750" y="3254075"/>
            <a:ext cx="830400" cy="89400"/>
          </a:xfrm>
          <a:prstGeom prst="straightConnector1">
            <a:avLst/>
          </a:prstGeom>
          <a:noFill/>
          <a:ln w="19050" cap="flat" cmpd="sng">
            <a:solidFill>
              <a:schemeClr val="dk2"/>
            </a:solidFill>
            <a:prstDash val="solid"/>
            <a:round/>
            <a:headEnd type="none" w="med" len="med"/>
            <a:tailEnd type="none" w="med" len="med"/>
          </a:ln>
        </p:spPr>
      </p:cxnSp>
      <p:cxnSp>
        <p:nvCxnSpPr>
          <p:cNvPr id="255" name="Google Shape;255;p33"/>
          <p:cNvCxnSpPr/>
          <p:nvPr/>
        </p:nvCxnSpPr>
        <p:spPr>
          <a:xfrm flipH="1">
            <a:off x="4014450" y="3347350"/>
            <a:ext cx="822300" cy="256500"/>
          </a:xfrm>
          <a:prstGeom prst="straightConnector1">
            <a:avLst/>
          </a:prstGeom>
          <a:noFill/>
          <a:ln w="19050" cap="flat" cmpd="sng">
            <a:solidFill>
              <a:schemeClr val="dk2"/>
            </a:solidFill>
            <a:prstDash val="solid"/>
            <a:round/>
            <a:headEnd type="none" w="med" len="med"/>
            <a:tailEnd type="none" w="med" len="med"/>
          </a:ln>
        </p:spPr>
      </p:cxnSp>
      <p:cxnSp>
        <p:nvCxnSpPr>
          <p:cNvPr id="256" name="Google Shape;256;p33"/>
          <p:cNvCxnSpPr/>
          <p:nvPr/>
        </p:nvCxnSpPr>
        <p:spPr>
          <a:xfrm flipH="1">
            <a:off x="4166725" y="3335700"/>
            <a:ext cx="664200" cy="420600"/>
          </a:xfrm>
          <a:prstGeom prst="straightConnector1">
            <a:avLst/>
          </a:prstGeom>
          <a:noFill/>
          <a:ln w="19050" cap="flat" cmpd="sng">
            <a:solidFill>
              <a:schemeClr val="dk2"/>
            </a:solidFill>
            <a:prstDash val="solid"/>
            <a:round/>
            <a:headEnd type="none" w="med" len="med"/>
            <a:tailEnd type="none" w="med" len="med"/>
          </a:ln>
        </p:spPr>
      </p:cxnSp>
      <p:sp>
        <p:nvSpPr>
          <p:cNvPr id="257" name="Google Shape;257;p33"/>
          <p:cNvSpPr/>
          <p:nvPr/>
        </p:nvSpPr>
        <p:spPr>
          <a:xfrm rot="-4268">
            <a:off x="3524107" y="3158880"/>
            <a:ext cx="483300" cy="15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i="1"/>
              <a:t>15V</a:t>
            </a:r>
            <a:endParaRPr sz="700" b="1" i="1"/>
          </a:p>
        </p:txBody>
      </p:sp>
      <p:sp>
        <p:nvSpPr>
          <p:cNvPr id="258" name="Google Shape;258;p33"/>
          <p:cNvSpPr/>
          <p:nvPr/>
        </p:nvSpPr>
        <p:spPr>
          <a:xfrm rot="-4268">
            <a:off x="3531157" y="3527055"/>
            <a:ext cx="483300" cy="15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i="1"/>
              <a:t>1.2Ω</a:t>
            </a:r>
            <a:endParaRPr sz="700" b="1" i="1"/>
          </a:p>
        </p:txBody>
      </p:sp>
      <p:sp>
        <p:nvSpPr>
          <p:cNvPr id="259" name="Google Shape;259;p33"/>
          <p:cNvSpPr/>
          <p:nvPr/>
        </p:nvSpPr>
        <p:spPr>
          <a:xfrm rot="-4164">
            <a:off x="3531151" y="3761159"/>
            <a:ext cx="990601" cy="15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i="1"/>
              <a:t>Pin 4 is isolated</a:t>
            </a:r>
            <a:endParaRPr sz="700" b="1" i="1"/>
          </a:p>
        </p:txBody>
      </p:sp>
      <p:pic>
        <p:nvPicPr>
          <p:cNvPr id="260" name="Google Shape;260;p33"/>
          <p:cNvPicPr preferRelativeResize="0"/>
          <p:nvPr/>
        </p:nvPicPr>
        <p:blipFill>
          <a:blip r:embed="rId7">
            <a:alphaModFix/>
          </a:blip>
          <a:stretch>
            <a:fillRect/>
          </a:stretch>
        </p:blipFill>
        <p:spPr>
          <a:xfrm>
            <a:off x="7833390" y="739174"/>
            <a:ext cx="1076034" cy="715799"/>
          </a:xfrm>
          <a:prstGeom prst="rect">
            <a:avLst/>
          </a:prstGeom>
          <a:noFill/>
          <a:ln>
            <a:noFill/>
          </a:ln>
        </p:spPr>
      </p:pic>
      <p:sp>
        <p:nvSpPr>
          <p:cNvPr id="261" name="Google Shape;261;p33"/>
          <p:cNvSpPr/>
          <p:nvPr/>
        </p:nvSpPr>
        <p:spPr>
          <a:xfrm rot="-2796">
            <a:off x="8064812" y="1593541"/>
            <a:ext cx="737700" cy="22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i="1"/>
              <a:t>Live current readings</a:t>
            </a:r>
            <a:endParaRPr sz="700" b="1" i="1"/>
          </a:p>
        </p:txBody>
      </p:sp>
      <p:sp>
        <p:nvSpPr>
          <p:cNvPr id="262" name="Google Shape;262;p3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D1C97D5F27A942A6ECCDFB95DF13FE" ma:contentTypeVersion="2" ma:contentTypeDescription="Create a new document." ma:contentTypeScope="" ma:versionID="5c0e740550673f5f4954bb6797f86aac">
  <xsd:schema xmlns:xsd="http://www.w3.org/2001/XMLSchema" xmlns:xs="http://www.w3.org/2001/XMLSchema" xmlns:p="http://schemas.microsoft.com/office/2006/metadata/properties" xmlns:ns2="808fd839-170a-44a4-85e4-5aff044f8a2d" targetNamespace="http://schemas.microsoft.com/office/2006/metadata/properties" ma:root="true" ma:fieldsID="5619e1ff52abc926600559262f396ca4" ns2:_="">
    <xsd:import namespace="808fd839-170a-44a4-85e4-5aff044f8a2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fd839-170a-44a4-85e4-5aff044f8a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59D112-1C8E-425E-A6D0-5D8DD65490EB}"/>
</file>

<file path=customXml/itemProps2.xml><?xml version="1.0" encoding="utf-8"?>
<ds:datastoreItem xmlns:ds="http://schemas.openxmlformats.org/officeDocument/2006/customXml" ds:itemID="{D0C10D90-C3A9-4ABB-90EE-BB52D91C8045}"/>
</file>

<file path=customXml/itemProps3.xml><?xml version="1.0" encoding="utf-8"?>
<ds:datastoreItem xmlns:ds="http://schemas.openxmlformats.org/officeDocument/2006/customXml" ds:itemID="{9512A289-AA20-4B55-A574-62A761CAB2BB}"/>
</file>

<file path=docProps/app.xml><?xml version="1.0" encoding="utf-8"?>
<Properties xmlns="http://schemas.openxmlformats.org/officeDocument/2006/extended-properties" xmlns:vt="http://schemas.openxmlformats.org/officeDocument/2006/docPropsVTypes">
  <TotalTime>0</TotalTime>
  <Words>5493</Words>
  <Application>Microsoft Macintosh PowerPoint</Application>
  <PresentationFormat>On-screen Show (16:9)</PresentationFormat>
  <Paragraphs>996</Paragraphs>
  <Slides>70</Slides>
  <Notes>70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70</vt:i4>
      </vt:variant>
    </vt:vector>
  </HeadingPairs>
  <TitlesOfParts>
    <vt:vector size="76" baseType="lpstr">
      <vt:lpstr>Lato</vt:lpstr>
      <vt:lpstr>Arial</vt:lpstr>
      <vt:lpstr>Raleway</vt:lpstr>
      <vt:lpstr>Lato Light</vt:lpstr>
      <vt:lpstr>Streamline</vt:lpstr>
      <vt:lpstr>Simple Light</vt:lpstr>
      <vt:lpstr>ABSTRACT - Preliminary Design Review</vt:lpstr>
      <vt:lpstr>Presentation Outline</vt:lpstr>
      <vt:lpstr>Project Description</vt:lpstr>
      <vt:lpstr>Problem / Need </vt:lpstr>
      <vt:lpstr>Mission Statement</vt:lpstr>
      <vt:lpstr>Project Objectives</vt:lpstr>
      <vt:lpstr>PowerPoint Presentation</vt:lpstr>
      <vt:lpstr>Concept of Operations (CONOPS)</vt:lpstr>
      <vt:lpstr>PowerPoint Presentation</vt:lpstr>
      <vt:lpstr>High Level Requirements </vt:lpstr>
      <vt:lpstr>High Level Requirements</vt:lpstr>
      <vt:lpstr>Data Acquisition System</vt:lpstr>
      <vt:lpstr>Critical Project Elements (CPEs)</vt:lpstr>
      <vt:lpstr>PowerPoint Presentation</vt:lpstr>
      <vt:lpstr>Functional Block Diagrams</vt:lpstr>
      <vt:lpstr>PowerPoint Presentation</vt:lpstr>
      <vt:lpstr>PowerPoint Presentation</vt:lpstr>
      <vt:lpstr>Trade Studies, Design, and Modeling/Prototyping</vt:lpstr>
      <vt:lpstr>Trade Tree</vt:lpstr>
      <vt:lpstr>Trade Matrix</vt:lpstr>
      <vt:lpstr>Trade Matrix</vt:lpstr>
      <vt:lpstr>Trade Study: Measurement Device</vt:lpstr>
      <vt:lpstr>Trade Study: Measurement Device</vt:lpstr>
      <vt:lpstr>Trade Study: Measurement Device</vt:lpstr>
      <vt:lpstr>Trade Study: Measurement Device</vt:lpstr>
      <vt:lpstr>Trade Study: Measurement Device</vt:lpstr>
      <vt:lpstr>Trade Study: Programmable DMM</vt:lpstr>
      <vt:lpstr>Trade Study: Analog DMM</vt:lpstr>
      <vt:lpstr>Trade Study: Analog to Digital Converter</vt:lpstr>
      <vt:lpstr>Trade Study: Measurement Device</vt:lpstr>
      <vt:lpstr>Current Design Space: Measurement Device (DMM)</vt:lpstr>
      <vt:lpstr>Current Design Space: Measurement Device (ADC)</vt:lpstr>
      <vt:lpstr>Trade Matrix</vt:lpstr>
      <vt:lpstr>Trade Study: Electrical Switches for Interface Board</vt:lpstr>
      <vt:lpstr>Trade Study: Electrical Switches for Interface Board</vt:lpstr>
      <vt:lpstr>Trade Study: Electrical Switches for Interface Board</vt:lpstr>
      <vt:lpstr>Trade Study: Electrical Switches for Interface Board</vt:lpstr>
      <vt:lpstr>Trade Study: Bipolar Junction Transistor (BJT)</vt:lpstr>
      <vt:lpstr>Trade Study: MOSFET</vt:lpstr>
      <vt:lpstr>Trade Study: Relay</vt:lpstr>
      <vt:lpstr>Trade Study: Multiplexer</vt:lpstr>
      <vt:lpstr>Trade Study: Electrical Switches for Interface Board</vt:lpstr>
      <vt:lpstr>Current Design Space: Electrical Switches - Interface Board</vt:lpstr>
      <vt:lpstr>Digital Logic Switch Model: Power Draw from Battery</vt:lpstr>
      <vt:lpstr>Digital Logic Switch Model: Power Draw from Battery</vt:lpstr>
      <vt:lpstr>Digital Logic Switch Model: Power Dissipation from Battery </vt:lpstr>
      <vt:lpstr>Switch Digital Logic Prototype</vt:lpstr>
      <vt:lpstr>Summary</vt:lpstr>
      <vt:lpstr>Summary: Completed Work</vt:lpstr>
      <vt:lpstr>Summary: Remaining Work</vt:lpstr>
      <vt:lpstr>Thanks</vt:lpstr>
      <vt:lpstr>Appendix Slides</vt:lpstr>
      <vt:lpstr>Functional Requirements</vt:lpstr>
      <vt:lpstr>High Level Requirements</vt:lpstr>
      <vt:lpstr>Data Acquisition System</vt:lpstr>
      <vt:lpstr>Data Acquisition System Cont.</vt:lpstr>
      <vt:lpstr>User Interface</vt:lpstr>
      <vt:lpstr>User Interface Cont.</vt:lpstr>
      <vt:lpstr>User Interface Cont.</vt:lpstr>
      <vt:lpstr>Lab Environment Compatibility </vt:lpstr>
      <vt:lpstr>Trade Study: Microcontroller</vt:lpstr>
      <vt:lpstr>Trade Study: Microcontroller</vt:lpstr>
      <vt:lpstr>Trade Study: Microcontroller</vt:lpstr>
      <vt:lpstr>Trade Study: Microcontroller</vt:lpstr>
      <vt:lpstr>Trade Study: Microcontroller</vt:lpstr>
      <vt:lpstr>Trade Study: Arduino</vt:lpstr>
      <vt:lpstr>Trade Study: Raspberry Pi</vt:lpstr>
      <vt:lpstr>Trade Study: Microcontroller</vt:lpstr>
      <vt:lpstr>Current Design Space: Microcontroller</vt:lpstr>
      <vt:lpstr>Modeling &amp; Prototyping: Shift-Register Daisy Chain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 - Preliminary Design Review</dc:title>
  <cp:lastModifiedBy>Alexander Nicholas Miceli</cp:lastModifiedBy>
  <cp:revision>1</cp:revision>
  <dcterms:modified xsi:type="dcterms:W3CDTF">2022-10-03T15:57:21Z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0x01010055D1C97D5F27A942A6ECCDFB95DF13FE</vt:lpwstr>
  </property>
</Properties>
</file>