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5143500" cx="9144000"/>
  <p:notesSz cx="6858000" cy="9144000"/>
  <p:embeddedFontLst>
    <p:embeddedFont>
      <p:font typeface="Average"/>
      <p:regular r:id="rId51"/>
    </p:embeddedFont>
    <p:embeddedFont>
      <p:font typeface="Oswald"/>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55F84D4-C3D6-41A6-87AE-4882D027648A}">
  <a:tblStyle styleId="{E55F84D4-C3D6-41A6-87AE-4882D027648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slide" Target="slides/slide45.xml"/><Relationship Id="rId55"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53" Type="http://schemas.openxmlformats.org/officeDocument/2006/relationships/font" Target="fonts/Oswald-bold.fntdata"/><Relationship Id="rId11" Type="http://schemas.openxmlformats.org/officeDocument/2006/relationships/slide" Target="slides/slide6.xml"/><Relationship Id="rId5" Type="http://schemas.openxmlformats.org/officeDocument/2006/relationships/notesMaster" Target="notesMasters/notesMaster1.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Oswald-regular.fntdata"/><Relationship Id="rId10" Type="http://schemas.openxmlformats.org/officeDocument/2006/relationships/slide" Target="slides/slide5.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56" Type="http://schemas.openxmlformats.org/officeDocument/2006/relationships/customXml" Target="../customXml/item3.xml"/><Relationship Id="rId8" Type="http://schemas.openxmlformats.org/officeDocument/2006/relationships/slide" Target="slides/slide3.xml"/><Relationship Id="rId51" Type="http://schemas.openxmlformats.org/officeDocument/2006/relationships/font" Target="fonts/Average-regular.fntdata"/><Relationship Id="rId3" Type="http://schemas.openxmlformats.org/officeDocument/2006/relationships/tableStyles" Target="tableStyle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1.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added the main sections of the </a:t>
            </a:r>
            <a:r>
              <a:rPr lang="en"/>
              <a:t>Format</a:t>
            </a:r>
            <a:r>
              <a:rPr lang="en"/>
              <a:t> section of the PDR document in the form of the slides bellow. Feel free to create new slides to work on existing requirements and leave the slides detailing the requirements until the team agree that it has been met. This way we make sure we cover everything.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5f642db776_1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5f642db776_1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0000"/>
              </a:buClr>
              <a:buSzPts val="1800"/>
              <a:buChar char="-"/>
            </a:pPr>
            <a:r>
              <a:rPr lang="en" sz="1800">
                <a:solidFill>
                  <a:srgbClr val="FF0000"/>
                </a:solidFill>
              </a:rPr>
              <a:t>Based on FBD</a:t>
            </a:r>
            <a:endParaRPr sz="1800">
              <a:solidFill>
                <a:srgbClr val="FF0000"/>
              </a:solidFill>
            </a:endParaRPr>
          </a:p>
          <a:p>
            <a:pPr indent="0" lvl="0" marL="0" rtl="0" algn="l">
              <a:spcBef>
                <a:spcPts val="1200"/>
              </a:spcBef>
              <a:spcAft>
                <a:spcPts val="0"/>
              </a:spcAft>
              <a:buNone/>
            </a:pPr>
            <a:r>
              <a:rPr lang="en" sz="1800">
                <a:solidFill>
                  <a:srgbClr val="FF0000"/>
                </a:solidFill>
              </a:rPr>
              <a:t>Just give a simple explanation of what has been done so far and how our project is taking shape</a:t>
            </a:r>
            <a:endParaRPr sz="1800">
              <a:solidFill>
                <a:srgbClr val="FF0000"/>
              </a:solidFill>
            </a:endParaRPr>
          </a:p>
          <a:p>
            <a:pPr indent="0" lvl="0" marL="0" rtl="0" algn="l">
              <a:spcBef>
                <a:spcPts val="0"/>
              </a:spcBef>
              <a:spcAft>
                <a:spcPts val="0"/>
              </a:spcAft>
              <a:buNone/>
            </a:pPr>
            <a:r>
              <a:rPr lang="en"/>
              <a:t>I am going to show the simplified FBD and talk about the basic steps we have to solve the problem currently. Also ask about the FBD and any changes Matt would make and if it is even necessary.</a:t>
            </a:r>
            <a:endParaRPr/>
          </a:p>
          <a:p>
            <a:pPr indent="0" lvl="0" marL="0" rtl="0" algn="l">
              <a:spcBef>
                <a:spcPts val="0"/>
              </a:spcBef>
              <a:spcAft>
                <a:spcPts val="0"/>
              </a:spcAft>
              <a:buNone/>
            </a:pPr>
            <a:r>
              <a:rPr lang="en"/>
              <a:t>Walker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5c6152c6c9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5c6152c6c9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5fea17da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5fea17da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f642db77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f642db77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f642db776_1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5f642db776_1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5c6152c6c9_8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5c6152c6c9_8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5b238a16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5b238a16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1800">
                <a:solidFill>
                  <a:srgbClr val="FF0000"/>
                </a:solidFill>
              </a:rPr>
              <a:t>Waker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5c61416a6e_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5c61416a6e_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Walker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5b238a162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5b238a162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f642db776_1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5f642db776_1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fedf70e39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fedf70e39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c6152c6c9_69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5c6152c6c9_69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5c21fa9f7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5c21fa9f7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5c74f4a9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5c74f4a9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5c61416a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5c61416a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5f540752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5f540752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5c61416a6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5c61416a6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sz="1050">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5c6152c6c9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5c6152c6c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5fea17d82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5fea17d82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5dd502b73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5dd502b73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5f642db776_1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5f642db776_1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5c61416a6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5c61416a6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5f642db776_1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5f642db776_1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5c6152c6c9_8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5c6152c6c9_8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5f642db776_1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5f642db776_1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5f642db776_1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5f642db776_1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5e1909ce0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5e1909ce0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5e1909ce05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5e1909ce05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5c61416a6e_4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5c61416a6e_4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5c61416a6e_4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5c61416a6e_4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5c61416a6e_4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15c61416a6e_4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5c61416a6e_4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5c61416a6e_4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5c61416a6e_4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5c61416a6e_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5c61416a6e_4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5c61416a6e_4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5c61416a6e_4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5c61416a6e_4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5c61416a6e_4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5c61416a6e_4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5c61416a6e_4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5c61416a6e_4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5c61416a6e_4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5c61416a6e_4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fedf70e39e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fedf70e39e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f642db776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f642db776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rPr>
              <a:t>Notes:</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1. Move power to the end. - Functions first.</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2. Practice narration!</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3. Matt approves.</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4. Be clear and specific</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5. Put simplified one on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c61416a6e_4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5c61416a6e_4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Andruss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f642db77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f642db77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Andruss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5ac0b2c8d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5ac0b2c8d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ndruss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5c6152c6c9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5c6152c6c9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7.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2.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8.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idx="1" type="subTitle"/>
          </p:nvPr>
        </p:nvSpPr>
        <p:spPr>
          <a:xfrm>
            <a:off x="671250" y="3666376"/>
            <a:ext cx="78015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solidFill>
                  <a:schemeClr val="accent5"/>
                </a:solidFill>
              </a:rPr>
              <a:t>Andruss Black</a:t>
            </a:r>
            <a:r>
              <a:rPr lang="en"/>
              <a:t>, Qihan Cai, Alex Cheng, </a:t>
            </a:r>
            <a:r>
              <a:rPr lang="en">
                <a:solidFill>
                  <a:schemeClr val="accent5"/>
                </a:solidFill>
              </a:rPr>
              <a:t>Ruize Liu</a:t>
            </a:r>
            <a:r>
              <a:rPr lang="en"/>
              <a:t>, </a:t>
            </a:r>
            <a:r>
              <a:rPr lang="en">
                <a:solidFill>
                  <a:schemeClr val="accent5"/>
                </a:solidFill>
              </a:rPr>
              <a:t>Joe Moser</a:t>
            </a:r>
            <a:r>
              <a:rPr lang="en"/>
              <a:t>, </a:t>
            </a:r>
            <a:r>
              <a:rPr lang="en">
                <a:solidFill>
                  <a:schemeClr val="accent5"/>
                </a:solidFill>
              </a:rPr>
              <a:t>Z Oginsky</a:t>
            </a:r>
            <a:r>
              <a:rPr lang="en"/>
              <a:t>, </a:t>
            </a:r>
            <a:r>
              <a:rPr lang="en">
                <a:solidFill>
                  <a:schemeClr val="accent5"/>
                </a:solidFill>
              </a:rPr>
              <a:t>Walker Tiffany</a:t>
            </a:r>
            <a:r>
              <a:rPr lang="en"/>
              <a:t>, </a:t>
            </a:r>
            <a:r>
              <a:rPr lang="en">
                <a:solidFill>
                  <a:schemeClr val="accent5"/>
                </a:solidFill>
              </a:rPr>
              <a:t>Bartek Wardega</a:t>
            </a:r>
            <a:r>
              <a:rPr lang="en"/>
              <a:t>, Zhixing Yao</a:t>
            </a:r>
            <a:endParaRPr/>
          </a:p>
        </p:txBody>
      </p:sp>
      <p:sp>
        <p:nvSpPr>
          <p:cNvPr id="60" name="Google Shape;60;p13"/>
          <p:cNvSpPr txBox="1"/>
          <p:nvPr/>
        </p:nvSpPr>
        <p:spPr>
          <a:xfrm>
            <a:off x="6315675" y="4458975"/>
            <a:ext cx="2532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rgbClr val="EFEFEF"/>
                </a:solidFill>
                <a:latin typeface="Average"/>
                <a:ea typeface="Average"/>
                <a:cs typeface="Average"/>
                <a:sym typeface="Average"/>
              </a:rPr>
              <a:t>With Many Thanks to Our Advisor: Matt Rhode</a:t>
            </a:r>
            <a:endParaRPr i="1" sz="1100">
              <a:solidFill>
                <a:srgbClr val="EFEFEF"/>
              </a:solidFill>
              <a:latin typeface="Average"/>
              <a:ea typeface="Average"/>
              <a:cs typeface="Average"/>
              <a:sym typeface="Average"/>
            </a:endParaRPr>
          </a:p>
        </p:txBody>
      </p:sp>
      <p:pic>
        <p:nvPicPr>
          <p:cNvPr id="61" name="Google Shape;61;p13"/>
          <p:cNvPicPr preferRelativeResize="0"/>
          <p:nvPr/>
        </p:nvPicPr>
        <p:blipFill>
          <a:blip r:embed="rId3">
            <a:alphaModFix/>
          </a:blip>
          <a:stretch>
            <a:fillRect/>
          </a:stretch>
        </p:blipFill>
        <p:spPr>
          <a:xfrm>
            <a:off x="1492023" y="107875"/>
            <a:ext cx="6159955" cy="3558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Systems Level FBD</a:t>
            </a:r>
            <a:endParaRPr/>
          </a:p>
        </p:txBody>
      </p:sp>
      <p:grpSp>
        <p:nvGrpSpPr>
          <p:cNvPr id="125" name="Google Shape;125;p22"/>
          <p:cNvGrpSpPr/>
          <p:nvPr/>
        </p:nvGrpSpPr>
        <p:grpSpPr>
          <a:xfrm>
            <a:off x="1715450" y="482313"/>
            <a:ext cx="5713100" cy="4193126"/>
            <a:chOff x="1675025" y="950375"/>
            <a:chExt cx="5713100" cy="4193126"/>
          </a:xfrm>
        </p:grpSpPr>
        <p:sp>
          <p:nvSpPr>
            <p:cNvPr id="126" name="Google Shape;126;p22"/>
            <p:cNvSpPr/>
            <p:nvPr/>
          </p:nvSpPr>
          <p:spPr>
            <a:xfrm>
              <a:off x="1675025" y="1652450"/>
              <a:ext cx="1408800" cy="136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22"/>
            <p:cNvPicPr preferRelativeResize="0"/>
            <p:nvPr/>
          </p:nvPicPr>
          <p:blipFill>
            <a:blip r:embed="rId3">
              <a:alphaModFix/>
            </a:blip>
            <a:stretch>
              <a:fillRect/>
            </a:stretch>
          </p:blipFill>
          <p:spPr>
            <a:xfrm>
              <a:off x="1755876" y="950375"/>
              <a:ext cx="5632249" cy="4193126"/>
            </a:xfrm>
            <a:prstGeom prst="rect">
              <a:avLst/>
            </a:prstGeom>
            <a:noFill/>
            <a:ln>
              <a:noFill/>
            </a:ln>
          </p:spPr>
        </p:pic>
      </p:grpSp>
      <p:sp>
        <p:nvSpPr>
          <p:cNvPr id="128" name="Google Shape;128;p22"/>
          <p:cNvSpPr txBox="1"/>
          <p:nvPr/>
        </p:nvSpPr>
        <p:spPr>
          <a:xfrm>
            <a:off x="7711750" y="2378775"/>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DAQ Architecture</a:t>
            </a:r>
            <a:endParaRPr/>
          </a:p>
        </p:txBody>
      </p:sp>
      <p:sp>
        <p:nvSpPr>
          <p:cNvPr id="134" name="Google Shape;134;p23"/>
          <p:cNvSpPr txBox="1"/>
          <p:nvPr>
            <p:ph idx="1" type="body"/>
          </p:nvPr>
        </p:nvSpPr>
        <p:spPr>
          <a:xfrm>
            <a:off x="311700" y="1145750"/>
            <a:ext cx="26667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1200"/>
              </a:spcAft>
              <a:buNone/>
            </a:pPr>
            <a:r>
              <a:rPr lang="en" sz="1300"/>
              <a:t>Off </a:t>
            </a:r>
            <a:r>
              <a:rPr lang="en" sz="1300"/>
              <a:t>the Shelf DMM with Input Selection Module</a:t>
            </a:r>
            <a:endParaRPr sz="1300"/>
          </a:p>
        </p:txBody>
      </p:sp>
      <p:sp>
        <p:nvSpPr>
          <p:cNvPr id="135" name="Google Shape;135;p23"/>
          <p:cNvSpPr txBox="1"/>
          <p:nvPr>
            <p:ph idx="1" type="body"/>
          </p:nvPr>
        </p:nvSpPr>
        <p:spPr>
          <a:xfrm>
            <a:off x="3238650" y="1145750"/>
            <a:ext cx="26667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1200"/>
              </a:spcAft>
              <a:buNone/>
            </a:pPr>
            <a:r>
              <a:rPr lang="en" sz="1300"/>
              <a:t>Off the shelf DMM and Custom Input Selection Module</a:t>
            </a:r>
            <a:r>
              <a:rPr lang="en" sz="1500"/>
              <a:t> </a:t>
            </a:r>
            <a:endParaRPr sz="1500"/>
          </a:p>
        </p:txBody>
      </p:sp>
      <p:sp>
        <p:nvSpPr>
          <p:cNvPr id="136" name="Google Shape;136;p23"/>
          <p:cNvSpPr txBox="1"/>
          <p:nvPr>
            <p:ph idx="1" type="body"/>
          </p:nvPr>
        </p:nvSpPr>
        <p:spPr>
          <a:xfrm>
            <a:off x="6165600" y="1145750"/>
            <a:ext cx="2666700" cy="34164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1200"/>
              </a:spcAft>
              <a:buNone/>
            </a:pPr>
            <a:r>
              <a:rPr lang="en" sz="1300"/>
              <a:t>Custom DMM and Input Selection Module</a:t>
            </a:r>
            <a:endParaRPr sz="1300"/>
          </a:p>
        </p:txBody>
      </p:sp>
      <p:pic>
        <p:nvPicPr>
          <p:cNvPr id="137" name="Google Shape;137;p23"/>
          <p:cNvPicPr preferRelativeResize="0"/>
          <p:nvPr/>
        </p:nvPicPr>
        <p:blipFill>
          <a:blip r:embed="rId3">
            <a:alphaModFix/>
          </a:blip>
          <a:stretch>
            <a:fillRect/>
          </a:stretch>
        </p:blipFill>
        <p:spPr>
          <a:xfrm>
            <a:off x="311698" y="2228803"/>
            <a:ext cx="2666701" cy="2333348"/>
          </a:xfrm>
          <a:prstGeom prst="rect">
            <a:avLst/>
          </a:prstGeom>
          <a:noFill/>
          <a:ln>
            <a:noFill/>
          </a:ln>
        </p:spPr>
      </p:pic>
      <p:pic>
        <p:nvPicPr>
          <p:cNvPr id="138" name="Google Shape;138;p23"/>
          <p:cNvPicPr preferRelativeResize="0"/>
          <p:nvPr/>
        </p:nvPicPr>
        <p:blipFill>
          <a:blip r:embed="rId4">
            <a:alphaModFix/>
          </a:blip>
          <a:stretch>
            <a:fillRect/>
          </a:stretch>
        </p:blipFill>
        <p:spPr>
          <a:xfrm>
            <a:off x="3238650" y="2782176"/>
            <a:ext cx="2666701" cy="1779974"/>
          </a:xfrm>
          <a:prstGeom prst="rect">
            <a:avLst/>
          </a:prstGeom>
          <a:noFill/>
          <a:ln>
            <a:noFill/>
          </a:ln>
        </p:spPr>
      </p:pic>
      <p:pic>
        <p:nvPicPr>
          <p:cNvPr id="139" name="Google Shape;139;p23"/>
          <p:cNvPicPr preferRelativeResize="0"/>
          <p:nvPr/>
        </p:nvPicPr>
        <p:blipFill>
          <a:blip r:embed="rId5">
            <a:alphaModFix/>
          </a:blip>
          <a:stretch>
            <a:fillRect/>
          </a:stretch>
        </p:blipFill>
        <p:spPr>
          <a:xfrm>
            <a:off x="3524641" y="1752975"/>
            <a:ext cx="1973526" cy="1110100"/>
          </a:xfrm>
          <a:prstGeom prst="rect">
            <a:avLst/>
          </a:prstGeom>
          <a:noFill/>
          <a:ln>
            <a:noFill/>
          </a:ln>
        </p:spPr>
      </p:pic>
      <p:sp>
        <p:nvSpPr>
          <p:cNvPr id="140" name="Google Shape;140;p23"/>
          <p:cNvSpPr txBox="1"/>
          <p:nvPr/>
        </p:nvSpPr>
        <p:spPr>
          <a:xfrm>
            <a:off x="3878100" y="1861350"/>
            <a:ext cx="126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Custom Input Selection Module</a:t>
            </a:r>
            <a:endParaRPr sz="1000"/>
          </a:p>
        </p:txBody>
      </p:sp>
      <p:pic>
        <p:nvPicPr>
          <p:cNvPr id="141" name="Google Shape;141;p23"/>
          <p:cNvPicPr preferRelativeResize="0"/>
          <p:nvPr/>
        </p:nvPicPr>
        <p:blipFill>
          <a:blip r:embed="rId5">
            <a:alphaModFix/>
          </a:blip>
          <a:stretch>
            <a:fillRect/>
          </a:stretch>
        </p:blipFill>
        <p:spPr>
          <a:xfrm>
            <a:off x="6165600" y="3062147"/>
            <a:ext cx="2666701" cy="1500003"/>
          </a:xfrm>
          <a:prstGeom prst="rect">
            <a:avLst/>
          </a:prstGeom>
          <a:noFill/>
          <a:ln>
            <a:noFill/>
          </a:ln>
        </p:spPr>
      </p:pic>
      <p:sp>
        <p:nvSpPr>
          <p:cNvPr id="142" name="Google Shape;142;p23"/>
          <p:cNvSpPr txBox="1"/>
          <p:nvPr/>
        </p:nvSpPr>
        <p:spPr>
          <a:xfrm>
            <a:off x="6865650" y="3348913"/>
            <a:ext cx="126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t>Custom DMM and Input Selection Module</a:t>
            </a:r>
            <a:endParaRPr sz="1000"/>
          </a:p>
        </p:txBody>
      </p:sp>
      <p:sp>
        <p:nvSpPr>
          <p:cNvPr id="143" name="Google Shape;143;p23"/>
          <p:cNvSpPr/>
          <p:nvPr/>
        </p:nvSpPr>
        <p:spPr>
          <a:xfrm>
            <a:off x="342900" y="4612350"/>
            <a:ext cx="8520600" cy="282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Design Complexity</a:t>
            </a:r>
            <a:endParaRPr sz="900"/>
          </a:p>
        </p:txBody>
      </p:sp>
      <p:sp>
        <p:nvSpPr>
          <p:cNvPr id="144" name="Google Shape;144;p23"/>
          <p:cNvSpPr/>
          <p:nvPr/>
        </p:nvSpPr>
        <p:spPr>
          <a:xfrm>
            <a:off x="311700" y="4861200"/>
            <a:ext cx="8520600" cy="282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Cost</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DAQ Architecture Trade Results</a:t>
            </a:r>
            <a:endParaRPr/>
          </a:p>
        </p:txBody>
      </p:sp>
      <p:sp>
        <p:nvSpPr>
          <p:cNvPr id="150" name="Google Shape;150;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1" name="Google Shape;151;p24"/>
          <p:cNvPicPr preferRelativeResize="0"/>
          <p:nvPr/>
        </p:nvPicPr>
        <p:blipFill>
          <a:blip r:embed="rId3">
            <a:alphaModFix/>
          </a:blip>
          <a:stretch>
            <a:fillRect/>
          </a:stretch>
        </p:blipFill>
        <p:spPr>
          <a:xfrm>
            <a:off x="240038" y="1567487"/>
            <a:ext cx="8663926" cy="2586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 Selection Trade</a:t>
            </a:r>
            <a:endParaRPr/>
          </a:p>
        </p:txBody>
      </p:sp>
      <p:sp>
        <p:nvSpPr>
          <p:cNvPr id="157" name="Google Shape;157;p25"/>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Requirements:</a:t>
            </a:r>
            <a:endParaRPr sz="1300"/>
          </a:p>
          <a:p>
            <a:pPr indent="-304800" lvl="0" marL="457200" rtl="0" algn="l">
              <a:spcBef>
                <a:spcPts val="1200"/>
              </a:spcBef>
              <a:spcAft>
                <a:spcPts val="0"/>
              </a:spcAft>
              <a:buSzPts val="1200"/>
              <a:buChar char="●"/>
            </a:pPr>
            <a:r>
              <a:rPr lang="en" sz="1200"/>
              <a:t>0.1.2 - Shall automatically select any combination of pins to test</a:t>
            </a:r>
            <a:endParaRPr sz="1200"/>
          </a:p>
          <a:p>
            <a:pPr indent="-304800" lvl="0" marL="457200" rtl="0" algn="l">
              <a:spcBef>
                <a:spcPts val="0"/>
              </a:spcBef>
              <a:spcAft>
                <a:spcPts val="0"/>
              </a:spcAft>
              <a:buSzPts val="1200"/>
              <a:buChar char="●"/>
            </a:pPr>
            <a:r>
              <a:rPr lang="en" sz="1200"/>
              <a:t>1.1.4 - Shall not short battery power pins</a:t>
            </a:r>
            <a:endParaRPr sz="1200"/>
          </a:p>
          <a:p>
            <a:pPr indent="-304800" lvl="0" marL="457200" rtl="0" algn="l">
              <a:spcBef>
                <a:spcPts val="0"/>
              </a:spcBef>
              <a:spcAft>
                <a:spcPts val="0"/>
              </a:spcAft>
              <a:buSzPts val="1200"/>
              <a:buChar char="●"/>
            </a:pPr>
            <a:r>
              <a:rPr lang="en" sz="1200"/>
              <a:t>C.3 - Shall have a footprint no larger than that of a laptop</a:t>
            </a:r>
            <a:endParaRPr sz="1200"/>
          </a:p>
        </p:txBody>
      </p:sp>
      <p:sp>
        <p:nvSpPr>
          <p:cNvPr id="158" name="Google Shape;158;p25"/>
          <p:cNvSpPr txBox="1"/>
          <p:nvPr>
            <p:ph idx="1" type="body"/>
          </p:nvPr>
        </p:nvSpPr>
        <p:spPr>
          <a:xfrm>
            <a:off x="311700" y="2706525"/>
            <a:ext cx="2626500" cy="2282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100"/>
              <a:t>16:1 Analog Multiplexer (MUX)</a:t>
            </a:r>
            <a:endParaRPr sz="1100"/>
          </a:p>
        </p:txBody>
      </p:sp>
      <p:sp>
        <p:nvSpPr>
          <p:cNvPr id="159" name="Google Shape;159;p25"/>
          <p:cNvSpPr txBox="1"/>
          <p:nvPr>
            <p:ph idx="1" type="body"/>
          </p:nvPr>
        </p:nvSpPr>
        <p:spPr>
          <a:xfrm>
            <a:off x="3258750" y="2706525"/>
            <a:ext cx="2626500" cy="2282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100"/>
              <a:t>Solid State Relay (SSR)</a:t>
            </a:r>
            <a:endParaRPr sz="1100"/>
          </a:p>
        </p:txBody>
      </p:sp>
      <p:sp>
        <p:nvSpPr>
          <p:cNvPr id="160" name="Google Shape;160;p25"/>
          <p:cNvSpPr txBox="1"/>
          <p:nvPr>
            <p:ph idx="1" type="body"/>
          </p:nvPr>
        </p:nvSpPr>
        <p:spPr>
          <a:xfrm>
            <a:off x="6205800" y="2706525"/>
            <a:ext cx="2626500" cy="2282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100"/>
              <a:t>Electromechanical Relay (EMR)</a:t>
            </a:r>
            <a:endParaRPr sz="1100"/>
          </a:p>
        </p:txBody>
      </p:sp>
      <p:pic>
        <p:nvPicPr>
          <p:cNvPr id="161" name="Google Shape;161;p25"/>
          <p:cNvPicPr preferRelativeResize="0"/>
          <p:nvPr/>
        </p:nvPicPr>
        <p:blipFill>
          <a:blip r:embed="rId3">
            <a:alphaModFix/>
          </a:blip>
          <a:stretch>
            <a:fillRect/>
          </a:stretch>
        </p:blipFill>
        <p:spPr>
          <a:xfrm>
            <a:off x="707175" y="3153375"/>
            <a:ext cx="1835550" cy="1835550"/>
          </a:xfrm>
          <a:prstGeom prst="rect">
            <a:avLst/>
          </a:prstGeom>
          <a:noFill/>
          <a:ln>
            <a:noFill/>
          </a:ln>
        </p:spPr>
      </p:pic>
      <p:pic>
        <p:nvPicPr>
          <p:cNvPr id="162" name="Google Shape;162;p25"/>
          <p:cNvPicPr preferRelativeResize="0"/>
          <p:nvPr/>
        </p:nvPicPr>
        <p:blipFill>
          <a:blip r:embed="rId4">
            <a:alphaModFix/>
          </a:blip>
          <a:stretch>
            <a:fillRect/>
          </a:stretch>
        </p:blipFill>
        <p:spPr>
          <a:xfrm>
            <a:off x="3654225" y="3153375"/>
            <a:ext cx="1835550" cy="1835550"/>
          </a:xfrm>
          <a:prstGeom prst="rect">
            <a:avLst/>
          </a:prstGeom>
          <a:noFill/>
          <a:ln>
            <a:noFill/>
          </a:ln>
        </p:spPr>
      </p:pic>
      <p:pic>
        <p:nvPicPr>
          <p:cNvPr id="163" name="Google Shape;163;p25"/>
          <p:cNvPicPr preferRelativeResize="0"/>
          <p:nvPr/>
        </p:nvPicPr>
        <p:blipFill>
          <a:blip r:embed="rId5">
            <a:alphaModFix/>
          </a:blip>
          <a:stretch>
            <a:fillRect/>
          </a:stretch>
        </p:blipFill>
        <p:spPr>
          <a:xfrm>
            <a:off x="6601275" y="3153375"/>
            <a:ext cx="1835550" cy="183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 Selection Architecture Final Matrix</a:t>
            </a:r>
            <a:endParaRPr/>
          </a:p>
        </p:txBody>
      </p:sp>
      <p:pic>
        <p:nvPicPr>
          <p:cNvPr id="169" name="Google Shape;169;p26"/>
          <p:cNvPicPr preferRelativeResize="0"/>
          <p:nvPr/>
        </p:nvPicPr>
        <p:blipFill>
          <a:blip r:embed="rId3">
            <a:alphaModFix/>
          </a:blip>
          <a:stretch>
            <a:fillRect/>
          </a:stretch>
        </p:blipFill>
        <p:spPr>
          <a:xfrm>
            <a:off x="403375" y="1546400"/>
            <a:ext cx="8282850" cy="2893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Selected Design</a:t>
            </a:r>
            <a:endParaRPr/>
          </a:p>
        </p:txBody>
      </p:sp>
      <p:sp>
        <p:nvSpPr>
          <p:cNvPr id="175" name="Google Shape;17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500"/>
              <a:t>Electromechanical Relay</a:t>
            </a:r>
            <a:endParaRPr sz="1500"/>
          </a:p>
          <a:p>
            <a:pPr indent="-323850" lvl="0" marL="457200" rtl="0" algn="l">
              <a:spcBef>
                <a:spcPts val="1200"/>
              </a:spcBef>
              <a:spcAft>
                <a:spcPts val="0"/>
              </a:spcAft>
              <a:buSzPts val="1500"/>
              <a:buChar char="-"/>
            </a:pPr>
            <a:r>
              <a:rPr lang="en" sz="1500"/>
              <a:t>High voltage tolerance</a:t>
            </a:r>
            <a:endParaRPr sz="1500"/>
          </a:p>
          <a:p>
            <a:pPr indent="-323850" lvl="0" marL="457200" rtl="0" algn="l">
              <a:spcBef>
                <a:spcPts val="0"/>
              </a:spcBef>
              <a:spcAft>
                <a:spcPts val="0"/>
              </a:spcAft>
              <a:buSzPts val="1500"/>
              <a:buChar char="-"/>
            </a:pPr>
            <a:r>
              <a:rPr lang="en" sz="1500"/>
              <a:t>Low on resistance</a:t>
            </a:r>
            <a:endParaRPr sz="1500"/>
          </a:p>
          <a:p>
            <a:pPr indent="-323850" lvl="0" marL="457200" rtl="0" algn="l">
              <a:spcBef>
                <a:spcPts val="0"/>
              </a:spcBef>
              <a:spcAft>
                <a:spcPts val="0"/>
              </a:spcAft>
              <a:buSzPts val="1500"/>
              <a:buChar char="-"/>
            </a:pPr>
            <a:r>
              <a:rPr lang="en" sz="1500"/>
              <a:t>No leakage current</a:t>
            </a:r>
            <a:endParaRPr sz="1500"/>
          </a:p>
          <a:p>
            <a:pPr indent="-323850" lvl="0" marL="457200" rtl="0" algn="l">
              <a:spcBef>
                <a:spcPts val="0"/>
              </a:spcBef>
              <a:spcAft>
                <a:spcPts val="0"/>
              </a:spcAft>
              <a:buSzPts val="1500"/>
              <a:buChar char="-"/>
            </a:pPr>
            <a:r>
              <a:rPr lang="en" sz="1500"/>
              <a:t>Risk of battery short</a:t>
            </a:r>
            <a:endParaRPr sz="1500"/>
          </a:p>
        </p:txBody>
      </p:sp>
      <p:pic>
        <p:nvPicPr>
          <p:cNvPr id="176" name="Google Shape;176;p27"/>
          <p:cNvPicPr preferRelativeResize="0"/>
          <p:nvPr/>
        </p:nvPicPr>
        <p:blipFill>
          <a:blip r:embed="rId3">
            <a:alphaModFix/>
          </a:blip>
          <a:stretch>
            <a:fillRect/>
          </a:stretch>
        </p:blipFill>
        <p:spPr>
          <a:xfrm>
            <a:off x="622200" y="2783550"/>
            <a:ext cx="2900900" cy="2197650"/>
          </a:xfrm>
          <a:prstGeom prst="rect">
            <a:avLst/>
          </a:prstGeom>
          <a:noFill/>
          <a:ln>
            <a:noFill/>
          </a:ln>
        </p:spPr>
      </p:pic>
      <p:pic>
        <p:nvPicPr>
          <p:cNvPr id="177" name="Google Shape;177;p27"/>
          <p:cNvPicPr preferRelativeResize="0"/>
          <p:nvPr/>
        </p:nvPicPr>
        <p:blipFill>
          <a:blip r:embed="rId4">
            <a:alphaModFix/>
          </a:blip>
          <a:stretch>
            <a:fillRect/>
          </a:stretch>
        </p:blipFill>
        <p:spPr>
          <a:xfrm>
            <a:off x="4081550" y="438500"/>
            <a:ext cx="4571674" cy="4266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Initial Configuration and Design Space</a:t>
            </a:r>
            <a:endParaRPr/>
          </a:p>
        </p:txBody>
      </p:sp>
      <p:sp>
        <p:nvSpPr>
          <p:cNvPr id="183" name="Google Shape;183;p28"/>
          <p:cNvSpPr txBox="1"/>
          <p:nvPr/>
        </p:nvSpPr>
        <p:spPr>
          <a:xfrm>
            <a:off x="7711750" y="2378775"/>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4" name="Google Shape;184;p28"/>
          <p:cNvSpPr txBox="1"/>
          <p:nvPr/>
        </p:nvSpPr>
        <p:spPr>
          <a:xfrm>
            <a:off x="399975" y="1017725"/>
            <a:ext cx="2778900" cy="461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3"/>
                </a:solidFill>
                <a:latin typeface="Average"/>
                <a:ea typeface="Average"/>
                <a:cs typeface="Average"/>
                <a:sym typeface="Average"/>
              </a:rPr>
              <a:t>Key </a:t>
            </a:r>
            <a:r>
              <a:rPr lang="en" sz="1800">
                <a:solidFill>
                  <a:schemeClr val="accent3"/>
                </a:solidFill>
                <a:latin typeface="Average"/>
                <a:ea typeface="Average"/>
                <a:cs typeface="Average"/>
                <a:sym typeface="Average"/>
              </a:rPr>
              <a:t>components</a:t>
            </a:r>
            <a:r>
              <a:rPr lang="en" sz="1800">
                <a:solidFill>
                  <a:schemeClr val="accent3"/>
                </a:solidFill>
                <a:latin typeface="Average"/>
                <a:ea typeface="Average"/>
                <a:cs typeface="Average"/>
                <a:sym typeface="Average"/>
              </a:rPr>
              <a:t>:</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Data </a:t>
            </a:r>
            <a:r>
              <a:rPr lang="en" sz="1800">
                <a:solidFill>
                  <a:schemeClr val="accent3"/>
                </a:solidFill>
                <a:latin typeface="Average"/>
                <a:ea typeface="Average"/>
                <a:cs typeface="Average"/>
                <a:sym typeface="Average"/>
              </a:rPr>
              <a:t>Acquisition</a:t>
            </a:r>
            <a:r>
              <a:rPr lang="en" sz="1800">
                <a:solidFill>
                  <a:schemeClr val="accent3"/>
                </a:solidFill>
                <a:latin typeface="Average"/>
                <a:ea typeface="Average"/>
                <a:cs typeface="Average"/>
                <a:sym typeface="Average"/>
              </a:rPr>
              <a:t> Unit</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Connect to battery</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Select test pins</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Measure Results</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Report to Application</a:t>
            </a:r>
            <a:endParaRPr sz="1800">
              <a:solidFill>
                <a:schemeClr val="accent3"/>
              </a:solidFill>
              <a:latin typeface="Average"/>
              <a:ea typeface="Average"/>
              <a:cs typeface="Average"/>
              <a:sym typeface="Average"/>
            </a:endParaRPr>
          </a:p>
          <a:p>
            <a:pPr indent="-342900" lvl="0" marL="457200" rtl="0" algn="l">
              <a:spcBef>
                <a:spcPts val="0"/>
              </a:spcBef>
              <a:spcAft>
                <a:spcPts val="0"/>
              </a:spcAft>
              <a:buClr>
                <a:schemeClr val="accent3"/>
              </a:buClr>
              <a:buSzPts val="1800"/>
              <a:buFont typeface="Average"/>
              <a:buAutoNum type="arabicPeriod"/>
            </a:pPr>
            <a:r>
              <a:rPr lang="en" sz="1800">
                <a:solidFill>
                  <a:schemeClr val="accent3"/>
                </a:solidFill>
                <a:latin typeface="Average"/>
                <a:ea typeface="Average"/>
                <a:cs typeface="Average"/>
                <a:sym typeface="Average"/>
              </a:rPr>
              <a:t>Software Package</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User interface</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Configure/ Command tests</a:t>
            </a:r>
            <a:endParaRPr sz="1800">
              <a:solidFill>
                <a:schemeClr val="accent3"/>
              </a:solidFill>
              <a:latin typeface="Average"/>
              <a:ea typeface="Average"/>
              <a:cs typeface="Average"/>
              <a:sym typeface="Average"/>
            </a:endParaRPr>
          </a:p>
          <a:p>
            <a:pPr indent="-342900" lvl="1" marL="914400" rtl="0" algn="l">
              <a:spcBef>
                <a:spcPts val="0"/>
              </a:spcBef>
              <a:spcAft>
                <a:spcPts val="0"/>
              </a:spcAft>
              <a:buClr>
                <a:schemeClr val="accent3"/>
              </a:buClr>
              <a:buSzPts val="1800"/>
              <a:buFont typeface="Average"/>
              <a:buAutoNum type="alphaLcPeriod"/>
            </a:pPr>
            <a:r>
              <a:rPr lang="en" sz="1800">
                <a:solidFill>
                  <a:schemeClr val="accent3"/>
                </a:solidFill>
                <a:latin typeface="Average"/>
                <a:ea typeface="Average"/>
                <a:cs typeface="Average"/>
                <a:sym typeface="Average"/>
              </a:rPr>
              <a:t>Store/ </a:t>
            </a:r>
            <a:r>
              <a:rPr lang="en" sz="1800">
                <a:solidFill>
                  <a:schemeClr val="accent3"/>
                </a:solidFill>
                <a:latin typeface="Average"/>
                <a:ea typeface="Average"/>
                <a:cs typeface="Average"/>
                <a:sym typeface="Average"/>
              </a:rPr>
              <a:t>Display</a:t>
            </a:r>
            <a:r>
              <a:rPr lang="en" sz="1800">
                <a:solidFill>
                  <a:schemeClr val="accent3"/>
                </a:solidFill>
                <a:latin typeface="Average"/>
                <a:ea typeface="Average"/>
                <a:cs typeface="Average"/>
                <a:sym typeface="Average"/>
              </a:rPr>
              <a:t> results</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pic>
        <p:nvPicPr>
          <p:cNvPr id="185" name="Google Shape;185;p28"/>
          <p:cNvPicPr preferRelativeResize="0"/>
          <p:nvPr/>
        </p:nvPicPr>
        <p:blipFill>
          <a:blip r:embed="rId3">
            <a:alphaModFix/>
          </a:blip>
          <a:stretch>
            <a:fillRect/>
          </a:stretch>
        </p:blipFill>
        <p:spPr>
          <a:xfrm>
            <a:off x="3415025" y="964800"/>
            <a:ext cx="5517950" cy="4019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Future Trades:</a:t>
            </a:r>
            <a:endParaRPr/>
          </a:p>
        </p:txBody>
      </p:sp>
      <p:sp>
        <p:nvSpPr>
          <p:cNvPr id="191" name="Google Shape;191;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Near Future Trades:</a:t>
            </a:r>
            <a:endParaRPr/>
          </a:p>
          <a:p>
            <a:pPr indent="-342900" lvl="0" marL="457200" rtl="0" algn="l">
              <a:spcBef>
                <a:spcPts val="1200"/>
              </a:spcBef>
              <a:spcAft>
                <a:spcPts val="0"/>
              </a:spcAft>
              <a:buSzPts val="1800"/>
              <a:buChar char="-"/>
            </a:pPr>
            <a:r>
              <a:rPr lang="en"/>
              <a:t>Select the specific model of DMM to be purchased</a:t>
            </a:r>
            <a:endParaRPr/>
          </a:p>
          <a:p>
            <a:pPr indent="-342900" lvl="0" marL="457200" rtl="0" algn="l">
              <a:spcBef>
                <a:spcPts val="0"/>
              </a:spcBef>
              <a:spcAft>
                <a:spcPts val="0"/>
              </a:spcAft>
              <a:buSzPts val="1800"/>
              <a:buChar char="-"/>
            </a:pPr>
            <a:r>
              <a:rPr lang="en"/>
              <a:t>Select the a microcontroller with enough pins to </a:t>
            </a:r>
            <a:r>
              <a:rPr lang="en"/>
              <a:t>instruct</a:t>
            </a:r>
            <a:r>
              <a:rPr lang="en"/>
              <a:t> the multiplexer and </a:t>
            </a:r>
            <a:r>
              <a:rPr lang="en"/>
              <a:t>compatibility</a:t>
            </a:r>
            <a:r>
              <a:rPr lang="en"/>
              <a:t> with the DMM</a:t>
            </a:r>
            <a:endParaRPr/>
          </a:p>
          <a:p>
            <a:pPr indent="-342900" lvl="0" marL="457200" rtl="0" algn="l">
              <a:spcBef>
                <a:spcPts val="0"/>
              </a:spcBef>
              <a:spcAft>
                <a:spcPts val="0"/>
              </a:spcAft>
              <a:buSzPts val="1800"/>
              <a:buChar char="-"/>
            </a:pPr>
            <a:r>
              <a:rPr lang="en"/>
              <a:t>Connection to DMM</a:t>
            </a:r>
            <a:endParaRPr/>
          </a:p>
          <a:p>
            <a:pPr indent="0" lvl="0" marL="0" rtl="0" algn="l">
              <a:spcBef>
                <a:spcPts val="1200"/>
              </a:spcBef>
              <a:spcAft>
                <a:spcPts val="0"/>
              </a:spcAft>
              <a:buNone/>
            </a:pPr>
            <a:r>
              <a:rPr lang="en"/>
              <a:t>Distant Future Trades: </a:t>
            </a:r>
            <a:endParaRPr/>
          </a:p>
          <a:p>
            <a:pPr indent="-342900" lvl="0" marL="457200" rtl="0" algn="l">
              <a:spcBef>
                <a:spcPts val="1200"/>
              </a:spcBef>
              <a:spcAft>
                <a:spcPts val="0"/>
              </a:spcAft>
              <a:buSzPts val="1800"/>
              <a:buChar char="-"/>
            </a:pPr>
            <a:r>
              <a:rPr lang="en"/>
              <a:t>Material used for DAQ Box</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Modelling and Prototyping Plans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p:nvPr/>
        </p:nvSpPr>
        <p:spPr>
          <a:xfrm>
            <a:off x="1684575" y="1645175"/>
            <a:ext cx="1408800" cy="136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Where does risk still exist?</a:t>
            </a:r>
            <a:endParaRPr/>
          </a:p>
        </p:txBody>
      </p:sp>
      <p:pic>
        <p:nvPicPr>
          <p:cNvPr id="203" name="Google Shape;203;p31"/>
          <p:cNvPicPr preferRelativeResize="0"/>
          <p:nvPr/>
        </p:nvPicPr>
        <p:blipFill>
          <a:blip r:embed="rId3">
            <a:alphaModFix/>
          </a:blip>
          <a:stretch>
            <a:fillRect/>
          </a:stretch>
        </p:blipFill>
        <p:spPr>
          <a:xfrm>
            <a:off x="1755876" y="950375"/>
            <a:ext cx="5632249" cy="4193126"/>
          </a:xfrm>
          <a:prstGeom prst="rect">
            <a:avLst/>
          </a:prstGeom>
          <a:noFill/>
          <a:ln>
            <a:noFill/>
          </a:ln>
        </p:spPr>
      </p:pic>
      <p:sp>
        <p:nvSpPr>
          <p:cNvPr id="204" name="Google Shape;204;p31"/>
          <p:cNvSpPr txBox="1"/>
          <p:nvPr/>
        </p:nvSpPr>
        <p:spPr>
          <a:xfrm>
            <a:off x="7711750" y="2378775"/>
            <a:ext cx="49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Project Definition and Objectives:</a:t>
            </a:r>
            <a:endParaRPr/>
          </a:p>
        </p:txBody>
      </p:sp>
      <p:sp>
        <p:nvSpPr>
          <p:cNvPr id="67" name="Google Shape;67;p14"/>
          <p:cNvSpPr txBox="1"/>
          <p:nvPr>
            <p:ph idx="1" type="body"/>
          </p:nvPr>
        </p:nvSpPr>
        <p:spPr>
          <a:xfrm>
            <a:off x="311700" y="1017725"/>
            <a:ext cx="8520600" cy="2344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Customer: EnerSys; a global leader in stored energy solutions with a large impact in Aerospace industries [1]</a:t>
            </a:r>
            <a:endParaRPr/>
          </a:p>
          <a:p>
            <a:pPr indent="-342900" lvl="0" marL="457200" rtl="0" algn="l">
              <a:spcBef>
                <a:spcPts val="0"/>
              </a:spcBef>
              <a:spcAft>
                <a:spcPts val="0"/>
              </a:spcAft>
              <a:buSzPts val="1800"/>
              <a:buChar char="-"/>
            </a:pPr>
            <a:r>
              <a:rPr lang="en"/>
              <a:t>Currently one of their most popular products is the ABSL 18650E35 8s16p Lithium-ion battery. </a:t>
            </a:r>
            <a:endParaRPr/>
          </a:p>
          <a:p>
            <a:pPr indent="-342900" lvl="0" marL="457200" rtl="0" algn="l">
              <a:spcBef>
                <a:spcPts val="0"/>
              </a:spcBef>
              <a:spcAft>
                <a:spcPts val="0"/>
              </a:spcAft>
              <a:buSzPts val="1800"/>
              <a:buChar char="-"/>
            </a:pPr>
            <a:r>
              <a:rPr lang="en"/>
              <a:t>Objective: ProBE exists to automate the current industry readiness test implemented by EnerSys, for this battery. </a:t>
            </a:r>
            <a:endParaRPr/>
          </a:p>
        </p:txBody>
      </p:sp>
      <p:pic>
        <p:nvPicPr>
          <p:cNvPr id="68" name="Google Shape;68;p14"/>
          <p:cNvPicPr preferRelativeResize="0"/>
          <p:nvPr/>
        </p:nvPicPr>
        <p:blipFill>
          <a:blip r:embed="rId3">
            <a:alphaModFix/>
          </a:blip>
          <a:stretch>
            <a:fillRect/>
          </a:stretch>
        </p:blipFill>
        <p:spPr>
          <a:xfrm>
            <a:off x="6269638" y="3281800"/>
            <a:ext cx="2695575" cy="1695450"/>
          </a:xfrm>
          <a:prstGeom prst="rect">
            <a:avLst/>
          </a:prstGeom>
          <a:noFill/>
          <a:ln>
            <a:noFill/>
          </a:ln>
        </p:spPr>
      </p:pic>
      <p:sp>
        <p:nvSpPr>
          <p:cNvPr id="69" name="Google Shape;69;p14"/>
          <p:cNvSpPr txBox="1"/>
          <p:nvPr/>
        </p:nvSpPr>
        <p:spPr>
          <a:xfrm>
            <a:off x="6269650" y="4904925"/>
            <a:ext cx="40809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1800"/>
              </a:spcAft>
              <a:buNone/>
            </a:pPr>
            <a:r>
              <a:rPr i="1" lang="en" sz="800">
                <a:solidFill>
                  <a:schemeClr val="lt2"/>
                </a:solidFill>
              </a:rPr>
              <a:t>EnerSys 8s16p Lithium-ion Battery</a:t>
            </a:r>
            <a:r>
              <a:rPr lang="en" sz="800">
                <a:solidFill>
                  <a:schemeClr val="lt2"/>
                </a:solidFill>
              </a:rPr>
              <a:t> </a:t>
            </a:r>
            <a:r>
              <a:rPr lang="en" sz="800">
                <a:solidFill>
                  <a:schemeClr val="lt2"/>
                </a:solidFill>
              </a:rPr>
              <a:t> </a:t>
            </a:r>
            <a:endParaRPr sz="800">
              <a:solidFill>
                <a:schemeClr val="lt2"/>
              </a:solidFill>
            </a:endParaRPr>
          </a:p>
        </p:txBody>
      </p:sp>
      <p:sp>
        <p:nvSpPr>
          <p:cNvPr id="70" name="Google Shape;70;p14"/>
          <p:cNvSpPr txBox="1"/>
          <p:nvPr/>
        </p:nvSpPr>
        <p:spPr>
          <a:xfrm>
            <a:off x="311700" y="3238375"/>
            <a:ext cx="5772000" cy="1569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i="1" lang="en" sz="1800">
                <a:solidFill>
                  <a:schemeClr val="dk1"/>
                </a:solidFill>
                <a:latin typeface="Times New Roman"/>
                <a:ea typeface="Times New Roman"/>
                <a:cs typeface="Times New Roman"/>
                <a:sym typeface="Times New Roman"/>
              </a:rPr>
              <a:t>The ProBE team is developing an automated functional battery tester that would be used to verify flight readiness of Li-Ion batteries. We aim to provide a GUI controlled tool that would automate this otherwise tedious process in a safe and reliable manner.</a:t>
            </a:r>
            <a:endParaRPr i="1" sz="18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8" name="Shape 208"/>
        <p:cNvGrpSpPr/>
        <p:nvPr/>
      </p:nvGrpSpPr>
      <p:grpSpPr>
        <a:xfrm>
          <a:off x="0" y="0"/>
          <a:ext cx="0" cy="0"/>
          <a:chOff x="0" y="0"/>
          <a:chExt cx="0" cy="0"/>
        </a:xfrm>
      </p:grpSpPr>
      <p:sp>
        <p:nvSpPr>
          <p:cNvPr id="209" name="Google Shape;209;p32"/>
          <p:cNvSpPr txBox="1"/>
          <p:nvPr>
            <p:ph type="title"/>
          </p:nvPr>
        </p:nvSpPr>
        <p:spPr>
          <a:xfrm>
            <a:off x="311688" y="133300"/>
            <a:ext cx="8520600" cy="5727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Risk Matrix</a:t>
            </a:r>
            <a:endParaRPr>
              <a:solidFill>
                <a:schemeClr val="lt1"/>
              </a:solidFill>
            </a:endParaRPr>
          </a:p>
        </p:txBody>
      </p:sp>
      <p:pic>
        <p:nvPicPr>
          <p:cNvPr id="210" name="Google Shape;210;p32"/>
          <p:cNvPicPr preferRelativeResize="0"/>
          <p:nvPr/>
        </p:nvPicPr>
        <p:blipFill>
          <a:blip r:embed="rId3">
            <a:alphaModFix/>
          </a:blip>
          <a:stretch>
            <a:fillRect/>
          </a:stretch>
        </p:blipFill>
        <p:spPr>
          <a:xfrm>
            <a:off x="1904512" y="786100"/>
            <a:ext cx="5334974" cy="4357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3"/>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Switching System Model</a:t>
            </a:r>
            <a:endParaRPr/>
          </a:p>
        </p:txBody>
      </p:sp>
      <p:sp>
        <p:nvSpPr>
          <p:cNvPr id="216" name="Google Shape;216;p33"/>
          <p:cNvSpPr txBox="1"/>
          <p:nvPr>
            <p:ph idx="1" type="body"/>
          </p:nvPr>
        </p:nvSpPr>
        <p:spPr>
          <a:xfrm>
            <a:off x="311700" y="1389600"/>
            <a:ext cx="42141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GOAL: Accurately model the switching system to understand signal conditioning required before sending signal to DMM (CPE 2)</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ENGINEERING PRINCIPLES:</a:t>
            </a:r>
            <a:endParaRPr/>
          </a:p>
          <a:p>
            <a:pPr indent="-304800" lvl="0" marL="457200" rtl="0" algn="l">
              <a:spcBef>
                <a:spcPts val="1200"/>
              </a:spcBef>
              <a:spcAft>
                <a:spcPts val="0"/>
              </a:spcAft>
              <a:buSzPts val="1200"/>
              <a:buChar char="●"/>
            </a:pPr>
            <a:r>
              <a:rPr lang="en"/>
              <a:t>Complex Impedance</a:t>
            </a:r>
            <a:endParaRPr/>
          </a:p>
          <a:p>
            <a:pPr indent="-304800" lvl="0" marL="457200" rtl="0" algn="l">
              <a:spcBef>
                <a:spcPts val="0"/>
              </a:spcBef>
              <a:spcAft>
                <a:spcPts val="0"/>
              </a:spcAft>
              <a:buSzPts val="1200"/>
              <a:buChar char="●"/>
            </a:pPr>
            <a:r>
              <a:rPr lang="en"/>
              <a:t>Measurement Techniques</a:t>
            </a:r>
            <a:endParaRPr/>
          </a:p>
          <a:p>
            <a:pPr indent="-304800" lvl="1" marL="914400" rtl="0" algn="l">
              <a:spcBef>
                <a:spcPts val="0"/>
              </a:spcBef>
              <a:spcAft>
                <a:spcPts val="0"/>
              </a:spcAft>
              <a:buSzPts val="1200"/>
              <a:buChar char="○"/>
            </a:pPr>
            <a:r>
              <a:rPr lang="en"/>
              <a:t>Voltage Dividers</a:t>
            </a:r>
            <a:endParaRPr/>
          </a:p>
          <a:p>
            <a:pPr indent="-304800" lvl="1" marL="914400" rtl="0" algn="l">
              <a:spcBef>
                <a:spcPts val="0"/>
              </a:spcBef>
              <a:spcAft>
                <a:spcPts val="0"/>
              </a:spcAft>
              <a:buSzPts val="1200"/>
              <a:buChar char="○"/>
            </a:pPr>
            <a:r>
              <a:rPr lang="en"/>
              <a:t>4-wire resistance measurements</a:t>
            </a:r>
            <a:endParaRPr/>
          </a:p>
          <a:p>
            <a:pPr indent="-304800" lvl="0" marL="457200" rtl="0" algn="l">
              <a:spcBef>
                <a:spcPts val="0"/>
              </a:spcBef>
              <a:spcAft>
                <a:spcPts val="0"/>
              </a:spcAft>
              <a:buSzPts val="1200"/>
              <a:buChar char="●"/>
            </a:pPr>
            <a:r>
              <a:rPr lang="en"/>
              <a:t>Thevenin Equivalent Circuits</a:t>
            </a:r>
            <a:endParaRPr/>
          </a:p>
          <a:p>
            <a:pPr indent="-304800" lvl="0" marL="457200" rtl="0" algn="l">
              <a:spcBef>
                <a:spcPts val="0"/>
              </a:spcBef>
              <a:spcAft>
                <a:spcPts val="0"/>
              </a:spcAft>
              <a:buSzPts val="1200"/>
              <a:buChar char="●"/>
            </a:pPr>
            <a:r>
              <a:rPr lang="en"/>
              <a:t>Op-Amp Signal conditioning</a:t>
            </a:r>
            <a:endParaRPr/>
          </a:p>
        </p:txBody>
      </p:sp>
      <p:pic>
        <p:nvPicPr>
          <p:cNvPr id="217" name="Google Shape;217;p33"/>
          <p:cNvPicPr preferRelativeResize="0"/>
          <p:nvPr/>
        </p:nvPicPr>
        <p:blipFill>
          <a:blip r:embed="rId3">
            <a:alphaModFix/>
          </a:blip>
          <a:stretch>
            <a:fillRect/>
          </a:stretch>
        </p:blipFill>
        <p:spPr>
          <a:xfrm>
            <a:off x="5565300" y="1472925"/>
            <a:ext cx="2900900" cy="21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Switching System Model</a:t>
            </a:r>
            <a:endParaRPr/>
          </a:p>
        </p:txBody>
      </p:sp>
      <p:sp>
        <p:nvSpPr>
          <p:cNvPr id="223" name="Google Shape;223;p34"/>
          <p:cNvSpPr txBox="1"/>
          <p:nvPr>
            <p:ph idx="1" type="body"/>
          </p:nvPr>
        </p:nvSpPr>
        <p:spPr>
          <a:xfrm>
            <a:off x="311700" y="1389600"/>
            <a:ext cx="4214100" cy="3179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MODEL: Characterize all voltage drops and impedances associated with the switching system</a:t>
            </a:r>
            <a:endParaRPr/>
          </a:p>
          <a:p>
            <a:pPr indent="0" lvl="0" marL="0" rtl="0" algn="l">
              <a:spcBef>
                <a:spcPts val="1200"/>
              </a:spcBef>
              <a:spcAft>
                <a:spcPts val="0"/>
              </a:spcAft>
              <a:buNone/>
            </a:pPr>
            <a:r>
              <a:rPr lang="en"/>
              <a:t>METHODS: </a:t>
            </a:r>
            <a:endParaRPr/>
          </a:p>
          <a:p>
            <a:pPr indent="-293370" lvl="0" marL="457200" rtl="0" algn="l">
              <a:spcBef>
                <a:spcPts val="1200"/>
              </a:spcBef>
              <a:spcAft>
                <a:spcPts val="0"/>
              </a:spcAft>
              <a:buSzPct val="100000"/>
              <a:buChar char="●"/>
            </a:pPr>
            <a:r>
              <a:rPr lang="en"/>
              <a:t>Modelling switching systems in electrical softwares (MultiSim, LTSpice, Etc.)</a:t>
            </a:r>
            <a:endParaRPr/>
          </a:p>
          <a:p>
            <a:pPr indent="-293370" lvl="0" marL="457200" rtl="0" algn="l">
              <a:spcBef>
                <a:spcPts val="0"/>
              </a:spcBef>
              <a:spcAft>
                <a:spcPts val="0"/>
              </a:spcAft>
              <a:buSzPct val="100000"/>
              <a:buChar char="●"/>
            </a:pPr>
            <a:r>
              <a:rPr lang="en"/>
              <a:t>Real-life tests with DC power </a:t>
            </a:r>
            <a:r>
              <a:rPr lang="en"/>
              <a:t>supplies</a:t>
            </a:r>
            <a:r>
              <a:rPr lang="en"/>
              <a:t> and multimeters through </a:t>
            </a:r>
            <a:r>
              <a:rPr lang="en"/>
              <a:t>prototype</a:t>
            </a:r>
            <a:r>
              <a:rPr lang="en"/>
              <a:t> switching system</a:t>
            </a:r>
            <a:endParaRPr/>
          </a:p>
          <a:p>
            <a:pPr indent="0" lvl="0" marL="0" rtl="0" algn="l">
              <a:spcBef>
                <a:spcPts val="1200"/>
              </a:spcBef>
              <a:spcAft>
                <a:spcPts val="0"/>
              </a:spcAft>
              <a:buNone/>
            </a:pPr>
            <a:r>
              <a:rPr lang="en"/>
              <a:t>RESULTS: </a:t>
            </a:r>
            <a:endParaRPr/>
          </a:p>
          <a:p>
            <a:pPr indent="-293370" lvl="0" marL="457200" rtl="0" algn="l">
              <a:spcBef>
                <a:spcPts val="1200"/>
              </a:spcBef>
              <a:spcAft>
                <a:spcPts val="0"/>
              </a:spcAft>
              <a:buSzPct val="100000"/>
              <a:buChar char="●"/>
            </a:pPr>
            <a:r>
              <a:rPr lang="en"/>
              <a:t>Accurate model of the switching system</a:t>
            </a:r>
            <a:endParaRPr/>
          </a:p>
          <a:p>
            <a:pPr indent="-293370" lvl="0" marL="457200" rtl="0" algn="l">
              <a:spcBef>
                <a:spcPts val="0"/>
              </a:spcBef>
              <a:spcAft>
                <a:spcPts val="0"/>
              </a:spcAft>
              <a:buSzPct val="100000"/>
              <a:buChar char="●"/>
            </a:pPr>
            <a:r>
              <a:rPr lang="en"/>
              <a:t>Characterization of all electrical complexities with the EMR setup</a:t>
            </a:r>
            <a:endParaRPr/>
          </a:p>
          <a:p>
            <a:pPr indent="-293370" lvl="0" marL="457200" rtl="0" algn="l">
              <a:spcBef>
                <a:spcPts val="0"/>
              </a:spcBef>
              <a:spcAft>
                <a:spcPts val="0"/>
              </a:spcAft>
              <a:buSzPct val="100000"/>
              <a:buChar char="●"/>
            </a:pPr>
            <a:r>
              <a:rPr lang="en"/>
              <a:t>Proper signal conditioning for the DMM</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24" name="Google Shape;224;p34"/>
          <p:cNvPicPr preferRelativeResize="0"/>
          <p:nvPr/>
        </p:nvPicPr>
        <p:blipFill>
          <a:blip r:embed="rId3">
            <a:alphaModFix/>
          </a:blip>
          <a:stretch>
            <a:fillRect/>
          </a:stretch>
        </p:blipFill>
        <p:spPr>
          <a:xfrm>
            <a:off x="4572325" y="438500"/>
            <a:ext cx="4425947" cy="4130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Switching</a:t>
            </a:r>
            <a:r>
              <a:rPr lang="en"/>
              <a:t> System Model</a:t>
            </a:r>
            <a:endParaRPr/>
          </a:p>
        </p:txBody>
      </p:sp>
      <p:sp>
        <p:nvSpPr>
          <p:cNvPr id="230" name="Google Shape;230;p35"/>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Reduces the uncertainty in our switching system.</a:t>
            </a:r>
            <a:endParaRPr/>
          </a:p>
          <a:p>
            <a:pPr indent="0" lvl="0" marL="0" rtl="0" algn="l">
              <a:spcBef>
                <a:spcPts val="1200"/>
              </a:spcBef>
              <a:spcAft>
                <a:spcPts val="0"/>
              </a:spcAft>
              <a:buNone/>
            </a:pPr>
            <a:r>
              <a:rPr lang="en"/>
              <a:t>Accurate model ensures the impact of the switching system is properly accounted for.</a:t>
            </a:r>
            <a:endParaRPr/>
          </a:p>
          <a:p>
            <a:pPr indent="0" lvl="0" marL="0" rtl="0" algn="l">
              <a:spcBef>
                <a:spcPts val="1200"/>
              </a:spcBef>
              <a:spcAft>
                <a:spcPts val="1200"/>
              </a:spcAft>
              <a:buNone/>
            </a:pPr>
            <a:r>
              <a:rPr lang="en"/>
              <a:t>Reduces the impact of the switching system on our measurements</a:t>
            </a:r>
            <a:endParaRPr/>
          </a:p>
        </p:txBody>
      </p:sp>
      <p:pic>
        <p:nvPicPr>
          <p:cNvPr id="231" name="Google Shape;231;p35"/>
          <p:cNvPicPr preferRelativeResize="0"/>
          <p:nvPr/>
        </p:nvPicPr>
        <p:blipFill>
          <a:blip r:embed="rId3">
            <a:alphaModFix/>
          </a:blip>
          <a:stretch>
            <a:fillRect/>
          </a:stretch>
        </p:blipFill>
        <p:spPr>
          <a:xfrm>
            <a:off x="3292350" y="236025"/>
            <a:ext cx="5719500" cy="467145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USB Communications Prototype</a:t>
            </a:r>
            <a:endParaRPr/>
          </a:p>
        </p:txBody>
      </p:sp>
      <p:sp>
        <p:nvSpPr>
          <p:cNvPr id="237" name="Google Shape;237;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Prototype:</a:t>
            </a:r>
            <a:endParaRPr/>
          </a:p>
          <a:p>
            <a:pPr indent="0" lvl="0" marL="0" rtl="0" algn="l">
              <a:spcBef>
                <a:spcPts val="1200"/>
              </a:spcBef>
              <a:spcAft>
                <a:spcPts val="0"/>
              </a:spcAft>
              <a:buNone/>
            </a:pPr>
            <a:r>
              <a:rPr lang="en"/>
              <a:t>USB communication between microcontroller embedded software and desktop application.</a:t>
            </a:r>
            <a:endParaRPr/>
          </a:p>
          <a:p>
            <a:pPr indent="0" lvl="0" marL="0" rtl="0" algn="l">
              <a:spcBef>
                <a:spcPts val="1200"/>
              </a:spcBef>
              <a:spcAft>
                <a:spcPts val="0"/>
              </a:spcAft>
              <a:buNone/>
            </a:pPr>
            <a:r>
              <a:rPr lang="en"/>
              <a:t>Test:</a:t>
            </a:r>
            <a:endParaRPr/>
          </a:p>
          <a:p>
            <a:pPr indent="-317500" lvl="0" marL="457200" rtl="0" algn="l">
              <a:spcBef>
                <a:spcPts val="1200"/>
              </a:spcBef>
              <a:spcAft>
                <a:spcPts val="0"/>
              </a:spcAft>
              <a:buSzPts val="1400"/>
              <a:buChar char="●"/>
            </a:pPr>
            <a:r>
              <a:rPr lang="en"/>
              <a:t>Test bidirectional dummy string data send and receive. </a:t>
            </a:r>
            <a:endParaRPr/>
          </a:p>
          <a:p>
            <a:pPr indent="-317500" lvl="0" marL="457200" rtl="0" algn="l">
              <a:spcBef>
                <a:spcPts val="0"/>
              </a:spcBef>
              <a:spcAft>
                <a:spcPts val="0"/>
              </a:spcAft>
              <a:buSzPts val="1400"/>
              <a:buChar char="●"/>
            </a:pPr>
            <a:r>
              <a:rPr lang="en"/>
              <a:t>Feasibility of start/pause/stop features via USB.</a:t>
            </a:r>
            <a:endParaRPr/>
          </a:p>
          <a:p>
            <a:pPr indent="0" lvl="0" marL="0" rtl="0" algn="l">
              <a:spcBef>
                <a:spcPts val="1200"/>
              </a:spcBef>
              <a:spcAft>
                <a:spcPts val="0"/>
              </a:spcAft>
              <a:buNone/>
            </a:pPr>
            <a:r>
              <a:rPr lang="en"/>
              <a:t>Results:</a:t>
            </a:r>
            <a:endParaRPr/>
          </a:p>
          <a:p>
            <a:pPr indent="0" lvl="0" marL="0" rtl="0" algn="l">
              <a:spcBef>
                <a:spcPts val="1200"/>
              </a:spcBef>
              <a:spcAft>
                <a:spcPts val="1200"/>
              </a:spcAft>
              <a:buNone/>
            </a:pPr>
            <a:r>
              <a:rPr lang="en"/>
              <a:t>A successful prototype would demonstrate all capabilities in FR 2.6.1, 2.6.5-6, 2.7.1-3.</a:t>
            </a:r>
            <a:endParaRPr/>
          </a:p>
        </p:txBody>
      </p:sp>
      <p:sp>
        <p:nvSpPr>
          <p:cNvPr id="238" name="Google Shape;238;p36"/>
          <p:cNvSpPr txBox="1"/>
          <p:nvPr>
            <p:ph idx="2" type="body"/>
          </p:nvPr>
        </p:nvSpPr>
        <p:spPr>
          <a:xfrm>
            <a:off x="4740625" y="1152475"/>
            <a:ext cx="3818400" cy="92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Functional Requirements: FR 2.6.1, 2.6.5-6, 2.7.1-3</a:t>
            </a:r>
            <a:endParaRPr/>
          </a:p>
          <a:p>
            <a:pPr indent="0" lvl="0" marL="0" rtl="0" algn="l">
              <a:spcBef>
                <a:spcPts val="1200"/>
              </a:spcBef>
              <a:spcAft>
                <a:spcPts val="1200"/>
              </a:spcAft>
              <a:buNone/>
            </a:pPr>
            <a:r>
              <a:t/>
            </a:r>
            <a:endParaRPr/>
          </a:p>
        </p:txBody>
      </p:sp>
      <p:sp>
        <p:nvSpPr>
          <p:cNvPr id="239" name="Google Shape;239;p36"/>
          <p:cNvSpPr txBox="1"/>
          <p:nvPr/>
        </p:nvSpPr>
        <p:spPr>
          <a:xfrm>
            <a:off x="7900950" y="3107600"/>
            <a:ext cx="12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Average"/>
              <a:ea typeface="Average"/>
              <a:cs typeface="Average"/>
              <a:sym typeface="Average"/>
            </a:endParaRPr>
          </a:p>
        </p:txBody>
      </p:sp>
      <p:pic>
        <p:nvPicPr>
          <p:cNvPr id="240" name="Google Shape;240;p36"/>
          <p:cNvPicPr preferRelativeResize="0"/>
          <p:nvPr/>
        </p:nvPicPr>
        <p:blipFill>
          <a:blip r:embed="rId3">
            <a:alphaModFix/>
          </a:blip>
          <a:stretch>
            <a:fillRect/>
          </a:stretch>
        </p:blipFill>
        <p:spPr>
          <a:xfrm>
            <a:off x="4453673" y="2076775"/>
            <a:ext cx="4392302" cy="2298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555600"/>
            <a:ext cx="2808000" cy="558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USB </a:t>
            </a:r>
            <a:r>
              <a:rPr lang="en"/>
              <a:t>Comm. Prototype</a:t>
            </a:r>
            <a:endParaRPr/>
          </a:p>
        </p:txBody>
      </p:sp>
      <p:sp>
        <p:nvSpPr>
          <p:cNvPr id="246" name="Google Shape;246;p37"/>
          <p:cNvSpPr txBox="1"/>
          <p:nvPr>
            <p:ph idx="1" type="body"/>
          </p:nvPr>
        </p:nvSpPr>
        <p:spPr>
          <a:xfrm>
            <a:off x="311700" y="1113600"/>
            <a:ext cx="2808000" cy="345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Validating USB communication protocols helps inform our </a:t>
            </a:r>
            <a:r>
              <a:rPr lang="en"/>
              <a:t>software</a:t>
            </a:r>
            <a:r>
              <a:rPr lang="en"/>
              <a:t> development and puts CPE 5-6 in robust foundation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Reduces/eliminates the risk of loss of signal between the microcontroller and the software</a:t>
            </a:r>
            <a:endParaRPr/>
          </a:p>
        </p:txBody>
      </p:sp>
      <p:pic>
        <p:nvPicPr>
          <p:cNvPr id="247" name="Google Shape;247;p37"/>
          <p:cNvPicPr preferRelativeResize="0"/>
          <p:nvPr/>
        </p:nvPicPr>
        <p:blipFill>
          <a:blip r:embed="rId3">
            <a:alphaModFix/>
          </a:blip>
          <a:stretch>
            <a:fillRect/>
          </a:stretch>
        </p:blipFill>
        <p:spPr>
          <a:xfrm>
            <a:off x="3272100" y="236025"/>
            <a:ext cx="5719500" cy="467145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Future Modelling and Prototyping</a:t>
            </a:r>
            <a:endParaRPr/>
          </a:p>
        </p:txBody>
      </p:sp>
      <p:sp>
        <p:nvSpPr>
          <p:cNvPr id="253" name="Google Shape;25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Prototyping</a:t>
            </a:r>
            <a:endParaRPr/>
          </a:p>
          <a:p>
            <a:pPr indent="-317500" lvl="1" marL="914400" rtl="0" algn="l">
              <a:spcBef>
                <a:spcPts val="0"/>
              </a:spcBef>
              <a:spcAft>
                <a:spcPts val="0"/>
              </a:spcAft>
              <a:buSzPts val="1400"/>
              <a:buChar char="○"/>
            </a:pPr>
            <a:r>
              <a:rPr lang="en"/>
              <a:t>GUI interface</a:t>
            </a:r>
            <a:endParaRPr/>
          </a:p>
          <a:p>
            <a:pPr indent="-317500" lvl="1" marL="914400" rtl="0" algn="l">
              <a:spcBef>
                <a:spcPts val="0"/>
              </a:spcBef>
              <a:spcAft>
                <a:spcPts val="0"/>
              </a:spcAft>
              <a:buSzPts val="1400"/>
              <a:buChar char="○"/>
            </a:pPr>
            <a:r>
              <a:rPr lang="en"/>
              <a:t>SCPI (Standard Commands for Programmable Instruments) commands between microcontroller and DMM validation</a:t>
            </a:r>
            <a:endParaRPr/>
          </a:p>
          <a:p>
            <a:pPr indent="-317500" lvl="1" marL="914400" rtl="0" algn="l">
              <a:spcBef>
                <a:spcPts val="0"/>
              </a:spcBef>
              <a:spcAft>
                <a:spcPts val="0"/>
              </a:spcAft>
              <a:buSzPts val="1400"/>
              <a:buChar char="○"/>
            </a:pPr>
            <a:r>
              <a:rPr lang="en"/>
              <a:t>Software </a:t>
            </a:r>
            <a:r>
              <a:rPr lang="en"/>
              <a:t>procedure </a:t>
            </a:r>
            <a:r>
              <a:rPr lang="en"/>
              <a:t>prototype with dummy data</a:t>
            </a:r>
            <a:endParaRPr/>
          </a:p>
          <a:p>
            <a:pPr indent="0" lvl="0" marL="914400" rtl="0" algn="l">
              <a:spcBef>
                <a:spcPts val="1200"/>
              </a:spcBef>
              <a:spcAft>
                <a:spcPts val="0"/>
              </a:spcAft>
              <a:buNone/>
            </a:pPr>
            <a:r>
              <a:t/>
            </a:r>
            <a:endParaRPr/>
          </a:p>
          <a:p>
            <a:pPr indent="-342900" lvl="0" marL="457200" rtl="0" algn="l">
              <a:spcBef>
                <a:spcPts val="1200"/>
              </a:spcBef>
              <a:spcAft>
                <a:spcPts val="0"/>
              </a:spcAft>
              <a:buSzPts val="1800"/>
              <a:buChar char="●"/>
            </a:pPr>
            <a:r>
              <a:rPr lang="en"/>
              <a:t>Modeling</a:t>
            </a:r>
            <a:endParaRPr/>
          </a:p>
          <a:p>
            <a:pPr indent="-317500" lvl="1" marL="914400" rtl="0" algn="l">
              <a:spcBef>
                <a:spcPts val="0"/>
              </a:spcBef>
              <a:spcAft>
                <a:spcPts val="0"/>
              </a:spcAft>
              <a:buSzPts val="1400"/>
              <a:buChar char="○"/>
            </a:pPr>
            <a:r>
              <a:rPr lang="en"/>
              <a:t>USB transaction speed based on simulation of USB </a:t>
            </a:r>
            <a:r>
              <a:rPr lang="en"/>
              <a:t>protocol</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Thank you to the PAB, EnerSys, and our advisor Matt Rhode</a:t>
            </a:r>
            <a:endParaRPr/>
          </a:p>
        </p:txBody>
      </p:sp>
      <p:sp>
        <p:nvSpPr>
          <p:cNvPr id="259" name="Google Shape;259;p39"/>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Backup Slides</a:t>
            </a:r>
            <a:endParaRPr/>
          </a:p>
        </p:txBody>
      </p:sp>
      <p:sp>
        <p:nvSpPr>
          <p:cNvPr id="265" name="Google Shape;265;p40"/>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 Selection Trade Tables</a:t>
            </a:r>
            <a:endParaRPr/>
          </a:p>
        </p:txBody>
      </p:sp>
      <p:pic>
        <p:nvPicPr>
          <p:cNvPr id="271" name="Google Shape;271;p41"/>
          <p:cNvPicPr preferRelativeResize="0"/>
          <p:nvPr/>
        </p:nvPicPr>
        <p:blipFill>
          <a:blip r:embed="rId3">
            <a:alphaModFix/>
          </a:blip>
          <a:stretch>
            <a:fillRect/>
          </a:stretch>
        </p:blipFill>
        <p:spPr>
          <a:xfrm>
            <a:off x="984775" y="1152475"/>
            <a:ext cx="7174440" cy="3416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4"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b="24607" l="0" r="50441" t="0"/>
          <a:stretch/>
        </p:blipFill>
        <p:spPr>
          <a:xfrm>
            <a:off x="774338" y="0"/>
            <a:ext cx="7595326" cy="5044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Input Selection Trade Tables Cont.</a:t>
            </a:r>
            <a:endParaRPr/>
          </a:p>
        </p:txBody>
      </p:sp>
      <p:pic>
        <p:nvPicPr>
          <p:cNvPr id="277" name="Google Shape;277;p42"/>
          <p:cNvPicPr preferRelativeResize="0"/>
          <p:nvPr/>
        </p:nvPicPr>
        <p:blipFill>
          <a:blip r:embed="rId3">
            <a:alphaModFix/>
          </a:blip>
          <a:stretch>
            <a:fillRect/>
          </a:stretch>
        </p:blipFill>
        <p:spPr>
          <a:xfrm>
            <a:off x="386992" y="1317075"/>
            <a:ext cx="8370024" cy="3087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EMR Control Circuit</a:t>
            </a:r>
            <a:endParaRPr/>
          </a:p>
        </p:txBody>
      </p:sp>
      <p:pic>
        <p:nvPicPr>
          <p:cNvPr id="283" name="Google Shape;283;p43"/>
          <p:cNvPicPr preferRelativeResize="0"/>
          <p:nvPr/>
        </p:nvPicPr>
        <p:blipFill rotWithShape="1">
          <a:blip r:embed="rId3">
            <a:alphaModFix/>
          </a:blip>
          <a:srcRect b="3799" l="3836" r="0" t="0"/>
          <a:stretch/>
        </p:blipFill>
        <p:spPr>
          <a:xfrm>
            <a:off x="2967225" y="1419650"/>
            <a:ext cx="3209550" cy="2882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Alternative Design - MUX</a:t>
            </a:r>
            <a:endParaRPr/>
          </a:p>
        </p:txBody>
      </p:sp>
      <p:sp>
        <p:nvSpPr>
          <p:cNvPr id="289" name="Google Shape;28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300"/>
              <a:t>Specifications</a:t>
            </a:r>
            <a:endParaRPr sz="1300"/>
          </a:p>
          <a:p>
            <a:pPr indent="-298450" lvl="0" marL="457200" rtl="0" algn="l">
              <a:spcBef>
                <a:spcPts val="1200"/>
              </a:spcBef>
              <a:spcAft>
                <a:spcPts val="0"/>
              </a:spcAft>
              <a:buSzPts val="1100"/>
              <a:buChar char="●"/>
            </a:pPr>
            <a:r>
              <a:rPr lang="en" sz="1100"/>
              <a:t>16:1 Analog Multiplexer</a:t>
            </a:r>
            <a:endParaRPr sz="1100"/>
          </a:p>
          <a:p>
            <a:pPr indent="-298450" lvl="0" marL="457200" rtl="0" algn="l">
              <a:spcBef>
                <a:spcPts val="0"/>
              </a:spcBef>
              <a:spcAft>
                <a:spcPts val="0"/>
              </a:spcAft>
              <a:buSzPts val="1100"/>
              <a:buChar char="●"/>
            </a:pPr>
            <a:r>
              <a:rPr lang="en" sz="1100"/>
              <a:t>36V Supply Voltage</a:t>
            </a:r>
            <a:endParaRPr sz="1100"/>
          </a:p>
          <a:p>
            <a:pPr indent="-298450" lvl="0" marL="457200" rtl="0" algn="l">
              <a:spcBef>
                <a:spcPts val="0"/>
              </a:spcBef>
              <a:spcAft>
                <a:spcPts val="0"/>
              </a:spcAft>
              <a:buSzPts val="1100"/>
              <a:buChar char="●"/>
            </a:pPr>
            <a:r>
              <a:rPr lang="en" sz="1100"/>
              <a:t>0-36V Input Voltage</a:t>
            </a:r>
            <a:endParaRPr sz="1100"/>
          </a:p>
          <a:p>
            <a:pPr indent="-298450" lvl="0" marL="457200" rtl="0" algn="l">
              <a:spcBef>
                <a:spcPts val="0"/>
              </a:spcBef>
              <a:spcAft>
                <a:spcPts val="0"/>
              </a:spcAft>
              <a:buSzPts val="1100"/>
              <a:buChar char="●"/>
            </a:pPr>
            <a:r>
              <a:rPr lang="en" sz="1100"/>
              <a:t>250 Ω On-Resistance</a:t>
            </a:r>
            <a:endParaRPr sz="1100"/>
          </a:p>
          <a:p>
            <a:pPr indent="-298450" lvl="0" marL="457200" rtl="0" algn="l">
              <a:spcBef>
                <a:spcPts val="0"/>
              </a:spcBef>
              <a:spcAft>
                <a:spcPts val="0"/>
              </a:spcAft>
              <a:buSzPts val="1100"/>
              <a:buChar char="●"/>
            </a:pPr>
            <a:r>
              <a:rPr lang="en" sz="1100"/>
              <a:t>Break before make switching</a:t>
            </a:r>
            <a:endParaRPr sz="1100"/>
          </a:p>
          <a:p>
            <a:pPr indent="-298450" lvl="0" marL="457200" rtl="0" algn="l">
              <a:spcBef>
                <a:spcPts val="0"/>
              </a:spcBef>
              <a:spcAft>
                <a:spcPts val="0"/>
              </a:spcAft>
              <a:buSzPts val="1100"/>
              <a:buChar char="●"/>
            </a:pPr>
            <a:r>
              <a:rPr lang="en" sz="1100"/>
              <a:t>2000V HBM ESD Protection</a:t>
            </a:r>
            <a:endParaRPr sz="1100"/>
          </a:p>
          <a:p>
            <a:pPr indent="-298450" lvl="0" marL="457200" rtl="0" algn="l">
              <a:spcBef>
                <a:spcPts val="0"/>
              </a:spcBef>
              <a:spcAft>
                <a:spcPts val="0"/>
              </a:spcAft>
              <a:buSzPts val="1100"/>
              <a:buChar char="●"/>
            </a:pPr>
            <a:r>
              <a:rPr lang="en" sz="1100"/>
              <a:t>500V CDM ESD Protection</a:t>
            </a:r>
            <a:endParaRPr sz="1100"/>
          </a:p>
          <a:p>
            <a:pPr indent="0" lvl="0" marL="0" rtl="0" algn="l">
              <a:spcBef>
                <a:spcPts val="1200"/>
              </a:spcBef>
              <a:spcAft>
                <a:spcPts val="0"/>
              </a:spcAft>
              <a:buNone/>
            </a:pPr>
            <a:r>
              <a:rPr lang="en" sz="1100"/>
              <a:t>Benefits</a:t>
            </a:r>
            <a:endParaRPr sz="1100"/>
          </a:p>
          <a:p>
            <a:pPr indent="-298450" lvl="0" marL="457200" rtl="0" algn="l">
              <a:spcBef>
                <a:spcPts val="1200"/>
              </a:spcBef>
              <a:spcAft>
                <a:spcPts val="0"/>
              </a:spcAft>
              <a:buSzPts val="1100"/>
              <a:buChar char="●"/>
            </a:pPr>
            <a:r>
              <a:rPr lang="en" sz="1100"/>
              <a:t>Only one channel can be selected at a time (short </a:t>
            </a:r>
            <a:r>
              <a:rPr lang="en" sz="1100"/>
              <a:t>protection</a:t>
            </a:r>
            <a:r>
              <a:rPr lang="en" sz="1100"/>
              <a:t>)</a:t>
            </a:r>
            <a:endParaRPr sz="1100"/>
          </a:p>
          <a:p>
            <a:pPr indent="-298450" lvl="0" marL="457200" rtl="0" algn="l">
              <a:spcBef>
                <a:spcPts val="0"/>
              </a:spcBef>
              <a:spcAft>
                <a:spcPts val="0"/>
              </a:spcAft>
              <a:buSzPts val="1100"/>
              <a:buChar char="●"/>
            </a:pPr>
            <a:r>
              <a:rPr lang="en" sz="1100"/>
              <a:t>Simple Control Interface (Parallel lines)</a:t>
            </a:r>
            <a:endParaRPr sz="1100"/>
          </a:p>
          <a:p>
            <a:pPr indent="-298450" lvl="0" marL="457200" rtl="0" algn="l">
              <a:spcBef>
                <a:spcPts val="0"/>
              </a:spcBef>
              <a:spcAft>
                <a:spcPts val="0"/>
              </a:spcAft>
              <a:buSzPts val="1100"/>
              <a:buChar char="●"/>
            </a:pPr>
            <a:r>
              <a:rPr lang="en" sz="1100"/>
              <a:t>Internal ESD Protection</a:t>
            </a:r>
            <a:endParaRPr sz="1100"/>
          </a:p>
        </p:txBody>
      </p:sp>
      <p:pic>
        <p:nvPicPr>
          <p:cNvPr id="290" name="Google Shape;290;p44"/>
          <p:cNvPicPr preferRelativeResize="0"/>
          <p:nvPr/>
        </p:nvPicPr>
        <p:blipFill>
          <a:blip r:embed="rId3">
            <a:alphaModFix/>
          </a:blip>
          <a:stretch>
            <a:fillRect/>
          </a:stretch>
        </p:blipFill>
        <p:spPr>
          <a:xfrm>
            <a:off x="5792350" y="47050"/>
            <a:ext cx="2195200" cy="2902601"/>
          </a:xfrm>
          <a:prstGeom prst="rect">
            <a:avLst/>
          </a:prstGeom>
          <a:noFill/>
          <a:ln>
            <a:noFill/>
          </a:ln>
        </p:spPr>
      </p:pic>
      <p:pic>
        <p:nvPicPr>
          <p:cNvPr id="291" name="Google Shape;291;p44"/>
          <p:cNvPicPr preferRelativeResize="0"/>
          <p:nvPr/>
        </p:nvPicPr>
        <p:blipFill>
          <a:blip r:embed="rId4">
            <a:alphaModFix/>
          </a:blip>
          <a:stretch>
            <a:fillRect/>
          </a:stretch>
        </p:blipFill>
        <p:spPr>
          <a:xfrm>
            <a:off x="5186225" y="2991150"/>
            <a:ext cx="3407451" cy="20899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Problem with Two-Wire Resistance Measurement </a:t>
            </a:r>
            <a:endParaRPr/>
          </a:p>
        </p:txBody>
      </p:sp>
      <p:sp>
        <p:nvSpPr>
          <p:cNvPr id="297" name="Google Shape;297;p4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Two-Wire Measurement</a:t>
            </a:r>
            <a:endParaRPr sz="1100"/>
          </a:p>
          <a:p>
            <a:pPr indent="-298450" lvl="0" marL="457200" rtl="0" algn="l">
              <a:spcBef>
                <a:spcPts val="1200"/>
              </a:spcBef>
              <a:spcAft>
                <a:spcPts val="0"/>
              </a:spcAft>
              <a:buSzPts val="1100"/>
              <a:buChar char="●"/>
            </a:pPr>
            <a:r>
              <a:rPr lang="en" sz="1100"/>
              <a:t>Voltage divider method</a:t>
            </a:r>
            <a:endParaRPr sz="1100"/>
          </a:p>
          <a:p>
            <a:pPr indent="-298450" lvl="0" marL="457200" rtl="0" algn="l">
              <a:spcBef>
                <a:spcPts val="0"/>
              </a:spcBef>
              <a:spcAft>
                <a:spcPts val="0"/>
              </a:spcAft>
              <a:buSzPts val="1100"/>
              <a:buChar char="●"/>
            </a:pPr>
            <a:r>
              <a:rPr lang="en" sz="1100"/>
              <a:t>In line switch resistance is included in resistance measurement</a:t>
            </a:r>
            <a:endParaRPr sz="1100"/>
          </a:p>
          <a:p>
            <a:pPr indent="-298450" lvl="0" marL="457200" rtl="0" algn="l">
              <a:spcBef>
                <a:spcPts val="0"/>
              </a:spcBef>
              <a:spcAft>
                <a:spcPts val="0"/>
              </a:spcAft>
              <a:buSzPts val="1100"/>
              <a:buChar char="●"/>
            </a:pPr>
            <a:r>
              <a:rPr lang="en" sz="1100"/>
              <a:t>Analog Multiplexer resistance is too high for continuity (low resistance) measurements</a:t>
            </a:r>
            <a:endParaRPr sz="1100"/>
          </a:p>
          <a:p>
            <a:pPr indent="-298450" lvl="0" marL="457200" rtl="0" algn="l">
              <a:spcBef>
                <a:spcPts val="0"/>
              </a:spcBef>
              <a:spcAft>
                <a:spcPts val="0"/>
              </a:spcAft>
              <a:buSzPts val="1100"/>
              <a:buChar char="●"/>
            </a:pPr>
            <a:r>
              <a:rPr lang="en" sz="1100"/>
              <a:t>Can be used for isolation (high resistance) measurements</a:t>
            </a:r>
            <a:endParaRPr sz="1100"/>
          </a:p>
        </p:txBody>
      </p:sp>
      <p:pic>
        <p:nvPicPr>
          <p:cNvPr id="298" name="Google Shape;298;p45"/>
          <p:cNvPicPr preferRelativeResize="0"/>
          <p:nvPr/>
        </p:nvPicPr>
        <p:blipFill>
          <a:blip r:embed="rId3">
            <a:alphaModFix/>
          </a:blip>
          <a:stretch>
            <a:fillRect/>
          </a:stretch>
        </p:blipFill>
        <p:spPr>
          <a:xfrm>
            <a:off x="5467475" y="2777838"/>
            <a:ext cx="2729750" cy="2290100"/>
          </a:xfrm>
          <a:prstGeom prst="rect">
            <a:avLst/>
          </a:prstGeom>
          <a:noFill/>
          <a:ln>
            <a:noFill/>
          </a:ln>
        </p:spPr>
      </p:pic>
      <p:pic>
        <p:nvPicPr>
          <p:cNvPr id="299" name="Google Shape;299;p45"/>
          <p:cNvPicPr preferRelativeResize="0"/>
          <p:nvPr/>
        </p:nvPicPr>
        <p:blipFill>
          <a:blip r:embed="rId4">
            <a:alphaModFix/>
          </a:blip>
          <a:stretch>
            <a:fillRect/>
          </a:stretch>
        </p:blipFill>
        <p:spPr>
          <a:xfrm>
            <a:off x="358600" y="2994200"/>
            <a:ext cx="3800475" cy="1857375"/>
          </a:xfrm>
          <a:prstGeom prst="rect">
            <a:avLst/>
          </a:prstGeom>
          <a:noFill/>
          <a:ln>
            <a:noFill/>
          </a:ln>
        </p:spPr>
      </p:pic>
      <p:sp>
        <p:nvSpPr>
          <p:cNvPr id="300" name="Google Shape;300;p4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Four-Wire Measurement</a:t>
            </a:r>
            <a:endParaRPr sz="1100"/>
          </a:p>
          <a:p>
            <a:pPr indent="-298450" lvl="0" marL="457200" rtl="0" algn="l">
              <a:spcBef>
                <a:spcPts val="1200"/>
              </a:spcBef>
              <a:spcAft>
                <a:spcPts val="0"/>
              </a:spcAft>
              <a:buSzPts val="1100"/>
              <a:buChar char="●"/>
            </a:pPr>
            <a:r>
              <a:rPr lang="en" sz="1100"/>
              <a:t>Current source </a:t>
            </a:r>
            <a:r>
              <a:rPr lang="en" sz="1100"/>
              <a:t>provides known current through unknown resistor</a:t>
            </a:r>
            <a:endParaRPr sz="1100"/>
          </a:p>
          <a:p>
            <a:pPr indent="-298450" lvl="0" marL="457200" rtl="0" algn="l">
              <a:spcBef>
                <a:spcPts val="0"/>
              </a:spcBef>
              <a:spcAft>
                <a:spcPts val="0"/>
              </a:spcAft>
              <a:buSzPts val="1100"/>
              <a:buChar char="●"/>
            </a:pPr>
            <a:r>
              <a:rPr lang="en" sz="1100"/>
              <a:t>ADC has high input resistance (no current draw)</a:t>
            </a:r>
            <a:endParaRPr sz="1100"/>
          </a:p>
          <a:p>
            <a:pPr indent="-298450" lvl="0" marL="457200" rtl="0" algn="l">
              <a:spcBef>
                <a:spcPts val="0"/>
              </a:spcBef>
              <a:spcAft>
                <a:spcPts val="0"/>
              </a:spcAft>
              <a:buSzPts val="1100"/>
              <a:buChar char="●"/>
            </a:pPr>
            <a:r>
              <a:rPr lang="en" sz="1100"/>
              <a:t>ADC measures actual voltage drop across resistor</a:t>
            </a:r>
            <a:endParaRPr sz="1100"/>
          </a:p>
          <a:p>
            <a:pPr indent="-298450" lvl="0" marL="457200" rtl="0" algn="l">
              <a:spcBef>
                <a:spcPts val="0"/>
              </a:spcBef>
              <a:spcAft>
                <a:spcPts val="0"/>
              </a:spcAft>
              <a:buSzPts val="1100"/>
              <a:buChar char="●"/>
            </a:pPr>
            <a:r>
              <a:rPr lang="en" sz="1100"/>
              <a:t>Requires 4 sets of switches to operate</a:t>
            </a:r>
            <a:endParaRPr sz="1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Design Requirements</a:t>
            </a:r>
            <a:endParaRPr/>
          </a:p>
        </p:txBody>
      </p:sp>
      <p:sp>
        <p:nvSpPr>
          <p:cNvPr id="306" name="Google Shape;306;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Able to robustly communicate with USB devices on computer</a:t>
            </a:r>
            <a:endParaRPr/>
          </a:p>
          <a:p>
            <a:pPr indent="-342900" lvl="0" marL="457200" rtl="0" algn="l">
              <a:spcBef>
                <a:spcPts val="0"/>
              </a:spcBef>
              <a:spcAft>
                <a:spcPts val="0"/>
              </a:spcAft>
              <a:buSzPts val="1800"/>
              <a:buAutoNum type="arabicPeriod"/>
            </a:pPr>
            <a:r>
              <a:rPr lang="en"/>
              <a:t>Able to </a:t>
            </a:r>
            <a:r>
              <a:rPr lang="en"/>
              <a:t>decode and encode signal from DAQ</a:t>
            </a:r>
            <a:endParaRPr/>
          </a:p>
          <a:p>
            <a:pPr indent="-342900" lvl="0" marL="457200" rtl="0" algn="l">
              <a:spcBef>
                <a:spcPts val="0"/>
              </a:spcBef>
              <a:spcAft>
                <a:spcPts val="0"/>
              </a:spcAft>
              <a:buSzPts val="1800"/>
              <a:buAutoNum type="arabicPeriod"/>
            </a:pPr>
            <a:r>
              <a:rPr lang="en"/>
              <a:t>A</a:t>
            </a:r>
            <a:r>
              <a:rPr lang="en"/>
              <a:t>ble to generate GUI and control the test</a:t>
            </a:r>
            <a:endParaRPr/>
          </a:p>
          <a:p>
            <a:pPr indent="-342900" lvl="0" marL="457200" rtl="0" algn="l">
              <a:spcBef>
                <a:spcPts val="0"/>
              </a:spcBef>
              <a:spcAft>
                <a:spcPts val="0"/>
              </a:spcAft>
              <a:buSzPts val="1800"/>
              <a:buAutoNum type="arabicPeriod"/>
            </a:pPr>
            <a:r>
              <a:rPr lang="en"/>
              <a:t>Able to output data in .csv file</a:t>
            </a:r>
            <a:endParaRPr/>
          </a:p>
          <a:p>
            <a:pPr indent="-342900" lvl="0" marL="457200" rtl="0" algn="l">
              <a:spcBef>
                <a:spcPts val="0"/>
              </a:spcBef>
              <a:spcAft>
                <a:spcPts val="0"/>
              </a:spcAft>
              <a:buSzPts val="1800"/>
              <a:buAutoNum type="arabicPeriod"/>
            </a:pPr>
            <a:r>
              <a:rPr lang="en"/>
              <a:t>Able to graph live data retrieved from DAQ</a:t>
            </a:r>
            <a:endParaRPr/>
          </a:p>
          <a:p>
            <a:pPr indent="-342900" lvl="0" marL="457200" rtl="0" algn="l">
              <a:spcBef>
                <a:spcPts val="0"/>
              </a:spcBef>
              <a:spcAft>
                <a:spcPts val="0"/>
              </a:spcAft>
              <a:buSzPts val="1800"/>
              <a:buAutoNum type="arabicPeriod"/>
            </a:pPr>
            <a:r>
              <a:rPr lang="en"/>
              <a:t>Able to generate executable file for target operating system from the code file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Python 3</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2" name="Google Shape;312;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Advantages:</a:t>
            </a:r>
            <a:endParaRPr/>
          </a:p>
          <a:p>
            <a:pPr indent="-342900" lvl="0" marL="457200" rtl="0" algn="l">
              <a:spcBef>
                <a:spcPts val="1200"/>
              </a:spcBef>
              <a:spcAft>
                <a:spcPts val="0"/>
              </a:spcAft>
              <a:buSzPts val="1800"/>
              <a:buAutoNum type="arabicPeriod"/>
            </a:pPr>
            <a:r>
              <a:rPr lang="en"/>
              <a:t>Free software and mostly free third-party libraries.</a:t>
            </a:r>
            <a:endParaRPr/>
          </a:p>
          <a:p>
            <a:pPr indent="-342900" lvl="0" marL="457200" rtl="0" algn="l">
              <a:spcBef>
                <a:spcPts val="0"/>
              </a:spcBef>
              <a:spcAft>
                <a:spcPts val="0"/>
              </a:spcAft>
              <a:buSzPts val="1800"/>
              <a:buAutoNum type="arabicPeriod"/>
            </a:pPr>
            <a:r>
              <a:rPr lang="en"/>
              <a:t>Similar to MATLAB as a scripting language; easy to learn and read.</a:t>
            </a:r>
            <a:endParaRPr/>
          </a:p>
          <a:p>
            <a:pPr indent="-342900" lvl="0" marL="457200" rtl="0" algn="l">
              <a:spcBef>
                <a:spcPts val="0"/>
              </a:spcBef>
              <a:spcAft>
                <a:spcPts val="0"/>
              </a:spcAft>
              <a:buSzPts val="1800"/>
              <a:buAutoNum type="arabicPeriod"/>
            </a:pPr>
            <a:r>
              <a:rPr lang="en"/>
              <a:t>Comes with popular PyQt, Tkinter, wxPython for GUI and NumPy, Matplotlib for scientific calculation and plotting.</a:t>
            </a:r>
            <a:endParaRPr/>
          </a:p>
          <a:p>
            <a:pPr indent="0" lvl="0" marL="0" rtl="0" algn="l">
              <a:spcBef>
                <a:spcPts val="1200"/>
              </a:spcBef>
              <a:spcAft>
                <a:spcPts val="0"/>
              </a:spcAft>
              <a:buNone/>
            </a:pPr>
            <a:r>
              <a:rPr lang="en"/>
              <a:t>Disadvantages:</a:t>
            </a:r>
            <a:endParaRPr/>
          </a:p>
          <a:p>
            <a:pPr indent="-342900" lvl="0" marL="457200" rtl="0" algn="l">
              <a:spcBef>
                <a:spcPts val="1200"/>
              </a:spcBef>
              <a:spcAft>
                <a:spcPts val="0"/>
              </a:spcAft>
              <a:buSzPts val="1800"/>
              <a:buAutoNum type="arabicPeriod"/>
            </a:pPr>
            <a:r>
              <a:rPr lang="en"/>
              <a:t>Hard to set up a consistent third-party package environment for development across multiple ends.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6" name="Shape 316"/>
        <p:cNvGrpSpPr/>
        <p:nvPr/>
      </p:nvGrpSpPr>
      <p:grpSpPr>
        <a:xfrm>
          <a:off x="0" y="0"/>
          <a:ext cx="0" cy="0"/>
          <a:chOff x="0" y="0"/>
          <a:chExt cx="0" cy="0"/>
        </a:xfrm>
      </p:grpSpPr>
      <p:sp>
        <p:nvSpPr>
          <p:cNvPr id="317" name="Google Shape;317;p48"/>
          <p:cNvSpPr txBox="1"/>
          <p:nvPr>
            <p:ph type="title"/>
          </p:nvPr>
        </p:nvSpPr>
        <p:spPr>
          <a:xfrm>
            <a:off x="311700" y="445025"/>
            <a:ext cx="8520600" cy="572700"/>
          </a:xfrm>
          <a:prstGeom prst="rect">
            <a:avLst/>
          </a:prstGeom>
          <a:ln>
            <a:noFill/>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Requirements Flowdown</a:t>
            </a:r>
            <a:endParaRPr>
              <a:solidFill>
                <a:schemeClr val="lt1"/>
              </a:solidFill>
            </a:endParaRPr>
          </a:p>
        </p:txBody>
      </p:sp>
      <p:pic>
        <p:nvPicPr>
          <p:cNvPr id="318" name="Google Shape;318;p48"/>
          <p:cNvPicPr preferRelativeResize="0"/>
          <p:nvPr/>
        </p:nvPicPr>
        <p:blipFill>
          <a:blip r:embed="rId3">
            <a:alphaModFix/>
          </a:blip>
          <a:stretch>
            <a:fillRect/>
          </a:stretch>
        </p:blipFill>
        <p:spPr>
          <a:xfrm>
            <a:off x="0" y="1017725"/>
            <a:ext cx="9143999" cy="323749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2" name="Shape 322"/>
        <p:cNvGrpSpPr/>
        <p:nvPr/>
      </p:nvGrpSpPr>
      <p:grpSpPr>
        <a:xfrm>
          <a:off x="0" y="0"/>
          <a:ext cx="0" cy="0"/>
          <a:chOff x="0" y="0"/>
          <a:chExt cx="0" cy="0"/>
        </a:xfrm>
      </p:grpSpPr>
      <p:pic>
        <p:nvPicPr>
          <p:cNvPr id="323" name="Google Shape;323;p49"/>
          <p:cNvPicPr preferRelativeResize="0"/>
          <p:nvPr/>
        </p:nvPicPr>
        <p:blipFill rotWithShape="1">
          <a:blip r:embed="rId3">
            <a:alphaModFix/>
          </a:blip>
          <a:srcRect b="0" l="0" r="0" t="0"/>
          <a:stretch/>
        </p:blipFill>
        <p:spPr>
          <a:xfrm>
            <a:off x="0" y="115200"/>
            <a:ext cx="9143999" cy="4913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7" name="Shape 327"/>
        <p:cNvGrpSpPr/>
        <p:nvPr/>
      </p:nvGrpSpPr>
      <p:grpSpPr>
        <a:xfrm>
          <a:off x="0" y="0"/>
          <a:ext cx="0" cy="0"/>
          <a:chOff x="0" y="0"/>
          <a:chExt cx="0" cy="0"/>
        </a:xfrm>
      </p:grpSpPr>
      <p:pic>
        <p:nvPicPr>
          <p:cNvPr id="328" name="Google Shape;328;p50"/>
          <p:cNvPicPr preferRelativeResize="0"/>
          <p:nvPr/>
        </p:nvPicPr>
        <p:blipFill>
          <a:blip r:embed="rId3">
            <a:alphaModFix/>
          </a:blip>
          <a:stretch>
            <a:fillRect/>
          </a:stretch>
        </p:blipFill>
        <p:spPr>
          <a:xfrm>
            <a:off x="0" y="0"/>
            <a:ext cx="9144000" cy="2150974"/>
          </a:xfrm>
          <a:prstGeom prst="rect">
            <a:avLst/>
          </a:prstGeom>
          <a:noFill/>
          <a:ln>
            <a:noFill/>
          </a:ln>
        </p:spPr>
      </p:pic>
      <p:pic>
        <p:nvPicPr>
          <p:cNvPr id="329" name="Google Shape;329;p50"/>
          <p:cNvPicPr preferRelativeResize="0"/>
          <p:nvPr/>
        </p:nvPicPr>
        <p:blipFill>
          <a:blip r:embed="rId4">
            <a:alphaModFix/>
          </a:blip>
          <a:stretch>
            <a:fillRect/>
          </a:stretch>
        </p:blipFill>
        <p:spPr>
          <a:xfrm>
            <a:off x="0" y="2150975"/>
            <a:ext cx="9144000" cy="29925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3" name="Shape 333"/>
        <p:cNvGrpSpPr/>
        <p:nvPr/>
      </p:nvGrpSpPr>
      <p:grpSpPr>
        <a:xfrm>
          <a:off x="0" y="0"/>
          <a:ext cx="0" cy="0"/>
          <a:chOff x="0" y="0"/>
          <a:chExt cx="0" cy="0"/>
        </a:xfrm>
      </p:grpSpPr>
      <p:pic>
        <p:nvPicPr>
          <p:cNvPr id="334" name="Google Shape;334;p51"/>
          <p:cNvPicPr preferRelativeResize="0"/>
          <p:nvPr/>
        </p:nvPicPr>
        <p:blipFill rotWithShape="1">
          <a:blip r:embed="rId3">
            <a:alphaModFix/>
          </a:blip>
          <a:srcRect b="11111" l="0" r="0" t="0"/>
          <a:stretch/>
        </p:blipFill>
        <p:spPr>
          <a:xfrm>
            <a:off x="0" y="102488"/>
            <a:ext cx="9144000" cy="49385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3">
            <a:alphaModFix/>
          </a:blip>
          <a:srcRect b="-1144" l="50585" r="-388" t="10317"/>
          <a:stretch/>
        </p:blipFill>
        <p:spPr>
          <a:xfrm>
            <a:off x="1341951" y="0"/>
            <a:ext cx="6460091" cy="51434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8" name="Shape 338"/>
        <p:cNvGrpSpPr/>
        <p:nvPr/>
      </p:nvGrpSpPr>
      <p:grpSpPr>
        <a:xfrm>
          <a:off x="0" y="0"/>
          <a:ext cx="0" cy="0"/>
          <a:chOff x="0" y="0"/>
          <a:chExt cx="0" cy="0"/>
        </a:xfrm>
      </p:grpSpPr>
      <p:pic>
        <p:nvPicPr>
          <p:cNvPr id="339" name="Google Shape;339;p52"/>
          <p:cNvPicPr preferRelativeResize="0"/>
          <p:nvPr/>
        </p:nvPicPr>
        <p:blipFill>
          <a:blip r:embed="rId3">
            <a:alphaModFix/>
          </a:blip>
          <a:stretch>
            <a:fillRect/>
          </a:stretch>
        </p:blipFill>
        <p:spPr>
          <a:xfrm>
            <a:off x="0" y="-12"/>
            <a:ext cx="9144000" cy="4494827"/>
          </a:xfrm>
          <a:prstGeom prst="rect">
            <a:avLst/>
          </a:prstGeom>
          <a:noFill/>
          <a:ln>
            <a:noFill/>
          </a:ln>
        </p:spPr>
      </p:pic>
      <p:pic>
        <p:nvPicPr>
          <p:cNvPr id="340" name="Google Shape;340;p52"/>
          <p:cNvPicPr preferRelativeResize="0"/>
          <p:nvPr/>
        </p:nvPicPr>
        <p:blipFill rotWithShape="1">
          <a:blip r:embed="rId4">
            <a:alphaModFix/>
          </a:blip>
          <a:srcRect b="0" l="0" r="0" t="8508"/>
          <a:stretch/>
        </p:blipFill>
        <p:spPr>
          <a:xfrm>
            <a:off x="0" y="4494825"/>
            <a:ext cx="9144000" cy="395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4" name="Shape 344"/>
        <p:cNvGrpSpPr/>
        <p:nvPr/>
      </p:nvGrpSpPr>
      <p:grpSpPr>
        <a:xfrm>
          <a:off x="0" y="0"/>
          <a:ext cx="0" cy="0"/>
          <a:chOff x="0" y="0"/>
          <a:chExt cx="0" cy="0"/>
        </a:xfrm>
      </p:grpSpPr>
      <p:pic>
        <p:nvPicPr>
          <p:cNvPr id="345" name="Google Shape;345;p53"/>
          <p:cNvPicPr preferRelativeResize="0"/>
          <p:nvPr/>
        </p:nvPicPr>
        <p:blipFill>
          <a:blip r:embed="rId3">
            <a:alphaModFix/>
          </a:blip>
          <a:stretch>
            <a:fillRect/>
          </a:stretch>
        </p:blipFill>
        <p:spPr>
          <a:xfrm>
            <a:off x="0" y="0"/>
            <a:ext cx="9144000" cy="471667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9" name="Shape 349"/>
        <p:cNvGrpSpPr/>
        <p:nvPr/>
      </p:nvGrpSpPr>
      <p:grpSpPr>
        <a:xfrm>
          <a:off x="0" y="0"/>
          <a:ext cx="0" cy="0"/>
          <a:chOff x="0" y="0"/>
          <a:chExt cx="0" cy="0"/>
        </a:xfrm>
      </p:grpSpPr>
      <p:pic>
        <p:nvPicPr>
          <p:cNvPr id="350" name="Google Shape;350;p54"/>
          <p:cNvPicPr preferRelativeResize="0"/>
          <p:nvPr/>
        </p:nvPicPr>
        <p:blipFill>
          <a:blip r:embed="rId3">
            <a:alphaModFix/>
          </a:blip>
          <a:stretch>
            <a:fillRect/>
          </a:stretch>
        </p:blipFill>
        <p:spPr>
          <a:xfrm>
            <a:off x="0" y="0"/>
            <a:ext cx="9144000" cy="451412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4" name="Shape 354"/>
        <p:cNvGrpSpPr/>
        <p:nvPr/>
      </p:nvGrpSpPr>
      <p:grpSpPr>
        <a:xfrm>
          <a:off x="0" y="0"/>
          <a:ext cx="0" cy="0"/>
          <a:chOff x="0" y="0"/>
          <a:chExt cx="0" cy="0"/>
        </a:xfrm>
      </p:grpSpPr>
      <p:pic>
        <p:nvPicPr>
          <p:cNvPr id="355" name="Google Shape;355;p55"/>
          <p:cNvPicPr preferRelativeResize="0"/>
          <p:nvPr/>
        </p:nvPicPr>
        <p:blipFill>
          <a:blip r:embed="rId3">
            <a:alphaModFix/>
          </a:blip>
          <a:stretch>
            <a:fillRect/>
          </a:stretch>
        </p:blipFill>
        <p:spPr>
          <a:xfrm>
            <a:off x="0" y="0"/>
            <a:ext cx="9144000" cy="2797215"/>
          </a:xfrm>
          <a:prstGeom prst="rect">
            <a:avLst/>
          </a:prstGeom>
          <a:noFill/>
          <a:ln>
            <a:noFill/>
          </a:ln>
        </p:spPr>
      </p:pic>
      <p:pic>
        <p:nvPicPr>
          <p:cNvPr id="356" name="Google Shape;356;p55"/>
          <p:cNvPicPr preferRelativeResize="0"/>
          <p:nvPr/>
        </p:nvPicPr>
        <p:blipFill rotWithShape="1">
          <a:blip r:embed="rId4">
            <a:alphaModFix/>
          </a:blip>
          <a:srcRect b="-1609" l="0" r="0" t="1610"/>
          <a:stretch/>
        </p:blipFill>
        <p:spPr>
          <a:xfrm>
            <a:off x="0" y="2797225"/>
            <a:ext cx="9144000" cy="23534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0" name="Shape 360"/>
        <p:cNvGrpSpPr/>
        <p:nvPr/>
      </p:nvGrpSpPr>
      <p:grpSpPr>
        <a:xfrm>
          <a:off x="0" y="0"/>
          <a:ext cx="0" cy="0"/>
          <a:chOff x="0" y="0"/>
          <a:chExt cx="0" cy="0"/>
        </a:xfrm>
      </p:grpSpPr>
      <p:pic>
        <p:nvPicPr>
          <p:cNvPr id="361" name="Google Shape;361;p56"/>
          <p:cNvPicPr preferRelativeResize="0"/>
          <p:nvPr/>
        </p:nvPicPr>
        <p:blipFill>
          <a:blip r:embed="rId3">
            <a:alphaModFix/>
          </a:blip>
          <a:stretch>
            <a:fillRect/>
          </a:stretch>
        </p:blipFill>
        <p:spPr>
          <a:xfrm>
            <a:off x="0" y="526888"/>
            <a:ext cx="9144000" cy="408972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Bibliography: </a:t>
            </a:r>
            <a:endParaRPr/>
          </a:p>
        </p:txBody>
      </p:sp>
      <p:sp>
        <p:nvSpPr>
          <p:cNvPr id="367" name="Google Shape;367;p57"/>
          <p:cNvSpPr txBox="1"/>
          <p:nvPr>
            <p:ph idx="1" type="body"/>
          </p:nvPr>
        </p:nvSpPr>
        <p:spPr>
          <a:xfrm>
            <a:off x="311700" y="1159500"/>
            <a:ext cx="8520600" cy="3416400"/>
          </a:xfrm>
          <a:prstGeom prst="rect">
            <a:avLst/>
          </a:prstGeom>
        </p:spPr>
        <p:txBody>
          <a:bodyPr anchorCtr="0" anchor="t" bIns="91425" lIns="91425" spcFirstLastPara="1" rIns="91425" wrap="square" tIns="91425">
            <a:normAutofit/>
          </a:bodyPr>
          <a:lstStyle/>
          <a:p>
            <a:pPr indent="0" lvl="0" marL="355600" rtl="0" algn="l">
              <a:spcBef>
                <a:spcPts val="1200"/>
              </a:spcBef>
              <a:spcAft>
                <a:spcPts val="0"/>
              </a:spcAft>
              <a:buNone/>
            </a:pPr>
            <a:r>
              <a:rPr lang="en"/>
              <a:t>[1] </a:t>
            </a:r>
            <a:r>
              <a:rPr i="1" lang="en"/>
              <a:t>EnerSys.com</a:t>
            </a:r>
            <a:r>
              <a:rPr lang="en"/>
              <a:t> Available: https://www.enersys.com/en/. </a:t>
            </a:r>
            <a:endParaRPr/>
          </a:p>
          <a:p>
            <a:pPr indent="-241300" lvl="0" marL="241300" rtl="0" algn="l">
              <a:spcBef>
                <a:spcPts val="1200"/>
              </a:spcBef>
              <a:spcAft>
                <a:spcPts val="0"/>
              </a:spcAft>
              <a:buNone/>
            </a:pPr>
            <a:r>
              <a:t/>
            </a:r>
            <a:endParaRPr sz="11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489113" y="42475"/>
            <a:ext cx="6165765" cy="5058549"/>
          </a:xfrm>
          <a:prstGeom prst="rect">
            <a:avLst/>
          </a:prstGeom>
          <a:noFill/>
          <a:ln>
            <a:noFill/>
          </a:ln>
        </p:spPr>
      </p:pic>
      <p:sp>
        <p:nvSpPr>
          <p:cNvPr id="86" name="Google Shape;86;p17"/>
          <p:cNvSpPr/>
          <p:nvPr/>
        </p:nvSpPr>
        <p:spPr>
          <a:xfrm>
            <a:off x="1653000" y="0"/>
            <a:ext cx="913800" cy="1353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3107550" y="981250"/>
            <a:ext cx="913800" cy="4803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4191400" y="840650"/>
            <a:ext cx="913800" cy="702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a:off x="4191400" y="2053300"/>
            <a:ext cx="913800" cy="3399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a:off x="2566800" y="2463475"/>
            <a:ext cx="913800" cy="381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1578900" y="1743175"/>
            <a:ext cx="2716200" cy="802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1578900" y="3037900"/>
            <a:ext cx="3225900" cy="172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4531525" y="3037900"/>
            <a:ext cx="3090900" cy="17220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
                                        <p:tgtEl>
                                          <p:spTgt spid="87"/>
                                        </p:tgtEl>
                                      </p:cBhvr>
                                    </p:animEffect>
                                  </p:childTnLst>
                                </p:cTn>
                              </p:par>
                              <p:par>
                                <p:cTn fill="hold" nodeType="withEffect" presetClass="exit" presetID="10" presetSubtype="0">
                                  <p:stCondLst>
                                    <p:cond delay="0"/>
                                  </p:stCondLst>
                                  <p:childTnLst>
                                    <p:animEffect filter="fade" transition="out">
                                      <p:cBhvr>
                                        <p:cTn dur="1"/>
                                        <p:tgtEl>
                                          <p:spTgt spid="86"/>
                                        </p:tgtEl>
                                      </p:cBhvr>
                                    </p:animEffect>
                                    <p:set>
                                      <p:cBhvr>
                                        <p:cTn dur="1" fill="hold">
                                          <p:stCondLst>
                                            <p:cond delay="0"/>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
                                        <p:tgtEl>
                                          <p:spTgt spid="88"/>
                                        </p:tgtEl>
                                      </p:cBhvr>
                                    </p:animEffect>
                                  </p:childTnLst>
                                </p:cTn>
                              </p:par>
                              <p:par>
                                <p:cTn fill="hold" nodeType="withEffect" presetClass="exit" presetID="10" presetSubtype="0">
                                  <p:stCondLst>
                                    <p:cond delay="0"/>
                                  </p:stCondLst>
                                  <p:childTnLst>
                                    <p:animEffect filter="fade" transition="out">
                                      <p:cBhvr>
                                        <p:cTn dur="1"/>
                                        <p:tgtEl>
                                          <p:spTgt spid="87"/>
                                        </p:tgtEl>
                                      </p:cBhvr>
                                    </p:animEffect>
                                    <p:set>
                                      <p:cBhvr>
                                        <p:cTn dur="1" fill="hold">
                                          <p:stCondLst>
                                            <p:cond delay="0"/>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
                                        <p:tgtEl>
                                          <p:spTgt spid="91"/>
                                        </p:tgtEl>
                                      </p:cBhvr>
                                    </p:animEffect>
                                  </p:childTnLst>
                                </p:cTn>
                              </p:par>
                              <p:par>
                                <p:cTn fill="hold" nodeType="withEffect" presetClass="exit" presetID="10" presetSubtype="0">
                                  <p:stCondLst>
                                    <p:cond delay="0"/>
                                  </p:stCondLst>
                                  <p:childTnLst>
                                    <p:animEffect filter="fade" transition="out">
                                      <p:cBhvr>
                                        <p:cTn dur="1"/>
                                        <p:tgtEl>
                                          <p:spTgt spid="88"/>
                                        </p:tgtEl>
                                      </p:cBhvr>
                                    </p:animEffect>
                                    <p:set>
                                      <p:cBhvr>
                                        <p:cTn dur="1" fill="hold">
                                          <p:stCondLst>
                                            <p:cond delay="0"/>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
                                        <p:tgtEl>
                                          <p:spTgt spid="92"/>
                                        </p:tgtEl>
                                      </p:cBhvr>
                                    </p:animEffect>
                                  </p:childTnLst>
                                </p:cTn>
                              </p:par>
                              <p:par>
                                <p:cTn fill="hold" nodeType="withEffect" presetClass="exit" presetID="10" presetSubtype="0">
                                  <p:stCondLst>
                                    <p:cond delay="0"/>
                                  </p:stCondLst>
                                  <p:childTnLst>
                                    <p:animEffect filter="fade" transition="out">
                                      <p:cBhvr>
                                        <p:cTn dur="1"/>
                                        <p:tgtEl>
                                          <p:spTgt spid="91"/>
                                        </p:tgtEl>
                                      </p:cBhvr>
                                    </p:animEffect>
                                    <p:set>
                                      <p:cBhvr>
                                        <p:cTn dur="1" fill="hold">
                                          <p:stCondLst>
                                            <p:cond delay="0"/>
                                          </p:stCondLst>
                                        </p:cTn>
                                        <p:tgtEl>
                                          <p:spTgt spid="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
                                        <p:tgtEl>
                                          <p:spTgt spid="93"/>
                                        </p:tgtEl>
                                      </p:cBhvr>
                                    </p:animEffect>
                                  </p:childTnLst>
                                </p:cTn>
                              </p:par>
                              <p:par>
                                <p:cTn fill="hold" nodeType="withEffect" presetClass="exit" presetID="10" presetSubtype="0">
                                  <p:stCondLst>
                                    <p:cond delay="0"/>
                                  </p:stCondLst>
                                  <p:childTnLst>
                                    <p:animEffect filter="fade" transition="out">
                                      <p:cBhvr>
                                        <p:cTn dur="1"/>
                                        <p:tgtEl>
                                          <p:spTgt spid="92"/>
                                        </p:tgtEl>
                                      </p:cBhvr>
                                    </p:animEffect>
                                    <p:set>
                                      <p:cBhvr>
                                        <p:cTn dur="1" fill="hold">
                                          <p:stCondLst>
                                            <p:cond delay="0"/>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
                                        <p:tgtEl>
                                          <p:spTgt spid="89"/>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
                                        <p:tgtEl>
                                          <p:spTgt spid="90"/>
                                        </p:tgtEl>
                                      </p:cBhvr>
                                    </p:animEffect>
                                  </p:childTnLst>
                                </p:cTn>
                              </p:par>
                              <p:par>
                                <p:cTn fill="hold" nodeType="withEffect" presetClass="exit" presetID="10" presetSubtype="0">
                                  <p:stCondLst>
                                    <p:cond delay="0"/>
                                  </p:stCondLst>
                                  <p:childTnLst>
                                    <p:animEffect filter="fade" transition="out">
                                      <p:cBhvr>
                                        <p:cTn dur="1"/>
                                        <p:tgtEl>
                                          <p:spTgt spid="93"/>
                                        </p:tgtEl>
                                      </p:cBhvr>
                                    </p:animEffect>
                                    <p:set>
                                      <p:cBhvr>
                                        <p:cTn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18"/>
          <p:cNvGrpSpPr/>
          <p:nvPr/>
        </p:nvGrpSpPr>
        <p:grpSpPr>
          <a:xfrm>
            <a:off x="1715450" y="475175"/>
            <a:ext cx="5713100" cy="4193126"/>
            <a:chOff x="1675025" y="950375"/>
            <a:chExt cx="5713100" cy="4193126"/>
          </a:xfrm>
        </p:grpSpPr>
        <p:sp>
          <p:nvSpPr>
            <p:cNvPr id="99" name="Google Shape;99;p18"/>
            <p:cNvSpPr/>
            <p:nvPr/>
          </p:nvSpPr>
          <p:spPr>
            <a:xfrm>
              <a:off x="1675025" y="1652450"/>
              <a:ext cx="1408800" cy="1368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8"/>
            <p:cNvPicPr preferRelativeResize="0"/>
            <p:nvPr/>
          </p:nvPicPr>
          <p:blipFill>
            <a:blip r:embed="rId3">
              <a:alphaModFix/>
            </a:blip>
            <a:stretch>
              <a:fillRect/>
            </a:stretch>
          </p:blipFill>
          <p:spPr>
            <a:xfrm>
              <a:off x="1755876" y="950375"/>
              <a:ext cx="5632249" cy="4193126"/>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162175" y="317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highlight>
                  <a:schemeClr val="dk1"/>
                </a:highlight>
              </a:rPr>
              <a:t>Critical Project Element 1</a:t>
            </a:r>
            <a:endParaRPr>
              <a:solidFill>
                <a:schemeClr val="lt1"/>
              </a:solidFill>
              <a:highlight>
                <a:schemeClr val="dk1"/>
              </a:highlight>
            </a:endParaRPr>
          </a:p>
        </p:txBody>
      </p:sp>
      <p:pic>
        <p:nvPicPr>
          <p:cNvPr id="106" name="Google Shape;106;p19"/>
          <p:cNvPicPr preferRelativeResize="0"/>
          <p:nvPr/>
        </p:nvPicPr>
        <p:blipFill>
          <a:blip r:embed="rId3">
            <a:alphaModFix/>
          </a:blip>
          <a:stretch>
            <a:fillRect/>
          </a:stretch>
        </p:blipFill>
        <p:spPr>
          <a:xfrm>
            <a:off x="1277213" y="890600"/>
            <a:ext cx="6290519" cy="4100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162175" y="3179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Critical Project Element 2</a:t>
            </a:r>
            <a:endParaRPr>
              <a:solidFill>
                <a:schemeClr val="lt1"/>
              </a:solidFill>
            </a:endParaRPr>
          </a:p>
        </p:txBody>
      </p:sp>
      <p:pic>
        <p:nvPicPr>
          <p:cNvPr id="112" name="Google Shape;112;p20"/>
          <p:cNvPicPr preferRelativeResize="0"/>
          <p:nvPr/>
        </p:nvPicPr>
        <p:blipFill>
          <a:blip r:embed="rId3">
            <a:alphaModFix/>
          </a:blip>
          <a:stretch>
            <a:fillRect/>
          </a:stretch>
        </p:blipFill>
        <p:spPr>
          <a:xfrm>
            <a:off x="1095275" y="890600"/>
            <a:ext cx="6654387" cy="410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Critical Project Elements</a:t>
            </a:r>
            <a:endParaRPr/>
          </a:p>
        </p:txBody>
      </p:sp>
      <p:graphicFrame>
        <p:nvGraphicFramePr>
          <p:cNvPr id="118" name="Google Shape;118;p21"/>
          <p:cNvGraphicFramePr/>
          <p:nvPr/>
        </p:nvGraphicFramePr>
        <p:xfrm>
          <a:off x="311700" y="1017720"/>
          <a:ext cx="3000000" cy="3000000"/>
        </p:xfrm>
        <a:graphic>
          <a:graphicData uri="http://schemas.openxmlformats.org/drawingml/2006/table">
            <a:tbl>
              <a:tblPr>
                <a:noFill/>
                <a:tableStyleId>{E55F84D4-C3D6-41A6-87AE-4882D027648A}</a:tableStyleId>
              </a:tblPr>
              <a:tblGrid>
                <a:gridCol w="687800"/>
                <a:gridCol w="2487025"/>
                <a:gridCol w="430700"/>
                <a:gridCol w="4362200"/>
              </a:tblGrid>
              <a:tr h="423350">
                <a:tc>
                  <a:txBody>
                    <a:bodyPr/>
                    <a:lstStyle/>
                    <a:p>
                      <a:pPr indent="0" lvl="0" marL="0" rtl="0" algn="l">
                        <a:spcBef>
                          <a:spcPts val="0"/>
                        </a:spcBef>
                        <a:spcAft>
                          <a:spcPts val="0"/>
                        </a:spcAft>
                        <a:buNone/>
                      </a:pPr>
                      <a:r>
                        <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b="1" lang="en" sz="1300">
                          <a:solidFill>
                            <a:schemeClr val="dk1"/>
                          </a:solidFill>
                        </a:rPr>
                        <a:t>CPE </a:t>
                      </a:r>
                      <a:endParaRPr b="1" sz="1300">
                        <a:solidFill>
                          <a:schemeClr val="dk1"/>
                        </a:solidFill>
                      </a:endParaRPr>
                    </a:p>
                  </a:txBody>
                  <a:tcPr marT="91425" marB="91425" marR="91425" marL="91425"/>
                </a:tc>
                <a:tc>
                  <a:txBody>
                    <a:bodyPr/>
                    <a:lstStyle/>
                    <a:p>
                      <a:pPr indent="0" lvl="0" marL="0" rtl="0" algn="l">
                        <a:spcBef>
                          <a:spcPts val="0"/>
                        </a:spcBef>
                        <a:spcAft>
                          <a:spcPts val="0"/>
                        </a:spcAft>
                        <a:buNone/>
                      </a:pPr>
                      <a:r>
                        <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b="1" lang="en" sz="1300">
                          <a:solidFill>
                            <a:schemeClr val="dk1"/>
                          </a:solidFill>
                        </a:rPr>
                        <a:t>Description</a:t>
                      </a:r>
                      <a:endParaRPr b="1" sz="1300">
                        <a:solidFill>
                          <a:schemeClr val="dk1"/>
                        </a:solidFill>
                      </a:endParaRPr>
                    </a:p>
                  </a:txBody>
                  <a:tcPr marT="91425" marB="91425" marR="91425" marL="91425"/>
                </a:tc>
              </a:tr>
              <a:tr h="574250">
                <a:tc>
                  <a:txBody>
                    <a:bodyPr/>
                    <a:lstStyle/>
                    <a:p>
                      <a:pPr indent="0" lvl="0" marL="0" rtl="0" algn="l">
                        <a:spcBef>
                          <a:spcPts val="0"/>
                        </a:spcBef>
                        <a:spcAft>
                          <a:spcPts val="0"/>
                        </a:spcAft>
                        <a:buNone/>
                      </a:pPr>
                      <a:r>
                        <a:rPr lang="en" sz="1300">
                          <a:solidFill>
                            <a:schemeClr val="dk1"/>
                          </a:solidFill>
                        </a:rPr>
                        <a:t>CPE1</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Digital Multimeter Design</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E</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ProBE </a:t>
                      </a:r>
                      <a:r>
                        <a:rPr lang="en" sz="1300">
                          <a:solidFill>
                            <a:schemeClr val="dk1"/>
                          </a:solidFill>
                        </a:rPr>
                        <a:t>must be capable of performing all tests to the customer’s requirements – central design point.</a:t>
                      </a:r>
                      <a:endParaRPr sz="1300">
                        <a:solidFill>
                          <a:schemeClr val="dk1"/>
                        </a:solidFill>
                      </a:endParaRPr>
                    </a:p>
                  </a:txBody>
                  <a:tcPr marT="91425" marB="91425" marR="91425" marL="91425"/>
                </a:tc>
              </a:tr>
              <a:tr h="574250">
                <a:tc>
                  <a:txBody>
                    <a:bodyPr/>
                    <a:lstStyle/>
                    <a:p>
                      <a:pPr indent="0" lvl="0" marL="0" rtl="0" algn="l">
                        <a:spcBef>
                          <a:spcPts val="0"/>
                        </a:spcBef>
                        <a:spcAft>
                          <a:spcPts val="0"/>
                        </a:spcAft>
                        <a:buNone/>
                      </a:pPr>
                      <a:r>
                        <a:rPr lang="en" sz="1300">
                          <a:solidFill>
                            <a:schemeClr val="dk1"/>
                          </a:solidFill>
                        </a:rPr>
                        <a:t>CPE2</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Pin Selector Design</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E</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ProBE must run tests on all pin </a:t>
                      </a:r>
                      <a:r>
                        <a:rPr lang="en" sz="1300">
                          <a:solidFill>
                            <a:schemeClr val="dk1"/>
                          </a:solidFill>
                        </a:rPr>
                        <a:t>permutations while providing protection against damage to the battery.</a:t>
                      </a:r>
                      <a:endParaRPr sz="1300">
                        <a:solidFill>
                          <a:schemeClr val="dk1"/>
                        </a:solidFill>
                      </a:endParaRPr>
                    </a:p>
                  </a:txBody>
                  <a:tcPr marT="91425" marB="91425" marR="91425" marL="91425"/>
                </a:tc>
              </a:tr>
              <a:tr h="574250">
                <a:tc>
                  <a:txBody>
                    <a:bodyPr/>
                    <a:lstStyle/>
                    <a:p>
                      <a:pPr indent="0" lvl="0" marL="0" rtl="0" algn="l">
                        <a:spcBef>
                          <a:spcPts val="0"/>
                        </a:spcBef>
                        <a:spcAft>
                          <a:spcPts val="0"/>
                        </a:spcAft>
                        <a:buNone/>
                      </a:pPr>
                      <a:r>
                        <a:rPr lang="en" sz="1300">
                          <a:solidFill>
                            <a:schemeClr val="dk1"/>
                          </a:solidFill>
                        </a:rPr>
                        <a:t>CPE3</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Microprocessor Selection</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E</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ProBE must provide bespoke control of the entire test process to fulfill the customer’s specific needs.</a:t>
                      </a:r>
                      <a:endParaRPr sz="1300">
                        <a:solidFill>
                          <a:schemeClr val="dk1"/>
                        </a:solidFill>
                      </a:endParaRPr>
                    </a:p>
                  </a:txBody>
                  <a:tcPr marT="91425" marB="91425" marR="91425" marL="91425"/>
                </a:tc>
              </a:tr>
              <a:tr h="770725">
                <a:tc>
                  <a:txBody>
                    <a:bodyPr/>
                    <a:lstStyle/>
                    <a:p>
                      <a:pPr indent="0" lvl="0" marL="0" rtl="0" algn="l">
                        <a:spcBef>
                          <a:spcPts val="0"/>
                        </a:spcBef>
                        <a:spcAft>
                          <a:spcPts val="0"/>
                        </a:spcAft>
                        <a:buNone/>
                      </a:pPr>
                      <a:r>
                        <a:rPr lang="en" sz="1300">
                          <a:solidFill>
                            <a:schemeClr val="dk1"/>
                          </a:solidFill>
                        </a:rPr>
                        <a:t>CPE4</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ESD Protection</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P</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The system must be robust – resisting </a:t>
                      </a:r>
                      <a:r>
                        <a:rPr lang="en" sz="1300">
                          <a:solidFill>
                            <a:schemeClr val="dk1"/>
                          </a:solidFill>
                        </a:rPr>
                        <a:t>interference</a:t>
                      </a:r>
                      <a:r>
                        <a:rPr lang="en" sz="1300">
                          <a:solidFill>
                            <a:schemeClr val="dk1"/>
                          </a:solidFill>
                        </a:rPr>
                        <a:t> from external sources while protecting external devices from discharge.</a:t>
                      </a:r>
                      <a:endParaRPr sz="1300">
                        <a:solidFill>
                          <a:schemeClr val="dk1"/>
                        </a:solidFill>
                      </a:endParaRPr>
                    </a:p>
                  </a:txBody>
                  <a:tcPr marT="91425" marB="91425" marR="91425" marL="91425"/>
                </a:tc>
              </a:tr>
              <a:tr h="574250">
                <a:tc>
                  <a:txBody>
                    <a:bodyPr/>
                    <a:lstStyle/>
                    <a:p>
                      <a:pPr indent="0" lvl="0" marL="0" rtl="0" algn="l">
                        <a:spcBef>
                          <a:spcPts val="0"/>
                        </a:spcBef>
                        <a:spcAft>
                          <a:spcPts val="0"/>
                        </a:spcAft>
                        <a:buNone/>
                      </a:pPr>
                      <a:r>
                        <a:rPr lang="en" sz="1300">
                          <a:solidFill>
                            <a:schemeClr val="dk1"/>
                          </a:solidFill>
                        </a:rPr>
                        <a:t>CPE5</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Data Capture</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S</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Signal information must be stored and exported to a csv file accessible by external systems.</a:t>
                      </a:r>
                      <a:endParaRPr sz="1300">
                        <a:solidFill>
                          <a:schemeClr val="dk1"/>
                        </a:solidFill>
                      </a:endParaRPr>
                    </a:p>
                  </a:txBody>
                  <a:tcPr marT="91425" marB="91425" marR="91425" marL="91425"/>
                </a:tc>
              </a:tr>
              <a:tr h="574250">
                <a:tc>
                  <a:txBody>
                    <a:bodyPr/>
                    <a:lstStyle/>
                    <a:p>
                      <a:pPr indent="0" lvl="0" marL="0" rtl="0" algn="l">
                        <a:spcBef>
                          <a:spcPts val="0"/>
                        </a:spcBef>
                        <a:spcAft>
                          <a:spcPts val="0"/>
                        </a:spcAft>
                        <a:buNone/>
                      </a:pPr>
                      <a:r>
                        <a:rPr lang="en" sz="1300">
                          <a:solidFill>
                            <a:schemeClr val="dk1"/>
                          </a:solidFill>
                        </a:rPr>
                        <a:t>CPE6</a:t>
                      </a:r>
                      <a:endParaRPr sz="1300">
                        <a:solidFill>
                          <a:schemeClr val="dk1"/>
                        </a:solidFill>
                      </a:endParaRPr>
                    </a:p>
                  </a:txBody>
                  <a:tcPr marT="91425" marB="91425" marR="91425" marL="91425"/>
                </a:tc>
                <a:tc>
                  <a:txBody>
                    <a:bodyPr/>
                    <a:lstStyle/>
                    <a:p>
                      <a:pPr indent="0" lvl="0" marL="0" rtl="0" algn="l">
                        <a:spcBef>
                          <a:spcPts val="0"/>
                        </a:spcBef>
                        <a:spcAft>
                          <a:spcPts val="0"/>
                        </a:spcAft>
                        <a:buNone/>
                      </a:pPr>
                      <a:r>
                        <a:rPr lang="en" sz="1300">
                          <a:solidFill>
                            <a:schemeClr val="dk1"/>
                          </a:solidFill>
                        </a:rPr>
                        <a:t>User Interface</a:t>
                      </a:r>
                      <a:endParaRPr sz="1300">
                        <a:solidFill>
                          <a:schemeClr val="dk1"/>
                        </a:solidFill>
                      </a:endParaRPr>
                    </a:p>
                    <a:p>
                      <a:pPr indent="0" lvl="0" marL="0" rtl="0" algn="l">
                        <a:spcBef>
                          <a:spcPts val="0"/>
                        </a:spcBef>
                        <a:spcAft>
                          <a:spcPts val="0"/>
                        </a:spcAft>
                        <a:buNone/>
                      </a:pPr>
                      <a:r>
                        <a:t/>
                      </a:r>
                      <a:endParaRPr sz="1300"/>
                    </a:p>
                  </a:txBody>
                  <a:tcPr marT="91425" marB="91425" marR="91425" marL="91425"/>
                </a:tc>
                <a:tc>
                  <a:txBody>
                    <a:bodyPr/>
                    <a:lstStyle/>
                    <a:p>
                      <a:pPr indent="0" lvl="0" marL="0" rtl="0" algn="l">
                        <a:spcBef>
                          <a:spcPts val="0"/>
                        </a:spcBef>
                        <a:spcAft>
                          <a:spcPts val="0"/>
                        </a:spcAft>
                        <a:buNone/>
                      </a:pPr>
                      <a:r>
                        <a:rPr lang="en" sz="1300">
                          <a:solidFill>
                            <a:schemeClr val="dk1"/>
                          </a:solidFill>
                        </a:rPr>
                        <a:t>S</a:t>
                      </a:r>
                      <a:endParaRPr sz="1300">
                        <a:solidFill>
                          <a:schemeClr val="dk1"/>
                        </a:solidFill>
                      </a:endParaRPr>
                    </a:p>
                  </a:txBody>
                  <a:tcPr marT="91425" marB="91425" marR="88525" marL="91425"/>
                </a:tc>
                <a:tc>
                  <a:txBody>
                    <a:bodyPr/>
                    <a:lstStyle/>
                    <a:p>
                      <a:pPr indent="0" lvl="0" marL="0" rtl="0" algn="l">
                        <a:spcBef>
                          <a:spcPts val="0"/>
                        </a:spcBef>
                        <a:spcAft>
                          <a:spcPts val="0"/>
                        </a:spcAft>
                        <a:buNone/>
                      </a:pPr>
                      <a:r>
                        <a:rPr lang="en" sz="1300">
                          <a:solidFill>
                            <a:schemeClr val="dk1"/>
                          </a:solidFill>
                        </a:rPr>
                        <a:t>The user must be able to </a:t>
                      </a:r>
                      <a:r>
                        <a:rPr lang="en" sz="1300">
                          <a:solidFill>
                            <a:schemeClr val="dk1"/>
                          </a:solidFill>
                        </a:rPr>
                        <a:t>interact</a:t>
                      </a:r>
                      <a:r>
                        <a:rPr lang="en" sz="1300">
                          <a:solidFill>
                            <a:schemeClr val="dk1"/>
                          </a:solidFill>
                        </a:rPr>
                        <a:t> with the system to manage tests and configurations, as well as export data.</a:t>
                      </a:r>
                      <a:endParaRPr sz="1300">
                        <a:solidFill>
                          <a:schemeClr val="dk1"/>
                        </a:solidFill>
                      </a:endParaRPr>
                    </a:p>
                  </a:txBody>
                  <a:tcPr marT="91425" marB="91425" marR="91425" marL="91425"/>
                </a:tc>
              </a:tr>
            </a:tbl>
          </a:graphicData>
        </a:graphic>
      </p:graphicFrame>
      <p:sp>
        <p:nvSpPr>
          <p:cNvPr id="119" name="Google Shape;119;p21"/>
          <p:cNvSpPr txBox="1"/>
          <p:nvPr/>
        </p:nvSpPr>
        <p:spPr>
          <a:xfrm>
            <a:off x="5181550" y="617525"/>
            <a:ext cx="348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E - Electrical P - Physical S - Software</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FB7EC6-CD5A-490B-9A62-4594092DD516}"/>
</file>

<file path=customXml/itemProps2.xml><?xml version="1.0" encoding="utf-8"?>
<ds:datastoreItem xmlns:ds="http://schemas.openxmlformats.org/officeDocument/2006/customXml" ds:itemID="{B4B3A77C-D44B-4DCC-BD2B-54A8A18004B3}"/>
</file>

<file path=customXml/itemProps3.xml><?xml version="1.0" encoding="utf-8"?>
<ds:datastoreItem xmlns:ds="http://schemas.openxmlformats.org/officeDocument/2006/customXml" ds:itemID="{19A50276-6F08-4758-BC47-63D3447DF5C0}"/>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