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  <p:sldMasterId id="2147483660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</p:sldIdLst>
  <p:sldSz cy="5143500" cx="9144000"/>
  <p:notesSz cx="6858000" cy="9144000"/>
  <p:embeddedFontLst>
    <p:embeddedFont>
      <p:font typeface="Roboto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8" roundtripDataSignature="AMtx7mhHXkj5sq5kKOPAY1oqidSd/FI76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Lucio Murillo"/>
  <p:cmAuthor clrIdx="1" id="1" initials="" lastIdx="1" name="Benji Brandenburg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56D224C-0406-4C68-B4F1-6DDF8980C352}">
  <a:tblStyle styleId="{856D224C-0406-4C68-B4F1-6DDF8980C35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21" Type="http://schemas.openxmlformats.org/officeDocument/2006/relationships/slide" Target="slides/slide13.xml"/><Relationship Id="rId68" Type="http://customschemas.google.com/relationships/presentationmetadata" Target="metadata"/><Relationship Id="rId7" Type="http://schemas.openxmlformats.org/officeDocument/2006/relationships/slideMaster" Target="slideMasters/slideMaster2.xml"/><Relationship Id="rId71" Type="http://schemas.openxmlformats.org/officeDocument/2006/relationships/customXml" Target="../customXml/item3.xml"/><Relationship Id="rId2" Type="http://schemas.openxmlformats.org/officeDocument/2006/relationships/viewProps" Target="viewProps.xml"/><Relationship Id="rId29" Type="http://schemas.openxmlformats.org/officeDocument/2006/relationships/slide" Target="slides/slide21.xml"/><Relationship Id="rId16" Type="http://schemas.openxmlformats.org/officeDocument/2006/relationships/slide" Target="slides/slide8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66" Type="http://schemas.openxmlformats.org/officeDocument/2006/relationships/font" Target="fonts/Roboto-italic.fntdata"/><Relationship Id="rId24" Type="http://schemas.openxmlformats.org/officeDocument/2006/relationships/slide" Target="slides/slide16.xml"/><Relationship Id="rId53" Type="http://schemas.openxmlformats.org/officeDocument/2006/relationships/slide" Target="slides/slide45.xml"/><Relationship Id="rId11" Type="http://schemas.openxmlformats.org/officeDocument/2006/relationships/slide" Target="slides/slide3.xml"/><Relationship Id="rId58" Type="http://schemas.openxmlformats.org/officeDocument/2006/relationships/slide" Target="slides/slide50.xml"/><Relationship Id="rId5" Type="http://schemas.openxmlformats.org/officeDocument/2006/relationships/commentAuthors" Target="commentAuthors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64" Type="http://schemas.openxmlformats.org/officeDocument/2006/relationships/font" Target="fonts/Roboto-regular.fntdata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56" Type="http://schemas.openxmlformats.org/officeDocument/2006/relationships/slide" Target="slides/slide48.xml"/><Relationship Id="rId14" Type="http://schemas.openxmlformats.org/officeDocument/2006/relationships/slide" Target="slides/slide6.xml"/><Relationship Id="rId69" Type="http://schemas.openxmlformats.org/officeDocument/2006/relationships/customXml" Target="../customXml/item1.xml"/><Relationship Id="rId8" Type="http://schemas.openxmlformats.org/officeDocument/2006/relationships/notesMaster" Target="notesMasters/notesMaster1.xml"/><Relationship Id="rId51" Type="http://schemas.openxmlformats.org/officeDocument/2006/relationships/slide" Target="slides/slide43.xml"/><Relationship Id="rId3" Type="http://schemas.openxmlformats.org/officeDocument/2006/relationships/presProps" Target="presProps.xml"/><Relationship Id="rId46" Type="http://schemas.openxmlformats.org/officeDocument/2006/relationships/slide" Target="slides/slide38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67" Type="http://schemas.openxmlformats.org/officeDocument/2006/relationships/font" Target="fonts/Roboto-boldItalic.fntdata"/><Relationship Id="rId25" Type="http://schemas.openxmlformats.org/officeDocument/2006/relationships/slide" Target="slides/slide17.xml"/><Relationship Id="rId12" Type="http://schemas.openxmlformats.org/officeDocument/2006/relationships/slide" Target="slides/slide4.xml"/><Relationship Id="rId59" Type="http://schemas.openxmlformats.org/officeDocument/2006/relationships/slide" Target="slides/slide51.xml"/><Relationship Id="rId17" Type="http://schemas.openxmlformats.org/officeDocument/2006/relationships/slide" Target="slides/slide9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20" Type="http://schemas.openxmlformats.org/officeDocument/2006/relationships/slide" Target="slides/slide12.xml"/><Relationship Id="rId54" Type="http://schemas.openxmlformats.org/officeDocument/2006/relationships/slide" Target="slides/slide46.xml"/><Relationship Id="rId70" Type="http://schemas.openxmlformats.org/officeDocument/2006/relationships/customXml" Target="../customXml/item2.xml"/><Relationship Id="rId1" Type="http://schemas.openxmlformats.org/officeDocument/2006/relationships/theme" Target="theme/theme1.xml"/><Relationship Id="rId6" Type="http://schemas.openxmlformats.org/officeDocument/2006/relationships/slideMaster" Target="slideMasters/slideMaster1.xml"/><Relationship Id="rId49" Type="http://schemas.openxmlformats.org/officeDocument/2006/relationships/slide" Target="slides/slide41.xml"/><Relationship Id="rId36" Type="http://schemas.openxmlformats.org/officeDocument/2006/relationships/slide" Target="slides/slide28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57" Type="http://schemas.openxmlformats.org/officeDocument/2006/relationships/slide" Target="slides/slide49.xml"/><Relationship Id="rId15" Type="http://schemas.openxmlformats.org/officeDocument/2006/relationships/slide" Target="slides/slide7.xml"/><Relationship Id="rId44" Type="http://schemas.openxmlformats.org/officeDocument/2006/relationships/slide" Target="slides/slide36.xml"/><Relationship Id="rId31" Type="http://schemas.openxmlformats.org/officeDocument/2006/relationships/slide" Target="slides/slide23.xml"/><Relationship Id="rId65" Type="http://schemas.openxmlformats.org/officeDocument/2006/relationships/font" Target="fonts/Roboto-bold.fntdata"/><Relationship Id="rId60" Type="http://schemas.openxmlformats.org/officeDocument/2006/relationships/slide" Target="slides/slide52.xml"/><Relationship Id="rId52" Type="http://schemas.openxmlformats.org/officeDocument/2006/relationships/slide" Target="slides/slide44.xml"/><Relationship Id="rId10" Type="http://schemas.openxmlformats.org/officeDocument/2006/relationships/slide" Target="slides/slide2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39" Type="http://schemas.openxmlformats.org/officeDocument/2006/relationships/slide" Target="slides/slide3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10-01T18:03:39.573">
    <p:pos x="2880" y="1693"/>
    <p:text>https://encrypted-tbn0.gstatic.com/images?q=tbn:ANd9GcQybwilZ5Sr7TJVZgOCOkucAtRsnChUCKcSNWpY-KScuESgmOBF&amp;s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g1YtKcg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2-10-01T18:05:13.049">
    <p:pos x="3135" y="500"/>
    <p:text>https://www.researchgate.net/publication/344808425_Light_sources_selection_for_solar_simulators_A_review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g1YtKck"/>
      </p:ext>
    </p:extLst>
  </p:cm>
  <p:cm authorId="0" idx="3" dt="2022-10-01T18:04:50.987">
    <p:pos x="3561" y="1931"/>
    <p:text>https://www.thorlabs.com/thorproduct.cfm?partnumber=LED680L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g1YtKcc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1" dt="2022-10-02T23:28:33.460">
    <p:pos x="0" y="659"/>
    <p:text>The first photo is the first attempt the following two photos are the refined and and smaller form factor.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g1YtKco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raspberrypi.com/products/raspberry-pi-zero-2-w/" TargetMode="External"/><Relationship Id="rId3" Type="http://schemas.openxmlformats.org/officeDocument/2006/relationships/hyperlink" Target="https://store.arduino.cc/products/arduino-nano" TargetMode="External"/><Relationship Id="rId4" Type="http://schemas.openxmlformats.org/officeDocument/2006/relationships/hyperlink" Target="https://www.pjrc.com/store/teensy40.html#specs" TargetMode="Externa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raspberrypi.com/products/raspberry-pi-zero-2-w/" TargetMode="External"/><Relationship Id="rId3" Type="http://schemas.openxmlformats.org/officeDocument/2006/relationships/hyperlink" Target="https://store.arduino.cc/products/arduino-nano" TargetMode="External"/><Relationship Id="rId4" Type="http://schemas.openxmlformats.org/officeDocument/2006/relationships/hyperlink" Target="https://www.pjrc.com/store/teensy40.html#specs" TargetMode="Externa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Introduce team and people who are presenting before diving in!!!!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	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For the two to three most important trades provide: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2.1 Key requirements, constraints, and interfaces that determined design metrics, risks, and weightings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2.2 Design metrics, risks, engineering analyses, and weightings that feed into trade matrix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2.3 Design options considered and final trade matrix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2.4 Final selection and uncertainty around 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make sure we can verbally explain why "no lasers" while presenting (don't have to put it into text)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Gerald: Intro &amp; slides 1-8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Lucio: slides 8- 16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Lucca: slides 17- 22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Abdoulaye</a:t>
            </a:r>
            <a:r>
              <a:rPr lang="en"/>
              <a:t>: slides 23- 27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Jade</a:t>
            </a:r>
            <a:r>
              <a:rPr lang="en"/>
              <a:t>: slides 28 - 31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Garrett: slides 32-37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Requirements: stable, radiometric source, repeatability, “solar simulator”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Constraints: size, intensity, variability, spectrum, temperature dependency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 batteries: usage could bring data errors over time that may be associated with power fluctuations. Also, customer suggested that it is not necessary for the scope of this project.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specifically NanoSAM II and III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4" name="Google Shape;70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" name="Google Shape;71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1" name="Google Shape;74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Don’t say emulate the orbit, talk about filtering, it is not connected to the orbit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verbally explain that the light source must be both radiometrically stable as well as to have a physically stable/secured base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9" name="Google Shape;76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4" name="Google Shape;78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9" name="Google Shape;79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9" name="Google Shape;82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For the two to three most important trades provide: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2.1 Key requirements, constraints, and interfaces that determined design metrics, risks, and weightings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2.2 Design metrics, risks, engineering analyses, and weightings that feed into trade matrix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2.3 Design options considered and final trade matrix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2.4 Final selection and uncertainty around 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4" name="Google Shape;84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8" name="Google Shape;85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2" name="Google Shape;872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https://www.raspberrypi.com/products/raspberry-pi-zero-2-w/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https://store.arduino.cc/products/arduino-nano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https://www.pjrc.com/store/teensy40.html#specs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Risks: low snr, errors in data storage and collection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https://www.raspberrypi.com/products/raspberry-pi-zero-2-w/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https://store.arduino.cc/products/arduino-nano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https://www.pjrc.com/store/teensy40.html#specs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Risks: low snr, errors in data storage and collection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0" name="Google Shape;90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5" name="Google Shape;91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1" name="Google Shape;93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9" name="Google Shape;93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Baseline calibration at 5- get more details to verbally explain this quickly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Starting with Power, we will have separate variable power supplies for the sensor and the light source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Power for sensors will be at 12 V (common cubesat bus voltage) and converted into 3.3 and 5 V lines to power the internal components of the sensor, specifically the…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light source will be powered at TBD amps, and emit at constant spectral intensity (radiant intensity per unit wavelength)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signal from the light source will be focused off an OAP mirror through a pinhole and hit a photodiode on the other side of the pinhole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photodiode will convert this light signal into an analog electrical signal, which will have some gain and noise reduction applied to it to improve SNR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ADC will then convert this analog signal into a digital signal which will then be transmitted to microprocessor over a serial line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microprocessor will package this digital signal with housekeeping data (that includes timestamps, as well as voltage and temps. for critical components)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Packets will be stored in a flash internal memory drive and sent to a computer where it will be stored locally via controller interface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Lastly, it is important to have the optics and light source precisely aligned, so some supports and fasteners will be used to align and fix the position of both.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57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5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5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57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78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7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7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7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9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79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7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7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7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" name="Google Shape;86;p5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7" name="Google Shape;87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6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6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" name="Google Shape;105;p6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" name="Google Shape;109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3" name="Google Shape;113;p6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6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7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Google Shape;20;p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8" name="Google Shape;118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6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1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71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7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7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Google Shape;28;p7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7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72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Google Shape;33;p7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73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9" name="Google Shape;39;p73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73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1" name="Google Shape;41;p73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Google Shape;42;p7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7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7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7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7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7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76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Google Shape;57;p76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Google Shape;58;p7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7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7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7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77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7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Google Shape;65;p7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7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7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FC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24.jpg"/><Relationship Id="rId7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1.xml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23.png"/><Relationship Id="rId7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comments" Target="../comments/comment2.xml"/><Relationship Id="rId4" Type="http://schemas.openxmlformats.org/officeDocument/2006/relationships/image" Target="../media/image1.png"/><Relationship Id="rId10" Type="http://schemas.openxmlformats.org/officeDocument/2006/relationships/image" Target="../media/image11.png"/><Relationship Id="rId9" Type="http://schemas.openxmlformats.org/officeDocument/2006/relationships/image" Target="../media/image29.jpg"/><Relationship Id="rId5" Type="http://schemas.openxmlformats.org/officeDocument/2006/relationships/image" Target="../media/image7.png"/><Relationship Id="rId6" Type="http://schemas.openxmlformats.org/officeDocument/2006/relationships/image" Target="../media/image20.jpg"/><Relationship Id="rId7" Type="http://schemas.openxmlformats.org/officeDocument/2006/relationships/image" Target="../media/image26.jpg"/><Relationship Id="rId8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21.png"/><Relationship Id="rId7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32.png"/><Relationship Id="rId7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34.jpg"/><Relationship Id="rId7" Type="http://schemas.openxmlformats.org/officeDocument/2006/relationships/image" Target="../media/image20.jpg"/><Relationship Id="rId8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comments" Target="../comments/comment3.xml"/><Relationship Id="rId4" Type="http://schemas.openxmlformats.org/officeDocument/2006/relationships/image" Target="../media/image1.png"/><Relationship Id="rId9" Type="http://schemas.openxmlformats.org/officeDocument/2006/relationships/image" Target="../media/image41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0" Type="http://schemas.openxmlformats.org/officeDocument/2006/relationships/image" Target="../media/image11.png"/><Relationship Id="rId9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6.jp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"/>
          <p:cNvSpPr txBox="1"/>
          <p:nvPr/>
        </p:nvSpPr>
        <p:spPr>
          <a:xfrm>
            <a:off x="1285325" y="92900"/>
            <a:ext cx="62388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Preliminary Design Review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NanoSAM-IV 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Nano-Stratospheric Aerosol Measurement 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"/>
          <p:cNvSpPr txBox="1"/>
          <p:nvPr/>
        </p:nvSpPr>
        <p:spPr>
          <a:xfrm>
            <a:off x="2968975" y="2953025"/>
            <a:ext cx="6360900" cy="22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 CU-LATR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Presenting:					Not Presenting:</a:t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Gerald Yoho    Lucca Trapani		CJ Kennedy  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Lucio Murillo  Abdoulaye Diallo		David Hightower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Garrett Bell     Jade Babcock-Chi           Benji Brandenburger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"/>
          <p:cNvSpPr txBox="1"/>
          <p:nvPr/>
        </p:nvSpPr>
        <p:spPr>
          <a:xfrm>
            <a:off x="3415800" y="1983150"/>
            <a:ext cx="537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Industry Sponsor:</a:t>
            </a: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Ball Aerospace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Industry Advisors:  </a:t>
            </a: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Jaykob Velasquez, Jim Baer, Patrick Wessels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Faculty Advisor:      </a:t>
            </a: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Matt Rhode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3900" y="1685798"/>
            <a:ext cx="3171900" cy="31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7006775" y="4087100"/>
            <a:ext cx="254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"/>
          <p:cNvSpPr txBox="1"/>
          <p:nvPr/>
        </p:nvSpPr>
        <p:spPr>
          <a:xfrm>
            <a:off x="7006775" y="1008700"/>
            <a:ext cx="1923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10/5/2022</a:t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12:40 PM-1:30 PM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Critical Project Elements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0"/>
          <p:cNvSpPr txBox="1"/>
          <p:nvPr/>
        </p:nvSpPr>
        <p:spPr>
          <a:xfrm>
            <a:off x="152400" y="2171550"/>
            <a:ext cx="883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0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10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10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10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10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10"/>
          <p:cNvSpPr txBox="1"/>
          <p:nvPr/>
        </p:nvSpPr>
        <p:spPr>
          <a:xfrm>
            <a:off x="483325" y="1961150"/>
            <a:ext cx="871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E1, 4,6,7,8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76" name="Google Shape;276;p10"/>
          <p:cNvGraphicFramePr/>
          <p:nvPr/>
        </p:nvGraphicFramePr>
        <p:xfrm>
          <a:off x="-12" y="1297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474225"/>
                <a:gridCol w="4994675"/>
                <a:gridCol w="3675100"/>
              </a:tblGrid>
              <a:tr h="366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Subsystem Interdependencies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47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light source shall be mechanically stable and capable of producing continuous wave radiometric light.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Mechanics and Optics must work to produce light that the optics bench can use for data collection.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35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E.2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power source shall provide constant and stable power to the optics/electronics assembly. Not to exceed to 8 Watts.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Electrical and Optics require power to operate.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7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E.5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path shall be demonstrated towards the entire optics/electronics assembly fitting within a 0.5U CubeSat.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Mechanics, Optics, and Electronics must work to produce parts small enough to fit within the size constraints.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58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E.7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measurement representing the solar irradiance must be taken using the light source.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Electronics and Software must use photodiode measurements to produce data representing solar irradiance.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1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Risk, Uncertainties, &amp; Trades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1"/>
          <p:cNvSpPr txBox="1"/>
          <p:nvPr/>
        </p:nvSpPr>
        <p:spPr>
          <a:xfrm>
            <a:off x="152400" y="2171550"/>
            <a:ext cx="883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11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11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11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11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11"/>
          <p:cNvSpPr txBox="1"/>
          <p:nvPr/>
        </p:nvSpPr>
        <p:spPr>
          <a:xfrm>
            <a:off x="425050" y="1186675"/>
            <a:ext cx="558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92" name="Google Shape;292;p11"/>
          <p:cNvGraphicFramePr/>
          <p:nvPr/>
        </p:nvGraphicFramePr>
        <p:xfrm>
          <a:off x="-12" y="961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592500"/>
                <a:gridCol w="2714225"/>
                <a:gridCol w="3008450"/>
                <a:gridCol w="2828850"/>
              </a:tblGrid>
              <a:tr h="5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Risk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Uncertainties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Trades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76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High:</a:t>
                      </a: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all subsystems rely on light source functionality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Light source mechanical stability and light wave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2984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 of light source 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Features &amp; characteristics of light source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81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E.2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High: </a:t>
                      </a: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Electrical and Optics rely on power source to operate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Provide correct power to individual components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Ability to provide steady, continuous power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2984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 of power supply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distribution hardware (board)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89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E.5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</a:t>
                      </a: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functionality of CubeSat is dependent on the parts within CubeSat, but not the size limits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Size of new parts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Previous NanoSAM designs integration with new parts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2984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NanoSAM optics bench to use (or redesign)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Electronic components/power supply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89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E.7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High: </a:t>
                      </a: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need to get light data into a digital format to represent irradiance, core requirement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-Analog to digital converter capabilities (bits, sampling rate, baud rate, etc)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-Data storage and visualization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2984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Microprocessor/ADC choice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Software functionality/implementation of previous software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2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2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12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Google Shape;303;p12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12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12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12"/>
          <p:cNvSpPr txBox="1"/>
          <p:nvPr/>
        </p:nvSpPr>
        <p:spPr>
          <a:xfrm>
            <a:off x="1443125" y="1567325"/>
            <a:ext cx="390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7" name="Google Shape;307;p12"/>
          <p:cNvGraphicFramePr/>
          <p:nvPr/>
        </p:nvGraphicFramePr>
        <p:xfrm>
          <a:off x="-12" y="10184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833775"/>
                <a:gridCol w="3148575"/>
                <a:gridCol w="3161650"/>
              </a:tblGrid>
              <a:tr h="417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Trades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Independent or Dependent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Past Trade Studies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417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Microprocessor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Dependent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17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Source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Independent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53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Management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Dependent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417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Optics Bench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Independent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3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Photodiode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Independent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3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Board Design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Dependent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3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0.5U CubeSat Design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Dependent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3"/>
          <p:cNvSpPr txBox="1"/>
          <p:nvPr/>
        </p:nvSpPr>
        <p:spPr>
          <a:xfrm>
            <a:off x="1528800" y="1629775"/>
            <a:ext cx="61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3"/>
          <p:cNvSpPr txBox="1"/>
          <p:nvPr/>
        </p:nvSpPr>
        <p:spPr>
          <a:xfrm>
            <a:off x="768475" y="3504425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Trades</a:t>
            </a:r>
            <a:endParaRPr b="1" i="0" sz="5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9622" y="-185662"/>
            <a:ext cx="4031074" cy="403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13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13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13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4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Trades for PDR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4"/>
          <p:cNvSpPr txBox="1"/>
          <p:nvPr/>
        </p:nvSpPr>
        <p:spPr>
          <a:xfrm>
            <a:off x="580975" y="1490000"/>
            <a:ext cx="66519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AutoNum type="arabicPeriod"/>
            </a:pPr>
            <a:r>
              <a:rPr b="1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 Source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AutoNum type="arabicPeriod"/>
            </a:pPr>
            <a:r>
              <a:rPr b="1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 Management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4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14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14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14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14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7" name="Google Shape;33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1999" y="1190725"/>
            <a:ext cx="1903274" cy="12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0" y="2688787"/>
            <a:ext cx="1903275" cy="16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5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Dependency of Trades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6" name="Google Shape;346;p15"/>
          <p:cNvGraphicFramePr/>
          <p:nvPr/>
        </p:nvGraphicFramePr>
        <p:xfrm>
          <a:off x="92513" y="923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402875"/>
                <a:gridCol w="1720525"/>
                <a:gridCol w="2230650"/>
                <a:gridCol w="2524550"/>
              </a:tblGrid>
              <a:tr h="66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Trade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Project Element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Dependent On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Affects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151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T.1 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Source - trading variance in intensity over time, wavelength, life-span, cost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E.1, E.10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Photodiode - note: photodiode trade study not being conducted in this iteration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Mechanical: support/mounting design and hardware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78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T.2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Management - trading reliability, cost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E.2, E.3, E.4, E.5, E.7, E.8, E.10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Microcontroller/ADC, photodiode, signal conditioning, light source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Microcontroller/ADC,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Photodiode, signal conditioning, light source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347" name="Google Shape;34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5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15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15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Google Shape;352;p15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6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 Tree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6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16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16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16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16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6" name="Google Shape;36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" y="1113900"/>
            <a:ext cx="8839200" cy="3449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Trades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7"/>
          <p:cNvSpPr txBox="1"/>
          <p:nvPr/>
        </p:nvSpPr>
        <p:spPr>
          <a:xfrm>
            <a:off x="580975" y="1490000"/>
            <a:ext cx="66519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AutoNum type="arabicPeriod"/>
            </a:pPr>
            <a:r>
              <a:rPr b="1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 Source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libri"/>
              <a:buAutoNum type="arabicPeriod"/>
            </a:pPr>
            <a:r>
              <a:rPr b="1" i="0" lang="en" sz="18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Power Management</a:t>
            </a:r>
            <a:endParaRPr b="1" i="0" sz="1800" u="none" cap="none" strike="noStrike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7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17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17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17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17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1" name="Google Shape;38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0" y="2688787"/>
            <a:ext cx="1903275" cy="16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97800" y="1302325"/>
            <a:ext cx="1051675" cy="104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Requirements &amp; Constraints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90" name="Google Shape;390;p18"/>
          <p:cNvGraphicFramePr/>
          <p:nvPr/>
        </p:nvGraphicFramePr>
        <p:xfrm>
          <a:off x="352263" y="869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3191500"/>
                <a:gridCol w="2285200"/>
                <a:gridCol w="2962750"/>
              </a:tblGrid>
              <a:tr h="452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Requirements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Constraints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Interfaces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821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Secure light source, radiometrically stable continuous wave light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Must be sun-like with some form of scattered light (no lasers) 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Photodiode of choice will influence the wavelength range that the light source can operate in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36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Emulate the sunrise and sunset light conditions related to a typical orbit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must be focused with the optics bench into a photodiode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Photodiode influences what wavelength(s) chosen and how electronics operates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391" name="Google Shape;39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8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18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18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Google Shape;395;p18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6" name="Google Shape;396;p18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7" name="Google Shape;39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34325" y="3196063"/>
            <a:ext cx="2057400" cy="154304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8"/>
          <p:cNvSpPr txBox="1"/>
          <p:nvPr/>
        </p:nvSpPr>
        <p:spPr>
          <a:xfrm>
            <a:off x="2231075" y="3448525"/>
            <a:ext cx="4095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two choices identified: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LED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Xenon Arc Lamp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2275" y="3196075"/>
            <a:ext cx="2284025" cy="15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9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Metrics, Weights &amp; Rationale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7" name="Google Shape;407;p19"/>
          <p:cNvGraphicFramePr/>
          <p:nvPr/>
        </p:nvGraphicFramePr>
        <p:xfrm>
          <a:off x="312088" y="1112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301275"/>
                <a:gridCol w="2425350"/>
                <a:gridCol w="3712825"/>
              </a:tblGrid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Metrics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Weights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Rationale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786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Intensity Variance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0.45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light must be stable, intensity variance is a very important factor in choosing an adequate light source (E.1)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86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Want a quality light but an expensive one is not necessary, not one that will eat into the PCB (electronics) </a:t>
                      </a: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budget (E.10)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844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Longevity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0.15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must be able to withstand multiple rounds of testing over the course of many months (turning on and off multiple times) (E.2)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48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Wavelength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Wavelength must fit inside the photodiode regime (E.1) 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408" name="Google Shape;40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9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1" name="Google Shape;411;p19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19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19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"/>
          <p:cNvSpPr txBox="1"/>
          <p:nvPr/>
        </p:nvSpPr>
        <p:spPr>
          <a:xfrm>
            <a:off x="0" y="841775"/>
            <a:ext cx="91440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AutoNum type="arabicPeriod"/>
            </a:pPr>
            <a:r>
              <a:rPr b="1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Description</a:t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Objectives, CONOPS, Functional Block Diagram/Requirements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Critical Project Elements Feasibility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Risk analysis &amp; trades introduction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AutoNum type="arabicPeriod"/>
            </a:pPr>
            <a:r>
              <a:rPr b="1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 Studies</a:t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requirements, constraints, &amp; interfaces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Metrics, engineering analysis, and risk metrics/weightings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options considered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Selection &amp; Uncertainty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AutoNum type="arabicPeriod"/>
            </a:pPr>
            <a:r>
              <a:rPr b="1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Design Space</a:t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Possible Configurations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0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Trades still to be explored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AutoNum type="arabicPeriod"/>
            </a:pPr>
            <a:r>
              <a:rPr b="1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Modeling and Prototyping Plans</a:t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"/>
          <p:cNvSpPr txBox="1"/>
          <p:nvPr/>
        </p:nvSpPr>
        <p:spPr>
          <a:xfrm>
            <a:off x="889900" y="57150"/>
            <a:ext cx="72336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Preliminary Design Review Outline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2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8781000" y="4762125"/>
            <a:ext cx="36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Metrics, Weights &amp; Rationale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21" name="Google Shape;421;p20"/>
          <p:cNvGraphicFramePr/>
          <p:nvPr/>
        </p:nvGraphicFramePr>
        <p:xfrm>
          <a:off x="-12" y="862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685800"/>
                <a:gridCol w="2382075"/>
                <a:gridCol w="1298025"/>
                <a:gridCol w="2664475"/>
                <a:gridCol w="2113625"/>
              </a:tblGrid>
              <a:tr h="62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Value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Intensity Variance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Cost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Wavelength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Longevity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62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intensity fluctuates greatly (not CW)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$100/part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Does not emit in photodiode range (320-1100 nm)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can only pulse or burst light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3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Intensity cannot be controlled but fluctuates within some known range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$100/part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Spectrum emission is unreliable/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unpredictable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heats to critical level and is in risk of burnout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3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Intensity control can be performed with proper design of power source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$50/part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intensity or stability deteriorates over time when powered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48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is inherently quasi-CW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$25/part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Powered indefinitely with minimal deterioration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2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is inherently fully CW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$10/part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Spectrum emission is within range of photodiode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deterioration over time</a:t>
                      </a:r>
                      <a:endParaRPr b="1"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422" name="Google Shape;42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0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p20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20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20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20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1"/>
          <p:cNvSpPr txBox="1"/>
          <p:nvPr/>
        </p:nvSpPr>
        <p:spPr>
          <a:xfrm>
            <a:off x="808650" y="-124125"/>
            <a:ext cx="752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 Source Trade Matrix</a:t>
            </a:r>
            <a:endParaRPr b="1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5" name="Google Shape;435;p21"/>
          <p:cNvGraphicFramePr/>
          <p:nvPr/>
        </p:nvGraphicFramePr>
        <p:xfrm>
          <a:off x="1032650" y="377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548150"/>
                <a:gridCol w="2651400"/>
                <a:gridCol w="1798775"/>
              </a:tblGrid>
              <a:tr h="48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Possible Options</a:t>
                      </a:r>
                      <a:endParaRPr b="1"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Metrics</a:t>
                      </a:r>
                      <a:endParaRPr b="1"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Score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442450"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LED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4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Intensity Variance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4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Wavelength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4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Longevity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42450"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Xenon Arc Lamp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4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Intensity Variance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4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Wavelength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4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Longevity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pic>
        <p:nvPicPr>
          <p:cNvPr id="436" name="Google Shape;43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1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" name="Google Shape;438;p21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9" name="Google Shape;439;p21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0" name="Google Shape;440;p21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1" name="Google Shape;441;p21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2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Selection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49" name="Google Shape;449;p22"/>
          <p:cNvGraphicFramePr/>
          <p:nvPr/>
        </p:nvGraphicFramePr>
        <p:xfrm>
          <a:off x="1514025" y="117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1655975"/>
                <a:gridCol w="1033425"/>
              </a:tblGrid>
              <a:tr h="30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Possible Options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Final Score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15625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Xenon Arc Lamp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56250">
                <a:tc vMerge="1"/>
                <a:tc vMerge="1"/>
              </a:tr>
              <a:tr h="124225">
                <a:tc vMerge="1"/>
                <a:tc vMerge="1"/>
              </a:tr>
              <a:tr h="1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3.65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450" name="Google Shape;450;p22"/>
          <p:cNvSpPr txBox="1"/>
          <p:nvPr/>
        </p:nvSpPr>
        <p:spPr>
          <a:xfrm>
            <a:off x="1001675" y="3052700"/>
            <a:ext cx="74331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best stability for cost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wavelength range that matches photodiode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Lasts longer than the others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decision will dictate trades for the test bench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53221" y="3065683"/>
            <a:ext cx="2913251" cy="157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77475" y="794933"/>
            <a:ext cx="2913249" cy="217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2"/>
          <p:cNvPicPr preferRelativeResize="0"/>
          <p:nvPr/>
        </p:nvPicPr>
        <p:blipFill rotWithShape="1">
          <a:blip r:embed="rId8">
            <a:alphaModFix/>
          </a:blip>
          <a:srcRect b="28329" l="23675" r="26143" t="21091"/>
          <a:stretch/>
        </p:blipFill>
        <p:spPr>
          <a:xfrm rot="10800000">
            <a:off x="6123475" y="2357000"/>
            <a:ext cx="541750" cy="6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17975" y="2319600"/>
            <a:ext cx="630775" cy="2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2"/>
          <p:cNvSpPr txBox="1"/>
          <p:nvPr/>
        </p:nvSpPr>
        <p:spPr>
          <a:xfrm>
            <a:off x="5382000" y="2277563"/>
            <a:ext cx="429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Optics</a:t>
            </a:r>
            <a:endParaRPr b="1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2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22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9" name="Google Shape;459;p22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22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22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3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Trades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3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p23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2" name="Google Shape;472;p23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Google Shape;473;p23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4" name="Google Shape;474;p23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5" name="Google Shape;475;p23"/>
          <p:cNvSpPr txBox="1"/>
          <p:nvPr/>
        </p:nvSpPr>
        <p:spPr>
          <a:xfrm>
            <a:off x="580975" y="1490000"/>
            <a:ext cx="66519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libri"/>
              <a:buAutoNum type="arabicPeriod"/>
            </a:pPr>
            <a:r>
              <a:rPr b="1" i="0" lang="en" sz="1800" u="none" cap="none" strike="noStrik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Light Source</a:t>
            </a:r>
            <a:endParaRPr b="1" i="0" sz="1800" u="none" cap="none" strike="noStrik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AutoNum type="arabicPeriod"/>
            </a:pPr>
            <a:r>
              <a:rPr b="1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 Management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2688787"/>
            <a:ext cx="1903275" cy="16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97800" y="1302325"/>
            <a:ext cx="1051675" cy="104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4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Requirements &amp; Constraints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85" name="Google Shape;485;p24"/>
          <p:cNvGraphicFramePr/>
          <p:nvPr/>
        </p:nvGraphicFramePr>
        <p:xfrm>
          <a:off x="352263" y="8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3191500"/>
                <a:gridCol w="2285200"/>
                <a:gridCol w="2962750"/>
              </a:tblGrid>
              <a:tr h="452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Requirements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Constraints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Interfaces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821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Must use 8 Watts power to mimic a 0.5U CubeSat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batteries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Electronics and software must ensure that microprocessor does not alter power consumption drastically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36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sufficient stable power to all components so that the ADC and signal processing board can do their job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watt maximum power consumption, unlimited for the light source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Mechanics and electronics must figure out ways to reduce overheating in CubeSat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486" name="Google Shape;48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4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8" name="Google Shape;488;p24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9" name="Google Shape;489;p24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0" name="Google Shape;490;p24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1" name="Google Shape;491;p24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2" name="Google Shape;492;p24"/>
          <p:cNvSpPr txBox="1"/>
          <p:nvPr/>
        </p:nvSpPr>
        <p:spPr>
          <a:xfrm>
            <a:off x="2418275" y="3203650"/>
            <a:ext cx="37809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Two choices identified: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and manufacture a new PCB board for power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Utilize multiple power bench supplies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3" name="Google Shape;49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1998" y="3203653"/>
            <a:ext cx="2239728" cy="15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1775" y="3203650"/>
            <a:ext cx="1549901" cy="154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5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Proposed Weights for Power Management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2" name="Google Shape;502;p25"/>
          <p:cNvGraphicFramePr/>
          <p:nvPr/>
        </p:nvGraphicFramePr>
        <p:xfrm>
          <a:off x="352263" y="1496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301275"/>
                <a:gridCol w="2425350"/>
                <a:gridCol w="3712825"/>
              </a:tblGrid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Metrics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Weights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Rationale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786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Complexity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0.15 - 0.25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Reduce the chance of unforeseen failures and the need of many additional parts. (E.2)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1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0.15 - 0.25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PCBs design could be expensive, don’t want them to take away from budget too much. (E.10)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1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Reliability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0.5 - 0.6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Must be able to withstand lots of testing without failure or degradation and protect circuitry from overvoltage/current (E.2)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503" name="Google Shape;50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5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5" name="Google Shape;505;p25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6" name="Google Shape;506;p25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25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8" name="Google Shape;508;p25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6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Proposed Metrics for Power Management</a:t>
            </a:r>
            <a:endParaRPr b="1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16" name="Google Shape;516;p26"/>
          <p:cNvGraphicFramePr/>
          <p:nvPr/>
        </p:nvGraphicFramePr>
        <p:xfrm>
          <a:off x="1173250" y="1384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687600"/>
                <a:gridCol w="2274575"/>
                <a:gridCol w="1950775"/>
                <a:gridCol w="1950775"/>
              </a:tblGrid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Value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Cost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Complexity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Reliability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1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expensive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complex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unreliable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2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3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4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5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inexpensive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 complex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reliable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517" name="Google Shape;51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6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26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26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p26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26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3" name="Google Shape;523;p26"/>
          <p:cNvSpPr txBox="1"/>
          <p:nvPr/>
        </p:nvSpPr>
        <p:spPr>
          <a:xfrm>
            <a:off x="2162125" y="2103100"/>
            <a:ext cx="168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" sz="70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TBD</a:t>
            </a:r>
            <a:endParaRPr b="0" i="0" sz="7000" u="none" cap="none" strike="noStrike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24" name="Google Shape;524;p26"/>
          <p:cNvSpPr txBox="1"/>
          <p:nvPr/>
        </p:nvSpPr>
        <p:spPr>
          <a:xfrm>
            <a:off x="4406200" y="2103100"/>
            <a:ext cx="168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" sz="70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TBD</a:t>
            </a:r>
            <a:endParaRPr b="0" i="0" sz="7000" u="none" cap="none" strike="noStrike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25" name="Google Shape;525;p26"/>
          <p:cNvSpPr txBox="1"/>
          <p:nvPr/>
        </p:nvSpPr>
        <p:spPr>
          <a:xfrm>
            <a:off x="6226775" y="2103100"/>
            <a:ext cx="168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" sz="70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TBD</a:t>
            </a:r>
            <a:endParaRPr b="0" i="0" sz="7000" u="none" cap="none" strike="noStrike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7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Overall Final Selection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33" name="Google Shape;533;p27"/>
          <p:cNvGraphicFramePr/>
          <p:nvPr/>
        </p:nvGraphicFramePr>
        <p:xfrm>
          <a:off x="1300813" y="1239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3873950"/>
                <a:gridCol w="2734675"/>
              </a:tblGrid>
              <a:tr h="565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Trade Space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Choice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22295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Source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29025">
                <a:tc vMerge="1"/>
                <a:tc vMerge="1"/>
              </a:tr>
              <a:tr h="204700">
                <a:tc vMerge="1"/>
                <a:tc vMerge="1"/>
              </a:tr>
              <a:tr h="565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Management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TBD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534" name="Google Shape;53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7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p27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p27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8" name="Google Shape;538;p27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p27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0" name="Google Shape;540;p27"/>
          <p:cNvSpPr txBox="1"/>
          <p:nvPr/>
        </p:nvSpPr>
        <p:spPr>
          <a:xfrm>
            <a:off x="1302725" y="3129525"/>
            <a:ext cx="66087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Following the light source trade, the LED has been picked for optimizing performance, physical constraints, and fiscal cost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management trade needs to be more deeply investigated due to a lack of understanding in past projects’ decisions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8"/>
          <p:cNvSpPr txBox="1"/>
          <p:nvPr/>
        </p:nvSpPr>
        <p:spPr>
          <a:xfrm>
            <a:off x="1528800" y="1629775"/>
            <a:ext cx="61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8"/>
          <p:cNvSpPr txBox="1"/>
          <p:nvPr/>
        </p:nvSpPr>
        <p:spPr>
          <a:xfrm>
            <a:off x="768475" y="3504425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Design Space</a:t>
            </a:r>
            <a:endParaRPr b="1" i="0" sz="5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9622" y="-185662"/>
            <a:ext cx="4031074" cy="403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8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2" name="Google Shape;552;p28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3" name="Google Shape;553;p28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4" name="Google Shape;554;p28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5" name="Google Shape;555;p28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9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Design Space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63" name="Google Shape;563;p29"/>
          <p:cNvGraphicFramePr/>
          <p:nvPr/>
        </p:nvGraphicFramePr>
        <p:xfrm>
          <a:off x="549025" y="10783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650625"/>
                <a:gridCol w="1695475"/>
                <a:gridCol w="1442350"/>
                <a:gridCol w="21771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Light Source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Microcontroller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ADC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Power Supply/Distribution</a:t>
                      </a:r>
                      <a:endParaRPr b="1"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LED (no ballast)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Teensy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Built In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Benchtop Power Supply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LED (no ballast)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Teensy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Built In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</a:rPr>
                        <a:t>PCB Power Distribution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564" name="Google Shape;56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9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Google Shape;566;p29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29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Google Shape;568;p29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Google Shape;569;p29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0" name="Google Shape;570;p29"/>
          <p:cNvSpPr txBox="1"/>
          <p:nvPr/>
        </p:nvSpPr>
        <p:spPr>
          <a:xfrm>
            <a:off x="139625" y="2716888"/>
            <a:ext cx="6346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LED has been chosen for light source, now the specific bulb must be chosen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 Supply must be further investigated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Until further trades are completed the past projects optics bench will be utilized for modeling and prototyping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Peg board provided by past projects will act as the test bench floor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1" name="Google Shape;571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6019274" y="2823376"/>
            <a:ext cx="1788498" cy="148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53625" y="2669250"/>
            <a:ext cx="1435475" cy="178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3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79622" y="-185662"/>
            <a:ext cx="4031074" cy="4031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"/>
          <p:cNvSpPr txBox="1"/>
          <p:nvPr/>
        </p:nvSpPr>
        <p:spPr>
          <a:xfrm>
            <a:off x="768475" y="3504425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Description</a:t>
            </a:r>
            <a:endParaRPr b="1" i="0" sz="5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0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Constraints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30"/>
          <p:cNvSpPr txBox="1"/>
          <p:nvPr/>
        </p:nvSpPr>
        <p:spPr>
          <a:xfrm>
            <a:off x="152400" y="1130150"/>
            <a:ext cx="8839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design space is heavily constrained by the work from previous years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photodiode selection from NanoSAMII plays a huge role in NanoSAM IV’s light source selection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trades discussed in this presentation narrow the design space further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light source selection determines components of the test bench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management system determines the next steps in manufacturing and prototyping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0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3" name="Google Shape;583;p30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4" name="Google Shape;584;p30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5" name="Google Shape;585;p30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6" name="Google Shape;586;p30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7" name="Google Shape;58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9075" y="2928400"/>
            <a:ext cx="2120681" cy="14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4400" y="2935625"/>
            <a:ext cx="2198375" cy="1451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Google Shape;589;p30"/>
          <p:cNvCxnSpPr>
            <a:stCxn id="587" idx="3"/>
            <a:endCxn id="588" idx="1"/>
          </p:cNvCxnSpPr>
          <p:nvPr/>
        </p:nvCxnSpPr>
        <p:spPr>
          <a:xfrm>
            <a:off x="2929756" y="3654363"/>
            <a:ext cx="7647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90" name="Google Shape;590;p30"/>
          <p:cNvSpPr txBox="1"/>
          <p:nvPr/>
        </p:nvSpPr>
        <p:spPr>
          <a:xfrm>
            <a:off x="1289063" y="4380325"/>
            <a:ext cx="116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Photodiode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0"/>
          <p:cNvSpPr txBox="1"/>
          <p:nvPr/>
        </p:nvSpPr>
        <p:spPr>
          <a:xfrm>
            <a:off x="4024763" y="4380325"/>
            <a:ext cx="116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LED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2" name="Google Shape;59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57425" y="2928395"/>
            <a:ext cx="2198351" cy="14663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30"/>
          <p:cNvCxnSpPr>
            <a:stCxn id="588" idx="3"/>
            <a:endCxn id="592" idx="1"/>
          </p:cNvCxnSpPr>
          <p:nvPr/>
        </p:nvCxnSpPr>
        <p:spPr>
          <a:xfrm>
            <a:off x="5892775" y="3661588"/>
            <a:ext cx="76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94" name="Google Shape;594;p30"/>
          <p:cNvSpPr txBox="1"/>
          <p:nvPr/>
        </p:nvSpPr>
        <p:spPr>
          <a:xfrm>
            <a:off x="7176238" y="4380325"/>
            <a:ext cx="116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Light Fixture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31"/>
          <p:cNvSpPr txBox="1"/>
          <p:nvPr/>
        </p:nvSpPr>
        <p:spPr>
          <a:xfrm>
            <a:off x="194275" y="0"/>
            <a:ext cx="90189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Trade Studies To Still Be 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Performed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31"/>
          <p:cNvSpPr txBox="1"/>
          <p:nvPr/>
        </p:nvSpPr>
        <p:spPr>
          <a:xfrm>
            <a:off x="23075" y="1118650"/>
            <a:ext cx="664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3" name="Google Shape;603;p31"/>
          <p:cNvGraphicFramePr/>
          <p:nvPr/>
        </p:nvGraphicFramePr>
        <p:xfrm>
          <a:off x="1769275" y="12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1809750"/>
                <a:gridCol w="2034700"/>
                <a:gridCol w="1761000"/>
              </a:tblGrid>
              <a:tr h="10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cap="none" strike="noStrike"/>
                        <a:t>Trade</a:t>
                      </a:r>
                      <a:endParaRPr sz="13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cap="none" strike="noStrike"/>
                        <a:t>Optics Bench</a:t>
                      </a:r>
                      <a:endParaRPr sz="13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cap="none" strike="noStrike"/>
                        <a:t>Shape of Test Bench</a:t>
                      </a:r>
                      <a:endParaRPr sz="13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79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Potential Design Options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NanoSAM-II, NanoSAM-III,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New Design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Square, Concave, Single in-line bar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815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Important Design Facets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en" sz="1400" u="none" cap="none" strike="noStrike"/>
                        <a:t>Aligned</a:t>
                      </a:r>
                      <a:endParaRPr sz="1400" u="none" cap="none" strike="noStrike"/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en" sz="1400" u="none" cap="none" strike="noStrike"/>
                        <a:t>≤ 0.5U</a:t>
                      </a:r>
                      <a:endParaRPr sz="1400" u="none" cap="none" strike="noStrike"/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en" sz="1400" u="none" cap="none" strike="noStrike"/>
                        <a:t>Removes excess light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en" sz="1400" u="none" cap="none" strike="noStrike"/>
                        <a:t>Must hold light source in place</a:t>
                      </a:r>
                      <a:endParaRPr sz="1400" u="none" cap="none" strike="noStrike"/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en" sz="1400" u="none" cap="none" strike="noStrike"/>
                        <a:t>Hold Optics Bench Stable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604" name="Google Shape;60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1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6" name="Google Shape;606;p31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7" name="Google Shape;607;p31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8" name="Google Shape;608;p31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9" name="Google Shape;609;p31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2"/>
          <p:cNvSpPr txBox="1"/>
          <p:nvPr/>
        </p:nvSpPr>
        <p:spPr>
          <a:xfrm>
            <a:off x="1528800" y="1629775"/>
            <a:ext cx="61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32"/>
          <p:cNvSpPr txBox="1"/>
          <p:nvPr/>
        </p:nvSpPr>
        <p:spPr>
          <a:xfrm>
            <a:off x="768475" y="3504425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Modeling and Prototyping Plan</a:t>
            </a:r>
            <a:endParaRPr b="1" i="0" sz="4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8" name="Google Shape;61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9622" y="-185662"/>
            <a:ext cx="4031074" cy="403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32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32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2" name="Google Shape;622;p32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32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32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3"/>
          <p:cNvSpPr txBox="1"/>
          <p:nvPr/>
        </p:nvSpPr>
        <p:spPr>
          <a:xfrm>
            <a:off x="1524188" y="0"/>
            <a:ext cx="601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Prototyping Completed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2" name="Google Shape;63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3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4" name="Google Shape;634;p33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5" name="Google Shape;635;p33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6" name="Google Shape;636;p33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7" name="Google Shape;637;p33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8" name="Google Shape;638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1047438"/>
            <a:ext cx="2782387" cy="37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5865888" y="1496912"/>
            <a:ext cx="3744174" cy="28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2704976" y="1542786"/>
            <a:ext cx="3713823" cy="2722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1" name="Google Shape;641;p33"/>
          <p:cNvCxnSpPr/>
          <p:nvPr/>
        </p:nvCxnSpPr>
        <p:spPr>
          <a:xfrm flipH="1" rot="10800000">
            <a:off x="2782375" y="2902349"/>
            <a:ext cx="432000" cy="3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2" name="Google Shape;642;p33"/>
          <p:cNvCxnSpPr/>
          <p:nvPr/>
        </p:nvCxnSpPr>
        <p:spPr>
          <a:xfrm flipH="1" rot="10800000">
            <a:off x="5923250" y="2899174"/>
            <a:ext cx="432000" cy="3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2975" y="841780"/>
            <a:ext cx="6697726" cy="375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4"/>
          <p:cNvSpPr txBox="1"/>
          <p:nvPr/>
        </p:nvSpPr>
        <p:spPr>
          <a:xfrm>
            <a:off x="841800" y="841775"/>
            <a:ext cx="7460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34"/>
          <p:cNvSpPr txBox="1"/>
          <p:nvPr/>
        </p:nvSpPr>
        <p:spPr>
          <a:xfrm>
            <a:off x="1524188" y="0"/>
            <a:ext cx="601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Proposed Future Prototyping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34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4" name="Google Shape;654;p34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5" name="Google Shape;655;p34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6" name="Google Shape;656;p34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7" name="Google Shape;657;p34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58" name="Google Shape;658;p34"/>
          <p:cNvCxnSpPr/>
          <p:nvPr/>
        </p:nvCxnSpPr>
        <p:spPr>
          <a:xfrm>
            <a:off x="2582975" y="2845000"/>
            <a:ext cx="1048200" cy="786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9" name="Google Shape;659;p34"/>
          <p:cNvCxnSpPr/>
          <p:nvPr/>
        </p:nvCxnSpPr>
        <p:spPr>
          <a:xfrm flipH="1">
            <a:off x="2590450" y="2867450"/>
            <a:ext cx="1033200" cy="763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5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Potential Test Bench Set-Up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7" name="Google Shape;66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35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9" name="Google Shape;669;p35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0" name="Google Shape;670;p35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35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35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3" name="Google Shape;673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27239" y="961500"/>
            <a:ext cx="5555773" cy="17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5"/>
          <p:cNvSpPr txBox="1"/>
          <p:nvPr/>
        </p:nvSpPr>
        <p:spPr>
          <a:xfrm>
            <a:off x="2344950" y="1114600"/>
            <a:ext cx="58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35"/>
          <p:cNvSpPr txBox="1"/>
          <p:nvPr/>
        </p:nvSpPr>
        <p:spPr>
          <a:xfrm>
            <a:off x="3246875" y="2697675"/>
            <a:ext cx="27165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Fixed LED light source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NanoSAM Apparatus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 Bench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35"/>
          <p:cNvSpPr txBox="1"/>
          <p:nvPr/>
        </p:nvSpPr>
        <p:spPr>
          <a:xfrm>
            <a:off x="6032125" y="1196400"/>
            <a:ext cx="227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35"/>
          <p:cNvSpPr txBox="1"/>
          <p:nvPr/>
        </p:nvSpPr>
        <p:spPr>
          <a:xfrm>
            <a:off x="3916400" y="2009338"/>
            <a:ext cx="24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36"/>
          <p:cNvSpPr txBox="1"/>
          <p:nvPr/>
        </p:nvSpPr>
        <p:spPr>
          <a:xfrm>
            <a:off x="886725" y="793625"/>
            <a:ext cx="7460400" cy="28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●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Take the low fidelity electronic prototype created and further model it towards a high fidelity prototype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●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 up a prototype using past projects boards to test if they still work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○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they are verified as working then move forward with past projects electronics models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2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■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Past projects software unable to compile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○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they are not operational then create a new electronics model using parts that may not have been accessible to past teams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36"/>
          <p:cNvSpPr txBox="1"/>
          <p:nvPr/>
        </p:nvSpPr>
        <p:spPr>
          <a:xfrm>
            <a:off x="1524188" y="0"/>
            <a:ext cx="601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Modeling Moving Forward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36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8" name="Google Shape;688;p36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9" name="Google Shape;689;p36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p36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1" name="Google Shape;691;p36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2" name="Google Shape;692;p36"/>
          <p:cNvSpPr txBox="1"/>
          <p:nvPr/>
        </p:nvSpPr>
        <p:spPr>
          <a:xfrm>
            <a:off x="886725" y="3309200"/>
            <a:ext cx="7415700" cy="13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●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mathematical model to compare power received at the photodiode by the sun versus light source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○"/>
            </a:pPr>
            <a:r>
              <a:rPr b="0" i="0" lang="en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 inform gains necessary for signal conditioning 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37"/>
          <p:cNvSpPr txBox="1"/>
          <p:nvPr/>
        </p:nvSpPr>
        <p:spPr>
          <a:xfrm>
            <a:off x="1528800" y="1629775"/>
            <a:ext cx="61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37"/>
          <p:cNvSpPr txBox="1"/>
          <p:nvPr/>
        </p:nvSpPr>
        <p:spPr>
          <a:xfrm>
            <a:off x="768475" y="3504425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1" i="0" sz="5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1" name="Google Shape;70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9622" y="-185662"/>
            <a:ext cx="4031074" cy="403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8"/>
          <p:cNvSpPr txBox="1"/>
          <p:nvPr/>
        </p:nvSpPr>
        <p:spPr>
          <a:xfrm>
            <a:off x="1528800" y="1629775"/>
            <a:ext cx="61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38"/>
          <p:cNvSpPr txBox="1"/>
          <p:nvPr/>
        </p:nvSpPr>
        <p:spPr>
          <a:xfrm>
            <a:off x="768475" y="3504425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 Slides</a:t>
            </a:r>
            <a:endParaRPr b="1" i="0" sz="5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9622" y="-185662"/>
            <a:ext cx="4031074" cy="403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39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9" name="Google Shape;719;p39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0" name="Google Shape;720;p39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1" name="Google Shape;721;p39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2" name="Google Shape;72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79622" y="-185662"/>
            <a:ext cx="4031074" cy="4031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39"/>
          <p:cNvSpPr txBox="1"/>
          <p:nvPr/>
        </p:nvSpPr>
        <p:spPr>
          <a:xfrm>
            <a:off x="768475" y="3504425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Description Backup</a:t>
            </a:r>
            <a:endParaRPr b="1" i="0" sz="5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39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Ball’s Legacy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0" y="1000125"/>
            <a:ext cx="8783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1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Motivation</a:t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Char char="-"/>
            </a:pPr>
            <a:r>
              <a:rPr b="1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high resolution profiles of aerosols in the atmosphere</a:t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81425" y="1769625"/>
            <a:ext cx="3820856" cy="26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4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4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4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40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Level 1 Functional Requirements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40"/>
          <p:cNvSpPr txBox="1"/>
          <p:nvPr/>
        </p:nvSpPr>
        <p:spPr>
          <a:xfrm>
            <a:off x="132150" y="841775"/>
            <a:ext cx="85215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Physical: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Demonstrate a path for the data collection hardware to fit into a 0.5U CubeSat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testing bench shall be manufactured to secure the light source and optical bench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light source shall be spatially and radiometrically stable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Electrical: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Shall convert a microwatt optical signal into an digital signal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Shall be able to monitor the temperature of the detector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Collection hardware shall not exceed a power usage of 8 Watts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Software: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and stop radiometric data acquisition on command and include timestamps for critical data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Keep the controller apprised of whether or not the solar signal is above a ‘low threshold‘ of irradiance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Deliver data either continuously to the controller or as a data file after the occultation event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3" name="Google Shape;73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0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5" name="Google Shape;735;p40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6" name="Google Shape;736;p40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7" name="Google Shape;737;p40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8" name="Google Shape;738;p40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41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Level 2 Functional Requirements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41"/>
          <p:cNvSpPr txBox="1"/>
          <p:nvPr/>
        </p:nvSpPr>
        <p:spPr>
          <a:xfrm>
            <a:off x="132150" y="841775"/>
            <a:ext cx="8521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Physical: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 the data collection hardware into a 0.5U CubeSat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and implement a shutter system that will reduce the irradiance to below the threshold set by software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Electrical: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Shall reduce power consumption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Shall achieve an SNR better than or the same as SAM II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Software: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Include housekeeping data in the time stamped data stream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Incorporate error handling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 orbit propagation model to start data acquisition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" name="Google Shape;74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41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9" name="Google Shape;749;p41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0" name="Google Shape;750;p41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1" name="Google Shape;751;p41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2" name="Google Shape;752;p41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2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CONOPS II - NanoSAM-IV Scope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0" name="Google Shape;76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42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2" name="Google Shape;762;p42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3" name="Google Shape;763;p42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4" name="Google Shape;764;p42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5" name="Google Shape;765;p42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6" name="Google Shape;76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5900" y="689350"/>
            <a:ext cx="7032175" cy="39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43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CPE: Light Source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43"/>
          <p:cNvSpPr txBox="1"/>
          <p:nvPr/>
        </p:nvSpPr>
        <p:spPr>
          <a:xfrm>
            <a:off x="152400" y="2171550"/>
            <a:ext cx="883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75" name="Google Shape;775;p43"/>
          <p:cNvGraphicFramePr/>
          <p:nvPr/>
        </p:nvGraphicFramePr>
        <p:xfrm>
          <a:off x="92500" y="952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1172750"/>
                <a:gridCol w="816700"/>
                <a:gridCol w="4074750"/>
                <a:gridCol w="1699350"/>
                <a:gridCol w="1115075"/>
              </a:tblGrid>
              <a:tr h="45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Element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 Relation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Subsystem Interdependencies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Risk &amp;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Uncertainty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979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Radiometric, continuous wave light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light source must be chosen with these parameters in mind.  Trade studies are being undertaken and described more later to determine best light source.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Mechanics &amp; Optics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08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Mechanically stable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light source must be fixed in place and remain aligned with the optics housing.  This flows naturally from the creation of a stable test bench capable of repeated experiments.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Mechanics &amp; Optics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08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Photodiode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source must emit light in wavelength that the photodiode can capture.  No constraints on what wavelength/power it must test with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Mechanics &amp; Optics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776" name="Google Shape;77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3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8" name="Google Shape;778;p43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9" name="Google Shape;779;p43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0" name="Google Shape;780;p43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1" name="Google Shape;781;p43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44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CPE: Optics Bench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44"/>
          <p:cNvSpPr txBox="1"/>
          <p:nvPr/>
        </p:nvSpPr>
        <p:spPr>
          <a:xfrm>
            <a:off x="152400" y="2171550"/>
            <a:ext cx="883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90" name="Google Shape;790;p44"/>
          <p:cNvGraphicFramePr/>
          <p:nvPr/>
        </p:nvGraphicFramePr>
        <p:xfrm>
          <a:off x="132688" y="954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1193775"/>
                <a:gridCol w="920975"/>
                <a:gridCol w="3687775"/>
                <a:gridCol w="1538050"/>
                <a:gridCol w="1538050"/>
              </a:tblGrid>
              <a:tr h="45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Element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 Relation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Subsystem Interdependencies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Risk &amp;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Uncertainty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979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Optics Bench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There are multiple NanoSAM optics benches available, all in different states of optical alignment.  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Determine which lights source with trade study.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Medium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08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Photodiode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E.1, E.3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photodiode must be selected so that it can receive the type of light being created by the light source.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Mechanics &amp; Optics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08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Alignment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Optics must be aligned well enough simply so that light can directly strike the photodiode.  No explicit requirements on alignment beyond this.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Medium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791" name="Google Shape;79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44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3" name="Google Shape;793;p44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44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5" name="Google Shape;795;p44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6" name="Google Shape;796;p44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45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CPE: Electronics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45"/>
          <p:cNvSpPr txBox="1"/>
          <p:nvPr/>
        </p:nvSpPr>
        <p:spPr>
          <a:xfrm>
            <a:off x="152400" y="2171550"/>
            <a:ext cx="883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05" name="Google Shape;805;p45"/>
          <p:cNvGraphicFramePr/>
          <p:nvPr/>
        </p:nvGraphicFramePr>
        <p:xfrm>
          <a:off x="92513" y="101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1163750"/>
                <a:gridCol w="989625"/>
                <a:gridCol w="3307900"/>
                <a:gridCol w="2015325"/>
                <a:gridCol w="1402025"/>
              </a:tblGrid>
              <a:tr h="45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Element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 Relation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Description/Requirements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Subsystem Interdependencies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Risk &amp;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Uncertainty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979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Board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E.4, E.5, E.8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electronics board must house most critical electronics.  Major requirement is to demonstrate path to fit current 0.5U CubeSat footprint.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Mechanical &amp; Electronics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08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ADC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E.3, E.4, E.8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ADC must be matched with the range of the photodiode and must sample at TBD rate.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Optics &amp; Electronics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08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Signal Conditioning Circuit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signal produced from photodiode needs to be amplified and have a reduction in noise by TBD and TBD dB.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Optics &amp; Electronics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Medium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Medium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806" name="Google Shape;80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45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8" name="Google Shape;808;p45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9" name="Google Shape;809;p45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0" name="Google Shape;810;p45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1" name="Google Shape;811;p45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46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CPE: Software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46"/>
          <p:cNvSpPr txBox="1"/>
          <p:nvPr/>
        </p:nvSpPr>
        <p:spPr>
          <a:xfrm>
            <a:off x="152400" y="2171550"/>
            <a:ext cx="883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20" name="Google Shape;820;p46"/>
          <p:cNvGraphicFramePr/>
          <p:nvPr/>
        </p:nvGraphicFramePr>
        <p:xfrm>
          <a:off x="132700" y="1122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1318625"/>
                <a:gridCol w="830075"/>
                <a:gridCol w="3749925"/>
                <a:gridCol w="1609050"/>
                <a:gridCol w="1320325"/>
              </a:tblGrid>
              <a:tr h="452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Element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 Relation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Subsystem Interdependencies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Risk &amp;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Uncertainty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979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Microprocessor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microprocessor must be used to package and send digital data to the controller interface.  This processor needs to be programmable, and be able to store a TBD amount of data and later dump to the controller interface or continuously send data. Must make sure all other electronics are functioning properly. Requires a trade study.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Electronics &amp; Software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Medium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08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Controller interface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E.7, E.9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controller interface needs to be capable of organizing and displaying data however the team sees fit.  Additionally, it must be able to seamlessly start and stop data collection.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Electronics &amp; Software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Risk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Uncert.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821" name="Google Shape;821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46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3" name="Google Shape;823;p46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4" name="Google Shape;824;p46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5" name="Google Shape;825;p46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6" name="Google Shape;826;p46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47"/>
          <p:cNvSpPr txBox="1"/>
          <p:nvPr/>
        </p:nvSpPr>
        <p:spPr>
          <a:xfrm>
            <a:off x="1528800" y="1629775"/>
            <a:ext cx="61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47"/>
          <p:cNvSpPr txBox="1"/>
          <p:nvPr/>
        </p:nvSpPr>
        <p:spPr>
          <a:xfrm>
            <a:off x="768475" y="3504425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Trades Backup</a:t>
            </a:r>
            <a:endParaRPr b="1" i="0" sz="5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5" name="Google Shape;835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9622" y="-185662"/>
            <a:ext cx="4031074" cy="403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47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8" name="Google Shape;838;p47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9" name="Google Shape;839;p47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0" name="Google Shape;840;p47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1" name="Google Shape;841;p47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48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Requirements &amp; Constraints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49" name="Google Shape;849;p48"/>
          <p:cNvGraphicFramePr/>
          <p:nvPr/>
        </p:nvGraphicFramePr>
        <p:xfrm>
          <a:off x="312088" y="108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3191500"/>
                <a:gridCol w="2285200"/>
                <a:gridCol w="2962750"/>
              </a:tblGrid>
              <a:tr h="33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Requirements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Constraints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Interfaces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698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Start and stop taking radiometric data on command and include timestamps for critical data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Similar data rate to NanoSAM II/III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Must communicate with electronics to ensure no errors or warnings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98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Deliver data continuously or save as data file for later transfer to controller interface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SNR must be better than NanoSAM II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transferred to a computer interface to be processed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2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Incorporate error handling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Demonstrate a path to fit a 0.5U CubeSat design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Microcontroller chosen influences electronics PCB design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2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 orbit propagation model to start data acquisition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Mechanics and Software/Electronics must talk about size constraints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850" name="Google Shape;850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48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2" name="Google Shape;852;p48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3" name="Google Shape;853;p48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4" name="Google Shape;854;p48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5" name="Google Shape;855;p48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49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Metrics, Weights &amp; Rationale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63" name="Google Shape;863;p49"/>
          <p:cNvGraphicFramePr/>
          <p:nvPr/>
        </p:nvGraphicFramePr>
        <p:xfrm>
          <a:off x="312088" y="1112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301275"/>
                <a:gridCol w="2425350"/>
                <a:gridCol w="3712825"/>
              </a:tblGrid>
              <a:tr h="37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Metrics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Weights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Rationale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786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Want an effective but relatively inexpensive microprocessor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86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path must be demonstrated to fit within a 0.5U CubeSat as well as the PCB boards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1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Processing Power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acquisition is a critical goal of this project, must be able to process light data and convert it to digital data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864" name="Google Shape;86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49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6" name="Google Shape;866;p49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7" name="Google Shape;867;p49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8" name="Google Shape;868;p49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9" name="Google Shape;869;p49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NanoSAM Legacy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300" y="1072175"/>
            <a:ext cx="2522975" cy="34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7663" y="1072163"/>
            <a:ext cx="2745650" cy="34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88563" y="1911337"/>
            <a:ext cx="1863858" cy="178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5713" y="1077025"/>
            <a:ext cx="2745650" cy="34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86613" y="1990810"/>
            <a:ext cx="1863850" cy="172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5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50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Microcontroller/ADC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77" name="Google Shape;877;p50"/>
          <p:cNvGraphicFramePr/>
          <p:nvPr/>
        </p:nvGraphicFramePr>
        <p:xfrm>
          <a:off x="1414813" y="74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383875"/>
                <a:gridCol w="2480450"/>
                <a:gridCol w="1682800"/>
              </a:tblGrid>
              <a:tr h="31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Possible Options</a:t>
                      </a:r>
                      <a:endParaRPr b="1"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/>
                        <a:t>General Metrics</a:t>
                      </a:r>
                      <a:endParaRPr b="1"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Value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335525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Teensy 4.0: $23 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Flash Memory and SRAM 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1984 KB,  1024KB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35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(18 x 36 mm)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35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Clock Speed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 MHz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35525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Arduino Nano: $20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Flash Memory and SRAM 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 KB, 2 KB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35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 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(18 x 45 mm)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35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Clock Speed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MHz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35525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Raspberry Pi Zero 2 W: </a:t>
                      </a: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SDRAM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512MB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35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(65 x 30mm)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35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Clock Speed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1GHz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878" name="Google Shape;878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50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0" name="Google Shape;880;p50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1" name="Google Shape;881;p50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2" name="Google Shape;882;p50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3" name="Google Shape;883;p50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1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Microcontroller/ADC Trade Matrix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91" name="Google Shape;891;p51"/>
          <p:cNvGraphicFramePr/>
          <p:nvPr/>
        </p:nvGraphicFramePr>
        <p:xfrm>
          <a:off x="1072838" y="758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2548150"/>
                <a:gridCol w="2651400"/>
                <a:gridCol w="1798775"/>
              </a:tblGrid>
              <a:tr h="300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Possible Options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Metrics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39620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Teensy 4.0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070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 (18 x 36 mm)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962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Processing Power/Bit Resolution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9620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Arduino Nano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 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62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 (18 x 45 mm)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62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Processing Power/Bit Resolution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620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Raspberry Pi Zero 2 W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962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 (65 x 30mm)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962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Processing Power/Bit Resolution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892" name="Google Shape;89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51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4" name="Google Shape;894;p51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5" name="Google Shape;895;p51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6" name="Google Shape;896;p51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7" name="Google Shape;897;p51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Google Shape;90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52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Selection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05" name="Google Shape;905;p52"/>
          <p:cNvGraphicFramePr/>
          <p:nvPr/>
        </p:nvGraphicFramePr>
        <p:xfrm>
          <a:off x="1227500" y="1084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3873950"/>
                <a:gridCol w="2734675"/>
              </a:tblGrid>
              <a:tr h="30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Possible Options</a:t>
                      </a:r>
                      <a:endParaRPr b="1"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Final Score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15625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Arduino Nano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56250">
                <a:tc vMerge="1"/>
                <a:tc vMerge="1"/>
              </a:tr>
              <a:tr h="124225">
                <a:tc vMerge="1"/>
                <a:tc vMerge="1"/>
              </a:tr>
              <a:tr h="15625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r>
                        <a:rPr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aspberry Pi Zero 2 W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56250">
                <a:tc vMerge="1"/>
                <a:tc vMerge="1"/>
              </a:tr>
              <a:tr h="124200">
                <a:tc vMerge="1"/>
                <a:tc vMerge="1"/>
              </a:tr>
              <a:tr h="1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Teensy 4.0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906" name="Google Shape;906;p52"/>
          <p:cNvSpPr txBox="1"/>
          <p:nvPr/>
        </p:nvSpPr>
        <p:spPr>
          <a:xfrm>
            <a:off x="1001675" y="2900438"/>
            <a:ext cx="7433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best processing for size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Close with Rasp. Pi, but Pi was too big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convenient due to previous teams’ Teensy boards being available to NanoSAM-IV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Coding language easier for Teensy compared to Rasp. Pi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PCBs’ are designed for the Teensy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7" name="Google Shape;907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52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9" name="Google Shape;909;p52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0" name="Google Shape;910;p52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1" name="Google Shape;911;p52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2" name="Google Shape;912;p52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3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8" name="Google Shape;91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53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2" name="Google Shape;922;p53"/>
          <p:cNvSpPr txBox="1"/>
          <p:nvPr/>
        </p:nvSpPr>
        <p:spPr>
          <a:xfrm>
            <a:off x="5302225" y="4762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1" i="0" sz="14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3" name="Google Shape;923;p53"/>
          <p:cNvSpPr txBox="1"/>
          <p:nvPr/>
        </p:nvSpPr>
        <p:spPr>
          <a:xfrm>
            <a:off x="1826775" y="4762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53"/>
          <p:cNvSpPr txBox="1"/>
          <p:nvPr/>
        </p:nvSpPr>
        <p:spPr>
          <a:xfrm>
            <a:off x="3072000" y="4762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5" name="Google Shape;925;p53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6" name="Google Shape;926;p53"/>
          <p:cNvSpPr txBox="1"/>
          <p:nvPr/>
        </p:nvSpPr>
        <p:spPr>
          <a:xfrm>
            <a:off x="841775" y="0"/>
            <a:ext cx="7460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Modeling Moving Forward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53"/>
          <p:cNvSpPr txBox="1"/>
          <p:nvPr/>
        </p:nvSpPr>
        <p:spPr>
          <a:xfrm>
            <a:off x="-81750" y="738900"/>
            <a:ext cx="4311600" cy="3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Solar Power Received By Photodiode</a:t>
            </a:r>
            <a:endParaRPr b="0" i="0" sz="17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Solar irradiance or solar constant [W/(m</a:t>
            </a:r>
            <a:r>
              <a:rPr b="0" baseline="3000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⸱𝜇m)]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Multiply by wavelength of light source [𝜇m] to get irradiance [W/m</a:t>
            </a:r>
            <a:r>
              <a:rPr b="0" baseline="3000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Multiply by the area [m</a:t>
            </a:r>
            <a:r>
              <a:rPr b="0" baseline="3000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] of the optics aperture to determine power entering the optics bench [W]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Focal length of the mirror [mm] multiplied by angular width of the sun gives image size (diameter) of sun on the pinhole in front of photodiode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Pinhole diameter [mm] divided by Image diameter  [mm] gives fraction or ratio of power received by photodiode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Multiply power entering optics bench (from step 3) and ratio of power (step 5) to get Wattage at photodiode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53"/>
          <p:cNvSpPr txBox="1"/>
          <p:nvPr/>
        </p:nvSpPr>
        <p:spPr>
          <a:xfrm>
            <a:off x="4572000" y="738900"/>
            <a:ext cx="44499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Distance of Light Source to Aperture </a:t>
            </a:r>
            <a:endParaRPr b="0" i="0" sz="17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*in theory want to find distance light needs to be from bench aperture to achieve the same power (likely not possible, so we need signal conditioning gains to simulate the sun)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 startAt="7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 source optimum power [W] divided by (4𝜋R</a:t>
            </a:r>
            <a:r>
              <a:rPr b="0" baseline="3000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), where R is distance from light source to aperture to get light source irradiance [W/m</a:t>
            </a:r>
            <a:r>
              <a:rPr b="0" baseline="3000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lphaL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 density; modeling light source as isotropic radiator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 startAt="7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Repeat steps  3 through 8 to determine how much power photodiode sees from light source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lphaLcPeriod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Likely a lot less than solar power calculated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AutoNum type="arabicPeriod" startAt="7"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Determine signal conditioning gains necessary for photodiode to output analog signals from light source to be similar to conditions where the sun is the source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34" name="Google Shape;934;p5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35" name="Google Shape;93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7201"/>
            <a:ext cx="9144000" cy="4869097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0808" y="0"/>
            <a:ext cx="56623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55"/>
          <p:cNvSpPr txBox="1"/>
          <p:nvPr/>
        </p:nvSpPr>
        <p:spPr>
          <a:xfrm>
            <a:off x="1204225" y="4804800"/>
            <a:ext cx="1030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David, Garrett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55"/>
          <p:cNvSpPr txBox="1"/>
          <p:nvPr/>
        </p:nvSpPr>
        <p:spPr>
          <a:xfrm>
            <a:off x="1545750" y="2674500"/>
            <a:ext cx="70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CJ, Jade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55"/>
          <p:cNvSpPr txBox="1"/>
          <p:nvPr/>
        </p:nvSpPr>
        <p:spPr>
          <a:xfrm>
            <a:off x="1166825" y="4012600"/>
            <a:ext cx="133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David, Garrett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55"/>
          <p:cNvSpPr txBox="1"/>
          <p:nvPr/>
        </p:nvSpPr>
        <p:spPr>
          <a:xfrm>
            <a:off x="856700" y="1031425"/>
            <a:ext cx="124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Lucca, Jade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55"/>
          <p:cNvSpPr txBox="1"/>
          <p:nvPr/>
        </p:nvSpPr>
        <p:spPr>
          <a:xfrm>
            <a:off x="504650" y="759250"/>
            <a:ext cx="103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Abdoulaye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55"/>
          <p:cNvSpPr txBox="1"/>
          <p:nvPr/>
        </p:nvSpPr>
        <p:spPr>
          <a:xfrm>
            <a:off x="1359325" y="2356650"/>
            <a:ext cx="103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CJ, Lucca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55"/>
          <p:cNvSpPr txBox="1"/>
          <p:nvPr/>
        </p:nvSpPr>
        <p:spPr>
          <a:xfrm>
            <a:off x="928700" y="1525775"/>
            <a:ext cx="124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Gerald, Lucio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55"/>
          <p:cNvSpPr txBox="1"/>
          <p:nvPr/>
        </p:nvSpPr>
        <p:spPr>
          <a:xfrm>
            <a:off x="1262075" y="3724200"/>
            <a:ext cx="106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Lucio, Gerald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55"/>
          <p:cNvSpPr txBox="1"/>
          <p:nvPr/>
        </p:nvSpPr>
        <p:spPr>
          <a:xfrm>
            <a:off x="1502300" y="759250"/>
            <a:ext cx="70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Benji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55"/>
          <p:cNvSpPr txBox="1"/>
          <p:nvPr/>
        </p:nvSpPr>
        <p:spPr>
          <a:xfrm>
            <a:off x="1473325" y="2839325"/>
            <a:ext cx="1030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Abdoulaye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55"/>
          <p:cNvSpPr txBox="1"/>
          <p:nvPr/>
        </p:nvSpPr>
        <p:spPr>
          <a:xfrm>
            <a:off x="1700725" y="3040413"/>
            <a:ext cx="60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Benji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CONOPS I - Greater NanoSAM Mission 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2775" y="681400"/>
            <a:ext cx="7118100" cy="400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6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6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6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2150" y="1301200"/>
            <a:ext cx="4736350" cy="266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NanoSAM IV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7"/>
          <p:cNvSpPr txBox="1"/>
          <p:nvPr/>
        </p:nvSpPr>
        <p:spPr>
          <a:xfrm>
            <a:off x="0" y="841775"/>
            <a:ext cx="4487700" cy="53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Core Functional Requirements:</a:t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0025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AutoNum type="arabicPeriod"/>
            </a:pPr>
            <a:r>
              <a:rPr b="0" i="0" lang="en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 and use a physically and radiometrically stable light source.</a:t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0025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AutoNum type="arabicPeriod"/>
            </a:pPr>
            <a:r>
              <a:rPr b="0" i="0" lang="en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Take in radiometric data through an optics test bench via a photodiode.</a:t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0025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AutoNum type="arabicPeriod"/>
            </a:pPr>
            <a:r>
              <a:rPr b="0" i="0" lang="en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Convert radiometric data from the optics test bench into electrical signals, then to digital data.</a:t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0025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AutoNum type="arabicPeriod"/>
            </a:pPr>
            <a:r>
              <a:rPr b="0" i="0" lang="en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Collect and save this digital data (via a controller interface).</a:t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0025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AutoNum type="arabicPeriod"/>
            </a:pPr>
            <a:r>
              <a:rPr b="0" i="0" lang="en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Must be able to withstand rigorous testing without failure or degradation and protect circuitry from overvoltage/current.</a:t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7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8"/>
          <p:cNvSpPr txBox="1"/>
          <p:nvPr/>
        </p:nvSpPr>
        <p:spPr>
          <a:xfrm>
            <a:off x="841775" y="-59862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Functional Block Diagram</a:t>
            </a:r>
            <a:endParaRPr b="1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8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8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8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8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74838" y="474975"/>
            <a:ext cx="5860575" cy="42785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/>
          <p:nvPr/>
        </p:nvSpPr>
        <p:spPr>
          <a:xfrm>
            <a:off x="4269300" y="2922750"/>
            <a:ext cx="1764000" cy="1085700"/>
          </a:xfrm>
          <a:prstGeom prst="rect">
            <a:avLst/>
          </a:prstGeom>
          <a:solidFill>
            <a:srgbClr val="FF0000">
              <a:alpha val="0"/>
            </a:srgbClr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3999500" y="1686850"/>
            <a:ext cx="841800" cy="1288200"/>
          </a:xfrm>
          <a:prstGeom prst="rect">
            <a:avLst/>
          </a:prstGeom>
          <a:solidFill>
            <a:srgbClr val="FF0000">
              <a:alpha val="0"/>
            </a:srgbClr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3999500" y="1169100"/>
            <a:ext cx="1908600" cy="574500"/>
          </a:xfrm>
          <a:prstGeom prst="rect">
            <a:avLst/>
          </a:prstGeom>
          <a:solidFill>
            <a:srgbClr val="FF0000">
              <a:alpha val="0"/>
            </a:srgbClr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1730700" y="3103775"/>
            <a:ext cx="2268900" cy="1496700"/>
          </a:xfrm>
          <a:prstGeom prst="rect">
            <a:avLst/>
          </a:prstGeom>
          <a:solidFill>
            <a:srgbClr val="FF0000">
              <a:alpha val="0"/>
            </a:srgbClr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" name="Google Shape;250;p9"/>
          <p:cNvGraphicFramePr/>
          <p:nvPr/>
        </p:nvGraphicFramePr>
        <p:xfrm>
          <a:off x="-12" y="841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901700"/>
                <a:gridCol w="8242300"/>
              </a:tblGrid>
              <a:tr h="38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21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light source shall be mechanically stable and capable of producing continuous wave radiometric light.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00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E.2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power source shall provide a constant and stable power to the optics/electronics assembly. Not to exceed 8 Watts.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10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78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E.5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path shall be demonstrated towards the entire optics/electronics assembly fitting within a 0.5U CubeSat.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E.7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measurement representing the solar irradiance must be taken using the light source.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7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251" name="Google Shape;2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225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41775" cy="8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 txBox="1"/>
          <p:nvPr/>
        </p:nvSpPr>
        <p:spPr>
          <a:xfrm>
            <a:off x="841775" y="0"/>
            <a:ext cx="75267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Critical Project Elements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753550"/>
            <a:ext cx="9144002" cy="4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 txBox="1"/>
          <p:nvPr/>
        </p:nvSpPr>
        <p:spPr>
          <a:xfrm>
            <a:off x="841775" y="4762125"/>
            <a:ext cx="19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Project Description</a:t>
            </a:r>
            <a:endParaRPr b="1" i="0" sz="1400" u="sng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9"/>
          <p:cNvSpPr txBox="1"/>
          <p:nvPr/>
        </p:nvSpPr>
        <p:spPr>
          <a:xfrm>
            <a:off x="5215225" y="4762125"/>
            <a:ext cx="29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Modeling and Prototyping Plan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9"/>
          <p:cNvSpPr txBox="1"/>
          <p:nvPr/>
        </p:nvSpPr>
        <p:spPr>
          <a:xfrm>
            <a:off x="2833775" y="4762125"/>
            <a:ext cx="9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9"/>
          <p:cNvSpPr txBox="1"/>
          <p:nvPr/>
        </p:nvSpPr>
        <p:spPr>
          <a:xfrm>
            <a:off x="3732000" y="4762125"/>
            <a:ext cx="16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Current Design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9"/>
          <p:cNvSpPr txBox="1"/>
          <p:nvPr>
            <p:ph idx="12" type="sldNum"/>
          </p:nvPr>
        </p:nvSpPr>
        <p:spPr>
          <a:xfrm>
            <a:off x="7086600" y="48884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60" name="Google Shape;260;p9"/>
          <p:cNvGraphicFramePr/>
          <p:nvPr/>
        </p:nvGraphicFramePr>
        <p:xfrm>
          <a:off x="-12" y="8417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{856D224C-0406-4C68-B4F1-6DDF8980C352}</a:tableStyleId>
              </a:tblPr>
              <a:tblGrid>
                <a:gridCol w="901700"/>
                <a:gridCol w="8242300"/>
              </a:tblGrid>
              <a:tr h="339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88888"/>
                    </a:solidFill>
                  </a:tcPr>
                </a:tc>
              </a:tr>
              <a:tr h="30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light source shall be mechanically stable and capable of producing continuous wave radiometric light.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0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E.2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power source shall provide a constant and stable power to the optics/electronics assembly. Not to exceed 8 Watts.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0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E.3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optics bench shall take in visible light and output an analog signal with a photodiode.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0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E.4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electronics board shall condition the analog signal.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0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E.5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path shall be demonstrated towards the entire optics/electronics assembly fitting within a 0.5U CubeSat.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0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E.6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optics system must be adequately aligned such that light directly hits the photodiode.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34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E.7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measurement representing the solar irradiance must be taken using the light source.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0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E.8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analog measurement signal must be digitized and collected.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41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E.9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controller interface must be able to package, store and present data, and must also control start/stop of data collection.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0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E.10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total cost of the project shall not exceed $4000.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2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D1C97D5F27A942A6ECCDFB95DF13FE" ma:contentTypeVersion="2" ma:contentTypeDescription="Create a new document." ma:contentTypeScope="" ma:versionID="5c0e740550673f5f4954bb6797f86aac">
  <xsd:schema xmlns:xsd="http://www.w3.org/2001/XMLSchema" xmlns:xs="http://www.w3.org/2001/XMLSchema" xmlns:p="http://schemas.microsoft.com/office/2006/metadata/properties" xmlns:ns2="808fd839-170a-44a4-85e4-5aff044f8a2d" targetNamespace="http://schemas.microsoft.com/office/2006/metadata/properties" ma:root="true" ma:fieldsID="5619e1ff52abc926600559262f396ca4" ns2:_="">
    <xsd:import namespace="808fd839-170a-44a4-85e4-5aff044f8a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fd839-170a-44a4-85e4-5aff044f8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F2E20D-14EF-43D7-9892-5AECFFCEBF84}"/>
</file>

<file path=customXml/itemProps2.xml><?xml version="1.0" encoding="utf-8"?>
<ds:datastoreItem xmlns:ds="http://schemas.openxmlformats.org/officeDocument/2006/customXml" ds:itemID="{0A829614-D270-4456-965B-6E3C64C0CD52}"/>
</file>

<file path=customXml/itemProps3.xml><?xml version="1.0" encoding="utf-8"?>
<ds:datastoreItem xmlns:ds="http://schemas.openxmlformats.org/officeDocument/2006/customXml" ds:itemID="{F91D064E-F54D-4531-A6E3-786A1DC27D83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0x01010055D1C97D5F27A942A6ECCDFB95DF13FE</vt:lpwstr>
  </property>
</Properties>
</file>