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9" roundtripDataSignature="AMtx7mjwRbgfmr3twPjN4FG/A7FNcAb0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FE5339-80E3-4486-A4C0-0801CB59297D}">
  <a:tblStyle styleId="{53FE5339-80E3-4486-A4C0-0801CB5929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  <a:tblStyle styleId="{20D55344-3AFB-46B2-A88F-5FD90A2D0BD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  <a:tblStyle styleId="{236C08A7-C944-4F13-B898-66AAAE971A4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B8D610C4-3F3F-43C2-9E96-AD2261C65B1F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3.xml"/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34" Type="http://schemas.openxmlformats.org/officeDocument/2006/relationships/slide" Target="slides/slide28.xml"/><Relationship Id="rId21" Type="http://schemas.openxmlformats.org/officeDocument/2006/relationships/slide" Target="slides/slide15.xml"/><Relationship Id="rId50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24" Type="http://schemas.openxmlformats.org/officeDocument/2006/relationships/slide" Target="slides/slide18.xml"/><Relationship Id="rId11" Type="http://schemas.openxmlformats.org/officeDocument/2006/relationships/slide" Target="slides/slide5.xml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36" Type="http://schemas.openxmlformats.org/officeDocument/2006/relationships/slide" Target="slides/slide30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5" Type="http://schemas.openxmlformats.org/officeDocument/2006/relationships/slide" Target="slides/slide9.xml"/><Relationship Id="rId44" Type="http://schemas.openxmlformats.org/officeDocument/2006/relationships/slide" Target="slides/slide38.xml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52" Type="http://schemas.openxmlformats.org/officeDocument/2006/relationships/customXml" Target="../customXml/item3.xml"/><Relationship Id="rId43" Type="http://schemas.openxmlformats.org/officeDocument/2006/relationships/slide" Target="slides/slide37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51" Type="http://schemas.openxmlformats.org/officeDocument/2006/relationships/customXml" Target="../customXml/item2.xml"/><Relationship Id="rId3" Type="http://schemas.openxmlformats.org/officeDocument/2006/relationships/presProps" Target="presProps.xml"/><Relationship Id="rId46" Type="http://schemas.openxmlformats.org/officeDocument/2006/relationships/slide" Target="slides/slide40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5" Type="http://schemas.openxmlformats.org/officeDocument/2006/relationships/slide" Target="slides/slide1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41" Type="http://schemas.openxmlformats.org/officeDocument/2006/relationships/slide" Target="slides/slide35.xml"/><Relationship Id="rId20" Type="http://schemas.openxmlformats.org/officeDocument/2006/relationships/slide" Target="slides/slide14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Good :) 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Include "without a pinhole" option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Good :) 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is a possible initial configuration?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Replace slide with a risk matrix and details on high risk flight items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Replace slide with highlights on functional block diagram to detail dependencies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Ad specifics to objectives to better define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Combine objectives 2 and 6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sz="45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0" name="Google Shape;70;p5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1" name="Google Shape;71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5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8" name="Google Shape;78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5"/>
          <p:cNvSpPr txBox="1"/>
          <p:nvPr>
            <p:ph type="title"/>
          </p:nvPr>
        </p:nvSpPr>
        <p:spPr>
          <a:xfrm>
            <a:off x="628650" y="13827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5"/>
          <p:cNvSpPr txBox="1"/>
          <p:nvPr>
            <p:ph idx="1" type="body"/>
          </p:nvPr>
        </p:nvSpPr>
        <p:spPr>
          <a:xfrm rot="5400000">
            <a:off x="2940248" y="-1077946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5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4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46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47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 txBox="1"/>
          <p:nvPr>
            <p:ph type="title"/>
          </p:nvPr>
        </p:nvSpPr>
        <p:spPr>
          <a:xfrm>
            <a:off x="628650" y="13827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B87C"/>
              </a:buClr>
              <a:buSzPts val="3300"/>
              <a:buFont typeface="Arial"/>
              <a:buNone/>
              <a:defRPr b="1">
                <a:solidFill>
                  <a:srgbClr val="CFB8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" type="body"/>
          </p:nvPr>
        </p:nvSpPr>
        <p:spPr>
          <a:xfrm>
            <a:off x="628650" y="123365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/>
          <p:nvPr>
            <p:ph type="title"/>
          </p:nvPr>
        </p:nvSpPr>
        <p:spPr>
          <a:xfrm>
            <a:off x="628650" y="13827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5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5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/>
          <p:nvPr>
            <p:ph type="title"/>
          </p:nvPr>
        </p:nvSpPr>
        <p:spPr>
          <a:xfrm>
            <a:off x="628650" y="13827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3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628650" y="13827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628650" y="123365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43"/>
          <p:cNvSpPr/>
          <p:nvPr/>
        </p:nvSpPr>
        <p:spPr>
          <a:xfrm>
            <a:off x="0" y="4609215"/>
            <a:ext cx="9144000" cy="534286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0881" y="4665035"/>
            <a:ext cx="2020187" cy="404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electronics&#10;&#10;Description automatically generated" id="13" name="Google Shape;1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2237" y="4612418"/>
            <a:ext cx="529503" cy="52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678" y="4609214"/>
            <a:ext cx="2401293" cy="5282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97" name="Google Shape;97;p1"/>
          <p:cNvPicPr preferRelativeResize="0"/>
          <p:nvPr/>
        </p:nvPicPr>
        <p:blipFill rotWithShape="1">
          <a:blip r:embed="rId3">
            <a:alphaModFix/>
          </a:blip>
          <a:srcRect b="-39" l="0" r="0" t="10101"/>
          <a:stretch/>
        </p:blipFill>
        <p:spPr>
          <a:xfrm>
            <a:off x="-1889" y="708"/>
            <a:ext cx="9147778" cy="462894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189566" y="2635788"/>
            <a:ext cx="295170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Preliminary Design Review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6576919" y="51361"/>
            <a:ext cx="24993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Ho.M.I.E. Team 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3rd,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ASEN 4018-012 Team 15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type="title"/>
          </p:nvPr>
        </p:nvSpPr>
        <p:spPr>
          <a:xfrm>
            <a:off x="311700" y="23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Critical Project Elements: Risk &amp; Uncertainty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0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85" name="Google Shape;185;p10"/>
          <p:cNvGraphicFramePr/>
          <p:nvPr/>
        </p:nvGraphicFramePr>
        <p:xfrm>
          <a:off x="708949" y="8536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{20D55344-3AFB-46B2-A88F-5FD90A2D0BD9}</a:tableStyleId>
              </a:tblPr>
              <a:tblGrid>
                <a:gridCol w="1191675"/>
                <a:gridCol w="1349500"/>
                <a:gridCol w="1286375"/>
                <a:gridCol w="1065400"/>
                <a:gridCol w="1183375"/>
                <a:gridCol w="1562975"/>
              </a:tblGrid>
              <a:tr h="535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Very Likely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Detection algorithm fails to detect motion</a:t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4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4E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4E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4E28"/>
                    </a:solidFil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Likely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False positive from detection algorithm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4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4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None/>
                      </a:pPr>
                      <a:r>
                        <a:rPr b="0" i="0" lang="en-US" sz="105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Radiation damage to electronics</a:t>
                      </a:r>
                      <a:endParaRPr sz="135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4E2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4E28"/>
                    </a:solidFill>
                  </a:tcPr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Possible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4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4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4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4E28"/>
                    </a:solidFill>
                  </a:tcPr>
                </a:tc>
              </a:tr>
              <a:tr h="83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Unlikely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None/>
                      </a:pPr>
                      <a:r>
                        <a:rPr b="0" i="0" lang="en-US" sz="105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FOD from spacecraft bus</a:t>
                      </a:r>
                      <a:endParaRPr sz="135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4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b="0" i="0" lang="en-US" sz="1050" u="none" strike="noStrike"/>
                        <a:t>Assembly becomes misaligned during launch, images no longer able to be captured</a:t>
                      </a:r>
                      <a:endParaRPr sz="135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41D"/>
                    </a:solidFill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Very Unlikely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FOD in sample collection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Perforation in microfluidic tubing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41D"/>
                    </a:solidFill>
                  </a:tcPr>
                </a:tc>
              </a:tr>
              <a:tr h="30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5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Negligible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Moderate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Significant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Severe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" name="Google Shape;186;p10"/>
          <p:cNvGraphicFramePr/>
          <p:nvPr/>
        </p:nvGraphicFramePr>
        <p:xfrm>
          <a:off x="5718759" y="42486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{236C08A7-C944-4F13-B898-66AAAE971A46}</a:tableStyleId>
              </a:tblPr>
              <a:tblGrid>
                <a:gridCol w="1022575"/>
                <a:gridCol w="1022575"/>
                <a:gridCol w="1022575"/>
              </a:tblGrid>
              <a:tr h="26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None/>
                      </a:pPr>
                      <a:r>
                        <a:rPr b="0" i="0" lang="en-US" sz="105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Acceptable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7BC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Watch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ED4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Unacceptable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14E28"/>
                    </a:solidFill>
                  </a:tcPr>
                </a:tc>
              </a:tr>
            </a:tbl>
          </a:graphicData>
        </a:graphic>
      </p:graphicFrame>
      <p:sp>
        <p:nvSpPr>
          <p:cNvPr id="187" name="Google Shape;187;p10"/>
          <p:cNvSpPr txBox="1"/>
          <p:nvPr/>
        </p:nvSpPr>
        <p:spPr>
          <a:xfrm>
            <a:off x="5632282" y="4038099"/>
            <a:ext cx="162426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Level:</a:t>
            </a:r>
            <a:endParaRPr sz="1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724845" y="3932822"/>
            <a:ext cx="21732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Impact/Consequence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 rot="-5400000">
            <a:off x="-256483" y="2950798"/>
            <a:ext cx="16242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Probability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Critical Project Elements: Sub-system Dependencies 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336875" y="1090957"/>
            <a:ext cx="3659306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Relies on: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 extraction from processor to warm base plate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input to heater 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Provides: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 to ice grains to melt sample to liquid state and maintain liquid state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to hold microscope components</a:t>
            </a:r>
            <a:endParaRPr/>
          </a:p>
        </p:txBody>
      </p:sp>
      <p:pic>
        <p:nvPicPr>
          <p:cNvPr descr="Diagram&#10;&#10;Description automatically generated"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641" y="1018293"/>
            <a:ext cx="4702628" cy="3476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Critical Project Elements: Sub-system Dependencies 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336875" y="1090957"/>
            <a:ext cx="434169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Optical: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Relies on: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to be in liquid state 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for operation of laser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Provides: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Hologram to image sensor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Lens mounting hardware</a:t>
            </a:r>
            <a:endParaRPr/>
          </a:p>
        </p:txBody>
      </p:sp>
      <p:pic>
        <p:nvPicPr>
          <p:cNvPr descr="Diagram&#10;&#10;Description automatically generated" id="205" name="Google Shape;2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6671" y="1018293"/>
            <a:ext cx="4711222" cy="3493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Critical Project Elements: Sub-system Dependencies 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336875" y="1090957"/>
            <a:ext cx="3522829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Relies on: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computational power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resolution image from sensor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Provides: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 frame algorithm for removing image noise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Reconstructed image to bulk data storage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 of interest to bulk data storage</a:t>
            </a:r>
            <a:endParaRPr/>
          </a:p>
        </p:txBody>
      </p:sp>
      <p:pic>
        <p:nvPicPr>
          <p:cNvPr descr="Diagram&#10;&#10;Description automatically generated" id="213" name="Google Shape;2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6749" y="1039777"/>
            <a:ext cx="4676847" cy="3459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Critical Project Elements: Sub-system Dependencies 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336875" y="1090957"/>
            <a:ext cx="3633717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Relies on: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input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Hologram from optics pipeline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Provides: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Computational power for reconstructing and analyzing data, control via commands from ground station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distribution (Not shown)</a:t>
            </a:r>
            <a:endParaRPr/>
          </a:p>
        </p:txBody>
      </p:sp>
      <p:pic>
        <p:nvPicPr>
          <p:cNvPr descr="Diagram&#10;&#10;Description automatically generated" id="221" name="Google Shape;2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995" y="1016979"/>
            <a:ext cx="4613563" cy="343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type="title"/>
          </p:nvPr>
        </p:nvSpPr>
        <p:spPr>
          <a:xfrm>
            <a:off x="108240" y="7922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Trade Tree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5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alendar&#10;&#10;Description automatically generated" id="228" name="Google Shape;2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2332" y="40407"/>
            <a:ext cx="6749248" cy="454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type="title"/>
          </p:nvPr>
        </p:nvSpPr>
        <p:spPr>
          <a:xfrm>
            <a:off x="108240" y="7922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Trade Tree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6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alendar&#10;&#10;Description automatically generated" id="235" name="Google Shape;2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6825" y="30155"/>
            <a:ext cx="6772855" cy="451136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/>
          <p:nvPr/>
        </p:nvSpPr>
        <p:spPr>
          <a:xfrm>
            <a:off x="5585460" y="304800"/>
            <a:ext cx="3376267" cy="42339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lendar&#10;&#10;Description automatically generated" id="241" name="Google Shape;241;p17"/>
          <p:cNvPicPr preferRelativeResize="0"/>
          <p:nvPr/>
        </p:nvPicPr>
        <p:blipFill rotWithShape="1">
          <a:blip r:embed="rId3">
            <a:alphaModFix/>
          </a:blip>
          <a:srcRect b="22234" l="50488" r="0" t="8281"/>
          <a:stretch/>
        </p:blipFill>
        <p:spPr>
          <a:xfrm>
            <a:off x="4203250" y="209303"/>
            <a:ext cx="4481795" cy="423370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42" name="Google Shape;242;p17"/>
          <p:cNvSpPr txBox="1"/>
          <p:nvPr>
            <p:ph type="title"/>
          </p:nvPr>
        </p:nvSpPr>
        <p:spPr>
          <a:xfrm>
            <a:off x="190806" y="3137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Completed Trades</a:t>
            </a:r>
            <a:endParaRPr/>
          </a:p>
        </p:txBody>
      </p:sp>
      <p:sp>
        <p:nvSpPr>
          <p:cNvPr id="243" name="Google Shape;243;p17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485436" y="1025769"/>
            <a:ext cx="360659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Sensor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Optics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Collimating Lens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Pinhole</a:t>
            </a:r>
            <a:endParaRPr/>
          </a:p>
        </p:txBody>
      </p:sp>
      <p:pic>
        <p:nvPicPr>
          <p:cNvPr descr="Chart&#10;&#10;Description automatically generated" id="245" name="Google Shape;24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9469" y="3490104"/>
            <a:ext cx="1082413" cy="92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Trade Studies</a:t>
            </a:r>
            <a:endParaRPr sz="6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18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Presenters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Nick Iwanicki, Anna Casillas 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Processor Considerations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19"/>
          <p:cNvSpPr txBox="1"/>
          <p:nvPr>
            <p:ph idx="1" type="body"/>
          </p:nvPr>
        </p:nvSpPr>
        <p:spPr>
          <a:xfrm>
            <a:off x="311700" y="1152475"/>
            <a:ext cx="5217724" cy="30459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664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Workhorse of the microscope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084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Reconstructs images and detects movement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084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Receives and executes commands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664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Must satisfy objectives 2,4,5,7,8,10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084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Criteria based off these objectives</a:t>
            </a:r>
            <a:endParaRPr/>
          </a:p>
          <a:p>
            <a:pPr indent="-3175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900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Final Criteria: </a:t>
            </a:r>
            <a:endParaRPr/>
          </a:p>
          <a:p>
            <a: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112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Power Consumption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112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Thermal Output</a:t>
            </a:r>
            <a:endParaRPr/>
          </a:p>
          <a:p>
            <a: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112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Computational Power</a:t>
            </a:r>
            <a:endParaRPr/>
          </a:p>
          <a:p>
            <a: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112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Flexibility</a:t>
            </a:r>
            <a:endParaRPr/>
          </a:p>
          <a:p>
            <a: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112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Cost</a:t>
            </a:r>
            <a:endParaRPr/>
          </a:p>
          <a:p>
            <a: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112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Durability</a:t>
            </a:r>
            <a:endParaRPr/>
          </a:p>
          <a:p>
            <a: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112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Lead Time</a:t>
            </a:r>
            <a:endParaRPr/>
          </a:p>
          <a:p>
            <a:pPr indent="-3175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900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Weights decided with software team, based on importance of criterion and objective</a:t>
            </a:r>
            <a:endParaRPr/>
          </a:p>
          <a:p>
            <a: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112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664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19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electronics, circuit&#10;&#10;Description automatically generated" id="260" name="Google Shape;2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202981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2675439"/>
            <a:ext cx="2743200" cy="1258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64653"/>
            <a:ext cx="9144000" cy="29326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" name="Google Shape;106;p2"/>
          <p:cNvSpPr txBox="1"/>
          <p:nvPr>
            <p:ph type="title"/>
          </p:nvPr>
        </p:nvSpPr>
        <p:spPr>
          <a:xfrm>
            <a:off x="311968" y="32707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 Ho.M.I.E.'s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>
            <p:ph type="title"/>
          </p:nvPr>
        </p:nvSpPr>
        <p:spPr>
          <a:xfrm>
            <a:off x="311700" y="23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Processor Trade Matrix</a:t>
            </a:r>
            <a:endParaRPr/>
          </a:p>
        </p:txBody>
      </p:sp>
      <p:sp>
        <p:nvSpPr>
          <p:cNvPr id="267" name="Google Shape;267;p20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68" name="Google Shape;268;p20"/>
          <p:cNvGraphicFramePr/>
          <p:nvPr/>
        </p:nvGraphicFramePr>
        <p:xfrm>
          <a:off x="1025860" y="7880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{20D55344-3AFB-46B2-A88F-5FD90A2D0BD9}</a:tableStyleId>
              </a:tblPr>
              <a:tblGrid>
                <a:gridCol w="1094800"/>
                <a:gridCol w="1094800"/>
                <a:gridCol w="1094800"/>
                <a:gridCol w="1146575"/>
                <a:gridCol w="573275"/>
                <a:gridCol w="573275"/>
                <a:gridCol w="573275"/>
                <a:gridCol w="573275"/>
              </a:tblGrid>
              <a:tr h="2115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Processor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X86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ARM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ESP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FPGA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CRITERIA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Objective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Weight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SCALE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Consumption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O2,O5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3=Most Supportive, 0=Least Supportive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Thermal Output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O2,O4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3=Most Supportive, 0=Least Supportive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Computational Power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O8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3=Most Supportive, 0=Least Supportive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Flexibility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O10,O11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3=Most Supportive, 0=Least Supportive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3=Most Supportive, 0=Least Supportive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Durability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O2,O7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3=Most Supportive, 0=Least Supportive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Lead Time/Availability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3=Most Supportive, 0=Least Supportive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WEIGHTED TOTALS in 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80%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96B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Pinhole Trade Considerations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1"/>
          <p:cNvSpPr txBox="1"/>
          <p:nvPr>
            <p:ph idx="1" type="body"/>
          </p:nvPr>
        </p:nvSpPr>
        <p:spPr>
          <a:xfrm>
            <a:off x="195855" y="98257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Optical filter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Risk of misalignment 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Thermal effects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Smaller diameters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Increases axial (z) resolution &lt;1µm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Decreases Raman scatter intensity 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Increases computational time</a:t>
            </a:r>
            <a:endParaRPr/>
          </a:p>
          <a:p>
            <a:pPr indent="0" lvl="1" marL="596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21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chart&#10;&#10;Description automatically generated" id="276" name="Google Shape;2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2854" y="2860637"/>
            <a:ext cx="2356834" cy="1709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277" name="Google Shape;27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8854" y="2830194"/>
            <a:ext cx="2354549" cy="1739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thletic game, basketball, sport&#10;&#10;Description automatically generated" id="278" name="Google Shape;27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1764" y="823530"/>
            <a:ext cx="2131454" cy="193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>
            <p:ph type="title"/>
          </p:nvPr>
        </p:nvSpPr>
        <p:spPr>
          <a:xfrm>
            <a:off x="25074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Optical Pinhole Trade Matrix</a:t>
            </a:r>
            <a:endParaRPr/>
          </a:p>
        </p:txBody>
      </p:sp>
      <p:sp>
        <p:nvSpPr>
          <p:cNvPr id="284" name="Google Shape;284;p22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5" name="Google Shape;2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044" y="873132"/>
            <a:ext cx="6101741" cy="36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 txBox="1"/>
          <p:nvPr>
            <p:ph type="title"/>
          </p:nvPr>
        </p:nvSpPr>
        <p:spPr>
          <a:xfrm>
            <a:off x="273852" y="28606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Collimator Lens Trade Considerations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Refracts incoming rays to be parallel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Increases contrast and resolution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Improves collection efficiency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Reduces intensity 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3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iagram&#10;&#10;Description automatically generated" id="293" name="Google Shape;2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8193" y="1248054"/>
            <a:ext cx="3741312" cy="1245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94" name="Google Shape;2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6079" y="2751492"/>
            <a:ext cx="2714322" cy="152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/>
          <p:nvPr>
            <p:ph type="title"/>
          </p:nvPr>
        </p:nvSpPr>
        <p:spPr>
          <a:xfrm>
            <a:off x="238431" y="3131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Collimator Lens Trade Matrix</a:t>
            </a:r>
            <a:endParaRPr/>
          </a:p>
        </p:txBody>
      </p:sp>
      <p:sp>
        <p:nvSpPr>
          <p:cNvPr id="300" name="Google Shape;300;p24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able&#10;&#10;Description automatically generated" id="301" name="Google Shape;3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739" y="845544"/>
            <a:ext cx="5819905" cy="37441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Current Design Space</a:t>
            </a:r>
            <a:endParaRPr/>
          </a:p>
        </p:txBody>
      </p:sp>
      <p:sp>
        <p:nvSpPr>
          <p:cNvPr id="307" name="Google Shape;307;p25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Presenters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Keith Bliss </a:t>
            </a:r>
            <a:endParaRPr sz="42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4" name="Google Shape;314;p26"/>
          <p:cNvGrpSpPr/>
          <p:nvPr/>
        </p:nvGrpSpPr>
        <p:grpSpPr>
          <a:xfrm>
            <a:off x="3599082" y="134560"/>
            <a:ext cx="4831964" cy="4323825"/>
            <a:chOff x="0" y="128855"/>
            <a:chExt cx="4831964" cy="4323825"/>
          </a:xfrm>
        </p:grpSpPr>
        <p:sp>
          <p:nvSpPr>
            <p:cNvPr id="315" name="Google Shape;315;p26"/>
            <p:cNvSpPr/>
            <p:nvPr/>
          </p:nvSpPr>
          <p:spPr>
            <a:xfrm>
              <a:off x="0" y="291215"/>
              <a:ext cx="4831964" cy="62370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6"/>
            <p:cNvSpPr txBox="1"/>
            <p:nvPr/>
          </p:nvSpPr>
          <p:spPr>
            <a:xfrm>
              <a:off x="0" y="291215"/>
              <a:ext cx="4831964" cy="6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375000" spcFirstLastPara="1" rIns="375000" wrap="square" tIns="22910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Lens must be securely mounted in optical assembly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Strong vibrations must be dampened to prevent misalignment</a:t>
              </a: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241598" y="128855"/>
              <a:ext cx="3382374" cy="32472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257450" y="144707"/>
              <a:ext cx="3350670" cy="293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825" spcFirstLastPara="1" rIns="1278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imes New Roman"/>
                <a:buNone/>
              </a:pPr>
              <a:r>
                <a:rPr b="1" lang="en-US" sz="1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Collimating Lens</a:t>
              </a:r>
              <a:endPara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0" y="1136675"/>
              <a:ext cx="4831964" cy="779625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0" y="1136675"/>
              <a:ext cx="4831964" cy="77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375000" spcFirstLastPara="1" rIns="375000" wrap="square" tIns="22910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Misalignment can be avoided using minor vibration mitigation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Thermal impact on the optical assembly is limited to the sample volume</a:t>
              </a: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41598" y="974315"/>
              <a:ext cx="3382374" cy="32472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6"/>
            <p:cNvSpPr txBox="1"/>
            <p:nvPr/>
          </p:nvSpPr>
          <p:spPr>
            <a:xfrm>
              <a:off x="257450" y="990167"/>
              <a:ext cx="3350670" cy="293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825" spcFirstLastPara="1" rIns="1278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imes New Roman"/>
                <a:buNone/>
              </a:pPr>
              <a:r>
                <a:rPr b="1" lang="en-US" sz="1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 Pinhole</a:t>
              </a:r>
              <a:endPara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0" y="2138060"/>
              <a:ext cx="4831964" cy="62370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6"/>
            <p:cNvSpPr txBox="1"/>
            <p:nvPr/>
          </p:nvSpPr>
          <p:spPr>
            <a:xfrm>
              <a:off x="0" y="2138060"/>
              <a:ext cx="4831964" cy="6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375000" spcFirstLastPara="1" rIns="375000" wrap="square" tIns="22910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Laser can be placed anywhere in the payload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Thermal isolation is more achievable</a:t>
              </a: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241598" y="1975700"/>
              <a:ext cx="3382374" cy="32472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6"/>
            <p:cNvSpPr txBox="1"/>
            <p:nvPr/>
          </p:nvSpPr>
          <p:spPr>
            <a:xfrm>
              <a:off x="257450" y="1991552"/>
              <a:ext cx="3350670" cy="293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825" spcFirstLastPara="1" rIns="1278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imes New Roman"/>
                <a:buNone/>
              </a:pPr>
              <a:r>
                <a:rPr b="1" lang="en-US" sz="1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Fiber Coupled Laser</a:t>
              </a:r>
              <a:endPara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0" y="2983519"/>
              <a:ext cx="4831964" cy="62370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6"/>
            <p:cNvSpPr txBox="1"/>
            <p:nvPr/>
          </p:nvSpPr>
          <p:spPr>
            <a:xfrm>
              <a:off x="0" y="2983519"/>
              <a:ext cx="4831964" cy="6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375000" spcFirstLastPara="1" rIns="375000" wrap="square" tIns="22910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Less radiation shielding necessary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Lower power consumption allows for less power budget limitations</a:t>
              </a: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41598" y="2821160"/>
              <a:ext cx="3382374" cy="32472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6"/>
            <p:cNvSpPr txBox="1"/>
            <p:nvPr/>
          </p:nvSpPr>
          <p:spPr>
            <a:xfrm>
              <a:off x="257450" y="2837012"/>
              <a:ext cx="3350670" cy="293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825" spcFirstLastPara="1" rIns="1278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imes New Roman"/>
                <a:buNone/>
              </a:pPr>
              <a:r>
                <a:rPr b="1" lang="en-US" sz="1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CMOS image sensor</a:t>
              </a:r>
              <a:endPara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0" y="3828980"/>
              <a:ext cx="4831964" cy="62370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6"/>
            <p:cNvSpPr txBox="1"/>
            <p:nvPr/>
          </p:nvSpPr>
          <p:spPr>
            <a:xfrm>
              <a:off x="0" y="3828980"/>
              <a:ext cx="4831964" cy="6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375000" spcFirstLastPara="1" rIns="375000" wrap="square" tIns="22910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Architecture allows for a common programming language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Lower power consumption allows for less power budget limitations</a:t>
              </a: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241598" y="3666620"/>
              <a:ext cx="3382374" cy="32472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6"/>
            <p:cNvSpPr txBox="1"/>
            <p:nvPr/>
          </p:nvSpPr>
          <p:spPr>
            <a:xfrm>
              <a:off x="257450" y="3682472"/>
              <a:ext cx="3350670" cy="293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825" spcFirstLastPara="1" rIns="1278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imes New Roman"/>
                <a:buNone/>
              </a:pPr>
              <a:r>
                <a:rPr b="1" lang="en-US" sz="1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ARM processor</a:t>
              </a:r>
              <a:endPara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5" name="Google Shape;335;p26"/>
          <p:cNvSpPr/>
          <p:nvPr/>
        </p:nvSpPr>
        <p:spPr>
          <a:xfrm>
            <a:off x="480475" y="910047"/>
            <a:ext cx="2233012" cy="2883992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rgbClr val="ED7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6"/>
          <p:cNvSpPr txBox="1"/>
          <p:nvPr>
            <p:ph type="title"/>
          </p:nvPr>
        </p:nvSpPr>
        <p:spPr>
          <a:xfrm>
            <a:off x="712954" y="1162843"/>
            <a:ext cx="2041696" cy="236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4100">
                <a:latin typeface="Times New Roman"/>
                <a:ea typeface="Times New Roman"/>
                <a:cs typeface="Times New Roman"/>
                <a:sym typeface="Times New Roman"/>
              </a:rPr>
              <a:t>Trade Studies Design Impact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27"/>
          <p:cNvSpPr txBox="1"/>
          <p:nvPr/>
        </p:nvSpPr>
        <p:spPr>
          <a:xfrm>
            <a:off x="104142" y="4729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Trades To Be Completed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alendar&#10;&#10;Description automatically generated" id="343" name="Google Shape;3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5933" y="570986"/>
            <a:ext cx="5832133" cy="392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28"/>
          <p:cNvSpPr txBox="1"/>
          <p:nvPr/>
        </p:nvSpPr>
        <p:spPr>
          <a:xfrm>
            <a:off x="104142" y="4729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Trades To Be Completed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alendar&#10;&#10;Description automatically generated" id="350" name="Google Shape;3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5933" y="570986"/>
            <a:ext cx="5832133" cy="392595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8"/>
          <p:cNvSpPr/>
          <p:nvPr/>
        </p:nvSpPr>
        <p:spPr>
          <a:xfrm>
            <a:off x="1517670" y="853003"/>
            <a:ext cx="3520331" cy="372411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lendar&#10;&#10;Description automatically generated" id="356" name="Google Shape;356;p29"/>
          <p:cNvPicPr preferRelativeResize="0"/>
          <p:nvPr/>
        </p:nvPicPr>
        <p:blipFill rotWithShape="1">
          <a:blip r:embed="rId3">
            <a:alphaModFix/>
          </a:blip>
          <a:srcRect b="110" l="0" r="42942" t="7743"/>
          <a:stretch/>
        </p:blipFill>
        <p:spPr>
          <a:xfrm>
            <a:off x="4947964" y="202583"/>
            <a:ext cx="3900780" cy="425214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57" name="Google Shape;357;p29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29"/>
          <p:cNvSpPr txBox="1"/>
          <p:nvPr/>
        </p:nvSpPr>
        <p:spPr>
          <a:xfrm>
            <a:off x="427330" y="1021472"/>
            <a:ext cx="3842154" cy="326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Thermal Control 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Heating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Vibration Mitigation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 Selection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Dependent on all other selections</a:t>
            </a:r>
            <a:endParaRPr/>
          </a:p>
          <a:p>
            <a:pPr indent="-1968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Coding Language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Dependent on processor selection</a:t>
            </a:r>
            <a:endParaRPr/>
          </a:p>
          <a:p>
            <a:pPr indent="-1968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Optics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Focusing Lens</a:t>
            </a:r>
            <a:endParaRPr/>
          </a:p>
        </p:txBody>
      </p:sp>
      <p:pic>
        <p:nvPicPr>
          <p:cNvPr descr="Chart&#10;&#10;Description automatically generated" id="359" name="Google Shape;35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8857" y="3354909"/>
            <a:ext cx="1082413" cy="926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9"/>
          <p:cNvSpPr txBox="1"/>
          <p:nvPr/>
        </p:nvSpPr>
        <p:spPr>
          <a:xfrm>
            <a:off x="104142" y="4729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Trades To Be Completed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311968" y="32707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202116" y="1481019"/>
            <a:ext cx="8741385" cy="2468603"/>
            <a:chOff x="313628" y="1481019"/>
            <a:chExt cx="8741385" cy="2468603"/>
          </a:xfrm>
        </p:grpSpPr>
        <p:sp>
          <p:nvSpPr>
            <p:cNvPr id="114" name="Google Shape;114;p3"/>
            <p:cNvSpPr/>
            <p:nvPr/>
          </p:nvSpPr>
          <p:spPr>
            <a:xfrm>
              <a:off x="2503670" y="1852021"/>
              <a:ext cx="2285999" cy="477412"/>
            </a:xfrm>
            <a:prstGeom prst="chevron">
              <a:avLst>
                <a:gd fmla="val 50000" name="adj"/>
              </a:avLst>
            </a:prstGeom>
            <a:solidFill>
              <a:srgbClr val="FED41D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Trade Studies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632855" y="1848535"/>
              <a:ext cx="2289484" cy="484381"/>
            </a:xfrm>
            <a:prstGeom prst="chevron">
              <a:avLst>
                <a:gd fmla="val 50000" name="adj"/>
              </a:avLst>
            </a:prstGeom>
            <a:solidFill>
              <a:srgbClr val="00B0F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Design Space</a:t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765529" y="1852020"/>
              <a:ext cx="2289484" cy="477412"/>
            </a:xfrm>
            <a:prstGeom prst="chevron">
              <a:avLst>
                <a:gd fmla="val 50000" name="adj"/>
              </a:avLst>
            </a:prstGeom>
            <a:solidFill>
              <a:srgbClr val="F14E28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Modeling Plan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498693" y="1515868"/>
              <a:ext cx="6063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02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5474550" y="1481019"/>
              <a:ext cx="6063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03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7607219" y="1481020"/>
              <a:ext cx="6063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04</a:t>
              </a:r>
              <a:endParaRPr/>
            </a:p>
          </p:txBody>
        </p:sp>
        <p:grpSp>
          <p:nvGrpSpPr>
            <p:cNvPr id="120" name="Google Shape;120;p3"/>
            <p:cNvGrpSpPr/>
            <p:nvPr/>
          </p:nvGrpSpPr>
          <p:grpSpPr>
            <a:xfrm>
              <a:off x="313628" y="1515868"/>
              <a:ext cx="2432359" cy="2305744"/>
              <a:chOff x="306658" y="1338145"/>
              <a:chExt cx="2432359" cy="2305744"/>
            </a:xfrm>
          </p:grpSpPr>
          <p:grpSp>
            <p:nvGrpSpPr>
              <p:cNvPr id="121" name="Google Shape;121;p3"/>
              <p:cNvGrpSpPr/>
              <p:nvPr/>
            </p:nvGrpSpPr>
            <p:grpSpPr>
              <a:xfrm>
                <a:off x="371002" y="1338145"/>
                <a:ext cx="2292969" cy="817050"/>
                <a:chOff x="945987" y="1784194"/>
                <a:chExt cx="2292969" cy="817050"/>
              </a:xfrm>
            </p:grpSpPr>
            <p:sp>
              <p:nvSpPr>
                <p:cNvPr id="122" name="Google Shape;122;p3"/>
                <p:cNvSpPr/>
                <p:nvPr/>
              </p:nvSpPr>
              <p:spPr>
                <a:xfrm>
                  <a:off x="945987" y="2116863"/>
                  <a:ext cx="2292969" cy="484381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F14E28"/>
                </a:solidFill>
                <a:ln cap="flat" cmpd="sng" w="127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3"/>
                <p:cNvSpPr txBox="1"/>
                <p:nvPr/>
              </p:nvSpPr>
              <p:spPr>
                <a:xfrm>
                  <a:off x="1794649" y="1784194"/>
                  <a:ext cx="60634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01</a:t>
                  </a:r>
                  <a:endParaRPr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4" name="Google Shape;124;p3"/>
                <p:cNvSpPr txBox="1"/>
                <p:nvPr/>
              </p:nvSpPr>
              <p:spPr>
                <a:xfrm>
                  <a:off x="1118606" y="2174487"/>
                  <a:ext cx="197934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Project Description</a:t>
                  </a:r>
                  <a:endParaRPr sz="18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25" name="Google Shape;125;p3"/>
              <p:cNvSpPr txBox="1"/>
              <p:nvPr/>
            </p:nvSpPr>
            <p:spPr>
              <a:xfrm>
                <a:off x="306658" y="2188426"/>
                <a:ext cx="2432359" cy="1455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Who We Are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85750" lvl="0" marL="28575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Project Overview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85750" lvl="0" marL="28575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CONOPS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85750" lvl="0" marL="28575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Functional Block Diagram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85750" lvl="0" marL="28575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CPE's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85750" lvl="0" marL="28575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Trades Overview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" name="Google Shape;126;p3"/>
            <p:cNvSpPr txBox="1"/>
            <p:nvPr/>
          </p:nvSpPr>
          <p:spPr>
            <a:xfrm>
              <a:off x="2613567" y="2411450"/>
              <a:ext cx="1895707" cy="819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Processor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Pinhole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Collimating Lens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4659118" y="2390541"/>
              <a:ext cx="1895707" cy="1559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Current Trade Impacts</a:t>
              </a:r>
              <a:endParaRPr/>
            </a:p>
            <a:p>
              <a:pPr indent="-285750" lvl="0" marL="28575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Available Design Space</a:t>
              </a:r>
              <a:endParaRPr/>
            </a:p>
            <a:p>
              <a:pPr indent="-285750" lvl="0" marL="28575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Potential Configuration</a:t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6763910" y="2390541"/>
              <a:ext cx="1895707" cy="1063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Mechanical Modeling &amp; Prototyping</a:t>
              </a:r>
              <a:endParaRPr/>
            </a:p>
            <a:p>
              <a:pPr indent="-285750" lvl="0" marL="28575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Software Modeling</a:t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3600" y="855722"/>
            <a:ext cx="5735374" cy="365278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0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p30"/>
          <p:cNvSpPr txBox="1"/>
          <p:nvPr/>
        </p:nvSpPr>
        <p:spPr>
          <a:xfrm>
            <a:off x="104142" y="4729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 Configuration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>
            <p:ph type="title"/>
          </p:nvPr>
        </p:nvSpPr>
        <p:spPr>
          <a:xfrm>
            <a:off x="623888" y="1282304"/>
            <a:ext cx="8201757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Modeling &amp; </a:t>
            </a:r>
            <a:b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Prototyping</a:t>
            </a:r>
            <a:endParaRPr/>
          </a:p>
        </p:txBody>
      </p:sp>
      <p:sp>
        <p:nvSpPr>
          <p:cNvPr id="373" name="Google Shape;373;p31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Presenters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Kellen Martin</a:t>
            </a:r>
            <a:endParaRPr sz="42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32"/>
          <p:cNvSpPr txBox="1"/>
          <p:nvPr>
            <p:ph type="title"/>
          </p:nvPr>
        </p:nvSpPr>
        <p:spPr>
          <a:xfrm>
            <a:off x="713319" y="3374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Modeling &amp; Prototyping: Mechanical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1" name="Google Shape;381;p32"/>
          <p:cNvGrpSpPr/>
          <p:nvPr/>
        </p:nvGrpSpPr>
        <p:grpSpPr>
          <a:xfrm>
            <a:off x="119679" y="1508915"/>
            <a:ext cx="4876209" cy="2649347"/>
            <a:chOff x="0" y="933171"/>
            <a:chExt cx="4876209" cy="2649347"/>
          </a:xfrm>
        </p:grpSpPr>
        <p:sp>
          <p:nvSpPr>
            <p:cNvPr id="382" name="Google Shape;382;p32"/>
            <p:cNvSpPr/>
            <p:nvPr/>
          </p:nvSpPr>
          <p:spPr>
            <a:xfrm>
              <a:off x="0" y="933171"/>
              <a:ext cx="2019596" cy="80783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14E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2"/>
            <p:cNvSpPr txBox="1"/>
            <p:nvPr/>
          </p:nvSpPr>
          <p:spPr>
            <a:xfrm>
              <a:off x="403919" y="933171"/>
              <a:ext cx="1211758" cy="807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Create microscope assembly model with all optics components.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1758356" y="1001474"/>
              <a:ext cx="1676265" cy="670506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00B0F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2"/>
            <p:cNvSpPr txBox="1"/>
            <p:nvPr/>
          </p:nvSpPr>
          <p:spPr>
            <a:xfrm>
              <a:off x="2093609" y="1001474"/>
              <a:ext cx="1005759" cy="670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Verify all dimensions are correct according to requirements</a:t>
              </a: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3199944" y="1001474"/>
              <a:ext cx="1676265" cy="670506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ED41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2"/>
            <p:cNvSpPr txBox="1"/>
            <p:nvPr/>
          </p:nvSpPr>
          <p:spPr>
            <a:xfrm>
              <a:off x="3535197" y="1001474"/>
              <a:ext cx="1005759" cy="670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Run SOLIDWORKS random vibration and tolerance</a:t>
              </a: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1307" y="1853744"/>
              <a:ext cx="2019596" cy="80783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14E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2"/>
            <p:cNvSpPr txBox="1"/>
            <p:nvPr/>
          </p:nvSpPr>
          <p:spPr>
            <a:xfrm>
              <a:off x="405226" y="1853744"/>
              <a:ext cx="1211758" cy="807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Make a plastic 3D print version of the microscope.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758356" y="1922410"/>
              <a:ext cx="1676265" cy="670506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00B0F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2"/>
            <p:cNvSpPr txBox="1"/>
            <p:nvPr/>
          </p:nvSpPr>
          <p:spPr>
            <a:xfrm>
              <a:off x="2093609" y="1922410"/>
              <a:ext cx="1005759" cy="670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Verify all dimensions match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3199944" y="1922410"/>
              <a:ext cx="1676265" cy="670506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ED41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2"/>
            <p:cNvSpPr txBox="1"/>
            <p:nvPr/>
          </p:nvSpPr>
          <p:spPr>
            <a:xfrm>
              <a:off x="3535197" y="1922410"/>
              <a:ext cx="1005759" cy="670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Assess all changes required for deliverable version.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307" y="2774680"/>
              <a:ext cx="2019596" cy="80783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14E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2"/>
            <p:cNvSpPr txBox="1"/>
            <p:nvPr/>
          </p:nvSpPr>
          <p:spPr>
            <a:xfrm>
              <a:off x="405226" y="2774680"/>
              <a:ext cx="1211758" cy="807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Make a final, deliverable version of the microscope.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1758356" y="2843346"/>
              <a:ext cx="1676265" cy="670506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00B0F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2"/>
            <p:cNvSpPr txBox="1"/>
            <p:nvPr/>
          </p:nvSpPr>
          <p:spPr>
            <a:xfrm>
              <a:off x="2093609" y="2843346"/>
              <a:ext cx="1005759" cy="670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Use Machining for metal parts</a:t>
              </a: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3199944" y="2843346"/>
              <a:ext cx="1676265" cy="670506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ED41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2"/>
            <p:cNvSpPr txBox="1"/>
            <p:nvPr/>
          </p:nvSpPr>
          <p:spPr>
            <a:xfrm>
              <a:off x="3535197" y="2843346"/>
              <a:ext cx="1005759" cy="670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Verify dimentions and tolerances</a:t>
              </a:r>
              <a:endParaRPr/>
            </a:p>
          </p:txBody>
        </p:sp>
      </p:grpSp>
      <p:grpSp>
        <p:nvGrpSpPr>
          <p:cNvPr id="400" name="Google Shape;400;p32"/>
          <p:cNvGrpSpPr/>
          <p:nvPr/>
        </p:nvGrpSpPr>
        <p:grpSpPr>
          <a:xfrm>
            <a:off x="5105359" y="2139105"/>
            <a:ext cx="3915670" cy="1388604"/>
            <a:chOff x="1049" y="838005"/>
            <a:chExt cx="3915670" cy="1388604"/>
          </a:xfrm>
        </p:grpSpPr>
        <p:sp>
          <p:nvSpPr>
            <p:cNvPr id="401" name="Google Shape;401;p32"/>
            <p:cNvSpPr/>
            <p:nvPr/>
          </p:nvSpPr>
          <p:spPr>
            <a:xfrm>
              <a:off x="1049" y="838005"/>
              <a:ext cx="1622201" cy="64888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14E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2"/>
            <p:cNvSpPr txBox="1"/>
            <p:nvPr/>
          </p:nvSpPr>
          <p:spPr>
            <a:xfrm>
              <a:off x="325489" y="838005"/>
              <a:ext cx="973321" cy="648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Create fluid tubing assembly on SOLIDWORKS.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1412364" y="893160"/>
              <a:ext cx="1346427" cy="53857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00B0F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2"/>
            <p:cNvSpPr txBox="1"/>
            <p:nvPr/>
          </p:nvSpPr>
          <p:spPr>
            <a:xfrm>
              <a:off x="1681649" y="893160"/>
              <a:ext cx="807857" cy="538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Test fluid tubing with water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2570292" y="893160"/>
              <a:ext cx="1346427" cy="53857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ED41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2"/>
            <p:cNvSpPr txBox="1"/>
            <p:nvPr/>
          </p:nvSpPr>
          <p:spPr>
            <a:xfrm>
              <a:off x="2839577" y="893160"/>
              <a:ext cx="807857" cy="538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Prove there are no leaks.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1049" y="1577729"/>
              <a:ext cx="1622201" cy="64888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14E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2"/>
            <p:cNvSpPr txBox="1"/>
            <p:nvPr/>
          </p:nvSpPr>
          <p:spPr>
            <a:xfrm>
              <a:off x="325489" y="1577729"/>
              <a:ext cx="973321" cy="648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13950" spcFirstLastPara="1" rIns="0" wrap="square" tIns="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Test fluid tubing with water with electrical heater.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412364" y="1632884"/>
              <a:ext cx="1346427" cy="53857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00B0F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2"/>
            <p:cNvSpPr txBox="1"/>
            <p:nvPr/>
          </p:nvSpPr>
          <p:spPr>
            <a:xfrm>
              <a:off x="1681649" y="1632884"/>
              <a:ext cx="807857" cy="538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Test for any leaks</a:t>
              </a: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2570292" y="1632884"/>
              <a:ext cx="1346427" cy="53857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ED41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2"/>
            <p:cNvSpPr txBox="1"/>
            <p:nvPr/>
          </p:nvSpPr>
          <p:spPr>
            <a:xfrm>
              <a:off x="2839577" y="1632884"/>
              <a:ext cx="807857" cy="538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Reasess design if needed</a:t>
              </a:r>
              <a:endParaRPr/>
            </a:p>
          </p:txBody>
        </p:sp>
      </p:grpSp>
      <p:graphicFrame>
        <p:nvGraphicFramePr>
          <p:cNvPr id="413" name="Google Shape;413;p32"/>
          <p:cNvGraphicFramePr/>
          <p:nvPr/>
        </p:nvGraphicFramePr>
        <p:xfrm>
          <a:off x="885180" y="11816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{B8D610C4-3F3F-43C2-9E96-AD2261C65B1F}</a:tableStyleId>
              </a:tblPr>
              <a:tblGrid>
                <a:gridCol w="4014900"/>
                <a:gridCol w="40149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/>
                        <a:t>Microscope Assembly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/>
                        <a:t>Hydraulic Assembly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9" name="Google Shape;419;p33"/>
          <p:cNvSpPr txBox="1"/>
          <p:nvPr>
            <p:ph type="title"/>
          </p:nvPr>
        </p:nvSpPr>
        <p:spPr>
          <a:xfrm>
            <a:off x="708388" y="3240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Modeling &amp; Prototyping: Software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20" name="Google Shape;420;p33"/>
          <p:cNvGrpSpPr/>
          <p:nvPr/>
        </p:nvGrpSpPr>
        <p:grpSpPr>
          <a:xfrm>
            <a:off x="1960442" y="1153001"/>
            <a:ext cx="5221296" cy="2837989"/>
            <a:chOff x="1399" y="457429"/>
            <a:chExt cx="5221296" cy="2837989"/>
          </a:xfrm>
        </p:grpSpPr>
        <p:sp>
          <p:nvSpPr>
            <p:cNvPr id="421" name="Google Shape;421;p33"/>
            <p:cNvSpPr/>
            <p:nvPr/>
          </p:nvSpPr>
          <p:spPr>
            <a:xfrm>
              <a:off x="1399" y="457429"/>
              <a:ext cx="2163102" cy="86524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14E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 txBox="1"/>
            <p:nvPr/>
          </p:nvSpPr>
          <p:spPr>
            <a:xfrm>
              <a:off x="434019" y="457429"/>
              <a:ext cx="1297862" cy="865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17775" spcFirstLastPara="1" rIns="0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None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Develop preliminary algorithms in MATLAB</a:t>
              </a: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1883298" y="530974"/>
              <a:ext cx="1795374" cy="718149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00B0F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3"/>
            <p:cNvSpPr txBox="1"/>
            <p:nvPr/>
          </p:nvSpPr>
          <p:spPr>
            <a:xfrm>
              <a:off x="2242373" y="530974"/>
              <a:ext cx="1077225" cy="7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Language Familiarity</a:t>
              </a: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3427321" y="530974"/>
              <a:ext cx="1795374" cy="718149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ED41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3"/>
            <p:cNvSpPr txBox="1"/>
            <p:nvPr/>
          </p:nvSpPr>
          <p:spPr>
            <a:xfrm>
              <a:off x="3786396" y="530974"/>
              <a:ext cx="1077225" cy="7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Troubleshooting</a:t>
              </a: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1399" y="1443804"/>
              <a:ext cx="2163102" cy="86524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14E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3"/>
            <p:cNvSpPr txBox="1"/>
            <p:nvPr/>
          </p:nvSpPr>
          <p:spPr>
            <a:xfrm>
              <a:off x="434019" y="1443804"/>
              <a:ext cx="1297862" cy="865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17775" spcFirstLastPara="1" rIns="0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None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Modify algorithms to run primarily on GPU</a:t>
              </a: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1883298" y="1517349"/>
              <a:ext cx="1795374" cy="718149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00B0F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3"/>
            <p:cNvSpPr txBox="1"/>
            <p:nvPr/>
          </p:nvSpPr>
          <p:spPr>
            <a:xfrm>
              <a:off x="2242373" y="1517349"/>
              <a:ext cx="1077225" cy="7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Speed up for debugging and testing</a:t>
              </a: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1399" y="2430178"/>
              <a:ext cx="2163102" cy="86524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14E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3"/>
            <p:cNvSpPr txBox="1"/>
            <p:nvPr/>
          </p:nvSpPr>
          <p:spPr>
            <a:xfrm>
              <a:off x="434019" y="2430178"/>
              <a:ext cx="1297862" cy="865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17775" spcFirstLastPara="1" rIns="0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None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Implement improvements in two phases from Kanka </a:t>
              </a: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papers </a:t>
              </a:r>
              <a:r>
                <a:rPr baseline="30000"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</a:t>
              </a: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1883298" y="2503724"/>
              <a:ext cx="1795374" cy="718149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00B0F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3"/>
            <p:cNvSpPr txBox="1"/>
            <p:nvPr/>
          </p:nvSpPr>
          <p:spPr>
            <a:xfrm>
              <a:off x="2242373" y="2503724"/>
              <a:ext cx="1077225" cy="7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Reduce memory impact</a:t>
              </a: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3427321" y="2503724"/>
              <a:ext cx="1795374" cy="718149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FED41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3"/>
            <p:cNvSpPr txBox="1"/>
            <p:nvPr/>
          </p:nvSpPr>
          <p:spPr>
            <a:xfrm>
              <a:off x="3786396" y="2503724"/>
              <a:ext cx="1077225" cy="7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15225" spcFirstLastPara="1" rIns="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Accelerate processing speed</a:t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BACKUP SLIDES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35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Processor Specs</a:t>
            </a:r>
            <a:endParaRPr/>
          </a:p>
        </p:txBody>
      </p:sp>
      <p:sp>
        <p:nvSpPr>
          <p:cNvPr id="454" name="Google Shape;454;p36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55" name="Google Shape;455;p36"/>
          <p:cNvGraphicFramePr/>
          <p:nvPr/>
        </p:nvGraphicFramePr>
        <p:xfrm>
          <a:off x="978775" y="16225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{20D55344-3AFB-46B2-A88F-5FD90A2D0BD9}</a:tableStyleId>
              </a:tblPr>
              <a:tblGrid>
                <a:gridCol w="1658675"/>
                <a:gridCol w="1542050"/>
                <a:gridCol w="1205125"/>
                <a:gridCol w="1075550"/>
                <a:gridCol w="1438375"/>
              </a:tblGrid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Processor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X86(Spacecloud iX5100)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Arm(Xiphos Q8)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ESP(ESP32)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FPGA(Volkh Processing Platform)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CRITERIA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Consumption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10-30W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4-25W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1.5W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0.75-1 W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Thermal Output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9W TDP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TDP Not Listed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TDP Not Listed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TDP Not Listed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Computational Power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2-Core 1GHz, 2GB RAM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4-Core 1.2GHz, 4GB RAM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2-Core 240 MHz, 8MB RAM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Unknown,128 MB RAM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Flexibility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Capable of multiple tasks on seperate cores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Capable of multiple tasks on seperate cores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Capable of multiple tasks on seperate cores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Singular task, Parallel Processing capable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Quote Needed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Quote Needed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$3.00 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Quote Needed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Durability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"Radiation Tolerant"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30krad TID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 Specified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 Specified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Lead Time/Availability</a:t>
                      </a:r>
                      <a:endParaRPr/>
                    </a:p>
                  </a:txBody>
                  <a:tcPr marT="9525" marB="457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N/A Possibly Discontinued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Months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Months</a:t>
                      </a:r>
                      <a:endParaRPr/>
                    </a:p>
                  </a:txBody>
                  <a:tcPr marT="9525" marB="45725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6" name="Google Shape;456;p36"/>
          <p:cNvSpPr txBox="1"/>
          <p:nvPr/>
        </p:nvSpPr>
        <p:spPr>
          <a:xfrm>
            <a:off x="1643703" y="1016548"/>
            <a:ext cx="58568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Processors were chosen for each category, and performance metrics were compared when available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Optical Pinhole Specs</a:t>
            </a:r>
            <a:endParaRPr/>
          </a:p>
        </p:txBody>
      </p:sp>
      <p:sp>
        <p:nvSpPr>
          <p:cNvPr id="462" name="Google Shape;462;p37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able&#10;&#10;Description automatically generated" id="463" name="Google Shape;46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43" y="1454733"/>
            <a:ext cx="9035430" cy="223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Collimator Lens Specs</a:t>
            </a:r>
            <a:endParaRPr/>
          </a:p>
        </p:txBody>
      </p:sp>
      <p:sp>
        <p:nvSpPr>
          <p:cNvPr id="469" name="Google Shape;469;p38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able&#10;&#10;Description automatically generated" id="470" name="Google Shape;4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5" y="1230742"/>
            <a:ext cx="9134475" cy="267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9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6" name="Google Shape;476;p39"/>
          <p:cNvPicPr preferRelativeResize="0"/>
          <p:nvPr/>
        </p:nvPicPr>
        <p:blipFill rotWithShape="1">
          <a:blip r:embed="rId3">
            <a:alphaModFix/>
          </a:blip>
          <a:srcRect b="10541" l="0" r="-27" t="0"/>
          <a:stretch/>
        </p:blipFill>
        <p:spPr>
          <a:xfrm>
            <a:off x="-1280" y="-829"/>
            <a:ext cx="9144974" cy="460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Project Description</a:t>
            </a:r>
            <a:endParaRPr sz="6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Presenters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: Brianna Gagliardi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&amp; Tess Brodsky</a:t>
            </a:r>
            <a:endParaRPr sz="42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Critical Project Elements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40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83" name="Google Shape;483;p40"/>
          <p:cNvGraphicFramePr/>
          <p:nvPr/>
        </p:nvGraphicFramePr>
        <p:xfrm>
          <a:off x="677544" y="10494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{53FE5339-80E3-4486-A4C0-0801CB59297D}</a:tableStyleId>
              </a:tblPr>
              <a:tblGrid>
                <a:gridCol w="433550"/>
                <a:gridCol w="1119350"/>
                <a:gridCol w="2542200"/>
                <a:gridCol w="472975"/>
                <a:gridCol w="1095700"/>
                <a:gridCol w="2196150"/>
              </a:tblGrid>
              <a:tr h="4709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Critical Project Element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Risk &amp; Uncertainty 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Critical Project Element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Risk &amp; Uncertainty </a:t>
                      </a:r>
                      <a:endParaRPr b="1" i="0" sz="1000" u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Microscope Functionality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Assembly becomes misaligned during launch and images are no longer able to be sensed 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Thermal input insufficient in melting ice grain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Overheating due to inadequate thermal dissipation 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CPE4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Reconstruction Algorithm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Reconstruction algorithm unable to keep up with the rate at which material is collected and imaged due to poor resolution image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Reconstruction algorithm requires above available processing power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4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Microscope Core Interfaces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Assembly becomes misaligned during launch and images are no longer able to be sensed 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FOD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Detection Algorithm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Detection algorithm flags images that are not of interest or misses images that are 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Detection algorithm requires above available processing power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3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Spacecraft Interfaces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/>
                        <a:t>FOD 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/>
                        <a:t>Electrical disconnection and power loss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/>
                        <a:t>Radiation Damage </a:t>
                      </a:r>
                      <a:endParaRPr sz="1350"/>
                    </a:p>
                    <a:p>
                      <a:pPr indent="-1206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strike="noStrike"/>
                    </a:p>
                    <a:p>
                      <a:pPr indent="-1206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Losses in RTG power</a:t>
                      </a:r>
                      <a:endParaRPr/>
                    </a:p>
                    <a:p>
                      <a:pPr indent="-1206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Calibri"/>
              <a:buNone/>
            </a:pPr>
            <a:r>
              <a:rPr lang="en-US"/>
              <a:t>Sources</a:t>
            </a:r>
            <a:endParaRPr/>
          </a:p>
        </p:txBody>
      </p:sp>
      <p:sp>
        <p:nvSpPr>
          <p:cNvPr id="489" name="Google Shape;489;p41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0" name="Google Shape;490;p41"/>
          <p:cNvSpPr txBox="1"/>
          <p:nvPr/>
        </p:nvSpPr>
        <p:spPr>
          <a:xfrm>
            <a:off x="422768" y="2167593"/>
            <a:ext cx="805815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 Kanka, M., Riesenberg, R., and Kreuzer, H. J., “Reconstruction of high-resolution holographic microscopic images,”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Optics Letters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34, 2009, p. 1162. 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 Kanka, M., Wuttig, A., Graulig, C., and Riesenberg, R., “Fast exact scalar propagation for an in-line holographic microscopy on the diffraction limit,” 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Optics Letters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35, 2010, p. 217.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Critical Project Elements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42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97" name="Google Shape;497;p42"/>
          <p:cNvGraphicFramePr/>
          <p:nvPr/>
        </p:nvGraphicFramePr>
        <p:xfrm>
          <a:off x="677544" y="9609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{53FE5339-80E3-4486-A4C0-0801CB59297D}</a:tableStyleId>
              </a:tblPr>
              <a:tblGrid>
                <a:gridCol w="433550"/>
                <a:gridCol w="1119350"/>
                <a:gridCol w="2542200"/>
                <a:gridCol w="472975"/>
                <a:gridCol w="1095700"/>
                <a:gridCol w="2196150"/>
              </a:tblGrid>
              <a:tr h="4709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Critical Project Element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Sub-system Dependencies </a:t>
                      </a:r>
                      <a:endParaRPr b="1" i="0" sz="1350" u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Critical Project Element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Sub-system Dependencies 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Microscope Functionality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thermal sub-system to maintain operating temperatures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reconstruction algorithm to produce 3D images of sample 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adequate power input to operate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optical sub-system to adequately illuminate and capture image of sample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proper hydraulic tubing for sample transportation and imaging</a:t>
                      </a:r>
                      <a:endParaRPr sz="1350"/>
                    </a:p>
                    <a:p>
                      <a:pPr indent="-1206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CPE4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Reconstruction Algorithm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holographic image output of image sensor to begin reconstruction</a:t>
                      </a:r>
                      <a:endParaRPr sz="135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/>
                        <a:t>Relies on the onboard processor, and in turn, the power subsystem, to produce the holographic image </a:t>
                      </a:r>
                      <a:endParaRPr sz="1350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 on computing capacity of onboard processor &amp; power supply  </a:t>
                      </a:r>
                      <a:endParaRPr b="0" i="0" sz="800" u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4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Microscope Core Interfaces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sufficient power input for laser and image sensor operation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sufficient thermal input to ice grain sample for adequate bacterial movement within sample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structural rigidity to keep microscope inline and in place.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Detection Algorithm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accurate reconstructed image to perform motion detection analysis  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computing capacity of onboard processor &amp; power supply  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Supports transmission of valuable findings via image/data compression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3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Spacecraft Interfaces</a:t>
                      </a:r>
                      <a:endParaRPr b="0" i="0" sz="800" u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software to transmit data from processor to satellite bus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thermal management to keep all elements functional</a:t>
                      </a:r>
                      <a:endParaRPr sz="135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Relies on structural integrity to keep everything in rigid and in place.</a:t>
                      </a:r>
                      <a:endParaRPr sz="135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None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drawn from satellite bus RTG </a:t>
                      </a:r>
                      <a:endParaRPr sz="13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0" i="0" lang="en-US" sz="800" u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Supports processor, image sensor, laser, and heater </a:t>
                      </a:r>
                      <a:endParaRPr sz="13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idx="1" type="body"/>
          </p:nvPr>
        </p:nvSpPr>
        <p:spPr>
          <a:xfrm>
            <a:off x="289719" y="943658"/>
            <a:ext cx="4990642" cy="3258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Low-cost astrobiology mission to Enceladus (icy moon of Saturn)</a:t>
            </a:r>
            <a:endParaRPr sz="16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Small satellite to fly through plumes of water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Collect ice grains </a:t>
            </a:r>
            <a:endParaRPr sz="1400"/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Melt ice grains in a closed chamber </a:t>
            </a:r>
            <a:endParaRPr sz="1400"/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Transfer ice grains to a holographic microscope for analysis</a:t>
            </a:r>
            <a:endParaRPr sz="1400"/>
          </a:p>
          <a:p>
            <a: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Objectives: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Design, build, and test a flight-like Digital Inline Holographic microscope to support the detection and characterization of life from melted ice grain samples collected from the plumes from Enceladus</a:t>
            </a:r>
            <a:endParaRPr/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Design, build, and test an algorithm to reconstruct three-dimensional images from holograms captured by the microscope to analyze Brownian motion</a:t>
            </a:r>
            <a:endParaRPr sz="1400" strike="sng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400" strike="sng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indoor, white&#10;&#10;Description automatically generated"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7041" y="142995"/>
            <a:ext cx="2205820" cy="221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024" y="1393309"/>
            <a:ext cx="1999518" cy="263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561135" y="2432538"/>
            <a:ext cx="14800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Enceladus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6397386" y="4063492"/>
            <a:ext cx="20654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Encelascope + Transfer Stage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7539404" y="4330210"/>
            <a:ext cx="148003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 to scale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45758" y="3131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Overview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289719" y="33512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Detailed Objectives</a:t>
            </a:r>
            <a:endParaRPr/>
          </a:p>
        </p:txBody>
      </p:sp>
      <p:graphicFrame>
        <p:nvGraphicFramePr>
          <p:cNvPr id="153" name="Google Shape;153;p6"/>
          <p:cNvGraphicFramePr/>
          <p:nvPr/>
        </p:nvGraphicFramePr>
        <p:xfrm>
          <a:off x="615745" y="10065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{53FE5339-80E3-4486-A4C0-0801CB59297D}</a:tableStyleId>
              </a:tblPr>
              <a:tblGrid>
                <a:gridCol w="402025"/>
                <a:gridCol w="2300300"/>
                <a:gridCol w="402400"/>
                <a:gridCol w="2149575"/>
                <a:gridCol w="410450"/>
                <a:gridCol w="2393800"/>
              </a:tblGrid>
              <a:tr h="465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Objective Description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Objective Description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Objective Description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O1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shall support the detection and characterization of life in samples of water from Enceladus containing living microorganisms.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O5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payload shall fit within a 1U SWAP allocation.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O9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shall support meeting the mission requirements under a 1 kbps downlink constraint.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O2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shall be flight-like and </a:t>
                      </a:r>
                      <a:r>
                        <a:rPr b="0" i="0"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shall survive launch and operational environmental conditions</a:t>
                      </a: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shall have a liquid water interface for receiving and expelling samples under expected operating conditions.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O10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microscope’s behavior shall be controllable via commands from ground control.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O3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implementation shall be a digital inline holographic microscope (DIHM) without a lens between the sample and image sensor (i.e. lens-less DIHM).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O7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shall support a 15-year mission life plus 3 years of manufacturing, assembly, testing, and integration. 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O11 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shall output its digital data via the orbiter’s science data downlink.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O4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microscope’s processor shall not impact the microscope’s overall thermal operational boundaries </a:t>
                      </a:r>
                      <a:r>
                        <a:rPr b="0" i="0"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guarantee successful data collection.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O8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microscope’s processor and reconstruction algorithm shall be fast enough to keep up with the rate of material collection. </a:t>
                      </a: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  <p:sp>
        <p:nvSpPr>
          <p:cNvPr id="154" name="Google Shape;154;p6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type="title"/>
          </p:nvPr>
        </p:nvSpPr>
        <p:spPr>
          <a:xfrm>
            <a:off x="311700" y="24030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CONOPS</a:t>
            </a:r>
            <a:endParaRPr/>
          </a:p>
        </p:txBody>
      </p:sp>
      <p:sp>
        <p:nvSpPr>
          <p:cNvPr id="160" name="Google Shape;160;p7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aphical user interface&#10;&#10;Description automatically generated" id="161" name="Google Shape;161;p7"/>
          <p:cNvPicPr preferRelativeResize="0"/>
          <p:nvPr/>
        </p:nvPicPr>
        <p:blipFill rotWithShape="1">
          <a:blip r:embed="rId3">
            <a:alphaModFix/>
          </a:blip>
          <a:srcRect b="10625" l="0" r="-65" t="0"/>
          <a:stretch/>
        </p:blipFill>
        <p:spPr>
          <a:xfrm>
            <a:off x="846104" y="764021"/>
            <a:ext cx="7451456" cy="374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>
            <p:ph idx="12" type="sldNum"/>
          </p:nvPr>
        </p:nvSpPr>
        <p:spPr>
          <a:xfrm>
            <a:off x="8025127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iagram&#10;&#10;Description automatically generated"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7351" y="300396"/>
            <a:ext cx="5617887" cy="416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>
            <p:ph type="title"/>
          </p:nvPr>
        </p:nvSpPr>
        <p:spPr>
          <a:xfrm>
            <a:off x="442936" y="897539"/>
            <a:ext cx="2867925" cy="2680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Functional 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Block 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Diagram</a:t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 flipH="1" rot="5400000">
            <a:off x="-907162" y="2226443"/>
            <a:ext cx="2633031" cy="22906"/>
          </a:xfrm>
          <a:prstGeom prst="rect">
            <a:avLst/>
          </a:prstGeom>
          <a:solidFill>
            <a:srgbClr val="F14E28"/>
          </a:solidFill>
          <a:ln cap="flat" cmpd="sng" w="12700">
            <a:solidFill>
              <a:srgbClr val="F14E2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 flipH="1" rot="5400000">
            <a:off x="-952579" y="2400542"/>
            <a:ext cx="2633031" cy="22906"/>
          </a:xfrm>
          <a:prstGeom prst="rect">
            <a:avLst/>
          </a:prstGeom>
          <a:solidFill>
            <a:srgbClr val="FED41D"/>
          </a:solidFill>
          <a:ln cap="flat" cmpd="sng" w="12700">
            <a:solidFill>
              <a:srgbClr val="FED4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 flipH="1" rot="5400000">
            <a:off x="-997996" y="2506515"/>
            <a:ext cx="2633031" cy="22906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27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Critical Project Elements: Limiting 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9"/>
          <p:cNvSpPr txBox="1"/>
          <p:nvPr>
            <p:ph idx="12" type="sldNum"/>
          </p:nvPr>
        </p:nvSpPr>
        <p:spPr>
          <a:xfrm>
            <a:off x="8031704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8" name="Google Shape;178;p9"/>
          <p:cNvGraphicFramePr/>
          <p:nvPr/>
        </p:nvGraphicFramePr>
        <p:xfrm>
          <a:off x="677544" y="10494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{53FE5339-80E3-4486-A4C0-0801CB59297D}</a:tableStyleId>
              </a:tblPr>
              <a:tblGrid>
                <a:gridCol w="557550"/>
                <a:gridCol w="995350"/>
                <a:gridCol w="2542200"/>
                <a:gridCol w="536650"/>
                <a:gridCol w="1032000"/>
                <a:gridCol w="2196150"/>
              </a:tblGrid>
              <a:tr h="4709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Critical Project Element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Limiting Functional Requirement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Critical Project Element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Limiting Functional Requirement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Microscope Functionality</a:t>
                      </a:r>
                      <a:endParaRPr b="0" i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</a:t>
                      </a:r>
                      <a:r>
                        <a:rPr b="1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shall</a:t>
                      </a: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provide a reconstruction resolution of &lt; 0.8μm in the x and y directions, and &lt; 2μm in the z-direction. Note that reconstruction resolution may be a configurable parameter.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CPE4</a:t>
                      </a:r>
                      <a:endParaRPr sz="1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Reconstruction Algorithm</a:t>
                      </a:r>
                      <a:endParaRPr b="0" i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Reconstruction of the full 3D imaging volume from one frame or one difference stack shall take less than 12,000 seconds at the required reconstruction resolution.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4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Microscope Core Interfaces</a:t>
                      </a:r>
                      <a:endParaRPr b="0" i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microscope’s processor and reconstruction algorithm shall be fast enough to keep up with the rate of material collection. 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Detection Algorithm</a:t>
                      </a:r>
                      <a:endParaRPr b="0" i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software shall provide a method to characterize detected regions and output the characterization as a compact description.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3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Spacecraft Interfaces</a:t>
                      </a:r>
                      <a:endParaRPr b="0" i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 cap="none" strike="noStrike"/>
                        <a:t>The microscope payload shall fit within a 1U SWAP (size, weight, and power) allocation. </a:t>
                      </a:r>
                      <a:endParaRPr sz="1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CPE6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microscope shall consume less than 10 watts active, and 0.5 watts inactive.</a:t>
                      </a:r>
                      <a:endParaRPr b="0" i="0"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processor shall consume less than 10 watts active, and 0.5 watts inactive.</a:t>
                      </a:r>
                      <a:endParaRPr sz="1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mead_aes_ppt_template_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1C97D5F27A942A6ECCDFB95DF13FE" ma:contentTypeVersion="2" ma:contentTypeDescription="Create a new document." ma:contentTypeScope="" ma:versionID="5c0e740550673f5f4954bb6797f86aac">
  <xsd:schema xmlns:xsd="http://www.w3.org/2001/XMLSchema" xmlns:xs="http://www.w3.org/2001/XMLSchema" xmlns:p="http://schemas.microsoft.com/office/2006/metadata/properties" xmlns:ns2="808fd839-170a-44a4-85e4-5aff044f8a2d" targetNamespace="http://schemas.microsoft.com/office/2006/metadata/properties" ma:root="true" ma:fieldsID="5619e1ff52abc926600559262f396ca4" ns2:_="">
    <xsd:import namespace="808fd839-170a-44a4-85e4-5aff044f8a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fd839-170a-44a4-85e4-5aff044f8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D89B85-A65A-4B5E-A28B-C54807156A41}"/>
</file>

<file path=customXml/itemProps2.xml><?xml version="1.0" encoding="utf-8"?>
<ds:datastoreItem xmlns:ds="http://schemas.openxmlformats.org/officeDocument/2006/customXml" ds:itemID="{E9682593-A8CF-4B8B-BDD7-CA5CA9826D1B}"/>
</file>

<file path=customXml/itemProps3.xml><?xml version="1.0" encoding="utf-8"?>
<ds:datastoreItem xmlns:ds="http://schemas.openxmlformats.org/officeDocument/2006/customXml" ds:itemID="{8D0AA947-8F38-46CC-B658-4253D680BA0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0x01010055D1C97D5F27A942A6ECCDFB95DF13FE</vt:lpwstr>
  </property>
</Properties>
</file>