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8.xml" ContentType="application/vnd.openxmlformats-officedocument.drawingml.diagramLayout+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colors6.xml" ContentType="application/vnd.openxmlformats-officedocument.drawingml.diagramColors+xml"/>
  <Override PartName="/ppt/diagrams/drawing12.xml" ContentType="application/vnd.ms-office.drawingml.diagramDrawing+xml"/>
  <Override PartName="/ppt/diagrams/quickStyle8.xml" ContentType="application/vnd.openxmlformats-officedocument.drawingml.diagramStyl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8.xml" ContentType="application/vnd.openxmlformats-officedocument.drawingml.diagramColors+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rawing8.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colors7.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9.xml" ContentType="application/vnd.openxmlformats-officedocument.drawingml.diagramLayout+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quickStyle9.xml" ContentType="application/vnd.openxmlformats-officedocument.drawingml.diagramStyle+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rawing6.xml" ContentType="application/vnd.ms-office.drawingml.diagramDrawing+xml"/>
  <Override PartName="/ppt/diagrams/layout7.xml" ContentType="application/vnd.openxmlformats-officedocument.drawingml.diagramLayout+xml"/>
  <Override PartName="/ppt/diagrams/colors9.xml" ContentType="application/vnd.openxmlformats-officedocument.drawingml.diagramColors+xml"/>
  <Override PartName="/ppt/notesMasters/notesMaster1.xml" ContentType="application/vnd.openxmlformats-officedocument.presentationml.notesMaster+xml"/>
  <Override PartName="/ppt/diagrams/drawing9.xml" ContentType="application/vnd.ms-office.drawingml.diagramDrawing+xml"/>
  <Override PartName="/ppt/diagrams/drawing7.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diagrams/colors10.xml" ContentType="application/vnd.openxmlformats-officedocument.drawingml.diagramColors+xml"/>
  <Override PartName="/ppt/diagrams/drawing10.xml" ContentType="application/vnd.ms-office.drawingml.diagramDrawing+xml"/>
  <Override PartName="/ppt/diagrams/quickStyle7.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660" r:id="rId2"/>
  </p:sldMasterIdLst>
  <p:notesMasterIdLst>
    <p:notesMasterId r:id="rId70"/>
  </p:notesMasterIdLst>
  <p:sldIdLst>
    <p:sldId id="260" r:id="rId3"/>
    <p:sldId id="259" r:id="rId4"/>
    <p:sldId id="257" r:id="rId5"/>
    <p:sldId id="262" r:id="rId6"/>
    <p:sldId id="299" r:id="rId7"/>
    <p:sldId id="268" r:id="rId8"/>
    <p:sldId id="314" r:id="rId9"/>
    <p:sldId id="319" r:id="rId10"/>
    <p:sldId id="267" r:id="rId11"/>
    <p:sldId id="320" r:id="rId12"/>
    <p:sldId id="297" r:id="rId13"/>
    <p:sldId id="294" r:id="rId14"/>
    <p:sldId id="312" r:id="rId15"/>
    <p:sldId id="306" r:id="rId16"/>
    <p:sldId id="327" r:id="rId17"/>
    <p:sldId id="269" r:id="rId18"/>
    <p:sldId id="305" r:id="rId19"/>
    <p:sldId id="275" r:id="rId20"/>
    <p:sldId id="309" r:id="rId21"/>
    <p:sldId id="277" r:id="rId22"/>
    <p:sldId id="273" r:id="rId23"/>
    <p:sldId id="307" r:id="rId24"/>
    <p:sldId id="286" r:id="rId25"/>
    <p:sldId id="278" r:id="rId26"/>
    <p:sldId id="274" r:id="rId27"/>
    <p:sldId id="308" r:id="rId28"/>
    <p:sldId id="284" r:id="rId29"/>
    <p:sldId id="287" r:id="rId30"/>
    <p:sldId id="282" r:id="rId31"/>
    <p:sldId id="271" r:id="rId32"/>
    <p:sldId id="310" r:id="rId33"/>
    <p:sldId id="304" r:id="rId34"/>
    <p:sldId id="303" r:id="rId35"/>
    <p:sldId id="270" r:id="rId36"/>
    <p:sldId id="290" r:id="rId37"/>
    <p:sldId id="318" r:id="rId38"/>
    <p:sldId id="332" r:id="rId39"/>
    <p:sldId id="301" r:id="rId40"/>
    <p:sldId id="300" r:id="rId41"/>
    <p:sldId id="291" r:id="rId42"/>
    <p:sldId id="292" r:id="rId43"/>
    <p:sldId id="326" r:id="rId44"/>
    <p:sldId id="323" r:id="rId45"/>
    <p:sldId id="324" r:id="rId46"/>
    <p:sldId id="322" r:id="rId47"/>
    <p:sldId id="346" r:id="rId48"/>
    <p:sldId id="345" r:id="rId49"/>
    <p:sldId id="344" r:id="rId50"/>
    <p:sldId id="343" r:id="rId51"/>
    <p:sldId id="342" r:id="rId52"/>
    <p:sldId id="341" r:id="rId53"/>
    <p:sldId id="340" r:id="rId54"/>
    <p:sldId id="352" r:id="rId55"/>
    <p:sldId id="351" r:id="rId56"/>
    <p:sldId id="353" r:id="rId57"/>
    <p:sldId id="354" r:id="rId58"/>
    <p:sldId id="355" r:id="rId59"/>
    <p:sldId id="339" r:id="rId60"/>
    <p:sldId id="347" r:id="rId61"/>
    <p:sldId id="338" r:id="rId62"/>
    <p:sldId id="348" r:id="rId63"/>
    <p:sldId id="337" r:id="rId64"/>
    <p:sldId id="336" r:id="rId65"/>
    <p:sldId id="349" r:id="rId66"/>
    <p:sldId id="350" r:id="rId67"/>
    <p:sldId id="335" r:id="rId68"/>
    <p:sldId id="32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504040-9882-ADC0-242C-75C032A17E9D}" name="Madison Stratton" initials="MS" userId="S::mast7851@colorado.edu::2704343c-02c2-40dd-a7d1-85153be14908" providerId="AD"/>
  <p188:author id="{FF8CAA76-4A7D-354B-F458-532F4CE098A7}" name="Anna Jonsen" initials="AJ" userId="S::anjo8009@colorado.edu::b5538841-24f8-42c4-9660-d25f9807f13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9000"/>
    <a:srgbClr val="FFF04A"/>
    <a:srgbClr val="FF573D"/>
    <a:srgbClr val="FFC000"/>
    <a:srgbClr val="FFD613"/>
    <a:srgbClr val="FDBC04"/>
    <a:srgbClr val="FFCE0C"/>
    <a:srgbClr val="FFD300"/>
    <a:srgbClr val="FCE400"/>
    <a:srgbClr val="FF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E9466-19B0-000D-2783-3E0EE6F1686D}" v="60" dt="2022-10-03T00:53:47.140"/>
    <p1510:client id="{1A328FD3-B89B-0249-BE38-B3E5B04E8C2F}" v="4024" dt="2022-10-03T01:27:14.834"/>
    <p1510:client id="{1D1291D7-6437-66DF-AB88-5798CA950A50}" v="546" dt="2022-10-03T05:16:18.946"/>
    <p1510:client id="{1EE47792-5453-643A-ABEF-C1EEBFEFA10A}" v="2574" dt="2022-10-02T20:56:54.999"/>
    <p1510:client id="{224AE80A-1A2C-05BE-3B27-E427255149BE}" v="12" dt="2022-10-02T19:33:21.787"/>
    <p1510:client id="{34DADA81-CACA-1C75-73AA-A9E9D17611C3}" v="761" dt="2022-10-02T19:05:05.784"/>
    <p1510:client id="{3ED49E89-D383-A85B-3326-C4C3C81806BA}" v="3" dt="2022-10-02T05:01:53.125"/>
    <p1510:client id="{41A3E267-1B07-52DE-5A4B-C8654B301B74}" v="54" dt="2022-10-02T22:45:59.254"/>
    <p1510:client id="{489A705D-E7F1-8A82-C2F1-137BFD971EDB}" v="94" dt="2022-10-03T03:07:12.878"/>
    <p1510:client id="{6D79493C-99AA-EE2F-6386-E168F25235F0}" v="591" dt="2022-10-02T20:57:47.429"/>
    <p1510:client id="{775D9DCD-5EC9-1710-DE63-8E8FD8FA3D47}" v="33" dt="2022-10-02T23:16:11.329"/>
    <p1510:client id="{A3F3DBD0-3C32-99D4-72BA-04B2322F7C4F}" v="2" dt="2022-10-02T19:29:51.757"/>
    <p1510:client id="{F27FF0B5-DF9F-5E81-1A25-5174358D4158}" v="22" dt="2022-10-02T19:10:34.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79"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78"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8/10/relationships/authors" Target="authors.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45.svg"/></Relationships>
</file>

<file path=ppt/diagrams/_rels/data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45.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BC597-33C3-4DC7-BEB8-926A4BC24A4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1A30376-2A09-4A2A-AEB1-0AEE43A73861}">
      <dgm:prSet/>
      <dgm:spPr/>
      <dgm:t>
        <a:bodyPr/>
        <a:lstStyle/>
        <a:p>
          <a:r>
            <a:rPr lang="en-US"/>
            <a:t>ASTROBi has performed a trade study, which determined that a digital in-line holographic microscope is the most suitable type of microscope for our Encelascope mission, given our cost, mass, power, and volume constraints</a:t>
          </a:r>
        </a:p>
      </dgm:t>
    </dgm:pt>
    <dgm:pt modelId="{1AEB3176-F5CC-42EA-B615-BE1ECB3626E2}" type="parTrans" cxnId="{9B8F9142-1BD0-4623-A022-F8294859B276}">
      <dgm:prSet/>
      <dgm:spPr/>
      <dgm:t>
        <a:bodyPr/>
        <a:lstStyle/>
        <a:p>
          <a:endParaRPr lang="en-US"/>
        </a:p>
      </dgm:t>
    </dgm:pt>
    <dgm:pt modelId="{7ADAEC4F-27C2-4662-B515-81E4F3D7CA2B}" type="sibTrans" cxnId="{9B8F9142-1BD0-4623-A022-F8294859B276}">
      <dgm:prSet/>
      <dgm:spPr/>
      <dgm:t>
        <a:bodyPr/>
        <a:lstStyle/>
        <a:p>
          <a:endParaRPr lang="en-US"/>
        </a:p>
      </dgm:t>
    </dgm:pt>
    <dgm:pt modelId="{FF8A77DA-EB64-414A-B169-0D25BA538CCC}">
      <dgm:prSet/>
      <dgm:spPr/>
      <dgm:t>
        <a:bodyPr/>
        <a:lstStyle/>
        <a:p>
          <a:r>
            <a:rPr lang="en-US"/>
            <a:t>This type of instrument has many advantages, but it does also present some challenges</a:t>
          </a:r>
        </a:p>
      </dgm:t>
    </dgm:pt>
    <dgm:pt modelId="{6F1C912A-5DA2-49E6-8E96-1005B1DFE608}" type="parTrans" cxnId="{B9AC6CCF-98E6-4BBE-9B31-5A8F6C130F47}">
      <dgm:prSet/>
      <dgm:spPr/>
      <dgm:t>
        <a:bodyPr/>
        <a:lstStyle/>
        <a:p>
          <a:endParaRPr lang="en-US"/>
        </a:p>
      </dgm:t>
    </dgm:pt>
    <dgm:pt modelId="{1C299848-0ACD-412A-AF63-ACE7A8175BA3}" type="sibTrans" cxnId="{B9AC6CCF-98E6-4BBE-9B31-5A8F6C130F47}">
      <dgm:prSet/>
      <dgm:spPr/>
      <dgm:t>
        <a:bodyPr/>
        <a:lstStyle/>
        <a:p>
          <a:endParaRPr lang="en-US"/>
        </a:p>
      </dgm:t>
    </dgm:pt>
    <dgm:pt modelId="{95E9EE5C-8F2F-4755-93DD-CFD9C28C3094}">
      <dgm:prSet/>
      <dgm:spPr/>
      <dgm:t>
        <a:bodyPr/>
        <a:lstStyle/>
        <a:p>
          <a:r>
            <a:rPr lang="en-US"/>
            <a:t>The high data volume output is at odds with our mission’s low-data-rate downlink , and requires the implementation of data management features to mitigate the impact</a:t>
          </a:r>
        </a:p>
      </dgm:t>
    </dgm:pt>
    <dgm:pt modelId="{1645D0D9-DB97-4592-8B2D-B4209D8348DD}" type="parTrans" cxnId="{550EA27B-38C9-465D-951F-913774ED3454}">
      <dgm:prSet/>
      <dgm:spPr/>
      <dgm:t>
        <a:bodyPr/>
        <a:lstStyle/>
        <a:p>
          <a:endParaRPr lang="en-US"/>
        </a:p>
      </dgm:t>
    </dgm:pt>
    <dgm:pt modelId="{C75D7295-3EE8-4371-B60B-154D2CC0F0FB}" type="sibTrans" cxnId="{550EA27B-38C9-465D-951F-913774ED3454}">
      <dgm:prSet/>
      <dgm:spPr/>
      <dgm:t>
        <a:bodyPr/>
        <a:lstStyle/>
        <a:p>
          <a:endParaRPr lang="en-US"/>
        </a:p>
      </dgm:t>
    </dgm:pt>
    <dgm:pt modelId="{247577D3-A0C5-4B14-B460-185B27B00841}" type="pres">
      <dgm:prSet presAssocID="{B02BC597-33C3-4DC7-BEB8-926A4BC24A46}" presName="root" presStyleCnt="0">
        <dgm:presLayoutVars>
          <dgm:dir/>
          <dgm:resizeHandles val="exact"/>
        </dgm:presLayoutVars>
      </dgm:prSet>
      <dgm:spPr/>
    </dgm:pt>
    <dgm:pt modelId="{DD357B34-00A7-47FF-8D33-86AB7EAC0BA9}" type="pres">
      <dgm:prSet presAssocID="{A1A30376-2A09-4A2A-AEB1-0AEE43A73861}" presName="compNode" presStyleCnt="0"/>
      <dgm:spPr/>
    </dgm:pt>
    <dgm:pt modelId="{B0A68BD5-3E1B-4033-A1E6-A4F5BACD961E}" type="pres">
      <dgm:prSet presAssocID="{A1A30376-2A09-4A2A-AEB1-0AEE43A73861}" presName="bgRect" presStyleLbl="bgShp" presStyleIdx="0" presStyleCnt="3"/>
      <dgm:spPr/>
    </dgm:pt>
    <dgm:pt modelId="{B6AA508D-FC8C-4741-B564-BB14CC54EB5B}" type="pres">
      <dgm:prSet presAssocID="{A1A30376-2A09-4A2A-AEB1-0AEE43A738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742661E2-A4F1-4CD4-A8D6-278FC60A88E7}" type="pres">
      <dgm:prSet presAssocID="{A1A30376-2A09-4A2A-AEB1-0AEE43A73861}" presName="spaceRect" presStyleCnt="0"/>
      <dgm:spPr/>
    </dgm:pt>
    <dgm:pt modelId="{DC762743-50C6-4A56-B66F-775F91CF07FA}" type="pres">
      <dgm:prSet presAssocID="{A1A30376-2A09-4A2A-AEB1-0AEE43A73861}" presName="parTx" presStyleLbl="revTx" presStyleIdx="0" presStyleCnt="3">
        <dgm:presLayoutVars>
          <dgm:chMax val="0"/>
          <dgm:chPref val="0"/>
        </dgm:presLayoutVars>
      </dgm:prSet>
      <dgm:spPr/>
    </dgm:pt>
    <dgm:pt modelId="{C088596C-F3BD-41B3-9BD8-C80C9E4ADA15}" type="pres">
      <dgm:prSet presAssocID="{7ADAEC4F-27C2-4662-B515-81E4F3D7CA2B}" presName="sibTrans" presStyleCnt="0"/>
      <dgm:spPr/>
    </dgm:pt>
    <dgm:pt modelId="{E8E1548D-FD18-41F8-82BC-21DE6923B02D}" type="pres">
      <dgm:prSet presAssocID="{FF8A77DA-EB64-414A-B169-0D25BA538CCC}" presName="compNode" presStyleCnt="0"/>
      <dgm:spPr/>
    </dgm:pt>
    <dgm:pt modelId="{3B3C6B8A-4C06-4143-9919-1C6762C5F22F}" type="pres">
      <dgm:prSet presAssocID="{FF8A77DA-EB64-414A-B169-0D25BA538CCC}" presName="bgRect" presStyleLbl="bgShp" presStyleIdx="1" presStyleCnt="3"/>
      <dgm:spPr/>
    </dgm:pt>
    <dgm:pt modelId="{B51D8945-3BEB-4841-8D18-7923D00B78AC}" type="pres">
      <dgm:prSet presAssocID="{FF8A77DA-EB64-414A-B169-0D25BA538C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E478C206-C87E-4FD4-9649-CA40A7E988A4}" type="pres">
      <dgm:prSet presAssocID="{FF8A77DA-EB64-414A-B169-0D25BA538CCC}" presName="spaceRect" presStyleCnt="0"/>
      <dgm:spPr/>
    </dgm:pt>
    <dgm:pt modelId="{2393C246-E6C3-4DA1-82E3-EDE19503138F}" type="pres">
      <dgm:prSet presAssocID="{FF8A77DA-EB64-414A-B169-0D25BA538CCC}" presName="parTx" presStyleLbl="revTx" presStyleIdx="1" presStyleCnt="3">
        <dgm:presLayoutVars>
          <dgm:chMax val="0"/>
          <dgm:chPref val="0"/>
        </dgm:presLayoutVars>
      </dgm:prSet>
      <dgm:spPr/>
    </dgm:pt>
    <dgm:pt modelId="{7C16716D-0CFC-4928-B5F4-A9F0A04AB2F9}" type="pres">
      <dgm:prSet presAssocID="{1C299848-0ACD-412A-AF63-ACE7A8175BA3}" presName="sibTrans" presStyleCnt="0"/>
      <dgm:spPr/>
    </dgm:pt>
    <dgm:pt modelId="{B0EBCF81-91AE-4E0B-91E8-6DCC1D2E918A}" type="pres">
      <dgm:prSet presAssocID="{95E9EE5C-8F2F-4755-93DD-CFD9C28C3094}" presName="compNode" presStyleCnt="0"/>
      <dgm:spPr/>
    </dgm:pt>
    <dgm:pt modelId="{EBCC60E0-908D-4A1B-8821-BFC61A8DA864}" type="pres">
      <dgm:prSet presAssocID="{95E9EE5C-8F2F-4755-93DD-CFD9C28C3094}" presName="bgRect" presStyleLbl="bgShp" presStyleIdx="2" presStyleCnt="3"/>
      <dgm:spPr/>
    </dgm:pt>
    <dgm:pt modelId="{07D46D50-80A8-44B5-89C8-B12602036EC3}" type="pres">
      <dgm:prSet presAssocID="{95E9EE5C-8F2F-4755-93DD-CFD9C28C30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eam"/>
        </a:ext>
      </dgm:extLst>
    </dgm:pt>
    <dgm:pt modelId="{B9412DB2-3A64-4445-8ED9-9BFB612814F1}" type="pres">
      <dgm:prSet presAssocID="{95E9EE5C-8F2F-4755-93DD-CFD9C28C3094}" presName="spaceRect" presStyleCnt="0"/>
      <dgm:spPr/>
    </dgm:pt>
    <dgm:pt modelId="{E7775DB4-375C-4F13-B5EF-FE4CC37753DB}" type="pres">
      <dgm:prSet presAssocID="{95E9EE5C-8F2F-4755-93DD-CFD9C28C3094}" presName="parTx" presStyleLbl="revTx" presStyleIdx="2" presStyleCnt="3">
        <dgm:presLayoutVars>
          <dgm:chMax val="0"/>
          <dgm:chPref val="0"/>
        </dgm:presLayoutVars>
      </dgm:prSet>
      <dgm:spPr/>
    </dgm:pt>
  </dgm:ptLst>
  <dgm:cxnLst>
    <dgm:cxn modelId="{1F286619-CEA4-44B8-97CB-C554EBFEBC25}" type="presOf" srcId="{A1A30376-2A09-4A2A-AEB1-0AEE43A73861}" destId="{DC762743-50C6-4A56-B66F-775F91CF07FA}" srcOrd="0" destOrd="0" presId="urn:microsoft.com/office/officeart/2018/2/layout/IconVerticalSolidList"/>
    <dgm:cxn modelId="{9B8F9142-1BD0-4623-A022-F8294859B276}" srcId="{B02BC597-33C3-4DC7-BEB8-926A4BC24A46}" destId="{A1A30376-2A09-4A2A-AEB1-0AEE43A73861}" srcOrd="0" destOrd="0" parTransId="{1AEB3176-F5CC-42EA-B615-BE1ECB3626E2}" sibTransId="{7ADAEC4F-27C2-4662-B515-81E4F3D7CA2B}"/>
    <dgm:cxn modelId="{550EA27B-38C9-465D-951F-913774ED3454}" srcId="{B02BC597-33C3-4DC7-BEB8-926A4BC24A46}" destId="{95E9EE5C-8F2F-4755-93DD-CFD9C28C3094}" srcOrd="2" destOrd="0" parTransId="{1645D0D9-DB97-4592-8B2D-B4209D8348DD}" sibTransId="{C75D7295-3EE8-4371-B60B-154D2CC0F0FB}"/>
    <dgm:cxn modelId="{67D42087-F763-4717-B769-D0071F618F63}" type="presOf" srcId="{FF8A77DA-EB64-414A-B169-0D25BA538CCC}" destId="{2393C246-E6C3-4DA1-82E3-EDE19503138F}" srcOrd="0" destOrd="0" presId="urn:microsoft.com/office/officeart/2018/2/layout/IconVerticalSolidList"/>
    <dgm:cxn modelId="{CC06239A-5B17-43EA-86D0-05C3A41DE7BE}" type="presOf" srcId="{95E9EE5C-8F2F-4755-93DD-CFD9C28C3094}" destId="{E7775DB4-375C-4F13-B5EF-FE4CC37753DB}" srcOrd="0" destOrd="0" presId="urn:microsoft.com/office/officeart/2018/2/layout/IconVerticalSolidList"/>
    <dgm:cxn modelId="{879BF7A1-5596-4543-B5CE-B254105ADD3B}" type="presOf" srcId="{B02BC597-33C3-4DC7-BEB8-926A4BC24A46}" destId="{247577D3-A0C5-4B14-B460-185B27B00841}" srcOrd="0" destOrd="0" presId="urn:microsoft.com/office/officeart/2018/2/layout/IconVerticalSolidList"/>
    <dgm:cxn modelId="{B9AC6CCF-98E6-4BBE-9B31-5A8F6C130F47}" srcId="{B02BC597-33C3-4DC7-BEB8-926A4BC24A46}" destId="{FF8A77DA-EB64-414A-B169-0D25BA538CCC}" srcOrd="1" destOrd="0" parTransId="{6F1C912A-5DA2-49E6-8E96-1005B1DFE608}" sibTransId="{1C299848-0ACD-412A-AF63-ACE7A8175BA3}"/>
    <dgm:cxn modelId="{9789770D-C4B4-4564-8A29-AB18CC2B3934}" type="presParOf" srcId="{247577D3-A0C5-4B14-B460-185B27B00841}" destId="{DD357B34-00A7-47FF-8D33-86AB7EAC0BA9}" srcOrd="0" destOrd="0" presId="urn:microsoft.com/office/officeart/2018/2/layout/IconVerticalSolidList"/>
    <dgm:cxn modelId="{21B02FFE-1B16-4D39-815E-59FAF950102C}" type="presParOf" srcId="{DD357B34-00A7-47FF-8D33-86AB7EAC0BA9}" destId="{B0A68BD5-3E1B-4033-A1E6-A4F5BACD961E}" srcOrd="0" destOrd="0" presId="urn:microsoft.com/office/officeart/2018/2/layout/IconVerticalSolidList"/>
    <dgm:cxn modelId="{5181927F-09E7-40DD-A52D-D6457D4AEF7B}" type="presParOf" srcId="{DD357B34-00A7-47FF-8D33-86AB7EAC0BA9}" destId="{B6AA508D-FC8C-4741-B564-BB14CC54EB5B}" srcOrd="1" destOrd="0" presId="urn:microsoft.com/office/officeart/2018/2/layout/IconVerticalSolidList"/>
    <dgm:cxn modelId="{7140E581-7742-45CD-B12F-6A7E471BC948}" type="presParOf" srcId="{DD357B34-00A7-47FF-8D33-86AB7EAC0BA9}" destId="{742661E2-A4F1-4CD4-A8D6-278FC60A88E7}" srcOrd="2" destOrd="0" presId="urn:microsoft.com/office/officeart/2018/2/layout/IconVerticalSolidList"/>
    <dgm:cxn modelId="{5A4EFD3A-96D5-44BC-8C7E-5E5F215A4F3F}" type="presParOf" srcId="{DD357B34-00A7-47FF-8D33-86AB7EAC0BA9}" destId="{DC762743-50C6-4A56-B66F-775F91CF07FA}" srcOrd="3" destOrd="0" presId="urn:microsoft.com/office/officeart/2018/2/layout/IconVerticalSolidList"/>
    <dgm:cxn modelId="{D33EA504-13D0-4BC1-A545-2C93F6E4D16F}" type="presParOf" srcId="{247577D3-A0C5-4B14-B460-185B27B00841}" destId="{C088596C-F3BD-41B3-9BD8-C80C9E4ADA15}" srcOrd="1" destOrd="0" presId="urn:microsoft.com/office/officeart/2018/2/layout/IconVerticalSolidList"/>
    <dgm:cxn modelId="{2D2B7211-320E-4538-8E93-49F0A5911953}" type="presParOf" srcId="{247577D3-A0C5-4B14-B460-185B27B00841}" destId="{E8E1548D-FD18-41F8-82BC-21DE6923B02D}" srcOrd="2" destOrd="0" presId="urn:microsoft.com/office/officeart/2018/2/layout/IconVerticalSolidList"/>
    <dgm:cxn modelId="{34C61EB5-236F-40E0-BD2B-7066F8C23887}" type="presParOf" srcId="{E8E1548D-FD18-41F8-82BC-21DE6923B02D}" destId="{3B3C6B8A-4C06-4143-9919-1C6762C5F22F}" srcOrd="0" destOrd="0" presId="urn:microsoft.com/office/officeart/2018/2/layout/IconVerticalSolidList"/>
    <dgm:cxn modelId="{EE586515-C1AC-40C0-92AC-518FD6F7FA80}" type="presParOf" srcId="{E8E1548D-FD18-41F8-82BC-21DE6923B02D}" destId="{B51D8945-3BEB-4841-8D18-7923D00B78AC}" srcOrd="1" destOrd="0" presId="urn:microsoft.com/office/officeart/2018/2/layout/IconVerticalSolidList"/>
    <dgm:cxn modelId="{362E3460-EE11-49A8-96EA-B65E61A18CD9}" type="presParOf" srcId="{E8E1548D-FD18-41F8-82BC-21DE6923B02D}" destId="{E478C206-C87E-4FD4-9649-CA40A7E988A4}" srcOrd="2" destOrd="0" presId="urn:microsoft.com/office/officeart/2018/2/layout/IconVerticalSolidList"/>
    <dgm:cxn modelId="{3C1B808B-C04D-4F45-9D35-564535AD3752}" type="presParOf" srcId="{E8E1548D-FD18-41F8-82BC-21DE6923B02D}" destId="{2393C246-E6C3-4DA1-82E3-EDE19503138F}" srcOrd="3" destOrd="0" presId="urn:microsoft.com/office/officeart/2018/2/layout/IconVerticalSolidList"/>
    <dgm:cxn modelId="{007CC8FC-1C19-4621-A492-A955DD73C844}" type="presParOf" srcId="{247577D3-A0C5-4B14-B460-185B27B00841}" destId="{7C16716D-0CFC-4928-B5F4-A9F0A04AB2F9}" srcOrd="3" destOrd="0" presId="urn:microsoft.com/office/officeart/2018/2/layout/IconVerticalSolidList"/>
    <dgm:cxn modelId="{EACDFBA9-4BF9-4B79-B1DB-49924BF617E6}" type="presParOf" srcId="{247577D3-A0C5-4B14-B460-185B27B00841}" destId="{B0EBCF81-91AE-4E0B-91E8-6DCC1D2E918A}" srcOrd="4" destOrd="0" presId="urn:microsoft.com/office/officeart/2018/2/layout/IconVerticalSolidList"/>
    <dgm:cxn modelId="{15993683-951C-4301-A8E7-1661054DD6A1}" type="presParOf" srcId="{B0EBCF81-91AE-4E0B-91E8-6DCC1D2E918A}" destId="{EBCC60E0-908D-4A1B-8821-BFC61A8DA864}" srcOrd="0" destOrd="0" presId="urn:microsoft.com/office/officeart/2018/2/layout/IconVerticalSolidList"/>
    <dgm:cxn modelId="{2528AEE1-450C-4CF7-9E65-95DA6E7F941C}" type="presParOf" srcId="{B0EBCF81-91AE-4E0B-91E8-6DCC1D2E918A}" destId="{07D46D50-80A8-44B5-89C8-B12602036EC3}" srcOrd="1" destOrd="0" presId="urn:microsoft.com/office/officeart/2018/2/layout/IconVerticalSolidList"/>
    <dgm:cxn modelId="{643827E5-041B-4498-A786-7437DC6CCE20}" type="presParOf" srcId="{B0EBCF81-91AE-4E0B-91E8-6DCC1D2E918A}" destId="{B9412DB2-3A64-4445-8ED9-9BFB612814F1}" srcOrd="2" destOrd="0" presId="urn:microsoft.com/office/officeart/2018/2/layout/IconVerticalSolidList"/>
    <dgm:cxn modelId="{5BCD0E56-8F46-4EA7-9DF4-F420F5A04A87}" type="presParOf" srcId="{B0EBCF81-91AE-4E0B-91E8-6DCC1D2E918A}" destId="{E7775DB4-375C-4F13-B5EF-FE4CC37753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D036C1-8A3A-4336-B091-18142741FD3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1809CD5-9510-436C-AB01-77DDD2119C6E}">
      <dgm:prSet/>
      <dgm:spPr/>
      <dgm:t>
        <a:bodyPr/>
        <a:lstStyle/>
        <a:p>
          <a:pPr algn="just"/>
          <a:r>
            <a:rPr lang="en" dirty="0"/>
            <a:t>R-DIHM-PERF-1 Framerate: The microscope </a:t>
          </a:r>
          <a:r>
            <a:rPr lang="en" b="1" dirty="0"/>
            <a:t>shall</a:t>
          </a:r>
          <a:r>
            <a:rPr lang="en" dirty="0"/>
            <a:t> support a configurable framerate from 1 to 100 FPS, in 1 FPS increments.</a:t>
          </a:r>
          <a:endParaRPr lang="en-US" dirty="0"/>
        </a:p>
      </dgm:t>
    </dgm:pt>
    <dgm:pt modelId="{4AD2D4A7-B33D-43BE-B1AB-8FD17D0581D4}" type="parTrans" cxnId="{8FBB1A7A-68EC-48D4-8C44-09C61D834484}">
      <dgm:prSet/>
      <dgm:spPr/>
      <dgm:t>
        <a:bodyPr/>
        <a:lstStyle/>
        <a:p>
          <a:endParaRPr lang="en-US"/>
        </a:p>
      </dgm:t>
    </dgm:pt>
    <dgm:pt modelId="{C859196E-EED7-45D2-A8C9-D281F3C167D9}" type="sibTrans" cxnId="{8FBB1A7A-68EC-48D4-8C44-09C61D834484}">
      <dgm:prSet/>
      <dgm:spPr/>
      <dgm:t>
        <a:bodyPr/>
        <a:lstStyle/>
        <a:p>
          <a:endParaRPr lang="en-US"/>
        </a:p>
      </dgm:t>
    </dgm:pt>
    <dgm:pt modelId="{3EC79813-A365-4BFC-8478-27ACB4760ACD}">
      <dgm:prSet/>
      <dgm:spPr/>
      <dgm:t>
        <a:bodyPr/>
        <a:lstStyle/>
        <a:p>
          <a:pPr algn="just"/>
          <a:r>
            <a:rPr lang="en" dirty="0"/>
            <a:t>R-DIHM-PERF-3 Resolution: The microscope </a:t>
          </a:r>
          <a:r>
            <a:rPr lang="en" b="1" dirty="0"/>
            <a:t>shall</a:t>
          </a:r>
          <a:r>
            <a:rPr lang="en" dirty="0"/>
            <a:t> provide a reconstruction resolution of &lt; 0.8μm in the x and y directions, and &lt; 2μm in the z-direction. Note that reconstruction resolution may be a configurable parameter.</a:t>
          </a:r>
          <a:endParaRPr lang="en-US" dirty="0"/>
        </a:p>
      </dgm:t>
    </dgm:pt>
    <dgm:pt modelId="{4797057F-83F4-493D-AE57-205D0F077554}" type="parTrans" cxnId="{DC8C402E-1697-445A-B15D-7242CA36BA7C}">
      <dgm:prSet/>
      <dgm:spPr/>
      <dgm:t>
        <a:bodyPr/>
        <a:lstStyle/>
        <a:p>
          <a:endParaRPr lang="en-US"/>
        </a:p>
      </dgm:t>
    </dgm:pt>
    <dgm:pt modelId="{EDC636BC-E2F0-4784-B0FA-FF436C67208B}" type="sibTrans" cxnId="{DC8C402E-1697-445A-B15D-7242CA36BA7C}">
      <dgm:prSet/>
      <dgm:spPr/>
      <dgm:t>
        <a:bodyPr/>
        <a:lstStyle/>
        <a:p>
          <a:endParaRPr lang="en-US"/>
        </a:p>
      </dgm:t>
    </dgm:pt>
    <dgm:pt modelId="{4E32D375-2A11-4E01-9415-EAD892C500F5}">
      <dgm:prSet phldr="0"/>
      <dgm:spPr/>
      <dgm:t>
        <a:bodyPr/>
        <a:lstStyle/>
        <a:p>
          <a:pPr algn="just"/>
          <a:r>
            <a:rPr lang="en" dirty="0"/>
            <a:t>R-DIHM-PERF-1.1 Frame jitter: The frame-to-frame time difference </a:t>
          </a:r>
          <a:r>
            <a:rPr lang="en" b="1" dirty="0"/>
            <a:t>shall</a:t>
          </a:r>
          <a:r>
            <a:rPr lang="en" dirty="0"/>
            <a:t> vary by less than 0.1ms, 2-sigma.</a:t>
          </a:r>
          <a:endParaRPr lang="en-US" dirty="0"/>
        </a:p>
      </dgm:t>
    </dgm:pt>
    <dgm:pt modelId="{516F2159-8751-4AB0-AE4A-B146B02AE551}" type="parTrans" cxnId="{33B90142-B494-4CC3-8F62-2A907B2A32AF}">
      <dgm:prSet/>
      <dgm:spPr/>
    </dgm:pt>
    <dgm:pt modelId="{402D0009-1E5F-4379-951E-A3E522483A58}" type="sibTrans" cxnId="{33B90142-B494-4CC3-8F62-2A907B2A32AF}">
      <dgm:prSet/>
      <dgm:spPr/>
    </dgm:pt>
    <dgm:pt modelId="{950E07FF-5604-4E4C-A1FC-CE6E4D88860F}">
      <dgm:prSet phldr="0"/>
      <dgm:spPr/>
      <dgm:t>
        <a:bodyPr/>
        <a:lstStyle/>
        <a:p>
          <a:pPr algn="just"/>
          <a:r>
            <a:rPr lang="en" dirty="0"/>
            <a:t>R-DIHM-PERF-2 Exposure: The microscope </a:t>
          </a:r>
          <a:r>
            <a:rPr lang="en" b="1" dirty="0"/>
            <a:t>shall</a:t>
          </a:r>
          <a:r>
            <a:rPr lang="en" dirty="0"/>
            <a:t> support configurable exposure times from 0.1ms to 1 second, with an accuracy of 0.01ms, 2-sigma.</a:t>
          </a:r>
          <a:endParaRPr lang="en-US" dirty="0"/>
        </a:p>
      </dgm:t>
    </dgm:pt>
    <dgm:pt modelId="{15C0D8D6-BC23-4231-8AC7-A94226BFE174}" type="parTrans" cxnId="{DDD60FA7-13D3-4136-A518-DE4D435D4C50}">
      <dgm:prSet/>
      <dgm:spPr/>
    </dgm:pt>
    <dgm:pt modelId="{FF894BF7-10F2-4857-9A59-800CCC2A2538}" type="sibTrans" cxnId="{DDD60FA7-13D3-4136-A518-DE4D435D4C50}">
      <dgm:prSet/>
      <dgm:spPr/>
    </dgm:pt>
    <dgm:pt modelId="{8E4BD465-4588-4E41-A153-A5540BFFADEA}">
      <dgm:prSet phldr="0"/>
      <dgm:spPr/>
      <dgm:t>
        <a:bodyPr/>
        <a:lstStyle/>
        <a:p>
          <a:pPr algn="just"/>
          <a:r>
            <a:rPr lang="en" dirty="0"/>
            <a:t>R-DIHM-PERF-2.1 Gain: The microscope </a:t>
          </a:r>
          <a:r>
            <a:rPr lang="en" b="1" dirty="0"/>
            <a:t>shall</a:t>
          </a:r>
          <a:r>
            <a:rPr lang="en" dirty="0"/>
            <a:t> support configurable sensor gain over the range supported by the image sensor.</a:t>
          </a:r>
          <a:endParaRPr lang="en-US" dirty="0"/>
        </a:p>
      </dgm:t>
    </dgm:pt>
    <dgm:pt modelId="{98001A76-A78A-4EE9-8FE6-EA5E34AFACDC}" type="parTrans" cxnId="{F22AC540-B5EE-4CFF-8E80-A7B409FF6CE8}">
      <dgm:prSet/>
      <dgm:spPr/>
    </dgm:pt>
    <dgm:pt modelId="{4F660F82-1F95-4DEC-9A6F-80059F84A7C7}" type="sibTrans" cxnId="{F22AC540-B5EE-4CFF-8E80-A7B409FF6CE8}">
      <dgm:prSet/>
      <dgm:spPr/>
    </dgm:pt>
    <dgm:pt modelId="{67334A01-FDD5-41F3-8C93-C31B70AFC919}" type="pres">
      <dgm:prSet presAssocID="{8CD036C1-8A3A-4336-B091-18142741FD31}" presName="linear" presStyleCnt="0">
        <dgm:presLayoutVars>
          <dgm:animLvl val="lvl"/>
          <dgm:resizeHandles val="exact"/>
        </dgm:presLayoutVars>
      </dgm:prSet>
      <dgm:spPr/>
    </dgm:pt>
    <dgm:pt modelId="{A70A4079-D98C-4284-8650-6E64086128D3}" type="pres">
      <dgm:prSet presAssocID="{41809CD5-9510-436C-AB01-77DDD2119C6E}" presName="parentText" presStyleLbl="node1" presStyleIdx="0" presStyleCnt="5">
        <dgm:presLayoutVars>
          <dgm:chMax val="0"/>
          <dgm:bulletEnabled val="1"/>
        </dgm:presLayoutVars>
      </dgm:prSet>
      <dgm:spPr/>
    </dgm:pt>
    <dgm:pt modelId="{01016A48-D9D7-4ED5-91FF-12BB14C43769}" type="pres">
      <dgm:prSet presAssocID="{C859196E-EED7-45D2-A8C9-D281F3C167D9}" presName="spacer" presStyleCnt="0"/>
      <dgm:spPr/>
    </dgm:pt>
    <dgm:pt modelId="{8C25775F-777B-4500-B43A-37E80338EE7C}" type="pres">
      <dgm:prSet presAssocID="{4E32D375-2A11-4E01-9415-EAD892C500F5}" presName="parentText" presStyleLbl="node1" presStyleIdx="1" presStyleCnt="5">
        <dgm:presLayoutVars>
          <dgm:chMax val="0"/>
          <dgm:bulletEnabled val="1"/>
        </dgm:presLayoutVars>
      </dgm:prSet>
      <dgm:spPr/>
    </dgm:pt>
    <dgm:pt modelId="{A2E54F8F-F37C-4907-A199-B43F7CEC6C6A}" type="pres">
      <dgm:prSet presAssocID="{402D0009-1E5F-4379-951E-A3E522483A58}" presName="spacer" presStyleCnt="0"/>
      <dgm:spPr/>
    </dgm:pt>
    <dgm:pt modelId="{D8910043-EC65-4D8A-92AF-7FA951B733D3}" type="pres">
      <dgm:prSet presAssocID="{950E07FF-5604-4E4C-A1FC-CE6E4D88860F}" presName="parentText" presStyleLbl="node1" presStyleIdx="2" presStyleCnt="5">
        <dgm:presLayoutVars>
          <dgm:chMax val="0"/>
          <dgm:bulletEnabled val="1"/>
        </dgm:presLayoutVars>
      </dgm:prSet>
      <dgm:spPr/>
    </dgm:pt>
    <dgm:pt modelId="{42BC7A76-0AD8-4013-83E7-188CB4D99E13}" type="pres">
      <dgm:prSet presAssocID="{FF894BF7-10F2-4857-9A59-800CCC2A2538}" presName="spacer" presStyleCnt="0"/>
      <dgm:spPr/>
    </dgm:pt>
    <dgm:pt modelId="{D9A496C5-6F11-4570-977E-C2788EAE4174}" type="pres">
      <dgm:prSet presAssocID="{8E4BD465-4588-4E41-A153-A5540BFFADEA}" presName="parentText" presStyleLbl="node1" presStyleIdx="3" presStyleCnt="5">
        <dgm:presLayoutVars>
          <dgm:chMax val="0"/>
          <dgm:bulletEnabled val="1"/>
        </dgm:presLayoutVars>
      </dgm:prSet>
      <dgm:spPr/>
    </dgm:pt>
    <dgm:pt modelId="{B285946F-3FE4-45BB-B869-20E5144409CE}" type="pres">
      <dgm:prSet presAssocID="{4F660F82-1F95-4DEC-9A6F-80059F84A7C7}" presName="spacer" presStyleCnt="0"/>
      <dgm:spPr/>
    </dgm:pt>
    <dgm:pt modelId="{075E20C8-05BE-453F-8004-EBE2BA7A2405}" type="pres">
      <dgm:prSet presAssocID="{3EC79813-A365-4BFC-8478-27ACB4760ACD}" presName="parentText" presStyleLbl="node1" presStyleIdx="4" presStyleCnt="5">
        <dgm:presLayoutVars>
          <dgm:chMax val="0"/>
          <dgm:bulletEnabled val="1"/>
        </dgm:presLayoutVars>
      </dgm:prSet>
      <dgm:spPr/>
    </dgm:pt>
  </dgm:ptLst>
  <dgm:cxnLst>
    <dgm:cxn modelId="{81134A0A-F0E0-4DEF-8222-B67AC4DBBACC}" type="presOf" srcId="{4E32D375-2A11-4E01-9415-EAD892C500F5}" destId="{8C25775F-777B-4500-B43A-37E80338EE7C}" srcOrd="0" destOrd="0" presId="urn:microsoft.com/office/officeart/2005/8/layout/vList2"/>
    <dgm:cxn modelId="{DC8C402E-1697-445A-B15D-7242CA36BA7C}" srcId="{8CD036C1-8A3A-4336-B091-18142741FD31}" destId="{3EC79813-A365-4BFC-8478-27ACB4760ACD}" srcOrd="4" destOrd="0" parTransId="{4797057F-83F4-493D-AE57-205D0F077554}" sibTransId="{EDC636BC-E2F0-4784-B0FA-FF436C67208B}"/>
    <dgm:cxn modelId="{F22AC540-B5EE-4CFF-8E80-A7B409FF6CE8}" srcId="{8CD036C1-8A3A-4336-B091-18142741FD31}" destId="{8E4BD465-4588-4E41-A153-A5540BFFADEA}" srcOrd="3" destOrd="0" parTransId="{98001A76-A78A-4EE9-8FE6-EA5E34AFACDC}" sibTransId="{4F660F82-1F95-4DEC-9A6F-80059F84A7C7}"/>
    <dgm:cxn modelId="{33B90142-B494-4CC3-8F62-2A907B2A32AF}" srcId="{8CD036C1-8A3A-4336-B091-18142741FD31}" destId="{4E32D375-2A11-4E01-9415-EAD892C500F5}" srcOrd="1" destOrd="0" parTransId="{516F2159-8751-4AB0-AE4A-B146B02AE551}" sibTransId="{402D0009-1E5F-4379-951E-A3E522483A58}"/>
    <dgm:cxn modelId="{6907DE67-536A-4A26-BF51-AD5279BBFDDA}" type="presOf" srcId="{3EC79813-A365-4BFC-8478-27ACB4760ACD}" destId="{075E20C8-05BE-453F-8004-EBE2BA7A2405}" srcOrd="0" destOrd="0" presId="urn:microsoft.com/office/officeart/2005/8/layout/vList2"/>
    <dgm:cxn modelId="{37B6FC72-AB79-4B19-B5AA-7A42278BE0D1}" type="presOf" srcId="{8E4BD465-4588-4E41-A153-A5540BFFADEA}" destId="{D9A496C5-6F11-4570-977E-C2788EAE4174}" srcOrd="0" destOrd="0" presId="urn:microsoft.com/office/officeart/2005/8/layout/vList2"/>
    <dgm:cxn modelId="{8FBB1A7A-68EC-48D4-8C44-09C61D834484}" srcId="{8CD036C1-8A3A-4336-B091-18142741FD31}" destId="{41809CD5-9510-436C-AB01-77DDD2119C6E}" srcOrd="0" destOrd="0" parTransId="{4AD2D4A7-B33D-43BE-B1AB-8FD17D0581D4}" sibTransId="{C859196E-EED7-45D2-A8C9-D281F3C167D9}"/>
    <dgm:cxn modelId="{E259447A-A3C3-4C50-B725-2424C92EE5F0}" type="presOf" srcId="{950E07FF-5604-4E4C-A1FC-CE6E4D88860F}" destId="{D8910043-EC65-4D8A-92AF-7FA951B733D3}" srcOrd="0" destOrd="0" presId="urn:microsoft.com/office/officeart/2005/8/layout/vList2"/>
    <dgm:cxn modelId="{9F39F3A2-1FC9-4982-88C0-AA91C1F1BEC4}" type="presOf" srcId="{41809CD5-9510-436C-AB01-77DDD2119C6E}" destId="{A70A4079-D98C-4284-8650-6E64086128D3}" srcOrd="0" destOrd="0" presId="urn:microsoft.com/office/officeart/2005/8/layout/vList2"/>
    <dgm:cxn modelId="{DDD60FA7-13D3-4136-A518-DE4D435D4C50}" srcId="{8CD036C1-8A3A-4336-B091-18142741FD31}" destId="{950E07FF-5604-4E4C-A1FC-CE6E4D88860F}" srcOrd="2" destOrd="0" parTransId="{15C0D8D6-BC23-4231-8AC7-A94226BFE174}" sibTransId="{FF894BF7-10F2-4857-9A59-800CCC2A2538}"/>
    <dgm:cxn modelId="{B30C04EC-7627-47AF-8E87-40C3EC7EC897}" type="presOf" srcId="{8CD036C1-8A3A-4336-B091-18142741FD31}" destId="{67334A01-FDD5-41F3-8C93-C31B70AFC919}" srcOrd="0" destOrd="0" presId="urn:microsoft.com/office/officeart/2005/8/layout/vList2"/>
    <dgm:cxn modelId="{084BB63B-D5BD-472F-A7A4-E00801849A74}" type="presParOf" srcId="{67334A01-FDD5-41F3-8C93-C31B70AFC919}" destId="{A70A4079-D98C-4284-8650-6E64086128D3}" srcOrd="0" destOrd="0" presId="urn:microsoft.com/office/officeart/2005/8/layout/vList2"/>
    <dgm:cxn modelId="{8232D21F-4908-4CC1-B9E9-E70C29BF9D0C}" type="presParOf" srcId="{67334A01-FDD5-41F3-8C93-C31B70AFC919}" destId="{01016A48-D9D7-4ED5-91FF-12BB14C43769}" srcOrd="1" destOrd="0" presId="urn:microsoft.com/office/officeart/2005/8/layout/vList2"/>
    <dgm:cxn modelId="{44472BA7-D4DE-468D-9E0C-CC8BB39F18D7}" type="presParOf" srcId="{67334A01-FDD5-41F3-8C93-C31B70AFC919}" destId="{8C25775F-777B-4500-B43A-37E80338EE7C}" srcOrd="2" destOrd="0" presId="urn:microsoft.com/office/officeart/2005/8/layout/vList2"/>
    <dgm:cxn modelId="{4527062C-5501-4DAE-9702-88F80BB5C8A3}" type="presParOf" srcId="{67334A01-FDD5-41F3-8C93-C31B70AFC919}" destId="{A2E54F8F-F37C-4907-A199-B43F7CEC6C6A}" srcOrd="3" destOrd="0" presId="urn:microsoft.com/office/officeart/2005/8/layout/vList2"/>
    <dgm:cxn modelId="{FBD83E32-1D13-49BE-B5AD-7288BA29FB91}" type="presParOf" srcId="{67334A01-FDD5-41F3-8C93-C31B70AFC919}" destId="{D8910043-EC65-4D8A-92AF-7FA951B733D3}" srcOrd="4" destOrd="0" presId="urn:microsoft.com/office/officeart/2005/8/layout/vList2"/>
    <dgm:cxn modelId="{E5A92381-32A5-4582-85E6-B76EA7A19828}" type="presParOf" srcId="{67334A01-FDD5-41F3-8C93-C31B70AFC919}" destId="{42BC7A76-0AD8-4013-83E7-188CB4D99E13}" srcOrd="5" destOrd="0" presId="urn:microsoft.com/office/officeart/2005/8/layout/vList2"/>
    <dgm:cxn modelId="{89B21038-7108-4A07-8722-F5BA6A6287F6}" type="presParOf" srcId="{67334A01-FDD5-41F3-8C93-C31B70AFC919}" destId="{D9A496C5-6F11-4570-977E-C2788EAE4174}" srcOrd="6" destOrd="0" presId="urn:microsoft.com/office/officeart/2005/8/layout/vList2"/>
    <dgm:cxn modelId="{04F91978-4808-4080-8537-DE500C30A954}" type="presParOf" srcId="{67334A01-FDD5-41F3-8C93-C31B70AFC919}" destId="{B285946F-3FE4-45BB-B869-20E5144409CE}" srcOrd="7" destOrd="0" presId="urn:microsoft.com/office/officeart/2005/8/layout/vList2"/>
    <dgm:cxn modelId="{9EC4206B-5645-4FC5-8AAB-986EEE290DF9}" type="presParOf" srcId="{67334A01-FDD5-41F3-8C93-C31B70AFC919}" destId="{075E20C8-05BE-453F-8004-EBE2BA7A240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D036C1-8A3A-4336-B091-18142741FD3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1809CD5-9510-436C-AB01-77DDD2119C6E}">
      <dgm:prSet/>
      <dgm:spPr/>
      <dgm:t>
        <a:bodyPr/>
        <a:lstStyle/>
        <a:p>
          <a:pPr algn="just" rtl="0"/>
          <a:r>
            <a:rPr lang="en" dirty="0"/>
            <a:t>R-DIHM-PERF-4 Throughput: The microscope’s processor and reconstruction algorithm </a:t>
          </a:r>
          <a:r>
            <a:rPr lang="en" b="1" dirty="0"/>
            <a:t>shall</a:t>
          </a:r>
          <a:r>
            <a:rPr lang="en" dirty="0"/>
            <a:t> be fast enough to keep up with the rate of material collection.</a:t>
          </a:r>
        </a:p>
      </dgm:t>
    </dgm:pt>
    <dgm:pt modelId="{4AD2D4A7-B33D-43BE-B1AB-8FD17D0581D4}" type="parTrans" cxnId="{8FBB1A7A-68EC-48D4-8C44-09C61D834484}">
      <dgm:prSet/>
      <dgm:spPr/>
      <dgm:t>
        <a:bodyPr/>
        <a:lstStyle/>
        <a:p>
          <a:endParaRPr lang="en-US"/>
        </a:p>
      </dgm:t>
    </dgm:pt>
    <dgm:pt modelId="{C859196E-EED7-45D2-A8C9-D281F3C167D9}" type="sibTrans" cxnId="{8FBB1A7A-68EC-48D4-8C44-09C61D834484}">
      <dgm:prSet/>
      <dgm:spPr/>
      <dgm:t>
        <a:bodyPr/>
        <a:lstStyle/>
        <a:p>
          <a:endParaRPr lang="en-US"/>
        </a:p>
      </dgm:t>
    </dgm:pt>
    <dgm:pt modelId="{3EC79813-A365-4BFC-8478-27ACB4760ACD}">
      <dgm:prSet/>
      <dgm:spPr/>
      <dgm:t>
        <a:bodyPr/>
        <a:lstStyle/>
        <a:p>
          <a:pPr algn="just"/>
          <a:r>
            <a:rPr lang="en" dirty="0"/>
            <a:t>R-DIHM-PERF-4.2 Reconstruction Speed: Reconstruction of the full 3D imaging volume from one frame or one difference stack </a:t>
          </a:r>
          <a:r>
            <a:rPr lang="en" b="1" dirty="0"/>
            <a:t>shall</a:t>
          </a:r>
          <a:r>
            <a:rPr lang="en" dirty="0"/>
            <a:t> take less than 12,000 seconds at the required reconstruction resolution. See the “Processing Speed Analysis” section in the Appendix.</a:t>
          </a:r>
        </a:p>
      </dgm:t>
    </dgm:pt>
    <dgm:pt modelId="{4797057F-83F4-493D-AE57-205D0F077554}" type="parTrans" cxnId="{DC8C402E-1697-445A-B15D-7242CA36BA7C}">
      <dgm:prSet/>
      <dgm:spPr/>
      <dgm:t>
        <a:bodyPr/>
        <a:lstStyle/>
        <a:p>
          <a:endParaRPr lang="en-US"/>
        </a:p>
      </dgm:t>
    </dgm:pt>
    <dgm:pt modelId="{EDC636BC-E2F0-4784-B0FA-FF436C67208B}" type="sibTrans" cxnId="{DC8C402E-1697-445A-B15D-7242CA36BA7C}">
      <dgm:prSet/>
      <dgm:spPr/>
      <dgm:t>
        <a:bodyPr/>
        <a:lstStyle/>
        <a:p>
          <a:endParaRPr lang="en-US"/>
        </a:p>
      </dgm:t>
    </dgm:pt>
    <dgm:pt modelId="{950E07FF-5604-4E4C-A1FC-CE6E4D88860F}">
      <dgm:prSet phldr="0"/>
      <dgm:spPr/>
      <dgm:t>
        <a:bodyPr/>
        <a:lstStyle/>
        <a:p>
          <a:pPr algn="just"/>
          <a:r>
            <a:rPr lang="en" dirty="0"/>
            <a:t>R-DIHM-PERF-4.1 Imaging volume: The microscope </a:t>
          </a:r>
          <a:r>
            <a:rPr lang="en" b="1" dirty="0"/>
            <a:t>shall</a:t>
          </a:r>
          <a:r>
            <a:rPr lang="en" dirty="0"/>
            <a:t> provide an instantaneous imaging volume &gt; 2μL.</a:t>
          </a:r>
        </a:p>
      </dgm:t>
    </dgm:pt>
    <dgm:pt modelId="{15C0D8D6-BC23-4231-8AC7-A94226BFE174}" type="parTrans" cxnId="{DDD60FA7-13D3-4136-A518-DE4D435D4C50}">
      <dgm:prSet/>
      <dgm:spPr/>
    </dgm:pt>
    <dgm:pt modelId="{FF894BF7-10F2-4857-9A59-800CCC2A2538}" type="sibTrans" cxnId="{DDD60FA7-13D3-4136-A518-DE4D435D4C50}">
      <dgm:prSet/>
      <dgm:spPr/>
    </dgm:pt>
    <dgm:pt modelId="{1C3CE3D2-73A7-4B8B-A3BF-14BF9F3BF43D}">
      <dgm:prSet phldr="0"/>
      <dgm:spPr/>
      <dgm:t>
        <a:bodyPr/>
        <a:lstStyle/>
        <a:p>
          <a:pPr algn="just"/>
          <a:r>
            <a:rPr lang="en" dirty="0"/>
            <a:t>Note that this requirement implies that the reconstruction algorithm needs to be re-implemented efficiently, and targeted to the selected processor hardware. The use of a compiled language, efficient FFT libraries, multiple CPU cores, and SIMD or GPGPU instructions are likely needed to satisfy this requirement.</a:t>
          </a:r>
        </a:p>
      </dgm:t>
    </dgm:pt>
    <dgm:pt modelId="{56E23204-003B-430B-852A-2203DEF5AF15}" type="parTrans" cxnId="{CC5B6FF6-2B24-4F88-B07D-F2EE150A2276}">
      <dgm:prSet/>
      <dgm:spPr/>
    </dgm:pt>
    <dgm:pt modelId="{192CE921-6965-48B2-A533-B30FDD4A715D}" type="sibTrans" cxnId="{CC5B6FF6-2B24-4F88-B07D-F2EE150A2276}">
      <dgm:prSet/>
      <dgm:spPr/>
    </dgm:pt>
    <dgm:pt modelId="{67334A01-FDD5-41F3-8C93-C31B70AFC919}" type="pres">
      <dgm:prSet presAssocID="{8CD036C1-8A3A-4336-B091-18142741FD31}" presName="linear" presStyleCnt="0">
        <dgm:presLayoutVars>
          <dgm:animLvl val="lvl"/>
          <dgm:resizeHandles val="exact"/>
        </dgm:presLayoutVars>
      </dgm:prSet>
      <dgm:spPr/>
    </dgm:pt>
    <dgm:pt modelId="{A70A4079-D98C-4284-8650-6E64086128D3}" type="pres">
      <dgm:prSet presAssocID="{41809CD5-9510-436C-AB01-77DDD2119C6E}" presName="parentText" presStyleLbl="node1" presStyleIdx="0" presStyleCnt="4">
        <dgm:presLayoutVars>
          <dgm:chMax val="0"/>
          <dgm:bulletEnabled val="1"/>
        </dgm:presLayoutVars>
      </dgm:prSet>
      <dgm:spPr/>
    </dgm:pt>
    <dgm:pt modelId="{01016A48-D9D7-4ED5-91FF-12BB14C43769}" type="pres">
      <dgm:prSet presAssocID="{C859196E-EED7-45D2-A8C9-D281F3C167D9}" presName="spacer" presStyleCnt="0"/>
      <dgm:spPr/>
    </dgm:pt>
    <dgm:pt modelId="{D8910043-EC65-4D8A-92AF-7FA951B733D3}" type="pres">
      <dgm:prSet presAssocID="{950E07FF-5604-4E4C-A1FC-CE6E4D88860F}" presName="parentText" presStyleLbl="node1" presStyleIdx="1" presStyleCnt="4">
        <dgm:presLayoutVars>
          <dgm:chMax val="0"/>
          <dgm:bulletEnabled val="1"/>
        </dgm:presLayoutVars>
      </dgm:prSet>
      <dgm:spPr/>
    </dgm:pt>
    <dgm:pt modelId="{42BC7A76-0AD8-4013-83E7-188CB4D99E13}" type="pres">
      <dgm:prSet presAssocID="{FF894BF7-10F2-4857-9A59-800CCC2A2538}" presName="spacer" presStyleCnt="0"/>
      <dgm:spPr/>
    </dgm:pt>
    <dgm:pt modelId="{075E20C8-05BE-453F-8004-EBE2BA7A2405}" type="pres">
      <dgm:prSet presAssocID="{3EC79813-A365-4BFC-8478-27ACB4760ACD}" presName="parentText" presStyleLbl="node1" presStyleIdx="2" presStyleCnt="4">
        <dgm:presLayoutVars>
          <dgm:chMax val="0"/>
          <dgm:bulletEnabled val="1"/>
        </dgm:presLayoutVars>
      </dgm:prSet>
      <dgm:spPr/>
    </dgm:pt>
    <dgm:pt modelId="{CAB7EB41-6B93-49D9-A490-EC20A9F65B05}" type="pres">
      <dgm:prSet presAssocID="{EDC636BC-E2F0-4784-B0FA-FF436C67208B}" presName="spacer" presStyleCnt="0"/>
      <dgm:spPr/>
    </dgm:pt>
    <dgm:pt modelId="{54D47CE9-0AF9-4D8F-9A42-064E853C1284}" type="pres">
      <dgm:prSet presAssocID="{1C3CE3D2-73A7-4B8B-A3BF-14BF9F3BF43D}" presName="parentText" presStyleLbl="node1" presStyleIdx="3" presStyleCnt="4">
        <dgm:presLayoutVars>
          <dgm:chMax val="0"/>
          <dgm:bulletEnabled val="1"/>
        </dgm:presLayoutVars>
      </dgm:prSet>
      <dgm:spPr/>
    </dgm:pt>
  </dgm:ptLst>
  <dgm:cxnLst>
    <dgm:cxn modelId="{DC8C402E-1697-445A-B15D-7242CA36BA7C}" srcId="{8CD036C1-8A3A-4336-B091-18142741FD31}" destId="{3EC79813-A365-4BFC-8478-27ACB4760ACD}" srcOrd="2" destOrd="0" parTransId="{4797057F-83F4-493D-AE57-205D0F077554}" sibTransId="{EDC636BC-E2F0-4784-B0FA-FF436C67208B}"/>
    <dgm:cxn modelId="{9CC2E850-09C7-4DAF-AFA7-3FB33371BF39}" type="presOf" srcId="{950E07FF-5604-4E4C-A1FC-CE6E4D88860F}" destId="{D8910043-EC65-4D8A-92AF-7FA951B733D3}" srcOrd="0" destOrd="0" presId="urn:microsoft.com/office/officeart/2005/8/layout/vList2"/>
    <dgm:cxn modelId="{8FBB1A7A-68EC-48D4-8C44-09C61D834484}" srcId="{8CD036C1-8A3A-4336-B091-18142741FD31}" destId="{41809CD5-9510-436C-AB01-77DDD2119C6E}" srcOrd="0" destOrd="0" parTransId="{4AD2D4A7-B33D-43BE-B1AB-8FD17D0581D4}" sibTransId="{C859196E-EED7-45D2-A8C9-D281F3C167D9}"/>
    <dgm:cxn modelId="{4EA5317F-19CA-478B-91F2-2D9F01BEA129}" type="presOf" srcId="{1C3CE3D2-73A7-4B8B-A3BF-14BF9F3BF43D}" destId="{54D47CE9-0AF9-4D8F-9A42-064E853C1284}" srcOrd="0" destOrd="0" presId="urn:microsoft.com/office/officeart/2005/8/layout/vList2"/>
    <dgm:cxn modelId="{DDD60FA7-13D3-4136-A518-DE4D435D4C50}" srcId="{8CD036C1-8A3A-4336-B091-18142741FD31}" destId="{950E07FF-5604-4E4C-A1FC-CE6E4D88860F}" srcOrd="1" destOrd="0" parTransId="{15C0D8D6-BC23-4231-8AC7-A94226BFE174}" sibTransId="{FF894BF7-10F2-4857-9A59-800CCC2A2538}"/>
    <dgm:cxn modelId="{EFDA39E4-EED1-4012-9C97-B40DF1D2ACC3}" type="presOf" srcId="{3EC79813-A365-4BFC-8478-27ACB4760ACD}" destId="{075E20C8-05BE-453F-8004-EBE2BA7A2405}" srcOrd="0" destOrd="0" presId="urn:microsoft.com/office/officeart/2005/8/layout/vList2"/>
    <dgm:cxn modelId="{B30C04EC-7627-47AF-8E87-40C3EC7EC897}" type="presOf" srcId="{8CD036C1-8A3A-4336-B091-18142741FD31}" destId="{67334A01-FDD5-41F3-8C93-C31B70AFC919}" srcOrd="0" destOrd="0" presId="urn:microsoft.com/office/officeart/2005/8/layout/vList2"/>
    <dgm:cxn modelId="{CC5B6FF6-2B24-4F88-B07D-F2EE150A2276}" srcId="{8CD036C1-8A3A-4336-B091-18142741FD31}" destId="{1C3CE3D2-73A7-4B8B-A3BF-14BF9F3BF43D}" srcOrd="3" destOrd="0" parTransId="{56E23204-003B-430B-852A-2203DEF5AF15}" sibTransId="{192CE921-6965-48B2-A533-B30FDD4A715D}"/>
    <dgm:cxn modelId="{5C40DCFF-3281-4CCD-B772-17EDCB4947E4}" type="presOf" srcId="{41809CD5-9510-436C-AB01-77DDD2119C6E}" destId="{A70A4079-D98C-4284-8650-6E64086128D3}" srcOrd="0" destOrd="0" presId="urn:microsoft.com/office/officeart/2005/8/layout/vList2"/>
    <dgm:cxn modelId="{08772D27-6C87-4A5D-B810-4E07492E94CF}" type="presParOf" srcId="{67334A01-FDD5-41F3-8C93-C31B70AFC919}" destId="{A70A4079-D98C-4284-8650-6E64086128D3}" srcOrd="0" destOrd="0" presId="urn:microsoft.com/office/officeart/2005/8/layout/vList2"/>
    <dgm:cxn modelId="{7ED39F53-C085-4FE3-A1CF-A58F800FC983}" type="presParOf" srcId="{67334A01-FDD5-41F3-8C93-C31B70AFC919}" destId="{01016A48-D9D7-4ED5-91FF-12BB14C43769}" srcOrd="1" destOrd="0" presId="urn:microsoft.com/office/officeart/2005/8/layout/vList2"/>
    <dgm:cxn modelId="{7091CA83-BA9F-4901-8B29-F4A960A4BBB6}" type="presParOf" srcId="{67334A01-FDD5-41F3-8C93-C31B70AFC919}" destId="{D8910043-EC65-4D8A-92AF-7FA951B733D3}" srcOrd="2" destOrd="0" presId="urn:microsoft.com/office/officeart/2005/8/layout/vList2"/>
    <dgm:cxn modelId="{924476C9-4DB8-40D9-936E-961B5C0E6CCD}" type="presParOf" srcId="{67334A01-FDD5-41F3-8C93-C31B70AFC919}" destId="{42BC7A76-0AD8-4013-83E7-188CB4D99E13}" srcOrd="3" destOrd="0" presId="urn:microsoft.com/office/officeart/2005/8/layout/vList2"/>
    <dgm:cxn modelId="{E185D02D-97D4-4AD6-BD89-F67BF1E14BD4}" type="presParOf" srcId="{67334A01-FDD5-41F3-8C93-C31B70AFC919}" destId="{075E20C8-05BE-453F-8004-EBE2BA7A2405}" srcOrd="4" destOrd="0" presId="urn:microsoft.com/office/officeart/2005/8/layout/vList2"/>
    <dgm:cxn modelId="{0183F20E-FD60-44CB-AF26-7B5CD3C4357A}" type="presParOf" srcId="{67334A01-FDD5-41F3-8C93-C31B70AFC919}" destId="{CAB7EB41-6B93-49D9-A490-EC20A9F65B05}" srcOrd="5" destOrd="0" presId="urn:microsoft.com/office/officeart/2005/8/layout/vList2"/>
    <dgm:cxn modelId="{54059875-3461-474E-91B1-5160C70A8797}" type="presParOf" srcId="{67334A01-FDD5-41F3-8C93-C31B70AFC919}" destId="{54D47CE9-0AF9-4D8F-9A42-064E853C128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310840-DFA3-4D39-893C-9CF7DAFCF7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2E9EFA-0D8B-482D-A8FB-9C11A9D514B3}">
      <dgm:prSet/>
      <dgm:spPr/>
      <dgm:t>
        <a:bodyPr/>
        <a:lstStyle/>
        <a:p>
          <a:pPr algn="just"/>
          <a:r>
            <a:rPr lang="en" dirty="0"/>
            <a:t>R-DIHM-FUNC-1.2 Single frame reconstruction: The software </a:t>
          </a:r>
          <a:r>
            <a:rPr lang="en" b="1" dirty="0"/>
            <a:t>shall</a:t>
          </a:r>
          <a:r>
            <a:rPr lang="en" dirty="0"/>
            <a:t> provide a method to reconstruct specified z-slices for a single frame, and provide the option to subtract out an average frame prior to reconstruction.</a:t>
          </a:r>
          <a:endParaRPr lang="en-US" dirty="0"/>
        </a:p>
      </dgm:t>
    </dgm:pt>
    <dgm:pt modelId="{28F8ABE1-3246-49F7-AAF2-530CE8185DA7}" type="parTrans" cxnId="{DD4BA995-FAD5-4FF1-8B85-DACCE1FD82BA}">
      <dgm:prSet/>
      <dgm:spPr/>
      <dgm:t>
        <a:bodyPr/>
        <a:lstStyle/>
        <a:p>
          <a:endParaRPr lang="en-US"/>
        </a:p>
      </dgm:t>
    </dgm:pt>
    <dgm:pt modelId="{2137B8BC-A62A-4739-A8BF-20CB1E3CB99A}" type="sibTrans" cxnId="{DD4BA995-FAD5-4FF1-8B85-DACCE1FD82BA}">
      <dgm:prSet/>
      <dgm:spPr/>
      <dgm:t>
        <a:bodyPr/>
        <a:lstStyle/>
        <a:p>
          <a:endParaRPr lang="en-US"/>
        </a:p>
      </dgm:t>
    </dgm:pt>
    <dgm:pt modelId="{1B56D80E-E5D4-4952-B856-E0548DF04845}">
      <dgm:prSet/>
      <dgm:spPr/>
      <dgm:t>
        <a:bodyPr/>
        <a:lstStyle/>
        <a:p>
          <a:pPr algn="just"/>
          <a:r>
            <a:rPr lang="en" dirty="0"/>
            <a:t>R-DIHM-FUNC-1.3 Difference frame reconstruction: The software </a:t>
          </a:r>
          <a:r>
            <a:rPr lang="en" b="1" dirty="0"/>
            <a:t>shall</a:t>
          </a:r>
          <a:r>
            <a:rPr lang="en" dirty="0"/>
            <a:t> provide a method to reconstruct specified z-slices for the difference between two frames.</a:t>
          </a:r>
          <a:endParaRPr lang="en-US" dirty="0"/>
        </a:p>
      </dgm:t>
    </dgm:pt>
    <dgm:pt modelId="{C3EAC2ED-3A14-4115-A74D-50AED11ABFBD}" type="parTrans" cxnId="{78838E2E-EF5A-4D67-A6E8-6C93360EE84A}">
      <dgm:prSet/>
      <dgm:spPr/>
      <dgm:t>
        <a:bodyPr/>
        <a:lstStyle/>
        <a:p>
          <a:endParaRPr lang="en-US"/>
        </a:p>
      </dgm:t>
    </dgm:pt>
    <dgm:pt modelId="{CE8FD75E-6C53-4ACB-A5DF-CFDABC62C208}" type="sibTrans" cxnId="{78838E2E-EF5A-4D67-A6E8-6C93360EE84A}">
      <dgm:prSet/>
      <dgm:spPr/>
      <dgm:t>
        <a:bodyPr/>
        <a:lstStyle/>
        <a:p>
          <a:endParaRPr lang="en-US"/>
        </a:p>
      </dgm:t>
    </dgm:pt>
    <dgm:pt modelId="{836CDC35-BFA4-4705-8E02-63F2730A88FD}">
      <dgm:prSet phldr="0"/>
      <dgm:spPr/>
      <dgm:t>
        <a:bodyPr/>
        <a:lstStyle/>
        <a:p>
          <a:pPr algn="just" rtl="0"/>
          <a:r>
            <a:rPr lang="en" dirty="0"/>
            <a:t>R-DIHM-FUNC-1 Downlink Constraint: The microscope </a:t>
          </a:r>
          <a:r>
            <a:rPr lang="en" b="1" dirty="0"/>
            <a:t>shall</a:t>
          </a:r>
          <a:r>
            <a:rPr lang="en" dirty="0"/>
            <a:t> support meeting the mission requirements under a 1 kbps downlink constraint.</a:t>
          </a:r>
          <a:br>
            <a:rPr lang="en-US" dirty="0"/>
          </a:br>
          <a:r>
            <a:rPr lang="en" dirty="0"/>
            <a:t>R-DIHM-FUNC-1.1 Average frame computation: The software </a:t>
          </a:r>
          <a:r>
            <a:rPr lang="en" b="1" dirty="0"/>
            <a:t>shall</a:t>
          </a:r>
          <a:r>
            <a:rPr lang="en" dirty="0"/>
            <a:t> provide a method to compute an average frame.</a:t>
          </a:r>
          <a:endParaRPr lang="en-US" dirty="0"/>
        </a:p>
      </dgm:t>
    </dgm:pt>
    <dgm:pt modelId="{86F0FB6A-35EE-4548-8908-3FACAEAD9EDD}" type="parTrans" cxnId="{097B6BCE-6B08-49D2-9FE2-22DEAD96CEAB}">
      <dgm:prSet/>
      <dgm:spPr/>
    </dgm:pt>
    <dgm:pt modelId="{4F7FD9A6-0D2F-45B4-B950-A9EFFD04B2AE}" type="sibTrans" cxnId="{097B6BCE-6B08-49D2-9FE2-22DEAD96CEAB}">
      <dgm:prSet/>
      <dgm:spPr/>
    </dgm:pt>
    <dgm:pt modelId="{CAA6DCAD-440E-4BAD-907F-57A7F145EF90}">
      <dgm:prSet phldr="0"/>
      <dgm:spPr/>
      <dgm:t>
        <a:bodyPr/>
        <a:lstStyle/>
        <a:p>
          <a:pPr algn="just"/>
          <a:r>
            <a:rPr lang="en" dirty="0"/>
            <a:t>R-DIHM-FUNC-1.4 Difference stack reconstruction: The software </a:t>
          </a:r>
          <a:r>
            <a:rPr lang="en" b="1" dirty="0"/>
            <a:t>shall</a:t>
          </a:r>
          <a:r>
            <a:rPr lang="en" dirty="0"/>
            <a:t> provide a method to reconstruct specified z-slices for a difference stack.</a:t>
          </a:r>
          <a:endParaRPr lang="en-US" dirty="0"/>
        </a:p>
      </dgm:t>
    </dgm:pt>
    <dgm:pt modelId="{2741CC4E-E1F7-42E3-A1A1-82A9620E744F}" type="parTrans" cxnId="{5EA0CA4E-B88F-4D97-8B52-D5095F92A488}">
      <dgm:prSet/>
      <dgm:spPr/>
    </dgm:pt>
    <dgm:pt modelId="{57151448-91B8-480E-85F7-9DD8A5932CB3}" type="sibTrans" cxnId="{5EA0CA4E-B88F-4D97-8B52-D5095F92A488}">
      <dgm:prSet/>
      <dgm:spPr/>
    </dgm:pt>
    <dgm:pt modelId="{493CA8C3-DFB0-41F5-AF3D-DDF803828F26}" type="pres">
      <dgm:prSet presAssocID="{B7310840-DFA3-4D39-893C-9CF7DAFCF732}" presName="linear" presStyleCnt="0">
        <dgm:presLayoutVars>
          <dgm:animLvl val="lvl"/>
          <dgm:resizeHandles val="exact"/>
        </dgm:presLayoutVars>
      </dgm:prSet>
      <dgm:spPr/>
    </dgm:pt>
    <dgm:pt modelId="{B85FA5F8-7870-4AAE-A763-575FB8CE7A0D}" type="pres">
      <dgm:prSet presAssocID="{836CDC35-BFA4-4705-8E02-63F2730A88FD}" presName="parentText" presStyleLbl="node1" presStyleIdx="0" presStyleCnt="4">
        <dgm:presLayoutVars>
          <dgm:chMax val="0"/>
          <dgm:bulletEnabled val="1"/>
        </dgm:presLayoutVars>
      </dgm:prSet>
      <dgm:spPr/>
    </dgm:pt>
    <dgm:pt modelId="{8D40453B-BC2F-4510-8A90-AB64EB954CE6}" type="pres">
      <dgm:prSet presAssocID="{4F7FD9A6-0D2F-45B4-B950-A9EFFD04B2AE}" presName="spacer" presStyleCnt="0"/>
      <dgm:spPr/>
    </dgm:pt>
    <dgm:pt modelId="{75EA1FFE-8844-49A2-94D4-BC1A3205E763}" type="pres">
      <dgm:prSet presAssocID="{802E9EFA-0D8B-482D-A8FB-9C11A9D514B3}" presName="parentText" presStyleLbl="node1" presStyleIdx="1" presStyleCnt="4">
        <dgm:presLayoutVars>
          <dgm:chMax val="0"/>
          <dgm:bulletEnabled val="1"/>
        </dgm:presLayoutVars>
      </dgm:prSet>
      <dgm:spPr/>
    </dgm:pt>
    <dgm:pt modelId="{EB7374D2-4C07-4EC8-9D01-7B2ABF2AE2AC}" type="pres">
      <dgm:prSet presAssocID="{2137B8BC-A62A-4739-A8BF-20CB1E3CB99A}" presName="spacer" presStyleCnt="0"/>
      <dgm:spPr/>
    </dgm:pt>
    <dgm:pt modelId="{D7AF10E5-5948-4407-8433-82896888A31B}" type="pres">
      <dgm:prSet presAssocID="{1B56D80E-E5D4-4952-B856-E0548DF04845}" presName="parentText" presStyleLbl="node1" presStyleIdx="2" presStyleCnt="4">
        <dgm:presLayoutVars>
          <dgm:chMax val="0"/>
          <dgm:bulletEnabled val="1"/>
        </dgm:presLayoutVars>
      </dgm:prSet>
      <dgm:spPr/>
    </dgm:pt>
    <dgm:pt modelId="{75D20103-D48D-4697-9657-374F285F56A9}" type="pres">
      <dgm:prSet presAssocID="{CE8FD75E-6C53-4ACB-A5DF-CFDABC62C208}" presName="spacer" presStyleCnt="0"/>
      <dgm:spPr/>
    </dgm:pt>
    <dgm:pt modelId="{51A6B8E2-C3B5-463B-ACDF-B84204846ED7}" type="pres">
      <dgm:prSet presAssocID="{CAA6DCAD-440E-4BAD-907F-57A7F145EF90}" presName="parentText" presStyleLbl="node1" presStyleIdx="3" presStyleCnt="4">
        <dgm:presLayoutVars>
          <dgm:chMax val="0"/>
          <dgm:bulletEnabled val="1"/>
        </dgm:presLayoutVars>
      </dgm:prSet>
      <dgm:spPr/>
    </dgm:pt>
  </dgm:ptLst>
  <dgm:cxnLst>
    <dgm:cxn modelId="{E5C2C208-CA17-4F26-9369-6F961B058D85}" type="presOf" srcId="{836CDC35-BFA4-4705-8E02-63F2730A88FD}" destId="{B85FA5F8-7870-4AAE-A763-575FB8CE7A0D}" srcOrd="0" destOrd="0" presId="urn:microsoft.com/office/officeart/2005/8/layout/vList2"/>
    <dgm:cxn modelId="{4FC4510E-C9EC-442B-84C7-922DB160C763}" type="presOf" srcId="{802E9EFA-0D8B-482D-A8FB-9C11A9D514B3}" destId="{75EA1FFE-8844-49A2-94D4-BC1A3205E763}" srcOrd="0" destOrd="0" presId="urn:microsoft.com/office/officeart/2005/8/layout/vList2"/>
    <dgm:cxn modelId="{B7B9C914-B8CC-4043-8525-C3359F0E470C}" type="presOf" srcId="{B7310840-DFA3-4D39-893C-9CF7DAFCF732}" destId="{493CA8C3-DFB0-41F5-AF3D-DDF803828F26}" srcOrd="0" destOrd="0" presId="urn:microsoft.com/office/officeart/2005/8/layout/vList2"/>
    <dgm:cxn modelId="{78838E2E-EF5A-4D67-A6E8-6C93360EE84A}" srcId="{B7310840-DFA3-4D39-893C-9CF7DAFCF732}" destId="{1B56D80E-E5D4-4952-B856-E0548DF04845}" srcOrd="2" destOrd="0" parTransId="{C3EAC2ED-3A14-4115-A74D-50AED11ABFBD}" sibTransId="{CE8FD75E-6C53-4ACB-A5DF-CFDABC62C208}"/>
    <dgm:cxn modelId="{5EA0CA4E-B88F-4D97-8B52-D5095F92A488}" srcId="{B7310840-DFA3-4D39-893C-9CF7DAFCF732}" destId="{CAA6DCAD-440E-4BAD-907F-57A7F145EF90}" srcOrd="3" destOrd="0" parTransId="{2741CC4E-E1F7-42E3-A1A1-82A9620E744F}" sibTransId="{57151448-91B8-480E-85F7-9DD8A5932CB3}"/>
    <dgm:cxn modelId="{2C3C908D-64D6-474F-9B2C-7428927B49F4}" type="presOf" srcId="{CAA6DCAD-440E-4BAD-907F-57A7F145EF90}" destId="{51A6B8E2-C3B5-463B-ACDF-B84204846ED7}" srcOrd="0" destOrd="0" presId="urn:microsoft.com/office/officeart/2005/8/layout/vList2"/>
    <dgm:cxn modelId="{DD4BA995-FAD5-4FF1-8B85-DACCE1FD82BA}" srcId="{B7310840-DFA3-4D39-893C-9CF7DAFCF732}" destId="{802E9EFA-0D8B-482D-A8FB-9C11A9D514B3}" srcOrd="1" destOrd="0" parTransId="{28F8ABE1-3246-49F7-AAF2-530CE8185DA7}" sibTransId="{2137B8BC-A62A-4739-A8BF-20CB1E3CB99A}"/>
    <dgm:cxn modelId="{51066AA2-869C-4DD9-978E-3DD7FDA0F998}" type="presOf" srcId="{1B56D80E-E5D4-4952-B856-E0548DF04845}" destId="{D7AF10E5-5948-4407-8433-82896888A31B}" srcOrd="0" destOrd="0" presId="urn:microsoft.com/office/officeart/2005/8/layout/vList2"/>
    <dgm:cxn modelId="{097B6BCE-6B08-49D2-9FE2-22DEAD96CEAB}" srcId="{B7310840-DFA3-4D39-893C-9CF7DAFCF732}" destId="{836CDC35-BFA4-4705-8E02-63F2730A88FD}" srcOrd="0" destOrd="0" parTransId="{86F0FB6A-35EE-4548-8908-3FACAEAD9EDD}" sibTransId="{4F7FD9A6-0D2F-45B4-B950-A9EFFD04B2AE}"/>
    <dgm:cxn modelId="{EE353956-1D3D-4CEB-9D6E-B42025E9B24F}" type="presParOf" srcId="{493CA8C3-DFB0-41F5-AF3D-DDF803828F26}" destId="{B85FA5F8-7870-4AAE-A763-575FB8CE7A0D}" srcOrd="0" destOrd="0" presId="urn:microsoft.com/office/officeart/2005/8/layout/vList2"/>
    <dgm:cxn modelId="{CC3A1A1E-AAF4-480C-93F4-A9ED03C425CF}" type="presParOf" srcId="{493CA8C3-DFB0-41F5-AF3D-DDF803828F26}" destId="{8D40453B-BC2F-4510-8A90-AB64EB954CE6}" srcOrd="1" destOrd="0" presId="urn:microsoft.com/office/officeart/2005/8/layout/vList2"/>
    <dgm:cxn modelId="{C43885E5-57AB-444A-8EC3-46EF5FC0C927}" type="presParOf" srcId="{493CA8C3-DFB0-41F5-AF3D-DDF803828F26}" destId="{75EA1FFE-8844-49A2-94D4-BC1A3205E763}" srcOrd="2" destOrd="0" presId="urn:microsoft.com/office/officeart/2005/8/layout/vList2"/>
    <dgm:cxn modelId="{5A570724-29EF-4ED5-A435-0EBA8767F89E}" type="presParOf" srcId="{493CA8C3-DFB0-41F5-AF3D-DDF803828F26}" destId="{EB7374D2-4C07-4EC8-9D01-7B2ABF2AE2AC}" srcOrd="3" destOrd="0" presId="urn:microsoft.com/office/officeart/2005/8/layout/vList2"/>
    <dgm:cxn modelId="{187C52B7-2644-444C-92EE-66FEF09CCB87}" type="presParOf" srcId="{493CA8C3-DFB0-41F5-AF3D-DDF803828F26}" destId="{D7AF10E5-5948-4407-8433-82896888A31B}" srcOrd="4" destOrd="0" presId="urn:microsoft.com/office/officeart/2005/8/layout/vList2"/>
    <dgm:cxn modelId="{1AC4863A-ABBA-41BE-BBD2-5B3DFE159CA0}" type="presParOf" srcId="{493CA8C3-DFB0-41F5-AF3D-DDF803828F26}" destId="{75D20103-D48D-4697-9657-374F285F56A9}" srcOrd="5" destOrd="0" presId="urn:microsoft.com/office/officeart/2005/8/layout/vList2"/>
    <dgm:cxn modelId="{C029FE87-5A57-468E-9D09-195F471B7083}" type="presParOf" srcId="{493CA8C3-DFB0-41F5-AF3D-DDF803828F26}" destId="{51A6B8E2-C3B5-463B-ACDF-B84204846ED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310840-DFA3-4D39-893C-9CF7DAFCF7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2E9EFA-0D8B-482D-A8FB-9C11A9D514B3}">
      <dgm:prSet/>
      <dgm:spPr/>
      <dgm:t>
        <a:bodyPr/>
        <a:lstStyle/>
        <a:p>
          <a:pPr algn="just"/>
          <a:r>
            <a:rPr lang="en" dirty="0"/>
            <a:t>R-DIHM-FUNC-1.6 Difference frame detection: The software </a:t>
          </a:r>
          <a:r>
            <a:rPr lang="en" b="1" dirty="0"/>
            <a:t>shall</a:t>
          </a:r>
          <a:r>
            <a:rPr lang="en" dirty="0"/>
            <a:t> provide a method to detect features-of-interest in a difference frame reconstruction.</a:t>
          </a:r>
        </a:p>
      </dgm:t>
    </dgm:pt>
    <dgm:pt modelId="{28F8ABE1-3246-49F7-AAF2-530CE8185DA7}" type="parTrans" cxnId="{DD4BA995-FAD5-4FF1-8B85-DACCE1FD82BA}">
      <dgm:prSet/>
      <dgm:spPr/>
      <dgm:t>
        <a:bodyPr/>
        <a:lstStyle/>
        <a:p>
          <a:endParaRPr lang="en-US"/>
        </a:p>
      </dgm:t>
    </dgm:pt>
    <dgm:pt modelId="{2137B8BC-A62A-4739-A8BF-20CB1E3CB99A}" type="sibTrans" cxnId="{DD4BA995-FAD5-4FF1-8B85-DACCE1FD82BA}">
      <dgm:prSet/>
      <dgm:spPr/>
      <dgm:t>
        <a:bodyPr/>
        <a:lstStyle/>
        <a:p>
          <a:endParaRPr lang="en-US"/>
        </a:p>
      </dgm:t>
    </dgm:pt>
    <dgm:pt modelId="{1B56D80E-E5D4-4952-B856-E0548DF04845}">
      <dgm:prSet/>
      <dgm:spPr/>
      <dgm:t>
        <a:bodyPr/>
        <a:lstStyle/>
        <a:p>
          <a:pPr algn="just"/>
          <a:r>
            <a:rPr lang="en" dirty="0"/>
            <a:t>R-DIHM-FUNC-1.7 Difference stack detection: The software </a:t>
          </a:r>
          <a:r>
            <a:rPr lang="en" b="1" dirty="0"/>
            <a:t>shall</a:t>
          </a:r>
          <a:r>
            <a:rPr lang="en" dirty="0"/>
            <a:t> provide a method to detect features-of-interest in a difference stack reconstruction.</a:t>
          </a:r>
        </a:p>
      </dgm:t>
    </dgm:pt>
    <dgm:pt modelId="{C3EAC2ED-3A14-4115-A74D-50AED11ABFBD}" type="parTrans" cxnId="{78838E2E-EF5A-4D67-A6E8-6C93360EE84A}">
      <dgm:prSet/>
      <dgm:spPr/>
      <dgm:t>
        <a:bodyPr/>
        <a:lstStyle/>
        <a:p>
          <a:endParaRPr lang="en-US"/>
        </a:p>
      </dgm:t>
    </dgm:pt>
    <dgm:pt modelId="{CE8FD75E-6C53-4ACB-A5DF-CFDABC62C208}" type="sibTrans" cxnId="{78838E2E-EF5A-4D67-A6E8-6C93360EE84A}">
      <dgm:prSet/>
      <dgm:spPr/>
      <dgm:t>
        <a:bodyPr/>
        <a:lstStyle/>
        <a:p>
          <a:endParaRPr lang="en-US"/>
        </a:p>
      </dgm:t>
    </dgm:pt>
    <dgm:pt modelId="{836CDC35-BFA4-4705-8E02-63F2730A88FD}">
      <dgm:prSet phldr="0"/>
      <dgm:spPr/>
      <dgm:t>
        <a:bodyPr/>
        <a:lstStyle/>
        <a:p>
          <a:pPr algn="just" rtl="0"/>
          <a:r>
            <a:rPr lang="en" dirty="0"/>
            <a:t>R-DIHM-FUNC-1.5 Single frame detection: The software </a:t>
          </a:r>
          <a:r>
            <a:rPr lang="en" b="1" dirty="0"/>
            <a:t>shall</a:t>
          </a:r>
          <a:r>
            <a:rPr lang="en" dirty="0"/>
            <a:t> provide a method to detect features-of-interest in a single frame reconstruction.</a:t>
          </a:r>
        </a:p>
      </dgm:t>
    </dgm:pt>
    <dgm:pt modelId="{86F0FB6A-35EE-4548-8908-3FACAEAD9EDD}" type="parTrans" cxnId="{097B6BCE-6B08-49D2-9FE2-22DEAD96CEAB}">
      <dgm:prSet/>
      <dgm:spPr/>
    </dgm:pt>
    <dgm:pt modelId="{4F7FD9A6-0D2F-45B4-B950-A9EFFD04B2AE}" type="sibTrans" cxnId="{097B6BCE-6B08-49D2-9FE2-22DEAD96CEAB}">
      <dgm:prSet/>
      <dgm:spPr/>
    </dgm:pt>
    <dgm:pt modelId="{CAA6DCAD-440E-4BAD-907F-57A7F145EF90}">
      <dgm:prSet phldr="0"/>
      <dgm:spPr/>
      <dgm:t>
        <a:bodyPr/>
        <a:lstStyle/>
        <a:p>
          <a:pPr algn="just"/>
          <a:r>
            <a:rPr lang="en" dirty="0"/>
            <a:t>R-DIHM-FUNC-1.9 Reachback: The software </a:t>
          </a:r>
          <a:r>
            <a:rPr lang="en" b="1" dirty="0"/>
            <a:t>shall</a:t>
          </a:r>
          <a:r>
            <a:rPr lang="en" dirty="0"/>
            <a:t> provide a method to retrieve and optionally process requested data from the bulk storage device.</a:t>
          </a:r>
        </a:p>
      </dgm:t>
    </dgm:pt>
    <dgm:pt modelId="{2741CC4E-E1F7-42E3-A1A1-82A9620E744F}" type="parTrans" cxnId="{5EA0CA4E-B88F-4D97-8B52-D5095F92A488}">
      <dgm:prSet/>
      <dgm:spPr/>
    </dgm:pt>
    <dgm:pt modelId="{57151448-91B8-480E-85F7-9DD8A5932CB3}" type="sibTrans" cxnId="{5EA0CA4E-B88F-4D97-8B52-D5095F92A488}">
      <dgm:prSet/>
      <dgm:spPr/>
    </dgm:pt>
    <dgm:pt modelId="{772AB2C4-B00C-48B0-A26C-AA477477927C}">
      <dgm:prSet phldr="0"/>
      <dgm:spPr/>
      <dgm:t>
        <a:bodyPr/>
        <a:lstStyle/>
        <a:p>
          <a:pPr algn="just"/>
          <a:r>
            <a:rPr lang="en" dirty="0"/>
            <a:t>R-DIHM-FUNC-1.8 Buffering: The software </a:t>
          </a:r>
          <a:r>
            <a:rPr lang="en" b="1" dirty="0"/>
            <a:t>shall</a:t>
          </a:r>
          <a:r>
            <a:rPr lang="en" dirty="0"/>
            <a:t> support saving processed data to a non-volatile bulk storage device, operating as a FIFO.</a:t>
          </a:r>
        </a:p>
      </dgm:t>
    </dgm:pt>
    <dgm:pt modelId="{7C78A678-FB38-4086-A88E-A6F05B61D37B}" type="parTrans" cxnId="{9EFC8A68-1B88-4892-ADDC-19CF78AF9630}">
      <dgm:prSet/>
      <dgm:spPr/>
    </dgm:pt>
    <dgm:pt modelId="{5E124DF0-150B-48A2-8D4E-F4427178EA2E}" type="sibTrans" cxnId="{9EFC8A68-1B88-4892-ADDC-19CF78AF9630}">
      <dgm:prSet/>
      <dgm:spPr/>
    </dgm:pt>
    <dgm:pt modelId="{2CB92DDE-BBFF-4203-AC86-D5765801D779}">
      <dgm:prSet phldr="0"/>
      <dgm:spPr/>
      <dgm:t>
        <a:bodyPr/>
        <a:lstStyle/>
        <a:p>
          <a:pPr algn="just"/>
          <a:r>
            <a:rPr lang="en" dirty="0"/>
            <a:t>R-DIHM-FUNC-1.8b Raw Storage: The software </a:t>
          </a:r>
          <a:r>
            <a:rPr lang="en" b="1" dirty="0"/>
            <a:t>shall</a:t>
          </a:r>
          <a:r>
            <a:rPr lang="en" dirty="0"/>
            <a:t> support saving all raw hologram data to the bulk storage device.</a:t>
          </a:r>
        </a:p>
      </dgm:t>
    </dgm:pt>
    <dgm:pt modelId="{DFD80692-7AE5-4AED-9414-809676D49991}" type="parTrans" cxnId="{C603EFBE-2109-4727-A06A-22361654B7DA}">
      <dgm:prSet/>
      <dgm:spPr/>
    </dgm:pt>
    <dgm:pt modelId="{C4CBA935-FE4F-45E8-A9C6-F219641CD05A}" type="sibTrans" cxnId="{C603EFBE-2109-4727-A06A-22361654B7DA}">
      <dgm:prSet/>
      <dgm:spPr/>
    </dgm:pt>
    <dgm:pt modelId="{493CA8C3-DFB0-41F5-AF3D-DDF803828F26}" type="pres">
      <dgm:prSet presAssocID="{B7310840-DFA3-4D39-893C-9CF7DAFCF732}" presName="linear" presStyleCnt="0">
        <dgm:presLayoutVars>
          <dgm:animLvl val="lvl"/>
          <dgm:resizeHandles val="exact"/>
        </dgm:presLayoutVars>
      </dgm:prSet>
      <dgm:spPr/>
    </dgm:pt>
    <dgm:pt modelId="{B85FA5F8-7870-4AAE-A763-575FB8CE7A0D}" type="pres">
      <dgm:prSet presAssocID="{836CDC35-BFA4-4705-8E02-63F2730A88FD}" presName="parentText" presStyleLbl="node1" presStyleIdx="0" presStyleCnt="6">
        <dgm:presLayoutVars>
          <dgm:chMax val="0"/>
          <dgm:bulletEnabled val="1"/>
        </dgm:presLayoutVars>
      </dgm:prSet>
      <dgm:spPr/>
    </dgm:pt>
    <dgm:pt modelId="{8D40453B-BC2F-4510-8A90-AB64EB954CE6}" type="pres">
      <dgm:prSet presAssocID="{4F7FD9A6-0D2F-45B4-B950-A9EFFD04B2AE}" presName="spacer" presStyleCnt="0"/>
      <dgm:spPr/>
    </dgm:pt>
    <dgm:pt modelId="{75EA1FFE-8844-49A2-94D4-BC1A3205E763}" type="pres">
      <dgm:prSet presAssocID="{802E9EFA-0D8B-482D-A8FB-9C11A9D514B3}" presName="parentText" presStyleLbl="node1" presStyleIdx="1" presStyleCnt="6">
        <dgm:presLayoutVars>
          <dgm:chMax val="0"/>
          <dgm:bulletEnabled val="1"/>
        </dgm:presLayoutVars>
      </dgm:prSet>
      <dgm:spPr/>
    </dgm:pt>
    <dgm:pt modelId="{EB7374D2-4C07-4EC8-9D01-7B2ABF2AE2AC}" type="pres">
      <dgm:prSet presAssocID="{2137B8BC-A62A-4739-A8BF-20CB1E3CB99A}" presName="spacer" presStyleCnt="0"/>
      <dgm:spPr/>
    </dgm:pt>
    <dgm:pt modelId="{D7AF10E5-5948-4407-8433-82896888A31B}" type="pres">
      <dgm:prSet presAssocID="{1B56D80E-E5D4-4952-B856-E0548DF04845}" presName="parentText" presStyleLbl="node1" presStyleIdx="2" presStyleCnt="6">
        <dgm:presLayoutVars>
          <dgm:chMax val="0"/>
          <dgm:bulletEnabled val="1"/>
        </dgm:presLayoutVars>
      </dgm:prSet>
      <dgm:spPr/>
    </dgm:pt>
    <dgm:pt modelId="{75D20103-D48D-4697-9657-374F285F56A9}" type="pres">
      <dgm:prSet presAssocID="{CE8FD75E-6C53-4ACB-A5DF-CFDABC62C208}" presName="spacer" presStyleCnt="0"/>
      <dgm:spPr/>
    </dgm:pt>
    <dgm:pt modelId="{1F4897C9-B415-479F-944F-449C027460AD}" type="pres">
      <dgm:prSet presAssocID="{772AB2C4-B00C-48B0-A26C-AA477477927C}" presName="parentText" presStyleLbl="node1" presStyleIdx="3" presStyleCnt="6">
        <dgm:presLayoutVars>
          <dgm:chMax val="0"/>
          <dgm:bulletEnabled val="1"/>
        </dgm:presLayoutVars>
      </dgm:prSet>
      <dgm:spPr/>
    </dgm:pt>
    <dgm:pt modelId="{D847230E-71FB-4699-B83D-4C5AC26FB549}" type="pres">
      <dgm:prSet presAssocID="{5E124DF0-150B-48A2-8D4E-F4427178EA2E}" presName="spacer" presStyleCnt="0"/>
      <dgm:spPr/>
    </dgm:pt>
    <dgm:pt modelId="{02A6DD30-DCAE-4075-8DB6-D336F37D4982}" type="pres">
      <dgm:prSet presAssocID="{2CB92DDE-BBFF-4203-AC86-D5765801D779}" presName="parentText" presStyleLbl="node1" presStyleIdx="4" presStyleCnt="6">
        <dgm:presLayoutVars>
          <dgm:chMax val="0"/>
          <dgm:bulletEnabled val="1"/>
        </dgm:presLayoutVars>
      </dgm:prSet>
      <dgm:spPr/>
    </dgm:pt>
    <dgm:pt modelId="{B10E768C-4432-4519-89AC-A9D22D042AEE}" type="pres">
      <dgm:prSet presAssocID="{C4CBA935-FE4F-45E8-A9C6-F219641CD05A}" presName="spacer" presStyleCnt="0"/>
      <dgm:spPr/>
    </dgm:pt>
    <dgm:pt modelId="{51A6B8E2-C3B5-463B-ACDF-B84204846ED7}" type="pres">
      <dgm:prSet presAssocID="{CAA6DCAD-440E-4BAD-907F-57A7F145EF90}" presName="parentText" presStyleLbl="node1" presStyleIdx="5" presStyleCnt="6">
        <dgm:presLayoutVars>
          <dgm:chMax val="0"/>
          <dgm:bulletEnabled val="1"/>
        </dgm:presLayoutVars>
      </dgm:prSet>
      <dgm:spPr/>
    </dgm:pt>
  </dgm:ptLst>
  <dgm:cxnLst>
    <dgm:cxn modelId="{B7B9C914-B8CC-4043-8525-C3359F0E470C}" type="presOf" srcId="{B7310840-DFA3-4D39-893C-9CF7DAFCF732}" destId="{493CA8C3-DFB0-41F5-AF3D-DDF803828F26}" srcOrd="0" destOrd="0" presId="urn:microsoft.com/office/officeart/2005/8/layout/vList2"/>
    <dgm:cxn modelId="{9833A521-7F52-44EF-8379-2DF31715CD18}" type="presOf" srcId="{CAA6DCAD-440E-4BAD-907F-57A7F145EF90}" destId="{51A6B8E2-C3B5-463B-ACDF-B84204846ED7}" srcOrd="0" destOrd="0" presId="urn:microsoft.com/office/officeart/2005/8/layout/vList2"/>
    <dgm:cxn modelId="{78838E2E-EF5A-4D67-A6E8-6C93360EE84A}" srcId="{B7310840-DFA3-4D39-893C-9CF7DAFCF732}" destId="{1B56D80E-E5D4-4952-B856-E0548DF04845}" srcOrd="2" destOrd="0" parTransId="{C3EAC2ED-3A14-4115-A74D-50AED11ABFBD}" sibTransId="{CE8FD75E-6C53-4ACB-A5DF-CFDABC62C208}"/>
    <dgm:cxn modelId="{4D8B0E5F-8D6B-4EAD-A2BB-8A5951F48966}" type="presOf" srcId="{2CB92DDE-BBFF-4203-AC86-D5765801D779}" destId="{02A6DD30-DCAE-4075-8DB6-D336F37D4982}" srcOrd="0" destOrd="0" presId="urn:microsoft.com/office/officeart/2005/8/layout/vList2"/>
    <dgm:cxn modelId="{9EFC8A68-1B88-4892-ADDC-19CF78AF9630}" srcId="{B7310840-DFA3-4D39-893C-9CF7DAFCF732}" destId="{772AB2C4-B00C-48B0-A26C-AA477477927C}" srcOrd="3" destOrd="0" parTransId="{7C78A678-FB38-4086-A88E-A6F05B61D37B}" sibTransId="{5E124DF0-150B-48A2-8D4E-F4427178EA2E}"/>
    <dgm:cxn modelId="{5EA0CA4E-B88F-4D97-8B52-D5095F92A488}" srcId="{B7310840-DFA3-4D39-893C-9CF7DAFCF732}" destId="{CAA6DCAD-440E-4BAD-907F-57A7F145EF90}" srcOrd="5" destOrd="0" parTransId="{2741CC4E-E1F7-42E3-A1A1-82A9620E744F}" sibTransId="{57151448-91B8-480E-85F7-9DD8A5932CB3}"/>
    <dgm:cxn modelId="{AF849474-08B1-44B8-A8B9-8A629B96E6F0}" type="presOf" srcId="{772AB2C4-B00C-48B0-A26C-AA477477927C}" destId="{1F4897C9-B415-479F-944F-449C027460AD}" srcOrd="0" destOrd="0" presId="urn:microsoft.com/office/officeart/2005/8/layout/vList2"/>
    <dgm:cxn modelId="{DD4BA995-FAD5-4FF1-8B85-DACCE1FD82BA}" srcId="{B7310840-DFA3-4D39-893C-9CF7DAFCF732}" destId="{802E9EFA-0D8B-482D-A8FB-9C11A9D514B3}" srcOrd="1" destOrd="0" parTransId="{28F8ABE1-3246-49F7-AAF2-530CE8185DA7}" sibTransId="{2137B8BC-A62A-4739-A8BF-20CB1E3CB99A}"/>
    <dgm:cxn modelId="{611F8A9C-15B5-485B-8CFA-F03E394E3572}" type="presOf" srcId="{1B56D80E-E5D4-4952-B856-E0548DF04845}" destId="{D7AF10E5-5948-4407-8433-82896888A31B}" srcOrd="0" destOrd="0" presId="urn:microsoft.com/office/officeart/2005/8/layout/vList2"/>
    <dgm:cxn modelId="{504935A5-D78A-41DF-9E6F-AE19FEF9812F}" type="presOf" srcId="{836CDC35-BFA4-4705-8E02-63F2730A88FD}" destId="{B85FA5F8-7870-4AAE-A763-575FB8CE7A0D}" srcOrd="0" destOrd="0" presId="urn:microsoft.com/office/officeart/2005/8/layout/vList2"/>
    <dgm:cxn modelId="{D947D0B7-2DB8-48BC-B940-1478B314516E}" type="presOf" srcId="{802E9EFA-0D8B-482D-A8FB-9C11A9D514B3}" destId="{75EA1FFE-8844-49A2-94D4-BC1A3205E763}" srcOrd="0" destOrd="0" presId="urn:microsoft.com/office/officeart/2005/8/layout/vList2"/>
    <dgm:cxn modelId="{C603EFBE-2109-4727-A06A-22361654B7DA}" srcId="{B7310840-DFA3-4D39-893C-9CF7DAFCF732}" destId="{2CB92DDE-BBFF-4203-AC86-D5765801D779}" srcOrd="4" destOrd="0" parTransId="{DFD80692-7AE5-4AED-9414-809676D49991}" sibTransId="{C4CBA935-FE4F-45E8-A9C6-F219641CD05A}"/>
    <dgm:cxn modelId="{097B6BCE-6B08-49D2-9FE2-22DEAD96CEAB}" srcId="{B7310840-DFA3-4D39-893C-9CF7DAFCF732}" destId="{836CDC35-BFA4-4705-8E02-63F2730A88FD}" srcOrd="0" destOrd="0" parTransId="{86F0FB6A-35EE-4548-8908-3FACAEAD9EDD}" sibTransId="{4F7FD9A6-0D2F-45B4-B950-A9EFFD04B2AE}"/>
    <dgm:cxn modelId="{6D2D8F5C-36AF-4DD0-BF4B-2D869E7374B7}" type="presParOf" srcId="{493CA8C3-DFB0-41F5-AF3D-DDF803828F26}" destId="{B85FA5F8-7870-4AAE-A763-575FB8CE7A0D}" srcOrd="0" destOrd="0" presId="urn:microsoft.com/office/officeart/2005/8/layout/vList2"/>
    <dgm:cxn modelId="{B7F12562-3E8B-4143-BB5D-51946F617D74}" type="presParOf" srcId="{493CA8C3-DFB0-41F5-AF3D-DDF803828F26}" destId="{8D40453B-BC2F-4510-8A90-AB64EB954CE6}" srcOrd="1" destOrd="0" presId="urn:microsoft.com/office/officeart/2005/8/layout/vList2"/>
    <dgm:cxn modelId="{8028FA3D-BDB0-481B-BC48-08A1EFF8EE50}" type="presParOf" srcId="{493CA8C3-DFB0-41F5-AF3D-DDF803828F26}" destId="{75EA1FFE-8844-49A2-94D4-BC1A3205E763}" srcOrd="2" destOrd="0" presId="urn:microsoft.com/office/officeart/2005/8/layout/vList2"/>
    <dgm:cxn modelId="{931EA043-928D-4495-A2F2-43CD9866E306}" type="presParOf" srcId="{493CA8C3-DFB0-41F5-AF3D-DDF803828F26}" destId="{EB7374D2-4C07-4EC8-9D01-7B2ABF2AE2AC}" srcOrd="3" destOrd="0" presId="urn:microsoft.com/office/officeart/2005/8/layout/vList2"/>
    <dgm:cxn modelId="{C531CE82-B903-4066-BF1E-F7E023C44090}" type="presParOf" srcId="{493CA8C3-DFB0-41F5-AF3D-DDF803828F26}" destId="{D7AF10E5-5948-4407-8433-82896888A31B}" srcOrd="4" destOrd="0" presId="urn:microsoft.com/office/officeart/2005/8/layout/vList2"/>
    <dgm:cxn modelId="{E8CB3CDE-92C1-4D30-AE1E-59F3E786B55E}" type="presParOf" srcId="{493CA8C3-DFB0-41F5-AF3D-DDF803828F26}" destId="{75D20103-D48D-4697-9657-374F285F56A9}" srcOrd="5" destOrd="0" presId="urn:microsoft.com/office/officeart/2005/8/layout/vList2"/>
    <dgm:cxn modelId="{55847B0F-BF31-4474-84C5-44B5EFF9D411}" type="presParOf" srcId="{493CA8C3-DFB0-41F5-AF3D-DDF803828F26}" destId="{1F4897C9-B415-479F-944F-449C027460AD}" srcOrd="6" destOrd="0" presId="urn:microsoft.com/office/officeart/2005/8/layout/vList2"/>
    <dgm:cxn modelId="{FC69E81B-B9FD-41BC-889E-FD47672DEFD5}" type="presParOf" srcId="{493CA8C3-DFB0-41F5-AF3D-DDF803828F26}" destId="{D847230E-71FB-4699-B83D-4C5AC26FB549}" srcOrd="7" destOrd="0" presId="urn:microsoft.com/office/officeart/2005/8/layout/vList2"/>
    <dgm:cxn modelId="{8E571E05-04C2-455D-AFF9-72E0C7364B6A}" type="presParOf" srcId="{493CA8C3-DFB0-41F5-AF3D-DDF803828F26}" destId="{02A6DD30-DCAE-4075-8DB6-D336F37D4982}" srcOrd="8" destOrd="0" presId="urn:microsoft.com/office/officeart/2005/8/layout/vList2"/>
    <dgm:cxn modelId="{1A0E1CE8-6B12-4E25-92C6-B4232688543F}" type="presParOf" srcId="{493CA8C3-DFB0-41F5-AF3D-DDF803828F26}" destId="{B10E768C-4432-4519-89AC-A9D22D042AEE}" srcOrd="9" destOrd="0" presId="urn:microsoft.com/office/officeart/2005/8/layout/vList2"/>
    <dgm:cxn modelId="{F2F2AA71-F1C4-437A-8AAF-74C1F7EAC02A}" type="presParOf" srcId="{493CA8C3-DFB0-41F5-AF3D-DDF803828F26}" destId="{51A6B8E2-C3B5-463B-ACDF-B84204846ED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B07CC8-35A2-4676-BDE4-75AE19FE68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7B55FF-3491-4983-9689-157E0E482B63}">
      <dgm:prSet/>
      <dgm:spPr/>
      <dgm:t>
        <a:bodyPr/>
        <a:lstStyle/>
        <a:p>
          <a:pPr>
            <a:lnSpc>
              <a:spcPct val="100000"/>
            </a:lnSpc>
          </a:pPr>
          <a:r>
            <a:rPr lang="en-US" dirty="0"/>
            <a:t>R-DIHM-COMD-1 Commanding: The microscope’s behavior shall be controllable via commands from ground control</a:t>
          </a:r>
        </a:p>
      </dgm:t>
    </dgm:pt>
    <dgm:pt modelId="{B2F69E78-CC4E-408D-83BD-7DC55B62E222}" type="parTrans" cxnId="{58D04CA3-11C9-468A-B61E-0E6276AE6EE8}">
      <dgm:prSet/>
      <dgm:spPr/>
      <dgm:t>
        <a:bodyPr/>
        <a:lstStyle/>
        <a:p>
          <a:endParaRPr lang="en-US"/>
        </a:p>
      </dgm:t>
    </dgm:pt>
    <dgm:pt modelId="{A1D5ACBC-540D-41D0-9284-EAB93AD8DF9B}" type="sibTrans" cxnId="{58D04CA3-11C9-468A-B61E-0E6276AE6EE8}">
      <dgm:prSet/>
      <dgm:spPr/>
      <dgm:t>
        <a:bodyPr/>
        <a:lstStyle/>
        <a:p>
          <a:endParaRPr lang="en-US"/>
        </a:p>
      </dgm:t>
    </dgm:pt>
    <dgm:pt modelId="{FFD9B577-BD1D-4F6A-85BF-525ACE1FB54D}">
      <dgm:prSet/>
      <dgm:spPr/>
      <dgm:t>
        <a:bodyPr/>
        <a:lstStyle/>
        <a:p>
          <a:pPr>
            <a:lnSpc>
              <a:spcPct val="100000"/>
            </a:lnSpc>
          </a:pPr>
          <a:r>
            <a:rPr lang="en-US" dirty="0"/>
            <a:t>R-DIHM-COMD-1.1 Supported commands: TBD </a:t>
          </a:r>
          <a:endParaRPr lang="en-US" dirty="0">
            <a:latin typeface="Bierstadt"/>
          </a:endParaRPr>
        </a:p>
      </dgm:t>
    </dgm:pt>
    <dgm:pt modelId="{C9686F79-5BDA-4BC2-BA1D-B1483235EED4}" type="parTrans" cxnId="{3DDB9EED-CB9C-418B-9370-433F349BB9B4}">
      <dgm:prSet/>
      <dgm:spPr/>
      <dgm:t>
        <a:bodyPr/>
        <a:lstStyle/>
        <a:p>
          <a:endParaRPr lang="en-US"/>
        </a:p>
      </dgm:t>
    </dgm:pt>
    <dgm:pt modelId="{5EBABDE7-B8F9-412E-A715-B72EEE77660A}" type="sibTrans" cxnId="{3DDB9EED-CB9C-418B-9370-433F349BB9B4}">
      <dgm:prSet/>
      <dgm:spPr/>
      <dgm:t>
        <a:bodyPr/>
        <a:lstStyle/>
        <a:p>
          <a:endParaRPr lang="en-US"/>
        </a:p>
      </dgm:t>
    </dgm:pt>
    <dgm:pt modelId="{164ABFBD-B3FD-4339-A6C2-E967BFC7D584}">
      <dgm:prSet phldr="0"/>
      <dgm:spPr/>
      <dgm:t>
        <a:bodyPr/>
        <a:lstStyle/>
        <a:p>
          <a:pPr>
            <a:lnSpc>
              <a:spcPct val="100000"/>
            </a:lnSpc>
          </a:pPr>
          <a:r>
            <a:rPr lang="en-US" dirty="0"/>
            <a:t>R-DIHM-COMD-1.2 Command interface: TBD </a:t>
          </a:r>
          <a:endParaRPr lang="en-US" dirty="0">
            <a:latin typeface="Bierstadt"/>
          </a:endParaRPr>
        </a:p>
      </dgm:t>
    </dgm:pt>
    <dgm:pt modelId="{5BDDBCD7-4AAA-40B6-B151-6C0A48A89F01}" type="parTrans" cxnId="{A4A72DC5-3DA1-4B56-9254-861ED785FE8D}">
      <dgm:prSet/>
      <dgm:spPr/>
    </dgm:pt>
    <dgm:pt modelId="{F7F3D24B-10F1-4898-94DE-4EC2549BB8E0}" type="sibTrans" cxnId="{A4A72DC5-3DA1-4B56-9254-861ED785FE8D}">
      <dgm:prSet/>
      <dgm:spPr/>
    </dgm:pt>
    <dgm:pt modelId="{2A10D5E1-5B45-41EC-91CA-C8CD1A49DBCF}">
      <dgm:prSet phldr="0"/>
      <dgm:spPr/>
      <dgm:t>
        <a:bodyPr/>
        <a:lstStyle/>
        <a:p>
          <a:pPr>
            <a:lnSpc>
              <a:spcPct val="100000"/>
            </a:lnSpc>
          </a:pPr>
          <a:r>
            <a:rPr lang="en-US" dirty="0"/>
            <a:t>R-DIHM-COMD-1.3 Command response: The software shall acknowledge the receipt of commands and provide informative responses when relevant</a:t>
          </a:r>
        </a:p>
      </dgm:t>
    </dgm:pt>
    <dgm:pt modelId="{E07DD0A8-39B0-4DD0-A8BE-16B4D9A6B38C}" type="parTrans" cxnId="{9F6CBAC3-0C7E-4BC6-8A4F-8651FBD04020}">
      <dgm:prSet/>
      <dgm:spPr/>
    </dgm:pt>
    <dgm:pt modelId="{38F0A316-A2D9-4121-B07A-F0F76A415E42}" type="sibTrans" cxnId="{9F6CBAC3-0C7E-4BC6-8A4F-8651FBD04020}">
      <dgm:prSet/>
      <dgm:spPr/>
    </dgm:pt>
    <dgm:pt modelId="{7C485BE2-A392-4E01-99AA-934D598762AE}" type="pres">
      <dgm:prSet presAssocID="{A9B07CC8-35A2-4676-BDE4-75AE19FE681C}" presName="root" presStyleCnt="0">
        <dgm:presLayoutVars>
          <dgm:dir/>
          <dgm:resizeHandles val="exact"/>
        </dgm:presLayoutVars>
      </dgm:prSet>
      <dgm:spPr/>
    </dgm:pt>
    <dgm:pt modelId="{736E041A-55F1-4441-932F-DBC324D2DE97}" type="pres">
      <dgm:prSet presAssocID="{487B55FF-3491-4983-9689-157E0E482B63}" presName="compNode" presStyleCnt="0"/>
      <dgm:spPr/>
    </dgm:pt>
    <dgm:pt modelId="{69AC280B-756B-4777-B704-CBB9F21B6217}" type="pres">
      <dgm:prSet presAssocID="{487B55FF-3491-4983-9689-157E0E482B63}" presName="bgRect" presStyleLbl="bgShp" presStyleIdx="0" presStyleCnt="4"/>
      <dgm:spPr/>
    </dgm:pt>
    <dgm:pt modelId="{002B26EF-7FE6-4654-96CA-CC9833E61E62}" type="pres">
      <dgm:prSet presAssocID="{487B55FF-3491-4983-9689-157E0E482B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0F8A8524-1742-43DC-B87F-78A3D74F94A8}" type="pres">
      <dgm:prSet presAssocID="{487B55FF-3491-4983-9689-157E0E482B63}" presName="spaceRect" presStyleCnt="0"/>
      <dgm:spPr/>
    </dgm:pt>
    <dgm:pt modelId="{90EFA913-2A46-41A3-8D57-34604033DE7B}" type="pres">
      <dgm:prSet presAssocID="{487B55FF-3491-4983-9689-157E0E482B63}" presName="parTx" presStyleLbl="revTx" presStyleIdx="0" presStyleCnt="4">
        <dgm:presLayoutVars>
          <dgm:chMax val="0"/>
          <dgm:chPref val="0"/>
        </dgm:presLayoutVars>
      </dgm:prSet>
      <dgm:spPr/>
    </dgm:pt>
    <dgm:pt modelId="{3860B5FF-4DB3-4051-9A0E-CCC012B4E44D}" type="pres">
      <dgm:prSet presAssocID="{A1D5ACBC-540D-41D0-9284-EAB93AD8DF9B}" presName="sibTrans" presStyleCnt="0"/>
      <dgm:spPr/>
    </dgm:pt>
    <dgm:pt modelId="{8D657B83-F4F5-4334-97E3-D14AD44DA8E9}" type="pres">
      <dgm:prSet presAssocID="{FFD9B577-BD1D-4F6A-85BF-525ACE1FB54D}" presName="compNode" presStyleCnt="0"/>
      <dgm:spPr/>
    </dgm:pt>
    <dgm:pt modelId="{D6275201-50F4-4460-8EE4-B8EAB2C2B441}" type="pres">
      <dgm:prSet presAssocID="{FFD9B577-BD1D-4F6A-85BF-525ACE1FB54D}" presName="bgRect" presStyleLbl="bgShp" presStyleIdx="1" presStyleCnt="4"/>
      <dgm:spPr/>
    </dgm:pt>
    <dgm:pt modelId="{99351F80-B217-447E-B4A1-CB19BC69BDEF}" type="pres">
      <dgm:prSet presAssocID="{FFD9B577-BD1D-4F6A-85BF-525ACE1FB5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2CE4E59D-296A-41E0-8825-9F65CFC45711}" type="pres">
      <dgm:prSet presAssocID="{FFD9B577-BD1D-4F6A-85BF-525ACE1FB54D}" presName="spaceRect" presStyleCnt="0"/>
      <dgm:spPr/>
    </dgm:pt>
    <dgm:pt modelId="{E1F7C36F-1641-4A07-BF13-72B711C7382D}" type="pres">
      <dgm:prSet presAssocID="{FFD9B577-BD1D-4F6A-85BF-525ACE1FB54D}" presName="parTx" presStyleLbl="revTx" presStyleIdx="1" presStyleCnt="4">
        <dgm:presLayoutVars>
          <dgm:chMax val="0"/>
          <dgm:chPref val="0"/>
        </dgm:presLayoutVars>
      </dgm:prSet>
      <dgm:spPr/>
    </dgm:pt>
    <dgm:pt modelId="{6AAF8167-51A1-4D47-9590-CE3C3F58BFF4}" type="pres">
      <dgm:prSet presAssocID="{5EBABDE7-B8F9-412E-A715-B72EEE77660A}" presName="sibTrans" presStyleCnt="0"/>
      <dgm:spPr/>
    </dgm:pt>
    <dgm:pt modelId="{ED433C5A-4864-4D43-8658-E0F31AD0D4E3}" type="pres">
      <dgm:prSet presAssocID="{164ABFBD-B3FD-4339-A6C2-E967BFC7D584}" presName="compNode" presStyleCnt="0"/>
      <dgm:spPr/>
    </dgm:pt>
    <dgm:pt modelId="{06978FDC-9E75-4D10-9135-486790640EA1}" type="pres">
      <dgm:prSet presAssocID="{164ABFBD-B3FD-4339-A6C2-E967BFC7D584}" presName="bgRect" presStyleLbl="bgShp" presStyleIdx="2" presStyleCnt="4"/>
      <dgm:spPr/>
    </dgm:pt>
    <dgm:pt modelId="{E1F21BE9-96CF-4A3C-AD00-693CE58DE597}" type="pres">
      <dgm:prSet presAssocID="{164ABFBD-B3FD-4339-A6C2-E967BFC7D584}" presName="iconRect" presStyleLbl="node1" presStyleIdx="2" presStyleCnt="4"/>
      <dgm:spPr/>
    </dgm:pt>
    <dgm:pt modelId="{B22926AF-AE82-465A-B25C-902AFAE29412}" type="pres">
      <dgm:prSet presAssocID="{164ABFBD-B3FD-4339-A6C2-E967BFC7D584}" presName="spaceRect" presStyleCnt="0"/>
      <dgm:spPr/>
    </dgm:pt>
    <dgm:pt modelId="{1A43C023-DF34-4325-83D4-5A48AED010C0}" type="pres">
      <dgm:prSet presAssocID="{164ABFBD-B3FD-4339-A6C2-E967BFC7D584}" presName="parTx" presStyleLbl="revTx" presStyleIdx="2" presStyleCnt="4">
        <dgm:presLayoutVars>
          <dgm:chMax val="0"/>
          <dgm:chPref val="0"/>
        </dgm:presLayoutVars>
      </dgm:prSet>
      <dgm:spPr/>
    </dgm:pt>
    <dgm:pt modelId="{0A839AF8-778F-4BCA-A9D7-480CD331A12B}" type="pres">
      <dgm:prSet presAssocID="{F7F3D24B-10F1-4898-94DE-4EC2549BB8E0}" presName="sibTrans" presStyleCnt="0"/>
      <dgm:spPr/>
    </dgm:pt>
    <dgm:pt modelId="{5B025A78-1409-4362-BB23-5BF7B02E043A}" type="pres">
      <dgm:prSet presAssocID="{2A10D5E1-5B45-41EC-91CA-C8CD1A49DBCF}" presName="compNode" presStyleCnt="0"/>
      <dgm:spPr/>
    </dgm:pt>
    <dgm:pt modelId="{2A7F1F54-5F28-40A5-A2F2-B777DA74B590}" type="pres">
      <dgm:prSet presAssocID="{2A10D5E1-5B45-41EC-91CA-C8CD1A49DBCF}" presName="bgRect" presStyleLbl="bgShp" presStyleIdx="3" presStyleCnt="4"/>
      <dgm:spPr/>
    </dgm:pt>
    <dgm:pt modelId="{B5B934C2-B3F8-414E-BBA0-190D90DE610C}" type="pres">
      <dgm:prSet presAssocID="{2A10D5E1-5B45-41EC-91CA-C8CD1A49DBCF}" presName="iconRect" presStyleLbl="node1" presStyleIdx="3" presStyleCnt="4"/>
      <dgm:spPr/>
    </dgm:pt>
    <dgm:pt modelId="{8717C8D2-02E2-4D83-B274-0DC38AECC71D}" type="pres">
      <dgm:prSet presAssocID="{2A10D5E1-5B45-41EC-91CA-C8CD1A49DBCF}" presName="spaceRect" presStyleCnt="0"/>
      <dgm:spPr/>
    </dgm:pt>
    <dgm:pt modelId="{628D526D-8E50-4805-9587-DB27F71DF03C}" type="pres">
      <dgm:prSet presAssocID="{2A10D5E1-5B45-41EC-91CA-C8CD1A49DBCF}" presName="parTx" presStyleLbl="revTx" presStyleIdx="3" presStyleCnt="4">
        <dgm:presLayoutVars>
          <dgm:chMax val="0"/>
          <dgm:chPref val="0"/>
        </dgm:presLayoutVars>
      </dgm:prSet>
      <dgm:spPr/>
    </dgm:pt>
  </dgm:ptLst>
  <dgm:cxnLst>
    <dgm:cxn modelId="{35F75626-6BF4-40E9-9514-B4DC4DD3F1E4}" type="presOf" srcId="{A9B07CC8-35A2-4676-BDE4-75AE19FE681C}" destId="{7C485BE2-A392-4E01-99AA-934D598762AE}" srcOrd="0" destOrd="0" presId="urn:microsoft.com/office/officeart/2018/2/layout/IconVerticalSolidList"/>
    <dgm:cxn modelId="{726FDF5B-59A7-4908-AC3D-ADC5F44D19DB}" type="presOf" srcId="{2A10D5E1-5B45-41EC-91CA-C8CD1A49DBCF}" destId="{628D526D-8E50-4805-9587-DB27F71DF03C}" srcOrd="0" destOrd="0" presId="urn:microsoft.com/office/officeart/2018/2/layout/IconVerticalSolidList"/>
    <dgm:cxn modelId="{928DD695-A9D5-4F1A-A415-49EAA4C6BE10}" type="presOf" srcId="{FFD9B577-BD1D-4F6A-85BF-525ACE1FB54D}" destId="{E1F7C36F-1641-4A07-BF13-72B711C7382D}" srcOrd="0" destOrd="0" presId="urn:microsoft.com/office/officeart/2018/2/layout/IconVerticalSolidList"/>
    <dgm:cxn modelId="{58D04CA3-11C9-468A-B61E-0E6276AE6EE8}" srcId="{A9B07CC8-35A2-4676-BDE4-75AE19FE681C}" destId="{487B55FF-3491-4983-9689-157E0E482B63}" srcOrd="0" destOrd="0" parTransId="{B2F69E78-CC4E-408D-83BD-7DC55B62E222}" sibTransId="{A1D5ACBC-540D-41D0-9284-EAB93AD8DF9B}"/>
    <dgm:cxn modelId="{CA6E45AA-2A19-4572-878E-32E5AA5264F1}" type="presOf" srcId="{164ABFBD-B3FD-4339-A6C2-E967BFC7D584}" destId="{1A43C023-DF34-4325-83D4-5A48AED010C0}" srcOrd="0" destOrd="0" presId="urn:microsoft.com/office/officeart/2018/2/layout/IconVerticalSolidList"/>
    <dgm:cxn modelId="{9F6CBAC3-0C7E-4BC6-8A4F-8651FBD04020}" srcId="{A9B07CC8-35A2-4676-BDE4-75AE19FE681C}" destId="{2A10D5E1-5B45-41EC-91CA-C8CD1A49DBCF}" srcOrd="3" destOrd="0" parTransId="{E07DD0A8-39B0-4DD0-A8BE-16B4D9A6B38C}" sibTransId="{38F0A316-A2D9-4121-B07A-F0F76A415E42}"/>
    <dgm:cxn modelId="{A4A72DC5-3DA1-4B56-9254-861ED785FE8D}" srcId="{A9B07CC8-35A2-4676-BDE4-75AE19FE681C}" destId="{164ABFBD-B3FD-4339-A6C2-E967BFC7D584}" srcOrd="2" destOrd="0" parTransId="{5BDDBCD7-4AAA-40B6-B151-6C0A48A89F01}" sibTransId="{F7F3D24B-10F1-4898-94DE-4EC2549BB8E0}"/>
    <dgm:cxn modelId="{083643E0-D671-44A1-8A5B-A7504FFD7C77}" type="presOf" srcId="{487B55FF-3491-4983-9689-157E0E482B63}" destId="{90EFA913-2A46-41A3-8D57-34604033DE7B}" srcOrd="0" destOrd="0" presId="urn:microsoft.com/office/officeart/2018/2/layout/IconVerticalSolidList"/>
    <dgm:cxn modelId="{3DDB9EED-CB9C-418B-9370-433F349BB9B4}" srcId="{A9B07CC8-35A2-4676-BDE4-75AE19FE681C}" destId="{FFD9B577-BD1D-4F6A-85BF-525ACE1FB54D}" srcOrd="1" destOrd="0" parTransId="{C9686F79-5BDA-4BC2-BA1D-B1483235EED4}" sibTransId="{5EBABDE7-B8F9-412E-A715-B72EEE77660A}"/>
    <dgm:cxn modelId="{8EB5BB11-DD93-41B2-84FD-C8F70DAAAF08}" type="presParOf" srcId="{7C485BE2-A392-4E01-99AA-934D598762AE}" destId="{736E041A-55F1-4441-932F-DBC324D2DE97}" srcOrd="0" destOrd="0" presId="urn:microsoft.com/office/officeart/2018/2/layout/IconVerticalSolidList"/>
    <dgm:cxn modelId="{659649AF-2F41-481B-8A33-53D25156E799}" type="presParOf" srcId="{736E041A-55F1-4441-932F-DBC324D2DE97}" destId="{69AC280B-756B-4777-B704-CBB9F21B6217}" srcOrd="0" destOrd="0" presId="urn:microsoft.com/office/officeart/2018/2/layout/IconVerticalSolidList"/>
    <dgm:cxn modelId="{85A7702F-3A7C-48A8-917E-7E031ABEDF54}" type="presParOf" srcId="{736E041A-55F1-4441-932F-DBC324D2DE97}" destId="{002B26EF-7FE6-4654-96CA-CC9833E61E62}" srcOrd="1" destOrd="0" presId="urn:microsoft.com/office/officeart/2018/2/layout/IconVerticalSolidList"/>
    <dgm:cxn modelId="{CFE4AA58-6FCE-47EB-A7F3-56D40BB6ABEB}" type="presParOf" srcId="{736E041A-55F1-4441-932F-DBC324D2DE97}" destId="{0F8A8524-1742-43DC-B87F-78A3D74F94A8}" srcOrd="2" destOrd="0" presId="urn:microsoft.com/office/officeart/2018/2/layout/IconVerticalSolidList"/>
    <dgm:cxn modelId="{C26E1FDA-8D86-4FED-A152-F478164C6A7F}" type="presParOf" srcId="{736E041A-55F1-4441-932F-DBC324D2DE97}" destId="{90EFA913-2A46-41A3-8D57-34604033DE7B}" srcOrd="3" destOrd="0" presId="urn:microsoft.com/office/officeart/2018/2/layout/IconVerticalSolidList"/>
    <dgm:cxn modelId="{CD97B55B-7FA3-44AD-8590-BAD465799528}" type="presParOf" srcId="{7C485BE2-A392-4E01-99AA-934D598762AE}" destId="{3860B5FF-4DB3-4051-9A0E-CCC012B4E44D}" srcOrd="1" destOrd="0" presId="urn:microsoft.com/office/officeart/2018/2/layout/IconVerticalSolidList"/>
    <dgm:cxn modelId="{3E506CE1-CBF1-4C0E-8B1F-1D505F5E23F3}" type="presParOf" srcId="{7C485BE2-A392-4E01-99AA-934D598762AE}" destId="{8D657B83-F4F5-4334-97E3-D14AD44DA8E9}" srcOrd="2" destOrd="0" presId="urn:microsoft.com/office/officeart/2018/2/layout/IconVerticalSolidList"/>
    <dgm:cxn modelId="{00E5A3E2-3AD6-4B59-BC74-7EA46D83A8CA}" type="presParOf" srcId="{8D657B83-F4F5-4334-97E3-D14AD44DA8E9}" destId="{D6275201-50F4-4460-8EE4-B8EAB2C2B441}" srcOrd="0" destOrd="0" presId="urn:microsoft.com/office/officeart/2018/2/layout/IconVerticalSolidList"/>
    <dgm:cxn modelId="{56FE04CD-18C2-4BB9-803C-A0F735BB5811}" type="presParOf" srcId="{8D657B83-F4F5-4334-97E3-D14AD44DA8E9}" destId="{99351F80-B217-447E-B4A1-CB19BC69BDEF}" srcOrd="1" destOrd="0" presId="urn:microsoft.com/office/officeart/2018/2/layout/IconVerticalSolidList"/>
    <dgm:cxn modelId="{EB728ECA-FEAA-4F7F-AC74-957A5AFEB6DE}" type="presParOf" srcId="{8D657B83-F4F5-4334-97E3-D14AD44DA8E9}" destId="{2CE4E59D-296A-41E0-8825-9F65CFC45711}" srcOrd="2" destOrd="0" presId="urn:microsoft.com/office/officeart/2018/2/layout/IconVerticalSolidList"/>
    <dgm:cxn modelId="{ACE4D319-CC0B-4836-9E12-EF22C492DD78}" type="presParOf" srcId="{8D657B83-F4F5-4334-97E3-D14AD44DA8E9}" destId="{E1F7C36F-1641-4A07-BF13-72B711C7382D}" srcOrd="3" destOrd="0" presId="urn:microsoft.com/office/officeart/2018/2/layout/IconVerticalSolidList"/>
    <dgm:cxn modelId="{4E43EA1D-7E83-401D-A8D1-2E04DD5EE018}" type="presParOf" srcId="{7C485BE2-A392-4E01-99AA-934D598762AE}" destId="{6AAF8167-51A1-4D47-9590-CE3C3F58BFF4}" srcOrd="3" destOrd="0" presId="urn:microsoft.com/office/officeart/2018/2/layout/IconVerticalSolidList"/>
    <dgm:cxn modelId="{F01C7E4B-B943-4874-A761-BB22BED2F07C}" type="presParOf" srcId="{7C485BE2-A392-4E01-99AA-934D598762AE}" destId="{ED433C5A-4864-4D43-8658-E0F31AD0D4E3}" srcOrd="4" destOrd="0" presId="urn:microsoft.com/office/officeart/2018/2/layout/IconVerticalSolidList"/>
    <dgm:cxn modelId="{F002B4B4-E3C7-4E2B-AC3C-3DE1172A02E5}" type="presParOf" srcId="{ED433C5A-4864-4D43-8658-E0F31AD0D4E3}" destId="{06978FDC-9E75-4D10-9135-486790640EA1}" srcOrd="0" destOrd="0" presId="urn:microsoft.com/office/officeart/2018/2/layout/IconVerticalSolidList"/>
    <dgm:cxn modelId="{7C4E4489-64BE-4EC2-BBE1-2284C1E157F1}" type="presParOf" srcId="{ED433C5A-4864-4D43-8658-E0F31AD0D4E3}" destId="{E1F21BE9-96CF-4A3C-AD00-693CE58DE597}" srcOrd="1" destOrd="0" presId="urn:microsoft.com/office/officeart/2018/2/layout/IconVerticalSolidList"/>
    <dgm:cxn modelId="{2DFE0550-E398-479B-AAE4-EBC16D996E47}" type="presParOf" srcId="{ED433C5A-4864-4D43-8658-E0F31AD0D4E3}" destId="{B22926AF-AE82-465A-B25C-902AFAE29412}" srcOrd="2" destOrd="0" presId="urn:microsoft.com/office/officeart/2018/2/layout/IconVerticalSolidList"/>
    <dgm:cxn modelId="{426A6107-A97F-419F-B41B-AF149DC597AB}" type="presParOf" srcId="{ED433C5A-4864-4D43-8658-E0F31AD0D4E3}" destId="{1A43C023-DF34-4325-83D4-5A48AED010C0}" srcOrd="3" destOrd="0" presId="urn:microsoft.com/office/officeart/2018/2/layout/IconVerticalSolidList"/>
    <dgm:cxn modelId="{781E5FB3-56C9-4411-A0B1-80053A84151E}" type="presParOf" srcId="{7C485BE2-A392-4E01-99AA-934D598762AE}" destId="{0A839AF8-778F-4BCA-A9D7-480CD331A12B}" srcOrd="5" destOrd="0" presId="urn:microsoft.com/office/officeart/2018/2/layout/IconVerticalSolidList"/>
    <dgm:cxn modelId="{F56280EB-0AA3-420B-9801-DBF256AEF056}" type="presParOf" srcId="{7C485BE2-A392-4E01-99AA-934D598762AE}" destId="{5B025A78-1409-4362-BB23-5BF7B02E043A}" srcOrd="6" destOrd="0" presId="urn:microsoft.com/office/officeart/2018/2/layout/IconVerticalSolidList"/>
    <dgm:cxn modelId="{A75D4251-2F37-4CE3-B7B5-9384BCC8EC17}" type="presParOf" srcId="{5B025A78-1409-4362-BB23-5BF7B02E043A}" destId="{2A7F1F54-5F28-40A5-A2F2-B777DA74B590}" srcOrd="0" destOrd="0" presId="urn:microsoft.com/office/officeart/2018/2/layout/IconVerticalSolidList"/>
    <dgm:cxn modelId="{D8D3BB51-3B54-4AD2-80F0-72B9CBAE2E5B}" type="presParOf" srcId="{5B025A78-1409-4362-BB23-5BF7B02E043A}" destId="{B5B934C2-B3F8-414E-BBA0-190D90DE610C}" srcOrd="1" destOrd="0" presId="urn:microsoft.com/office/officeart/2018/2/layout/IconVerticalSolidList"/>
    <dgm:cxn modelId="{13D73F9A-BC5B-4475-AC51-F05CC0F4094C}" type="presParOf" srcId="{5B025A78-1409-4362-BB23-5BF7B02E043A}" destId="{8717C8D2-02E2-4D83-B274-0DC38AECC71D}" srcOrd="2" destOrd="0" presId="urn:microsoft.com/office/officeart/2018/2/layout/IconVerticalSolidList"/>
    <dgm:cxn modelId="{A0C2FE37-DB01-4846-8EE6-106168B888E0}" type="presParOf" srcId="{5B025A78-1409-4362-BB23-5BF7B02E043A}" destId="{628D526D-8E50-4805-9587-DB27F71DF0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7DD5DD-EA06-44DE-963F-C5F4761757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8B13B6-8FE5-462B-BC7D-C59A745AB294}">
      <dgm:prSet phldr="0"/>
      <dgm:spPr/>
      <dgm:t>
        <a:bodyPr/>
        <a:lstStyle/>
        <a:p>
          <a:pPr>
            <a:lnSpc>
              <a:spcPct val="100000"/>
            </a:lnSpc>
          </a:pPr>
          <a:r>
            <a:rPr lang="en" dirty="0"/>
            <a:t>R-DIHM-OUTP-1 The microscope </a:t>
          </a:r>
          <a:r>
            <a:rPr lang="en" b="1" dirty="0"/>
            <a:t>shall</a:t>
          </a:r>
          <a:r>
            <a:rPr lang="en" dirty="0"/>
            <a:t> output its digital data via the orbiter’s science data downlink.</a:t>
          </a:r>
          <a:endParaRPr lang="en-US" dirty="0"/>
        </a:p>
      </dgm:t>
    </dgm:pt>
    <dgm:pt modelId="{733CB10C-288D-4F13-ADA8-D22A96F7E2EC}" type="parTrans" cxnId="{E64B73F3-E2F3-4875-B55E-E8B55C8E924A}">
      <dgm:prSet/>
      <dgm:spPr/>
    </dgm:pt>
    <dgm:pt modelId="{F436E8F0-2EB7-4A1E-9ABA-7E1A196D1915}" type="sibTrans" cxnId="{E64B73F3-E2F3-4875-B55E-E8B55C8E924A}">
      <dgm:prSet/>
      <dgm:spPr/>
    </dgm:pt>
    <dgm:pt modelId="{3E6A86EA-F0D3-4B68-A41E-797FC7346BAD}">
      <dgm:prSet phldr="0"/>
      <dgm:spPr/>
      <dgm:t>
        <a:bodyPr/>
        <a:lstStyle/>
        <a:p>
          <a:pPr>
            <a:lnSpc>
              <a:spcPct val="100000"/>
            </a:lnSpc>
          </a:pPr>
          <a:r>
            <a:rPr lang="en" dirty="0"/>
            <a:t>R-DIHM-OUTP-1.1 Raw frame: The software </a:t>
          </a:r>
          <a:r>
            <a:rPr lang="en" b="1" dirty="0"/>
            <a:t>shall</a:t>
          </a:r>
          <a:r>
            <a:rPr lang="en" dirty="0"/>
            <a:t> provide a method to output raw image frames from the image sensor.</a:t>
          </a:r>
          <a:endParaRPr lang="en-US" dirty="0"/>
        </a:p>
      </dgm:t>
    </dgm:pt>
    <dgm:pt modelId="{A403A056-5A91-482E-9424-83BFE51139F9}" type="parTrans" cxnId="{39C74D6A-E8B6-489F-84BA-1F86DDF9EB55}">
      <dgm:prSet/>
      <dgm:spPr/>
    </dgm:pt>
    <dgm:pt modelId="{582DDC23-FF37-46DA-90F9-F76558CBE8B4}" type="sibTrans" cxnId="{39C74D6A-E8B6-489F-84BA-1F86DDF9EB55}">
      <dgm:prSet/>
      <dgm:spPr/>
    </dgm:pt>
    <dgm:pt modelId="{B2E0AE2D-60FB-45E5-BE49-C57A94FCF651}">
      <dgm:prSet phldr="0"/>
      <dgm:spPr/>
      <dgm:t>
        <a:bodyPr/>
        <a:lstStyle/>
        <a:p>
          <a:pPr>
            <a:lnSpc>
              <a:spcPct val="100000"/>
            </a:lnSpc>
          </a:pPr>
          <a:r>
            <a:rPr lang="en" dirty="0"/>
            <a:t>R-DIHM-OUTP-1.2 Average frame: The software </a:t>
          </a:r>
          <a:r>
            <a:rPr lang="en" b="1" dirty="0"/>
            <a:t>shall</a:t>
          </a:r>
          <a:r>
            <a:rPr lang="en" dirty="0"/>
            <a:t> provide a method to output average frames, averaged over a configurable subset of stored frames.</a:t>
          </a:r>
          <a:endParaRPr lang="en-US" dirty="0"/>
        </a:p>
      </dgm:t>
    </dgm:pt>
    <dgm:pt modelId="{ED9F4453-4983-4179-B6A4-793C0F0A13EE}" type="parTrans" cxnId="{E89CD35C-48B8-4641-A4CC-A9C7E851245D}">
      <dgm:prSet/>
      <dgm:spPr/>
    </dgm:pt>
    <dgm:pt modelId="{D28F4423-39C7-4B6D-AA97-3E479D93C7E5}" type="sibTrans" cxnId="{E89CD35C-48B8-4641-A4CC-A9C7E851245D}">
      <dgm:prSet/>
      <dgm:spPr/>
    </dgm:pt>
    <dgm:pt modelId="{0BF60270-D129-4DA2-9D62-17D2B64E72A9}">
      <dgm:prSet phldr="0"/>
      <dgm:spPr/>
      <dgm:t>
        <a:bodyPr/>
        <a:lstStyle/>
        <a:p>
          <a:pPr>
            <a:lnSpc>
              <a:spcPct val="100000"/>
            </a:lnSpc>
          </a:pPr>
          <a:r>
            <a:rPr lang="en" dirty="0"/>
            <a:t>R-DIHM-OUTP-1.3 Clean frame: The software </a:t>
          </a:r>
          <a:r>
            <a:rPr lang="en" b="1" dirty="0"/>
            <a:t>shall</a:t>
          </a:r>
          <a:r>
            <a:rPr lang="en" dirty="0"/>
            <a:t> provide a method to output cleaned frames, which are computed as follows: clean_frame = raw_frame - avg_frame</a:t>
          </a:r>
          <a:endParaRPr lang="en-US" dirty="0"/>
        </a:p>
      </dgm:t>
    </dgm:pt>
    <dgm:pt modelId="{C7719A1F-3233-4F18-A095-6C542341F427}" type="parTrans" cxnId="{A66FCDD2-0E9D-41CA-97BE-53A5BC60D10A}">
      <dgm:prSet/>
      <dgm:spPr/>
    </dgm:pt>
    <dgm:pt modelId="{535FCBE7-C3BD-420D-A08B-063EC17F9855}" type="sibTrans" cxnId="{A66FCDD2-0E9D-41CA-97BE-53A5BC60D10A}">
      <dgm:prSet/>
      <dgm:spPr/>
    </dgm:pt>
    <dgm:pt modelId="{3C5202CC-238F-4D1C-A8E5-AE883F0E3808}">
      <dgm:prSet phldr="0"/>
      <dgm:spPr/>
      <dgm:t>
        <a:bodyPr/>
        <a:lstStyle/>
        <a:p>
          <a:pPr>
            <a:lnSpc>
              <a:spcPct val="100000"/>
            </a:lnSpc>
          </a:pPr>
          <a:r>
            <a:rPr lang="en" dirty="0"/>
            <a:t>R-DIHM-OUTP-1.4 Difference frame: The software </a:t>
          </a:r>
          <a:r>
            <a:rPr lang="en" b="1" dirty="0"/>
            <a:t>shall</a:t>
          </a:r>
          <a:r>
            <a:rPr lang="en" dirty="0"/>
            <a:t> provide a method to output the difference between two frames.</a:t>
          </a:r>
          <a:endParaRPr lang="en-US" dirty="0"/>
        </a:p>
      </dgm:t>
    </dgm:pt>
    <dgm:pt modelId="{1BFD832C-7482-446D-864D-01D9DED30D5A}" type="parTrans" cxnId="{3B75DBE3-D895-4423-8882-E5DF5463E776}">
      <dgm:prSet/>
      <dgm:spPr/>
    </dgm:pt>
    <dgm:pt modelId="{FA9DAA62-9639-4A27-982C-F064685A5DF2}" type="sibTrans" cxnId="{3B75DBE3-D895-4423-8882-E5DF5463E776}">
      <dgm:prSet/>
      <dgm:spPr/>
    </dgm:pt>
    <dgm:pt modelId="{F529FAB6-D1E9-4B1A-85DD-6F647AF41B03}" type="pres">
      <dgm:prSet presAssocID="{347DD5DD-EA06-44DE-963F-C5F476175731}" presName="root" presStyleCnt="0">
        <dgm:presLayoutVars>
          <dgm:dir/>
          <dgm:resizeHandles val="exact"/>
        </dgm:presLayoutVars>
      </dgm:prSet>
      <dgm:spPr/>
    </dgm:pt>
    <dgm:pt modelId="{FF581259-09B7-4CFD-A9C8-4B25660C0526}" type="pres">
      <dgm:prSet presAssocID="{F68B13B6-8FE5-462B-BC7D-C59A745AB294}" presName="compNode" presStyleCnt="0"/>
      <dgm:spPr/>
    </dgm:pt>
    <dgm:pt modelId="{FA45CC4E-5258-4613-8899-B3B9DAB62CA8}" type="pres">
      <dgm:prSet presAssocID="{F68B13B6-8FE5-462B-BC7D-C59A745AB294}" presName="bgRect" presStyleLbl="bgShp" presStyleIdx="0" presStyleCnt="4"/>
      <dgm:spPr/>
    </dgm:pt>
    <dgm:pt modelId="{845ED4CB-6936-4774-A633-09CCEAFFE87B}" type="pres">
      <dgm:prSet presAssocID="{F68B13B6-8FE5-462B-BC7D-C59A745AB294}" presName="iconRect" presStyleLbl="node1" presStyleIdx="0" presStyleCnt="4"/>
      <dgm:spPr/>
    </dgm:pt>
    <dgm:pt modelId="{CE9285D0-2967-4E57-80FC-5598AF8368ED}" type="pres">
      <dgm:prSet presAssocID="{F68B13B6-8FE5-462B-BC7D-C59A745AB294}" presName="spaceRect" presStyleCnt="0"/>
      <dgm:spPr/>
    </dgm:pt>
    <dgm:pt modelId="{CD466EA1-813F-4461-BB8D-94BAFEBA30B7}" type="pres">
      <dgm:prSet presAssocID="{F68B13B6-8FE5-462B-BC7D-C59A745AB294}" presName="parTx" presStyleLbl="revTx" presStyleIdx="0" presStyleCnt="5">
        <dgm:presLayoutVars>
          <dgm:chMax val="0"/>
          <dgm:chPref val="0"/>
        </dgm:presLayoutVars>
      </dgm:prSet>
      <dgm:spPr/>
    </dgm:pt>
    <dgm:pt modelId="{47EABC43-537F-4AD5-AE7D-3DBAEF8F9DE2}" type="pres">
      <dgm:prSet presAssocID="{F68B13B6-8FE5-462B-BC7D-C59A745AB294}" presName="desTx" presStyleLbl="revTx" presStyleIdx="1" presStyleCnt="5">
        <dgm:presLayoutVars/>
      </dgm:prSet>
      <dgm:spPr/>
    </dgm:pt>
    <dgm:pt modelId="{97D8F877-FE54-4F6A-BB16-35E1ABB3B21E}" type="pres">
      <dgm:prSet presAssocID="{F436E8F0-2EB7-4A1E-9ABA-7E1A196D1915}" presName="sibTrans" presStyleCnt="0"/>
      <dgm:spPr/>
    </dgm:pt>
    <dgm:pt modelId="{34CF3BDC-4C0D-4B76-A39F-703DBDC35EF0}" type="pres">
      <dgm:prSet presAssocID="{B2E0AE2D-60FB-45E5-BE49-C57A94FCF651}" presName="compNode" presStyleCnt="0"/>
      <dgm:spPr/>
    </dgm:pt>
    <dgm:pt modelId="{CCA3C29D-679A-4C03-897A-92107741CE1C}" type="pres">
      <dgm:prSet presAssocID="{B2E0AE2D-60FB-45E5-BE49-C57A94FCF651}" presName="bgRect" presStyleLbl="bgShp" presStyleIdx="1" presStyleCnt="4"/>
      <dgm:spPr/>
    </dgm:pt>
    <dgm:pt modelId="{EA364C30-383C-4C8E-8F79-004574B0FD27}" type="pres">
      <dgm:prSet presAssocID="{B2E0AE2D-60FB-45E5-BE49-C57A94FCF651}" presName="iconRect" presStyleLbl="node1" presStyleIdx="1" presStyleCnt="4"/>
      <dgm:spPr/>
    </dgm:pt>
    <dgm:pt modelId="{CF164C6C-176E-4AAB-AF9D-D2F2519367C2}" type="pres">
      <dgm:prSet presAssocID="{B2E0AE2D-60FB-45E5-BE49-C57A94FCF651}" presName="spaceRect" presStyleCnt="0"/>
      <dgm:spPr/>
    </dgm:pt>
    <dgm:pt modelId="{B5589C81-671B-45E1-BC20-50FEBBE98814}" type="pres">
      <dgm:prSet presAssocID="{B2E0AE2D-60FB-45E5-BE49-C57A94FCF651}" presName="parTx" presStyleLbl="revTx" presStyleIdx="2" presStyleCnt="5">
        <dgm:presLayoutVars>
          <dgm:chMax val="0"/>
          <dgm:chPref val="0"/>
        </dgm:presLayoutVars>
      </dgm:prSet>
      <dgm:spPr/>
    </dgm:pt>
    <dgm:pt modelId="{B14FA02D-0054-49F3-B6CE-0BBCB9706C82}" type="pres">
      <dgm:prSet presAssocID="{D28F4423-39C7-4B6D-AA97-3E479D93C7E5}" presName="sibTrans" presStyleCnt="0"/>
      <dgm:spPr/>
    </dgm:pt>
    <dgm:pt modelId="{F267A8B4-04B2-4B9A-BB62-FFE019F2577F}" type="pres">
      <dgm:prSet presAssocID="{0BF60270-D129-4DA2-9D62-17D2B64E72A9}" presName="compNode" presStyleCnt="0"/>
      <dgm:spPr/>
    </dgm:pt>
    <dgm:pt modelId="{736D1EF4-60A6-4A29-AAF4-13039EFA1A86}" type="pres">
      <dgm:prSet presAssocID="{0BF60270-D129-4DA2-9D62-17D2B64E72A9}" presName="bgRect" presStyleLbl="bgShp" presStyleIdx="2" presStyleCnt="4"/>
      <dgm:spPr/>
    </dgm:pt>
    <dgm:pt modelId="{8FBBB3CF-3FF5-4B7B-B4A9-A3616C8304F0}" type="pres">
      <dgm:prSet presAssocID="{0BF60270-D129-4DA2-9D62-17D2B64E72A9}" presName="iconRect" presStyleLbl="node1" presStyleIdx="2" presStyleCnt="4"/>
      <dgm:spPr/>
    </dgm:pt>
    <dgm:pt modelId="{158FA534-F942-4740-ADD6-A78ABE8146A5}" type="pres">
      <dgm:prSet presAssocID="{0BF60270-D129-4DA2-9D62-17D2B64E72A9}" presName="spaceRect" presStyleCnt="0"/>
      <dgm:spPr/>
    </dgm:pt>
    <dgm:pt modelId="{435468DF-11FA-4CF7-A28F-FB3EE2FD29CB}" type="pres">
      <dgm:prSet presAssocID="{0BF60270-D129-4DA2-9D62-17D2B64E72A9}" presName="parTx" presStyleLbl="revTx" presStyleIdx="3" presStyleCnt="5">
        <dgm:presLayoutVars>
          <dgm:chMax val="0"/>
          <dgm:chPref val="0"/>
        </dgm:presLayoutVars>
      </dgm:prSet>
      <dgm:spPr/>
    </dgm:pt>
    <dgm:pt modelId="{87F33A48-C8DA-4D15-816D-B46BF652C042}" type="pres">
      <dgm:prSet presAssocID="{535FCBE7-C3BD-420D-A08B-063EC17F9855}" presName="sibTrans" presStyleCnt="0"/>
      <dgm:spPr/>
    </dgm:pt>
    <dgm:pt modelId="{B6C9A49D-3438-4846-8437-9955DDEE7734}" type="pres">
      <dgm:prSet presAssocID="{3C5202CC-238F-4D1C-A8E5-AE883F0E3808}" presName="compNode" presStyleCnt="0"/>
      <dgm:spPr/>
    </dgm:pt>
    <dgm:pt modelId="{68FBDCD4-8109-4886-9E8C-EE9E3A8320AF}" type="pres">
      <dgm:prSet presAssocID="{3C5202CC-238F-4D1C-A8E5-AE883F0E3808}" presName="bgRect" presStyleLbl="bgShp" presStyleIdx="3" presStyleCnt="4"/>
      <dgm:spPr/>
    </dgm:pt>
    <dgm:pt modelId="{30062504-8C3C-40A4-9867-E4E30D9EBC74}" type="pres">
      <dgm:prSet presAssocID="{3C5202CC-238F-4D1C-A8E5-AE883F0E3808}" presName="iconRect" presStyleLbl="node1" presStyleIdx="3" presStyleCnt="4"/>
      <dgm:spPr/>
    </dgm:pt>
    <dgm:pt modelId="{41264395-391E-47A6-8BCE-83888A749391}" type="pres">
      <dgm:prSet presAssocID="{3C5202CC-238F-4D1C-A8E5-AE883F0E3808}" presName="spaceRect" presStyleCnt="0"/>
      <dgm:spPr/>
    </dgm:pt>
    <dgm:pt modelId="{B8E52EA9-A6B6-4317-83B5-CECF41ECB61D}" type="pres">
      <dgm:prSet presAssocID="{3C5202CC-238F-4D1C-A8E5-AE883F0E3808}" presName="parTx" presStyleLbl="revTx" presStyleIdx="4" presStyleCnt="5">
        <dgm:presLayoutVars>
          <dgm:chMax val="0"/>
          <dgm:chPref val="0"/>
        </dgm:presLayoutVars>
      </dgm:prSet>
      <dgm:spPr/>
    </dgm:pt>
  </dgm:ptLst>
  <dgm:cxnLst>
    <dgm:cxn modelId="{A6D89538-A49F-46BA-903B-9C2BE9D74BFB}" type="presOf" srcId="{3E6A86EA-F0D3-4B68-A41E-797FC7346BAD}" destId="{47EABC43-537F-4AD5-AE7D-3DBAEF8F9DE2}" srcOrd="0" destOrd="0" presId="urn:microsoft.com/office/officeart/2018/2/layout/IconVerticalSolidList"/>
    <dgm:cxn modelId="{E89CD35C-48B8-4641-A4CC-A9C7E851245D}" srcId="{347DD5DD-EA06-44DE-963F-C5F476175731}" destId="{B2E0AE2D-60FB-45E5-BE49-C57A94FCF651}" srcOrd="1" destOrd="0" parTransId="{ED9F4453-4983-4179-B6A4-793C0F0A13EE}" sibTransId="{D28F4423-39C7-4B6D-AA97-3E479D93C7E5}"/>
    <dgm:cxn modelId="{9325FC44-619A-495E-8D5E-9F13B6B9F753}" type="presOf" srcId="{347DD5DD-EA06-44DE-963F-C5F476175731}" destId="{F529FAB6-D1E9-4B1A-85DD-6F647AF41B03}" srcOrd="0" destOrd="0" presId="urn:microsoft.com/office/officeart/2018/2/layout/IconVerticalSolidList"/>
    <dgm:cxn modelId="{18528965-614B-4D50-B48A-A3BDEB0DF51C}" type="presOf" srcId="{F68B13B6-8FE5-462B-BC7D-C59A745AB294}" destId="{CD466EA1-813F-4461-BB8D-94BAFEBA30B7}" srcOrd="0" destOrd="0" presId="urn:microsoft.com/office/officeart/2018/2/layout/IconVerticalSolidList"/>
    <dgm:cxn modelId="{39C74D6A-E8B6-489F-84BA-1F86DDF9EB55}" srcId="{F68B13B6-8FE5-462B-BC7D-C59A745AB294}" destId="{3E6A86EA-F0D3-4B68-A41E-797FC7346BAD}" srcOrd="0" destOrd="0" parTransId="{A403A056-5A91-482E-9424-83BFE51139F9}" sibTransId="{582DDC23-FF37-46DA-90F9-F76558CBE8B4}"/>
    <dgm:cxn modelId="{46E48FA4-8ED7-4641-909C-1A4B93FE0612}" type="presOf" srcId="{B2E0AE2D-60FB-45E5-BE49-C57A94FCF651}" destId="{B5589C81-671B-45E1-BC20-50FEBBE98814}" srcOrd="0" destOrd="0" presId="urn:microsoft.com/office/officeart/2018/2/layout/IconVerticalSolidList"/>
    <dgm:cxn modelId="{004FB3B1-BE94-4F6A-BD80-7F1486C78085}" type="presOf" srcId="{3C5202CC-238F-4D1C-A8E5-AE883F0E3808}" destId="{B8E52EA9-A6B6-4317-83B5-CECF41ECB61D}" srcOrd="0" destOrd="0" presId="urn:microsoft.com/office/officeart/2018/2/layout/IconVerticalSolidList"/>
    <dgm:cxn modelId="{A66FCDD2-0E9D-41CA-97BE-53A5BC60D10A}" srcId="{347DD5DD-EA06-44DE-963F-C5F476175731}" destId="{0BF60270-D129-4DA2-9D62-17D2B64E72A9}" srcOrd="2" destOrd="0" parTransId="{C7719A1F-3233-4F18-A095-6C542341F427}" sibTransId="{535FCBE7-C3BD-420D-A08B-063EC17F9855}"/>
    <dgm:cxn modelId="{C26513E0-2A1F-4E9E-8141-C9EA95363B54}" type="presOf" srcId="{0BF60270-D129-4DA2-9D62-17D2B64E72A9}" destId="{435468DF-11FA-4CF7-A28F-FB3EE2FD29CB}" srcOrd="0" destOrd="0" presId="urn:microsoft.com/office/officeart/2018/2/layout/IconVerticalSolidList"/>
    <dgm:cxn modelId="{3B75DBE3-D895-4423-8882-E5DF5463E776}" srcId="{347DD5DD-EA06-44DE-963F-C5F476175731}" destId="{3C5202CC-238F-4D1C-A8E5-AE883F0E3808}" srcOrd="3" destOrd="0" parTransId="{1BFD832C-7482-446D-864D-01D9DED30D5A}" sibTransId="{FA9DAA62-9639-4A27-982C-F064685A5DF2}"/>
    <dgm:cxn modelId="{E64B73F3-E2F3-4875-B55E-E8B55C8E924A}" srcId="{347DD5DD-EA06-44DE-963F-C5F476175731}" destId="{F68B13B6-8FE5-462B-BC7D-C59A745AB294}" srcOrd="0" destOrd="0" parTransId="{733CB10C-288D-4F13-ADA8-D22A96F7E2EC}" sibTransId="{F436E8F0-2EB7-4A1E-9ABA-7E1A196D1915}"/>
    <dgm:cxn modelId="{204FF2FE-0F41-46ED-BE88-A08D52291EC4}" type="presParOf" srcId="{F529FAB6-D1E9-4B1A-85DD-6F647AF41B03}" destId="{FF581259-09B7-4CFD-A9C8-4B25660C0526}" srcOrd="0" destOrd="0" presId="urn:microsoft.com/office/officeart/2018/2/layout/IconVerticalSolidList"/>
    <dgm:cxn modelId="{4DD69BBD-57CC-45E4-BE46-B9C6DCCA2713}" type="presParOf" srcId="{FF581259-09B7-4CFD-A9C8-4B25660C0526}" destId="{FA45CC4E-5258-4613-8899-B3B9DAB62CA8}" srcOrd="0" destOrd="0" presId="urn:microsoft.com/office/officeart/2018/2/layout/IconVerticalSolidList"/>
    <dgm:cxn modelId="{D2B3E0B6-E76D-41E5-B2D9-F7E3B6EC621F}" type="presParOf" srcId="{FF581259-09B7-4CFD-A9C8-4B25660C0526}" destId="{845ED4CB-6936-4774-A633-09CCEAFFE87B}" srcOrd="1" destOrd="0" presId="urn:microsoft.com/office/officeart/2018/2/layout/IconVerticalSolidList"/>
    <dgm:cxn modelId="{10D72254-88FE-44AB-A123-752CD5EC6AA0}" type="presParOf" srcId="{FF581259-09B7-4CFD-A9C8-4B25660C0526}" destId="{CE9285D0-2967-4E57-80FC-5598AF8368ED}" srcOrd="2" destOrd="0" presId="urn:microsoft.com/office/officeart/2018/2/layout/IconVerticalSolidList"/>
    <dgm:cxn modelId="{6BC0B95D-7769-434E-9128-7A210AF2F036}" type="presParOf" srcId="{FF581259-09B7-4CFD-A9C8-4B25660C0526}" destId="{CD466EA1-813F-4461-BB8D-94BAFEBA30B7}" srcOrd="3" destOrd="0" presId="urn:microsoft.com/office/officeart/2018/2/layout/IconVerticalSolidList"/>
    <dgm:cxn modelId="{1B783D98-BE4F-4695-9214-AEB1C5EBF11C}" type="presParOf" srcId="{FF581259-09B7-4CFD-A9C8-4B25660C0526}" destId="{47EABC43-537F-4AD5-AE7D-3DBAEF8F9DE2}" srcOrd="4" destOrd="0" presId="urn:microsoft.com/office/officeart/2018/2/layout/IconVerticalSolidList"/>
    <dgm:cxn modelId="{84082679-A397-4C7C-A881-889AD066BEA4}" type="presParOf" srcId="{F529FAB6-D1E9-4B1A-85DD-6F647AF41B03}" destId="{97D8F877-FE54-4F6A-BB16-35E1ABB3B21E}" srcOrd="1" destOrd="0" presId="urn:microsoft.com/office/officeart/2018/2/layout/IconVerticalSolidList"/>
    <dgm:cxn modelId="{747458BE-1984-4BD9-95EB-A5954E160D06}" type="presParOf" srcId="{F529FAB6-D1E9-4B1A-85DD-6F647AF41B03}" destId="{34CF3BDC-4C0D-4B76-A39F-703DBDC35EF0}" srcOrd="2" destOrd="0" presId="urn:microsoft.com/office/officeart/2018/2/layout/IconVerticalSolidList"/>
    <dgm:cxn modelId="{94758C8A-B139-4369-9D07-7AB8F950C5E7}" type="presParOf" srcId="{34CF3BDC-4C0D-4B76-A39F-703DBDC35EF0}" destId="{CCA3C29D-679A-4C03-897A-92107741CE1C}" srcOrd="0" destOrd="0" presId="urn:microsoft.com/office/officeart/2018/2/layout/IconVerticalSolidList"/>
    <dgm:cxn modelId="{2A9F87A9-0802-40C6-8AE2-AA2704F643DF}" type="presParOf" srcId="{34CF3BDC-4C0D-4B76-A39F-703DBDC35EF0}" destId="{EA364C30-383C-4C8E-8F79-004574B0FD27}" srcOrd="1" destOrd="0" presId="urn:microsoft.com/office/officeart/2018/2/layout/IconVerticalSolidList"/>
    <dgm:cxn modelId="{6035E0DF-056A-45FC-B93D-982E602487ED}" type="presParOf" srcId="{34CF3BDC-4C0D-4B76-A39F-703DBDC35EF0}" destId="{CF164C6C-176E-4AAB-AF9D-D2F2519367C2}" srcOrd="2" destOrd="0" presId="urn:microsoft.com/office/officeart/2018/2/layout/IconVerticalSolidList"/>
    <dgm:cxn modelId="{7E1E2280-A29E-488D-A617-EF82177990AD}" type="presParOf" srcId="{34CF3BDC-4C0D-4B76-A39F-703DBDC35EF0}" destId="{B5589C81-671B-45E1-BC20-50FEBBE98814}" srcOrd="3" destOrd="0" presId="urn:microsoft.com/office/officeart/2018/2/layout/IconVerticalSolidList"/>
    <dgm:cxn modelId="{2DFD6E6B-0618-4D2F-B83C-F86B2E28491E}" type="presParOf" srcId="{F529FAB6-D1E9-4B1A-85DD-6F647AF41B03}" destId="{B14FA02D-0054-49F3-B6CE-0BBCB9706C82}" srcOrd="3" destOrd="0" presId="urn:microsoft.com/office/officeart/2018/2/layout/IconVerticalSolidList"/>
    <dgm:cxn modelId="{F356091D-2D84-418B-9C66-EFA6CC57228B}" type="presParOf" srcId="{F529FAB6-D1E9-4B1A-85DD-6F647AF41B03}" destId="{F267A8B4-04B2-4B9A-BB62-FFE019F2577F}" srcOrd="4" destOrd="0" presId="urn:microsoft.com/office/officeart/2018/2/layout/IconVerticalSolidList"/>
    <dgm:cxn modelId="{866650E3-057D-4CA3-A7C3-DC13B2D4A4D4}" type="presParOf" srcId="{F267A8B4-04B2-4B9A-BB62-FFE019F2577F}" destId="{736D1EF4-60A6-4A29-AAF4-13039EFA1A86}" srcOrd="0" destOrd="0" presId="urn:microsoft.com/office/officeart/2018/2/layout/IconVerticalSolidList"/>
    <dgm:cxn modelId="{92933E84-FB5E-4CD9-87E2-0CA08808D642}" type="presParOf" srcId="{F267A8B4-04B2-4B9A-BB62-FFE019F2577F}" destId="{8FBBB3CF-3FF5-4B7B-B4A9-A3616C8304F0}" srcOrd="1" destOrd="0" presId="urn:microsoft.com/office/officeart/2018/2/layout/IconVerticalSolidList"/>
    <dgm:cxn modelId="{D494B3C1-2D72-42E3-B1D1-32137639568E}" type="presParOf" srcId="{F267A8B4-04B2-4B9A-BB62-FFE019F2577F}" destId="{158FA534-F942-4740-ADD6-A78ABE8146A5}" srcOrd="2" destOrd="0" presId="urn:microsoft.com/office/officeart/2018/2/layout/IconVerticalSolidList"/>
    <dgm:cxn modelId="{B439B171-94E6-4269-A20F-E42774D12B51}" type="presParOf" srcId="{F267A8B4-04B2-4B9A-BB62-FFE019F2577F}" destId="{435468DF-11FA-4CF7-A28F-FB3EE2FD29CB}" srcOrd="3" destOrd="0" presId="urn:microsoft.com/office/officeart/2018/2/layout/IconVerticalSolidList"/>
    <dgm:cxn modelId="{4FF2FA5C-29F9-4797-BDAB-67839C9A39FA}" type="presParOf" srcId="{F529FAB6-D1E9-4B1A-85DD-6F647AF41B03}" destId="{87F33A48-C8DA-4D15-816D-B46BF652C042}" srcOrd="5" destOrd="0" presId="urn:microsoft.com/office/officeart/2018/2/layout/IconVerticalSolidList"/>
    <dgm:cxn modelId="{9574A5A7-C183-4EDB-BA27-EDF268E0E6FC}" type="presParOf" srcId="{F529FAB6-D1E9-4B1A-85DD-6F647AF41B03}" destId="{B6C9A49D-3438-4846-8437-9955DDEE7734}" srcOrd="6" destOrd="0" presId="urn:microsoft.com/office/officeart/2018/2/layout/IconVerticalSolidList"/>
    <dgm:cxn modelId="{C89B2DF9-9B53-4951-B5FD-E78116DE7614}" type="presParOf" srcId="{B6C9A49D-3438-4846-8437-9955DDEE7734}" destId="{68FBDCD4-8109-4886-9E8C-EE9E3A8320AF}" srcOrd="0" destOrd="0" presId="urn:microsoft.com/office/officeart/2018/2/layout/IconVerticalSolidList"/>
    <dgm:cxn modelId="{8E970579-EB40-479F-8614-B8AF71EC2670}" type="presParOf" srcId="{B6C9A49D-3438-4846-8437-9955DDEE7734}" destId="{30062504-8C3C-40A4-9867-E4E30D9EBC74}" srcOrd="1" destOrd="0" presId="urn:microsoft.com/office/officeart/2018/2/layout/IconVerticalSolidList"/>
    <dgm:cxn modelId="{2975F5E8-D5F2-4825-9E71-7CB515D95753}" type="presParOf" srcId="{B6C9A49D-3438-4846-8437-9955DDEE7734}" destId="{41264395-391E-47A6-8BCE-83888A749391}" srcOrd="2" destOrd="0" presId="urn:microsoft.com/office/officeart/2018/2/layout/IconVerticalSolidList"/>
    <dgm:cxn modelId="{88913AF1-7C63-4D9A-8CDB-AB26DC37941C}" type="presParOf" srcId="{B6C9A49D-3438-4846-8437-9955DDEE7734}" destId="{B8E52EA9-A6B6-4317-83B5-CECF41ECB6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7DD5DD-EA06-44DE-963F-C5F4761757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6A86EA-F0D3-4B68-A41E-797FC7346BAD}">
      <dgm:prSet phldr="0"/>
      <dgm:spPr/>
      <dgm:t>
        <a:bodyPr/>
        <a:lstStyle/>
        <a:p>
          <a:pPr>
            <a:lnSpc>
              <a:spcPct val="100000"/>
            </a:lnSpc>
          </a:pPr>
          <a:r>
            <a:rPr lang="en" dirty="0"/>
            <a:t>R-DIHM-OUTP-1.5 Difference stack: The software </a:t>
          </a:r>
          <a:r>
            <a:rPr lang="en" b="1" dirty="0"/>
            <a:t>shall</a:t>
          </a:r>
          <a:r>
            <a:rPr lang="en" dirty="0"/>
            <a:t> provide a method to output a difference stack, which is the sum over multiple frame differences.</a:t>
          </a:r>
        </a:p>
      </dgm:t>
    </dgm:pt>
    <dgm:pt modelId="{A403A056-5A91-482E-9424-83BFE51139F9}" type="parTrans" cxnId="{39C74D6A-E8B6-489F-84BA-1F86DDF9EB55}">
      <dgm:prSet/>
      <dgm:spPr/>
    </dgm:pt>
    <dgm:pt modelId="{582DDC23-FF37-46DA-90F9-F76558CBE8B4}" type="sibTrans" cxnId="{39C74D6A-E8B6-489F-84BA-1F86DDF9EB55}">
      <dgm:prSet/>
      <dgm:spPr/>
    </dgm:pt>
    <dgm:pt modelId="{B2E0AE2D-60FB-45E5-BE49-C57A94FCF651}">
      <dgm:prSet phldr="0"/>
      <dgm:spPr/>
      <dgm:t>
        <a:bodyPr/>
        <a:lstStyle/>
        <a:p>
          <a:pPr>
            <a:lnSpc>
              <a:spcPct val="100000"/>
            </a:lnSpc>
          </a:pPr>
          <a:r>
            <a:rPr lang="en" dirty="0"/>
            <a:t>R-DIHM-OUTP-1.6 Detected frame regions: The software </a:t>
          </a:r>
          <a:r>
            <a:rPr lang="en" b="1" dirty="0"/>
            <a:t>shall</a:t>
          </a:r>
          <a:r>
            <a:rPr lang="en" dirty="0"/>
            <a:t> provide a method to output detected regions from a reconstructed frame.</a:t>
          </a:r>
        </a:p>
      </dgm:t>
    </dgm:pt>
    <dgm:pt modelId="{ED9F4453-4983-4179-B6A4-793C0F0A13EE}" type="parTrans" cxnId="{E89CD35C-48B8-4641-A4CC-A9C7E851245D}">
      <dgm:prSet/>
      <dgm:spPr/>
    </dgm:pt>
    <dgm:pt modelId="{D28F4423-39C7-4B6D-AA97-3E479D93C7E5}" type="sibTrans" cxnId="{E89CD35C-48B8-4641-A4CC-A9C7E851245D}">
      <dgm:prSet/>
      <dgm:spPr/>
    </dgm:pt>
    <dgm:pt modelId="{0BF60270-D129-4DA2-9D62-17D2B64E72A9}">
      <dgm:prSet phldr="0"/>
      <dgm:spPr/>
      <dgm:t>
        <a:bodyPr/>
        <a:lstStyle/>
        <a:p>
          <a:pPr>
            <a:lnSpc>
              <a:spcPct val="100000"/>
            </a:lnSpc>
          </a:pPr>
          <a:r>
            <a:rPr lang="en" dirty="0"/>
            <a:t>R-DIHM-OUTP-1.7 Detected difference frame regions: The software </a:t>
          </a:r>
          <a:r>
            <a:rPr lang="en" b="1" dirty="0"/>
            <a:t>shall</a:t>
          </a:r>
          <a:r>
            <a:rPr lang="en" dirty="0"/>
            <a:t> provide a method to output detected regions from a reconstructed difference frame.</a:t>
          </a:r>
        </a:p>
      </dgm:t>
    </dgm:pt>
    <dgm:pt modelId="{C7719A1F-3233-4F18-A095-6C542341F427}" type="parTrans" cxnId="{A66FCDD2-0E9D-41CA-97BE-53A5BC60D10A}">
      <dgm:prSet/>
      <dgm:spPr/>
    </dgm:pt>
    <dgm:pt modelId="{535FCBE7-C3BD-420D-A08B-063EC17F9855}" type="sibTrans" cxnId="{A66FCDD2-0E9D-41CA-97BE-53A5BC60D10A}">
      <dgm:prSet/>
      <dgm:spPr/>
    </dgm:pt>
    <dgm:pt modelId="{3C5202CC-238F-4D1C-A8E5-AE883F0E3808}">
      <dgm:prSet phldr="0"/>
      <dgm:spPr/>
      <dgm:t>
        <a:bodyPr/>
        <a:lstStyle/>
        <a:p>
          <a:pPr>
            <a:lnSpc>
              <a:spcPct val="100000"/>
            </a:lnSpc>
          </a:pPr>
          <a:r>
            <a:rPr lang="en" dirty="0"/>
            <a:t>R-DIHM-OUTP-1.8 Detected difference stack regions: The software </a:t>
          </a:r>
          <a:r>
            <a:rPr lang="en" b="1" dirty="0"/>
            <a:t>shall</a:t>
          </a:r>
          <a:r>
            <a:rPr lang="en" dirty="0"/>
            <a:t> provide a method to output detected regions from a reconstructed difference stack.</a:t>
          </a:r>
        </a:p>
      </dgm:t>
    </dgm:pt>
    <dgm:pt modelId="{1BFD832C-7482-446D-864D-01D9DED30D5A}" type="parTrans" cxnId="{3B75DBE3-D895-4423-8882-E5DF5463E776}">
      <dgm:prSet/>
      <dgm:spPr/>
    </dgm:pt>
    <dgm:pt modelId="{FA9DAA62-9639-4A27-982C-F064685A5DF2}" type="sibTrans" cxnId="{3B75DBE3-D895-4423-8882-E5DF5463E776}">
      <dgm:prSet/>
      <dgm:spPr/>
    </dgm:pt>
    <dgm:pt modelId="{F529FAB6-D1E9-4B1A-85DD-6F647AF41B03}" type="pres">
      <dgm:prSet presAssocID="{347DD5DD-EA06-44DE-963F-C5F476175731}" presName="root" presStyleCnt="0">
        <dgm:presLayoutVars>
          <dgm:dir/>
          <dgm:resizeHandles val="exact"/>
        </dgm:presLayoutVars>
      </dgm:prSet>
      <dgm:spPr/>
    </dgm:pt>
    <dgm:pt modelId="{CBB9CFA8-D9F6-404F-9105-6D5CB97C67B4}" type="pres">
      <dgm:prSet presAssocID="{3E6A86EA-F0D3-4B68-A41E-797FC7346BAD}" presName="compNode" presStyleCnt="0"/>
      <dgm:spPr/>
    </dgm:pt>
    <dgm:pt modelId="{B4CF6BA7-417C-4B55-9692-210AA5EB789D}" type="pres">
      <dgm:prSet presAssocID="{3E6A86EA-F0D3-4B68-A41E-797FC7346BAD}" presName="bgRect" presStyleLbl="bgShp" presStyleIdx="0" presStyleCnt="4"/>
      <dgm:spPr/>
    </dgm:pt>
    <dgm:pt modelId="{4C2E1105-A86D-4102-B4AE-13592AE1FCF1}" type="pres">
      <dgm:prSet presAssocID="{3E6A86EA-F0D3-4B68-A41E-797FC7346BAD}" presName="iconRect" presStyleLbl="node1" presStyleIdx="0" presStyleCnt="4"/>
      <dgm:spPr/>
    </dgm:pt>
    <dgm:pt modelId="{F8FB23B1-0EE5-458A-98E1-56F418792306}" type="pres">
      <dgm:prSet presAssocID="{3E6A86EA-F0D3-4B68-A41E-797FC7346BAD}" presName="spaceRect" presStyleCnt="0"/>
      <dgm:spPr/>
    </dgm:pt>
    <dgm:pt modelId="{26C8AA20-F747-4A4C-81E8-343D9BC5F291}" type="pres">
      <dgm:prSet presAssocID="{3E6A86EA-F0D3-4B68-A41E-797FC7346BAD}" presName="parTx" presStyleLbl="revTx" presStyleIdx="0" presStyleCnt="4">
        <dgm:presLayoutVars>
          <dgm:chMax val="0"/>
          <dgm:chPref val="0"/>
        </dgm:presLayoutVars>
      </dgm:prSet>
      <dgm:spPr/>
    </dgm:pt>
    <dgm:pt modelId="{917A96ED-7D22-41B2-9BA6-5FAF5500CFF9}" type="pres">
      <dgm:prSet presAssocID="{582DDC23-FF37-46DA-90F9-F76558CBE8B4}" presName="sibTrans" presStyleCnt="0"/>
      <dgm:spPr/>
    </dgm:pt>
    <dgm:pt modelId="{34CF3BDC-4C0D-4B76-A39F-703DBDC35EF0}" type="pres">
      <dgm:prSet presAssocID="{B2E0AE2D-60FB-45E5-BE49-C57A94FCF651}" presName="compNode" presStyleCnt="0"/>
      <dgm:spPr/>
    </dgm:pt>
    <dgm:pt modelId="{CCA3C29D-679A-4C03-897A-92107741CE1C}" type="pres">
      <dgm:prSet presAssocID="{B2E0AE2D-60FB-45E5-BE49-C57A94FCF651}" presName="bgRect" presStyleLbl="bgShp" presStyleIdx="1" presStyleCnt="4"/>
      <dgm:spPr/>
    </dgm:pt>
    <dgm:pt modelId="{EA364C30-383C-4C8E-8F79-004574B0FD27}" type="pres">
      <dgm:prSet presAssocID="{B2E0AE2D-60FB-45E5-BE49-C57A94FCF651}" presName="iconRect" presStyleLbl="node1" presStyleIdx="1" presStyleCnt="4"/>
      <dgm:spPr/>
    </dgm:pt>
    <dgm:pt modelId="{CF164C6C-176E-4AAB-AF9D-D2F2519367C2}" type="pres">
      <dgm:prSet presAssocID="{B2E0AE2D-60FB-45E5-BE49-C57A94FCF651}" presName="spaceRect" presStyleCnt="0"/>
      <dgm:spPr/>
    </dgm:pt>
    <dgm:pt modelId="{B5589C81-671B-45E1-BC20-50FEBBE98814}" type="pres">
      <dgm:prSet presAssocID="{B2E0AE2D-60FB-45E5-BE49-C57A94FCF651}" presName="parTx" presStyleLbl="revTx" presStyleIdx="1" presStyleCnt="4">
        <dgm:presLayoutVars>
          <dgm:chMax val="0"/>
          <dgm:chPref val="0"/>
        </dgm:presLayoutVars>
      </dgm:prSet>
      <dgm:spPr/>
    </dgm:pt>
    <dgm:pt modelId="{B14FA02D-0054-49F3-B6CE-0BBCB9706C82}" type="pres">
      <dgm:prSet presAssocID="{D28F4423-39C7-4B6D-AA97-3E479D93C7E5}" presName="sibTrans" presStyleCnt="0"/>
      <dgm:spPr/>
    </dgm:pt>
    <dgm:pt modelId="{F267A8B4-04B2-4B9A-BB62-FFE019F2577F}" type="pres">
      <dgm:prSet presAssocID="{0BF60270-D129-4DA2-9D62-17D2B64E72A9}" presName="compNode" presStyleCnt="0"/>
      <dgm:spPr/>
    </dgm:pt>
    <dgm:pt modelId="{736D1EF4-60A6-4A29-AAF4-13039EFA1A86}" type="pres">
      <dgm:prSet presAssocID="{0BF60270-D129-4DA2-9D62-17D2B64E72A9}" presName="bgRect" presStyleLbl="bgShp" presStyleIdx="2" presStyleCnt="4"/>
      <dgm:spPr/>
    </dgm:pt>
    <dgm:pt modelId="{8FBBB3CF-3FF5-4B7B-B4A9-A3616C8304F0}" type="pres">
      <dgm:prSet presAssocID="{0BF60270-D129-4DA2-9D62-17D2B64E72A9}" presName="iconRect" presStyleLbl="node1" presStyleIdx="2" presStyleCnt="4"/>
      <dgm:spPr/>
    </dgm:pt>
    <dgm:pt modelId="{158FA534-F942-4740-ADD6-A78ABE8146A5}" type="pres">
      <dgm:prSet presAssocID="{0BF60270-D129-4DA2-9D62-17D2B64E72A9}" presName="spaceRect" presStyleCnt="0"/>
      <dgm:spPr/>
    </dgm:pt>
    <dgm:pt modelId="{435468DF-11FA-4CF7-A28F-FB3EE2FD29CB}" type="pres">
      <dgm:prSet presAssocID="{0BF60270-D129-4DA2-9D62-17D2B64E72A9}" presName="parTx" presStyleLbl="revTx" presStyleIdx="2" presStyleCnt="4">
        <dgm:presLayoutVars>
          <dgm:chMax val="0"/>
          <dgm:chPref val="0"/>
        </dgm:presLayoutVars>
      </dgm:prSet>
      <dgm:spPr/>
    </dgm:pt>
    <dgm:pt modelId="{87F33A48-C8DA-4D15-816D-B46BF652C042}" type="pres">
      <dgm:prSet presAssocID="{535FCBE7-C3BD-420D-A08B-063EC17F9855}" presName="sibTrans" presStyleCnt="0"/>
      <dgm:spPr/>
    </dgm:pt>
    <dgm:pt modelId="{B6C9A49D-3438-4846-8437-9955DDEE7734}" type="pres">
      <dgm:prSet presAssocID="{3C5202CC-238F-4D1C-A8E5-AE883F0E3808}" presName="compNode" presStyleCnt="0"/>
      <dgm:spPr/>
    </dgm:pt>
    <dgm:pt modelId="{68FBDCD4-8109-4886-9E8C-EE9E3A8320AF}" type="pres">
      <dgm:prSet presAssocID="{3C5202CC-238F-4D1C-A8E5-AE883F0E3808}" presName="bgRect" presStyleLbl="bgShp" presStyleIdx="3" presStyleCnt="4"/>
      <dgm:spPr/>
    </dgm:pt>
    <dgm:pt modelId="{30062504-8C3C-40A4-9867-E4E30D9EBC74}" type="pres">
      <dgm:prSet presAssocID="{3C5202CC-238F-4D1C-A8E5-AE883F0E3808}" presName="iconRect" presStyleLbl="node1" presStyleIdx="3" presStyleCnt="4"/>
      <dgm:spPr/>
    </dgm:pt>
    <dgm:pt modelId="{41264395-391E-47A6-8BCE-83888A749391}" type="pres">
      <dgm:prSet presAssocID="{3C5202CC-238F-4D1C-A8E5-AE883F0E3808}" presName="spaceRect" presStyleCnt="0"/>
      <dgm:spPr/>
    </dgm:pt>
    <dgm:pt modelId="{B8E52EA9-A6B6-4317-83B5-CECF41ECB61D}" type="pres">
      <dgm:prSet presAssocID="{3C5202CC-238F-4D1C-A8E5-AE883F0E3808}" presName="parTx" presStyleLbl="revTx" presStyleIdx="3" presStyleCnt="4">
        <dgm:presLayoutVars>
          <dgm:chMax val="0"/>
          <dgm:chPref val="0"/>
        </dgm:presLayoutVars>
      </dgm:prSet>
      <dgm:spPr/>
    </dgm:pt>
  </dgm:ptLst>
  <dgm:cxnLst>
    <dgm:cxn modelId="{DFBE8328-C798-4AEC-ADBD-41380456C8FD}" type="presOf" srcId="{3C5202CC-238F-4D1C-A8E5-AE883F0E3808}" destId="{B8E52EA9-A6B6-4317-83B5-CECF41ECB61D}" srcOrd="0" destOrd="0" presId="urn:microsoft.com/office/officeart/2018/2/layout/IconVerticalSolidList"/>
    <dgm:cxn modelId="{E89CD35C-48B8-4641-A4CC-A9C7E851245D}" srcId="{347DD5DD-EA06-44DE-963F-C5F476175731}" destId="{B2E0AE2D-60FB-45E5-BE49-C57A94FCF651}" srcOrd="1" destOrd="0" parTransId="{ED9F4453-4983-4179-B6A4-793C0F0A13EE}" sibTransId="{D28F4423-39C7-4B6D-AA97-3E479D93C7E5}"/>
    <dgm:cxn modelId="{18888463-58D4-4A57-8371-2324A354FF0A}" type="presOf" srcId="{B2E0AE2D-60FB-45E5-BE49-C57A94FCF651}" destId="{B5589C81-671B-45E1-BC20-50FEBBE98814}" srcOrd="0" destOrd="0" presId="urn:microsoft.com/office/officeart/2018/2/layout/IconVerticalSolidList"/>
    <dgm:cxn modelId="{9325FC44-619A-495E-8D5E-9F13B6B9F753}" type="presOf" srcId="{347DD5DD-EA06-44DE-963F-C5F476175731}" destId="{F529FAB6-D1E9-4B1A-85DD-6F647AF41B03}" srcOrd="0" destOrd="0" presId="urn:microsoft.com/office/officeart/2018/2/layout/IconVerticalSolidList"/>
    <dgm:cxn modelId="{39C74D6A-E8B6-489F-84BA-1F86DDF9EB55}" srcId="{347DD5DD-EA06-44DE-963F-C5F476175731}" destId="{3E6A86EA-F0D3-4B68-A41E-797FC7346BAD}" srcOrd="0" destOrd="0" parTransId="{A403A056-5A91-482E-9424-83BFE51139F9}" sibTransId="{582DDC23-FF37-46DA-90F9-F76558CBE8B4}"/>
    <dgm:cxn modelId="{718D4D77-58F6-40FF-AA3D-CB07A13FAD1D}" type="presOf" srcId="{0BF60270-D129-4DA2-9D62-17D2B64E72A9}" destId="{435468DF-11FA-4CF7-A28F-FB3EE2FD29CB}" srcOrd="0" destOrd="0" presId="urn:microsoft.com/office/officeart/2018/2/layout/IconVerticalSolidList"/>
    <dgm:cxn modelId="{A66FCDD2-0E9D-41CA-97BE-53A5BC60D10A}" srcId="{347DD5DD-EA06-44DE-963F-C5F476175731}" destId="{0BF60270-D129-4DA2-9D62-17D2B64E72A9}" srcOrd="2" destOrd="0" parTransId="{C7719A1F-3233-4F18-A095-6C542341F427}" sibTransId="{535FCBE7-C3BD-420D-A08B-063EC17F9855}"/>
    <dgm:cxn modelId="{3B75DBE3-D895-4423-8882-E5DF5463E776}" srcId="{347DD5DD-EA06-44DE-963F-C5F476175731}" destId="{3C5202CC-238F-4D1C-A8E5-AE883F0E3808}" srcOrd="3" destOrd="0" parTransId="{1BFD832C-7482-446D-864D-01D9DED30D5A}" sibTransId="{FA9DAA62-9639-4A27-982C-F064685A5DF2}"/>
    <dgm:cxn modelId="{06B0BDF7-5DD4-4CE4-BC4D-DB56513F667B}" type="presOf" srcId="{3E6A86EA-F0D3-4B68-A41E-797FC7346BAD}" destId="{26C8AA20-F747-4A4C-81E8-343D9BC5F291}" srcOrd="0" destOrd="0" presId="urn:microsoft.com/office/officeart/2018/2/layout/IconVerticalSolidList"/>
    <dgm:cxn modelId="{2552F3B8-D45F-41F5-BA84-FF482CB90B42}" type="presParOf" srcId="{F529FAB6-D1E9-4B1A-85DD-6F647AF41B03}" destId="{CBB9CFA8-D9F6-404F-9105-6D5CB97C67B4}" srcOrd="0" destOrd="0" presId="urn:microsoft.com/office/officeart/2018/2/layout/IconVerticalSolidList"/>
    <dgm:cxn modelId="{0428CC5C-FCAD-4FD4-9A92-901CE75BD6C9}" type="presParOf" srcId="{CBB9CFA8-D9F6-404F-9105-6D5CB97C67B4}" destId="{B4CF6BA7-417C-4B55-9692-210AA5EB789D}" srcOrd="0" destOrd="0" presId="urn:microsoft.com/office/officeart/2018/2/layout/IconVerticalSolidList"/>
    <dgm:cxn modelId="{C6114ED8-A098-4A62-8426-0B84C2FCB1BF}" type="presParOf" srcId="{CBB9CFA8-D9F6-404F-9105-6D5CB97C67B4}" destId="{4C2E1105-A86D-4102-B4AE-13592AE1FCF1}" srcOrd="1" destOrd="0" presId="urn:microsoft.com/office/officeart/2018/2/layout/IconVerticalSolidList"/>
    <dgm:cxn modelId="{42E01AAE-A8AA-44DD-91F3-AC0EC7C5897A}" type="presParOf" srcId="{CBB9CFA8-D9F6-404F-9105-6D5CB97C67B4}" destId="{F8FB23B1-0EE5-458A-98E1-56F418792306}" srcOrd="2" destOrd="0" presId="urn:microsoft.com/office/officeart/2018/2/layout/IconVerticalSolidList"/>
    <dgm:cxn modelId="{9AF68FCD-176B-4A96-8B53-E7B523EA055D}" type="presParOf" srcId="{CBB9CFA8-D9F6-404F-9105-6D5CB97C67B4}" destId="{26C8AA20-F747-4A4C-81E8-343D9BC5F291}" srcOrd="3" destOrd="0" presId="urn:microsoft.com/office/officeart/2018/2/layout/IconVerticalSolidList"/>
    <dgm:cxn modelId="{A6EFC869-B6DF-4498-B72F-09A9FE5268AE}" type="presParOf" srcId="{F529FAB6-D1E9-4B1A-85DD-6F647AF41B03}" destId="{917A96ED-7D22-41B2-9BA6-5FAF5500CFF9}" srcOrd="1" destOrd="0" presId="urn:microsoft.com/office/officeart/2018/2/layout/IconVerticalSolidList"/>
    <dgm:cxn modelId="{09A4D31E-06C4-41D3-B762-D7DC33407706}" type="presParOf" srcId="{F529FAB6-D1E9-4B1A-85DD-6F647AF41B03}" destId="{34CF3BDC-4C0D-4B76-A39F-703DBDC35EF0}" srcOrd="2" destOrd="0" presId="urn:microsoft.com/office/officeart/2018/2/layout/IconVerticalSolidList"/>
    <dgm:cxn modelId="{18AB8786-4DA7-4C6B-AE2A-218CF14D8A6D}" type="presParOf" srcId="{34CF3BDC-4C0D-4B76-A39F-703DBDC35EF0}" destId="{CCA3C29D-679A-4C03-897A-92107741CE1C}" srcOrd="0" destOrd="0" presId="urn:microsoft.com/office/officeart/2018/2/layout/IconVerticalSolidList"/>
    <dgm:cxn modelId="{18CC3BAA-B853-4518-B287-F5B4CA22651D}" type="presParOf" srcId="{34CF3BDC-4C0D-4B76-A39F-703DBDC35EF0}" destId="{EA364C30-383C-4C8E-8F79-004574B0FD27}" srcOrd="1" destOrd="0" presId="urn:microsoft.com/office/officeart/2018/2/layout/IconVerticalSolidList"/>
    <dgm:cxn modelId="{14EE2A7F-5CE5-4ED1-9C0D-E879E14575AF}" type="presParOf" srcId="{34CF3BDC-4C0D-4B76-A39F-703DBDC35EF0}" destId="{CF164C6C-176E-4AAB-AF9D-D2F2519367C2}" srcOrd="2" destOrd="0" presId="urn:microsoft.com/office/officeart/2018/2/layout/IconVerticalSolidList"/>
    <dgm:cxn modelId="{7591A4DA-0592-4219-8D01-26BBABEBE329}" type="presParOf" srcId="{34CF3BDC-4C0D-4B76-A39F-703DBDC35EF0}" destId="{B5589C81-671B-45E1-BC20-50FEBBE98814}" srcOrd="3" destOrd="0" presId="urn:microsoft.com/office/officeart/2018/2/layout/IconVerticalSolidList"/>
    <dgm:cxn modelId="{1F08003A-4D93-476C-8051-A20142898BED}" type="presParOf" srcId="{F529FAB6-D1E9-4B1A-85DD-6F647AF41B03}" destId="{B14FA02D-0054-49F3-B6CE-0BBCB9706C82}" srcOrd="3" destOrd="0" presId="urn:microsoft.com/office/officeart/2018/2/layout/IconVerticalSolidList"/>
    <dgm:cxn modelId="{06ED5AA8-E2AB-4030-ADE5-0C6D896F8B9E}" type="presParOf" srcId="{F529FAB6-D1E9-4B1A-85DD-6F647AF41B03}" destId="{F267A8B4-04B2-4B9A-BB62-FFE019F2577F}" srcOrd="4" destOrd="0" presId="urn:microsoft.com/office/officeart/2018/2/layout/IconVerticalSolidList"/>
    <dgm:cxn modelId="{EF109E50-1440-4D14-A64F-1BB276CCF339}" type="presParOf" srcId="{F267A8B4-04B2-4B9A-BB62-FFE019F2577F}" destId="{736D1EF4-60A6-4A29-AAF4-13039EFA1A86}" srcOrd="0" destOrd="0" presId="urn:microsoft.com/office/officeart/2018/2/layout/IconVerticalSolidList"/>
    <dgm:cxn modelId="{6F044A5B-8D34-47A7-A58B-6B64E9238705}" type="presParOf" srcId="{F267A8B4-04B2-4B9A-BB62-FFE019F2577F}" destId="{8FBBB3CF-3FF5-4B7B-B4A9-A3616C8304F0}" srcOrd="1" destOrd="0" presId="urn:microsoft.com/office/officeart/2018/2/layout/IconVerticalSolidList"/>
    <dgm:cxn modelId="{802660A5-D90A-46FD-AB9E-123FA2A45B23}" type="presParOf" srcId="{F267A8B4-04B2-4B9A-BB62-FFE019F2577F}" destId="{158FA534-F942-4740-ADD6-A78ABE8146A5}" srcOrd="2" destOrd="0" presId="urn:microsoft.com/office/officeart/2018/2/layout/IconVerticalSolidList"/>
    <dgm:cxn modelId="{1AFF2A3E-1DD1-41B4-9CEF-3F1E5370AFD7}" type="presParOf" srcId="{F267A8B4-04B2-4B9A-BB62-FFE019F2577F}" destId="{435468DF-11FA-4CF7-A28F-FB3EE2FD29CB}" srcOrd="3" destOrd="0" presId="urn:microsoft.com/office/officeart/2018/2/layout/IconVerticalSolidList"/>
    <dgm:cxn modelId="{4DDC45E2-8751-4CB5-84CC-1859FFBD7EB1}" type="presParOf" srcId="{F529FAB6-D1E9-4B1A-85DD-6F647AF41B03}" destId="{87F33A48-C8DA-4D15-816D-B46BF652C042}" srcOrd="5" destOrd="0" presId="urn:microsoft.com/office/officeart/2018/2/layout/IconVerticalSolidList"/>
    <dgm:cxn modelId="{564DD80C-AE0D-4378-98B8-97FF20E20F4D}" type="presParOf" srcId="{F529FAB6-D1E9-4B1A-85DD-6F647AF41B03}" destId="{B6C9A49D-3438-4846-8437-9955DDEE7734}" srcOrd="6" destOrd="0" presId="urn:microsoft.com/office/officeart/2018/2/layout/IconVerticalSolidList"/>
    <dgm:cxn modelId="{284AFC65-24FB-4BF8-9221-9FBFE14F2949}" type="presParOf" srcId="{B6C9A49D-3438-4846-8437-9955DDEE7734}" destId="{68FBDCD4-8109-4886-9E8C-EE9E3A8320AF}" srcOrd="0" destOrd="0" presId="urn:microsoft.com/office/officeart/2018/2/layout/IconVerticalSolidList"/>
    <dgm:cxn modelId="{8DC52F7E-5402-4E36-AC03-1383930EA988}" type="presParOf" srcId="{B6C9A49D-3438-4846-8437-9955DDEE7734}" destId="{30062504-8C3C-40A4-9867-E4E30D9EBC74}" srcOrd="1" destOrd="0" presId="urn:microsoft.com/office/officeart/2018/2/layout/IconVerticalSolidList"/>
    <dgm:cxn modelId="{5888B811-B14D-4231-9C43-2D357B93520D}" type="presParOf" srcId="{B6C9A49D-3438-4846-8437-9955DDEE7734}" destId="{41264395-391E-47A6-8BCE-83888A749391}" srcOrd="2" destOrd="0" presId="urn:microsoft.com/office/officeart/2018/2/layout/IconVerticalSolidList"/>
    <dgm:cxn modelId="{AEA601D1-B23F-400A-A743-67E0B0649337}" type="presParOf" srcId="{B6C9A49D-3438-4846-8437-9955DDEE7734}" destId="{B8E52EA9-A6B6-4317-83B5-CECF41ECB6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7DD5DD-EA06-44DE-963F-C5F4761757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6A86EA-F0D3-4B68-A41E-797FC7346BAD}">
      <dgm:prSet phldr="0"/>
      <dgm:spPr/>
      <dgm:t>
        <a:bodyPr/>
        <a:lstStyle/>
        <a:p>
          <a:pPr>
            <a:lnSpc>
              <a:spcPct val="100000"/>
            </a:lnSpc>
          </a:pPr>
          <a:r>
            <a:rPr lang="en" dirty="0"/>
            <a:t>R-DIHM-OUTP-1.9 Detection descriptors: The software </a:t>
          </a:r>
          <a:r>
            <a:rPr lang="en" b="1" dirty="0"/>
            <a:t>shall</a:t>
          </a:r>
          <a:r>
            <a:rPr lang="en" dirty="0"/>
            <a:t> provide a method to characterize detected regions, and output the characterization as a compact description.</a:t>
          </a:r>
        </a:p>
      </dgm:t>
    </dgm:pt>
    <dgm:pt modelId="{A403A056-5A91-482E-9424-83BFE51139F9}" type="parTrans" cxnId="{39C74D6A-E8B6-489F-84BA-1F86DDF9EB55}">
      <dgm:prSet/>
      <dgm:spPr/>
    </dgm:pt>
    <dgm:pt modelId="{582DDC23-FF37-46DA-90F9-F76558CBE8B4}" type="sibTrans" cxnId="{39C74D6A-E8B6-489F-84BA-1F86DDF9EB55}">
      <dgm:prSet/>
      <dgm:spPr/>
    </dgm:pt>
    <dgm:pt modelId="{B2E0AE2D-60FB-45E5-BE49-C57A94FCF651}">
      <dgm:prSet phldr="0"/>
      <dgm:spPr/>
      <dgm:t>
        <a:bodyPr/>
        <a:lstStyle/>
        <a:p>
          <a:pPr>
            <a:lnSpc>
              <a:spcPct val="100000"/>
            </a:lnSpc>
          </a:pPr>
          <a:r>
            <a:rPr lang="en" dirty="0"/>
            <a:t>R-DIHM-OUTP-1.10 Summary statistics: The software </a:t>
          </a:r>
          <a:r>
            <a:rPr lang="en" b="1" dirty="0"/>
            <a:t>shall</a:t>
          </a:r>
          <a:r>
            <a:rPr lang="en" dirty="0"/>
            <a:t> provide a method to compute and output statistics over a subset of detection descriptors.</a:t>
          </a:r>
        </a:p>
      </dgm:t>
    </dgm:pt>
    <dgm:pt modelId="{ED9F4453-4983-4179-B6A4-793C0F0A13EE}" type="parTrans" cxnId="{E89CD35C-48B8-4641-A4CC-A9C7E851245D}">
      <dgm:prSet/>
      <dgm:spPr/>
    </dgm:pt>
    <dgm:pt modelId="{D28F4423-39C7-4B6D-AA97-3E479D93C7E5}" type="sibTrans" cxnId="{E89CD35C-48B8-4641-A4CC-A9C7E851245D}">
      <dgm:prSet/>
      <dgm:spPr/>
    </dgm:pt>
    <dgm:pt modelId="{0BF60270-D129-4DA2-9D62-17D2B64E72A9}">
      <dgm:prSet phldr="0"/>
      <dgm:spPr/>
      <dgm:t>
        <a:bodyPr/>
        <a:lstStyle/>
        <a:p>
          <a:pPr>
            <a:lnSpc>
              <a:spcPct val="100000"/>
            </a:lnSpc>
          </a:pPr>
          <a:r>
            <a:rPr lang="en" dirty="0"/>
            <a:t>R-DIHM-OUTP-1.11 Compression: The software </a:t>
          </a:r>
          <a:r>
            <a:rPr lang="en" b="1" dirty="0"/>
            <a:t>shall</a:t>
          </a:r>
          <a:r>
            <a:rPr lang="en" dirty="0"/>
            <a:t> provide a method to compress data prior to output.</a:t>
          </a:r>
        </a:p>
      </dgm:t>
    </dgm:pt>
    <dgm:pt modelId="{C7719A1F-3233-4F18-A095-6C542341F427}" type="parTrans" cxnId="{A66FCDD2-0E9D-41CA-97BE-53A5BC60D10A}">
      <dgm:prSet/>
      <dgm:spPr/>
    </dgm:pt>
    <dgm:pt modelId="{535FCBE7-C3BD-420D-A08B-063EC17F9855}" type="sibTrans" cxnId="{A66FCDD2-0E9D-41CA-97BE-53A5BC60D10A}">
      <dgm:prSet/>
      <dgm:spPr/>
    </dgm:pt>
    <dgm:pt modelId="{3C5202CC-238F-4D1C-A8E5-AE883F0E3808}">
      <dgm:prSet phldr="0"/>
      <dgm:spPr/>
      <dgm:t>
        <a:bodyPr/>
        <a:lstStyle/>
        <a:p>
          <a:pPr>
            <a:lnSpc>
              <a:spcPct val="100000"/>
            </a:lnSpc>
          </a:pPr>
          <a:r>
            <a:rPr lang="en" dirty="0"/>
            <a:t>R-DIHM-OUTP-1.12 Compression estimation: The software </a:t>
          </a:r>
          <a:r>
            <a:rPr lang="en" b="1" dirty="0"/>
            <a:t>shall</a:t>
          </a:r>
          <a:r>
            <a:rPr lang="en" dirty="0"/>
            <a:t> provide a method to estimate the amount of compression achievable for a specified item of output data.</a:t>
          </a:r>
        </a:p>
      </dgm:t>
    </dgm:pt>
    <dgm:pt modelId="{1BFD832C-7482-446D-864D-01D9DED30D5A}" type="parTrans" cxnId="{3B75DBE3-D895-4423-8882-E5DF5463E776}">
      <dgm:prSet/>
      <dgm:spPr/>
    </dgm:pt>
    <dgm:pt modelId="{FA9DAA62-9639-4A27-982C-F064685A5DF2}" type="sibTrans" cxnId="{3B75DBE3-D895-4423-8882-E5DF5463E776}">
      <dgm:prSet/>
      <dgm:spPr/>
    </dgm:pt>
    <dgm:pt modelId="{F529FAB6-D1E9-4B1A-85DD-6F647AF41B03}" type="pres">
      <dgm:prSet presAssocID="{347DD5DD-EA06-44DE-963F-C5F476175731}" presName="root" presStyleCnt="0">
        <dgm:presLayoutVars>
          <dgm:dir/>
          <dgm:resizeHandles val="exact"/>
        </dgm:presLayoutVars>
      </dgm:prSet>
      <dgm:spPr/>
    </dgm:pt>
    <dgm:pt modelId="{CBB9CFA8-D9F6-404F-9105-6D5CB97C67B4}" type="pres">
      <dgm:prSet presAssocID="{3E6A86EA-F0D3-4B68-A41E-797FC7346BAD}" presName="compNode" presStyleCnt="0"/>
      <dgm:spPr/>
    </dgm:pt>
    <dgm:pt modelId="{B4CF6BA7-417C-4B55-9692-210AA5EB789D}" type="pres">
      <dgm:prSet presAssocID="{3E6A86EA-F0D3-4B68-A41E-797FC7346BAD}" presName="bgRect" presStyleLbl="bgShp" presStyleIdx="0" presStyleCnt="4"/>
      <dgm:spPr/>
    </dgm:pt>
    <dgm:pt modelId="{4C2E1105-A86D-4102-B4AE-13592AE1FCF1}" type="pres">
      <dgm:prSet presAssocID="{3E6A86EA-F0D3-4B68-A41E-797FC7346BAD}" presName="iconRect" presStyleLbl="node1" presStyleIdx="0" presStyleCnt="4"/>
      <dgm:spPr/>
    </dgm:pt>
    <dgm:pt modelId="{F8FB23B1-0EE5-458A-98E1-56F418792306}" type="pres">
      <dgm:prSet presAssocID="{3E6A86EA-F0D3-4B68-A41E-797FC7346BAD}" presName="spaceRect" presStyleCnt="0"/>
      <dgm:spPr/>
    </dgm:pt>
    <dgm:pt modelId="{26C8AA20-F747-4A4C-81E8-343D9BC5F291}" type="pres">
      <dgm:prSet presAssocID="{3E6A86EA-F0D3-4B68-A41E-797FC7346BAD}" presName="parTx" presStyleLbl="revTx" presStyleIdx="0" presStyleCnt="4">
        <dgm:presLayoutVars>
          <dgm:chMax val="0"/>
          <dgm:chPref val="0"/>
        </dgm:presLayoutVars>
      </dgm:prSet>
      <dgm:spPr/>
    </dgm:pt>
    <dgm:pt modelId="{917A96ED-7D22-41B2-9BA6-5FAF5500CFF9}" type="pres">
      <dgm:prSet presAssocID="{582DDC23-FF37-46DA-90F9-F76558CBE8B4}" presName="sibTrans" presStyleCnt="0"/>
      <dgm:spPr/>
    </dgm:pt>
    <dgm:pt modelId="{34CF3BDC-4C0D-4B76-A39F-703DBDC35EF0}" type="pres">
      <dgm:prSet presAssocID="{B2E0AE2D-60FB-45E5-BE49-C57A94FCF651}" presName="compNode" presStyleCnt="0"/>
      <dgm:spPr/>
    </dgm:pt>
    <dgm:pt modelId="{CCA3C29D-679A-4C03-897A-92107741CE1C}" type="pres">
      <dgm:prSet presAssocID="{B2E0AE2D-60FB-45E5-BE49-C57A94FCF651}" presName="bgRect" presStyleLbl="bgShp" presStyleIdx="1" presStyleCnt="4"/>
      <dgm:spPr/>
    </dgm:pt>
    <dgm:pt modelId="{EA364C30-383C-4C8E-8F79-004574B0FD27}" type="pres">
      <dgm:prSet presAssocID="{B2E0AE2D-60FB-45E5-BE49-C57A94FCF651}" presName="iconRect" presStyleLbl="node1" presStyleIdx="1" presStyleCnt="4"/>
      <dgm:spPr/>
    </dgm:pt>
    <dgm:pt modelId="{CF164C6C-176E-4AAB-AF9D-D2F2519367C2}" type="pres">
      <dgm:prSet presAssocID="{B2E0AE2D-60FB-45E5-BE49-C57A94FCF651}" presName="spaceRect" presStyleCnt="0"/>
      <dgm:spPr/>
    </dgm:pt>
    <dgm:pt modelId="{B5589C81-671B-45E1-BC20-50FEBBE98814}" type="pres">
      <dgm:prSet presAssocID="{B2E0AE2D-60FB-45E5-BE49-C57A94FCF651}" presName="parTx" presStyleLbl="revTx" presStyleIdx="1" presStyleCnt="4">
        <dgm:presLayoutVars>
          <dgm:chMax val="0"/>
          <dgm:chPref val="0"/>
        </dgm:presLayoutVars>
      </dgm:prSet>
      <dgm:spPr/>
    </dgm:pt>
    <dgm:pt modelId="{B14FA02D-0054-49F3-B6CE-0BBCB9706C82}" type="pres">
      <dgm:prSet presAssocID="{D28F4423-39C7-4B6D-AA97-3E479D93C7E5}" presName="sibTrans" presStyleCnt="0"/>
      <dgm:spPr/>
    </dgm:pt>
    <dgm:pt modelId="{F267A8B4-04B2-4B9A-BB62-FFE019F2577F}" type="pres">
      <dgm:prSet presAssocID="{0BF60270-D129-4DA2-9D62-17D2B64E72A9}" presName="compNode" presStyleCnt="0"/>
      <dgm:spPr/>
    </dgm:pt>
    <dgm:pt modelId="{736D1EF4-60A6-4A29-AAF4-13039EFA1A86}" type="pres">
      <dgm:prSet presAssocID="{0BF60270-D129-4DA2-9D62-17D2B64E72A9}" presName="bgRect" presStyleLbl="bgShp" presStyleIdx="2" presStyleCnt="4"/>
      <dgm:spPr/>
    </dgm:pt>
    <dgm:pt modelId="{8FBBB3CF-3FF5-4B7B-B4A9-A3616C8304F0}" type="pres">
      <dgm:prSet presAssocID="{0BF60270-D129-4DA2-9D62-17D2B64E72A9}" presName="iconRect" presStyleLbl="node1" presStyleIdx="2" presStyleCnt="4"/>
      <dgm:spPr/>
    </dgm:pt>
    <dgm:pt modelId="{158FA534-F942-4740-ADD6-A78ABE8146A5}" type="pres">
      <dgm:prSet presAssocID="{0BF60270-D129-4DA2-9D62-17D2B64E72A9}" presName="spaceRect" presStyleCnt="0"/>
      <dgm:spPr/>
    </dgm:pt>
    <dgm:pt modelId="{435468DF-11FA-4CF7-A28F-FB3EE2FD29CB}" type="pres">
      <dgm:prSet presAssocID="{0BF60270-D129-4DA2-9D62-17D2B64E72A9}" presName="parTx" presStyleLbl="revTx" presStyleIdx="2" presStyleCnt="4">
        <dgm:presLayoutVars>
          <dgm:chMax val="0"/>
          <dgm:chPref val="0"/>
        </dgm:presLayoutVars>
      </dgm:prSet>
      <dgm:spPr/>
    </dgm:pt>
    <dgm:pt modelId="{87F33A48-C8DA-4D15-816D-B46BF652C042}" type="pres">
      <dgm:prSet presAssocID="{535FCBE7-C3BD-420D-A08B-063EC17F9855}" presName="sibTrans" presStyleCnt="0"/>
      <dgm:spPr/>
    </dgm:pt>
    <dgm:pt modelId="{B6C9A49D-3438-4846-8437-9955DDEE7734}" type="pres">
      <dgm:prSet presAssocID="{3C5202CC-238F-4D1C-A8E5-AE883F0E3808}" presName="compNode" presStyleCnt="0"/>
      <dgm:spPr/>
    </dgm:pt>
    <dgm:pt modelId="{68FBDCD4-8109-4886-9E8C-EE9E3A8320AF}" type="pres">
      <dgm:prSet presAssocID="{3C5202CC-238F-4D1C-A8E5-AE883F0E3808}" presName="bgRect" presStyleLbl="bgShp" presStyleIdx="3" presStyleCnt="4"/>
      <dgm:spPr/>
    </dgm:pt>
    <dgm:pt modelId="{30062504-8C3C-40A4-9867-E4E30D9EBC74}" type="pres">
      <dgm:prSet presAssocID="{3C5202CC-238F-4D1C-A8E5-AE883F0E3808}" presName="iconRect" presStyleLbl="node1" presStyleIdx="3" presStyleCnt="4"/>
      <dgm:spPr/>
    </dgm:pt>
    <dgm:pt modelId="{41264395-391E-47A6-8BCE-83888A749391}" type="pres">
      <dgm:prSet presAssocID="{3C5202CC-238F-4D1C-A8E5-AE883F0E3808}" presName="spaceRect" presStyleCnt="0"/>
      <dgm:spPr/>
    </dgm:pt>
    <dgm:pt modelId="{B8E52EA9-A6B6-4317-83B5-CECF41ECB61D}" type="pres">
      <dgm:prSet presAssocID="{3C5202CC-238F-4D1C-A8E5-AE883F0E3808}" presName="parTx" presStyleLbl="revTx" presStyleIdx="3" presStyleCnt="4">
        <dgm:presLayoutVars>
          <dgm:chMax val="0"/>
          <dgm:chPref val="0"/>
        </dgm:presLayoutVars>
      </dgm:prSet>
      <dgm:spPr/>
    </dgm:pt>
  </dgm:ptLst>
  <dgm:cxnLst>
    <dgm:cxn modelId="{E89CD35C-48B8-4641-A4CC-A9C7E851245D}" srcId="{347DD5DD-EA06-44DE-963F-C5F476175731}" destId="{B2E0AE2D-60FB-45E5-BE49-C57A94FCF651}" srcOrd="1" destOrd="0" parTransId="{ED9F4453-4983-4179-B6A4-793C0F0A13EE}" sibTransId="{D28F4423-39C7-4B6D-AA97-3E479D93C7E5}"/>
    <dgm:cxn modelId="{9325FC44-619A-495E-8D5E-9F13B6B9F753}" type="presOf" srcId="{347DD5DD-EA06-44DE-963F-C5F476175731}" destId="{F529FAB6-D1E9-4B1A-85DD-6F647AF41B03}" srcOrd="0" destOrd="0" presId="urn:microsoft.com/office/officeart/2018/2/layout/IconVerticalSolidList"/>
    <dgm:cxn modelId="{39C74D6A-E8B6-489F-84BA-1F86DDF9EB55}" srcId="{347DD5DD-EA06-44DE-963F-C5F476175731}" destId="{3E6A86EA-F0D3-4B68-A41E-797FC7346BAD}" srcOrd="0" destOrd="0" parTransId="{A403A056-5A91-482E-9424-83BFE51139F9}" sibTransId="{582DDC23-FF37-46DA-90F9-F76558CBE8B4}"/>
    <dgm:cxn modelId="{50BD1ABE-55F6-4A1F-B237-10C2C34F7EBC}" type="presOf" srcId="{0BF60270-D129-4DA2-9D62-17D2B64E72A9}" destId="{435468DF-11FA-4CF7-A28F-FB3EE2FD29CB}" srcOrd="0" destOrd="0" presId="urn:microsoft.com/office/officeart/2018/2/layout/IconVerticalSolidList"/>
    <dgm:cxn modelId="{A66FCDD2-0E9D-41CA-97BE-53A5BC60D10A}" srcId="{347DD5DD-EA06-44DE-963F-C5F476175731}" destId="{0BF60270-D129-4DA2-9D62-17D2B64E72A9}" srcOrd="2" destOrd="0" parTransId="{C7719A1F-3233-4F18-A095-6C542341F427}" sibTransId="{535FCBE7-C3BD-420D-A08B-063EC17F9855}"/>
    <dgm:cxn modelId="{DFB5A5D4-FB40-46C2-A59C-9E598286D7A3}" type="presOf" srcId="{3E6A86EA-F0D3-4B68-A41E-797FC7346BAD}" destId="{26C8AA20-F747-4A4C-81E8-343D9BC5F291}" srcOrd="0" destOrd="0" presId="urn:microsoft.com/office/officeart/2018/2/layout/IconVerticalSolidList"/>
    <dgm:cxn modelId="{3B75DBE3-D895-4423-8882-E5DF5463E776}" srcId="{347DD5DD-EA06-44DE-963F-C5F476175731}" destId="{3C5202CC-238F-4D1C-A8E5-AE883F0E3808}" srcOrd="3" destOrd="0" parTransId="{1BFD832C-7482-446D-864D-01D9DED30D5A}" sibTransId="{FA9DAA62-9639-4A27-982C-F064685A5DF2}"/>
    <dgm:cxn modelId="{CCD415F3-E5AE-4A49-87C9-41C4D0C050C7}" type="presOf" srcId="{B2E0AE2D-60FB-45E5-BE49-C57A94FCF651}" destId="{B5589C81-671B-45E1-BC20-50FEBBE98814}" srcOrd="0" destOrd="0" presId="urn:microsoft.com/office/officeart/2018/2/layout/IconVerticalSolidList"/>
    <dgm:cxn modelId="{69C825FA-1D7C-4533-AD16-BD4BFFD584C2}" type="presOf" srcId="{3C5202CC-238F-4D1C-A8E5-AE883F0E3808}" destId="{B8E52EA9-A6B6-4317-83B5-CECF41ECB61D}" srcOrd="0" destOrd="0" presId="urn:microsoft.com/office/officeart/2018/2/layout/IconVerticalSolidList"/>
    <dgm:cxn modelId="{F41E04AB-6BB3-450E-94E5-B7DF70D163E3}" type="presParOf" srcId="{F529FAB6-D1E9-4B1A-85DD-6F647AF41B03}" destId="{CBB9CFA8-D9F6-404F-9105-6D5CB97C67B4}" srcOrd="0" destOrd="0" presId="urn:microsoft.com/office/officeart/2018/2/layout/IconVerticalSolidList"/>
    <dgm:cxn modelId="{B0AFDF9D-2DE0-4DED-AB36-A5573D07D7FE}" type="presParOf" srcId="{CBB9CFA8-D9F6-404F-9105-6D5CB97C67B4}" destId="{B4CF6BA7-417C-4B55-9692-210AA5EB789D}" srcOrd="0" destOrd="0" presId="urn:microsoft.com/office/officeart/2018/2/layout/IconVerticalSolidList"/>
    <dgm:cxn modelId="{C0A43540-E1B4-40C8-A04F-A28611D6E41D}" type="presParOf" srcId="{CBB9CFA8-D9F6-404F-9105-6D5CB97C67B4}" destId="{4C2E1105-A86D-4102-B4AE-13592AE1FCF1}" srcOrd="1" destOrd="0" presId="urn:microsoft.com/office/officeart/2018/2/layout/IconVerticalSolidList"/>
    <dgm:cxn modelId="{C911A964-02A0-4B60-9EBD-C7B450156389}" type="presParOf" srcId="{CBB9CFA8-D9F6-404F-9105-6D5CB97C67B4}" destId="{F8FB23B1-0EE5-458A-98E1-56F418792306}" srcOrd="2" destOrd="0" presId="urn:microsoft.com/office/officeart/2018/2/layout/IconVerticalSolidList"/>
    <dgm:cxn modelId="{DBA35D95-5383-48A3-A45E-715ABF8AC3CA}" type="presParOf" srcId="{CBB9CFA8-D9F6-404F-9105-6D5CB97C67B4}" destId="{26C8AA20-F747-4A4C-81E8-343D9BC5F291}" srcOrd="3" destOrd="0" presId="urn:microsoft.com/office/officeart/2018/2/layout/IconVerticalSolidList"/>
    <dgm:cxn modelId="{5557832A-E199-45F9-B745-795F0DC8001C}" type="presParOf" srcId="{F529FAB6-D1E9-4B1A-85DD-6F647AF41B03}" destId="{917A96ED-7D22-41B2-9BA6-5FAF5500CFF9}" srcOrd="1" destOrd="0" presId="urn:microsoft.com/office/officeart/2018/2/layout/IconVerticalSolidList"/>
    <dgm:cxn modelId="{AD684D39-9895-4C14-88D0-8291AA993793}" type="presParOf" srcId="{F529FAB6-D1E9-4B1A-85DD-6F647AF41B03}" destId="{34CF3BDC-4C0D-4B76-A39F-703DBDC35EF0}" srcOrd="2" destOrd="0" presId="urn:microsoft.com/office/officeart/2018/2/layout/IconVerticalSolidList"/>
    <dgm:cxn modelId="{2AD19D77-52BD-41A1-AF02-187C64887334}" type="presParOf" srcId="{34CF3BDC-4C0D-4B76-A39F-703DBDC35EF0}" destId="{CCA3C29D-679A-4C03-897A-92107741CE1C}" srcOrd="0" destOrd="0" presId="urn:microsoft.com/office/officeart/2018/2/layout/IconVerticalSolidList"/>
    <dgm:cxn modelId="{723F962E-7535-4261-837C-CB8C60AE3D7A}" type="presParOf" srcId="{34CF3BDC-4C0D-4B76-A39F-703DBDC35EF0}" destId="{EA364C30-383C-4C8E-8F79-004574B0FD27}" srcOrd="1" destOrd="0" presId="urn:microsoft.com/office/officeart/2018/2/layout/IconVerticalSolidList"/>
    <dgm:cxn modelId="{F47FE256-151D-42A8-983E-21D28C8D24B9}" type="presParOf" srcId="{34CF3BDC-4C0D-4B76-A39F-703DBDC35EF0}" destId="{CF164C6C-176E-4AAB-AF9D-D2F2519367C2}" srcOrd="2" destOrd="0" presId="urn:microsoft.com/office/officeart/2018/2/layout/IconVerticalSolidList"/>
    <dgm:cxn modelId="{C223B0B8-4A15-4415-97F4-1BD0E1A69F43}" type="presParOf" srcId="{34CF3BDC-4C0D-4B76-A39F-703DBDC35EF0}" destId="{B5589C81-671B-45E1-BC20-50FEBBE98814}" srcOrd="3" destOrd="0" presId="urn:microsoft.com/office/officeart/2018/2/layout/IconVerticalSolidList"/>
    <dgm:cxn modelId="{374AAC2A-DB54-4675-B8F3-E8669E54FF12}" type="presParOf" srcId="{F529FAB6-D1E9-4B1A-85DD-6F647AF41B03}" destId="{B14FA02D-0054-49F3-B6CE-0BBCB9706C82}" srcOrd="3" destOrd="0" presId="urn:microsoft.com/office/officeart/2018/2/layout/IconVerticalSolidList"/>
    <dgm:cxn modelId="{AFA03B3D-5B68-4BC4-A8BB-610938562860}" type="presParOf" srcId="{F529FAB6-D1E9-4B1A-85DD-6F647AF41B03}" destId="{F267A8B4-04B2-4B9A-BB62-FFE019F2577F}" srcOrd="4" destOrd="0" presId="urn:microsoft.com/office/officeart/2018/2/layout/IconVerticalSolidList"/>
    <dgm:cxn modelId="{700A267B-A86D-4CA4-802E-00CD9618025D}" type="presParOf" srcId="{F267A8B4-04B2-4B9A-BB62-FFE019F2577F}" destId="{736D1EF4-60A6-4A29-AAF4-13039EFA1A86}" srcOrd="0" destOrd="0" presId="urn:microsoft.com/office/officeart/2018/2/layout/IconVerticalSolidList"/>
    <dgm:cxn modelId="{C8B65BF4-885F-4B08-9E73-485ADECE80B4}" type="presParOf" srcId="{F267A8B4-04B2-4B9A-BB62-FFE019F2577F}" destId="{8FBBB3CF-3FF5-4B7B-B4A9-A3616C8304F0}" srcOrd="1" destOrd="0" presId="urn:microsoft.com/office/officeart/2018/2/layout/IconVerticalSolidList"/>
    <dgm:cxn modelId="{095EB530-CCF7-4E4F-9B1E-473A64C95454}" type="presParOf" srcId="{F267A8B4-04B2-4B9A-BB62-FFE019F2577F}" destId="{158FA534-F942-4740-ADD6-A78ABE8146A5}" srcOrd="2" destOrd="0" presId="urn:microsoft.com/office/officeart/2018/2/layout/IconVerticalSolidList"/>
    <dgm:cxn modelId="{DBBE3D80-AB92-4FA4-A952-DE6CD455FB72}" type="presParOf" srcId="{F267A8B4-04B2-4B9A-BB62-FFE019F2577F}" destId="{435468DF-11FA-4CF7-A28F-FB3EE2FD29CB}" srcOrd="3" destOrd="0" presId="urn:microsoft.com/office/officeart/2018/2/layout/IconVerticalSolidList"/>
    <dgm:cxn modelId="{472D08F9-B7E7-440C-B6B9-CAD93F39C1A9}" type="presParOf" srcId="{F529FAB6-D1E9-4B1A-85DD-6F647AF41B03}" destId="{87F33A48-C8DA-4D15-816D-B46BF652C042}" srcOrd="5" destOrd="0" presId="urn:microsoft.com/office/officeart/2018/2/layout/IconVerticalSolidList"/>
    <dgm:cxn modelId="{757A2EF4-9D64-49B0-AAA2-8F982C893C91}" type="presParOf" srcId="{F529FAB6-D1E9-4B1A-85DD-6F647AF41B03}" destId="{B6C9A49D-3438-4846-8437-9955DDEE7734}" srcOrd="6" destOrd="0" presId="urn:microsoft.com/office/officeart/2018/2/layout/IconVerticalSolidList"/>
    <dgm:cxn modelId="{B1BE9F81-4BA0-4EF6-AC22-415C60BCCE73}" type="presParOf" srcId="{B6C9A49D-3438-4846-8437-9955DDEE7734}" destId="{68FBDCD4-8109-4886-9E8C-EE9E3A8320AF}" srcOrd="0" destOrd="0" presId="urn:microsoft.com/office/officeart/2018/2/layout/IconVerticalSolidList"/>
    <dgm:cxn modelId="{E5E204A5-E185-474C-8501-08AF18CB1B37}" type="presParOf" srcId="{B6C9A49D-3438-4846-8437-9955DDEE7734}" destId="{30062504-8C3C-40A4-9867-E4E30D9EBC74}" srcOrd="1" destOrd="0" presId="urn:microsoft.com/office/officeart/2018/2/layout/IconVerticalSolidList"/>
    <dgm:cxn modelId="{3BB4ED4F-625F-409F-9ECD-57D9712FC76A}" type="presParOf" srcId="{B6C9A49D-3438-4846-8437-9955DDEE7734}" destId="{41264395-391E-47A6-8BCE-83888A749391}" srcOrd="2" destOrd="0" presId="urn:microsoft.com/office/officeart/2018/2/layout/IconVerticalSolidList"/>
    <dgm:cxn modelId="{C995F304-AA1D-49CA-A216-999D54556FC4}" type="presParOf" srcId="{B6C9A49D-3438-4846-8437-9955DDEE7734}" destId="{B8E52EA9-A6B6-4317-83B5-CECF41ECB6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86C3E7B-43E7-4CB4-A18A-F343E281C0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5E7663F-D11B-48D4-8E48-A47A30B2BB13}">
      <dgm:prSet/>
      <dgm:spPr/>
      <dgm:t>
        <a:bodyPr/>
        <a:lstStyle/>
        <a:p>
          <a:pPr>
            <a:lnSpc>
              <a:spcPct val="100000"/>
            </a:lnSpc>
          </a:pPr>
          <a:r>
            <a:rPr lang="en-US" dirty="0"/>
            <a:t>This analysis determines how quickly an imaging volume must be reconstructed in order to keep up with the rate that sample material is being collected</a:t>
          </a:r>
        </a:p>
      </dgm:t>
    </dgm:pt>
    <dgm:pt modelId="{C268C4F9-7A36-49CC-9C10-8E5218A5ACF9}" type="parTrans" cxnId="{2AB6AB69-2BB3-41D0-8652-B62133D01580}">
      <dgm:prSet/>
      <dgm:spPr/>
      <dgm:t>
        <a:bodyPr/>
        <a:lstStyle/>
        <a:p>
          <a:endParaRPr lang="en-US"/>
        </a:p>
      </dgm:t>
    </dgm:pt>
    <dgm:pt modelId="{99B2B72B-EE72-41EB-ACE1-E4E1BD5D4028}" type="sibTrans" cxnId="{2AB6AB69-2BB3-41D0-8652-B62133D01580}">
      <dgm:prSet/>
      <dgm:spPr/>
      <dgm:t>
        <a:bodyPr/>
        <a:lstStyle/>
        <a:p>
          <a:endParaRPr lang="en-US"/>
        </a:p>
      </dgm:t>
    </dgm:pt>
    <dgm:pt modelId="{7664F5D6-444D-4654-9A30-B7D52E888F0E}">
      <dgm:prSet/>
      <dgm:spPr/>
      <dgm:t>
        <a:bodyPr/>
        <a:lstStyle/>
        <a:p>
          <a:pPr>
            <a:lnSpc>
              <a:spcPct val="100000"/>
            </a:lnSpc>
          </a:pPr>
          <a:r>
            <a:rPr lang="en-US" dirty="0"/>
            <a:t>Note that in the typical CONOPs, 100 frames would be captured per imaging volume, but not all of these frames would be reconstructed</a:t>
          </a:r>
        </a:p>
      </dgm:t>
    </dgm:pt>
    <dgm:pt modelId="{9910FFF1-4495-4A59-84CC-28EC98BB2955}" type="parTrans" cxnId="{3AF2B840-C6E2-4CAE-BA4E-E9EADEDDAA92}">
      <dgm:prSet/>
      <dgm:spPr/>
      <dgm:t>
        <a:bodyPr/>
        <a:lstStyle/>
        <a:p>
          <a:endParaRPr lang="en-US"/>
        </a:p>
      </dgm:t>
    </dgm:pt>
    <dgm:pt modelId="{8C198F3E-CCD5-4AC8-B6E9-DF504A5B1784}" type="sibTrans" cxnId="{3AF2B840-C6E2-4CAE-BA4E-E9EADEDDAA92}">
      <dgm:prSet/>
      <dgm:spPr/>
      <dgm:t>
        <a:bodyPr/>
        <a:lstStyle/>
        <a:p>
          <a:endParaRPr lang="en-US"/>
        </a:p>
      </dgm:t>
    </dgm:pt>
    <dgm:pt modelId="{DD4368A6-F53D-46BF-A7AB-661CD158F8B1}">
      <dgm:prSet/>
      <dgm:spPr/>
      <dgm:t>
        <a:bodyPr/>
        <a:lstStyle/>
        <a:p>
          <a:pPr>
            <a:lnSpc>
              <a:spcPct val="100000"/>
            </a:lnSpc>
          </a:pPr>
          <a:r>
            <a:rPr lang="en-US" dirty="0"/>
            <a:t>Instead, a difference stack would be created for all 100 frames, and the difference stack would be reconstructed</a:t>
          </a:r>
        </a:p>
      </dgm:t>
    </dgm:pt>
    <dgm:pt modelId="{E51DC128-65B4-48CB-86B4-1BFA5DB75855}" type="parTrans" cxnId="{179961B2-667F-437D-BE60-2AF5F76A5B86}">
      <dgm:prSet/>
      <dgm:spPr/>
      <dgm:t>
        <a:bodyPr/>
        <a:lstStyle/>
        <a:p>
          <a:endParaRPr lang="en-US"/>
        </a:p>
      </dgm:t>
    </dgm:pt>
    <dgm:pt modelId="{1B42A633-D906-48B8-96C4-6BC719F8113F}" type="sibTrans" cxnId="{179961B2-667F-437D-BE60-2AF5F76A5B86}">
      <dgm:prSet/>
      <dgm:spPr/>
      <dgm:t>
        <a:bodyPr/>
        <a:lstStyle/>
        <a:p>
          <a:endParaRPr lang="en-US"/>
        </a:p>
      </dgm:t>
    </dgm:pt>
    <dgm:pt modelId="{66DBD440-9B7B-4793-B0F3-6A9B3AC18BD5}">
      <dgm:prSet phldr="0"/>
      <dgm:spPr/>
      <dgm:t>
        <a:bodyPr/>
        <a:lstStyle/>
        <a:p>
          <a:pPr rtl="0">
            <a:lnSpc>
              <a:spcPct val="100000"/>
            </a:lnSpc>
          </a:pPr>
          <a:r>
            <a:rPr lang="en" dirty="0"/>
            <a:t>Orbital Period</a:t>
          </a:r>
          <a:r>
            <a:rPr lang="en-US" dirty="0"/>
            <a:t> </a:t>
          </a:r>
          <a:r>
            <a:rPr lang="en" dirty="0"/>
            <a:t>p </a:t>
          </a:r>
          <a:r>
            <a:rPr lang="en" dirty="0">
              <a:latin typeface="Bierstadt"/>
            </a:rPr>
            <a:t>= </a:t>
          </a:r>
          <a:r>
            <a:rPr lang="en" dirty="0"/>
            <a:t>9972 </a:t>
          </a:r>
          <a:r>
            <a:rPr lang="en" dirty="0">
              <a:latin typeface="Bierstadt"/>
            </a:rPr>
            <a:t>seconds, Sample</a:t>
          </a:r>
          <a:r>
            <a:rPr lang="en" dirty="0"/>
            <a:t> collected per orbit</a:t>
          </a:r>
          <a:r>
            <a:rPr lang="en-US" dirty="0">
              <a:latin typeface="Bierstadt"/>
            </a:rPr>
            <a:t>  </a:t>
          </a:r>
          <a:r>
            <a:rPr lang="en" dirty="0"/>
            <a:t>c </a:t>
          </a:r>
          <a:r>
            <a:rPr lang="en" dirty="0">
              <a:latin typeface="Bierstadt"/>
            </a:rPr>
            <a:t>=</a:t>
          </a:r>
          <a:r>
            <a:rPr lang="en" dirty="0"/>
            <a:t>1.6 </a:t>
          </a:r>
          <a:r>
            <a:rPr lang="en" dirty="0">
              <a:latin typeface="Bierstadt"/>
            </a:rPr>
            <a:t>microliters, Sample</a:t>
          </a:r>
          <a:r>
            <a:rPr lang="en" dirty="0"/>
            <a:t> transfer efficiency</a:t>
          </a:r>
          <a:r>
            <a:rPr lang="en-US" dirty="0"/>
            <a:t> </a:t>
          </a:r>
          <a:r>
            <a:rPr lang="en" dirty="0"/>
            <a:t>e</a:t>
          </a:r>
          <a:r>
            <a:rPr lang="en" dirty="0">
              <a:latin typeface="Bierstadt"/>
            </a:rPr>
            <a:t> =</a:t>
          </a:r>
          <a:r>
            <a:rPr lang="en" dirty="0"/>
            <a:t> 50</a:t>
          </a:r>
          <a:r>
            <a:rPr lang="en" dirty="0">
              <a:latin typeface="Bierstadt"/>
            </a:rPr>
            <a:t>%</a:t>
          </a:r>
          <a:endParaRPr lang="en-US" dirty="0">
            <a:latin typeface="Bierstadt"/>
          </a:endParaRPr>
        </a:p>
      </dgm:t>
    </dgm:pt>
    <dgm:pt modelId="{867087A2-1C25-42D9-9322-E6779D81D739}" type="parTrans" cxnId="{52CE7D37-3D15-4633-A89F-360860F6D7E1}">
      <dgm:prSet/>
      <dgm:spPr/>
    </dgm:pt>
    <dgm:pt modelId="{C9CEFCE7-C720-408E-9BA8-9310A0AB9479}" type="sibTrans" cxnId="{52CE7D37-3D15-4633-A89F-360860F6D7E1}">
      <dgm:prSet/>
      <dgm:spPr/>
    </dgm:pt>
    <dgm:pt modelId="{831F093E-0B1F-45D5-BA29-BA6FD6C0FEEA}">
      <dgm:prSet phldr="0"/>
      <dgm:spPr/>
      <dgm:t>
        <a:bodyPr/>
        <a:lstStyle/>
        <a:p>
          <a:pPr>
            <a:lnSpc>
              <a:spcPct val="100000"/>
            </a:lnSpc>
          </a:pPr>
          <a:r>
            <a:rPr lang="en" dirty="0"/>
            <a:t>Processor activity duty cycle</a:t>
          </a:r>
          <a:r>
            <a:rPr lang="en-US" dirty="0"/>
            <a:t> </a:t>
          </a:r>
          <a:r>
            <a:rPr lang="en" dirty="0"/>
            <a:t>d 50%</a:t>
          </a:r>
          <a:r>
            <a:rPr lang="en" dirty="0">
              <a:latin typeface="Bierstadt"/>
            </a:rPr>
            <a:t> , </a:t>
          </a:r>
          <a:r>
            <a:rPr lang="en" dirty="0"/>
            <a:t>Processing time limit for one imaging volume</a:t>
          </a:r>
          <a:r>
            <a:rPr lang="en-US" dirty="0"/>
            <a:t> </a:t>
          </a:r>
          <a:r>
            <a:rPr lang="en" dirty="0"/>
            <a:t>L</a:t>
          </a:r>
          <a:r>
            <a:rPr lang="en-US" dirty="0">
              <a:latin typeface="Bierstadt"/>
            </a:rPr>
            <a:t>  = </a:t>
          </a:r>
          <a:r>
            <a:rPr lang="en" dirty="0"/>
            <a:t>12,465 seconds</a:t>
          </a:r>
          <a:r>
            <a:rPr lang="en-US" dirty="0"/>
            <a:t> </a:t>
          </a:r>
          <a:r>
            <a:rPr lang="en" dirty="0"/>
            <a:t>= t*d</a:t>
          </a:r>
          <a:endParaRPr lang="en-US" dirty="0"/>
        </a:p>
      </dgm:t>
    </dgm:pt>
    <dgm:pt modelId="{AC038998-2973-42BA-89A5-2B5415FC6BA7}" type="parTrans" cxnId="{C8A4441F-587D-4844-9615-45950F95F4E4}">
      <dgm:prSet/>
      <dgm:spPr/>
    </dgm:pt>
    <dgm:pt modelId="{F026325B-39BB-445B-9B05-1F6AE2797C81}" type="sibTrans" cxnId="{C8A4441F-587D-4844-9615-45950F95F4E4}">
      <dgm:prSet/>
      <dgm:spPr/>
    </dgm:pt>
    <dgm:pt modelId="{6F65D6A1-046A-4932-AB59-A2C1D12F971C}">
      <dgm:prSet phldr="0"/>
      <dgm:spPr/>
      <dgm:t>
        <a:bodyPr/>
        <a:lstStyle/>
        <a:p>
          <a:pPr rtl="0">
            <a:lnSpc>
              <a:spcPct val="100000"/>
            </a:lnSpc>
          </a:pPr>
          <a:r>
            <a:rPr lang="en" dirty="0"/>
            <a:t>Imaging volume</a:t>
          </a:r>
          <a:r>
            <a:rPr lang="en-US" dirty="0"/>
            <a:t> </a:t>
          </a:r>
          <a:r>
            <a:rPr lang="en" dirty="0"/>
            <a:t>v </a:t>
          </a:r>
          <a:r>
            <a:rPr lang="en" dirty="0">
              <a:latin typeface="Bierstadt"/>
            </a:rPr>
            <a:t>= </a:t>
          </a:r>
          <a:r>
            <a:rPr lang="en" dirty="0"/>
            <a:t>2 </a:t>
          </a:r>
          <a:r>
            <a:rPr lang="en" dirty="0">
              <a:latin typeface="Bierstadt"/>
            </a:rPr>
            <a:t>microliters, Time</a:t>
          </a:r>
          <a:r>
            <a:rPr lang="en" dirty="0"/>
            <a:t> to accumulate one imaging volume</a:t>
          </a:r>
          <a:r>
            <a:rPr lang="en-US" dirty="0"/>
            <a:t> </a:t>
          </a:r>
          <a:r>
            <a:rPr lang="en" dirty="0"/>
            <a:t>t </a:t>
          </a:r>
          <a:r>
            <a:rPr lang="en" dirty="0">
              <a:latin typeface="Bierstadt"/>
            </a:rPr>
            <a:t>= </a:t>
          </a:r>
          <a:r>
            <a:rPr lang="en" dirty="0"/>
            <a:t>24,930 seconds</a:t>
          </a:r>
          <a:r>
            <a:rPr lang="en-US" dirty="0"/>
            <a:t> </a:t>
          </a:r>
          <a:r>
            <a:rPr lang="en" dirty="0"/>
            <a:t>= p*v/c/e</a:t>
          </a:r>
          <a:endParaRPr lang="en-US" dirty="0"/>
        </a:p>
      </dgm:t>
    </dgm:pt>
    <dgm:pt modelId="{2C51097E-CC23-431A-8ABA-68643F60341A}" type="parTrans" cxnId="{F54B2B1D-6660-44C5-B9C0-B76C4173DAA2}">
      <dgm:prSet/>
      <dgm:spPr/>
    </dgm:pt>
    <dgm:pt modelId="{5966A7B9-8162-4B35-87FB-7B6C282C167F}" type="sibTrans" cxnId="{F54B2B1D-6660-44C5-B9C0-B76C4173DAA2}">
      <dgm:prSet/>
      <dgm:spPr/>
    </dgm:pt>
    <dgm:pt modelId="{E4AEC223-A3E1-48BA-AA9A-F9769F9C2A2D}" type="pres">
      <dgm:prSet presAssocID="{686C3E7B-43E7-4CB4-A18A-F343E281C0E1}" presName="root" presStyleCnt="0">
        <dgm:presLayoutVars>
          <dgm:dir/>
          <dgm:resizeHandles val="exact"/>
        </dgm:presLayoutVars>
      </dgm:prSet>
      <dgm:spPr/>
    </dgm:pt>
    <dgm:pt modelId="{58C929E3-E8BE-4969-A3C8-F9CD5A94D859}" type="pres">
      <dgm:prSet presAssocID="{55E7663F-D11B-48D4-8E48-A47A30B2BB13}" presName="compNode" presStyleCnt="0"/>
      <dgm:spPr/>
    </dgm:pt>
    <dgm:pt modelId="{9A22E547-C66F-47C6-A13A-0E80E1867154}" type="pres">
      <dgm:prSet presAssocID="{55E7663F-D11B-48D4-8E48-A47A30B2BB13}" presName="bgRect" presStyleLbl="bgShp" presStyleIdx="0" presStyleCnt="6"/>
      <dgm:spPr/>
    </dgm:pt>
    <dgm:pt modelId="{04AE004E-F960-459D-AABD-29B9E0CAD36F}" type="pres">
      <dgm:prSet presAssocID="{55E7663F-D11B-48D4-8E48-A47A30B2BB1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8046156D-351A-4939-A6AB-D42F25566D54}" type="pres">
      <dgm:prSet presAssocID="{55E7663F-D11B-48D4-8E48-A47A30B2BB13}" presName="spaceRect" presStyleCnt="0"/>
      <dgm:spPr/>
    </dgm:pt>
    <dgm:pt modelId="{D2A3AD68-A8A7-43DB-8694-7ED724319286}" type="pres">
      <dgm:prSet presAssocID="{55E7663F-D11B-48D4-8E48-A47A30B2BB13}" presName="parTx" presStyleLbl="revTx" presStyleIdx="0" presStyleCnt="6">
        <dgm:presLayoutVars>
          <dgm:chMax val="0"/>
          <dgm:chPref val="0"/>
        </dgm:presLayoutVars>
      </dgm:prSet>
      <dgm:spPr/>
    </dgm:pt>
    <dgm:pt modelId="{2AF0EC73-94DF-4743-AA96-CEB1FE60C786}" type="pres">
      <dgm:prSet presAssocID="{99B2B72B-EE72-41EB-ACE1-E4E1BD5D4028}" presName="sibTrans" presStyleCnt="0"/>
      <dgm:spPr/>
    </dgm:pt>
    <dgm:pt modelId="{2A3237A9-87C2-4C5A-BB80-67074699A1B6}" type="pres">
      <dgm:prSet presAssocID="{7664F5D6-444D-4654-9A30-B7D52E888F0E}" presName="compNode" presStyleCnt="0"/>
      <dgm:spPr/>
    </dgm:pt>
    <dgm:pt modelId="{E7114D35-BFE6-4D62-A5CE-3A07AD0AE164}" type="pres">
      <dgm:prSet presAssocID="{7664F5D6-444D-4654-9A30-B7D52E888F0E}" presName="bgRect" presStyleLbl="bgShp" presStyleIdx="1" presStyleCnt="6"/>
      <dgm:spPr/>
    </dgm:pt>
    <dgm:pt modelId="{DCCAD77D-9509-4269-B9EB-086BAF7A9327}" type="pres">
      <dgm:prSet presAssocID="{7664F5D6-444D-4654-9A30-B7D52E888F0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tical disc"/>
        </a:ext>
      </dgm:extLst>
    </dgm:pt>
    <dgm:pt modelId="{0B65F5C7-B4C1-48DC-9C64-F85039641C5F}" type="pres">
      <dgm:prSet presAssocID="{7664F5D6-444D-4654-9A30-B7D52E888F0E}" presName="spaceRect" presStyleCnt="0"/>
      <dgm:spPr/>
    </dgm:pt>
    <dgm:pt modelId="{7478A880-B158-4D77-B06C-AEAF083884F2}" type="pres">
      <dgm:prSet presAssocID="{7664F5D6-444D-4654-9A30-B7D52E888F0E}" presName="parTx" presStyleLbl="revTx" presStyleIdx="1" presStyleCnt="6">
        <dgm:presLayoutVars>
          <dgm:chMax val="0"/>
          <dgm:chPref val="0"/>
        </dgm:presLayoutVars>
      </dgm:prSet>
      <dgm:spPr/>
    </dgm:pt>
    <dgm:pt modelId="{3CDF7FAA-9F29-4664-9D11-7E426BFDC6A3}" type="pres">
      <dgm:prSet presAssocID="{8C198F3E-CCD5-4AC8-B6E9-DF504A5B1784}" presName="sibTrans" presStyleCnt="0"/>
      <dgm:spPr/>
    </dgm:pt>
    <dgm:pt modelId="{0A7F3F81-AF21-4377-899D-606C61E31667}" type="pres">
      <dgm:prSet presAssocID="{DD4368A6-F53D-46BF-A7AB-661CD158F8B1}" presName="compNode" presStyleCnt="0"/>
      <dgm:spPr/>
    </dgm:pt>
    <dgm:pt modelId="{12B83147-17DC-46D0-9803-BB816970A7D1}" type="pres">
      <dgm:prSet presAssocID="{DD4368A6-F53D-46BF-A7AB-661CD158F8B1}" presName="bgRect" presStyleLbl="bgShp" presStyleIdx="2" presStyleCnt="6"/>
      <dgm:spPr/>
    </dgm:pt>
    <dgm:pt modelId="{FF9A21AE-8C32-4C14-884E-186B3C1543BB}" type="pres">
      <dgm:prSet presAssocID="{DD4368A6-F53D-46BF-A7AB-661CD158F8B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28B7CE41-91B3-465C-8A49-B14EF3E52243}" type="pres">
      <dgm:prSet presAssocID="{DD4368A6-F53D-46BF-A7AB-661CD158F8B1}" presName="spaceRect" presStyleCnt="0"/>
      <dgm:spPr/>
    </dgm:pt>
    <dgm:pt modelId="{52990514-5B90-4D0C-B7BE-CCCAEFF17BD0}" type="pres">
      <dgm:prSet presAssocID="{DD4368A6-F53D-46BF-A7AB-661CD158F8B1}" presName="parTx" presStyleLbl="revTx" presStyleIdx="2" presStyleCnt="6">
        <dgm:presLayoutVars>
          <dgm:chMax val="0"/>
          <dgm:chPref val="0"/>
        </dgm:presLayoutVars>
      </dgm:prSet>
      <dgm:spPr/>
    </dgm:pt>
    <dgm:pt modelId="{F90398FC-47B5-4ABD-8D93-04DD491B59E2}" type="pres">
      <dgm:prSet presAssocID="{1B42A633-D906-48B8-96C4-6BC719F8113F}" presName="sibTrans" presStyleCnt="0"/>
      <dgm:spPr/>
    </dgm:pt>
    <dgm:pt modelId="{4CAA813C-F22E-484E-9A1C-BF81B986C9C4}" type="pres">
      <dgm:prSet presAssocID="{66DBD440-9B7B-4793-B0F3-6A9B3AC18BD5}" presName="compNode" presStyleCnt="0"/>
      <dgm:spPr/>
    </dgm:pt>
    <dgm:pt modelId="{7C3C7A4F-0AA4-4CB7-8748-8BF5ADC0A50B}" type="pres">
      <dgm:prSet presAssocID="{66DBD440-9B7B-4793-B0F3-6A9B3AC18BD5}" presName="bgRect" presStyleLbl="bgShp" presStyleIdx="3" presStyleCnt="6"/>
      <dgm:spPr/>
    </dgm:pt>
    <dgm:pt modelId="{690FD1C2-4049-4A72-BEF3-F0569004E271}" type="pres">
      <dgm:prSet presAssocID="{66DBD440-9B7B-4793-B0F3-6A9B3AC18BD5}" presName="iconRect" presStyleLbl="node1" presStyleIdx="3" presStyleCnt="6"/>
      <dgm:spPr/>
    </dgm:pt>
    <dgm:pt modelId="{1211D530-B91E-469A-A8B3-F60AF0970E05}" type="pres">
      <dgm:prSet presAssocID="{66DBD440-9B7B-4793-B0F3-6A9B3AC18BD5}" presName="spaceRect" presStyleCnt="0"/>
      <dgm:spPr/>
    </dgm:pt>
    <dgm:pt modelId="{67051739-5D86-475D-BEF5-CB754AEC5F12}" type="pres">
      <dgm:prSet presAssocID="{66DBD440-9B7B-4793-B0F3-6A9B3AC18BD5}" presName="parTx" presStyleLbl="revTx" presStyleIdx="3" presStyleCnt="6">
        <dgm:presLayoutVars>
          <dgm:chMax val="0"/>
          <dgm:chPref val="0"/>
        </dgm:presLayoutVars>
      </dgm:prSet>
      <dgm:spPr/>
    </dgm:pt>
    <dgm:pt modelId="{D3A2F5D5-CC1F-4D81-85BC-463A1E698F2A}" type="pres">
      <dgm:prSet presAssocID="{C9CEFCE7-C720-408E-9BA8-9310A0AB9479}" presName="sibTrans" presStyleCnt="0"/>
      <dgm:spPr/>
    </dgm:pt>
    <dgm:pt modelId="{EA3C449B-D827-4277-BBB1-C472021A1868}" type="pres">
      <dgm:prSet presAssocID="{6F65D6A1-046A-4932-AB59-A2C1D12F971C}" presName="compNode" presStyleCnt="0"/>
      <dgm:spPr/>
    </dgm:pt>
    <dgm:pt modelId="{ACF32B33-E360-4A7C-9441-13106AD94DF2}" type="pres">
      <dgm:prSet presAssocID="{6F65D6A1-046A-4932-AB59-A2C1D12F971C}" presName="bgRect" presStyleLbl="bgShp" presStyleIdx="4" presStyleCnt="6"/>
      <dgm:spPr/>
    </dgm:pt>
    <dgm:pt modelId="{BA3EED9D-EA2B-40ED-B881-8B4027EE13B6}" type="pres">
      <dgm:prSet presAssocID="{6F65D6A1-046A-4932-AB59-A2C1D12F971C}" presName="iconRect" presStyleLbl="node1" presStyleIdx="4" presStyleCnt="6"/>
      <dgm:spPr/>
    </dgm:pt>
    <dgm:pt modelId="{46A4685D-F7BE-4DDE-82F8-D022155975B6}" type="pres">
      <dgm:prSet presAssocID="{6F65D6A1-046A-4932-AB59-A2C1D12F971C}" presName="spaceRect" presStyleCnt="0"/>
      <dgm:spPr/>
    </dgm:pt>
    <dgm:pt modelId="{9D00C4EC-F41A-4CC2-82B8-1A954902FBAF}" type="pres">
      <dgm:prSet presAssocID="{6F65D6A1-046A-4932-AB59-A2C1D12F971C}" presName="parTx" presStyleLbl="revTx" presStyleIdx="4" presStyleCnt="6">
        <dgm:presLayoutVars>
          <dgm:chMax val="0"/>
          <dgm:chPref val="0"/>
        </dgm:presLayoutVars>
      </dgm:prSet>
      <dgm:spPr/>
    </dgm:pt>
    <dgm:pt modelId="{00BE11EB-DE9C-4751-B44C-D7EAABD47B78}" type="pres">
      <dgm:prSet presAssocID="{5966A7B9-8162-4B35-87FB-7B6C282C167F}" presName="sibTrans" presStyleCnt="0"/>
      <dgm:spPr/>
    </dgm:pt>
    <dgm:pt modelId="{A5FF8443-CD7B-4928-98E6-A2830323EB85}" type="pres">
      <dgm:prSet presAssocID="{831F093E-0B1F-45D5-BA29-BA6FD6C0FEEA}" presName="compNode" presStyleCnt="0"/>
      <dgm:spPr/>
    </dgm:pt>
    <dgm:pt modelId="{B2C4B234-8E06-40EC-8A34-0DF198F8F11C}" type="pres">
      <dgm:prSet presAssocID="{831F093E-0B1F-45D5-BA29-BA6FD6C0FEEA}" presName="bgRect" presStyleLbl="bgShp" presStyleIdx="5" presStyleCnt="6"/>
      <dgm:spPr/>
    </dgm:pt>
    <dgm:pt modelId="{8CD4552E-BDB2-4994-BA57-F556360E9D1A}" type="pres">
      <dgm:prSet presAssocID="{831F093E-0B1F-45D5-BA29-BA6FD6C0FEEA}" presName="iconRect" presStyleLbl="node1" presStyleIdx="5" presStyleCnt="6"/>
      <dgm:spPr/>
    </dgm:pt>
    <dgm:pt modelId="{DD05C76F-A661-4467-8708-FE77B7E1B5E7}" type="pres">
      <dgm:prSet presAssocID="{831F093E-0B1F-45D5-BA29-BA6FD6C0FEEA}" presName="spaceRect" presStyleCnt="0"/>
      <dgm:spPr/>
    </dgm:pt>
    <dgm:pt modelId="{AEBE3DD9-225D-40D1-A48F-BA3B9FEF21AF}" type="pres">
      <dgm:prSet presAssocID="{831F093E-0B1F-45D5-BA29-BA6FD6C0FEEA}" presName="parTx" presStyleLbl="revTx" presStyleIdx="5" presStyleCnt="6">
        <dgm:presLayoutVars>
          <dgm:chMax val="0"/>
          <dgm:chPref val="0"/>
        </dgm:presLayoutVars>
      </dgm:prSet>
      <dgm:spPr/>
    </dgm:pt>
  </dgm:ptLst>
  <dgm:cxnLst>
    <dgm:cxn modelId="{F54B2B1D-6660-44C5-B9C0-B76C4173DAA2}" srcId="{686C3E7B-43E7-4CB4-A18A-F343E281C0E1}" destId="{6F65D6A1-046A-4932-AB59-A2C1D12F971C}" srcOrd="4" destOrd="0" parTransId="{2C51097E-CC23-431A-8ABA-68643F60341A}" sibTransId="{5966A7B9-8162-4B35-87FB-7B6C282C167F}"/>
    <dgm:cxn modelId="{C8A4441F-587D-4844-9615-45950F95F4E4}" srcId="{686C3E7B-43E7-4CB4-A18A-F343E281C0E1}" destId="{831F093E-0B1F-45D5-BA29-BA6FD6C0FEEA}" srcOrd="5" destOrd="0" parTransId="{AC038998-2973-42BA-89A5-2B5415FC6BA7}" sibTransId="{F026325B-39BB-445B-9B05-1F6AE2797C81}"/>
    <dgm:cxn modelId="{BE970731-3EFE-4047-9036-F422FCE8F92E}" type="presOf" srcId="{7664F5D6-444D-4654-9A30-B7D52E888F0E}" destId="{7478A880-B158-4D77-B06C-AEAF083884F2}" srcOrd="0" destOrd="0" presId="urn:microsoft.com/office/officeart/2018/2/layout/IconVerticalSolidList"/>
    <dgm:cxn modelId="{52CE7D37-3D15-4633-A89F-360860F6D7E1}" srcId="{686C3E7B-43E7-4CB4-A18A-F343E281C0E1}" destId="{66DBD440-9B7B-4793-B0F3-6A9B3AC18BD5}" srcOrd="3" destOrd="0" parTransId="{867087A2-1C25-42D9-9322-E6779D81D739}" sibTransId="{C9CEFCE7-C720-408E-9BA8-9310A0AB9479}"/>
    <dgm:cxn modelId="{3AF2B840-C6E2-4CAE-BA4E-E9EADEDDAA92}" srcId="{686C3E7B-43E7-4CB4-A18A-F343E281C0E1}" destId="{7664F5D6-444D-4654-9A30-B7D52E888F0E}" srcOrd="1" destOrd="0" parTransId="{9910FFF1-4495-4A59-84CC-28EC98BB2955}" sibTransId="{8C198F3E-CCD5-4AC8-B6E9-DF504A5B1784}"/>
    <dgm:cxn modelId="{6FBDA560-8652-4254-B7F5-32D3A31D2ABA}" type="presOf" srcId="{831F093E-0B1F-45D5-BA29-BA6FD6C0FEEA}" destId="{AEBE3DD9-225D-40D1-A48F-BA3B9FEF21AF}" srcOrd="0" destOrd="0" presId="urn:microsoft.com/office/officeart/2018/2/layout/IconVerticalSolidList"/>
    <dgm:cxn modelId="{2AB6AB69-2BB3-41D0-8652-B62133D01580}" srcId="{686C3E7B-43E7-4CB4-A18A-F343E281C0E1}" destId="{55E7663F-D11B-48D4-8E48-A47A30B2BB13}" srcOrd="0" destOrd="0" parTransId="{C268C4F9-7A36-49CC-9C10-8E5218A5ACF9}" sibTransId="{99B2B72B-EE72-41EB-ACE1-E4E1BD5D4028}"/>
    <dgm:cxn modelId="{960C1E84-D888-4090-9D3C-816F8CE44E6C}" type="presOf" srcId="{686C3E7B-43E7-4CB4-A18A-F343E281C0E1}" destId="{E4AEC223-A3E1-48BA-AA9A-F9769F9C2A2D}" srcOrd="0" destOrd="0" presId="urn:microsoft.com/office/officeart/2018/2/layout/IconVerticalSolidList"/>
    <dgm:cxn modelId="{C1F26E95-C350-4FC0-8F8F-9678BB0AA032}" type="presOf" srcId="{66DBD440-9B7B-4793-B0F3-6A9B3AC18BD5}" destId="{67051739-5D86-475D-BEF5-CB754AEC5F12}" srcOrd="0" destOrd="0" presId="urn:microsoft.com/office/officeart/2018/2/layout/IconVerticalSolidList"/>
    <dgm:cxn modelId="{179961B2-667F-437D-BE60-2AF5F76A5B86}" srcId="{686C3E7B-43E7-4CB4-A18A-F343E281C0E1}" destId="{DD4368A6-F53D-46BF-A7AB-661CD158F8B1}" srcOrd="2" destOrd="0" parTransId="{E51DC128-65B4-48CB-86B4-1BFA5DB75855}" sibTransId="{1B42A633-D906-48B8-96C4-6BC719F8113F}"/>
    <dgm:cxn modelId="{668B7AC0-D072-420A-B17C-4EA5A27FB95D}" type="presOf" srcId="{6F65D6A1-046A-4932-AB59-A2C1D12F971C}" destId="{9D00C4EC-F41A-4CC2-82B8-1A954902FBAF}" srcOrd="0" destOrd="0" presId="urn:microsoft.com/office/officeart/2018/2/layout/IconVerticalSolidList"/>
    <dgm:cxn modelId="{491A64D1-C312-41D0-8C8C-944068D00414}" type="presOf" srcId="{DD4368A6-F53D-46BF-A7AB-661CD158F8B1}" destId="{52990514-5B90-4D0C-B7BE-CCCAEFF17BD0}" srcOrd="0" destOrd="0" presId="urn:microsoft.com/office/officeart/2018/2/layout/IconVerticalSolidList"/>
    <dgm:cxn modelId="{C39FECF6-13DC-450A-8DF5-915E0DC8F36B}" type="presOf" srcId="{55E7663F-D11B-48D4-8E48-A47A30B2BB13}" destId="{D2A3AD68-A8A7-43DB-8694-7ED724319286}" srcOrd="0" destOrd="0" presId="urn:microsoft.com/office/officeart/2018/2/layout/IconVerticalSolidList"/>
    <dgm:cxn modelId="{C127B5EC-2BCC-4F71-988C-D82FE6E5859A}" type="presParOf" srcId="{E4AEC223-A3E1-48BA-AA9A-F9769F9C2A2D}" destId="{58C929E3-E8BE-4969-A3C8-F9CD5A94D859}" srcOrd="0" destOrd="0" presId="urn:microsoft.com/office/officeart/2018/2/layout/IconVerticalSolidList"/>
    <dgm:cxn modelId="{A89F4438-D75E-4A6A-9E07-9768516687A1}" type="presParOf" srcId="{58C929E3-E8BE-4969-A3C8-F9CD5A94D859}" destId="{9A22E547-C66F-47C6-A13A-0E80E1867154}" srcOrd="0" destOrd="0" presId="urn:microsoft.com/office/officeart/2018/2/layout/IconVerticalSolidList"/>
    <dgm:cxn modelId="{6C5A31DD-4882-4EA7-AB21-F80F5888D7E5}" type="presParOf" srcId="{58C929E3-E8BE-4969-A3C8-F9CD5A94D859}" destId="{04AE004E-F960-459D-AABD-29B9E0CAD36F}" srcOrd="1" destOrd="0" presId="urn:microsoft.com/office/officeart/2018/2/layout/IconVerticalSolidList"/>
    <dgm:cxn modelId="{8EF135FF-C34D-44F9-80B9-C63136779CCA}" type="presParOf" srcId="{58C929E3-E8BE-4969-A3C8-F9CD5A94D859}" destId="{8046156D-351A-4939-A6AB-D42F25566D54}" srcOrd="2" destOrd="0" presId="urn:microsoft.com/office/officeart/2018/2/layout/IconVerticalSolidList"/>
    <dgm:cxn modelId="{AB00F7D4-D359-45D2-ACDE-56076ADDC1F0}" type="presParOf" srcId="{58C929E3-E8BE-4969-A3C8-F9CD5A94D859}" destId="{D2A3AD68-A8A7-43DB-8694-7ED724319286}" srcOrd="3" destOrd="0" presId="urn:microsoft.com/office/officeart/2018/2/layout/IconVerticalSolidList"/>
    <dgm:cxn modelId="{B02C19E1-068B-43EE-BB5B-04B00F954095}" type="presParOf" srcId="{E4AEC223-A3E1-48BA-AA9A-F9769F9C2A2D}" destId="{2AF0EC73-94DF-4743-AA96-CEB1FE60C786}" srcOrd="1" destOrd="0" presId="urn:microsoft.com/office/officeart/2018/2/layout/IconVerticalSolidList"/>
    <dgm:cxn modelId="{97B6D469-C635-4EB8-A32F-09DA6BA60E2C}" type="presParOf" srcId="{E4AEC223-A3E1-48BA-AA9A-F9769F9C2A2D}" destId="{2A3237A9-87C2-4C5A-BB80-67074699A1B6}" srcOrd="2" destOrd="0" presId="urn:microsoft.com/office/officeart/2018/2/layout/IconVerticalSolidList"/>
    <dgm:cxn modelId="{1D648956-953D-4D45-9C79-D7B4AD217E2B}" type="presParOf" srcId="{2A3237A9-87C2-4C5A-BB80-67074699A1B6}" destId="{E7114D35-BFE6-4D62-A5CE-3A07AD0AE164}" srcOrd="0" destOrd="0" presId="urn:microsoft.com/office/officeart/2018/2/layout/IconVerticalSolidList"/>
    <dgm:cxn modelId="{F01C22CD-CAA3-411F-836E-0D67DE290624}" type="presParOf" srcId="{2A3237A9-87C2-4C5A-BB80-67074699A1B6}" destId="{DCCAD77D-9509-4269-B9EB-086BAF7A9327}" srcOrd="1" destOrd="0" presId="urn:microsoft.com/office/officeart/2018/2/layout/IconVerticalSolidList"/>
    <dgm:cxn modelId="{8BCA29CF-5868-4BBD-B948-83BF88492C62}" type="presParOf" srcId="{2A3237A9-87C2-4C5A-BB80-67074699A1B6}" destId="{0B65F5C7-B4C1-48DC-9C64-F85039641C5F}" srcOrd="2" destOrd="0" presId="urn:microsoft.com/office/officeart/2018/2/layout/IconVerticalSolidList"/>
    <dgm:cxn modelId="{E3F18ABB-B930-475F-A808-ABE3D667F4AB}" type="presParOf" srcId="{2A3237A9-87C2-4C5A-BB80-67074699A1B6}" destId="{7478A880-B158-4D77-B06C-AEAF083884F2}" srcOrd="3" destOrd="0" presId="urn:microsoft.com/office/officeart/2018/2/layout/IconVerticalSolidList"/>
    <dgm:cxn modelId="{FA72C7E0-5097-423C-A53D-CA2A899EACB8}" type="presParOf" srcId="{E4AEC223-A3E1-48BA-AA9A-F9769F9C2A2D}" destId="{3CDF7FAA-9F29-4664-9D11-7E426BFDC6A3}" srcOrd="3" destOrd="0" presId="urn:microsoft.com/office/officeart/2018/2/layout/IconVerticalSolidList"/>
    <dgm:cxn modelId="{B57E022B-C696-483D-A300-DBA6050F72BE}" type="presParOf" srcId="{E4AEC223-A3E1-48BA-AA9A-F9769F9C2A2D}" destId="{0A7F3F81-AF21-4377-899D-606C61E31667}" srcOrd="4" destOrd="0" presId="urn:microsoft.com/office/officeart/2018/2/layout/IconVerticalSolidList"/>
    <dgm:cxn modelId="{DA1108ED-572F-4CF5-A694-0276A3B0DC6D}" type="presParOf" srcId="{0A7F3F81-AF21-4377-899D-606C61E31667}" destId="{12B83147-17DC-46D0-9803-BB816970A7D1}" srcOrd="0" destOrd="0" presId="urn:microsoft.com/office/officeart/2018/2/layout/IconVerticalSolidList"/>
    <dgm:cxn modelId="{1F440DB5-91AF-41C0-97A8-17443082B649}" type="presParOf" srcId="{0A7F3F81-AF21-4377-899D-606C61E31667}" destId="{FF9A21AE-8C32-4C14-884E-186B3C1543BB}" srcOrd="1" destOrd="0" presId="urn:microsoft.com/office/officeart/2018/2/layout/IconVerticalSolidList"/>
    <dgm:cxn modelId="{58C30C0A-BA54-48B4-8E52-61E5B7A1C353}" type="presParOf" srcId="{0A7F3F81-AF21-4377-899D-606C61E31667}" destId="{28B7CE41-91B3-465C-8A49-B14EF3E52243}" srcOrd="2" destOrd="0" presId="urn:microsoft.com/office/officeart/2018/2/layout/IconVerticalSolidList"/>
    <dgm:cxn modelId="{D042D58B-3653-4416-861F-C52FF43CDEE7}" type="presParOf" srcId="{0A7F3F81-AF21-4377-899D-606C61E31667}" destId="{52990514-5B90-4D0C-B7BE-CCCAEFF17BD0}" srcOrd="3" destOrd="0" presId="urn:microsoft.com/office/officeart/2018/2/layout/IconVerticalSolidList"/>
    <dgm:cxn modelId="{E7CFD75B-7DD5-4218-8B78-34EE91EB82BF}" type="presParOf" srcId="{E4AEC223-A3E1-48BA-AA9A-F9769F9C2A2D}" destId="{F90398FC-47B5-4ABD-8D93-04DD491B59E2}" srcOrd="5" destOrd="0" presId="urn:microsoft.com/office/officeart/2018/2/layout/IconVerticalSolidList"/>
    <dgm:cxn modelId="{B66FD71C-E7DD-4D16-87B8-BA949CDB4649}" type="presParOf" srcId="{E4AEC223-A3E1-48BA-AA9A-F9769F9C2A2D}" destId="{4CAA813C-F22E-484E-9A1C-BF81B986C9C4}" srcOrd="6" destOrd="0" presId="urn:microsoft.com/office/officeart/2018/2/layout/IconVerticalSolidList"/>
    <dgm:cxn modelId="{761554F1-D0FF-42B6-A687-5CE691BABFF9}" type="presParOf" srcId="{4CAA813C-F22E-484E-9A1C-BF81B986C9C4}" destId="{7C3C7A4F-0AA4-4CB7-8748-8BF5ADC0A50B}" srcOrd="0" destOrd="0" presId="urn:microsoft.com/office/officeart/2018/2/layout/IconVerticalSolidList"/>
    <dgm:cxn modelId="{022B8586-09DE-438D-946C-21814013CB9F}" type="presParOf" srcId="{4CAA813C-F22E-484E-9A1C-BF81B986C9C4}" destId="{690FD1C2-4049-4A72-BEF3-F0569004E271}" srcOrd="1" destOrd="0" presId="urn:microsoft.com/office/officeart/2018/2/layout/IconVerticalSolidList"/>
    <dgm:cxn modelId="{C5CAEABC-28BA-432F-93EB-116EB76374C4}" type="presParOf" srcId="{4CAA813C-F22E-484E-9A1C-BF81B986C9C4}" destId="{1211D530-B91E-469A-A8B3-F60AF0970E05}" srcOrd="2" destOrd="0" presId="urn:microsoft.com/office/officeart/2018/2/layout/IconVerticalSolidList"/>
    <dgm:cxn modelId="{D19B51D3-43CF-4903-81B0-7C8435BD2AB9}" type="presParOf" srcId="{4CAA813C-F22E-484E-9A1C-BF81B986C9C4}" destId="{67051739-5D86-475D-BEF5-CB754AEC5F12}" srcOrd="3" destOrd="0" presId="urn:microsoft.com/office/officeart/2018/2/layout/IconVerticalSolidList"/>
    <dgm:cxn modelId="{17607B03-0247-4CDF-AEE5-5DFBE00D179C}" type="presParOf" srcId="{E4AEC223-A3E1-48BA-AA9A-F9769F9C2A2D}" destId="{D3A2F5D5-CC1F-4D81-85BC-463A1E698F2A}" srcOrd="7" destOrd="0" presId="urn:microsoft.com/office/officeart/2018/2/layout/IconVerticalSolidList"/>
    <dgm:cxn modelId="{10797445-DF8A-4128-9C2B-7723456321E9}" type="presParOf" srcId="{E4AEC223-A3E1-48BA-AA9A-F9769F9C2A2D}" destId="{EA3C449B-D827-4277-BBB1-C472021A1868}" srcOrd="8" destOrd="0" presId="urn:microsoft.com/office/officeart/2018/2/layout/IconVerticalSolidList"/>
    <dgm:cxn modelId="{785D9CA7-49D9-4EA6-9D7C-14DFBA612FDE}" type="presParOf" srcId="{EA3C449B-D827-4277-BBB1-C472021A1868}" destId="{ACF32B33-E360-4A7C-9441-13106AD94DF2}" srcOrd="0" destOrd="0" presId="urn:microsoft.com/office/officeart/2018/2/layout/IconVerticalSolidList"/>
    <dgm:cxn modelId="{C3CD1942-142E-4CCE-8A90-BE5EA01F78A9}" type="presParOf" srcId="{EA3C449B-D827-4277-BBB1-C472021A1868}" destId="{BA3EED9D-EA2B-40ED-B881-8B4027EE13B6}" srcOrd="1" destOrd="0" presId="urn:microsoft.com/office/officeart/2018/2/layout/IconVerticalSolidList"/>
    <dgm:cxn modelId="{69E80981-58BB-4F2D-9163-344552A1B506}" type="presParOf" srcId="{EA3C449B-D827-4277-BBB1-C472021A1868}" destId="{46A4685D-F7BE-4DDE-82F8-D022155975B6}" srcOrd="2" destOrd="0" presId="urn:microsoft.com/office/officeart/2018/2/layout/IconVerticalSolidList"/>
    <dgm:cxn modelId="{58BE4B1E-12D1-4659-8759-0C348ACA2959}" type="presParOf" srcId="{EA3C449B-D827-4277-BBB1-C472021A1868}" destId="{9D00C4EC-F41A-4CC2-82B8-1A954902FBAF}" srcOrd="3" destOrd="0" presId="urn:microsoft.com/office/officeart/2018/2/layout/IconVerticalSolidList"/>
    <dgm:cxn modelId="{046B0999-A779-48EF-B08A-3F0C9AD6A898}" type="presParOf" srcId="{E4AEC223-A3E1-48BA-AA9A-F9769F9C2A2D}" destId="{00BE11EB-DE9C-4751-B44C-D7EAABD47B78}" srcOrd="9" destOrd="0" presId="urn:microsoft.com/office/officeart/2018/2/layout/IconVerticalSolidList"/>
    <dgm:cxn modelId="{4936B880-EDB5-44EB-B7F7-7494C854AC59}" type="presParOf" srcId="{E4AEC223-A3E1-48BA-AA9A-F9769F9C2A2D}" destId="{A5FF8443-CD7B-4928-98E6-A2830323EB85}" srcOrd="10" destOrd="0" presId="urn:microsoft.com/office/officeart/2018/2/layout/IconVerticalSolidList"/>
    <dgm:cxn modelId="{C1C43102-4564-4526-8475-99296405E2E5}" type="presParOf" srcId="{A5FF8443-CD7B-4928-98E6-A2830323EB85}" destId="{B2C4B234-8E06-40EC-8A34-0DF198F8F11C}" srcOrd="0" destOrd="0" presId="urn:microsoft.com/office/officeart/2018/2/layout/IconVerticalSolidList"/>
    <dgm:cxn modelId="{E95A68B7-55DD-4917-A05D-02B1847959A8}" type="presParOf" srcId="{A5FF8443-CD7B-4928-98E6-A2830323EB85}" destId="{8CD4552E-BDB2-4994-BA57-F556360E9D1A}" srcOrd="1" destOrd="0" presId="urn:microsoft.com/office/officeart/2018/2/layout/IconVerticalSolidList"/>
    <dgm:cxn modelId="{2E77FFF6-01BF-4FDC-9E0D-E643CF606EB8}" type="presParOf" srcId="{A5FF8443-CD7B-4928-98E6-A2830323EB85}" destId="{DD05C76F-A661-4467-8708-FE77B7E1B5E7}" srcOrd="2" destOrd="0" presId="urn:microsoft.com/office/officeart/2018/2/layout/IconVerticalSolidList"/>
    <dgm:cxn modelId="{FAB5553B-E0E1-4E4B-8F6F-2492F1A00754}" type="presParOf" srcId="{A5FF8443-CD7B-4928-98E6-A2830323EB85}" destId="{AEBE3DD9-225D-40D1-A48F-BA3B9FEF21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35562-22F9-44DE-8754-0CAD8E1564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D5AC87-2A2D-47E6-92B2-9AFEB4FC658F}">
      <dgm:prSet/>
      <dgm:spPr/>
      <dgm:t>
        <a:bodyPr/>
        <a:lstStyle/>
        <a:p>
          <a:r>
            <a:rPr lang="en-US"/>
            <a:t>Requirements, noted R-, are mandatory, shall be verified with an acceptable verification method and shall be complied with</a:t>
          </a:r>
        </a:p>
      </dgm:t>
    </dgm:pt>
    <dgm:pt modelId="{6EA70DC8-60E1-45CA-8BF9-D014002D7465}" type="parTrans" cxnId="{43A9282D-83C0-44F1-87F5-EC4D95113BE6}">
      <dgm:prSet/>
      <dgm:spPr/>
      <dgm:t>
        <a:bodyPr/>
        <a:lstStyle/>
        <a:p>
          <a:endParaRPr lang="en-US"/>
        </a:p>
      </dgm:t>
    </dgm:pt>
    <dgm:pt modelId="{69716F96-D5B3-4237-A91A-B095ACCDBD33}" type="sibTrans" cxnId="{43A9282D-83C0-44F1-87F5-EC4D95113BE6}">
      <dgm:prSet/>
      <dgm:spPr/>
      <dgm:t>
        <a:bodyPr/>
        <a:lstStyle/>
        <a:p>
          <a:endParaRPr lang="en-US"/>
        </a:p>
      </dgm:t>
    </dgm:pt>
    <dgm:pt modelId="{B3EC2C2C-1D03-4846-9516-C19D68108459}">
      <dgm:prSet/>
      <dgm:spPr/>
      <dgm:t>
        <a:bodyPr/>
        <a:lstStyle/>
        <a:p>
          <a:r>
            <a:rPr lang="en-US"/>
            <a:t>Requirements , noted G-, are desirable requirements with the objective to increase the scientific return or performance of the mission</a:t>
          </a:r>
        </a:p>
      </dgm:t>
    </dgm:pt>
    <dgm:pt modelId="{4965B9E1-2D2F-4890-8CC3-991B20CA8538}" type="parTrans" cxnId="{526E9612-43B3-4035-B02E-4845278A22EE}">
      <dgm:prSet/>
      <dgm:spPr/>
      <dgm:t>
        <a:bodyPr/>
        <a:lstStyle/>
        <a:p>
          <a:endParaRPr lang="en-US"/>
        </a:p>
      </dgm:t>
    </dgm:pt>
    <dgm:pt modelId="{60083FA3-C5AF-460D-B2E4-152E2EF6829E}" type="sibTrans" cxnId="{526E9612-43B3-4035-B02E-4845278A22EE}">
      <dgm:prSet/>
      <dgm:spPr/>
      <dgm:t>
        <a:bodyPr/>
        <a:lstStyle/>
        <a:p>
          <a:endParaRPr lang="en-US"/>
        </a:p>
      </dgm:t>
    </dgm:pt>
    <dgm:pt modelId="{E19451CD-D4AB-42B4-80FA-61F8F04A7E2F}">
      <dgm:prSet/>
      <dgm:spPr/>
      <dgm:t>
        <a:bodyPr/>
        <a:lstStyle/>
        <a:p>
          <a:r>
            <a:rPr lang="en-US"/>
            <a:t>Some of these TBDs will be resolved as part of the requirements flow-down process performed by the students</a:t>
          </a:r>
        </a:p>
      </dgm:t>
    </dgm:pt>
    <dgm:pt modelId="{11339E78-86BC-4819-A52D-6CD1BD6DD9A9}" type="parTrans" cxnId="{16BBAA39-2A39-4C61-B945-51C45C7D1699}">
      <dgm:prSet/>
      <dgm:spPr/>
      <dgm:t>
        <a:bodyPr/>
        <a:lstStyle/>
        <a:p>
          <a:endParaRPr lang="en-US"/>
        </a:p>
      </dgm:t>
    </dgm:pt>
    <dgm:pt modelId="{348A89E0-8DCE-4184-95B1-576DF18948D8}" type="sibTrans" cxnId="{16BBAA39-2A39-4C61-B945-51C45C7D1699}">
      <dgm:prSet/>
      <dgm:spPr/>
      <dgm:t>
        <a:bodyPr/>
        <a:lstStyle/>
        <a:p>
          <a:endParaRPr lang="en-US"/>
        </a:p>
      </dgm:t>
    </dgm:pt>
    <dgm:pt modelId="{14FAAF35-B4AA-4EFE-B702-3F66ADFC8DDA}" type="pres">
      <dgm:prSet presAssocID="{53735562-22F9-44DE-8754-0CAD8E156417}" presName="root" presStyleCnt="0">
        <dgm:presLayoutVars>
          <dgm:dir/>
          <dgm:resizeHandles val="exact"/>
        </dgm:presLayoutVars>
      </dgm:prSet>
      <dgm:spPr/>
    </dgm:pt>
    <dgm:pt modelId="{8BC13684-07F6-4DB0-9625-7C8997DB99F3}" type="pres">
      <dgm:prSet presAssocID="{61D5AC87-2A2D-47E6-92B2-9AFEB4FC658F}" presName="compNode" presStyleCnt="0"/>
      <dgm:spPr/>
    </dgm:pt>
    <dgm:pt modelId="{A776CB77-88AC-4654-AF6E-73AB8531542C}" type="pres">
      <dgm:prSet presAssocID="{61D5AC87-2A2D-47E6-92B2-9AFEB4FC658F}" presName="bgRect" presStyleLbl="bgShp" presStyleIdx="0" presStyleCnt="3"/>
      <dgm:spPr/>
    </dgm:pt>
    <dgm:pt modelId="{BE109A9F-58ED-48CE-BB00-BA4C3D629E72}" type="pres">
      <dgm:prSet presAssocID="{61D5AC87-2A2D-47E6-92B2-9AFEB4FC65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3350D52D-2703-4E4D-A40D-52D44BBD38B2}" type="pres">
      <dgm:prSet presAssocID="{61D5AC87-2A2D-47E6-92B2-9AFEB4FC658F}" presName="spaceRect" presStyleCnt="0"/>
      <dgm:spPr/>
    </dgm:pt>
    <dgm:pt modelId="{3BE7906B-E1CA-4DBC-ABF2-02732589A846}" type="pres">
      <dgm:prSet presAssocID="{61D5AC87-2A2D-47E6-92B2-9AFEB4FC658F}" presName="parTx" presStyleLbl="revTx" presStyleIdx="0" presStyleCnt="3">
        <dgm:presLayoutVars>
          <dgm:chMax val="0"/>
          <dgm:chPref val="0"/>
        </dgm:presLayoutVars>
      </dgm:prSet>
      <dgm:spPr/>
    </dgm:pt>
    <dgm:pt modelId="{45F8E6E0-7FFE-46F2-9DA4-6A95E8007133}" type="pres">
      <dgm:prSet presAssocID="{69716F96-D5B3-4237-A91A-B095ACCDBD33}" presName="sibTrans" presStyleCnt="0"/>
      <dgm:spPr/>
    </dgm:pt>
    <dgm:pt modelId="{F630A86C-0EED-4C1B-9177-DA25F0797490}" type="pres">
      <dgm:prSet presAssocID="{B3EC2C2C-1D03-4846-9516-C19D68108459}" presName="compNode" presStyleCnt="0"/>
      <dgm:spPr/>
    </dgm:pt>
    <dgm:pt modelId="{4F970159-FC0B-4EBB-8B99-075BD05C99AB}" type="pres">
      <dgm:prSet presAssocID="{B3EC2C2C-1D03-4846-9516-C19D68108459}" presName="bgRect" presStyleLbl="bgShp" presStyleIdx="1" presStyleCnt="3"/>
      <dgm:spPr/>
    </dgm:pt>
    <dgm:pt modelId="{8926FB38-7216-4CB5-B4FE-AD1F663BBB65}" type="pres">
      <dgm:prSet presAssocID="{B3EC2C2C-1D03-4846-9516-C19D681084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634991A4-1373-4CC2-BE65-DA0B42989B2F}" type="pres">
      <dgm:prSet presAssocID="{B3EC2C2C-1D03-4846-9516-C19D68108459}" presName="spaceRect" presStyleCnt="0"/>
      <dgm:spPr/>
    </dgm:pt>
    <dgm:pt modelId="{D3450698-55D0-4E8C-B856-660E10CB41AF}" type="pres">
      <dgm:prSet presAssocID="{B3EC2C2C-1D03-4846-9516-C19D68108459}" presName="parTx" presStyleLbl="revTx" presStyleIdx="1" presStyleCnt="3">
        <dgm:presLayoutVars>
          <dgm:chMax val="0"/>
          <dgm:chPref val="0"/>
        </dgm:presLayoutVars>
      </dgm:prSet>
      <dgm:spPr/>
    </dgm:pt>
    <dgm:pt modelId="{331FAF86-D0C7-4A91-815D-1D29A4B3400A}" type="pres">
      <dgm:prSet presAssocID="{60083FA3-C5AF-460D-B2E4-152E2EF6829E}" presName="sibTrans" presStyleCnt="0"/>
      <dgm:spPr/>
    </dgm:pt>
    <dgm:pt modelId="{EEE2C550-63C5-4CD8-BBD3-16664A9EF742}" type="pres">
      <dgm:prSet presAssocID="{E19451CD-D4AB-42B4-80FA-61F8F04A7E2F}" presName="compNode" presStyleCnt="0"/>
      <dgm:spPr/>
    </dgm:pt>
    <dgm:pt modelId="{2359F372-598D-499F-BB76-3555CA432162}" type="pres">
      <dgm:prSet presAssocID="{E19451CD-D4AB-42B4-80FA-61F8F04A7E2F}" presName="bgRect" presStyleLbl="bgShp" presStyleIdx="2" presStyleCnt="3"/>
      <dgm:spPr/>
    </dgm:pt>
    <dgm:pt modelId="{1A1EBE6D-2D19-4488-B5BB-38EDB948DD56}" type="pres">
      <dgm:prSet presAssocID="{E19451CD-D4AB-42B4-80FA-61F8F04A7E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51F25223-9031-4A0B-A8A6-4C617FE67A6F}" type="pres">
      <dgm:prSet presAssocID="{E19451CD-D4AB-42B4-80FA-61F8F04A7E2F}" presName="spaceRect" presStyleCnt="0"/>
      <dgm:spPr/>
    </dgm:pt>
    <dgm:pt modelId="{B99FF740-D316-4124-8BF7-9EE83555B9DF}" type="pres">
      <dgm:prSet presAssocID="{E19451CD-D4AB-42B4-80FA-61F8F04A7E2F}" presName="parTx" presStyleLbl="revTx" presStyleIdx="2" presStyleCnt="3">
        <dgm:presLayoutVars>
          <dgm:chMax val="0"/>
          <dgm:chPref val="0"/>
        </dgm:presLayoutVars>
      </dgm:prSet>
      <dgm:spPr/>
    </dgm:pt>
  </dgm:ptLst>
  <dgm:cxnLst>
    <dgm:cxn modelId="{526E9612-43B3-4035-B02E-4845278A22EE}" srcId="{53735562-22F9-44DE-8754-0CAD8E156417}" destId="{B3EC2C2C-1D03-4846-9516-C19D68108459}" srcOrd="1" destOrd="0" parTransId="{4965B9E1-2D2F-4890-8CC3-991B20CA8538}" sibTransId="{60083FA3-C5AF-460D-B2E4-152E2EF6829E}"/>
    <dgm:cxn modelId="{43A9282D-83C0-44F1-87F5-EC4D95113BE6}" srcId="{53735562-22F9-44DE-8754-0CAD8E156417}" destId="{61D5AC87-2A2D-47E6-92B2-9AFEB4FC658F}" srcOrd="0" destOrd="0" parTransId="{6EA70DC8-60E1-45CA-8BF9-D014002D7465}" sibTransId="{69716F96-D5B3-4237-A91A-B095ACCDBD33}"/>
    <dgm:cxn modelId="{16BBAA39-2A39-4C61-B945-51C45C7D1699}" srcId="{53735562-22F9-44DE-8754-0CAD8E156417}" destId="{E19451CD-D4AB-42B4-80FA-61F8F04A7E2F}" srcOrd="2" destOrd="0" parTransId="{11339E78-86BC-4819-A52D-6CD1BD6DD9A9}" sibTransId="{348A89E0-8DCE-4184-95B1-576DF18948D8}"/>
    <dgm:cxn modelId="{40A7416A-C4E3-47C9-8C5A-FBC02572A285}" type="presOf" srcId="{B3EC2C2C-1D03-4846-9516-C19D68108459}" destId="{D3450698-55D0-4E8C-B856-660E10CB41AF}" srcOrd="0" destOrd="0" presId="urn:microsoft.com/office/officeart/2018/2/layout/IconVerticalSolidList"/>
    <dgm:cxn modelId="{15E7A96D-C672-4BB4-9F99-FF4A197859ED}" type="presOf" srcId="{53735562-22F9-44DE-8754-0CAD8E156417}" destId="{14FAAF35-B4AA-4EFE-B702-3F66ADFC8DDA}" srcOrd="0" destOrd="0" presId="urn:microsoft.com/office/officeart/2018/2/layout/IconVerticalSolidList"/>
    <dgm:cxn modelId="{E4753155-A3A0-43D3-A918-BBFD513AA253}" type="presOf" srcId="{E19451CD-D4AB-42B4-80FA-61F8F04A7E2F}" destId="{B99FF740-D316-4124-8BF7-9EE83555B9DF}" srcOrd="0" destOrd="0" presId="urn:microsoft.com/office/officeart/2018/2/layout/IconVerticalSolidList"/>
    <dgm:cxn modelId="{FA8ABB79-0B34-4576-84DD-679586281A90}" type="presOf" srcId="{61D5AC87-2A2D-47E6-92B2-9AFEB4FC658F}" destId="{3BE7906B-E1CA-4DBC-ABF2-02732589A846}" srcOrd="0" destOrd="0" presId="urn:microsoft.com/office/officeart/2018/2/layout/IconVerticalSolidList"/>
    <dgm:cxn modelId="{AB228C71-A430-4327-BD98-86171DF3821C}" type="presParOf" srcId="{14FAAF35-B4AA-4EFE-B702-3F66ADFC8DDA}" destId="{8BC13684-07F6-4DB0-9625-7C8997DB99F3}" srcOrd="0" destOrd="0" presId="urn:microsoft.com/office/officeart/2018/2/layout/IconVerticalSolidList"/>
    <dgm:cxn modelId="{80CC9C5B-3686-46F3-AEBC-C4357883FC02}" type="presParOf" srcId="{8BC13684-07F6-4DB0-9625-7C8997DB99F3}" destId="{A776CB77-88AC-4654-AF6E-73AB8531542C}" srcOrd="0" destOrd="0" presId="urn:microsoft.com/office/officeart/2018/2/layout/IconVerticalSolidList"/>
    <dgm:cxn modelId="{65AA068C-11B1-42D7-A921-C51F3E911DCD}" type="presParOf" srcId="{8BC13684-07F6-4DB0-9625-7C8997DB99F3}" destId="{BE109A9F-58ED-48CE-BB00-BA4C3D629E72}" srcOrd="1" destOrd="0" presId="urn:microsoft.com/office/officeart/2018/2/layout/IconVerticalSolidList"/>
    <dgm:cxn modelId="{01AC89A8-ABA4-4BFE-8F8A-8C51A65BFF20}" type="presParOf" srcId="{8BC13684-07F6-4DB0-9625-7C8997DB99F3}" destId="{3350D52D-2703-4E4D-A40D-52D44BBD38B2}" srcOrd="2" destOrd="0" presId="urn:microsoft.com/office/officeart/2018/2/layout/IconVerticalSolidList"/>
    <dgm:cxn modelId="{4CB03936-97EC-4E70-BF8E-563604ADDCA3}" type="presParOf" srcId="{8BC13684-07F6-4DB0-9625-7C8997DB99F3}" destId="{3BE7906B-E1CA-4DBC-ABF2-02732589A846}" srcOrd="3" destOrd="0" presId="urn:microsoft.com/office/officeart/2018/2/layout/IconVerticalSolidList"/>
    <dgm:cxn modelId="{15F8EC77-EE52-45E5-AACD-71ADD653B9B0}" type="presParOf" srcId="{14FAAF35-B4AA-4EFE-B702-3F66ADFC8DDA}" destId="{45F8E6E0-7FFE-46F2-9DA4-6A95E8007133}" srcOrd="1" destOrd="0" presId="urn:microsoft.com/office/officeart/2018/2/layout/IconVerticalSolidList"/>
    <dgm:cxn modelId="{1129C162-72E7-4140-A0F3-F1BC983C4636}" type="presParOf" srcId="{14FAAF35-B4AA-4EFE-B702-3F66ADFC8DDA}" destId="{F630A86C-0EED-4C1B-9177-DA25F0797490}" srcOrd="2" destOrd="0" presId="urn:microsoft.com/office/officeart/2018/2/layout/IconVerticalSolidList"/>
    <dgm:cxn modelId="{905410AB-5D08-4666-9487-ECE6D0D92427}" type="presParOf" srcId="{F630A86C-0EED-4C1B-9177-DA25F0797490}" destId="{4F970159-FC0B-4EBB-8B99-075BD05C99AB}" srcOrd="0" destOrd="0" presId="urn:microsoft.com/office/officeart/2018/2/layout/IconVerticalSolidList"/>
    <dgm:cxn modelId="{FB1D361F-9CCE-4527-8FE6-C346C273B37C}" type="presParOf" srcId="{F630A86C-0EED-4C1B-9177-DA25F0797490}" destId="{8926FB38-7216-4CB5-B4FE-AD1F663BBB65}" srcOrd="1" destOrd="0" presId="urn:microsoft.com/office/officeart/2018/2/layout/IconVerticalSolidList"/>
    <dgm:cxn modelId="{ED3110B7-0985-47A1-B653-A123C0871BF8}" type="presParOf" srcId="{F630A86C-0EED-4C1B-9177-DA25F0797490}" destId="{634991A4-1373-4CC2-BE65-DA0B42989B2F}" srcOrd="2" destOrd="0" presId="urn:microsoft.com/office/officeart/2018/2/layout/IconVerticalSolidList"/>
    <dgm:cxn modelId="{829F6C82-32F2-44A6-B229-BAB6D1CA0EF7}" type="presParOf" srcId="{F630A86C-0EED-4C1B-9177-DA25F0797490}" destId="{D3450698-55D0-4E8C-B856-660E10CB41AF}" srcOrd="3" destOrd="0" presId="urn:microsoft.com/office/officeart/2018/2/layout/IconVerticalSolidList"/>
    <dgm:cxn modelId="{1CDCB48A-8485-4267-B650-F168FD13597C}" type="presParOf" srcId="{14FAAF35-B4AA-4EFE-B702-3F66ADFC8DDA}" destId="{331FAF86-D0C7-4A91-815D-1D29A4B3400A}" srcOrd="3" destOrd="0" presId="urn:microsoft.com/office/officeart/2018/2/layout/IconVerticalSolidList"/>
    <dgm:cxn modelId="{93C45156-6CBB-4F4E-8417-2111E9627A11}" type="presParOf" srcId="{14FAAF35-B4AA-4EFE-B702-3F66ADFC8DDA}" destId="{EEE2C550-63C5-4CD8-BBD3-16664A9EF742}" srcOrd="4" destOrd="0" presId="urn:microsoft.com/office/officeart/2018/2/layout/IconVerticalSolidList"/>
    <dgm:cxn modelId="{D009A4C3-CA81-4AFA-AFD6-9C7936560951}" type="presParOf" srcId="{EEE2C550-63C5-4CD8-BBD3-16664A9EF742}" destId="{2359F372-598D-499F-BB76-3555CA432162}" srcOrd="0" destOrd="0" presId="urn:microsoft.com/office/officeart/2018/2/layout/IconVerticalSolidList"/>
    <dgm:cxn modelId="{8C657DE7-B671-42F2-9884-76FF09A6084A}" type="presParOf" srcId="{EEE2C550-63C5-4CD8-BBD3-16664A9EF742}" destId="{1A1EBE6D-2D19-4488-B5BB-38EDB948DD56}" srcOrd="1" destOrd="0" presId="urn:microsoft.com/office/officeart/2018/2/layout/IconVerticalSolidList"/>
    <dgm:cxn modelId="{0E3329F3-A221-45C1-8DB0-DC0F8926B552}" type="presParOf" srcId="{EEE2C550-63C5-4CD8-BBD3-16664A9EF742}" destId="{51F25223-9031-4A0B-A8A6-4C617FE67A6F}" srcOrd="2" destOrd="0" presId="urn:microsoft.com/office/officeart/2018/2/layout/IconVerticalSolidList"/>
    <dgm:cxn modelId="{F9592BC7-C75C-4D48-9A43-92ACF683305E}" type="presParOf" srcId="{EEE2C550-63C5-4CD8-BBD3-16664A9EF742}" destId="{B99FF740-D316-4124-8BF7-9EE83555B9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CE91F-973A-4E79-9574-55FDDF97C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59E777B-D415-43AE-9BD5-B331A3751E9D}">
      <dgm:prSet/>
      <dgm:spPr/>
      <dgm:t>
        <a:bodyPr/>
        <a:lstStyle/>
        <a:p>
          <a:r>
            <a:rPr lang="en-US" dirty="0"/>
            <a:t>Flight-like, in this case, means that the components should be substantially similar to their flight equivalents, but are not required to be produced using flight-qualified materials and processes</a:t>
          </a:r>
        </a:p>
      </dgm:t>
    </dgm:pt>
    <dgm:pt modelId="{D0522C8C-6A92-44A2-84B1-676B3DC4E449}" type="parTrans" cxnId="{4DCBA3A2-317C-4A87-9052-81C221BA5E14}">
      <dgm:prSet/>
      <dgm:spPr/>
      <dgm:t>
        <a:bodyPr/>
        <a:lstStyle/>
        <a:p>
          <a:endParaRPr lang="en-US"/>
        </a:p>
      </dgm:t>
    </dgm:pt>
    <dgm:pt modelId="{B28F8E09-C644-4124-A168-C049B562B771}" type="sibTrans" cxnId="{4DCBA3A2-317C-4A87-9052-81C221BA5E14}">
      <dgm:prSet/>
      <dgm:spPr/>
      <dgm:t>
        <a:bodyPr/>
        <a:lstStyle/>
        <a:p>
          <a:endParaRPr lang="en-US"/>
        </a:p>
      </dgm:t>
    </dgm:pt>
    <dgm:pt modelId="{0A32F33D-7FFA-47ED-B640-BD2F063BEF95}">
      <dgm:prSet/>
      <dgm:spPr/>
      <dgm:t>
        <a:bodyPr/>
        <a:lstStyle/>
        <a:p>
          <a:r>
            <a:rPr lang="en-US" dirty="0"/>
            <a:t>R-DIHM-PHYS-2 Microscope Type: The microscope implementation shall be a </a:t>
          </a:r>
          <a:r>
            <a:rPr lang="en-US" dirty="0" err="1"/>
            <a:t>lensless</a:t>
          </a:r>
          <a:r>
            <a:rPr lang="en-US" dirty="0"/>
            <a:t> digital inline holographic microscope</a:t>
          </a:r>
        </a:p>
      </dgm:t>
    </dgm:pt>
    <dgm:pt modelId="{02502F58-E4C7-4A6A-9E34-71411EBA49C2}" type="parTrans" cxnId="{5836339F-BAA2-4130-877F-7941DAB7769C}">
      <dgm:prSet/>
      <dgm:spPr/>
      <dgm:t>
        <a:bodyPr/>
        <a:lstStyle/>
        <a:p>
          <a:endParaRPr lang="en-US"/>
        </a:p>
      </dgm:t>
    </dgm:pt>
    <dgm:pt modelId="{4784035F-8E4E-4903-A58E-7E5259DAA8CF}" type="sibTrans" cxnId="{5836339F-BAA2-4130-877F-7941DAB7769C}">
      <dgm:prSet/>
      <dgm:spPr/>
      <dgm:t>
        <a:bodyPr/>
        <a:lstStyle/>
        <a:p>
          <a:endParaRPr lang="en-US"/>
        </a:p>
      </dgm:t>
    </dgm:pt>
    <dgm:pt modelId="{FFE01188-1C68-4819-AB08-C40DE462472A}">
      <dgm:prSet/>
      <dgm:spPr/>
      <dgm:t>
        <a:bodyPr/>
        <a:lstStyle/>
        <a:p>
          <a:r>
            <a:rPr lang="en-US" dirty="0"/>
            <a:t>R-DIHM-PHYS-2.1 Microscope Design: The </a:t>
          </a:r>
          <a:r>
            <a:rPr lang="en-US" dirty="0" err="1"/>
            <a:t>lensless</a:t>
          </a:r>
          <a:r>
            <a:rPr lang="en-US" dirty="0"/>
            <a:t> digital in-line holographic microscope shall consist of a laser source, an optional collimating lens, a beam-spreading lens, an optional pinhole, a sample chamber, and an image sensor</a:t>
          </a:r>
        </a:p>
      </dgm:t>
    </dgm:pt>
    <dgm:pt modelId="{287CD61F-00DB-4EA6-A3D7-907A92B2F2BE}" type="parTrans" cxnId="{B02203F0-EE0E-4E57-B3BE-C54FCEC5471C}">
      <dgm:prSet/>
      <dgm:spPr/>
      <dgm:t>
        <a:bodyPr/>
        <a:lstStyle/>
        <a:p>
          <a:endParaRPr lang="en-US"/>
        </a:p>
      </dgm:t>
    </dgm:pt>
    <dgm:pt modelId="{6A8DFE43-F2EC-42C2-81A3-756C6C6EF3A0}" type="sibTrans" cxnId="{B02203F0-EE0E-4E57-B3BE-C54FCEC5471C}">
      <dgm:prSet/>
      <dgm:spPr/>
      <dgm:t>
        <a:bodyPr/>
        <a:lstStyle/>
        <a:p>
          <a:endParaRPr lang="en-US"/>
        </a:p>
      </dgm:t>
    </dgm:pt>
    <dgm:pt modelId="{DCD87828-1419-49F8-9CC0-78AA6C288D9F}">
      <dgm:prSet phldr="0"/>
      <dgm:spPr/>
      <dgm:t>
        <a:bodyPr/>
        <a:lstStyle/>
        <a:p>
          <a:pPr algn="just" rtl="0"/>
          <a:r>
            <a:rPr lang="en" dirty="0"/>
            <a:t>G-DIHM-PHYS-1 Flight-Like: The microscope </a:t>
          </a:r>
          <a:r>
            <a:rPr lang="en" b="1" dirty="0"/>
            <a:t>should</a:t>
          </a:r>
          <a:r>
            <a:rPr lang="en" dirty="0"/>
            <a:t> be flight-like.</a:t>
          </a:r>
          <a:endParaRPr lang="en-US" dirty="0"/>
        </a:p>
      </dgm:t>
    </dgm:pt>
    <dgm:pt modelId="{2556BF5B-73F8-4D86-A581-1BE6B10D22FD}" type="parTrans" cxnId="{BF37ECF3-B9DC-47DF-BEA8-5177DFF786B1}">
      <dgm:prSet/>
      <dgm:spPr/>
    </dgm:pt>
    <dgm:pt modelId="{8E678904-30A8-4E31-808A-8A42C63030D0}" type="sibTrans" cxnId="{BF37ECF3-B9DC-47DF-BEA8-5177DFF786B1}">
      <dgm:prSet/>
      <dgm:spPr/>
    </dgm:pt>
    <dgm:pt modelId="{3AFD7083-709F-4B8D-80F1-E2EDE9D17E65}" type="pres">
      <dgm:prSet presAssocID="{7D4CE91F-973A-4E79-9574-55FDDF97CC28}" presName="linear" presStyleCnt="0">
        <dgm:presLayoutVars>
          <dgm:animLvl val="lvl"/>
          <dgm:resizeHandles val="exact"/>
        </dgm:presLayoutVars>
      </dgm:prSet>
      <dgm:spPr/>
    </dgm:pt>
    <dgm:pt modelId="{7A92F6D4-9CC4-470D-A4A5-A04BFCF767B6}" type="pres">
      <dgm:prSet presAssocID="{DCD87828-1419-49F8-9CC0-78AA6C288D9F}" presName="parentText" presStyleLbl="node1" presStyleIdx="0" presStyleCnt="4">
        <dgm:presLayoutVars>
          <dgm:chMax val="0"/>
          <dgm:bulletEnabled val="1"/>
        </dgm:presLayoutVars>
      </dgm:prSet>
      <dgm:spPr/>
    </dgm:pt>
    <dgm:pt modelId="{21917568-1D21-4AD8-89F6-A307657911AB}" type="pres">
      <dgm:prSet presAssocID="{8E678904-30A8-4E31-808A-8A42C63030D0}" presName="spacer" presStyleCnt="0"/>
      <dgm:spPr/>
    </dgm:pt>
    <dgm:pt modelId="{9FBBA152-218D-456F-93A2-D3C28248F7EE}" type="pres">
      <dgm:prSet presAssocID="{659E777B-D415-43AE-9BD5-B331A3751E9D}" presName="parentText" presStyleLbl="node1" presStyleIdx="1" presStyleCnt="4">
        <dgm:presLayoutVars>
          <dgm:chMax val="0"/>
          <dgm:bulletEnabled val="1"/>
        </dgm:presLayoutVars>
      </dgm:prSet>
      <dgm:spPr/>
    </dgm:pt>
    <dgm:pt modelId="{CCB2A01C-EDE1-4ACA-9C7C-80DC2BD19C65}" type="pres">
      <dgm:prSet presAssocID="{B28F8E09-C644-4124-A168-C049B562B771}" presName="spacer" presStyleCnt="0"/>
      <dgm:spPr/>
    </dgm:pt>
    <dgm:pt modelId="{1058730D-BACA-4B95-B05C-95916671A114}" type="pres">
      <dgm:prSet presAssocID="{0A32F33D-7FFA-47ED-B640-BD2F063BEF95}" presName="parentText" presStyleLbl="node1" presStyleIdx="2" presStyleCnt="4">
        <dgm:presLayoutVars>
          <dgm:chMax val="0"/>
          <dgm:bulletEnabled val="1"/>
        </dgm:presLayoutVars>
      </dgm:prSet>
      <dgm:spPr/>
    </dgm:pt>
    <dgm:pt modelId="{B6124299-50BD-45C6-97EA-748F18612597}" type="pres">
      <dgm:prSet presAssocID="{4784035F-8E4E-4903-A58E-7E5259DAA8CF}" presName="spacer" presStyleCnt="0"/>
      <dgm:spPr/>
    </dgm:pt>
    <dgm:pt modelId="{E58C47E0-631F-4273-BBBF-9A1ED3CCDB8B}" type="pres">
      <dgm:prSet presAssocID="{FFE01188-1C68-4819-AB08-C40DE462472A}" presName="parentText" presStyleLbl="node1" presStyleIdx="3" presStyleCnt="4">
        <dgm:presLayoutVars>
          <dgm:chMax val="0"/>
          <dgm:bulletEnabled val="1"/>
        </dgm:presLayoutVars>
      </dgm:prSet>
      <dgm:spPr/>
    </dgm:pt>
  </dgm:ptLst>
  <dgm:cxnLst>
    <dgm:cxn modelId="{FA4BB208-B3AA-4069-9288-3239E1F004E4}" type="presOf" srcId="{DCD87828-1419-49F8-9CC0-78AA6C288D9F}" destId="{7A92F6D4-9CC4-470D-A4A5-A04BFCF767B6}" srcOrd="0" destOrd="0" presId="urn:microsoft.com/office/officeart/2005/8/layout/vList2"/>
    <dgm:cxn modelId="{DED75D29-8151-4413-9AEA-BF5F26C878EA}" type="presOf" srcId="{659E777B-D415-43AE-9BD5-B331A3751E9D}" destId="{9FBBA152-218D-456F-93A2-D3C28248F7EE}" srcOrd="0" destOrd="0" presId="urn:microsoft.com/office/officeart/2005/8/layout/vList2"/>
    <dgm:cxn modelId="{47B8C92B-54DA-48CD-8997-4520F7B4AEA0}" type="presOf" srcId="{7D4CE91F-973A-4E79-9574-55FDDF97CC28}" destId="{3AFD7083-709F-4B8D-80F1-E2EDE9D17E65}" srcOrd="0" destOrd="0" presId="urn:microsoft.com/office/officeart/2005/8/layout/vList2"/>
    <dgm:cxn modelId="{5836339F-BAA2-4130-877F-7941DAB7769C}" srcId="{7D4CE91F-973A-4E79-9574-55FDDF97CC28}" destId="{0A32F33D-7FFA-47ED-B640-BD2F063BEF95}" srcOrd="2" destOrd="0" parTransId="{02502F58-E4C7-4A6A-9E34-71411EBA49C2}" sibTransId="{4784035F-8E4E-4903-A58E-7E5259DAA8CF}"/>
    <dgm:cxn modelId="{4DCBA3A2-317C-4A87-9052-81C221BA5E14}" srcId="{7D4CE91F-973A-4E79-9574-55FDDF97CC28}" destId="{659E777B-D415-43AE-9BD5-B331A3751E9D}" srcOrd="1" destOrd="0" parTransId="{D0522C8C-6A92-44A2-84B1-676B3DC4E449}" sibTransId="{B28F8E09-C644-4124-A168-C049B562B771}"/>
    <dgm:cxn modelId="{8CDA12CD-E641-436B-AAA9-2DEAC717D5FF}" type="presOf" srcId="{0A32F33D-7FFA-47ED-B640-BD2F063BEF95}" destId="{1058730D-BACA-4B95-B05C-95916671A114}" srcOrd="0" destOrd="0" presId="urn:microsoft.com/office/officeart/2005/8/layout/vList2"/>
    <dgm:cxn modelId="{FC1613D4-4381-4CC6-A308-C3202AD5021B}" type="presOf" srcId="{FFE01188-1C68-4819-AB08-C40DE462472A}" destId="{E58C47E0-631F-4273-BBBF-9A1ED3CCDB8B}" srcOrd="0" destOrd="0" presId="urn:microsoft.com/office/officeart/2005/8/layout/vList2"/>
    <dgm:cxn modelId="{B02203F0-EE0E-4E57-B3BE-C54FCEC5471C}" srcId="{7D4CE91F-973A-4E79-9574-55FDDF97CC28}" destId="{FFE01188-1C68-4819-AB08-C40DE462472A}" srcOrd="3" destOrd="0" parTransId="{287CD61F-00DB-4EA6-A3D7-907A92B2F2BE}" sibTransId="{6A8DFE43-F2EC-42C2-81A3-756C6C6EF3A0}"/>
    <dgm:cxn modelId="{BF37ECF3-B9DC-47DF-BEA8-5177DFF786B1}" srcId="{7D4CE91F-973A-4E79-9574-55FDDF97CC28}" destId="{DCD87828-1419-49F8-9CC0-78AA6C288D9F}" srcOrd="0" destOrd="0" parTransId="{2556BF5B-73F8-4D86-A581-1BE6B10D22FD}" sibTransId="{8E678904-30A8-4E31-808A-8A42C63030D0}"/>
    <dgm:cxn modelId="{4111C9F2-73F3-42A8-AEF1-FC017D1883B9}" type="presParOf" srcId="{3AFD7083-709F-4B8D-80F1-E2EDE9D17E65}" destId="{7A92F6D4-9CC4-470D-A4A5-A04BFCF767B6}" srcOrd="0" destOrd="0" presId="urn:microsoft.com/office/officeart/2005/8/layout/vList2"/>
    <dgm:cxn modelId="{7AEB6F33-8DB7-4B41-9034-EDCAC7F09BC2}" type="presParOf" srcId="{3AFD7083-709F-4B8D-80F1-E2EDE9D17E65}" destId="{21917568-1D21-4AD8-89F6-A307657911AB}" srcOrd="1" destOrd="0" presId="urn:microsoft.com/office/officeart/2005/8/layout/vList2"/>
    <dgm:cxn modelId="{5B078B0D-1296-4DFB-9021-FCF64F9E6957}" type="presParOf" srcId="{3AFD7083-709F-4B8D-80F1-E2EDE9D17E65}" destId="{9FBBA152-218D-456F-93A2-D3C28248F7EE}" srcOrd="2" destOrd="0" presId="urn:microsoft.com/office/officeart/2005/8/layout/vList2"/>
    <dgm:cxn modelId="{A7A899ED-D902-4C07-BDC4-D5452C44FF16}" type="presParOf" srcId="{3AFD7083-709F-4B8D-80F1-E2EDE9D17E65}" destId="{CCB2A01C-EDE1-4ACA-9C7C-80DC2BD19C65}" srcOrd="3" destOrd="0" presId="urn:microsoft.com/office/officeart/2005/8/layout/vList2"/>
    <dgm:cxn modelId="{5010196E-FBDC-431C-AE7D-28634BF816B9}" type="presParOf" srcId="{3AFD7083-709F-4B8D-80F1-E2EDE9D17E65}" destId="{1058730D-BACA-4B95-B05C-95916671A114}" srcOrd="4" destOrd="0" presId="urn:microsoft.com/office/officeart/2005/8/layout/vList2"/>
    <dgm:cxn modelId="{BE6C8133-B95B-4214-87B9-CF71BBC9AD52}" type="presParOf" srcId="{3AFD7083-709F-4B8D-80F1-E2EDE9D17E65}" destId="{B6124299-50BD-45C6-97EA-748F18612597}" srcOrd="5" destOrd="0" presId="urn:microsoft.com/office/officeart/2005/8/layout/vList2"/>
    <dgm:cxn modelId="{1BCC2EA7-2BC8-46EA-9AE8-3B001C3BD764}" type="presParOf" srcId="{3AFD7083-709F-4B8D-80F1-E2EDE9D17E65}" destId="{E58C47E0-631F-4273-BBBF-9A1ED3CCDB8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CE91F-973A-4E79-9574-55FDDF97C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3BE0B3-7B22-4EFA-A2CB-21FB77E93E4D}">
      <dgm:prSet phldr="0"/>
      <dgm:spPr/>
      <dgm:t>
        <a:bodyPr/>
        <a:lstStyle/>
        <a:p>
          <a:pPr algn="l" rtl="0"/>
          <a:r>
            <a:rPr lang="en" dirty="0"/>
            <a:t>R-DIHM-PHYS-3.2 Weight: The microscope </a:t>
          </a:r>
          <a:r>
            <a:rPr lang="en" b="1" dirty="0"/>
            <a:t>shall</a:t>
          </a:r>
          <a:r>
            <a:rPr lang="en" dirty="0"/>
            <a:t> weigh less than 2 kg.</a:t>
          </a:r>
          <a:endParaRPr lang="en-US" dirty="0"/>
        </a:p>
      </dgm:t>
    </dgm:pt>
    <dgm:pt modelId="{2F49B952-BCD9-4DC2-95DC-22E9C2CFE7CB}" type="parTrans" cxnId="{EE8C1A50-030D-43B5-8A4E-0BCC385134EE}">
      <dgm:prSet/>
      <dgm:spPr/>
      <dgm:t>
        <a:bodyPr/>
        <a:lstStyle/>
        <a:p>
          <a:endParaRPr lang="en-US"/>
        </a:p>
      </dgm:t>
    </dgm:pt>
    <dgm:pt modelId="{8E171F19-69D1-4EF3-955B-68FC23A8972B}" type="sibTrans" cxnId="{EE8C1A50-030D-43B5-8A4E-0BCC385134EE}">
      <dgm:prSet/>
      <dgm:spPr/>
      <dgm:t>
        <a:bodyPr/>
        <a:lstStyle/>
        <a:p>
          <a:endParaRPr lang="en-US"/>
        </a:p>
      </dgm:t>
    </dgm:pt>
    <dgm:pt modelId="{B98DFED3-1198-4ECC-9653-9B7BB94B95CB}">
      <dgm:prSet phldr="0"/>
      <dgm:spPr/>
      <dgm:t>
        <a:bodyPr/>
        <a:lstStyle/>
        <a:p>
          <a:r>
            <a:rPr lang="en-US" dirty="0"/>
            <a:t>The optical design must be considered in conjunction with the laser to ensure enough light intensity is available at the sensor for useful exposure lengths and frame rates</a:t>
          </a:r>
        </a:p>
      </dgm:t>
    </dgm:pt>
    <dgm:pt modelId="{1D68EDEB-2D60-4C72-AE4B-AC2FF7A049C5}" type="parTrans" cxnId="{6EA96782-CB06-4DCF-B68A-4A2109D025EE}">
      <dgm:prSet/>
      <dgm:spPr/>
    </dgm:pt>
    <dgm:pt modelId="{FC82C57B-AD90-403E-8BAF-55A788F6DF6F}" type="sibTrans" cxnId="{6EA96782-CB06-4DCF-B68A-4A2109D025EE}">
      <dgm:prSet/>
      <dgm:spPr/>
    </dgm:pt>
    <dgm:pt modelId="{578EDFA2-89B0-49A8-9579-37C5BEBEDA62}">
      <dgm:prSet phldr="0"/>
      <dgm:spPr/>
      <dgm:t>
        <a:bodyPr/>
        <a:lstStyle/>
        <a:p>
          <a:pPr algn="l" rtl="0"/>
          <a:r>
            <a:rPr lang="en-US" dirty="0"/>
            <a:t>R-DIHM-PHYS-2.3 Processor: The microscope’s processor shall not impact the microscope’s overall thermal performance</a:t>
          </a:r>
        </a:p>
      </dgm:t>
    </dgm:pt>
    <dgm:pt modelId="{D53705C6-F388-44EA-87CA-5B17B701A230}" type="parTrans" cxnId="{3BCD6632-2F49-4203-AA55-DDBC1393214C}">
      <dgm:prSet/>
      <dgm:spPr/>
    </dgm:pt>
    <dgm:pt modelId="{943B5BE3-B5AA-473E-ACDC-C1D22B8651AC}" type="sibTrans" cxnId="{3BCD6632-2F49-4203-AA55-DDBC1393214C}">
      <dgm:prSet/>
      <dgm:spPr/>
    </dgm:pt>
    <dgm:pt modelId="{E33CB948-71A0-4741-9DAF-937A1F1F3035}">
      <dgm:prSet phldr="0"/>
      <dgm:spPr/>
      <dgm:t>
        <a:bodyPr/>
        <a:lstStyle/>
        <a:p>
          <a:pPr algn="l"/>
          <a:r>
            <a:rPr lang="en-US" dirty="0"/>
            <a:t>R-DIHM-PHYS-3 SWAP: The microscope payload shall fit within a 1U SWAP allocation</a:t>
          </a:r>
        </a:p>
      </dgm:t>
    </dgm:pt>
    <dgm:pt modelId="{34701376-6D75-4C11-9B3C-186FFE9CCDD6}" type="parTrans" cxnId="{50C00F2D-6B57-4581-AD67-F0823638CF0E}">
      <dgm:prSet/>
      <dgm:spPr/>
    </dgm:pt>
    <dgm:pt modelId="{90D90CA7-A2AF-4803-9DA5-C12B8FF90D74}" type="sibTrans" cxnId="{50C00F2D-6B57-4581-AD67-F0823638CF0E}">
      <dgm:prSet/>
      <dgm:spPr/>
    </dgm:pt>
    <dgm:pt modelId="{71425406-C183-49B3-B2A8-C426B69BD609}">
      <dgm:prSet phldr="0"/>
      <dgm:spPr/>
      <dgm:t>
        <a:bodyPr/>
        <a:lstStyle/>
        <a:p>
          <a:pPr algn="l"/>
          <a:r>
            <a:rPr lang="en-US" dirty="0"/>
            <a:t>R-DIHM-PHYS-3.1 Size: The microscope shall fit within a 1U payload volume</a:t>
          </a:r>
        </a:p>
      </dgm:t>
    </dgm:pt>
    <dgm:pt modelId="{C953236D-5FEA-41D5-A7A5-44196679CB36}" type="parTrans" cxnId="{551DD3C7-1B08-4053-8FCD-E8D88A966639}">
      <dgm:prSet/>
      <dgm:spPr/>
    </dgm:pt>
    <dgm:pt modelId="{2288A2BD-8FD3-4F3B-8B84-D796195C0BBA}" type="sibTrans" cxnId="{551DD3C7-1B08-4053-8FCD-E8D88A966639}">
      <dgm:prSet/>
      <dgm:spPr/>
    </dgm:pt>
    <dgm:pt modelId="{6B5A95EC-F0F4-40FF-9A4B-5C5791F44491}">
      <dgm:prSet phldr="0"/>
      <dgm:spPr/>
      <dgm:t>
        <a:bodyPr/>
        <a:lstStyle/>
        <a:p>
          <a:pPr rtl="0"/>
          <a:r>
            <a:rPr lang="en" dirty="0"/>
            <a:t>R-DIHM-PHYS-2.2 Laser: The microscope </a:t>
          </a:r>
          <a:r>
            <a:rPr lang="en" b="1" dirty="0"/>
            <a:t>shall</a:t>
          </a:r>
          <a:r>
            <a:rPr lang="en" dirty="0"/>
            <a:t> use a laser as a coherent light source, with a wavelength, spatial and temporal coherence sufficient to support the resolution requirements. </a:t>
          </a:r>
          <a:endParaRPr lang="en-US" dirty="0"/>
        </a:p>
      </dgm:t>
    </dgm:pt>
    <dgm:pt modelId="{4A364BC5-544A-45ED-A7EB-E44C153E434A}" type="parTrans" cxnId="{49C4D85D-B81B-4BBA-8DC7-F6ED7083E57B}">
      <dgm:prSet/>
      <dgm:spPr/>
    </dgm:pt>
    <dgm:pt modelId="{8EE7DD41-171F-4004-94AA-08816209162D}" type="sibTrans" cxnId="{49C4D85D-B81B-4BBA-8DC7-F6ED7083E57B}">
      <dgm:prSet/>
      <dgm:spPr/>
    </dgm:pt>
    <dgm:pt modelId="{3AFD7083-709F-4B8D-80F1-E2EDE9D17E65}" type="pres">
      <dgm:prSet presAssocID="{7D4CE91F-973A-4E79-9574-55FDDF97CC28}" presName="linear" presStyleCnt="0">
        <dgm:presLayoutVars>
          <dgm:animLvl val="lvl"/>
          <dgm:resizeHandles val="exact"/>
        </dgm:presLayoutVars>
      </dgm:prSet>
      <dgm:spPr/>
    </dgm:pt>
    <dgm:pt modelId="{C76C0C99-D70C-4900-9EF7-D895A4093A2E}" type="pres">
      <dgm:prSet presAssocID="{6B5A95EC-F0F4-40FF-9A4B-5C5791F44491}" presName="parentText" presStyleLbl="node1" presStyleIdx="0" presStyleCnt="6">
        <dgm:presLayoutVars>
          <dgm:chMax val="0"/>
          <dgm:bulletEnabled val="1"/>
        </dgm:presLayoutVars>
      </dgm:prSet>
      <dgm:spPr/>
    </dgm:pt>
    <dgm:pt modelId="{C3E3E90D-9081-45A9-AE82-7EF50C77BBA3}" type="pres">
      <dgm:prSet presAssocID="{8EE7DD41-171F-4004-94AA-08816209162D}" presName="spacer" presStyleCnt="0"/>
      <dgm:spPr/>
    </dgm:pt>
    <dgm:pt modelId="{4D5B0C83-5AF8-4E87-8135-975F1F9959B0}" type="pres">
      <dgm:prSet presAssocID="{B98DFED3-1198-4ECC-9653-9B7BB94B95CB}" presName="parentText" presStyleLbl="node1" presStyleIdx="1" presStyleCnt="6">
        <dgm:presLayoutVars>
          <dgm:chMax val="0"/>
          <dgm:bulletEnabled val="1"/>
        </dgm:presLayoutVars>
      </dgm:prSet>
      <dgm:spPr/>
    </dgm:pt>
    <dgm:pt modelId="{43696A28-71C2-4216-9416-38A4EA602AD9}" type="pres">
      <dgm:prSet presAssocID="{FC82C57B-AD90-403E-8BAF-55A788F6DF6F}" presName="spacer" presStyleCnt="0"/>
      <dgm:spPr/>
    </dgm:pt>
    <dgm:pt modelId="{97597D7B-F5E7-44BE-9567-B218298790E7}" type="pres">
      <dgm:prSet presAssocID="{578EDFA2-89B0-49A8-9579-37C5BEBEDA62}" presName="parentText" presStyleLbl="node1" presStyleIdx="2" presStyleCnt="6">
        <dgm:presLayoutVars>
          <dgm:chMax val="0"/>
          <dgm:bulletEnabled val="1"/>
        </dgm:presLayoutVars>
      </dgm:prSet>
      <dgm:spPr/>
    </dgm:pt>
    <dgm:pt modelId="{16A9EA49-5121-4261-95F5-78E83B107FA6}" type="pres">
      <dgm:prSet presAssocID="{943B5BE3-B5AA-473E-ACDC-C1D22B8651AC}" presName="spacer" presStyleCnt="0"/>
      <dgm:spPr/>
    </dgm:pt>
    <dgm:pt modelId="{75B64060-8368-4E43-B9F4-FD213BEC5DFB}" type="pres">
      <dgm:prSet presAssocID="{E33CB948-71A0-4741-9DAF-937A1F1F3035}" presName="parentText" presStyleLbl="node1" presStyleIdx="3" presStyleCnt="6">
        <dgm:presLayoutVars>
          <dgm:chMax val="0"/>
          <dgm:bulletEnabled val="1"/>
        </dgm:presLayoutVars>
      </dgm:prSet>
      <dgm:spPr/>
    </dgm:pt>
    <dgm:pt modelId="{527F88CA-0055-4BD9-A55C-223FB7D6FC73}" type="pres">
      <dgm:prSet presAssocID="{90D90CA7-A2AF-4803-9DA5-C12B8FF90D74}" presName="spacer" presStyleCnt="0"/>
      <dgm:spPr/>
    </dgm:pt>
    <dgm:pt modelId="{8BFF5918-42AF-4943-A34D-E0E256E6D7CE}" type="pres">
      <dgm:prSet presAssocID="{71425406-C183-49B3-B2A8-C426B69BD609}" presName="parentText" presStyleLbl="node1" presStyleIdx="4" presStyleCnt="6">
        <dgm:presLayoutVars>
          <dgm:chMax val="0"/>
          <dgm:bulletEnabled val="1"/>
        </dgm:presLayoutVars>
      </dgm:prSet>
      <dgm:spPr/>
    </dgm:pt>
    <dgm:pt modelId="{F992D2BD-9FF0-46D2-92C6-F41B28026CC6}" type="pres">
      <dgm:prSet presAssocID="{2288A2BD-8FD3-4F3B-8B84-D796195C0BBA}" presName="spacer" presStyleCnt="0"/>
      <dgm:spPr/>
    </dgm:pt>
    <dgm:pt modelId="{D06624EA-1967-4571-ADF6-1C50D273D507}" type="pres">
      <dgm:prSet presAssocID="{373BE0B3-7B22-4EFA-A2CB-21FB77E93E4D}" presName="parentText" presStyleLbl="node1" presStyleIdx="5" presStyleCnt="6">
        <dgm:presLayoutVars>
          <dgm:chMax val="0"/>
          <dgm:bulletEnabled val="1"/>
        </dgm:presLayoutVars>
      </dgm:prSet>
      <dgm:spPr/>
    </dgm:pt>
  </dgm:ptLst>
  <dgm:cxnLst>
    <dgm:cxn modelId="{47B8C92B-54DA-48CD-8997-4520F7B4AEA0}" type="presOf" srcId="{7D4CE91F-973A-4E79-9574-55FDDF97CC28}" destId="{3AFD7083-709F-4B8D-80F1-E2EDE9D17E65}" srcOrd="0" destOrd="0" presId="urn:microsoft.com/office/officeart/2005/8/layout/vList2"/>
    <dgm:cxn modelId="{50C00F2D-6B57-4581-AD67-F0823638CF0E}" srcId="{7D4CE91F-973A-4E79-9574-55FDDF97CC28}" destId="{E33CB948-71A0-4741-9DAF-937A1F1F3035}" srcOrd="3" destOrd="0" parTransId="{34701376-6D75-4C11-9B3C-186FFE9CCDD6}" sibTransId="{90D90CA7-A2AF-4803-9DA5-C12B8FF90D74}"/>
    <dgm:cxn modelId="{3BCD6632-2F49-4203-AA55-DDBC1393214C}" srcId="{7D4CE91F-973A-4E79-9574-55FDDF97CC28}" destId="{578EDFA2-89B0-49A8-9579-37C5BEBEDA62}" srcOrd="2" destOrd="0" parTransId="{D53705C6-F388-44EA-87CA-5B17B701A230}" sibTransId="{943B5BE3-B5AA-473E-ACDC-C1D22B8651AC}"/>
    <dgm:cxn modelId="{49C4D85D-B81B-4BBA-8DC7-F6ED7083E57B}" srcId="{7D4CE91F-973A-4E79-9574-55FDDF97CC28}" destId="{6B5A95EC-F0F4-40FF-9A4B-5C5791F44491}" srcOrd="0" destOrd="0" parTransId="{4A364BC5-544A-45ED-A7EB-E44C153E434A}" sibTransId="{8EE7DD41-171F-4004-94AA-08816209162D}"/>
    <dgm:cxn modelId="{EE8C1A50-030D-43B5-8A4E-0BCC385134EE}" srcId="{7D4CE91F-973A-4E79-9574-55FDDF97CC28}" destId="{373BE0B3-7B22-4EFA-A2CB-21FB77E93E4D}" srcOrd="5" destOrd="0" parTransId="{2F49B952-BCD9-4DC2-95DC-22E9C2CFE7CB}" sibTransId="{8E171F19-69D1-4EF3-955B-68FC23A8972B}"/>
    <dgm:cxn modelId="{9E1EFD57-AAB3-4C34-B8C3-86F4521BD6D9}" type="presOf" srcId="{373BE0B3-7B22-4EFA-A2CB-21FB77E93E4D}" destId="{D06624EA-1967-4571-ADF6-1C50D273D507}" srcOrd="0" destOrd="0" presId="urn:microsoft.com/office/officeart/2005/8/layout/vList2"/>
    <dgm:cxn modelId="{7F046F7C-4EB9-40DB-BCEE-D79A02741EDD}" type="presOf" srcId="{E33CB948-71A0-4741-9DAF-937A1F1F3035}" destId="{75B64060-8368-4E43-B9F4-FD213BEC5DFB}" srcOrd="0" destOrd="0" presId="urn:microsoft.com/office/officeart/2005/8/layout/vList2"/>
    <dgm:cxn modelId="{78674780-E89C-47F2-A7C9-89360BB6B7BB}" type="presOf" srcId="{6B5A95EC-F0F4-40FF-9A4B-5C5791F44491}" destId="{C76C0C99-D70C-4900-9EF7-D895A4093A2E}" srcOrd="0" destOrd="0" presId="urn:microsoft.com/office/officeart/2005/8/layout/vList2"/>
    <dgm:cxn modelId="{6EA96782-CB06-4DCF-B68A-4A2109D025EE}" srcId="{7D4CE91F-973A-4E79-9574-55FDDF97CC28}" destId="{B98DFED3-1198-4ECC-9653-9B7BB94B95CB}" srcOrd="1" destOrd="0" parTransId="{1D68EDEB-2D60-4C72-AE4B-AC2FF7A049C5}" sibTransId="{FC82C57B-AD90-403E-8BAF-55A788F6DF6F}"/>
    <dgm:cxn modelId="{551DD3C7-1B08-4053-8FCD-E8D88A966639}" srcId="{7D4CE91F-973A-4E79-9574-55FDDF97CC28}" destId="{71425406-C183-49B3-B2A8-C426B69BD609}" srcOrd="4" destOrd="0" parTransId="{C953236D-5FEA-41D5-A7A5-44196679CB36}" sibTransId="{2288A2BD-8FD3-4F3B-8B84-D796195C0BBA}"/>
    <dgm:cxn modelId="{3F5A52D7-06A7-4795-BD70-BF2E4751D7CF}" type="presOf" srcId="{578EDFA2-89B0-49A8-9579-37C5BEBEDA62}" destId="{97597D7B-F5E7-44BE-9567-B218298790E7}" srcOrd="0" destOrd="0" presId="urn:microsoft.com/office/officeart/2005/8/layout/vList2"/>
    <dgm:cxn modelId="{EC5AB1ED-AD9D-4ECD-8EE3-7F9CCF17E7E3}" type="presOf" srcId="{71425406-C183-49B3-B2A8-C426B69BD609}" destId="{8BFF5918-42AF-4943-A34D-E0E256E6D7CE}" srcOrd="0" destOrd="0" presId="urn:microsoft.com/office/officeart/2005/8/layout/vList2"/>
    <dgm:cxn modelId="{9235EDFB-7429-4F51-9F3B-AF8A61B23AEE}" type="presOf" srcId="{B98DFED3-1198-4ECC-9653-9B7BB94B95CB}" destId="{4D5B0C83-5AF8-4E87-8135-975F1F9959B0}" srcOrd="0" destOrd="0" presId="urn:microsoft.com/office/officeart/2005/8/layout/vList2"/>
    <dgm:cxn modelId="{915A6BC5-1160-49C4-B34F-79E22813DF14}" type="presParOf" srcId="{3AFD7083-709F-4B8D-80F1-E2EDE9D17E65}" destId="{C76C0C99-D70C-4900-9EF7-D895A4093A2E}" srcOrd="0" destOrd="0" presId="urn:microsoft.com/office/officeart/2005/8/layout/vList2"/>
    <dgm:cxn modelId="{964EBDE5-FDC9-4C11-8CC9-34BE4892D318}" type="presParOf" srcId="{3AFD7083-709F-4B8D-80F1-E2EDE9D17E65}" destId="{C3E3E90D-9081-45A9-AE82-7EF50C77BBA3}" srcOrd="1" destOrd="0" presId="urn:microsoft.com/office/officeart/2005/8/layout/vList2"/>
    <dgm:cxn modelId="{746BAB2F-5F0E-4332-B07F-DAE49435A676}" type="presParOf" srcId="{3AFD7083-709F-4B8D-80F1-E2EDE9D17E65}" destId="{4D5B0C83-5AF8-4E87-8135-975F1F9959B0}" srcOrd="2" destOrd="0" presId="urn:microsoft.com/office/officeart/2005/8/layout/vList2"/>
    <dgm:cxn modelId="{29C16615-AAB1-4F0C-B645-D2B4137CA3D5}" type="presParOf" srcId="{3AFD7083-709F-4B8D-80F1-E2EDE9D17E65}" destId="{43696A28-71C2-4216-9416-38A4EA602AD9}" srcOrd="3" destOrd="0" presId="urn:microsoft.com/office/officeart/2005/8/layout/vList2"/>
    <dgm:cxn modelId="{91EE3310-E87E-43FA-AADE-D78261CF7A9C}" type="presParOf" srcId="{3AFD7083-709F-4B8D-80F1-E2EDE9D17E65}" destId="{97597D7B-F5E7-44BE-9567-B218298790E7}" srcOrd="4" destOrd="0" presId="urn:microsoft.com/office/officeart/2005/8/layout/vList2"/>
    <dgm:cxn modelId="{6933C317-294F-4B2D-8670-C693F0896C10}" type="presParOf" srcId="{3AFD7083-709F-4B8D-80F1-E2EDE9D17E65}" destId="{16A9EA49-5121-4261-95F5-78E83B107FA6}" srcOrd="5" destOrd="0" presId="urn:microsoft.com/office/officeart/2005/8/layout/vList2"/>
    <dgm:cxn modelId="{36D26A89-A973-47DB-91E0-05B865D7630B}" type="presParOf" srcId="{3AFD7083-709F-4B8D-80F1-E2EDE9D17E65}" destId="{75B64060-8368-4E43-B9F4-FD213BEC5DFB}" srcOrd="6" destOrd="0" presId="urn:microsoft.com/office/officeart/2005/8/layout/vList2"/>
    <dgm:cxn modelId="{01C5E255-A58C-43D0-B768-DE6C62FF6D5E}" type="presParOf" srcId="{3AFD7083-709F-4B8D-80F1-E2EDE9D17E65}" destId="{527F88CA-0055-4BD9-A55C-223FB7D6FC73}" srcOrd="7" destOrd="0" presId="urn:microsoft.com/office/officeart/2005/8/layout/vList2"/>
    <dgm:cxn modelId="{EB6A7C2D-8DE4-4191-8453-F67122932396}" type="presParOf" srcId="{3AFD7083-709F-4B8D-80F1-E2EDE9D17E65}" destId="{8BFF5918-42AF-4943-A34D-E0E256E6D7CE}" srcOrd="8" destOrd="0" presId="urn:microsoft.com/office/officeart/2005/8/layout/vList2"/>
    <dgm:cxn modelId="{4D3E8B1B-F3F2-4E23-BFA8-D281376AC38A}" type="presParOf" srcId="{3AFD7083-709F-4B8D-80F1-E2EDE9D17E65}" destId="{F992D2BD-9FF0-46D2-92C6-F41B28026CC6}" srcOrd="9" destOrd="0" presId="urn:microsoft.com/office/officeart/2005/8/layout/vList2"/>
    <dgm:cxn modelId="{88CAA318-558F-4867-B41B-2B667FB2CF3D}" type="presParOf" srcId="{3AFD7083-709F-4B8D-80F1-E2EDE9D17E65}" destId="{D06624EA-1967-4571-ADF6-1C50D273D50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4CE91F-973A-4E79-9574-55FDDF97C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3BE0B3-7B22-4EFA-A2CB-21FB77E93E4D}">
      <dgm:prSet phldr="0"/>
      <dgm:spPr/>
      <dgm:t>
        <a:bodyPr/>
        <a:lstStyle/>
        <a:p>
          <a:pPr algn="just" rtl="0"/>
          <a:r>
            <a:rPr lang="en" dirty="0"/>
            <a:t>R-DIHM-PHYS-4 Environment: The microscope </a:t>
          </a:r>
          <a:r>
            <a:rPr lang="en" b="1" dirty="0"/>
            <a:t>shall</a:t>
          </a:r>
          <a:r>
            <a:rPr lang="en" dirty="0"/>
            <a:t> survive </a:t>
          </a:r>
          <a:r>
            <a:rPr lang="en" dirty="0">
              <a:latin typeface="Bierstadt"/>
            </a:rPr>
            <a:t>launch and operational</a:t>
          </a:r>
          <a:r>
            <a:rPr lang="en" dirty="0"/>
            <a:t> environmental conditions.</a:t>
          </a:r>
        </a:p>
      </dgm:t>
    </dgm:pt>
    <dgm:pt modelId="{2F49B952-BCD9-4DC2-95DC-22E9C2CFE7CB}" type="parTrans" cxnId="{EE8C1A50-030D-43B5-8A4E-0BCC385134EE}">
      <dgm:prSet/>
      <dgm:spPr/>
      <dgm:t>
        <a:bodyPr/>
        <a:lstStyle/>
        <a:p>
          <a:endParaRPr lang="en-US"/>
        </a:p>
      </dgm:t>
    </dgm:pt>
    <dgm:pt modelId="{8E171F19-69D1-4EF3-955B-68FC23A8972B}" type="sibTrans" cxnId="{EE8C1A50-030D-43B5-8A4E-0BCC385134EE}">
      <dgm:prSet/>
      <dgm:spPr/>
      <dgm:t>
        <a:bodyPr/>
        <a:lstStyle/>
        <a:p>
          <a:endParaRPr lang="en-US"/>
        </a:p>
      </dgm:t>
    </dgm:pt>
    <dgm:pt modelId="{B98DFED3-1198-4ECC-9653-9B7BB94B95CB}">
      <dgm:prSet phldr="0"/>
      <dgm:spPr/>
      <dgm:t>
        <a:bodyPr/>
        <a:lstStyle/>
        <a:p>
          <a:pPr algn="just"/>
          <a:r>
            <a:rPr lang="en" dirty="0"/>
            <a:t>G-DIHM-PHYS-3.4 Microscope Power: The microscope </a:t>
          </a:r>
          <a:r>
            <a:rPr lang="en" b="1" dirty="0"/>
            <a:t>should</a:t>
          </a:r>
          <a:r>
            <a:rPr lang="en" dirty="0"/>
            <a:t> consume less than 5 watts active, and 0.1 watts inactive.</a:t>
          </a:r>
        </a:p>
      </dgm:t>
    </dgm:pt>
    <dgm:pt modelId="{1D68EDEB-2D60-4C72-AE4B-AC2FF7A049C5}" type="parTrans" cxnId="{6EA96782-CB06-4DCF-B68A-4A2109D025EE}">
      <dgm:prSet/>
      <dgm:spPr/>
    </dgm:pt>
    <dgm:pt modelId="{FC82C57B-AD90-403E-8BAF-55A788F6DF6F}" type="sibTrans" cxnId="{6EA96782-CB06-4DCF-B68A-4A2109D025EE}">
      <dgm:prSet/>
      <dgm:spPr/>
    </dgm:pt>
    <dgm:pt modelId="{578EDFA2-89B0-49A8-9579-37C5BEBEDA62}">
      <dgm:prSet phldr="0"/>
      <dgm:spPr/>
      <dgm:t>
        <a:bodyPr/>
        <a:lstStyle/>
        <a:p>
          <a:pPr algn="just"/>
          <a:r>
            <a:rPr lang="en" dirty="0"/>
            <a:t>R-DIHM-PHYS-3.5 Processor Power: The processor </a:t>
          </a:r>
          <a:r>
            <a:rPr lang="en" b="1" dirty="0"/>
            <a:t>shall</a:t>
          </a:r>
          <a:r>
            <a:rPr lang="en" dirty="0"/>
            <a:t> consume less than 10 watts active, and .5 watts inactive.</a:t>
          </a:r>
        </a:p>
      </dgm:t>
    </dgm:pt>
    <dgm:pt modelId="{D53705C6-F388-44EA-87CA-5B17B701A230}" type="parTrans" cxnId="{3BCD6632-2F49-4203-AA55-DDBC1393214C}">
      <dgm:prSet/>
      <dgm:spPr/>
    </dgm:pt>
    <dgm:pt modelId="{943B5BE3-B5AA-473E-ACDC-C1D22B8651AC}" type="sibTrans" cxnId="{3BCD6632-2F49-4203-AA55-DDBC1393214C}">
      <dgm:prSet/>
      <dgm:spPr/>
    </dgm:pt>
    <dgm:pt modelId="{71425406-C183-49B3-B2A8-C426B69BD609}">
      <dgm:prSet phldr="0"/>
      <dgm:spPr/>
      <dgm:t>
        <a:bodyPr/>
        <a:lstStyle/>
        <a:p>
          <a:pPr algn="just"/>
          <a:r>
            <a:rPr lang="en" dirty="0"/>
            <a:t>G-DIHM-PHYS-3.6 Processor Power: The processor </a:t>
          </a:r>
          <a:r>
            <a:rPr lang="en" b="1" dirty="0"/>
            <a:t>should</a:t>
          </a:r>
          <a:r>
            <a:rPr lang="en" dirty="0"/>
            <a:t> consume less than 5 watts active, and 0.1 watts inactive.</a:t>
          </a:r>
        </a:p>
      </dgm:t>
    </dgm:pt>
    <dgm:pt modelId="{C953236D-5FEA-41D5-A7A5-44196679CB36}" type="parTrans" cxnId="{551DD3C7-1B08-4053-8FCD-E8D88A966639}">
      <dgm:prSet/>
      <dgm:spPr/>
    </dgm:pt>
    <dgm:pt modelId="{2288A2BD-8FD3-4F3B-8B84-D796195C0BBA}" type="sibTrans" cxnId="{551DD3C7-1B08-4053-8FCD-E8D88A966639}">
      <dgm:prSet/>
      <dgm:spPr/>
    </dgm:pt>
    <dgm:pt modelId="{6B5A95EC-F0F4-40FF-9A4B-5C5791F44491}">
      <dgm:prSet phldr="0"/>
      <dgm:spPr/>
      <dgm:t>
        <a:bodyPr/>
        <a:lstStyle/>
        <a:p>
          <a:pPr algn="just" rtl="0"/>
          <a:r>
            <a:rPr lang="en" dirty="0"/>
            <a:t>R-DIHM-PHYS-3.3 Microscope Power: The microscope </a:t>
          </a:r>
          <a:r>
            <a:rPr lang="en" b="1" dirty="0"/>
            <a:t>shall</a:t>
          </a:r>
          <a:r>
            <a:rPr lang="en" dirty="0"/>
            <a:t> consume less than 10 watts active, and 0.5 watts inactive.</a:t>
          </a:r>
        </a:p>
      </dgm:t>
    </dgm:pt>
    <dgm:pt modelId="{4A364BC5-544A-45ED-A7EB-E44C153E434A}" type="parTrans" cxnId="{49C4D85D-B81B-4BBA-8DC7-F6ED7083E57B}">
      <dgm:prSet/>
      <dgm:spPr/>
    </dgm:pt>
    <dgm:pt modelId="{8EE7DD41-171F-4004-94AA-08816209162D}" type="sibTrans" cxnId="{49C4D85D-B81B-4BBA-8DC7-F6ED7083E57B}">
      <dgm:prSet/>
      <dgm:spPr/>
    </dgm:pt>
    <dgm:pt modelId="{3AFD7083-709F-4B8D-80F1-E2EDE9D17E65}" type="pres">
      <dgm:prSet presAssocID="{7D4CE91F-973A-4E79-9574-55FDDF97CC28}" presName="linear" presStyleCnt="0">
        <dgm:presLayoutVars>
          <dgm:animLvl val="lvl"/>
          <dgm:resizeHandles val="exact"/>
        </dgm:presLayoutVars>
      </dgm:prSet>
      <dgm:spPr/>
    </dgm:pt>
    <dgm:pt modelId="{C76C0C99-D70C-4900-9EF7-D895A4093A2E}" type="pres">
      <dgm:prSet presAssocID="{6B5A95EC-F0F4-40FF-9A4B-5C5791F44491}" presName="parentText" presStyleLbl="node1" presStyleIdx="0" presStyleCnt="5">
        <dgm:presLayoutVars>
          <dgm:chMax val="0"/>
          <dgm:bulletEnabled val="1"/>
        </dgm:presLayoutVars>
      </dgm:prSet>
      <dgm:spPr/>
    </dgm:pt>
    <dgm:pt modelId="{C3E3E90D-9081-45A9-AE82-7EF50C77BBA3}" type="pres">
      <dgm:prSet presAssocID="{8EE7DD41-171F-4004-94AA-08816209162D}" presName="spacer" presStyleCnt="0"/>
      <dgm:spPr/>
    </dgm:pt>
    <dgm:pt modelId="{4D5B0C83-5AF8-4E87-8135-975F1F9959B0}" type="pres">
      <dgm:prSet presAssocID="{B98DFED3-1198-4ECC-9653-9B7BB94B95CB}" presName="parentText" presStyleLbl="node1" presStyleIdx="1" presStyleCnt="5">
        <dgm:presLayoutVars>
          <dgm:chMax val="0"/>
          <dgm:bulletEnabled val="1"/>
        </dgm:presLayoutVars>
      </dgm:prSet>
      <dgm:spPr/>
    </dgm:pt>
    <dgm:pt modelId="{43696A28-71C2-4216-9416-38A4EA602AD9}" type="pres">
      <dgm:prSet presAssocID="{FC82C57B-AD90-403E-8BAF-55A788F6DF6F}" presName="spacer" presStyleCnt="0"/>
      <dgm:spPr/>
    </dgm:pt>
    <dgm:pt modelId="{97597D7B-F5E7-44BE-9567-B218298790E7}" type="pres">
      <dgm:prSet presAssocID="{578EDFA2-89B0-49A8-9579-37C5BEBEDA62}" presName="parentText" presStyleLbl="node1" presStyleIdx="2" presStyleCnt="5">
        <dgm:presLayoutVars>
          <dgm:chMax val="0"/>
          <dgm:bulletEnabled val="1"/>
        </dgm:presLayoutVars>
      </dgm:prSet>
      <dgm:spPr/>
    </dgm:pt>
    <dgm:pt modelId="{16A9EA49-5121-4261-95F5-78E83B107FA6}" type="pres">
      <dgm:prSet presAssocID="{943B5BE3-B5AA-473E-ACDC-C1D22B8651AC}" presName="spacer" presStyleCnt="0"/>
      <dgm:spPr/>
    </dgm:pt>
    <dgm:pt modelId="{8BFF5918-42AF-4943-A34D-E0E256E6D7CE}" type="pres">
      <dgm:prSet presAssocID="{71425406-C183-49B3-B2A8-C426B69BD609}" presName="parentText" presStyleLbl="node1" presStyleIdx="3" presStyleCnt="5">
        <dgm:presLayoutVars>
          <dgm:chMax val="0"/>
          <dgm:bulletEnabled val="1"/>
        </dgm:presLayoutVars>
      </dgm:prSet>
      <dgm:spPr/>
    </dgm:pt>
    <dgm:pt modelId="{F992D2BD-9FF0-46D2-92C6-F41B28026CC6}" type="pres">
      <dgm:prSet presAssocID="{2288A2BD-8FD3-4F3B-8B84-D796195C0BBA}" presName="spacer" presStyleCnt="0"/>
      <dgm:spPr/>
    </dgm:pt>
    <dgm:pt modelId="{D06624EA-1967-4571-ADF6-1C50D273D507}" type="pres">
      <dgm:prSet presAssocID="{373BE0B3-7B22-4EFA-A2CB-21FB77E93E4D}" presName="parentText" presStyleLbl="node1" presStyleIdx="4" presStyleCnt="5">
        <dgm:presLayoutVars>
          <dgm:chMax val="0"/>
          <dgm:bulletEnabled val="1"/>
        </dgm:presLayoutVars>
      </dgm:prSet>
      <dgm:spPr/>
    </dgm:pt>
  </dgm:ptLst>
  <dgm:cxnLst>
    <dgm:cxn modelId="{47B8C92B-54DA-48CD-8997-4520F7B4AEA0}" type="presOf" srcId="{7D4CE91F-973A-4E79-9574-55FDDF97CC28}" destId="{3AFD7083-709F-4B8D-80F1-E2EDE9D17E65}" srcOrd="0" destOrd="0" presId="urn:microsoft.com/office/officeart/2005/8/layout/vList2"/>
    <dgm:cxn modelId="{3BCD6632-2F49-4203-AA55-DDBC1393214C}" srcId="{7D4CE91F-973A-4E79-9574-55FDDF97CC28}" destId="{578EDFA2-89B0-49A8-9579-37C5BEBEDA62}" srcOrd="2" destOrd="0" parTransId="{D53705C6-F388-44EA-87CA-5B17B701A230}" sibTransId="{943B5BE3-B5AA-473E-ACDC-C1D22B8651AC}"/>
    <dgm:cxn modelId="{49C4D85D-B81B-4BBA-8DC7-F6ED7083E57B}" srcId="{7D4CE91F-973A-4E79-9574-55FDDF97CC28}" destId="{6B5A95EC-F0F4-40FF-9A4B-5C5791F44491}" srcOrd="0" destOrd="0" parTransId="{4A364BC5-544A-45ED-A7EB-E44C153E434A}" sibTransId="{8EE7DD41-171F-4004-94AA-08816209162D}"/>
    <dgm:cxn modelId="{8E88CC49-E913-4FF4-B010-FA5943A15293}" type="presOf" srcId="{B98DFED3-1198-4ECC-9653-9B7BB94B95CB}" destId="{4D5B0C83-5AF8-4E87-8135-975F1F9959B0}" srcOrd="0" destOrd="0" presId="urn:microsoft.com/office/officeart/2005/8/layout/vList2"/>
    <dgm:cxn modelId="{EE8C1A50-030D-43B5-8A4E-0BCC385134EE}" srcId="{7D4CE91F-973A-4E79-9574-55FDDF97CC28}" destId="{373BE0B3-7B22-4EFA-A2CB-21FB77E93E4D}" srcOrd="4" destOrd="0" parTransId="{2F49B952-BCD9-4DC2-95DC-22E9C2CFE7CB}" sibTransId="{8E171F19-69D1-4EF3-955B-68FC23A8972B}"/>
    <dgm:cxn modelId="{ACEBAA7B-DFF6-414A-AB42-5B19BD892224}" type="presOf" srcId="{71425406-C183-49B3-B2A8-C426B69BD609}" destId="{8BFF5918-42AF-4943-A34D-E0E256E6D7CE}" srcOrd="0" destOrd="0" presId="urn:microsoft.com/office/officeart/2005/8/layout/vList2"/>
    <dgm:cxn modelId="{6EA96782-CB06-4DCF-B68A-4A2109D025EE}" srcId="{7D4CE91F-973A-4E79-9574-55FDDF97CC28}" destId="{B98DFED3-1198-4ECC-9653-9B7BB94B95CB}" srcOrd="1" destOrd="0" parTransId="{1D68EDEB-2D60-4C72-AE4B-AC2FF7A049C5}" sibTransId="{FC82C57B-AD90-403E-8BAF-55A788F6DF6F}"/>
    <dgm:cxn modelId="{D9BAE692-C3B8-40C2-9257-24226EAFDAF1}" type="presOf" srcId="{6B5A95EC-F0F4-40FF-9A4B-5C5791F44491}" destId="{C76C0C99-D70C-4900-9EF7-D895A4093A2E}" srcOrd="0" destOrd="0" presId="urn:microsoft.com/office/officeart/2005/8/layout/vList2"/>
    <dgm:cxn modelId="{551DD3C7-1B08-4053-8FCD-E8D88A966639}" srcId="{7D4CE91F-973A-4E79-9574-55FDDF97CC28}" destId="{71425406-C183-49B3-B2A8-C426B69BD609}" srcOrd="3" destOrd="0" parTransId="{C953236D-5FEA-41D5-A7A5-44196679CB36}" sibTransId="{2288A2BD-8FD3-4F3B-8B84-D796195C0BBA}"/>
    <dgm:cxn modelId="{B18D76C9-FE28-4851-AA52-A93B0E46D0E4}" type="presOf" srcId="{373BE0B3-7B22-4EFA-A2CB-21FB77E93E4D}" destId="{D06624EA-1967-4571-ADF6-1C50D273D507}" srcOrd="0" destOrd="0" presId="urn:microsoft.com/office/officeart/2005/8/layout/vList2"/>
    <dgm:cxn modelId="{F5013DD2-44FA-4ED8-8AEB-809CFEC8502C}" type="presOf" srcId="{578EDFA2-89B0-49A8-9579-37C5BEBEDA62}" destId="{97597D7B-F5E7-44BE-9567-B218298790E7}" srcOrd="0" destOrd="0" presId="urn:microsoft.com/office/officeart/2005/8/layout/vList2"/>
    <dgm:cxn modelId="{1625E414-29AF-43F4-8826-40C1456E8842}" type="presParOf" srcId="{3AFD7083-709F-4B8D-80F1-E2EDE9D17E65}" destId="{C76C0C99-D70C-4900-9EF7-D895A4093A2E}" srcOrd="0" destOrd="0" presId="urn:microsoft.com/office/officeart/2005/8/layout/vList2"/>
    <dgm:cxn modelId="{5FADE7ED-E518-4291-9FA3-6DE327B5F2D4}" type="presParOf" srcId="{3AFD7083-709F-4B8D-80F1-E2EDE9D17E65}" destId="{C3E3E90D-9081-45A9-AE82-7EF50C77BBA3}" srcOrd="1" destOrd="0" presId="urn:microsoft.com/office/officeart/2005/8/layout/vList2"/>
    <dgm:cxn modelId="{479E16D5-91DD-49A5-9646-2DB7D514A018}" type="presParOf" srcId="{3AFD7083-709F-4B8D-80F1-E2EDE9D17E65}" destId="{4D5B0C83-5AF8-4E87-8135-975F1F9959B0}" srcOrd="2" destOrd="0" presId="urn:microsoft.com/office/officeart/2005/8/layout/vList2"/>
    <dgm:cxn modelId="{B23D7A0B-5113-4292-81DC-72CEE11E8FA4}" type="presParOf" srcId="{3AFD7083-709F-4B8D-80F1-E2EDE9D17E65}" destId="{43696A28-71C2-4216-9416-38A4EA602AD9}" srcOrd="3" destOrd="0" presId="urn:microsoft.com/office/officeart/2005/8/layout/vList2"/>
    <dgm:cxn modelId="{252E0C9A-DCC3-4B3C-865C-1A88F28E51A5}" type="presParOf" srcId="{3AFD7083-709F-4B8D-80F1-E2EDE9D17E65}" destId="{97597D7B-F5E7-44BE-9567-B218298790E7}" srcOrd="4" destOrd="0" presId="urn:microsoft.com/office/officeart/2005/8/layout/vList2"/>
    <dgm:cxn modelId="{6231DAC1-89C1-4E47-8CBA-B787AF8BE992}" type="presParOf" srcId="{3AFD7083-709F-4B8D-80F1-E2EDE9D17E65}" destId="{16A9EA49-5121-4261-95F5-78E83B107FA6}" srcOrd="5" destOrd="0" presId="urn:microsoft.com/office/officeart/2005/8/layout/vList2"/>
    <dgm:cxn modelId="{0AC20244-7BA7-4F5B-9F0C-ADE0D7D0F24E}" type="presParOf" srcId="{3AFD7083-709F-4B8D-80F1-E2EDE9D17E65}" destId="{8BFF5918-42AF-4943-A34D-E0E256E6D7CE}" srcOrd="6" destOrd="0" presId="urn:microsoft.com/office/officeart/2005/8/layout/vList2"/>
    <dgm:cxn modelId="{0EFB4A16-ADDA-4CF5-AB8D-CA4F7BECB2BF}" type="presParOf" srcId="{3AFD7083-709F-4B8D-80F1-E2EDE9D17E65}" destId="{F992D2BD-9FF0-46D2-92C6-F41B28026CC6}" srcOrd="7" destOrd="0" presId="urn:microsoft.com/office/officeart/2005/8/layout/vList2"/>
    <dgm:cxn modelId="{5DD20E43-780B-42CC-A872-DBEBB78F97D0}" type="presParOf" srcId="{3AFD7083-709F-4B8D-80F1-E2EDE9D17E65}" destId="{D06624EA-1967-4571-ADF6-1C50D273D50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4CE91F-973A-4E79-9574-55FDDF97C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5A95EC-F0F4-40FF-9A4B-5C5791F44491}">
      <dgm:prSet phldr="0"/>
      <dgm:spPr/>
      <dgm:t>
        <a:bodyPr/>
        <a:lstStyle/>
        <a:p>
          <a:pPr rtl="0"/>
          <a:r>
            <a:rPr lang="en" dirty="0"/>
            <a:t>R-DIHM-PHYS-4.1 Launch Vibration: The microscope </a:t>
          </a:r>
          <a:r>
            <a:rPr lang="en" b="1" dirty="0"/>
            <a:t>shall</a:t>
          </a:r>
          <a:r>
            <a:rPr lang="en" dirty="0"/>
            <a:t> survive random vibration up to the values in the</a:t>
          </a:r>
          <a:r>
            <a:rPr lang="en" dirty="0">
              <a:latin typeface="Bierstadt"/>
            </a:rPr>
            <a:t> left</a:t>
          </a:r>
          <a:r>
            <a:rPr lang="en" dirty="0"/>
            <a:t> table. Log-linear interpolation is to be used to interpolate between values.</a:t>
          </a:r>
        </a:p>
      </dgm:t>
    </dgm:pt>
    <dgm:pt modelId="{4A364BC5-544A-45ED-A7EB-E44C153E434A}" type="parTrans" cxnId="{49C4D85D-B81B-4BBA-8DC7-F6ED7083E57B}">
      <dgm:prSet/>
      <dgm:spPr/>
    </dgm:pt>
    <dgm:pt modelId="{8EE7DD41-171F-4004-94AA-08816209162D}" type="sibTrans" cxnId="{49C4D85D-B81B-4BBA-8DC7-F6ED7083E57B}">
      <dgm:prSet/>
      <dgm:spPr/>
    </dgm:pt>
    <dgm:pt modelId="{DAC024A1-A7A7-4204-B9D8-AAB09CA3C034}">
      <dgm:prSet phldr="0"/>
      <dgm:spPr/>
      <dgm:t>
        <a:bodyPr/>
        <a:lstStyle/>
        <a:p>
          <a:pPr algn="just" rtl="0"/>
          <a:r>
            <a:rPr lang="en" dirty="0"/>
            <a:t>R-DIHM-PHYS-4.2 Operational Vibration: The microscope </a:t>
          </a:r>
          <a:r>
            <a:rPr lang="en" b="1" dirty="0"/>
            <a:t>shall</a:t>
          </a:r>
          <a:r>
            <a:rPr lang="en" dirty="0"/>
            <a:t> operate and meet all performance requirements in the presence of vibrations from the orbiter’s reaction wheels. </a:t>
          </a:r>
        </a:p>
      </dgm:t>
    </dgm:pt>
    <dgm:pt modelId="{6546D6DC-0275-4FE4-94DE-4C344158C5F8}" type="parTrans" cxnId="{4C18792C-D055-4BF7-B08D-68E068583DB1}">
      <dgm:prSet/>
      <dgm:spPr/>
    </dgm:pt>
    <dgm:pt modelId="{2438A067-8626-4E32-9D24-EDD3CBC293E2}" type="sibTrans" cxnId="{4C18792C-D055-4BF7-B08D-68E068583DB1}">
      <dgm:prSet/>
      <dgm:spPr/>
    </dgm:pt>
    <dgm:pt modelId="{947F973D-77B5-42E2-807F-3397731B01A6}">
      <dgm:prSet phldr="0"/>
      <dgm:spPr/>
      <dgm:t>
        <a:bodyPr/>
        <a:lstStyle/>
        <a:p>
          <a:pPr algn="just"/>
          <a:r>
            <a:rPr lang="en" dirty="0"/>
            <a:t>R-DIHM-PHYS-4.3 Acoustic: The microscope </a:t>
          </a:r>
          <a:r>
            <a:rPr lang="en" b="1" dirty="0"/>
            <a:t>shall</a:t>
          </a:r>
          <a:r>
            <a:rPr lang="en" dirty="0"/>
            <a:t> survive an Overall Sound Pressure Level (</a:t>
          </a:r>
          <a:r>
            <a:rPr lang="en" dirty="0">
              <a:latin typeface="Bierstadt"/>
            </a:rPr>
            <a:t>OASPL</a:t>
          </a:r>
          <a:r>
            <a:rPr lang="en" dirty="0"/>
            <a:t>) up to 135dB.</a:t>
          </a:r>
        </a:p>
      </dgm:t>
    </dgm:pt>
    <dgm:pt modelId="{74F59F65-CE50-43FC-BAD0-68EDCA4FD2BF}" type="parTrans" cxnId="{4C82229C-3E07-4E27-8566-13E8820EEC19}">
      <dgm:prSet/>
      <dgm:spPr/>
    </dgm:pt>
    <dgm:pt modelId="{3654FFA9-C6C6-4AC7-92AE-1DDE5721748F}" type="sibTrans" cxnId="{4C82229C-3E07-4E27-8566-13E8820EEC19}">
      <dgm:prSet/>
      <dgm:spPr/>
    </dgm:pt>
    <dgm:pt modelId="{2C513A6A-33C2-4C85-B063-8B767366D327}">
      <dgm:prSet phldr="0"/>
      <dgm:spPr/>
      <dgm:t>
        <a:bodyPr/>
        <a:lstStyle/>
        <a:p>
          <a:pPr algn="just"/>
          <a:r>
            <a:rPr lang="en" dirty="0"/>
            <a:t>R-DIHM-PHYS-4.4 Shock: The microscope </a:t>
          </a:r>
          <a:r>
            <a:rPr lang="en" b="1" dirty="0"/>
            <a:t>shall</a:t>
          </a:r>
          <a:r>
            <a:rPr lang="en" dirty="0"/>
            <a:t> survive shock loads up to 1000g.</a:t>
          </a:r>
        </a:p>
      </dgm:t>
    </dgm:pt>
    <dgm:pt modelId="{E1B5B0DA-7A14-4766-A2DC-AAFBB0831AEE}" type="parTrans" cxnId="{1F000F17-41F7-4B5F-B5B6-1E485092CAD1}">
      <dgm:prSet/>
      <dgm:spPr/>
    </dgm:pt>
    <dgm:pt modelId="{C15E5A00-2CA9-4629-AEC7-F281E59FFB9C}" type="sibTrans" cxnId="{1F000F17-41F7-4B5F-B5B6-1E485092CAD1}">
      <dgm:prSet/>
      <dgm:spPr/>
    </dgm:pt>
    <dgm:pt modelId="{3F2B9B9F-A0EF-4EA3-9EDA-731F272B4EF2}">
      <dgm:prSet phldr="0"/>
      <dgm:spPr/>
      <dgm:t>
        <a:bodyPr/>
        <a:lstStyle/>
        <a:p>
          <a:pPr algn="just"/>
          <a:r>
            <a:rPr lang="en" dirty="0"/>
            <a:t>R-DIHM-PHYS-4.5 G-force: The microscope </a:t>
          </a:r>
          <a:r>
            <a:rPr lang="en" b="1" dirty="0"/>
            <a:t>shall</a:t>
          </a:r>
          <a:r>
            <a:rPr lang="en" dirty="0"/>
            <a:t> survive continuous g-forces of up to 8g on any axis.</a:t>
          </a:r>
        </a:p>
      </dgm:t>
    </dgm:pt>
    <dgm:pt modelId="{C1102021-E8CA-4462-ACE7-09036D5EAC5D}" type="parTrans" cxnId="{0F13AA5C-0593-416B-9BF5-7C0B9B1BF098}">
      <dgm:prSet/>
      <dgm:spPr/>
    </dgm:pt>
    <dgm:pt modelId="{7DE2CAE3-0380-4671-AB3A-07DCC99B4884}" type="sibTrans" cxnId="{0F13AA5C-0593-416B-9BF5-7C0B9B1BF098}">
      <dgm:prSet/>
      <dgm:spPr/>
    </dgm:pt>
    <dgm:pt modelId="{EEBDCBDD-F4E9-4A1A-9D81-4311F32BE081}">
      <dgm:prSet phldr="0"/>
      <dgm:spPr/>
      <dgm:t>
        <a:bodyPr/>
        <a:lstStyle/>
        <a:p>
          <a:pPr algn="just"/>
          <a:r>
            <a:rPr lang="en" dirty="0"/>
            <a:t>R-DIHM-PHYS-4.6 Thermal Survival: The microscope </a:t>
          </a:r>
          <a:r>
            <a:rPr lang="en" b="1" dirty="0"/>
            <a:t>shall</a:t>
          </a:r>
          <a:r>
            <a:rPr lang="en" dirty="0"/>
            <a:t> survive temperatures from -50C to +100C. An oven and a freezer may be used to verify this requirement, rather than a TVAC chamber.</a:t>
          </a:r>
        </a:p>
      </dgm:t>
    </dgm:pt>
    <dgm:pt modelId="{C7F97F56-5A45-41BE-859D-6634003BFCEF}" type="parTrans" cxnId="{5D711D49-2A87-451B-9252-C779AA3E3745}">
      <dgm:prSet/>
      <dgm:spPr/>
    </dgm:pt>
    <dgm:pt modelId="{69B87BC3-5337-4D0C-83CC-CD507061DCFE}" type="sibTrans" cxnId="{5D711D49-2A87-451B-9252-C779AA3E3745}">
      <dgm:prSet/>
      <dgm:spPr/>
    </dgm:pt>
    <dgm:pt modelId="{3AFD7083-709F-4B8D-80F1-E2EDE9D17E65}" type="pres">
      <dgm:prSet presAssocID="{7D4CE91F-973A-4E79-9574-55FDDF97CC28}" presName="linear" presStyleCnt="0">
        <dgm:presLayoutVars>
          <dgm:animLvl val="lvl"/>
          <dgm:resizeHandles val="exact"/>
        </dgm:presLayoutVars>
      </dgm:prSet>
      <dgm:spPr/>
    </dgm:pt>
    <dgm:pt modelId="{C76C0C99-D70C-4900-9EF7-D895A4093A2E}" type="pres">
      <dgm:prSet presAssocID="{6B5A95EC-F0F4-40FF-9A4B-5C5791F44491}" presName="parentText" presStyleLbl="node1" presStyleIdx="0" presStyleCnt="6">
        <dgm:presLayoutVars>
          <dgm:chMax val="0"/>
          <dgm:bulletEnabled val="1"/>
        </dgm:presLayoutVars>
      </dgm:prSet>
      <dgm:spPr/>
    </dgm:pt>
    <dgm:pt modelId="{7B45E786-2718-413A-8210-17B5D89B075C}" type="pres">
      <dgm:prSet presAssocID="{8EE7DD41-171F-4004-94AA-08816209162D}" presName="spacer" presStyleCnt="0"/>
      <dgm:spPr/>
    </dgm:pt>
    <dgm:pt modelId="{62509FDB-D877-4DFB-A3A9-E2B790783B3D}" type="pres">
      <dgm:prSet presAssocID="{DAC024A1-A7A7-4204-B9D8-AAB09CA3C034}" presName="parentText" presStyleLbl="node1" presStyleIdx="1" presStyleCnt="6">
        <dgm:presLayoutVars>
          <dgm:chMax val="0"/>
          <dgm:bulletEnabled val="1"/>
        </dgm:presLayoutVars>
      </dgm:prSet>
      <dgm:spPr/>
    </dgm:pt>
    <dgm:pt modelId="{0FB3E2E4-6D3B-489A-8DBA-14CFD42D1B6D}" type="pres">
      <dgm:prSet presAssocID="{2438A067-8626-4E32-9D24-EDD3CBC293E2}" presName="spacer" presStyleCnt="0"/>
      <dgm:spPr/>
    </dgm:pt>
    <dgm:pt modelId="{7A8ABA82-F1BC-4D3E-B917-E2DCCE3E1016}" type="pres">
      <dgm:prSet presAssocID="{947F973D-77B5-42E2-807F-3397731B01A6}" presName="parentText" presStyleLbl="node1" presStyleIdx="2" presStyleCnt="6">
        <dgm:presLayoutVars>
          <dgm:chMax val="0"/>
          <dgm:bulletEnabled val="1"/>
        </dgm:presLayoutVars>
      </dgm:prSet>
      <dgm:spPr/>
    </dgm:pt>
    <dgm:pt modelId="{123BF7C4-F2E1-4151-ADC4-B0741514DB88}" type="pres">
      <dgm:prSet presAssocID="{3654FFA9-C6C6-4AC7-92AE-1DDE5721748F}" presName="spacer" presStyleCnt="0"/>
      <dgm:spPr/>
    </dgm:pt>
    <dgm:pt modelId="{0EE68975-EC2E-4D25-BE61-2C9F1B36F556}" type="pres">
      <dgm:prSet presAssocID="{2C513A6A-33C2-4C85-B063-8B767366D327}" presName="parentText" presStyleLbl="node1" presStyleIdx="3" presStyleCnt="6">
        <dgm:presLayoutVars>
          <dgm:chMax val="0"/>
          <dgm:bulletEnabled val="1"/>
        </dgm:presLayoutVars>
      </dgm:prSet>
      <dgm:spPr/>
    </dgm:pt>
    <dgm:pt modelId="{8EE7C8BD-F2C5-4CA6-AEB5-06769FD6C765}" type="pres">
      <dgm:prSet presAssocID="{C15E5A00-2CA9-4629-AEC7-F281E59FFB9C}" presName="spacer" presStyleCnt="0"/>
      <dgm:spPr/>
    </dgm:pt>
    <dgm:pt modelId="{43D91FC5-7FE1-4065-ADCF-4C715912F1D0}" type="pres">
      <dgm:prSet presAssocID="{3F2B9B9F-A0EF-4EA3-9EDA-731F272B4EF2}" presName="parentText" presStyleLbl="node1" presStyleIdx="4" presStyleCnt="6">
        <dgm:presLayoutVars>
          <dgm:chMax val="0"/>
          <dgm:bulletEnabled val="1"/>
        </dgm:presLayoutVars>
      </dgm:prSet>
      <dgm:spPr/>
    </dgm:pt>
    <dgm:pt modelId="{9506CAFD-0721-407F-83AB-208823D44BC7}" type="pres">
      <dgm:prSet presAssocID="{7DE2CAE3-0380-4671-AB3A-07DCC99B4884}" presName="spacer" presStyleCnt="0"/>
      <dgm:spPr/>
    </dgm:pt>
    <dgm:pt modelId="{69D34555-C07F-4F72-81D9-153675E0D6F0}" type="pres">
      <dgm:prSet presAssocID="{EEBDCBDD-F4E9-4A1A-9D81-4311F32BE081}" presName="parentText" presStyleLbl="node1" presStyleIdx="5" presStyleCnt="6">
        <dgm:presLayoutVars>
          <dgm:chMax val="0"/>
          <dgm:bulletEnabled val="1"/>
        </dgm:presLayoutVars>
      </dgm:prSet>
      <dgm:spPr/>
    </dgm:pt>
  </dgm:ptLst>
  <dgm:cxnLst>
    <dgm:cxn modelId="{F3F32300-A19E-4B7C-A2E3-230957FBA7F1}" type="presOf" srcId="{2C513A6A-33C2-4C85-B063-8B767366D327}" destId="{0EE68975-EC2E-4D25-BE61-2C9F1B36F556}" srcOrd="0" destOrd="0" presId="urn:microsoft.com/office/officeart/2005/8/layout/vList2"/>
    <dgm:cxn modelId="{1F000F17-41F7-4B5F-B5B6-1E485092CAD1}" srcId="{7D4CE91F-973A-4E79-9574-55FDDF97CC28}" destId="{2C513A6A-33C2-4C85-B063-8B767366D327}" srcOrd="3" destOrd="0" parTransId="{E1B5B0DA-7A14-4766-A2DC-AAFBB0831AEE}" sibTransId="{C15E5A00-2CA9-4629-AEC7-F281E59FFB9C}"/>
    <dgm:cxn modelId="{47B8C92B-54DA-48CD-8997-4520F7B4AEA0}" type="presOf" srcId="{7D4CE91F-973A-4E79-9574-55FDDF97CC28}" destId="{3AFD7083-709F-4B8D-80F1-E2EDE9D17E65}" srcOrd="0" destOrd="0" presId="urn:microsoft.com/office/officeart/2005/8/layout/vList2"/>
    <dgm:cxn modelId="{4C18792C-D055-4BF7-B08D-68E068583DB1}" srcId="{7D4CE91F-973A-4E79-9574-55FDDF97CC28}" destId="{DAC024A1-A7A7-4204-B9D8-AAB09CA3C034}" srcOrd="1" destOrd="0" parTransId="{6546D6DC-0275-4FE4-94DE-4C344158C5F8}" sibTransId="{2438A067-8626-4E32-9D24-EDD3CBC293E2}"/>
    <dgm:cxn modelId="{0F13AA5C-0593-416B-9BF5-7C0B9B1BF098}" srcId="{7D4CE91F-973A-4E79-9574-55FDDF97CC28}" destId="{3F2B9B9F-A0EF-4EA3-9EDA-731F272B4EF2}" srcOrd="4" destOrd="0" parTransId="{C1102021-E8CA-4462-ACE7-09036D5EAC5D}" sibTransId="{7DE2CAE3-0380-4671-AB3A-07DCC99B4884}"/>
    <dgm:cxn modelId="{49C4D85D-B81B-4BBA-8DC7-F6ED7083E57B}" srcId="{7D4CE91F-973A-4E79-9574-55FDDF97CC28}" destId="{6B5A95EC-F0F4-40FF-9A4B-5C5791F44491}" srcOrd="0" destOrd="0" parTransId="{4A364BC5-544A-45ED-A7EB-E44C153E434A}" sibTransId="{8EE7DD41-171F-4004-94AA-08816209162D}"/>
    <dgm:cxn modelId="{5D711D49-2A87-451B-9252-C779AA3E3745}" srcId="{7D4CE91F-973A-4E79-9574-55FDDF97CC28}" destId="{EEBDCBDD-F4E9-4A1A-9D81-4311F32BE081}" srcOrd="5" destOrd="0" parTransId="{C7F97F56-5A45-41BE-859D-6634003BFCEF}" sibTransId="{69B87BC3-5337-4D0C-83CC-CD507061DCFE}"/>
    <dgm:cxn modelId="{C2628178-73D6-42F4-814D-9EA5AF4D1A22}" type="presOf" srcId="{6B5A95EC-F0F4-40FF-9A4B-5C5791F44491}" destId="{C76C0C99-D70C-4900-9EF7-D895A4093A2E}" srcOrd="0" destOrd="0" presId="urn:microsoft.com/office/officeart/2005/8/layout/vList2"/>
    <dgm:cxn modelId="{4C82229C-3E07-4E27-8566-13E8820EEC19}" srcId="{7D4CE91F-973A-4E79-9574-55FDDF97CC28}" destId="{947F973D-77B5-42E2-807F-3397731B01A6}" srcOrd="2" destOrd="0" parTransId="{74F59F65-CE50-43FC-BAD0-68EDCA4FD2BF}" sibTransId="{3654FFA9-C6C6-4AC7-92AE-1DDE5721748F}"/>
    <dgm:cxn modelId="{E55A28A3-2931-4692-AA17-DA3DE484D454}" type="presOf" srcId="{EEBDCBDD-F4E9-4A1A-9D81-4311F32BE081}" destId="{69D34555-C07F-4F72-81D9-153675E0D6F0}" srcOrd="0" destOrd="0" presId="urn:microsoft.com/office/officeart/2005/8/layout/vList2"/>
    <dgm:cxn modelId="{32793AC6-05CB-41F7-AFC6-AA0341F4E55C}" type="presOf" srcId="{3F2B9B9F-A0EF-4EA3-9EDA-731F272B4EF2}" destId="{43D91FC5-7FE1-4065-ADCF-4C715912F1D0}" srcOrd="0" destOrd="0" presId="urn:microsoft.com/office/officeart/2005/8/layout/vList2"/>
    <dgm:cxn modelId="{49A154C9-B31E-4A5E-85D5-121F6CDCE1F7}" type="presOf" srcId="{DAC024A1-A7A7-4204-B9D8-AAB09CA3C034}" destId="{62509FDB-D877-4DFB-A3A9-E2B790783B3D}" srcOrd="0" destOrd="0" presId="urn:microsoft.com/office/officeart/2005/8/layout/vList2"/>
    <dgm:cxn modelId="{785E16FC-C550-4714-8B60-B04A12228773}" type="presOf" srcId="{947F973D-77B5-42E2-807F-3397731B01A6}" destId="{7A8ABA82-F1BC-4D3E-B917-E2DCCE3E1016}" srcOrd="0" destOrd="0" presId="urn:microsoft.com/office/officeart/2005/8/layout/vList2"/>
    <dgm:cxn modelId="{29576140-4822-44BD-B623-FF1A00F4977E}" type="presParOf" srcId="{3AFD7083-709F-4B8D-80F1-E2EDE9D17E65}" destId="{C76C0C99-D70C-4900-9EF7-D895A4093A2E}" srcOrd="0" destOrd="0" presId="urn:microsoft.com/office/officeart/2005/8/layout/vList2"/>
    <dgm:cxn modelId="{385E152A-4514-4EE5-AE1B-4C1D87B92853}" type="presParOf" srcId="{3AFD7083-709F-4B8D-80F1-E2EDE9D17E65}" destId="{7B45E786-2718-413A-8210-17B5D89B075C}" srcOrd="1" destOrd="0" presId="urn:microsoft.com/office/officeart/2005/8/layout/vList2"/>
    <dgm:cxn modelId="{B68E43D3-9557-4A24-97E2-CF4193167A68}" type="presParOf" srcId="{3AFD7083-709F-4B8D-80F1-E2EDE9D17E65}" destId="{62509FDB-D877-4DFB-A3A9-E2B790783B3D}" srcOrd="2" destOrd="0" presId="urn:microsoft.com/office/officeart/2005/8/layout/vList2"/>
    <dgm:cxn modelId="{2BE55A74-2CB2-4B94-8F93-6617EDD219D4}" type="presParOf" srcId="{3AFD7083-709F-4B8D-80F1-E2EDE9D17E65}" destId="{0FB3E2E4-6D3B-489A-8DBA-14CFD42D1B6D}" srcOrd="3" destOrd="0" presId="urn:microsoft.com/office/officeart/2005/8/layout/vList2"/>
    <dgm:cxn modelId="{F22CFEFF-21C7-429E-A12E-B6CDA99A7C15}" type="presParOf" srcId="{3AFD7083-709F-4B8D-80F1-E2EDE9D17E65}" destId="{7A8ABA82-F1BC-4D3E-B917-E2DCCE3E1016}" srcOrd="4" destOrd="0" presId="urn:microsoft.com/office/officeart/2005/8/layout/vList2"/>
    <dgm:cxn modelId="{F8824446-D776-45E1-87F1-AB20D9264C34}" type="presParOf" srcId="{3AFD7083-709F-4B8D-80F1-E2EDE9D17E65}" destId="{123BF7C4-F2E1-4151-ADC4-B0741514DB88}" srcOrd="5" destOrd="0" presId="urn:microsoft.com/office/officeart/2005/8/layout/vList2"/>
    <dgm:cxn modelId="{A82C2C1C-6A8C-4C37-A7E6-C2B68431B5AA}" type="presParOf" srcId="{3AFD7083-709F-4B8D-80F1-E2EDE9D17E65}" destId="{0EE68975-EC2E-4D25-BE61-2C9F1B36F556}" srcOrd="6" destOrd="0" presId="urn:microsoft.com/office/officeart/2005/8/layout/vList2"/>
    <dgm:cxn modelId="{CD156B65-4627-4874-94BE-634ADC2EE92A}" type="presParOf" srcId="{3AFD7083-709F-4B8D-80F1-E2EDE9D17E65}" destId="{8EE7C8BD-F2C5-4CA6-AEB5-06769FD6C765}" srcOrd="7" destOrd="0" presId="urn:microsoft.com/office/officeart/2005/8/layout/vList2"/>
    <dgm:cxn modelId="{536675A0-25D9-4926-8EC8-1AEF676C434E}" type="presParOf" srcId="{3AFD7083-709F-4B8D-80F1-E2EDE9D17E65}" destId="{43D91FC5-7FE1-4065-ADCF-4C715912F1D0}" srcOrd="8" destOrd="0" presId="urn:microsoft.com/office/officeart/2005/8/layout/vList2"/>
    <dgm:cxn modelId="{A839A04E-6D33-457E-A460-1D87EB369C97}" type="presParOf" srcId="{3AFD7083-709F-4B8D-80F1-E2EDE9D17E65}" destId="{9506CAFD-0721-407F-83AB-208823D44BC7}" srcOrd="9" destOrd="0" presId="urn:microsoft.com/office/officeart/2005/8/layout/vList2"/>
    <dgm:cxn modelId="{91A1C92D-F080-4754-BC0C-E46C9177963A}" type="presParOf" srcId="{3AFD7083-709F-4B8D-80F1-E2EDE9D17E65}" destId="{69D34555-C07F-4F72-81D9-153675E0D6F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4CE91F-973A-4E79-9574-55FDDF97C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80D075-198D-4ACC-A48E-67E119BDA89F}">
      <dgm:prSet phldr="0"/>
      <dgm:spPr/>
      <dgm:t>
        <a:bodyPr/>
        <a:lstStyle/>
        <a:p>
          <a:pPr algn="just" rtl="0"/>
          <a:r>
            <a:rPr lang="en" dirty="0"/>
            <a:t>R-DIHM-PHYS-4.7 Thermal Operation: The microscope </a:t>
          </a:r>
          <a:r>
            <a:rPr lang="en" b="1" dirty="0"/>
            <a:t>shall</a:t>
          </a:r>
          <a:r>
            <a:rPr lang="en" dirty="0"/>
            <a:t> operate over temperatures ranging from -15C to +40C in a vacuum. This requirement shall be verified by analysis and should be verified by TVAC testing if a facility can be identified.</a:t>
          </a:r>
        </a:p>
      </dgm:t>
    </dgm:pt>
    <dgm:pt modelId="{E097D48C-4568-46E4-9114-564EF065B636}" type="parTrans" cxnId="{556E23C1-E3F4-4045-A911-EB2A0FCF2EF5}">
      <dgm:prSet/>
      <dgm:spPr/>
    </dgm:pt>
    <dgm:pt modelId="{277663C3-8BF1-470F-A6E0-71321C763B71}" type="sibTrans" cxnId="{556E23C1-E3F4-4045-A911-EB2A0FCF2EF5}">
      <dgm:prSet/>
      <dgm:spPr/>
    </dgm:pt>
    <dgm:pt modelId="{7A4AA04D-5287-4672-BB35-3E4435BBF0A0}">
      <dgm:prSet phldr="0"/>
      <dgm:spPr/>
      <dgm:t>
        <a:bodyPr/>
        <a:lstStyle/>
        <a:p>
          <a:pPr algn="just"/>
          <a:r>
            <a:rPr lang="en" dirty="0"/>
            <a:t>R-DIHM-PHYS-4.8 Depressurization: The microscope </a:t>
          </a:r>
          <a:r>
            <a:rPr lang="en" b="1" dirty="0"/>
            <a:t>shall</a:t>
          </a:r>
          <a:r>
            <a:rPr lang="en" dirty="0"/>
            <a:t> survive depressurization at a rate of 0.5 psi/s.</a:t>
          </a:r>
        </a:p>
      </dgm:t>
    </dgm:pt>
    <dgm:pt modelId="{C57447FA-5444-4B55-B9E8-9A44623ED0E9}" type="parTrans" cxnId="{B59731D5-DFF6-4F9D-B671-1C880D20235F}">
      <dgm:prSet/>
      <dgm:spPr/>
    </dgm:pt>
    <dgm:pt modelId="{2C9E2ED9-1ABD-4C95-95A2-2F96C0229048}" type="sibTrans" cxnId="{B59731D5-DFF6-4F9D-B671-1C880D20235F}">
      <dgm:prSet/>
      <dgm:spPr/>
    </dgm:pt>
    <dgm:pt modelId="{8558DEB9-48E1-48AC-BACB-702C06A5FDBC}">
      <dgm:prSet phldr="0"/>
      <dgm:spPr/>
      <dgm:t>
        <a:bodyPr/>
        <a:lstStyle/>
        <a:p>
          <a:pPr algn="just"/>
          <a:r>
            <a:rPr lang="en" dirty="0"/>
            <a:t>G-DIHM-PHYS-4.9 Outgassing: The microscope </a:t>
          </a:r>
          <a:r>
            <a:rPr lang="en" b="1" dirty="0"/>
            <a:t>should</a:t>
          </a:r>
          <a:r>
            <a:rPr lang="en" dirty="0"/>
            <a:t> not employ any materials with outgassing properties that could contaminate any optics or instruments onboard the orbiter, including optics within the microscope. Note that the orbiter will also host a Raman Spectrometer, which is very sensitive to organic materials.</a:t>
          </a:r>
        </a:p>
      </dgm:t>
    </dgm:pt>
    <dgm:pt modelId="{B45D67D3-86E8-4377-A6F4-D60C10D41047}" type="parTrans" cxnId="{CD3E25BF-256F-4B35-80C5-3EC9900667FD}">
      <dgm:prSet/>
      <dgm:spPr/>
    </dgm:pt>
    <dgm:pt modelId="{86DFC78B-18D8-4D2D-AF0A-F57B42A3736E}" type="sibTrans" cxnId="{CD3E25BF-256F-4B35-80C5-3EC9900667FD}">
      <dgm:prSet/>
      <dgm:spPr/>
    </dgm:pt>
    <dgm:pt modelId="{C767DCB0-4AA3-44D5-A1B6-378BD418547E}">
      <dgm:prSet phldr="0"/>
      <dgm:spPr/>
      <dgm:t>
        <a:bodyPr/>
        <a:lstStyle/>
        <a:p>
          <a:pPr algn="just"/>
          <a:r>
            <a:rPr lang="en" dirty="0"/>
            <a:t>R-DIHM-PHYS-5 Electrical interface: TBD (contractor specified)</a:t>
          </a:r>
        </a:p>
      </dgm:t>
    </dgm:pt>
    <dgm:pt modelId="{72CA8E0D-6314-4692-9632-EFBDE2E3C0C6}" type="parTrans" cxnId="{B7047216-5844-4E36-B25F-9D5536FD7FBE}">
      <dgm:prSet/>
      <dgm:spPr/>
    </dgm:pt>
    <dgm:pt modelId="{BCF46422-500F-4DF9-A250-1B00C93C4587}" type="sibTrans" cxnId="{B7047216-5844-4E36-B25F-9D5536FD7FBE}">
      <dgm:prSet/>
      <dgm:spPr/>
    </dgm:pt>
    <dgm:pt modelId="{FFBA6921-0D7F-46D9-8337-9A5FB17CD1BB}">
      <dgm:prSet phldr="0"/>
      <dgm:spPr/>
      <dgm:t>
        <a:bodyPr/>
        <a:lstStyle/>
        <a:p>
          <a:pPr algn="just"/>
          <a:r>
            <a:rPr lang="en" dirty="0"/>
            <a:t>R-DIHM-PHYS-6 Mechanical interface: The microscope </a:t>
          </a:r>
          <a:r>
            <a:rPr lang="en" b="1" dirty="0"/>
            <a:t>shall</a:t>
          </a:r>
          <a:r>
            <a:rPr lang="en" dirty="0"/>
            <a:t> mate with a flat, temperature-controlled, aluminum baseplate, sized to accommodate 1U payloads.</a:t>
          </a:r>
        </a:p>
      </dgm:t>
    </dgm:pt>
    <dgm:pt modelId="{5074DFC7-8DCC-46D3-B7FA-36011B6E7404}" type="parTrans" cxnId="{68DA54B6-69CC-4BC2-B5A3-D5AC325B6C89}">
      <dgm:prSet/>
      <dgm:spPr/>
    </dgm:pt>
    <dgm:pt modelId="{8EDF9954-4D3E-48E1-829A-BF8082DBE0E5}" type="sibTrans" cxnId="{68DA54B6-69CC-4BC2-B5A3-D5AC325B6C89}">
      <dgm:prSet/>
      <dgm:spPr/>
    </dgm:pt>
    <dgm:pt modelId="{F43C6ECF-DF29-4C88-BC63-8BCDB6B1686C}">
      <dgm:prSet phldr="0"/>
      <dgm:spPr/>
      <dgm:t>
        <a:bodyPr/>
        <a:lstStyle/>
        <a:p>
          <a:pPr algn="just"/>
          <a:r>
            <a:rPr lang="en" dirty="0"/>
            <a:t>R-DIHM-PHYS-7 Packaging: The microscope </a:t>
          </a:r>
          <a:r>
            <a:rPr lang="en" b="1" dirty="0"/>
            <a:t>shall</a:t>
          </a:r>
          <a:r>
            <a:rPr lang="en" dirty="0"/>
            <a:t> be fully enclosed in a 1U housing that provides all interfaces with the spacecraft.</a:t>
          </a:r>
        </a:p>
      </dgm:t>
    </dgm:pt>
    <dgm:pt modelId="{039A101A-B4D3-4E24-9372-6CD017AC1337}" type="parTrans" cxnId="{09F580C5-A56D-40CB-B4B2-56DB02337927}">
      <dgm:prSet/>
      <dgm:spPr/>
    </dgm:pt>
    <dgm:pt modelId="{F360C69B-0435-43AA-8DEE-DE83C94CD5A5}" type="sibTrans" cxnId="{09F580C5-A56D-40CB-B4B2-56DB02337927}">
      <dgm:prSet/>
      <dgm:spPr/>
    </dgm:pt>
    <dgm:pt modelId="{3AFD7083-709F-4B8D-80F1-E2EDE9D17E65}" type="pres">
      <dgm:prSet presAssocID="{7D4CE91F-973A-4E79-9574-55FDDF97CC28}" presName="linear" presStyleCnt="0">
        <dgm:presLayoutVars>
          <dgm:animLvl val="lvl"/>
          <dgm:resizeHandles val="exact"/>
        </dgm:presLayoutVars>
      </dgm:prSet>
      <dgm:spPr/>
    </dgm:pt>
    <dgm:pt modelId="{A83953E5-4B0E-403A-B25A-9A1D7A14198E}" type="pres">
      <dgm:prSet presAssocID="{A580D075-198D-4ACC-A48E-67E119BDA89F}" presName="parentText" presStyleLbl="node1" presStyleIdx="0" presStyleCnt="6">
        <dgm:presLayoutVars>
          <dgm:chMax val="0"/>
          <dgm:bulletEnabled val="1"/>
        </dgm:presLayoutVars>
      </dgm:prSet>
      <dgm:spPr/>
    </dgm:pt>
    <dgm:pt modelId="{DAFDF711-E6C7-4F4F-80B2-6AEE06510EE0}" type="pres">
      <dgm:prSet presAssocID="{277663C3-8BF1-470F-A6E0-71321C763B71}" presName="spacer" presStyleCnt="0"/>
      <dgm:spPr/>
    </dgm:pt>
    <dgm:pt modelId="{D23B3FF8-CC28-45F7-9BAA-B98506222400}" type="pres">
      <dgm:prSet presAssocID="{7A4AA04D-5287-4672-BB35-3E4435BBF0A0}" presName="parentText" presStyleLbl="node1" presStyleIdx="1" presStyleCnt="6">
        <dgm:presLayoutVars>
          <dgm:chMax val="0"/>
          <dgm:bulletEnabled val="1"/>
        </dgm:presLayoutVars>
      </dgm:prSet>
      <dgm:spPr/>
    </dgm:pt>
    <dgm:pt modelId="{A22C8AE8-AD78-4B26-B5F8-064A52AB75CD}" type="pres">
      <dgm:prSet presAssocID="{2C9E2ED9-1ABD-4C95-95A2-2F96C0229048}" presName="spacer" presStyleCnt="0"/>
      <dgm:spPr/>
    </dgm:pt>
    <dgm:pt modelId="{43735B4A-C46C-41F8-A78B-C1B9677162E7}" type="pres">
      <dgm:prSet presAssocID="{8558DEB9-48E1-48AC-BACB-702C06A5FDBC}" presName="parentText" presStyleLbl="node1" presStyleIdx="2" presStyleCnt="6">
        <dgm:presLayoutVars>
          <dgm:chMax val="0"/>
          <dgm:bulletEnabled val="1"/>
        </dgm:presLayoutVars>
      </dgm:prSet>
      <dgm:spPr/>
    </dgm:pt>
    <dgm:pt modelId="{82404275-FF28-4C81-B1D0-AFFA2F573076}" type="pres">
      <dgm:prSet presAssocID="{86DFC78B-18D8-4D2D-AF0A-F57B42A3736E}" presName="spacer" presStyleCnt="0"/>
      <dgm:spPr/>
    </dgm:pt>
    <dgm:pt modelId="{9A1E05ED-E2A5-4598-87AD-F1C871B39C92}" type="pres">
      <dgm:prSet presAssocID="{C767DCB0-4AA3-44D5-A1B6-378BD418547E}" presName="parentText" presStyleLbl="node1" presStyleIdx="3" presStyleCnt="6">
        <dgm:presLayoutVars>
          <dgm:chMax val="0"/>
          <dgm:bulletEnabled val="1"/>
        </dgm:presLayoutVars>
      </dgm:prSet>
      <dgm:spPr/>
    </dgm:pt>
    <dgm:pt modelId="{EA90B41B-972A-4F72-9EC1-E91393200097}" type="pres">
      <dgm:prSet presAssocID="{BCF46422-500F-4DF9-A250-1B00C93C4587}" presName="spacer" presStyleCnt="0"/>
      <dgm:spPr/>
    </dgm:pt>
    <dgm:pt modelId="{264CCC84-8519-4BEB-8727-20F9631A30E2}" type="pres">
      <dgm:prSet presAssocID="{FFBA6921-0D7F-46D9-8337-9A5FB17CD1BB}" presName="parentText" presStyleLbl="node1" presStyleIdx="4" presStyleCnt="6">
        <dgm:presLayoutVars>
          <dgm:chMax val="0"/>
          <dgm:bulletEnabled val="1"/>
        </dgm:presLayoutVars>
      </dgm:prSet>
      <dgm:spPr/>
    </dgm:pt>
    <dgm:pt modelId="{69E7B088-87B8-4C71-AA79-E203535B53BB}" type="pres">
      <dgm:prSet presAssocID="{8EDF9954-4D3E-48E1-829A-BF8082DBE0E5}" presName="spacer" presStyleCnt="0"/>
      <dgm:spPr/>
    </dgm:pt>
    <dgm:pt modelId="{38CB2C7F-95E5-4992-9DE1-CB31C3EF9812}" type="pres">
      <dgm:prSet presAssocID="{F43C6ECF-DF29-4C88-BC63-8BCDB6B1686C}" presName="parentText" presStyleLbl="node1" presStyleIdx="5" presStyleCnt="6">
        <dgm:presLayoutVars>
          <dgm:chMax val="0"/>
          <dgm:bulletEnabled val="1"/>
        </dgm:presLayoutVars>
      </dgm:prSet>
      <dgm:spPr/>
    </dgm:pt>
  </dgm:ptLst>
  <dgm:cxnLst>
    <dgm:cxn modelId="{B7047216-5844-4E36-B25F-9D5536FD7FBE}" srcId="{7D4CE91F-973A-4E79-9574-55FDDF97CC28}" destId="{C767DCB0-4AA3-44D5-A1B6-378BD418547E}" srcOrd="3" destOrd="0" parTransId="{72CA8E0D-6314-4692-9632-EFBDE2E3C0C6}" sibTransId="{BCF46422-500F-4DF9-A250-1B00C93C4587}"/>
    <dgm:cxn modelId="{47B8C92B-54DA-48CD-8997-4520F7B4AEA0}" type="presOf" srcId="{7D4CE91F-973A-4E79-9574-55FDDF97CC28}" destId="{3AFD7083-709F-4B8D-80F1-E2EDE9D17E65}" srcOrd="0" destOrd="0" presId="urn:microsoft.com/office/officeart/2005/8/layout/vList2"/>
    <dgm:cxn modelId="{BD556C35-9ABF-4699-A2CB-79C0CB01068D}" type="presOf" srcId="{A580D075-198D-4ACC-A48E-67E119BDA89F}" destId="{A83953E5-4B0E-403A-B25A-9A1D7A14198E}" srcOrd="0" destOrd="0" presId="urn:microsoft.com/office/officeart/2005/8/layout/vList2"/>
    <dgm:cxn modelId="{7F1B1B40-DF31-4A1B-92E8-F5C35A509F8C}" type="presOf" srcId="{F43C6ECF-DF29-4C88-BC63-8BCDB6B1686C}" destId="{38CB2C7F-95E5-4992-9DE1-CB31C3EF9812}" srcOrd="0" destOrd="0" presId="urn:microsoft.com/office/officeart/2005/8/layout/vList2"/>
    <dgm:cxn modelId="{0D466445-890D-4E3B-B53E-90E1A7410972}" type="presOf" srcId="{7A4AA04D-5287-4672-BB35-3E4435BBF0A0}" destId="{D23B3FF8-CC28-45F7-9BAA-B98506222400}" srcOrd="0" destOrd="0" presId="urn:microsoft.com/office/officeart/2005/8/layout/vList2"/>
    <dgm:cxn modelId="{13E64E7C-DBCB-4DA6-A5A9-9D590D9B90AF}" type="presOf" srcId="{FFBA6921-0D7F-46D9-8337-9A5FB17CD1BB}" destId="{264CCC84-8519-4BEB-8727-20F9631A30E2}" srcOrd="0" destOrd="0" presId="urn:microsoft.com/office/officeart/2005/8/layout/vList2"/>
    <dgm:cxn modelId="{68DA54B6-69CC-4BC2-B5A3-D5AC325B6C89}" srcId="{7D4CE91F-973A-4E79-9574-55FDDF97CC28}" destId="{FFBA6921-0D7F-46D9-8337-9A5FB17CD1BB}" srcOrd="4" destOrd="0" parTransId="{5074DFC7-8DCC-46D3-B7FA-36011B6E7404}" sibTransId="{8EDF9954-4D3E-48E1-829A-BF8082DBE0E5}"/>
    <dgm:cxn modelId="{CD3E25BF-256F-4B35-80C5-3EC9900667FD}" srcId="{7D4CE91F-973A-4E79-9574-55FDDF97CC28}" destId="{8558DEB9-48E1-48AC-BACB-702C06A5FDBC}" srcOrd="2" destOrd="0" parTransId="{B45D67D3-86E8-4377-A6F4-D60C10D41047}" sibTransId="{86DFC78B-18D8-4D2D-AF0A-F57B42A3736E}"/>
    <dgm:cxn modelId="{556E23C1-E3F4-4045-A911-EB2A0FCF2EF5}" srcId="{7D4CE91F-973A-4E79-9574-55FDDF97CC28}" destId="{A580D075-198D-4ACC-A48E-67E119BDA89F}" srcOrd="0" destOrd="0" parTransId="{E097D48C-4568-46E4-9114-564EF065B636}" sibTransId="{277663C3-8BF1-470F-A6E0-71321C763B71}"/>
    <dgm:cxn modelId="{09F580C5-A56D-40CB-B4B2-56DB02337927}" srcId="{7D4CE91F-973A-4E79-9574-55FDDF97CC28}" destId="{F43C6ECF-DF29-4C88-BC63-8BCDB6B1686C}" srcOrd="5" destOrd="0" parTransId="{039A101A-B4D3-4E24-9372-6CD017AC1337}" sibTransId="{F360C69B-0435-43AA-8DEE-DE83C94CD5A5}"/>
    <dgm:cxn modelId="{B59731D5-DFF6-4F9D-B671-1C880D20235F}" srcId="{7D4CE91F-973A-4E79-9574-55FDDF97CC28}" destId="{7A4AA04D-5287-4672-BB35-3E4435BBF0A0}" srcOrd="1" destOrd="0" parTransId="{C57447FA-5444-4B55-B9E8-9A44623ED0E9}" sibTransId="{2C9E2ED9-1ABD-4C95-95A2-2F96C0229048}"/>
    <dgm:cxn modelId="{15BA66EC-2858-41F5-9BD0-5431491FAB91}" type="presOf" srcId="{8558DEB9-48E1-48AC-BACB-702C06A5FDBC}" destId="{43735B4A-C46C-41F8-A78B-C1B9677162E7}" srcOrd="0" destOrd="0" presId="urn:microsoft.com/office/officeart/2005/8/layout/vList2"/>
    <dgm:cxn modelId="{48EDC1F8-F3FC-43EC-A264-A8629D346C92}" type="presOf" srcId="{C767DCB0-4AA3-44D5-A1B6-378BD418547E}" destId="{9A1E05ED-E2A5-4598-87AD-F1C871B39C92}" srcOrd="0" destOrd="0" presId="urn:microsoft.com/office/officeart/2005/8/layout/vList2"/>
    <dgm:cxn modelId="{C0F3C5A4-D54B-4CB8-B339-234B0F14E541}" type="presParOf" srcId="{3AFD7083-709F-4B8D-80F1-E2EDE9D17E65}" destId="{A83953E5-4B0E-403A-B25A-9A1D7A14198E}" srcOrd="0" destOrd="0" presId="urn:microsoft.com/office/officeart/2005/8/layout/vList2"/>
    <dgm:cxn modelId="{F992858B-9155-45E4-AFD9-80F1C44B8B78}" type="presParOf" srcId="{3AFD7083-709F-4B8D-80F1-E2EDE9D17E65}" destId="{DAFDF711-E6C7-4F4F-80B2-6AEE06510EE0}" srcOrd="1" destOrd="0" presId="urn:microsoft.com/office/officeart/2005/8/layout/vList2"/>
    <dgm:cxn modelId="{303E0EC2-0447-45E9-836F-41C1B9CBFB3F}" type="presParOf" srcId="{3AFD7083-709F-4B8D-80F1-E2EDE9D17E65}" destId="{D23B3FF8-CC28-45F7-9BAA-B98506222400}" srcOrd="2" destOrd="0" presId="urn:microsoft.com/office/officeart/2005/8/layout/vList2"/>
    <dgm:cxn modelId="{1F5EBD33-6F0E-4CCD-BC31-62491F94A1EE}" type="presParOf" srcId="{3AFD7083-709F-4B8D-80F1-E2EDE9D17E65}" destId="{A22C8AE8-AD78-4B26-B5F8-064A52AB75CD}" srcOrd="3" destOrd="0" presId="urn:microsoft.com/office/officeart/2005/8/layout/vList2"/>
    <dgm:cxn modelId="{4B585320-2DE6-4792-A96E-F84A9449BCB3}" type="presParOf" srcId="{3AFD7083-709F-4B8D-80F1-E2EDE9D17E65}" destId="{43735B4A-C46C-41F8-A78B-C1B9677162E7}" srcOrd="4" destOrd="0" presId="urn:microsoft.com/office/officeart/2005/8/layout/vList2"/>
    <dgm:cxn modelId="{D61D3500-AFCF-45AA-BF93-69B3FDF7D795}" type="presParOf" srcId="{3AFD7083-709F-4B8D-80F1-E2EDE9D17E65}" destId="{82404275-FF28-4C81-B1D0-AFFA2F573076}" srcOrd="5" destOrd="0" presId="urn:microsoft.com/office/officeart/2005/8/layout/vList2"/>
    <dgm:cxn modelId="{5F9B13B9-E134-45E0-83F5-056FB1AB60E5}" type="presParOf" srcId="{3AFD7083-709F-4B8D-80F1-E2EDE9D17E65}" destId="{9A1E05ED-E2A5-4598-87AD-F1C871B39C92}" srcOrd="6" destOrd="0" presId="urn:microsoft.com/office/officeart/2005/8/layout/vList2"/>
    <dgm:cxn modelId="{83A19CB0-7D01-4A25-AAE5-0138E5963BED}" type="presParOf" srcId="{3AFD7083-709F-4B8D-80F1-E2EDE9D17E65}" destId="{EA90B41B-972A-4F72-9EC1-E91393200097}" srcOrd="7" destOrd="0" presId="urn:microsoft.com/office/officeart/2005/8/layout/vList2"/>
    <dgm:cxn modelId="{1F5925F7-1BB2-4FCC-B5B3-E3450AF096E9}" type="presParOf" srcId="{3AFD7083-709F-4B8D-80F1-E2EDE9D17E65}" destId="{264CCC84-8519-4BEB-8727-20F9631A30E2}" srcOrd="8" destOrd="0" presId="urn:microsoft.com/office/officeart/2005/8/layout/vList2"/>
    <dgm:cxn modelId="{56987EE1-2E13-497C-B503-9726CEC1CC25}" type="presParOf" srcId="{3AFD7083-709F-4B8D-80F1-E2EDE9D17E65}" destId="{69E7B088-87B8-4C71-AA79-E203535B53BB}" srcOrd="9" destOrd="0" presId="urn:microsoft.com/office/officeart/2005/8/layout/vList2"/>
    <dgm:cxn modelId="{CD7EC2ED-A624-4DF9-91EE-36F515F133C7}" type="presParOf" srcId="{3AFD7083-709F-4B8D-80F1-E2EDE9D17E65}" destId="{38CB2C7F-95E5-4992-9DE1-CB31C3EF981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4CE91F-973A-4E79-9574-55FDDF97C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88CC4A5-5AA5-42F6-9A28-8D163535365F}">
      <dgm:prSet phldr="0"/>
      <dgm:spPr/>
      <dgm:t>
        <a:bodyPr/>
        <a:lstStyle/>
        <a:p>
          <a:pPr algn="just" rtl="0"/>
          <a:r>
            <a:rPr lang="en" dirty="0"/>
            <a:t>R-DIHM-PHYS-8 Sample Handling: The microscope </a:t>
          </a:r>
          <a:r>
            <a:rPr lang="en" b="1" dirty="0"/>
            <a:t>shall</a:t>
          </a:r>
          <a:r>
            <a:rPr lang="en" dirty="0"/>
            <a:t> have a liquid water interface for receiving and expelling samples under expected operating conditions.</a:t>
          </a:r>
        </a:p>
      </dgm:t>
    </dgm:pt>
    <dgm:pt modelId="{2408288E-3514-44FB-9813-E98F99FAD9FB}" type="parTrans" cxnId="{0F9832F9-658B-4132-AD2E-14BBC0969B34}">
      <dgm:prSet/>
      <dgm:spPr/>
    </dgm:pt>
    <dgm:pt modelId="{DA7D12A4-FD9C-4565-A7E9-D54E094966CE}" type="sibTrans" cxnId="{0F9832F9-658B-4132-AD2E-14BBC0969B34}">
      <dgm:prSet/>
      <dgm:spPr/>
    </dgm:pt>
    <dgm:pt modelId="{76C13953-B81A-4FD9-A318-D15C02936A3C}">
      <dgm:prSet phldr="0"/>
      <dgm:spPr/>
      <dgm:t>
        <a:bodyPr/>
        <a:lstStyle/>
        <a:p>
          <a:pPr algn="just"/>
          <a:r>
            <a:rPr lang="en" dirty="0"/>
            <a:t>R-DIHM-PHYS-8.1 Sample input: The microscope </a:t>
          </a:r>
          <a:r>
            <a:rPr lang="en" b="1" dirty="0"/>
            <a:t>shall</a:t>
          </a:r>
          <a:r>
            <a:rPr lang="en" dirty="0"/>
            <a:t> accept the sample input via microfluidic tubing, which flows into the sample imaging chamber.</a:t>
          </a:r>
        </a:p>
      </dgm:t>
    </dgm:pt>
    <dgm:pt modelId="{58FE2C2B-12AE-4794-BB3F-2F6556967C42}" type="parTrans" cxnId="{066EFD8A-AFD4-4A52-B947-72528A2D84FF}">
      <dgm:prSet/>
      <dgm:spPr/>
    </dgm:pt>
    <dgm:pt modelId="{78062825-6480-4C33-8535-81C686914C87}" type="sibTrans" cxnId="{066EFD8A-AFD4-4A52-B947-72528A2D84FF}">
      <dgm:prSet/>
      <dgm:spPr/>
    </dgm:pt>
    <dgm:pt modelId="{8B8FD617-B5A2-4F27-BF00-565EC034A3C4}">
      <dgm:prSet phldr="0"/>
      <dgm:spPr/>
      <dgm:t>
        <a:bodyPr/>
        <a:lstStyle/>
        <a:p>
          <a:pPr algn="just"/>
          <a:r>
            <a:rPr lang="en" dirty="0"/>
            <a:t>R-DIHM-PHYS-8.2 Sample output: The microscope </a:t>
          </a:r>
          <a:r>
            <a:rPr lang="en" b="1" dirty="0"/>
            <a:t>shall</a:t>
          </a:r>
          <a:r>
            <a:rPr lang="en" dirty="0"/>
            <a:t> expel the sample from the sample chamber via microfluidic tubing.</a:t>
          </a:r>
        </a:p>
      </dgm:t>
    </dgm:pt>
    <dgm:pt modelId="{3B316797-DA40-40E0-9082-36E34A9F86FD}" type="parTrans" cxnId="{0DE83643-A9E8-44E4-B5E1-A35A12E9EAE8}">
      <dgm:prSet/>
      <dgm:spPr/>
    </dgm:pt>
    <dgm:pt modelId="{CADEFE80-13A4-4D81-A742-EDD2F1E29B3F}" type="sibTrans" cxnId="{0DE83643-A9E8-44E4-B5E1-A35A12E9EAE8}">
      <dgm:prSet/>
      <dgm:spPr/>
    </dgm:pt>
    <dgm:pt modelId="{2C5F6298-20A5-43C9-9C3F-18FB44DD67CF}">
      <dgm:prSet phldr="0"/>
      <dgm:spPr/>
      <dgm:t>
        <a:bodyPr/>
        <a:lstStyle/>
        <a:p>
          <a:pPr algn="just"/>
          <a:r>
            <a:rPr lang="en" dirty="0"/>
            <a:t>R-DIHM-PHYS-8.3 Bubble mitigation: The microscope </a:t>
          </a:r>
          <a:r>
            <a:rPr lang="en" b="1" dirty="0"/>
            <a:t>shall</a:t>
          </a:r>
          <a:r>
            <a:rPr lang="en" dirty="0"/>
            <a:t> prevent bubbles from entering the sample chamber.</a:t>
          </a:r>
        </a:p>
      </dgm:t>
    </dgm:pt>
    <dgm:pt modelId="{88E07026-3B56-4174-B11C-AA44386C4823}" type="parTrans" cxnId="{DD263BD8-0393-43E8-939C-B0F63A2E6444}">
      <dgm:prSet/>
      <dgm:spPr/>
    </dgm:pt>
    <dgm:pt modelId="{8691CC1F-5133-4C7D-84DA-37F9240FC8B1}" type="sibTrans" cxnId="{DD263BD8-0393-43E8-939C-B0F63A2E6444}">
      <dgm:prSet/>
      <dgm:spPr/>
    </dgm:pt>
    <dgm:pt modelId="{AC82F868-CB4E-48A3-AE79-59259DF4FCFE}">
      <dgm:prSet phldr="0"/>
      <dgm:spPr/>
      <dgm:t>
        <a:bodyPr/>
        <a:lstStyle/>
        <a:p>
          <a:pPr algn="just"/>
          <a:r>
            <a:rPr lang="en" dirty="0"/>
            <a:t>R-DIHM-PHYS-8.4 Bubble flushing: The microscope </a:t>
          </a:r>
          <a:r>
            <a:rPr lang="en" b="1" dirty="0"/>
            <a:t>shall</a:t>
          </a:r>
          <a:r>
            <a:rPr lang="en" dirty="0"/>
            <a:t> provide a method for flushing bubbles from the imaging chamber.</a:t>
          </a:r>
        </a:p>
      </dgm:t>
    </dgm:pt>
    <dgm:pt modelId="{219A3380-80C7-42F2-B5BD-2A9DB8BAF08D}" type="parTrans" cxnId="{755BDECD-77E3-4441-99CC-1F1135CC5ED3}">
      <dgm:prSet/>
      <dgm:spPr/>
    </dgm:pt>
    <dgm:pt modelId="{E1410666-4670-41FD-A43F-8CA392ED4BD3}" type="sibTrans" cxnId="{755BDECD-77E3-4441-99CC-1F1135CC5ED3}">
      <dgm:prSet/>
      <dgm:spPr/>
    </dgm:pt>
    <dgm:pt modelId="{01EFD65B-31CF-4D87-A432-C5D6EB511F20}">
      <dgm:prSet phldr="0"/>
      <dgm:spPr/>
      <dgm:t>
        <a:bodyPr/>
        <a:lstStyle/>
        <a:p>
          <a:pPr algn="just"/>
          <a:r>
            <a:rPr lang="en" dirty="0"/>
            <a:t>R-DIHM-PHYS-8.5 Passive sample heating: The microscope </a:t>
          </a:r>
          <a:r>
            <a:rPr lang="en" b="1" dirty="0"/>
            <a:t>shall</a:t>
          </a:r>
          <a:r>
            <a:rPr lang="en" dirty="0"/>
            <a:t> not heat the sample by more than +5 degrees C relative to the baseplate temperature, except when the sample heater is activated.</a:t>
          </a:r>
        </a:p>
      </dgm:t>
    </dgm:pt>
    <dgm:pt modelId="{3F7359E3-877D-47F8-89DA-F207649F0948}" type="parTrans" cxnId="{288E17E5-2472-42F2-8813-94ACC2FC50CA}">
      <dgm:prSet/>
      <dgm:spPr/>
    </dgm:pt>
    <dgm:pt modelId="{AA553E70-52C9-4AC2-8FF0-C73E482CF5A6}" type="sibTrans" cxnId="{288E17E5-2472-42F2-8813-94ACC2FC50CA}">
      <dgm:prSet/>
      <dgm:spPr/>
    </dgm:pt>
    <dgm:pt modelId="{3AFD7083-709F-4B8D-80F1-E2EDE9D17E65}" type="pres">
      <dgm:prSet presAssocID="{7D4CE91F-973A-4E79-9574-55FDDF97CC28}" presName="linear" presStyleCnt="0">
        <dgm:presLayoutVars>
          <dgm:animLvl val="lvl"/>
          <dgm:resizeHandles val="exact"/>
        </dgm:presLayoutVars>
      </dgm:prSet>
      <dgm:spPr/>
    </dgm:pt>
    <dgm:pt modelId="{2B770362-741E-42E1-A41A-E817BF31EAE3}" type="pres">
      <dgm:prSet presAssocID="{C88CC4A5-5AA5-42F6-9A28-8D163535365F}" presName="parentText" presStyleLbl="node1" presStyleIdx="0" presStyleCnt="6">
        <dgm:presLayoutVars>
          <dgm:chMax val="0"/>
          <dgm:bulletEnabled val="1"/>
        </dgm:presLayoutVars>
      </dgm:prSet>
      <dgm:spPr/>
    </dgm:pt>
    <dgm:pt modelId="{0ADD8003-E8F1-4B7A-8470-08DA8B682A65}" type="pres">
      <dgm:prSet presAssocID="{DA7D12A4-FD9C-4565-A7E9-D54E094966CE}" presName="spacer" presStyleCnt="0"/>
      <dgm:spPr/>
    </dgm:pt>
    <dgm:pt modelId="{97A8E4E2-5502-43D8-A538-D07E920522D6}" type="pres">
      <dgm:prSet presAssocID="{76C13953-B81A-4FD9-A318-D15C02936A3C}" presName="parentText" presStyleLbl="node1" presStyleIdx="1" presStyleCnt="6">
        <dgm:presLayoutVars>
          <dgm:chMax val="0"/>
          <dgm:bulletEnabled val="1"/>
        </dgm:presLayoutVars>
      </dgm:prSet>
      <dgm:spPr/>
    </dgm:pt>
    <dgm:pt modelId="{32024ACF-5A31-4D92-964F-36DD70BAAFD4}" type="pres">
      <dgm:prSet presAssocID="{78062825-6480-4C33-8535-81C686914C87}" presName="spacer" presStyleCnt="0"/>
      <dgm:spPr/>
    </dgm:pt>
    <dgm:pt modelId="{936F43B9-AAB8-40C7-B979-4CA734D0FD32}" type="pres">
      <dgm:prSet presAssocID="{8B8FD617-B5A2-4F27-BF00-565EC034A3C4}" presName="parentText" presStyleLbl="node1" presStyleIdx="2" presStyleCnt="6">
        <dgm:presLayoutVars>
          <dgm:chMax val="0"/>
          <dgm:bulletEnabled val="1"/>
        </dgm:presLayoutVars>
      </dgm:prSet>
      <dgm:spPr/>
    </dgm:pt>
    <dgm:pt modelId="{D60BE8E4-4865-4486-BBC1-9C674EC32E78}" type="pres">
      <dgm:prSet presAssocID="{CADEFE80-13A4-4D81-A742-EDD2F1E29B3F}" presName="spacer" presStyleCnt="0"/>
      <dgm:spPr/>
    </dgm:pt>
    <dgm:pt modelId="{DC923E3A-B030-415F-AA0F-7AFE5E3113CF}" type="pres">
      <dgm:prSet presAssocID="{2C5F6298-20A5-43C9-9C3F-18FB44DD67CF}" presName="parentText" presStyleLbl="node1" presStyleIdx="3" presStyleCnt="6">
        <dgm:presLayoutVars>
          <dgm:chMax val="0"/>
          <dgm:bulletEnabled val="1"/>
        </dgm:presLayoutVars>
      </dgm:prSet>
      <dgm:spPr/>
    </dgm:pt>
    <dgm:pt modelId="{FA077B8B-C81B-474A-9A4C-E738AF461468}" type="pres">
      <dgm:prSet presAssocID="{8691CC1F-5133-4C7D-84DA-37F9240FC8B1}" presName="spacer" presStyleCnt="0"/>
      <dgm:spPr/>
    </dgm:pt>
    <dgm:pt modelId="{895FE7B1-19F4-4263-B56F-7CDC3526D2FE}" type="pres">
      <dgm:prSet presAssocID="{AC82F868-CB4E-48A3-AE79-59259DF4FCFE}" presName="parentText" presStyleLbl="node1" presStyleIdx="4" presStyleCnt="6">
        <dgm:presLayoutVars>
          <dgm:chMax val="0"/>
          <dgm:bulletEnabled val="1"/>
        </dgm:presLayoutVars>
      </dgm:prSet>
      <dgm:spPr/>
    </dgm:pt>
    <dgm:pt modelId="{3D8AD256-A1AB-4949-BC38-A2F6D14470E5}" type="pres">
      <dgm:prSet presAssocID="{E1410666-4670-41FD-A43F-8CA392ED4BD3}" presName="spacer" presStyleCnt="0"/>
      <dgm:spPr/>
    </dgm:pt>
    <dgm:pt modelId="{D051C7CB-4770-4849-94C8-350195F6B250}" type="pres">
      <dgm:prSet presAssocID="{01EFD65B-31CF-4D87-A432-C5D6EB511F20}" presName="parentText" presStyleLbl="node1" presStyleIdx="5" presStyleCnt="6">
        <dgm:presLayoutVars>
          <dgm:chMax val="0"/>
          <dgm:bulletEnabled val="1"/>
        </dgm:presLayoutVars>
      </dgm:prSet>
      <dgm:spPr/>
    </dgm:pt>
  </dgm:ptLst>
  <dgm:cxnLst>
    <dgm:cxn modelId="{47B8C92B-54DA-48CD-8997-4520F7B4AEA0}" type="presOf" srcId="{7D4CE91F-973A-4E79-9574-55FDDF97CC28}" destId="{3AFD7083-709F-4B8D-80F1-E2EDE9D17E65}" srcOrd="0" destOrd="0" presId="urn:microsoft.com/office/officeart/2005/8/layout/vList2"/>
    <dgm:cxn modelId="{0DE83643-A9E8-44E4-B5E1-A35A12E9EAE8}" srcId="{7D4CE91F-973A-4E79-9574-55FDDF97CC28}" destId="{8B8FD617-B5A2-4F27-BF00-565EC034A3C4}" srcOrd="2" destOrd="0" parTransId="{3B316797-DA40-40E0-9082-36E34A9F86FD}" sibTransId="{CADEFE80-13A4-4D81-A742-EDD2F1E29B3F}"/>
    <dgm:cxn modelId="{619E2E58-CB26-4074-A0E4-D6A2BC7F8BAF}" type="presOf" srcId="{01EFD65B-31CF-4D87-A432-C5D6EB511F20}" destId="{D051C7CB-4770-4849-94C8-350195F6B250}" srcOrd="0" destOrd="0" presId="urn:microsoft.com/office/officeart/2005/8/layout/vList2"/>
    <dgm:cxn modelId="{D470A258-B8DE-468C-8670-B903A1A92D13}" type="presOf" srcId="{C88CC4A5-5AA5-42F6-9A28-8D163535365F}" destId="{2B770362-741E-42E1-A41A-E817BF31EAE3}" srcOrd="0" destOrd="0" presId="urn:microsoft.com/office/officeart/2005/8/layout/vList2"/>
    <dgm:cxn modelId="{066EFD8A-AFD4-4A52-B947-72528A2D84FF}" srcId="{7D4CE91F-973A-4E79-9574-55FDDF97CC28}" destId="{76C13953-B81A-4FD9-A318-D15C02936A3C}" srcOrd="1" destOrd="0" parTransId="{58FE2C2B-12AE-4794-BB3F-2F6556967C42}" sibTransId="{78062825-6480-4C33-8535-81C686914C87}"/>
    <dgm:cxn modelId="{67C1628D-5C73-4F2C-A63C-03502AC03C90}" type="presOf" srcId="{76C13953-B81A-4FD9-A318-D15C02936A3C}" destId="{97A8E4E2-5502-43D8-A538-D07E920522D6}" srcOrd="0" destOrd="0" presId="urn:microsoft.com/office/officeart/2005/8/layout/vList2"/>
    <dgm:cxn modelId="{E3FC9396-D5BC-4E54-B4E3-A6026B9D3D67}" type="presOf" srcId="{AC82F868-CB4E-48A3-AE79-59259DF4FCFE}" destId="{895FE7B1-19F4-4263-B56F-7CDC3526D2FE}" srcOrd="0" destOrd="0" presId="urn:microsoft.com/office/officeart/2005/8/layout/vList2"/>
    <dgm:cxn modelId="{0E00F7B1-AFBA-4702-A94B-4556280187CF}" type="presOf" srcId="{8B8FD617-B5A2-4F27-BF00-565EC034A3C4}" destId="{936F43B9-AAB8-40C7-B979-4CA734D0FD32}" srcOrd="0" destOrd="0" presId="urn:microsoft.com/office/officeart/2005/8/layout/vList2"/>
    <dgm:cxn modelId="{755BDECD-77E3-4441-99CC-1F1135CC5ED3}" srcId="{7D4CE91F-973A-4E79-9574-55FDDF97CC28}" destId="{AC82F868-CB4E-48A3-AE79-59259DF4FCFE}" srcOrd="4" destOrd="0" parTransId="{219A3380-80C7-42F2-B5BD-2A9DB8BAF08D}" sibTransId="{E1410666-4670-41FD-A43F-8CA392ED4BD3}"/>
    <dgm:cxn modelId="{DD263BD8-0393-43E8-939C-B0F63A2E6444}" srcId="{7D4CE91F-973A-4E79-9574-55FDDF97CC28}" destId="{2C5F6298-20A5-43C9-9C3F-18FB44DD67CF}" srcOrd="3" destOrd="0" parTransId="{88E07026-3B56-4174-B11C-AA44386C4823}" sibTransId="{8691CC1F-5133-4C7D-84DA-37F9240FC8B1}"/>
    <dgm:cxn modelId="{500C5ADD-BC31-49E6-8045-1B45CF95EB45}" type="presOf" srcId="{2C5F6298-20A5-43C9-9C3F-18FB44DD67CF}" destId="{DC923E3A-B030-415F-AA0F-7AFE5E3113CF}" srcOrd="0" destOrd="0" presId="urn:microsoft.com/office/officeart/2005/8/layout/vList2"/>
    <dgm:cxn modelId="{288E17E5-2472-42F2-8813-94ACC2FC50CA}" srcId="{7D4CE91F-973A-4E79-9574-55FDDF97CC28}" destId="{01EFD65B-31CF-4D87-A432-C5D6EB511F20}" srcOrd="5" destOrd="0" parTransId="{3F7359E3-877D-47F8-89DA-F207649F0948}" sibTransId="{AA553E70-52C9-4AC2-8FF0-C73E482CF5A6}"/>
    <dgm:cxn modelId="{0F9832F9-658B-4132-AD2E-14BBC0969B34}" srcId="{7D4CE91F-973A-4E79-9574-55FDDF97CC28}" destId="{C88CC4A5-5AA5-42F6-9A28-8D163535365F}" srcOrd="0" destOrd="0" parTransId="{2408288E-3514-44FB-9813-E98F99FAD9FB}" sibTransId="{DA7D12A4-FD9C-4565-A7E9-D54E094966CE}"/>
    <dgm:cxn modelId="{3595BF61-0F5C-4DC0-A916-9C508DD45963}" type="presParOf" srcId="{3AFD7083-709F-4B8D-80F1-E2EDE9D17E65}" destId="{2B770362-741E-42E1-A41A-E817BF31EAE3}" srcOrd="0" destOrd="0" presId="urn:microsoft.com/office/officeart/2005/8/layout/vList2"/>
    <dgm:cxn modelId="{7DB6A405-D79A-478E-AC4D-5A7F1AF868FD}" type="presParOf" srcId="{3AFD7083-709F-4B8D-80F1-E2EDE9D17E65}" destId="{0ADD8003-E8F1-4B7A-8470-08DA8B682A65}" srcOrd="1" destOrd="0" presId="urn:microsoft.com/office/officeart/2005/8/layout/vList2"/>
    <dgm:cxn modelId="{E98D2620-24B7-46A5-B4FD-002042CDB4B3}" type="presParOf" srcId="{3AFD7083-709F-4B8D-80F1-E2EDE9D17E65}" destId="{97A8E4E2-5502-43D8-A538-D07E920522D6}" srcOrd="2" destOrd="0" presId="urn:microsoft.com/office/officeart/2005/8/layout/vList2"/>
    <dgm:cxn modelId="{5FF91AA4-975C-483B-9F09-0D87F95D9BBA}" type="presParOf" srcId="{3AFD7083-709F-4B8D-80F1-E2EDE9D17E65}" destId="{32024ACF-5A31-4D92-964F-36DD70BAAFD4}" srcOrd="3" destOrd="0" presId="urn:microsoft.com/office/officeart/2005/8/layout/vList2"/>
    <dgm:cxn modelId="{89430FAA-7017-4639-99F9-9609417DA1B8}" type="presParOf" srcId="{3AFD7083-709F-4B8D-80F1-E2EDE9D17E65}" destId="{936F43B9-AAB8-40C7-B979-4CA734D0FD32}" srcOrd="4" destOrd="0" presId="urn:microsoft.com/office/officeart/2005/8/layout/vList2"/>
    <dgm:cxn modelId="{103D64AF-0610-436E-A98E-CF18721CFCEA}" type="presParOf" srcId="{3AFD7083-709F-4B8D-80F1-E2EDE9D17E65}" destId="{D60BE8E4-4865-4486-BBC1-9C674EC32E78}" srcOrd="5" destOrd="0" presId="urn:microsoft.com/office/officeart/2005/8/layout/vList2"/>
    <dgm:cxn modelId="{F5F79C14-4A96-4387-AE54-67D8E1A461E2}" type="presParOf" srcId="{3AFD7083-709F-4B8D-80F1-E2EDE9D17E65}" destId="{DC923E3A-B030-415F-AA0F-7AFE5E3113CF}" srcOrd="6" destOrd="0" presId="urn:microsoft.com/office/officeart/2005/8/layout/vList2"/>
    <dgm:cxn modelId="{5122AFE9-5016-4FAE-AFBE-759128EE3F66}" type="presParOf" srcId="{3AFD7083-709F-4B8D-80F1-E2EDE9D17E65}" destId="{FA077B8B-C81B-474A-9A4C-E738AF461468}" srcOrd="7" destOrd="0" presId="urn:microsoft.com/office/officeart/2005/8/layout/vList2"/>
    <dgm:cxn modelId="{01FA448A-A44A-4045-BE90-2A495E9B977C}" type="presParOf" srcId="{3AFD7083-709F-4B8D-80F1-E2EDE9D17E65}" destId="{895FE7B1-19F4-4263-B56F-7CDC3526D2FE}" srcOrd="8" destOrd="0" presId="urn:microsoft.com/office/officeart/2005/8/layout/vList2"/>
    <dgm:cxn modelId="{4D1F8AD0-B9ED-411C-9F9D-00CF964AF7E5}" type="presParOf" srcId="{3AFD7083-709F-4B8D-80F1-E2EDE9D17E65}" destId="{3D8AD256-A1AB-4949-BC38-A2F6D14470E5}" srcOrd="9" destOrd="0" presId="urn:microsoft.com/office/officeart/2005/8/layout/vList2"/>
    <dgm:cxn modelId="{D391910E-E92E-4515-BEB7-024B0DF5A496}" type="presParOf" srcId="{3AFD7083-709F-4B8D-80F1-E2EDE9D17E65}" destId="{D051C7CB-4770-4849-94C8-350195F6B25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4CE91F-973A-4E79-9574-55FDDF97CC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CEBFFD-E512-405A-8F53-CA4CA439A33B}">
      <dgm:prSet phldr="0"/>
      <dgm:spPr/>
      <dgm:t>
        <a:bodyPr/>
        <a:lstStyle/>
        <a:p>
          <a:pPr algn="just" rtl="0"/>
          <a:r>
            <a:rPr lang="en" dirty="0"/>
            <a:t>R-DIHM-PHYS-8.6 Active sample heating: The microscope </a:t>
          </a:r>
          <a:r>
            <a:rPr lang="en" b="1" dirty="0"/>
            <a:t>shall</a:t>
          </a:r>
          <a:r>
            <a:rPr lang="en" dirty="0"/>
            <a:t> provide a method to actively heat the sample by a configurable amount relative to the baseplate temperature, with 1 degree C resolution and 1 degree C accuracy. Note that this feature must apply over the entire extent of the sample transfer mechanism, as it is the method that will be used to mitigate freezing, in the case of unknown freezing point depression due to unknown salinity.</a:t>
          </a:r>
        </a:p>
      </dgm:t>
    </dgm:pt>
    <dgm:pt modelId="{5D55D10B-E5BA-455C-AA57-3555659BFE50}" type="parTrans" cxnId="{6FE38379-A952-4737-8F8C-FD069B804BA7}">
      <dgm:prSet/>
      <dgm:spPr/>
    </dgm:pt>
    <dgm:pt modelId="{523672A1-00F9-48BD-842A-5121E1230D45}" type="sibTrans" cxnId="{6FE38379-A952-4737-8F8C-FD069B804BA7}">
      <dgm:prSet/>
      <dgm:spPr/>
    </dgm:pt>
    <dgm:pt modelId="{9623C95F-D655-4396-B3D4-6209D9221E7D}">
      <dgm:prSet phldr="0"/>
      <dgm:spPr/>
      <dgm:t>
        <a:bodyPr/>
        <a:lstStyle/>
        <a:p>
          <a:pPr algn="just"/>
          <a:r>
            <a:rPr lang="en" dirty="0"/>
            <a:t>R-DIHM-PHYS-8.7 Sample volume: The sample volume </a:t>
          </a:r>
          <a:r>
            <a:rPr lang="en" b="1" dirty="0"/>
            <a:t>shall</a:t>
          </a:r>
          <a:r>
            <a:rPr lang="en" dirty="0"/>
            <a:t> be large enough to accommodate the required instantaneous imaging volume (greater than 2μL), while satisfying the resolution requirements.</a:t>
          </a:r>
        </a:p>
      </dgm:t>
    </dgm:pt>
    <dgm:pt modelId="{43FD1F7F-5C48-4957-9690-3B96FB46E905}" type="parTrans" cxnId="{20AA09ED-450B-4C41-B528-CE6581203D7F}">
      <dgm:prSet/>
      <dgm:spPr/>
    </dgm:pt>
    <dgm:pt modelId="{36593CBA-A12E-4B28-AB89-9CD7E8EC6BD4}" type="sibTrans" cxnId="{20AA09ED-450B-4C41-B528-CE6581203D7F}">
      <dgm:prSet/>
      <dgm:spPr/>
    </dgm:pt>
    <dgm:pt modelId="{F4C81AA3-A137-4B5E-81C6-29631555AAF6}">
      <dgm:prSet phldr="0"/>
      <dgm:spPr/>
      <dgm:t>
        <a:bodyPr/>
        <a:lstStyle/>
        <a:p>
          <a:pPr algn="just"/>
          <a:r>
            <a:rPr lang="en" dirty="0"/>
            <a:t>R-DIHM-PHYS-8.8 Flow control: The sample flow </a:t>
          </a:r>
          <a:r>
            <a:rPr lang="en" b="1" dirty="0"/>
            <a:t>shall</a:t>
          </a:r>
          <a:r>
            <a:rPr lang="en" dirty="0"/>
            <a:t> be controllable so images can be captured while the flow is stopped.</a:t>
          </a:r>
        </a:p>
      </dgm:t>
    </dgm:pt>
    <dgm:pt modelId="{E08D1837-1578-4D23-8C7B-1A25886089BA}" type="parTrans" cxnId="{F6812E2E-2AEE-4F09-9C3B-E75E981BFC4F}">
      <dgm:prSet/>
      <dgm:spPr/>
    </dgm:pt>
    <dgm:pt modelId="{F45CDD0E-7C34-4EA0-932E-57D786DD6914}" type="sibTrans" cxnId="{F6812E2E-2AEE-4F09-9C3B-E75E981BFC4F}">
      <dgm:prSet/>
      <dgm:spPr/>
    </dgm:pt>
    <dgm:pt modelId="{C40DB7C7-E9C8-49A0-B7F8-3C7FCA43A8D3}">
      <dgm:prSet phldr="0"/>
      <dgm:spPr/>
      <dgm:t>
        <a:bodyPr/>
        <a:lstStyle/>
        <a:p>
          <a:pPr algn="just"/>
          <a:r>
            <a:rPr lang="en" dirty="0"/>
            <a:t>R-DIHM-PHYS-9 Mission Life: The microscope </a:t>
          </a:r>
          <a:r>
            <a:rPr lang="en" b="1" dirty="0"/>
            <a:t>shall</a:t>
          </a:r>
          <a:r>
            <a:rPr lang="en" dirty="0"/>
            <a:t> support a 15 year mission life.</a:t>
          </a:r>
        </a:p>
      </dgm:t>
    </dgm:pt>
    <dgm:pt modelId="{C26DE1FB-391F-4F60-82A2-38837BC80F97}" type="parTrans" cxnId="{217669FF-5396-4074-A0BD-4A1BB3E8B966}">
      <dgm:prSet/>
      <dgm:spPr/>
    </dgm:pt>
    <dgm:pt modelId="{4AD1B1FA-EE36-428B-9606-1D57EDA89A58}" type="sibTrans" cxnId="{217669FF-5396-4074-A0BD-4A1BB3E8B966}">
      <dgm:prSet/>
      <dgm:spPr/>
    </dgm:pt>
    <dgm:pt modelId="{4EEDEEC4-7520-4883-862F-FEEF05913CD6}">
      <dgm:prSet phldr="0"/>
      <dgm:spPr/>
      <dgm:t>
        <a:bodyPr/>
        <a:lstStyle/>
        <a:p>
          <a:pPr algn="just"/>
          <a:r>
            <a:rPr lang="en" dirty="0"/>
            <a:t>R-DIHM-PHYS-9.1 Design life: The components and materials in the microscope </a:t>
          </a:r>
          <a:r>
            <a:rPr lang="en" b="1" dirty="0"/>
            <a:t>shall</a:t>
          </a:r>
          <a:r>
            <a:rPr lang="en" dirty="0"/>
            <a:t> support a design life of 18 years.</a:t>
          </a:r>
        </a:p>
      </dgm:t>
    </dgm:pt>
    <dgm:pt modelId="{FA166EEC-F07A-4399-B47D-BF038D47A375}" type="parTrans" cxnId="{240FEA80-37FA-438F-A93A-7451319F832C}">
      <dgm:prSet/>
      <dgm:spPr/>
    </dgm:pt>
    <dgm:pt modelId="{10B4F932-A148-4EF5-8E04-45111FBB7E29}" type="sibTrans" cxnId="{240FEA80-37FA-438F-A93A-7451319F832C}">
      <dgm:prSet/>
      <dgm:spPr/>
    </dgm:pt>
    <dgm:pt modelId="{2BA3D88E-850A-4ACD-B963-A6223877FB5E}">
      <dgm:prSet phldr="0"/>
      <dgm:spPr/>
      <dgm:t>
        <a:bodyPr/>
        <a:lstStyle/>
        <a:p>
          <a:pPr algn="just"/>
          <a:r>
            <a:rPr lang="en" dirty="0"/>
            <a:t>R-DIHM-PHYS-10 Cleanliness: The optical assembly </a:t>
          </a:r>
          <a:r>
            <a:rPr lang="en" b="1" dirty="0"/>
            <a:t>shall</a:t>
          </a:r>
          <a:r>
            <a:rPr lang="en" dirty="0"/>
            <a:t> be free of debris and contamination that could affect the light path. Note that this implies careful lens and optical fiber handling procedures, and a design that keeps out dust. The design should make cleaning easy if necessary.</a:t>
          </a:r>
        </a:p>
      </dgm:t>
    </dgm:pt>
    <dgm:pt modelId="{E7F2639C-8F0B-4C43-8D56-7AA5262E6FCA}" type="parTrans" cxnId="{2C0928CB-7840-4AE1-9A67-BFB3EFD5E473}">
      <dgm:prSet/>
      <dgm:spPr/>
    </dgm:pt>
    <dgm:pt modelId="{A90092DA-87A4-4348-8C15-94DEAF75C653}" type="sibTrans" cxnId="{2C0928CB-7840-4AE1-9A67-BFB3EFD5E473}">
      <dgm:prSet/>
      <dgm:spPr/>
    </dgm:pt>
    <dgm:pt modelId="{3AFD7083-709F-4B8D-80F1-E2EDE9D17E65}" type="pres">
      <dgm:prSet presAssocID="{7D4CE91F-973A-4E79-9574-55FDDF97CC28}" presName="linear" presStyleCnt="0">
        <dgm:presLayoutVars>
          <dgm:animLvl val="lvl"/>
          <dgm:resizeHandles val="exact"/>
        </dgm:presLayoutVars>
      </dgm:prSet>
      <dgm:spPr/>
    </dgm:pt>
    <dgm:pt modelId="{0F97F033-54CE-43F5-9B3E-3A988B7753AA}" type="pres">
      <dgm:prSet presAssocID="{91CEBFFD-E512-405A-8F53-CA4CA439A33B}" presName="parentText" presStyleLbl="node1" presStyleIdx="0" presStyleCnt="6">
        <dgm:presLayoutVars>
          <dgm:chMax val="0"/>
          <dgm:bulletEnabled val="1"/>
        </dgm:presLayoutVars>
      </dgm:prSet>
      <dgm:spPr/>
    </dgm:pt>
    <dgm:pt modelId="{3E027569-34B0-4D8D-BBC0-DBB19A54632D}" type="pres">
      <dgm:prSet presAssocID="{523672A1-00F9-48BD-842A-5121E1230D45}" presName="spacer" presStyleCnt="0"/>
      <dgm:spPr/>
    </dgm:pt>
    <dgm:pt modelId="{29E85CC7-1675-4291-9C23-2CCB3FEEE582}" type="pres">
      <dgm:prSet presAssocID="{9623C95F-D655-4396-B3D4-6209D9221E7D}" presName="parentText" presStyleLbl="node1" presStyleIdx="1" presStyleCnt="6">
        <dgm:presLayoutVars>
          <dgm:chMax val="0"/>
          <dgm:bulletEnabled val="1"/>
        </dgm:presLayoutVars>
      </dgm:prSet>
      <dgm:spPr/>
    </dgm:pt>
    <dgm:pt modelId="{1EF82E6F-5C02-4A83-B7EF-B0DC2F85AA17}" type="pres">
      <dgm:prSet presAssocID="{36593CBA-A12E-4B28-AB89-9CD7E8EC6BD4}" presName="spacer" presStyleCnt="0"/>
      <dgm:spPr/>
    </dgm:pt>
    <dgm:pt modelId="{FADED7EE-FE8B-4240-831F-C6CCA2AFC19A}" type="pres">
      <dgm:prSet presAssocID="{F4C81AA3-A137-4B5E-81C6-29631555AAF6}" presName="parentText" presStyleLbl="node1" presStyleIdx="2" presStyleCnt="6">
        <dgm:presLayoutVars>
          <dgm:chMax val="0"/>
          <dgm:bulletEnabled val="1"/>
        </dgm:presLayoutVars>
      </dgm:prSet>
      <dgm:spPr/>
    </dgm:pt>
    <dgm:pt modelId="{D43443EC-E191-409F-95CE-79D3A9A55BB6}" type="pres">
      <dgm:prSet presAssocID="{F45CDD0E-7C34-4EA0-932E-57D786DD6914}" presName="spacer" presStyleCnt="0"/>
      <dgm:spPr/>
    </dgm:pt>
    <dgm:pt modelId="{F583E800-6CBD-49F8-95AD-9BE9F3F8999C}" type="pres">
      <dgm:prSet presAssocID="{C40DB7C7-E9C8-49A0-B7F8-3C7FCA43A8D3}" presName="parentText" presStyleLbl="node1" presStyleIdx="3" presStyleCnt="6">
        <dgm:presLayoutVars>
          <dgm:chMax val="0"/>
          <dgm:bulletEnabled val="1"/>
        </dgm:presLayoutVars>
      </dgm:prSet>
      <dgm:spPr/>
    </dgm:pt>
    <dgm:pt modelId="{7E891191-DDAE-470E-87A9-9EAAB449BD8C}" type="pres">
      <dgm:prSet presAssocID="{4AD1B1FA-EE36-428B-9606-1D57EDA89A58}" presName="spacer" presStyleCnt="0"/>
      <dgm:spPr/>
    </dgm:pt>
    <dgm:pt modelId="{A968AF04-F2CB-48C4-9C1D-883FDD297F13}" type="pres">
      <dgm:prSet presAssocID="{4EEDEEC4-7520-4883-862F-FEEF05913CD6}" presName="parentText" presStyleLbl="node1" presStyleIdx="4" presStyleCnt="6">
        <dgm:presLayoutVars>
          <dgm:chMax val="0"/>
          <dgm:bulletEnabled val="1"/>
        </dgm:presLayoutVars>
      </dgm:prSet>
      <dgm:spPr/>
    </dgm:pt>
    <dgm:pt modelId="{DF7272A7-E552-4AB0-9694-FEC431D8A8E4}" type="pres">
      <dgm:prSet presAssocID="{10B4F932-A148-4EF5-8E04-45111FBB7E29}" presName="spacer" presStyleCnt="0"/>
      <dgm:spPr/>
    </dgm:pt>
    <dgm:pt modelId="{1DC9D1FC-0E66-4521-92F5-461A65858C03}" type="pres">
      <dgm:prSet presAssocID="{2BA3D88E-850A-4ACD-B963-A6223877FB5E}" presName="parentText" presStyleLbl="node1" presStyleIdx="5" presStyleCnt="6">
        <dgm:presLayoutVars>
          <dgm:chMax val="0"/>
          <dgm:bulletEnabled val="1"/>
        </dgm:presLayoutVars>
      </dgm:prSet>
      <dgm:spPr/>
    </dgm:pt>
  </dgm:ptLst>
  <dgm:cxnLst>
    <dgm:cxn modelId="{83CE6121-8DA3-49EA-AE36-A0A25252025F}" type="presOf" srcId="{4EEDEEC4-7520-4883-862F-FEEF05913CD6}" destId="{A968AF04-F2CB-48C4-9C1D-883FDD297F13}" srcOrd="0" destOrd="0" presId="urn:microsoft.com/office/officeart/2005/8/layout/vList2"/>
    <dgm:cxn modelId="{2F334D28-E60F-4D2A-A821-6A9D74474A71}" type="presOf" srcId="{2BA3D88E-850A-4ACD-B963-A6223877FB5E}" destId="{1DC9D1FC-0E66-4521-92F5-461A65858C03}" srcOrd="0" destOrd="0" presId="urn:microsoft.com/office/officeart/2005/8/layout/vList2"/>
    <dgm:cxn modelId="{47B8C92B-54DA-48CD-8997-4520F7B4AEA0}" type="presOf" srcId="{7D4CE91F-973A-4E79-9574-55FDDF97CC28}" destId="{3AFD7083-709F-4B8D-80F1-E2EDE9D17E65}" srcOrd="0" destOrd="0" presId="urn:microsoft.com/office/officeart/2005/8/layout/vList2"/>
    <dgm:cxn modelId="{F6812E2E-2AEE-4F09-9C3B-E75E981BFC4F}" srcId="{7D4CE91F-973A-4E79-9574-55FDDF97CC28}" destId="{F4C81AA3-A137-4B5E-81C6-29631555AAF6}" srcOrd="2" destOrd="0" parTransId="{E08D1837-1578-4D23-8C7B-1A25886089BA}" sibTransId="{F45CDD0E-7C34-4EA0-932E-57D786DD6914}"/>
    <dgm:cxn modelId="{E8708551-11A0-470D-907C-5B0EE023999D}" type="presOf" srcId="{C40DB7C7-E9C8-49A0-B7F8-3C7FCA43A8D3}" destId="{F583E800-6CBD-49F8-95AD-9BE9F3F8999C}" srcOrd="0" destOrd="0" presId="urn:microsoft.com/office/officeart/2005/8/layout/vList2"/>
    <dgm:cxn modelId="{6FE38379-A952-4737-8F8C-FD069B804BA7}" srcId="{7D4CE91F-973A-4E79-9574-55FDDF97CC28}" destId="{91CEBFFD-E512-405A-8F53-CA4CA439A33B}" srcOrd="0" destOrd="0" parTransId="{5D55D10B-E5BA-455C-AA57-3555659BFE50}" sibTransId="{523672A1-00F9-48BD-842A-5121E1230D45}"/>
    <dgm:cxn modelId="{240FEA80-37FA-438F-A93A-7451319F832C}" srcId="{7D4CE91F-973A-4E79-9574-55FDDF97CC28}" destId="{4EEDEEC4-7520-4883-862F-FEEF05913CD6}" srcOrd="4" destOrd="0" parTransId="{FA166EEC-F07A-4399-B47D-BF038D47A375}" sibTransId="{10B4F932-A148-4EF5-8E04-45111FBB7E29}"/>
    <dgm:cxn modelId="{E6C44788-7900-4527-A858-89DC9A5FDA54}" type="presOf" srcId="{F4C81AA3-A137-4B5E-81C6-29631555AAF6}" destId="{FADED7EE-FE8B-4240-831F-C6CCA2AFC19A}" srcOrd="0" destOrd="0" presId="urn:microsoft.com/office/officeart/2005/8/layout/vList2"/>
    <dgm:cxn modelId="{9659A289-F3B1-41CD-B3DF-E8F2AA7550BC}" type="presOf" srcId="{9623C95F-D655-4396-B3D4-6209D9221E7D}" destId="{29E85CC7-1675-4291-9C23-2CCB3FEEE582}" srcOrd="0" destOrd="0" presId="urn:microsoft.com/office/officeart/2005/8/layout/vList2"/>
    <dgm:cxn modelId="{27FCC1AB-2F73-474C-A651-D4D2E37A591E}" type="presOf" srcId="{91CEBFFD-E512-405A-8F53-CA4CA439A33B}" destId="{0F97F033-54CE-43F5-9B3E-3A988B7753AA}" srcOrd="0" destOrd="0" presId="urn:microsoft.com/office/officeart/2005/8/layout/vList2"/>
    <dgm:cxn modelId="{2C0928CB-7840-4AE1-9A67-BFB3EFD5E473}" srcId="{7D4CE91F-973A-4E79-9574-55FDDF97CC28}" destId="{2BA3D88E-850A-4ACD-B963-A6223877FB5E}" srcOrd="5" destOrd="0" parTransId="{E7F2639C-8F0B-4C43-8D56-7AA5262E6FCA}" sibTransId="{A90092DA-87A4-4348-8C15-94DEAF75C653}"/>
    <dgm:cxn modelId="{20AA09ED-450B-4C41-B528-CE6581203D7F}" srcId="{7D4CE91F-973A-4E79-9574-55FDDF97CC28}" destId="{9623C95F-D655-4396-B3D4-6209D9221E7D}" srcOrd="1" destOrd="0" parTransId="{43FD1F7F-5C48-4957-9690-3B96FB46E905}" sibTransId="{36593CBA-A12E-4B28-AB89-9CD7E8EC6BD4}"/>
    <dgm:cxn modelId="{217669FF-5396-4074-A0BD-4A1BB3E8B966}" srcId="{7D4CE91F-973A-4E79-9574-55FDDF97CC28}" destId="{C40DB7C7-E9C8-49A0-B7F8-3C7FCA43A8D3}" srcOrd="3" destOrd="0" parTransId="{C26DE1FB-391F-4F60-82A2-38837BC80F97}" sibTransId="{4AD1B1FA-EE36-428B-9606-1D57EDA89A58}"/>
    <dgm:cxn modelId="{180D0D6B-7DFD-45C6-ABCF-C8319D84109E}" type="presParOf" srcId="{3AFD7083-709F-4B8D-80F1-E2EDE9D17E65}" destId="{0F97F033-54CE-43F5-9B3E-3A988B7753AA}" srcOrd="0" destOrd="0" presId="urn:microsoft.com/office/officeart/2005/8/layout/vList2"/>
    <dgm:cxn modelId="{BEA5191D-3C69-407F-9D39-9BEEFFFD1210}" type="presParOf" srcId="{3AFD7083-709F-4B8D-80F1-E2EDE9D17E65}" destId="{3E027569-34B0-4D8D-BBC0-DBB19A54632D}" srcOrd="1" destOrd="0" presId="urn:microsoft.com/office/officeart/2005/8/layout/vList2"/>
    <dgm:cxn modelId="{42D169D3-9A58-4555-A585-1510C9492965}" type="presParOf" srcId="{3AFD7083-709F-4B8D-80F1-E2EDE9D17E65}" destId="{29E85CC7-1675-4291-9C23-2CCB3FEEE582}" srcOrd="2" destOrd="0" presId="urn:microsoft.com/office/officeart/2005/8/layout/vList2"/>
    <dgm:cxn modelId="{B3C32E76-9001-4FB6-BB96-9DDDEBAEA953}" type="presParOf" srcId="{3AFD7083-709F-4B8D-80F1-E2EDE9D17E65}" destId="{1EF82E6F-5C02-4A83-B7EF-B0DC2F85AA17}" srcOrd="3" destOrd="0" presId="urn:microsoft.com/office/officeart/2005/8/layout/vList2"/>
    <dgm:cxn modelId="{08B7C33B-C10F-48D1-AC94-28F12875F345}" type="presParOf" srcId="{3AFD7083-709F-4B8D-80F1-E2EDE9D17E65}" destId="{FADED7EE-FE8B-4240-831F-C6CCA2AFC19A}" srcOrd="4" destOrd="0" presId="urn:microsoft.com/office/officeart/2005/8/layout/vList2"/>
    <dgm:cxn modelId="{A32ABB0B-AB68-4C0A-BEFD-4F346C437EAD}" type="presParOf" srcId="{3AFD7083-709F-4B8D-80F1-E2EDE9D17E65}" destId="{D43443EC-E191-409F-95CE-79D3A9A55BB6}" srcOrd="5" destOrd="0" presId="urn:microsoft.com/office/officeart/2005/8/layout/vList2"/>
    <dgm:cxn modelId="{60370EE2-1AB1-4E79-A021-6FBBB73ECB79}" type="presParOf" srcId="{3AFD7083-709F-4B8D-80F1-E2EDE9D17E65}" destId="{F583E800-6CBD-49F8-95AD-9BE9F3F8999C}" srcOrd="6" destOrd="0" presId="urn:microsoft.com/office/officeart/2005/8/layout/vList2"/>
    <dgm:cxn modelId="{DF62D240-15C3-4D5F-B5DD-FED6F706CCCC}" type="presParOf" srcId="{3AFD7083-709F-4B8D-80F1-E2EDE9D17E65}" destId="{7E891191-DDAE-470E-87A9-9EAAB449BD8C}" srcOrd="7" destOrd="0" presId="urn:microsoft.com/office/officeart/2005/8/layout/vList2"/>
    <dgm:cxn modelId="{5B6C8D54-20D8-44CC-8A25-CCA6257B112D}" type="presParOf" srcId="{3AFD7083-709F-4B8D-80F1-E2EDE9D17E65}" destId="{A968AF04-F2CB-48C4-9C1D-883FDD297F13}" srcOrd="8" destOrd="0" presId="urn:microsoft.com/office/officeart/2005/8/layout/vList2"/>
    <dgm:cxn modelId="{DD2C5A7C-6EDE-4F1C-940D-5DB5CAD10C15}" type="presParOf" srcId="{3AFD7083-709F-4B8D-80F1-E2EDE9D17E65}" destId="{DF7272A7-E552-4AB0-9694-FEC431D8A8E4}" srcOrd="9" destOrd="0" presId="urn:microsoft.com/office/officeart/2005/8/layout/vList2"/>
    <dgm:cxn modelId="{A3C90540-CAAB-43A0-BACC-443C6D9B1CCD}" type="presParOf" srcId="{3AFD7083-709F-4B8D-80F1-E2EDE9D17E65}" destId="{1DC9D1FC-0E66-4521-92F5-461A65858C0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68BD5-3E1B-4033-A1E6-A4F5BACD961E}">
      <dsp:nvSpPr>
        <dsp:cNvPr id="0" name=""/>
        <dsp:cNvSpPr/>
      </dsp:nvSpPr>
      <dsp:spPr>
        <a:xfrm>
          <a:off x="0" y="688"/>
          <a:ext cx="6055450" cy="16106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A508D-FC8C-4741-B564-BB14CC54EB5B}">
      <dsp:nvSpPr>
        <dsp:cNvPr id="0" name=""/>
        <dsp:cNvSpPr/>
      </dsp:nvSpPr>
      <dsp:spPr>
        <a:xfrm>
          <a:off x="487230" y="363091"/>
          <a:ext cx="885873" cy="885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762743-50C6-4A56-B66F-775F91CF07FA}">
      <dsp:nvSpPr>
        <dsp:cNvPr id="0" name=""/>
        <dsp:cNvSpPr/>
      </dsp:nvSpPr>
      <dsp:spPr>
        <a:xfrm>
          <a:off x="1860334" y="688"/>
          <a:ext cx="4195115" cy="16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4" tIns="170464" rIns="170464" bIns="170464" numCol="1" spcCol="1270" anchor="ctr" anchorCtr="0">
          <a:noAutofit/>
        </a:bodyPr>
        <a:lstStyle/>
        <a:p>
          <a:pPr marL="0" lvl="0" indent="0" algn="l" defTabSz="666750">
            <a:lnSpc>
              <a:spcPct val="90000"/>
            </a:lnSpc>
            <a:spcBef>
              <a:spcPct val="0"/>
            </a:spcBef>
            <a:spcAft>
              <a:spcPct val="35000"/>
            </a:spcAft>
            <a:buNone/>
          </a:pPr>
          <a:r>
            <a:rPr lang="en-US" sz="1500" kern="1200"/>
            <a:t>ASTROBi has performed a trade study, which determined that a digital in-line holographic microscope is the most suitable type of microscope for our Encelascope mission, given our cost, mass, power, and volume constraints</a:t>
          </a:r>
        </a:p>
      </dsp:txBody>
      <dsp:txXfrm>
        <a:off x="1860334" y="688"/>
        <a:ext cx="4195115" cy="1610679"/>
      </dsp:txXfrm>
    </dsp:sp>
    <dsp:sp modelId="{3B3C6B8A-4C06-4143-9919-1C6762C5F22F}">
      <dsp:nvSpPr>
        <dsp:cNvPr id="0" name=""/>
        <dsp:cNvSpPr/>
      </dsp:nvSpPr>
      <dsp:spPr>
        <a:xfrm>
          <a:off x="0" y="2014037"/>
          <a:ext cx="6055450" cy="16106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D8945-3BEB-4841-8D18-7923D00B78AC}">
      <dsp:nvSpPr>
        <dsp:cNvPr id="0" name=""/>
        <dsp:cNvSpPr/>
      </dsp:nvSpPr>
      <dsp:spPr>
        <a:xfrm>
          <a:off x="487230" y="2376440"/>
          <a:ext cx="885873" cy="885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93C246-E6C3-4DA1-82E3-EDE19503138F}">
      <dsp:nvSpPr>
        <dsp:cNvPr id="0" name=""/>
        <dsp:cNvSpPr/>
      </dsp:nvSpPr>
      <dsp:spPr>
        <a:xfrm>
          <a:off x="1860334" y="2014037"/>
          <a:ext cx="4195115" cy="16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4" tIns="170464" rIns="170464" bIns="170464" numCol="1" spcCol="1270" anchor="ctr" anchorCtr="0">
          <a:noAutofit/>
        </a:bodyPr>
        <a:lstStyle/>
        <a:p>
          <a:pPr marL="0" lvl="0" indent="0" algn="l" defTabSz="666750">
            <a:lnSpc>
              <a:spcPct val="90000"/>
            </a:lnSpc>
            <a:spcBef>
              <a:spcPct val="0"/>
            </a:spcBef>
            <a:spcAft>
              <a:spcPct val="35000"/>
            </a:spcAft>
            <a:buNone/>
          </a:pPr>
          <a:r>
            <a:rPr lang="en-US" sz="1500" kern="1200"/>
            <a:t>This type of instrument has many advantages, but it does also present some challenges</a:t>
          </a:r>
        </a:p>
      </dsp:txBody>
      <dsp:txXfrm>
        <a:off x="1860334" y="2014037"/>
        <a:ext cx="4195115" cy="1610679"/>
      </dsp:txXfrm>
    </dsp:sp>
    <dsp:sp modelId="{EBCC60E0-908D-4A1B-8821-BFC61A8DA864}">
      <dsp:nvSpPr>
        <dsp:cNvPr id="0" name=""/>
        <dsp:cNvSpPr/>
      </dsp:nvSpPr>
      <dsp:spPr>
        <a:xfrm>
          <a:off x="0" y="4027387"/>
          <a:ext cx="6055450" cy="16106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46D50-80A8-44B5-89C8-B12602036EC3}">
      <dsp:nvSpPr>
        <dsp:cNvPr id="0" name=""/>
        <dsp:cNvSpPr/>
      </dsp:nvSpPr>
      <dsp:spPr>
        <a:xfrm>
          <a:off x="487230" y="4389790"/>
          <a:ext cx="885873" cy="885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775DB4-375C-4F13-B5EF-FE4CC37753DB}">
      <dsp:nvSpPr>
        <dsp:cNvPr id="0" name=""/>
        <dsp:cNvSpPr/>
      </dsp:nvSpPr>
      <dsp:spPr>
        <a:xfrm>
          <a:off x="1860334" y="4027387"/>
          <a:ext cx="4195115" cy="16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4" tIns="170464" rIns="170464" bIns="170464" numCol="1" spcCol="1270" anchor="ctr" anchorCtr="0">
          <a:noAutofit/>
        </a:bodyPr>
        <a:lstStyle/>
        <a:p>
          <a:pPr marL="0" lvl="0" indent="0" algn="l" defTabSz="666750">
            <a:lnSpc>
              <a:spcPct val="90000"/>
            </a:lnSpc>
            <a:spcBef>
              <a:spcPct val="0"/>
            </a:spcBef>
            <a:spcAft>
              <a:spcPct val="35000"/>
            </a:spcAft>
            <a:buNone/>
          </a:pPr>
          <a:r>
            <a:rPr lang="en-US" sz="1500" kern="1200"/>
            <a:t>The high data volume output is at odds with our mission’s low-data-rate downlink , and requires the implementation of data management features to mitigate the impact</a:t>
          </a:r>
        </a:p>
      </dsp:txBody>
      <dsp:txXfrm>
        <a:off x="1860334" y="4027387"/>
        <a:ext cx="4195115" cy="1610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A4079-D98C-4284-8650-6E64086128D3}">
      <dsp:nvSpPr>
        <dsp:cNvPr id="0" name=""/>
        <dsp:cNvSpPr/>
      </dsp:nvSpPr>
      <dsp:spPr>
        <a:xfrm>
          <a:off x="0" y="104933"/>
          <a:ext cx="6055450" cy="10512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R-DIHM-PERF-1 Framerate: The microscope </a:t>
          </a:r>
          <a:r>
            <a:rPr lang="en" sz="1500" b="1" kern="1200" dirty="0"/>
            <a:t>shall</a:t>
          </a:r>
          <a:r>
            <a:rPr lang="en" sz="1500" kern="1200" dirty="0"/>
            <a:t> support a configurable framerate from 1 to 100 FPS, in 1 FPS increments.</a:t>
          </a:r>
          <a:endParaRPr lang="en-US" sz="1500" kern="1200" dirty="0"/>
        </a:p>
      </dsp:txBody>
      <dsp:txXfrm>
        <a:off x="51316" y="156249"/>
        <a:ext cx="5952818" cy="948585"/>
      </dsp:txXfrm>
    </dsp:sp>
    <dsp:sp modelId="{8C25775F-777B-4500-B43A-37E80338EE7C}">
      <dsp:nvSpPr>
        <dsp:cNvPr id="0" name=""/>
        <dsp:cNvSpPr/>
      </dsp:nvSpPr>
      <dsp:spPr>
        <a:xfrm>
          <a:off x="0" y="1199351"/>
          <a:ext cx="6055450" cy="1051217"/>
        </a:xfrm>
        <a:prstGeom prst="roundRect">
          <a:avLst/>
        </a:prstGeom>
        <a:solidFill>
          <a:schemeClr val="accent2">
            <a:hueOff val="372786"/>
            <a:satOff val="-1758"/>
            <a:lumOff val="-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R-DIHM-PERF-1.1 Frame jitter: The frame-to-frame time difference </a:t>
          </a:r>
          <a:r>
            <a:rPr lang="en" sz="1500" b="1" kern="1200" dirty="0"/>
            <a:t>shall</a:t>
          </a:r>
          <a:r>
            <a:rPr lang="en" sz="1500" kern="1200" dirty="0"/>
            <a:t> vary by less than 0.1ms, 2-sigma.</a:t>
          </a:r>
          <a:endParaRPr lang="en-US" sz="1500" kern="1200" dirty="0"/>
        </a:p>
      </dsp:txBody>
      <dsp:txXfrm>
        <a:off x="51316" y="1250667"/>
        <a:ext cx="5952818" cy="948585"/>
      </dsp:txXfrm>
    </dsp:sp>
    <dsp:sp modelId="{D8910043-EC65-4D8A-92AF-7FA951B733D3}">
      <dsp:nvSpPr>
        <dsp:cNvPr id="0" name=""/>
        <dsp:cNvSpPr/>
      </dsp:nvSpPr>
      <dsp:spPr>
        <a:xfrm>
          <a:off x="0" y="2293768"/>
          <a:ext cx="6055450" cy="1051217"/>
        </a:xfrm>
        <a:prstGeom prst="roundRect">
          <a:avLst/>
        </a:prstGeom>
        <a:solidFill>
          <a:schemeClr val="accent2">
            <a:hueOff val="745571"/>
            <a:satOff val="-3516"/>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R-DIHM-PERF-2 Exposure: The microscope </a:t>
          </a:r>
          <a:r>
            <a:rPr lang="en" sz="1500" b="1" kern="1200" dirty="0"/>
            <a:t>shall</a:t>
          </a:r>
          <a:r>
            <a:rPr lang="en" sz="1500" kern="1200" dirty="0"/>
            <a:t> support configurable exposure times from 0.1ms to 1 second, with an accuracy of 0.01ms, 2-sigma.</a:t>
          </a:r>
          <a:endParaRPr lang="en-US" sz="1500" kern="1200" dirty="0"/>
        </a:p>
      </dsp:txBody>
      <dsp:txXfrm>
        <a:off x="51316" y="2345084"/>
        <a:ext cx="5952818" cy="948585"/>
      </dsp:txXfrm>
    </dsp:sp>
    <dsp:sp modelId="{D9A496C5-6F11-4570-977E-C2788EAE4174}">
      <dsp:nvSpPr>
        <dsp:cNvPr id="0" name=""/>
        <dsp:cNvSpPr/>
      </dsp:nvSpPr>
      <dsp:spPr>
        <a:xfrm>
          <a:off x="0" y="3388186"/>
          <a:ext cx="6055450" cy="1051217"/>
        </a:xfrm>
        <a:prstGeom prst="roundRect">
          <a:avLst/>
        </a:prstGeom>
        <a:solidFill>
          <a:schemeClr val="accent2">
            <a:hueOff val="1118357"/>
            <a:satOff val="-5274"/>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R-DIHM-PERF-2.1 Gain: The microscope </a:t>
          </a:r>
          <a:r>
            <a:rPr lang="en" sz="1500" b="1" kern="1200" dirty="0"/>
            <a:t>shall</a:t>
          </a:r>
          <a:r>
            <a:rPr lang="en" sz="1500" kern="1200" dirty="0"/>
            <a:t> support configurable sensor gain over the range supported by the image sensor.</a:t>
          </a:r>
          <a:endParaRPr lang="en-US" sz="1500" kern="1200" dirty="0"/>
        </a:p>
      </dsp:txBody>
      <dsp:txXfrm>
        <a:off x="51316" y="3439502"/>
        <a:ext cx="5952818" cy="948585"/>
      </dsp:txXfrm>
    </dsp:sp>
    <dsp:sp modelId="{075E20C8-05BE-453F-8004-EBE2BA7A2405}">
      <dsp:nvSpPr>
        <dsp:cNvPr id="0" name=""/>
        <dsp:cNvSpPr/>
      </dsp:nvSpPr>
      <dsp:spPr>
        <a:xfrm>
          <a:off x="0" y="4482603"/>
          <a:ext cx="6055450" cy="1051217"/>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R-DIHM-PERF-3 Resolution: The microscope </a:t>
          </a:r>
          <a:r>
            <a:rPr lang="en" sz="1500" b="1" kern="1200" dirty="0"/>
            <a:t>shall</a:t>
          </a:r>
          <a:r>
            <a:rPr lang="en" sz="1500" kern="1200" dirty="0"/>
            <a:t> provide a reconstruction resolution of &lt; 0.8μm in the x and y directions, and &lt; 2μm in the z-direction. Note that reconstruction resolution may be a configurable parameter.</a:t>
          </a:r>
          <a:endParaRPr lang="en-US" sz="1500" kern="1200" dirty="0"/>
        </a:p>
      </dsp:txBody>
      <dsp:txXfrm>
        <a:off x="51316" y="4533919"/>
        <a:ext cx="5952818" cy="9485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A4079-D98C-4284-8650-6E64086128D3}">
      <dsp:nvSpPr>
        <dsp:cNvPr id="0" name=""/>
        <dsp:cNvSpPr/>
      </dsp:nvSpPr>
      <dsp:spPr>
        <a:xfrm>
          <a:off x="0" y="757"/>
          <a:ext cx="6055450"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 sz="1600" kern="1200" dirty="0"/>
            <a:t>R-DIHM-PERF-4 Throughput: The microscope’s processor and reconstruction algorithm </a:t>
          </a:r>
          <a:r>
            <a:rPr lang="en" sz="1600" b="1" kern="1200" dirty="0"/>
            <a:t>shall</a:t>
          </a:r>
          <a:r>
            <a:rPr lang="en" sz="1600" kern="1200" dirty="0"/>
            <a:t> be fast enough to keep up with the rate of material collection.</a:t>
          </a:r>
        </a:p>
      </dsp:txBody>
      <dsp:txXfrm>
        <a:off x="67110" y="67867"/>
        <a:ext cx="5921230" cy="1240530"/>
      </dsp:txXfrm>
    </dsp:sp>
    <dsp:sp modelId="{D8910043-EC65-4D8A-92AF-7FA951B733D3}">
      <dsp:nvSpPr>
        <dsp:cNvPr id="0" name=""/>
        <dsp:cNvSpPr/>
      </dsp:nvSpPr>
      <dsp:spPr>
        <a:xfrm>
          <a:off x="0" y="1421587"/>
          <a:ext cx="6055450" cy="1374750"/>
        </a:xfrm>
        <a:prstGeom prst="roundRect">
          <a:avLst/>
        </a:prstGeom>
        <a:solidFill>
          <a:schemeClr val="accent2">
            <a:hueOff val="497048"/>
            <a:satOff val="-2344"/>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R-DIHM-PERF-4.1 Imaging volume: The microscope </a:t>
          </a:r>
          <a:r>
            <a:rPr lang="en" sz="1600" b="1" kern="1200" dirty="0"/>
            <a:t>shall</a:t>
          </a:r>
          <a:r>
            <a:rPr lang="en" sz="1600" kern="1200" dirty="0"/>
            <a:t> provide an instantaneous imaging volume &gt; 2μL.</a:t>
          </a:r>
        </a:p>
      </dsp:txBody>
      <dsp:txXfrm>
        <a:off x="67110" y="1488697"/>
        <a:ext cx="5921230" cy="1240530"/>
      </dsp:txXfrm>
    </dsp:sp>
    <dsp:sp modelId="{075E20C8-05BE-453F-8004-EBE2BA7A2405}">
      <dsp:nvSpPr>
        <dsp:cNvPr id="0" name=""/>
        <dsp:cNvSpPr/>
      </dsp:nvSpPr>
      <dsp:spPr>
        <a:xfrm>
          <a:off x="0" y="2842417"/>
          <a:ext cx="6055450" cy="1374750"/>
        </a:xfrm>
        <a:prstGeom prst="roundRect">
          <a:avLst/>
        </a:prstGeom>
        <a:solidFill>
          <a:schemeClr val="accent2">
            <a:hueOff val="994095"/>
            <a:satOff val="-4688"/>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R-DIHM-PERF-4.2 Reconstruction Speed: Reconstruction of the full 3D imaging volume from one frame or one difference stack </a:t>
          </a:r>
          <a:r>
            <a:rPr lang="en" sz="1600" b="1" kern="1200" dirty="0"/>
            <a:t>shall</a:t>
          </a:r>
          <a:r>
            <a:rPr lang="en" sz="1600" kern="1200" dirty="0"/>
            <a:t> take less than 12,000 seconds at the required reconstruction resolution. See the “Processing Speed Analysis” section in the Appendix.</a:t>
          </a:r>
        </a:p>
      </dsp:txBody>
      <dsp:txXfrm>
        <a:off x="67110" y="2909527"/>
        <a:ext cx="5921230" cy="1240530"/>
      </dsp:txXfrm>
    </dsp:sp>
    <dsp:sp modelId="{54D47CE9-0AF9-4D8F-9A42-064E853C1284}">
      <dsp:nvSpPr>
        <dsp:cNvPr id="0" name=""/>
        <dsp:cNvSpPr/>
      </dsp:nvSpPr>
      <dsp:spPr>
        <a:xfrm>
          <a:off x="0" y="4263247"/>
          <a:ext cx="6055450" cy="1374750"/>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Note that this requirement implies that the reconstruction algorithm needs to be re-implemented efficiently, and targeted to the selected processor hardware. The use of a compiled language, efficient FFT libraries, multiple CPU cores, and SIMD or GPGPU instructions are likely needed to satisfy this requirement.</a:t>
          </a:r>
        </a:p>
      </dsp:txBody>
      <dsp:txXfrm>
        <a:off x="67110" y="4330357"/>
        <a:ext cx="5921230" cy="12405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FA5F8-7870-4AAE-A763-575FB8CE7A0D}">
      <dsp:nvSpPr>
        <dsp:cNvPr id="0" name=""/>
        <dsp:cNvSpPr/>
      </dsp:nvSpPr>
      <dsp:spPr>
        <a:xfrm>
          <a:off x="0" y="648577"/>
          <a:ext cx="6055450"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rtl="0">
            <a:lnSpc>
              <a:spcPct val="90000"/>
            </a:lnSpc>
            <a:spcBef>
              <a:spcPct val="0"/>
            </a:spcBef>
            <a:spcAft>
              <a:spcPct val="35000"/>
            </a:spcAft>
            <a:buNone/>
          </a:pPr>
          <a:r>
            <a:rPr lang="en" sz="1500" kern="1200" dirty="0"/>
            <a:t>R-DIHM-FUNC-1 Downlink Constraint: The microscope </a:t>
          </a:r>
          <a:r>
            <a:rPr lang="en" sz="1500" b="1" kern="1200" dirty="0"/>
            <a:t>shall</a:t>
          </a:r>
          <a:r>
            <a:rPr lang="en" sz="1500" kern="1200" dirty="0"/>
            <a:t> support meeting the mission requirements under a 1 kbps downlink constraint.</a:t>
          </a:r>
          <a:br>
            <a:rPr lang="en-US" sz="1500" kern="1200" dirty="0"/>
          </a:br>
          <a:r>
            <a:rPr lang="en" sz="1500" kern="1200" dirty="0"/>
            <a:t>R-DIHM-FUNC-1.1 Average frame computation: The software </a:t>
          </a:r>
          <a:r>
            <a:rPr lang="en" sz="1500" b="1" kern="1200" dirty="0"/>
            <a:t>shall</a:t>
          </a:r>
          <a:r>
            <a:rPr lang="en" sz="1500" kern="1200" dirty="0"/>
            <a:t> provide a method to compute an average frame.</a:t>
          </a:r>
          <a:endParaRPr lang="en-US" sz="1500" kern="1200" dirty="0"/>
        </a:p>
      </dsp:txBody>
      <dsp:txXfrm>
        <a:off x="51403" y="699980"/>
        <a:ext cx="5952644" cy="950194"/>
      </dsp:txXfrm>
    </dsp:sp>
    <dsp:sp modelId="{75EA1FFE-8844-49A2-94D4-BC1A3205E763}">
      <dsp:nvSpPr>
        <dsp:cNvPr id="0" name=""/>
        <dsp:cNvSpPr/>
      </dsp:nvSpPr>
      <dsp:spPr>
        <a:xfrm>
          <a:off x="0" y="1744777"/>
          <a:ext cx="6055450" cy="1053000"/>
        </a:xfrm>
        <a:prstGeom prst="roundRect">
          <a:avLst/>
        </a:prstGeom>
        <a:solidFill>
          <a:schemeClr val="accent2">
            <a:hueOff val="497048"/>
            <a:satOff val="-2344"/>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R-DIHM-FUNC-1.2 Single frame reconstruction: The software </a:t>
          </a:r>
          <a:r>
            <a:rPr lang="en" sz="1500" b="1" kern="1200" dirty="0"/>
            <a:t>shall</a:t>
          </a:r>
          <a:r>
            <a:rPr lang="en" sz="1500" kern="1200" dirty="0"/>
            <a:t> provide a method to reconstruct specified z-slices for a single frame, and provide the option to subtract out an average frame prior to reconstruction.</a:t>
          </a:r>
          <a:endParaRPr lang="en-US" sz="1500" kern="1200" dirty="0"/>
        </a:p>
      </dsp:txBody>
      <dsp:txXfrm>
        <a:off x="51403" y="1796180"/>
        <a:ext cx="5952644" cy="950194"/>
      </dsp:txXfrm>
    </dsp:sp>
    <dsp:sp modelId="{D7AF10E5-5948-4407-8433-82896888A31B}">
      <dsp:nvSpPr>
        <dsp:cNvPr id="0" name=""/>
        <dsp:cNvSpPr/>
      </dsp:nvSpPr>
      <dsp:spPr>
        <a:xfrm>
          <a:off x="0" y="2840977"/>
          <a:ext cx="6055450" cy="1053000"/>
        </a:xfrm>
        <a:prstGeom prst="roundRect">
          <a:avLst/>
        </a:prstGeom>
        <a:solidFill>
          <a:schemeClr val="accent2">
            <a:hueOff val="994095"/>
            <a:satOff val="-4688"/>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R-DIHM-FUNC-1.3 Difference frame reconstruction: The software </a:t>
          </a:r>
          <a:r>
            <a:rPr lang="en" sz="1500" b="1" kern="1200" dirty="0"/>
            <a:t>shall</a:t>
          </a:r>
          <a:r>
            <a:rPr lang="en" sz="1500" kern="1200" dirty="0"/>
            <a:t> provide a method to reconstruct specified z-slices for the difference between two frames.</a:t>
          </a:r>
          <a:endParaRPr lang="en-US" sz="1500" kern="1200" dirty="0"/>
        </a:p>
      </dsp:txBody>
      <dsp:txXfrm>
        <a:off x="51403" y="2892380"/>
        <a:ext cx="5952644" cy="950194"/>
      </dsp:txXfrm>
    </dsp:sp>
    <dsp:sp modelId="{51A6B8E2-C3B5-463B-ACDF-B84204846ED7}">
      <dsp:nvSpPr>
        <dsp:cNvPr id="0" name=""/>
        <dsp:cNvSpPr/>
      </dsp:nvSpPr>
      <dsp:spPr>
        <a:xfrm>
          <a:off x="0" y="3937177"/>
          <a:ext cx="6055450" cy="1053000"/>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R-DIHM-FUNC-1.4 Difference stack reconstruction: The software </a:t>
          </a:r>
          <a:r>
            <a:rPr lang="en" sz="1500" b="1" kern="1200" dirty="0"/>
            <a:t>shall</a:t>
          </a:r>
          <a:r>
            <a:rPr lang="en" sz="1500" kern="1200" dirty="0"/>
            <a:t> provide a method to reconstruct specified z-slices for a difference stack.</a:t>
          </a:r>
          <a:endParaRPr lang="en-US" sz="1500" kern="1200" dirty="0"/>
        </a:p>
      </dsp:txBody>
      <dsp:txXfrm>
        <a:off x="51403" y="3988580"/>
        <a:ext cx="5952644" cy="9501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FA5F8-7870-4AAE-A763-575FB8CE7A0D}">
      <dsp:nvSpPr>
        <dsp:cNvPr id="0" name=""/>
        <dsp:cNvSpPr/>
      </dsp:nvSpPr>
      <dsp:spPr>
        <a:xfrm>
          <a:off x="0" y="64657"/>
          <a:ext cx="6055450"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 sz="1600" kern="1200" dirty="0"/>
            <a:t>R-DIHM-FUNC-1.5 Single frame detection: The software </a:t>
          </a:r>
          <a:r>
            <a:rPr lang="en" sz="1600" b="1" kern="1200" dirty="0"/>
            <a:t>shall</a:t>
          </a:r>
          <a:r>
            <a:rPr lang="en" sz="1600" kern="1200" dirty="0"/>
            <a:t> provide a method to detect features-of-interest in a single frame reconstruction.</a:t>
          </a:r>
        </a:p>
      </dsp:txBody>
      <dsp:txXfrm>
        <a:off x="42950" y="107607"/>
        <a:ext cx="5969550" cy="793940"/>
      </dsp:txXfrm>
    </dsp:sp>
    <dsp:sp modelId="{75EA1FFE-8844-49A2-94D4-BC1A3205E763}">
      <dsp:nvSpPr>
        <dsp:cNvPr id="0" name=""/>
        <dsp:cNvSpPr/>
      </dsp:nvSpPr>
      <dsp:spPr>
        <a:xfrm>
          <a:off x="0" y="990577"/>
          <a:ext cx="6055450" cy="879840"/>
        </a:xfrm>
        <a:prstGeom prst="roundRect">
          <a:avLst/>
        </a:prstGeom>
        <a:solidFill>
          <a:schemeClr val="accent2">
            <a:hueOff val="298229"/>
            <a:satOff val="-1406"/>
            <a:lumOff val="-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R-DIHM-FUNC-1.6 Difference frame detection: The software </a:t>
          </a:r>
          <a:r>
            <a:rPr lang="en" sz="1600" b="1" kern="1200" dirty="0"/>
            <a:t>shall</a:t>
          </a:r>
          <a:r>
            <a:rPr lang="en" sz="1600" kern="1200" dirty="0"/>
            <a:t> provide a method to detect features-of-interest in a difference frame reconstruction.</a:t>
          </a:r>
        </a:p>
      </dsp:txBody>
      <dsp:txXfrm>
        <a:off x="42950" y="1033527"/>
        <a:ext cx="5969550" cy="793940"/>
      </dsp:txXfrm>
    </dsp:sp>
    <dsp:sp modelId="{D7AF10E5-5948-4407-8433-82896888A31B}">
      <dsp:nvSpPr>
        <dsp:cNvPr id="0" name=""/>
        <dsp:cNvSpPr/>
      </dsp:nvSpPr>
      <dsp:spPr>
        <a:xfrm>
          <a:off x="0" y="1916497"/>
          <a:ext cx="6055450" cy="879840"/>
        </a:xfrm>
        <a:prstGeom prst="roundRect">
          <a:avLst/>
        </a:prstGeom>
        <a:solidFill>
          <a:schemeClr val="accent2">
            <a:hueOff val="596457"/>
            <a:satOff val="-2813"/>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R-DIHM-FUNC-1.7 Difference stack detection: The software </a:t>
          </a:r>
          <a:r>
            <a:rPr lang="en" sz="1600" b="1" kern="1200" dirty="0"/>
            <a:t>shall</a:t>
          </a:r>
          <a:r>
            <a:rPr lang="en" sz="1600" kern="1200" dirty="0"/>
            <a:t> provide a method to detect features-of-interest in a difference stack reconstruction.</a:t>
          </a:r>
        </a:p>
      </dsp:txBody>
      <dsp:txXfrm>
        <a:off x="42950" y="1959447"/>
        <a:ext cx="5969550" cy="793940"/>
      </dsp:txXfrm>
    </dsp:sp>
    <dsp:sp modelId="{1F4897C9-B415-479F-944F-449C027460AD}">
      <dsp:nvSpPr>
        <dsp:cNvPr id="0" name=""/>
        <dsp:cNvSpPr/>
      </dsp:nvSpPr>
      <dsp:spPr>
        <a:xfrm>
          <a:off x="0" y="2842417"/>
          <a:ext cx="6055450" cy="879840"/>
        </a:xfrm>
        <a:prstGeom prst="roundRect">
          <a:avLst/>
        </a:prstGeom>
        <a:solidFill>
          <a:schemeClr val="accent2">
            <a:hueOff val="894686"/>
            <a:satOff val="-4219"/>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R-DIHM-FUNC-1.8 Buffering: The software </a:t>
          </a:r>
          <a:r>
            <a:rPr lang="en" sz="1600" b="1" kern="1200" dirty="0"/>
            <a:t>shall</a:t>
          </a:r>
          <a:r>
            <a:rPr lang="en" sz="1600" kern="1200" dirty="0"/>
            <a:t> support saving processed data to a non-volatile bulk storage device, operating as a FIFO.</a:t>
          </a:r>
        </a:p>
      </dsp:txBody>
      <dsp:txXfrm>
        <a:off x="42950" y="2885367"/>
        <a:ext cx="5969550" cy="793940"/>
      </dsp:txXfrm>
    </dsp:sp>
    <dsp:sp modelId="{02A6DD30-DCAE-4075-8DB6-D336F37D4982}">
      <dsp:nvSpPr>
        <dsp:cNvPr id="0" name=""/>
        <dsp:cNvSpPr/>
      </dsp:nvSpPr>
      <dsp:spPr>
        <a:xfrm>
          <a:off x="0" y="3768337"/>
          <a:ext cx="6055450" cy="879840"/>
        </a:xfrm>
        <a:prstGeom prst="roundRect">
          <a:avLst/>
        </a:prstGeom>
        <a:solidFill>
          <a:schemeClr val="accent2">
            <a:hueOff val="1192914"/>
            <a:satOff val="-5626"/>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R-DIHM-FUNC-1.8b Raw Storage: The software </a:t>
          </a:r>
          <a:r>
            <a:rPr lang="en" sz="1600" b="1" kern="1200" dirty="0"/>
            <a:t>shall</a:t>
          </a:r>
          <a:r>
            <a:rPr lang="en" sz="1600" kern="1200" dirty="0"/>
            <a:t> support saving all raw hologram data to the bulk storage device.</a:t>
          </a:r>
        </a:p>
      </dsp:txBody>
      <dsp:txXfrm>
        <a:off x="42950" y="3811287"/>
        <a:ext cx="5969550" cy="793940"/>
      </dsp:txXfrm>
    </dsp:sp>
    <dsp:sp modelId="{51A6B8E2-C3B5-463B-ACDF-B84204846ED7}">
      <dsp:nvSpPr>
        <dsp:cNvPr id="0" name=""/>
        <dsp:cNvSpPr/>
      </dsp:nvSpPr>
      <dsp:spPr>
        <a:xfrm>
          <a:off x="0" y="4694257"/>
          <a:ext cx="6055450" cy="879840"/>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R-DIHM-FUNC-1.9 Reachback: The software </a:t>
          </a:r>
          <a:r>
            <a:rPr lang="en" sz="1600" b="1" kern="1200" dirty="0"/>
            <a:t>shall</a:t>
          </a:r>
          <a:r>
            <a:rPr lang="en" sz="1600" kern="1200" dirty="0"/>
            <a:t> provide a method to retrieve and optionally process requested data from the bulk storage device.</a:t>
          </a:r>
        </a:p>
      </dsp:txBody>
      <dsp:txXfrm>
        <a:off x="42950" y="4737207"/>
        <a:ext cx="5969550" cy="7939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280B-756B-4777-B704-CBB9F21B6217}">
      <dsp:nvSpPr>
        <dsp:cNvPr id="0" name=""/>
        <dsp:cNvSpPr/>
      </dsp:nvSpPr>
      <dsp:spPr>
        <a:xfrm>
          <a:off x="0" y="2340"/>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B26EF-7FE6-4654-96CA-CC9833E61E62}">
      <dsp:nvSpPr>
        <dsp:cNvPr id="0" name=""/>
        <dsp:cNvSpPr/>
      </dsp:nvSpPr>
      <dsp:spPr>
        <a:xfrm>
          <a:off x="358801" y="269217"/>
          <a:ext cx="652366" cy="652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FA913-2A46-41A3-8D57-34604033DE7B}">
      <dsp:nvSpPr>
        <dsp:cNvPr id="0" name=""/>
        <dsp:cNvSpPr/>
      </dsp:nvSpPr>
      <dsp:spPr>
        <a:xfrm>
          <a:off x="1369969" y="2340"/>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US" sz="1500" kern="1200" dirty="0"/>
            <a:t>R-DIHM-COMD-1 Commanding: The microscope’s behavior shall be controllable via commands from ground control</a:t>
          </a:r>
        </a:p>
      </dsp:txBody>
      <dsp:txXfrm>
        <a:off x="1369969" y="2340"/>
        <a:ext cx="4685480" cy="1186120"/>
      </dsp:txXfrm>
    </dsp:sp>
    <dsp:sp modelId="{D6275201-50F4-4460-8EE4-B8EAB2C2B441}">
      <dsp:nvSpPr>
        <dsp:cNvPr id="0" name=""/>
        <dsp:cNvSpPr/>
      </dsp:nvSpPr>
      <dsp:spPr>
        <a:xfrm>
          <a:off x="0" y="1484991"/>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51F80-B217-447E-B4A1-CB19BC69BDEF}">
      <dsp:nvSpPr>
        <dsp:cNvPr id="0" name=""/>
        <dsp:cNvSpPr/>
      </dsp:nvSpPr>
      <dsp:spPr>
        <a:xfrm>
          <a:off x="358801" y="1751868"/>
          <a:ext cx="652366" cy="652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F7C36F-1641-4A07-BF13-72B711C7382D}">
      <dsp:nvSpPr>
        <dsp:cNvPr id="0" name=""/>
        <dsp:cNvSpPr/>
      </dsp:nvSpPr>
      <dsp:spPr>
        <a:xfrm>
          <a:off x="1369969" y="1484991"/>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US" sz="1500" kern="1200" dirty="0"/>
            <a:t>R-DIHM-COMD-1.1 Supported commands: TBD </a:t>
          </a:r>
          <a:endParaRPr lang="en-US" sz="1500" kern="1200" dirty="0">
            <a:latin typeface="Bierstadt"/>
          </a:endParaRPr>
        </a:p>
      </dsp:txBody>
      <dsp:txXfrm>
        <a:off x="1369969" y="1484991"/>
        <a:ext cx="4685480" cy="1186120"/>
      </dsp:txXfrm>
    </dsp:sp>
    <dsp:sp modelId="{06978FDC-9E75-4D10-9135-486790640EA1}">
      <dsp:nvSpPr>
        <dsp:cNvPr id="0" name=""/>
        <dsp:cNvSpPr/>
      </dsp:nvSpPr>
      <dsp:spPr>
        <a:xfrm>
          <a:off x="0" y="2967642"/>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21BE9-96CF-4A3C-AD00-693CE58DE597}">
      <dsp:nvSpPr>
        <dsp:cNvPr id="0" name=""/>
        <dsp:cNvSpPr/>
      </dsp:nvSpPr>
      <dsp:spPr>
        <a:xfrm>
          <a:off x="358801" y="3234519"/>
          <a:ext cx="652366" cy="652366"/>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43C023-DF34-4325-83D4-5A48AED010C0}">
      <dsp:nvSpPr>
        <dsp:cNvPr id="0" name=""/>
        <dsp:cNvSpPr/>
      </dsp:nvSpPr>
      <dsp:spPr>
        <a:xfrm>
          <a:off x="1369969" y="2967642"/>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US" sz="1500" kern="1200" dirty="0"/>
            <a:t>R-DIHM-COMD-1.2 Command interface: TBD </a:t>
          </a:r>
          <a:endParaRPr lang="en-US" sz="1500" kern="1200" dirty="0">
            <a:latin typeface="Bierstadt"/>
          </a:endParaRPr>
        </a:p>
      </dsp:txBody>
      <dsp:txXfrm>
        <a:off x="1369969" y="2967642"/>
        <a:ext cx="4685480" cy="1186120"/>
      </dsp:txXfrm>
    </dsp:sp>
    <dsp:sp modelId="{2A7F1F54-5F28-40A5-A2F2-B777DA74B590}">
      <dsp:nvSpPr>
        <dsp:cNvPr id="0" name=""/>
        <dsp:cNvSpPr/>
      </dsp:nvSpPr>
      <dsp:spPr>
        <a:xfrm>
          <a:off x="0" y="4450293"/>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934C2-B3F8-414E-BBA0-190D90DE610C}">
      <dsp:nvSpPr>
        <dsp:cNvPr id="0" name=""/>
        <dsp:cNvSpPr/>
      </dsp:nvSpPr>
      <dsp:spPr>
        <a:xfrm>
          <a:off x="358801" y="4717170"/>
          <a:ext cx="652366" cy="652366"/>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D526D-8E50-4805-9587-DB27F71DF03C}">
      <dsp:nvSpPr>
        <dsp:cNvPr id="0" name=""/>
        <dsp:cNvSpPr/>
      </dsp:nvSpPr>
      <dsp:spPr>
        <a:xfrm>
          <a:off x="1369969" y="4450293"/>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US" sz="1500" kern="1200" dirty="0"/>
            <a:t>R-DIHM-COMD-1.3 Command response: The software shall acknowledge the receipt of commands and provide informative responses when relevant</a:t>
          </a:r>
        </a:p>
      </dsp:txBody>
      <dsp:txXfrm>
        <a:off x="1369969" y="4450293"/>
        <a:ext cx="4685480" cy="118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5CC4E-5258-4613-8899-B3B9DAB62CA8}">
      <dsp:nvSpPr>
        <dsp:cNvPr id="0" name=""/>
        <dsp:cNvSpPr/>
      </dsp:nvSpPr>
      <dsp:spPr>
        <a:xfrm>
          <a:off x="0" y="2340"/>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ED4CB-6936-4774-A633-09CCEAFFE87B}">
      <dsp:nvSpPr>
        <dsp:cNvPr id="0" name=""/>
        <dsp:cNvSpPr/>
      </dsp:nvSpPr>
      <dsp:spPr>
        <a:xfrm>
          <a:off x="358801" y="269217"/>
          <a:ext cx="652366" cy="652366"/>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66EA1-813F-4461-BB8D-94BAFEBA30B7}">
      <dsp:nvSpPr>
        <dsp:cNvPr id="0" name=""/>
        <dsp:cNvSpPr/>
      </dsp:nvSpPr>
      <dsp:spPr>
        <a:xfrm>
          <a:off x="1369969" y="2340"/>
          <a:ext cx="2724952"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 The microscope </a:t>
          </a:r>
          <a:r>
            <a:rPr lang="en" sz="1500" b="1" kern="1200" dirty="0"/>
            <a:t>shall</a:t>
          </a:r>
          <a:r>
            <a:rPr lang="en" sz="1500" kern="1200" dirty="0"/>
            <a:t> output its digital data via the orbiter’s science data downlink.</a:t>
          </a:r>
          <a:endParaRPr lang="en-US" sz="1500" kern="1200" dirty="0"/>
        </a:p>
      </dsp:txBody>
      <dsp:txXfrm>
        <a:off x="1369969" y="2340"/>
        <a:ext cx="2724952" cy="1186120"/>
      </dsp:txXfrm>
    </dsp:sp>
    <dsp:sp modelId="{47EABC43-537F-4AD5-AE7D-3DBAEF8F9DE2}">
      <dsp:nvSpPr>
        <dsp:cNvPr id="0" name=""/>
        <dsp:cNvSpPr/>
      </dsp:nvSpPr>
      <dsp:spPr>
        <a:xfrm>
          <a:off x="4094922" y="2340"/>
          <a:ext cx="1960527"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488950">
            <a:lnSpc>
              <a:spcPct val="100000"/>
            </a:lnSpc>
            <a:spcBef>
              <a:spcPct val="0"/>
            </a:spcBef>
            <a:spcAft>
              <a:spcPct val="35000"/>
            </a:spcAft>
            <a:buNone/>
          </a:pPr>
          <a:r>
            <a:rPr lang="en" sz="1100" kern="1200" dirty="0"/>
            <a:t>R-DIHM-OUTP-1.1 Raw frame: The software </a:t>
          </a:r>
          <a:r>
            <a:rPr lang="en" sz="1100" b="1" kern="1200" dirty="0"/>
            <a:t>shall</a:t>
          </a:r>
          <a:r>
            <a:rPr lang="en" sz="1100" kern="1200" dirty="0"/>
            <a:t> provide a method to output raw image frames from the image sensor.</a:t>
          </a:r>
          <a:endParaRPr lang="en-US" sz="1100" kern="1200" dirty="0"/>
        </a:p>
      </dsp:txBody>
      <dsp:txXfrm>
        <a:off x="4094922" y="2340"/>
        <a:ext cx="1960527" cy="1186120"/>
      </dsp:txXfrm>
    </dsp:sp>
    <dsp:sp modelId="{CCA3C29D-679A-4C03-897A-92107741CE1C}">
      <dsp:nvSpPr>
        <dsp:cNvPr id="0" name=""/>
        <dsp:cNvSpPr/>
      </dsp:nvSpPr>
      <dsp:spPr>
        <a:xfrm>
          <a:off x="0" y="1484991"/>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64C30-383C-4C8E-8F79-004574B0FD27}">
      <dsp:nvSpPr>
        <dsp:cNvPr id="0" name=""/>
        <dsp:cNvSpPr/>
      </dsp:nvSpPr>
      <dsp:spPr>
        <a:xfrm>
          <a:off x="358801" y="1751868"/>
          <a:ext cx="652366" cy="652366"/>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89C81-671B-45E1-BC20-50FEBBE98814}">
      <dsp:nvSpPr>
        <dsp:cNvPr id="0" name=""/>
        <dsp:cNvSpPr/>
      </dsp:nvSpPr>
      <dsp:spPr>
        <a:xfrm>
          <a:off x="1369969" y="1484991"/>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R-DIHM-OUTP-1.2 Average frame: The software </a:t>
          </a:r>
          <a:r>
            <a:rPr lang="en" sz="1500" b="1" kern="1200" dirty="0"/>
            <a:t>shall</a:t>
          </a:r>
          <a:r>
            <a:rPr lang="en" sz="1500" kern="1200" dirty="0"/>
            <a:t> provide a method to output average frames, averaged over a configurable subset of stored frames.</a:t>
          </a:r>
          <a:endParaRPr lang="en-US" sz="1500" kern="1200" dirty="0"/>
        </a:p>
      </dsp:txBody>
      <dsp:txXfrm>
        <a:off x="1369969" y="1484991"/>
        <a:ext cx="4685480" cy="1186120"/>
      </dsp:txXfrm>
    </dsp:sp>
    <dsp:sp modelId="{736D1EF4-60A6-4A29-AAF4-13039EFA1A86}">
      <dsp:nvSpPr>
        <dsp:cNvPr id="0" name=""/>
        <dsp:cNvSpPr/>
      </dsp:nvSpPr>
      <dsp:spPr>
        <a:xfrm>
          <a:off x="0" y="2967642"/>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BB3CF-3FF5-4B7B-B4A9-A3616C8304F0}">
      <dsp:nvSpPr>
        <dsp:cNvPr id="0" name=""/>
        <dsp:cNvSpPr/>
      </dsp:nvSpPr>
      <dsp:spPr>
        <a:xfrm>
          <a:off x="358801" y="3234519"/>
          <a:ext cx="652366" cy="652366"/>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468DF-11FA-4CF7-A28F-FB3EE2FD29CB}">
      <dsp:nvSpPr>
        <dsp:cNvPr id="0" name=""/>
        <dsp:cNvSpPr/>
      </dsp:nvSpPr>
      <dsp:spPr>
        <a:xfrm>
          <a:off x="1369969" y="2967642"/>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R-DIHM-OUTP-1.3 Clean frame: The software </a:t>
          </a:r>
          <a:r>
            <a:rPr lang="en" sz="1500" b="1" kern="1200" dirty="0"/>
            <a:t>shall</a:t>
          </a:r>
          <a:r>
            <a:rPr lang="en" sz="1500" kern="1200" dirty="0"/>
            <a:t> provide a method to output cleaned frames, which are computed as follows: clean_frame = raw_frame - avg_frame</a:t>
          </a:r>
          <a:endParaRPr lang="en-US" sz="1500" kern="1200" dirty="0"/>
        </a:p>
      </dsp:txBody>
      <dsp:txXfrm>
        <a:off x="1369969" y="2967642"/>
        <a:ext cx="4685480" cy="1186120"/>
      </dsp:txXfrm>
    </dsp:sp>
    <dsp:sp modelId="{68FBDCD4-8109-4886-9E8C-EE9E3A8320AF}">
      <dsp:nvSpPr>
        <dsp:cNvPr id="0" name=""/>
        <dsp:cNvSpPr/>
      </dsp:nvSpPr>
      <dsp:spPr>
        <a:xfrm>
          <a:off x="0" y="4450293"/>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62504-8C3C-40A4-9867-E4E30D9EBC74}">
      <dsp:nvSpPr>
        <dsp:cNvPr id="0" name=""/>
        <dsp:cNvSpPr/>
      </dsp:nvSpPr>
      <dsp:spPr>
        <a:xfrm>
          <a:off x="358801" y="4717170"/>
          <a:ext cx="652366" cy="652366"/>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52EA9-A6B6-4317-83B5-CECF41ECB61D}">
      <dsp:nvSpPr>
        <dsp:cNvPr id="0" name=""/>
        <dsp:cNvSpPr/>
      </dsp:nvSpPr>
      <dsp:spPr>
        <a:xfrm>
          <a:off x="1369969" y="4450293"/>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R-DIHM-OUTP-1.4 Difference frame: The software </a:t>
          </a:r>
          <a:r>
            <a:rPr lang="en" sz="1500" b="1" kern="1200" dirty="0"/>
            <a:t>shall</a:t>
          </a:r>
          <a:r>
            <a:rPr lang="en" sz="1500" kern="1200" dirty="0"/>
            <a:t> provide a method to output the difference between two frames.</a:t>
          </a:r>
          <a:endParaRPr lang="en-US" sz="1500" kern="1200" dirty="0"/>
        </a:p>
      </dsp:txBody>
      <dsp:txXfrm>
        <a:off x="1369969" y="4450293"/>
        <a:ext cx="4685480" cy="1186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F6BA7-417C-4B55-9692-210AA5EB789D}">
      <dsp:nvSpPr>
        <dsp:cNvPr id="0" name=""/>
        <dsp:cNvSpPr/>
      </dsp:nvSpPr>
      <dsp:spPr>
        <a:xfrm>
          <a:off x="0" y="2340"/>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E1105-A86D-4102-B4AE-13592AE1FCF1}">
      <dsp:nvSpPr>
        <dsp:cNvPr id="0" name=""/>
        <dsp:cNvSpPr/>
      </dsp:nvSpPr>
      <dsp:spPr>
        <a:xfrm>
          <a:off x="358801" y="269217"/>
          <a:ext cx="652366" cy="652366"/>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8AA20-F747-4A4C-81E8-343D9BC5F291}">
      <dsp:nvSpPr>
        <dsp:cNvPr id="0" name=""/>
        <dsp:cNvSpPr/>
      </dsp:nvSpPr>
      <dsp:spPr>
        <a:xfrm>
          <a:off x="1369969" y="2340"/>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R-DIHM-OUTP-1.5 Difference stack: The software </a:t>
          </a:r>
          <a:r>
            <a:rPr lang="en" sz="1500" b="1" kern="1200" dirty="0"/>
            <a:t>shall</a:t>
          </a:r>
          <a:r>
            <a:rPr lang="en" sz="1500" kern="1200" dirty="0"/>
            <a:t> provide a method to output a difference stack, which is the sum over multiple frame differences.</a:t>
          </a:r>
        </a:p>
      </dsp:txBody>
      <dsp:txXfrm>
        <a:off x="1369969" y="2340"/>
        <a:ext cx="4685480" cy="1186120"/>
      </dsp:txXfrm>
    </dsp:sp>
    <dsp:sp modelId="{CCA3C29D-679A-4C03-897A-92107741CE1C}">
      <dsp:nvSpPr>
        <dsp:cNvPr id="0" name=""/>
        <dsp:cNvSpPr/>
      </dsp:nvSpPr>
      <dsp:spPr>
        <a:xfrm>
          <a:off x="0" y="1484991"/>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64C30-383C-4C8E-8F79-004574B0FD27}">
      <dsp:nvSpPr>
        <dsp:cNvPr id="0" name=""/>
        <dsp:cNvSpPr/>
      </dsp:nvSpPr>
      <dsp:spPr>
        <a:xfrm>
          <a:off x="358801" y="1751868"/>
          <a:ext cx="652366" cy="652366"/>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89C81-671B-45E1-BC20-50FEBBE98814}">
      <dsp:nvSpPr>
        <dsp:cNvPr id="0" name=""/>
        <dsp:cNvSpPr/>
      </dsp:nvSpPr>
      <dsp:spPr>
        <a:xfrm>
          <a:off x="1369969" y="1484991"/>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R-DIHM-OUTP-1.6 Detected frame regions: The software </a:t>
          </a:r>
          <a:r>
            <a:rPr lang="en" sz="1500" b="1" kern="1200" dirty="0"/>
            <a:t>shall</a:t>
          </a:r>
          <a:r>
            <a:rPr lang="en" sz="1500" kern="1200" dirty="0"/>
            <a:t> provide a method to output detected regions from a reconstructed frame.</a:t>
          </a:r>
        </a:p>
      </dsp:txBody>
      <dsp:txXfrm>
        <a:off x="1369969" y="1484991"/>
        <a:ext cx="4685480" cy="1186120"/>
      </dsp:txXfrm>
    </dsp:sp>
    <dsp:sp modelId="{736D1EF4-60A6-4A29-AAF4-13039EFA1A86}">
      <dsp:nvSpPr>
        <dsp:cNvPr id="0" name=""/>
        <dsp:cNvSpPr/>
      </dsp:nvSpPr>
      <dsp:spPr>
        <a:xfrm>
          <a:off x="0" y="2967642"/>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BB3CF-3FF5-4B7B-B4A9-A3616C8304F0}">
      <dsp:nvSpPr>
        <dsp:cNvPr id="0" name=""/>
        <dsp:cNvSpPr/>
      </dsp:nvSpPr>
      <dsp:spPr>
        <a:xfrm>
          <a:off x="358801" y="3234519"/>
          <a:ext cx="652366" cy="652366"/>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468DF-11FA-4CF7-A28F-FB3EE2FD29CB}">
      <dsp:nvSpPr>
        <dsp:cNvPr id="0" name=""/>
        <dsp:cNvSpPr/>
      </dsp:nvSpPr>
      <dsp:spPr>
        <a:xfrm>
          <a:off x="1369969" y="2967642"/>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R-DIHM-OUTP-1.7 Detected difference frame regions: The software </a:t>
          </a:r>
          <a:r>
            <a:rPr lang="en" sz="1500" b="1" kern="1200" dirty="0"/>
            <a:t>shall</a:t>
          </a:r>
          <a:r>
            <a:rPr lang="en" sz="1500" kern="1200" dirty="0"/>
            <a:t> provide a method to output detected regions from a reconstructed difference frame.</a:t>
          </a:r>
        </a:p>
      </dsp:txBody>
      <dsp:txXfrm>
        <a:off x="1369969" y="2967642"/>
        <a:ext cx="4685480" cy="1186120"/>
      </dsp:txXfrm>
    </dsp:sp>
    <dsp:sp modelId="{68FBDCD4-8109-4886-9E8C-EE9E3A8320AF}">
      <dsp:nvSpPr>
        <dsp:cNvPr id="0" name=""/>
        <dsp:cNvSpPr/>
      </dsp:nvSpPr>
      <dsp:spPr>
        <a:xfrm>
          <a:off x="0" y="4450293"/>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62504-8C3C-40A4-9867-E4E30D9EBC74}">
      <dsp:nvSpPr>
        <dsp:cNvPr id="0" name=""/>
        <dsp:cNvSpPr/>
      </dsp:nvSpPr>
      <dsp:spPr>
        <a:xfrm>
          <a:off x="358801" y="4717170"/>
          <a:ext cx="652366" cy="652366"/>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52EA9-A6B6-4317-83B5-CECF41ECB61D}">
      <dsp:nvSpPr>
        <dsp:cNvPr id="0" name=""/>
        <dsp:cNvSpPr/>
      </dsp:nvSpPr>
      <dsp:spPr>
        <a:xfrm>
          <a:off x="1369969" y="4450293"/>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R-DIHM-OUTP-1.8 Detected difference stack regions: The software </a:t>
          </a:r>
          <a:r>
            <a:rPr lang="en" sz="1500" b="1" kern="1200" dirty="0"/>
            <a:t>shall</a:t>
          </a:r>
          <a:r>
            <a:rPr lang="en" sz="1500" kern="1200" dirty="0"/>
            <a:t> provide a method to output detected regions from a reconstructed difference stack.</a:t>
          </a:r>
        </a:p>
      </dsp:txBody>
      <dsp:txXfrm>
        <a:off x="1369969" y="4450293"/>
        <a:ext cx="4685480" cy="118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F6BA7-417C-4B55-9692-210AA5EB789D}">
      <dsp:nvSpPr>
        <dsp:cNvPr id="0" name=""/>
        <dsp:cNvSpPr/>
      </dsp:nvSpPr>
      <dsp:spPr>
        <a:xfrm>
          <a:off x="0" y="2340"/>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E1105-A86D-4102-B4AE-13592AE1FCF1}">
      <dsp:nvSpPr>
        <dsp:cNvPr id="0" name=""/>
        <dsp:cNvSpPr/>
      </dsp:nvSpPr>
      <dsp:spPr>
        <a:xfrm>
          <a:off x="358801" y="269217"/>
          <a:ext cx="652366" cy="652366"/>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8AA20-F747-4A4C-81E8-343D9BC5F291}">
      <dsp:nvSpPr>
        <dsp:cNvPr id="0" name=""/>
        <dsp:cNvSpPr/>
      </dsp:nvSpPr>
      <dsp:spPr>
        <a:xfrm>
          <a:off x="1369969" y="2340"/>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R-DIHM-OUTP-1.9 Detection descriptors: The software </a:t>
          </a:r>
          <a:r>
            <a:rPr lang="en" sz="1500" b="1" kern="1200" dirty="0"/>
            <a:t>shall</a:t>
          </a:r>
          <a:r>
            <a:rPr lang="en" sz="1500" kern="1200" dirty="0"/>
            <a:t> provide a method to characterize detected regions, and output the characterization as a compact description.</a:t>
          </a:r>
        </a:p>
      </dsp:txBody>
      <dsp:txXfrm>
        <a:off x="1369969" y="2340"/>
        <a:ext cx="4685480" cy="1186120"/>
      </dsp:txXfrm>
    </dsp:sp>
    <dsp:sp modelId="{CCA3C29D-679A-4C03-897A-92107741CE1C}">
      <dsp:nvSpPr>
        <dsp:cNvPr id="0" name=""/>
        <dsp:cNvSpPr/>
      </dsp:nvSpPr>
      <dsp:spPr>
        <a:xfrm>
          <a:off x="0" y="1484991"/>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64C30-383C-4C8E-8F79-004574B0FD27}">
      <dsp:nvSpPr>
        <dsp:cNvPr id="0" name=""/>
        <dsp:cNvSpPr/>
      </dsp:nvSpPr>
      <dsp:spPr>
        <a:xfrm>
          <a:off x="358801" y="1751868"/>
          <a:ext cx="652366" cy="652366"/>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89C81-671B-45E1-BC20-50FEBBE98814}">
      <dsp:nvSpPr>
        <dsp:cNvPr id="0" name=""/>
        <dsp:cNvSpPr/>
      </dsp:nvSpPr>
      <dsp:spPr>
        <a:xfrm>
          <a:off x="1369969" y="1484991"/>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R-DIHM-OUTP-1.10 Summary statistics: The software </a:t>
          </a:r>
          <a:r>
            <a:rPr lang="en" sz="1500" b="1" kern="1200" dirty="0"/>
            <a:t>shall</a:t>
          </a:r>
          <a:r>
            <a:rPr lang="en" sz="1500" kern="1200" dirty="0"/>
            <a:t> provide a method to compute and output statistics over a subset of detection descriptors.</a:t>
          </a:r>
        </a:p>
      </dsp:txBody>
      <dsp:txXfrm>
        <a:off x="1369969" y="1484991"/>
        <a:ext cx="4685480" cy="1186120"/>
      </dsp:txXfrm>
    </dsp:sp>
    <dsp:sp modelId="{736D1EF4-60A6-4A29-AAF4-13039EFA1A86}">
      <dsp:nvSpPr>
        <dsp:cNvPr id="0" name=""/>
        <dsp:cNvSpPr/>
      </dsp:nvSpPr>
      <dsp:spPr>
        <a:xfrm>
          <a:off x="0" y="2967642"/>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BB3CF-3FF5-4B7B-B4A9-A3616C8304F0}">
      <dsp:nvSpPr>
        <dsp:cNvPr id="0" name=""/>
        <dsp:cNvSpPr/>
      </dsp:nvSpPr>
      <dsp:spPr>
        <a:xfrm>
          <a:off x="358801" y="3234519"/>
          <a:ext cx="652366" cy="652366"/>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468DF-11FA-4CF7-A28F-FB3EE2FD29CB}">
      <dsp:nvSpPr>
        <dsp:cNvPr id="0" name=""/>
        <dsp:cNvSpPr/>
      </dsp:nvSpPr>
      <dsp:spPr>
        <a:xfrm>
          <a:off x="1369969" y="2967642"/>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R-DIHM-OUTP-1.11 Compression: The software </a:t>
          </a:r>
          <a:r>
            <a:rPr lang="en" sz="1500" b="1" kern="1200" dirty="0"/>
            <a:t>shall</a:t>
          </a:r>
          <a:r>
            <a:rPr lang="en" sz="1500" kern="1200" dirty="0"/>
            <a:t> provide a method to compress data prior to output.</a:t>
          </a:r>
        </a:p>
      </dsp:txBody>
      <dsp:txXfrm>
        <a:off x="1369969" y="2967642"/>
        <a:ext cx="4685480" cy="1186120"/>
      </dsp:txXfrm>
    </dsp:sp>
    <dsp:sp modelId="{68FBDCD4-8109-4886-9E8C-EE9E3A8320AF}">
      <dsp:nvSpPr>
        <dsp:cNvPr id="0" name=""/>
        <dsp:cNvSpPr/>
      </dsp:nvSpPr>
      <dsp:spPr>
        <a:xfrm>
          <a:off x="0" y="4450293"/>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62504-8C3C-40A4-9867-E4E30D9EBC74}">
      <dsp:nvSpPr>
        <dsp:cNvPr id="0" name=""/>
        <dsp:cNvSpPr/>
      </dsp:nvSpPr>
      <dsp:spPr>
        <a:xfrm>
          <a:off x="358801" y="4717170"/>
          <a:ext cx="652366" cy="652366"/>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52EA9-A6B6-4317-83B5-CECF41ECB61D}">
      <dsp:nvSpPr>
        <dsp:cNvPr id="0" name=""/>
        <dsp:cNvSpPr/>
      </dsp:nvSpPr>
      <dsp:spPr>
        <a:xfrm>
          <a:off x="1369969" y="4450293"/>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666750">
            <a:lnSpc>
              <a:spcPct val="100000"/>
            </a:lnSpc>
            <a:spcBef>
              <a:spcPct val="0"/>
            </a:spcBef>
            <a:spcAft>
              <a:spcPct val="35000"/>
            </a:spcAft>
            <a:buNone/>
          </a:pPr>
          <a:r>
            <a:rPr lang="en" sz="1500" kern="1200" dirty="0"/>
            <a:t>R-DIHM-OUTP-1.12 Compression estimation: The software </a:t>
          </a:r>
          <a:r>
            <a:rPr lang="en" sz="1500" b="1" kern="1200" dirty="0"/>
            <a:t>shall</a:t>
          </a:r>
          <a:r>
            <a:rPr lang="en" sz="1500" kern="1200" dirty="0"/>
            <a:t> provide a method to estimate the amount of compression achievable for a specified item of output data.</a:t>
          </a:r>
        </a:p>
      </dsp:txBody>
      <dsp:txXfrm>
        <a:off x="1369969" y="4450293"/>
        <a:ext cx="4685480" cy="1186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2E547-C66F-47C6-A13A-0E80E1867154}">
      <dsp:nvSpPr>
        <dsp:cNvPr id="0" name=""/>
        <dsp:cNvSpPr/>
      </dsp:nvSpPr>
      <dsp:spPr>
        <a:xfrm>
          <a:off x="0" y="4575"/>
          <a:ext cx="6055450" cy="730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E004E-F960-459D-AABD-29B9E0CAD36F}">
      <dsp:nvSpPr>
        <dsp:cNvPr id="0" name=""/>
        <dsp:cNvSpPr/>
      </dsp:nvSpPr>
      <dsp:spPr>
        <a:xfrm>
          <a:off x="221073" y="169010"/>
          <a:ext cx="402344" cy="401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A3AD68-A8A7-43DB-8694-7ED724319286}">
      <dsp:nvSpPr>
        <dsp:cNvPr id="0" name=""/>
        <dsp:cNvSpPr/>
      </dsp:nvSpPr>
      <dsp:spPr>
        <a:xfrm>
          <a:off x="844490" y="4575"/>
          <a:ext cx="5185380" cy="7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79" tIns="82179" rIns="82179" bIns="82179" numCol="1" spcCol="1270" anchor="ctr" anchorCtr="0">
          <a:noAutofit/>
        </a:bodyPr>
        <a:lstStyle/>
        <a:p>
          <a:pPr marL="0" lvl="0" indent="0" algn="l" defTabSz="622300">
            <a:lnSpc>
              <a:spcPct val="100000"/>
            </a:lnSpc>
            <a:spcBef>
              <a:spcPct val="0"/>
            </a:spcBef>
            <a:spcAft>
              <a:spcPct val="35000"/>
            </a:spcAft>
            <a:buNone/>
          </a:pPr>
          <a:r>
            <a:rPr lang="en-US" sz="1400" kern="1200" dirty="0"/>
            <a:t>This analysis determines how quickly an imaging volume must be reconstructed in order to keep up with the rate that sample material is being collected</a:t>
          </a:r>
        </a:p>
      </dsp:txBody>
      <dsp:txXfrm>
        <a:off x="844490" y="4575"/>
        <a:ext cx="5185380" cy="776497"/>
      </dsp:txXfrm>
    </dsp:sp>
    <dsp:sp modelId="{E7114D35-BFE6-4D62-A5CE-3A07AD0AE164}">
      <dsp:nvSpPr>
        <dsp:cNvPr id="0" name=""/>
        <dsp:cNvSpPr/>
      </dsp:nvSpPr>
      <dsp:spPr>
        <a:xfrm>
          <a:off x="0" y="975196"/>
          <a:ext cx="6055450" cy="730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AD77D-9509-4269-B9EB-086BAF7A9327}">
      <dsp:nvSpPr>
        <dsp:cNvPr id="0" name=""/>
        <dsp:cNvSpPr/>
      </dsp:nvSpPr>
      <dsp:spPr>
        <a:xfrm>
          <a:off x="221073" y="1139631"/>
          <a:ext cx="402344" cy="401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78A880-B158-4D77-B06C-AEAF083884F2}">
      <dsp:nvSpPr>
        <dsp:cNvPr id="0" name=""/>
        <dsp:cNvSpPr/>
      </dsp:nvSpPr>
      <dsp:spPr>
        <a:xfrm>
          <a:off x="844490" y="975196"/>
          <a:ext cx="5185380" cy="7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79" tIns="82179" rIns="82179" bIns="82179" numCol="1" spcCol="1270" anchor="ctr" anchorCtr="0">
          <a:noAutofit/>
        </a:bodyPr>
        <a:lstStyle/>
        <a:p>
          <a:pPr marL="0" lvl="0" indent="0" algn="l" defTabSz="622300">
            <a:lnSpc>
              <a:spcPct val="100000"/>
            </a:lnSpc>
            <a:spcBef>
              <a:spcPct val="0"/>
            </a:spcBef>
            <a:spcAft>
              <a:spcPct val="35000"/>
            </a:spcAft>
            <a:buNone/>
          </a:pPr>
          <a:r>
            <a:rPr lang="en-US" sz="1400" kern="1200" dirty="0"/>
            <a:t>Note that in the typical CONOPs, 100 frames would be captured per imaging volume, but not all of these frames would be reconstructed</a:t>
          </a:r>
        </a:p>
      </dsp:txBody>
      <dsp:txXfrm>
        <a:off x="844490" y="975196"/>
        <a:ext cx="5185380" cy="776497"/>
      </dsp:txXfrm>
    </dsp:sp>
    <dsp:sp modelId="{12B83147-17DC-46D0-9803-BB816970A7D1}">
      <dsp:nvSpPr>
        <dsp:cNvPr id="0" name=""/>
        <dsp:cNvSpPr/>
      </dsp:nvSpPr>
      <dsp:spPr>
        <a:xfrm>
          <a:off x="0" y="1945818"/>
          <a:ext cx="6055450" cy="730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A21AE-8C32-4C14-884E-186B3C1543BB}">
      <dsp:nvSpPr>
        <dsp:cNvPr id="0" name=""/>
        <dsp:cNvSpPr/>
      </dsp:nvSpPr>
      <dsp:spPr>
        <a:xfrm>
          <a:off x="221073" y="2110252"/>
          <a:ext cx="402344" cy="401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990514-5B90-4D0C-B7BE-CCCAEFF17BD0}">
      <dsp:nvSpPr>
        <dsp:cNvPr id="0" name=""/>
        <dsp:cNvSpPr/>
      </dsp:nvSpPr>
      <dsp:spPr>
        <a:xfrm>
          <a:off x="844490" y="1945818"/>
          <a:ext cx="5185380" cy="7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79" tIns="82179" rIns="82179" bIns="82179" numCol="1" spcCol="1270" anchor="ctr" anchorCtr="0">
          <a:noAutofit/>
        </a:bodyPr>
        <a:lstStyle/>
        <a:p>
          <a:pPr marL="0" lvl="0" indent="0" algn="l" defTabSz="622300">
            <a:lnSpc>
              <a:spcPct val="100000"/>
            </a:lnSpc>
            <a:spcBef>
              <a:spcPct val="0"/>
            </a:spcBef>
            <a:spcAft>
              <a:spcPct val="35000"/>
            </a:spcAft>
            <a:buNone/>
          </a:pPr>
          <a:r>
            <a:rPr lang="en-US" sz="1400" kern="1200" dirty="0"/>
            <a:t>Instead, a difference stack would be created for all 100 frames, and the difference stack would be reconstructed</a:t>
          </a:r>
        </a:p>
      </dsp:txBody>
      <dsp:txXfrm>
        <a:off x="844490" y="1945818"/>
        <a:ext cx="5185380" cy="776497"/>
      </dsp:txXfrm>
    </dsp:sp>
    <dsp:sp modelId="{7C3C7A4F-0AA4-4CB7-8748-8BF5ADC0A50B}">
      <dsp:nvSpPr>
        <dsp:cNvPr id="0" name=""/>
        <dsp:cNvSpPr/>
      </dsp:nvSpPr>
      <dsp:spPr>
        <a:xfrm>
          <a:off x="0" y="2916439"/>
          <a:ext cx="6055450" cy="730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FD1C2-4049-4A72-BEF3-F0569004E271}">
      <dsp:nvSpPr>
        <dsp:cNvPr id="0" name=""/>
        <dsp:cNvSpPr/>
      </dsp:nvSpPr>
      <dsp:spPr>
        <a:xfrm>
          <a:off x="221073" y="3080874"/>
          <a:ext cx="402344" cy="401951"/>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51739-5D86-475D-BEF5-CB754AEC5F12}">
      <dsp:nvSpPr>
        <dsp:cNvPr id="0" name=""/>
        <dsp:cNvSpPr/>
      </dsp:nvSpPr>
      <dsp:spPr>
        <a:xfrm>
          <a:off x="844490" y="2916439"/>
          <a:ext cx="5185380" cy="7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79" tIns="82179" rIns="82179" bIns="82179" numCol="1" spcCol="1270" anchor="ctr" anchorCtr="0">
          <a:noAutofit/>
        </a:bodyPr>
        <a:lstStyle/>
        <a:p>
          <a:pPr marL="0" lvl="0" indent="0" algn="l" defTabSz="622300" rtl="0">
            <a:lnSpc>
              <a:spcPct val="100000"/>
            </a:lnSpc>
            <a:spcBef>
              <a:spcPct val="0"/>
            </a:spcBef>
            <a:spcAft>
              <a:spcPct val="35000"/>
            </a:spcAft>
            <a:buNone/>
          </a:pPr>
          <a:r>
            <a:rPr lang="en" sz="1400" kern="1200" dirty="0"/>
            <a:t>Orbital Period</a:t>
          </a:r>
          <a:r>
            <a:rPr lang="en-US" sz="1400" kern="1200" dirty="0"/>
            <a:t> </a:t>
          </a:r>
          <a:r>
            <a:rPr lang="en" sz="1400" kern="1200" dirty="0"/>
            <a:t>p </a:t>
          </a:r>
          <a:r>
            <a:rPr lang="en" sz="1400" kern="1200" dirty="0">
              <a:latin typeface="Bierstadt"/>
            </a:rPr>
            <a:t>= </a:t>
          </a:r>
          <a:r>
            <a:rPr lang="en" sz="1400" kern="1200" dirty="0"/>
            <a:t>9972 </a:t>
          </a:r>
          <a:r>
            <a:rPr lang="en" sz="1400" kern="1200" dirty="0">
              <a:latin typeface="Bierstadt"/>
            </a:rPr>
            <a:t>seconds, Sample</a:t>
          </a:r>
          <a:r>
            <a:rPr lang="en" sz="1400" kern="1200" dirty="0"/>
            <a:t> collected per orbit</a:t>
          </a:r>
          <a:r>
            <a:rPr lang="en-US" sz="1400" kern="1200" dirty="0">
              <a:latin typeface="Bierstadt"/>
            </a:rPr>
            <a:t>  </a:t>
          </a:r>
          <a:r>
            <a:rPr lang="en" sz="1400" kern="1200" dirty="0"/>
            <a:t>c </a:t>
          </a:r>
          <a:r>
            <a:rPr lang="en" sz="1400" kern="1200" dirty="0">
              <a:latin typeface="Bierstadt"/>
            </a:rPr>
            <a:t>=</a:t>
          </a:r>
          <a:r>
            <a:rPr lang="en" sz="1400" kern="1200" dirty="0"/>
            <a:t>1.6 </a:t>
          </a:r>
          <a:r>
            <a:rPr lang="en" sz="1400" kern="1200" dirty="0">
              <a:latin typeface="Bierstadt"/>
            </a:rPr>
            <a:t>microliters, Sample</a:t>
          </a:r>
          <a:r>
            <a:rPr lang="en" sz="1400" kern="1200" dirty="0"/>
            <a:t> transfer efficiency</a:t>
          </a:r>
          <a:r>
            <a:rPr lang="en-US" sz="1400" kern="1200" dirty="0"/>
            <a:t> </a:t>
          </a:r>
          <a:r>
            <a:rPr lang="en" sz="1400" kern="1200" dirty="0"/>
            <a:t>e</a:t>
          </a:r>
          <a:r>
            <a:rPr lang="en" sz="1400" kern="1200" dirty="0">
              <a:latin typeface="Bierstadt"/>
            </a:rPr>
            <a:t> =</a:t>
          </a:r>
          <a:r>
            <a:rPr lang="en" sz="1400" kern="1200" dirty="0"/>
            <a:t> 50</a:t>
          </a:r>
          <a:r>
            <a:rPr lang="en" sz="1400" kern="1200" dirty="0">
              <a:latin typeface="Bierstadt"/>
            </a:rPr>
            <a:t>%</a:t>
          </a:r>
          <a:endParaRPr lang="en-US" sz="1400" kern="1200" dirty="0">
            <a:latin typeface="Bierstadt"/>
          </a:endParaRPr>
        </a:p>
      </dsp:txBody>
      <dsp:txXfrm>
        <a:off x="844490" y="2916439"/>
        <a:ext cx="5185380" cy="776497"/>
      </dsp:txXfrm>
    </dsp:sp>
    <dsp:sp modelId="{ACF32B33-E360-4A7C-9441-13106AD94DF2}">
      <dsp:nvSpPr>
        <dsp:cNvPr id="0" name=""/>
        <dsp:cNvSpPr/>
      </dsp:nvSpPr>
      <dsp:spPr>
        <a:xfrm>
          <a:off x="0" y="3887060"/>
          <a:ext cx="6055450" cy="730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EED9D-EA2B-40ED-B881-8B4027EE13B6}">
      <dsp:nvSpPr>
        <dsp:cNvPr id="0" name=""/>
        <dsp:cNvSpPr/>
      </dsp:nvSpPr>
      <dsp:spPr>
        <a:xfrm>
          <a:off x="221073" y="4051495"/>
          <a:ext cx="402344" cy="401951"/>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0C4EC-F41A-4CC2-82B8-1A954902FBAF}">
      <dsp:nvSpPr>
        <dsp:cNvPr id="0" name=""/>
        <dsp:cNvSpPr/>
      </dsp:nvSpPr>
      <dsp:spPr>
        <a:xfrm>
          <a:off x="844490" y="3887060"/>
          <a:ext cx="5185380" cy="7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79" tIns="82179" rIns="82179" bIns="82179" numCol="1" spcCol="1270" anchor="ctr" anchorCtr="0">
          <a:noAutofit/>
        </a:bodyPr>
        <a:lstStyle/>
        <a:p>
          <a:pPr marL="0" lvl="0" indent="0" algn="l" defTabSz="622300" rtl="0">
            <a:lnSpc>
              <a:spcPct val="100000"/>
            </a:lnSpc>
            <a:spcBef>
              <a:spcPct val="0"/>
            </a:spcBef>
            <a:spcAft>
              <a:spcPct val="35000"/>
            </a:spcAft>
            <a:buNone/>
          </a:pPr>
          <a:r>
            <a:rPr lang="en" sz="1400" kern="1200" dirty="0"/>
            <a:t>Imaging volume</a:t>
          </a:r>
          <a:r>
            <a:rPr lang="en-US" sz="1400" kern="1200" dirty="0"/>
            <a:t> </a:t>
          </a:r>
          <a:r>
            <a:rPr lang="en" sz="1400" kern="1200" dirty="0"/>
            <a:t>v </a:t>
          </a:r>
          <a:r>
            <a:rPr lang="en" sz="1400" kern="1200" dirty="0">
              <a:latin typeface="Bierstadt"/>
            </a:rPr>
            <a:t>= </a:t>
          </a:r>
          <a:r>
            <a:rPr lang="en" sz="1400" kern="1200" dirty="0"/>
            <a:t>2 </a:t>
          </a:r>
          <a:r>
            <a:rPr lang="en" sz="1400" kern="1200" dirty="0">
              <a:latin typeface="Bierstadt"/>
            </a:rPr>
            <a:t>microliters, Time</a:t>
          </a:r>
          <a:r>
            <a:rPr lang="en" sz="1400" kern="1200" dirty="0"/>
            <a:t> to accumulate one imaging volume</a:t>
          </a:r>
          <a:r>
            <a:rPr lang="en-US" sz="1400" kern="1200" dirty="0"/>
            <a:t> </a:t>
          </a:r>
          <a:r>
            <a:rPr lang="en" sz="1400" kern="1200" dirty="0"/>
            <a:t>t </a:t>
          </a:r>
          <a:r>
            <a:rPr lang="en" sz="1400" kern="1200" dirty="0">
              <a:latin typeface="Bierstadt"/>
            </a:rPr>
            <a:t>= </a:t>
          </a:r>
          <a:r>
            <a:rPr lang="en" sz="1400" kern="1200" dirty="0"/>
            <a:t>24,930 seconds</a:t>
          </a:r>
          <a:r>
            <a:rPr lang="en-US" sz="1400" kern="1200" dirty="0"/>
            <a:t> </a:t>
          </a:r>
          <a:r>
            <a:rPr lang="en" sz="1400" kern="1200" dirty="0"/>
            <a:t>= p*v/c/e</a:t>
          </a:r>
          <a:endParaRPr lang="en-US" sz="1400" kern="1200" dirty="0"/>
        </a:p>
      </dsp:txBody>
      <dsp:txXfrm>
        <a:off x="844490" y="3887060"/>
        <a:ext cx="5185380" cy="776497"/>
      </dsp:txXfrm>
    </dsp:sp>
    <dsp:sp modelId="{B2C4B234-8E06-40EC-8A34-0DF198F8F11C}">
      <dsp:nvSpPr>
        <dsp:cNvPr id="0" name=""/>
        <dsp:cNvSpPr/>
      </dsp:nvSpPr>
      <dsp:spPr>
        <a:xfrm>
          <a:off x="0" y="4857682"/>
          <a:ext cx="6055450" cy="730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4552E-BDB2-4994-BA57-F556360E9D1A}">
      <dsp:nvSpPr>
        <dsp:cNvPr id="0" name=""/>
        <dsp:cNvSpPr/>
      </dsp:nvSpPr>
      <dsp:spPr>
        <a:xfrm>
          <a:off x="221073" y="5022117"/>
          <a:ext cx="402344" cy="401951"/>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E3DD9-225D-40D1-A48F-BA3B9FEF21AF}">
      <dsp:nvSpPr>
        <dsp:cNvPr id="0" name=""/>
        <dsp:cNvSpPr/>
      </dsp:nvSpPr>
      <dsp:spPr>
        <a:xfrm>
          <a:off x="844490" y="4857682"/>
          <a:ext cx="5185380" cy="77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79" tIns="82179" rIns="82179" bIns="82179" numCol="1" spcCol="1270" anchor="ctr" anchorCtr="0">
          <a:noAutofit/>
        </a:bodyPr>
        <a:lstStyle/>
        <a:p>
          <a:pPr marL="0" lvl="0" indent="0" algn="l" defTabSz="622300">
            <a:lnSpc>
              <a:spcPct val="100000"/>
            </a:lnSpc>
            <a:spcBef>
              <a:spcPct val="0"/>
            </a:spcBef>
            <a:spcAft>
              <a:spcPct val="35000"/>
            </a:spcAft>
            <a:buNone/>
          </a:pPr>
          <a:r>
            <a:rPr lang="en" sz="1400" kern="1200" dirty="0"/>
            <a:t>Processor activity duty cycle</a:t>
          </a:r>
          <a:r>
            <a:rPr lang="en-US" sz="1400" kern="1200" dirty="0"/>
            <a:t> </a:t>
          </a:r>
          <a:r>
            <a:rPr lang="en" sz="1400" kern="1200" dirty="0"/>
            <a:t>d 50%</a:t>
          </a:r>
          <a:r>
            <a:rPr lang="en" sz="1400" kern="1200" dirty="0">
              <a:latin typeface="Bierstadt"/>
            </a:rPr>
            <a:t> , </a:t>
          </a:r>
          <a:r>
            <a:rPr lang="en" sz="1400" kern="1200" dirty="0"/>
            <a:t>Processing time limit for one imaging volume</a:t>
          </a:r>
          <a:r>
            <a:rPr lang="en-US" sz="1400" kern="1200" dirty="0"/>
            <a:t> </a:t>
          </a:r>
          <a:r>
            <a:rPr lang="en" sz="1400" kern="1200" dirty="0"/>
            <a:t>L</a:t>
          </a:r>
          <a:r>
            <a:rPr lang="en-US" sz="1400" kern="1200" dirty="0">
              <a:latin typeface="Bierstadt"/>
            </a:rPr>
            <a:t>  = </a:t>
          </a:r>
          <a:r>
            <a:rPr lang="en" sz="1400" kern="1200" dirty="0"/>
            <a:t>12,465 seconds</a:t>
          </a:r>
          <a:r>
            <a:rPr lang="en-US" sz="1400" kern="1200" dirty="0"/>
            <a:t> </a:t>
          </a:r>
          <a:r>
            <a:rPr lang="en" sz="1400" kern="1200" dirty="0"/>
            <a:t>= t*d</a:t>
          </a:r>
          <a:endParaRPr lang="en-US" sz="1400" kern="1200" dirty="0"/>
        </a:p>
      </dsp:txBody>
      <dsp:txXfrm>
        <a:off x="844490" y="4857682"/>
        <a:ext cx="5185380" cy="776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6CB77-88AC-4654-AF6E-73AB8531542C}">
      <dsp:nvSpPr>
        <dsp:cNvPr id="0" name=""/>
        <dsp:cNvSpPr/>
      </dsp:nvSpPr>
      <dsp:spPr>
        <a:xfrm>
          <a:off x="0" y="688"/>
          <a:ext cx="6055450" cy="16106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09A9F-58ED-48CE-BB00-BA4C3D629E72}">
      <dsp:nvSpPr>
        <dsp:cNvPr id="0" name=""/>
        <dsp:cNvSpPr/>
      </dsp:nvSpPr>
      <dsp:spPr>
        <a:xfrm>
          <a:off x="487230" y="363091"/>
          <a:ext cx="885873" cy="885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7906B-E1CA-4DBC-ABF2-02732589A846}">
      <dsp:nvSpPr>
        <dsp:cNvPr id="0" name=""/>
        <dsp:cNvSpPr/>
      </dsp:nvSpPr>
      <dsp:spPr>
        <a:xfrm>
          <a:off x="1860334" y="688"/>
          <a:ext cx="4195115" cy="16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4" tIns="170464" rIns="170464" bIns="170464" numCol="1" spcCol="1270" anchor="ctr" anchorCtr="0">
          <a:noAutofit/>
        </a:bodyPr>
        <a:lstStyle/>
        <a:p>
          <a:pPr marL="0" lvl="0" indent="0" algn="l" defTabSz="844550">
            <a:lnSpc>
              <a:spcPct val="90000"/>
            </a:lnSpc>
            <a:spcBef>
              <a:spcPct val="0"/>
            </a:spcBef>
            <a:spcAft>
              <a:spcPct val="35000"/>
            </a:spcAft>
            <a:buNone/>
          </a:pPr>
          <a:r>
            <a:rPr lang="en-US" sz="1900" kern="1200"/>
            <a:t>Requirements, noted R-, are mandatory, shall be verified with an acceptable verification method and shall be complied with</a:t>
          </a:r>
        </a:p>
      </dsp:txBody>
      <dsp:txXfrm>
        <a:off x="1860334" y="688"/>
        <a:ext cx="4195115" cy="1610679"/>
      </dsp:txXfrm>
    </dsp:sp>
    <dsp:sp modelId="{4F970159-FC0B-4EBB-8B99-075BD05C99AB}">
      <dsp:nvSpPr>
        <dsp:cNvPr id="0" name=""/>
        <dsp:cNvSpPr/>
      </dsp:nvSpPr>
      <dsp:spPr>
        <a:xfrm>
          <a:off x="0" y="2014037"/>
          <a:ext cx="6055450" cy="16106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6FB38-7216-4CB5-B4FE-AD1F663BBB65}">
      <dsp:nvSpPr>
        <dsp:cNvPr id="0" name=""/>
        <dsp:cNvSpPr/>
      </dsp:nvSpPr>
      <dsp:spPr>
        <a:xfrm>
          <a:off x="487230" y="2376440"/>
          <a:ext cx="885873" cy="885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450698-55D0-4E8C-B856-660E10CB41AF}">
      <dsp:nvSpPr>
        <dsp:cNvPr id="0" name=""/>
        <dsp:cNvSpPr/>
      </dsp:nvSpPr>
      <dsp:spPr>
        <a:xfrm>
          <a:off x="1860334" y="2014037"/>
          <a:ext cx="4195115" cy="16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4" tIns="170464" rIns="170464" bIns="170464" numCol="1" spcCol="1270" anchor="ctr" anchorCtr="0">
          <a:noAutofit/>
        </a:bodyPr>
        <a:lstStyle/>
        <a:p>
          <a:pPr marL="0" lvl="0" indent="0" algn="l" defTabSz="844550">
            <a:lnSpc>
              <a:spcPct val="90000"/>
            </a:lnSpc>
            <a:spcBef>
              <a:spcPct val="0"/>
            </a:spcBef>
            <a:spcAft>
              <a:spcPct val="35000"/>
            </a:spcAft>
            <a:buNone/>
          </a:pPr>
          <a:r>
            <a:rPr lang="en-US" sz="1900" kern="1200"/>
            <a:t>Requirements , noted G-, are desirable requirements with the objective to increase the scientific return or performance of the mission</a:t>
          </a:r>
        </a:p>
      </dsp:txBody>
      <dsp:txXfrm>
        <a:off x="1860334" y="2014037"/>
        <a:ext cx="4195115" cy="1610679"/>
      </dsp:txXfrm>
    </dsp:sp>
    <dsp:sp modelId="{2359F372-598D-499F-BB76-3555CA432162}">
      <dsp:nvSpPr>
        <dsp:cNvPr id="0" name=""/>
        <dsp:cNvSpPr/>
      </dsp:nvSpPr>
      <dsp:spPr>
        <a:xfrm>
          <a:off x="0" y="4027387"/>
          <a:ext cx="6055450" cy="16106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EBE6D-2D19-4488-B5BB-38EDB948DD56}">
      <dsp:nvSpPr>
        <dsp:cNvPr id="0" name=""/>
        <dsp:cNvSpPr/>
      </dsp:nvSpPr>
      <dsp:spPr>
        <a:xfrm>
          <a:off x="487230" y="4389790"/>
          <a:ext cx="885873" cy="885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FF740-D316-4124-8BF7-9EE83555B9DF}">
      <dsp:nvSpPr>
        <dsp:cNvPr id="0" name=""/>
        <dsp:cNvSpPr/>
      </dsp:nvSpPr>
      <dsp:spPr>
        <a:xfrm>
          <a:off x="1860334" y="4027387"/>
          <a:ext cx="4195115" cy="16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4" tIns="170464" rIns="170464" bIns="170464" numCol="1" spcCol="1270" anchor="ctr" anchorCtr="0">
          <a:noAutofit/>
        </a:bodyPr>
        <a:lstStyle/>
        <a:p>
          <a:pPr marL="0" lvl="0" indent="0" algn="l" defTabSz="844550">
            <a:lnSpc>
              <a:spcPct val="90000"/>
            </a:lnSpc>
            <a:spcBef>
              <a:spcPct val="0"/>
            </a:spcBef>
            <a:spcAft>
              <a:spcPct val="35000"/>
            </a:spcAft>
            <a:buNone/>
          </a:pPr>
          <a:r>
            <a:rPr lang="en-US" sz="1900" kern="1200"/>
            <a:t>Some of these TBDs will be resolved as part of the requirements flow-down process performed by the students</a:t>
          </a:r>
        </a:p>
      </dsp:txBody>
      <dsp:txXfrm>
        <a:off x="1860334" y="4027387"/>
        <a:ext cx="4195115" cy="1610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2F6D4-9CC4-470D-A4A5-A04BFCF767B6}">
      <dsp:nvSpPr>
        <dsp:cNvPr id="0" name=""/>
        <dsp:cNvSpPr/>
      </dsp:nvSpPr>
      <dsp:spPr>
        <a:xfrm>
          <a:off x="0" y="379027"/>
          <a:ext cx="6055450" cy="11834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rtl="0">
            <a:lnSpc>
              <a:spcPct val="90000"/>
            </a:lnSpc>
            <a:spcBef>
              <a:spcPct val="0"/>
            </a:spcBef>
            <a:spcAft>
              <a:spcPct val="35000"/>
            </a:spcAft>
            <a:buNone/>
          </a:pPr>
          <a:r>
            <a:rPr lang="en" sz="1700" kern="1200" dirty="0"/>
            <a:t>G-DIHM-PHYS-1 Flight-Like: The microscope </a:t>
          </a:r>
          <a:r>
            <a:rPr lang="en" sz="1700" b="1" kern="1200" dirty="0"/>
            <a:t>should</a:t>
          </a:r>
          <a:r>
            <a:rPr lang="en" sz="1700" kern="1200" dirty="0"/>
            <a:t> be flight-like.</a:t>
          </a:r>
          <a:endParaRPr lang="en-US" sz="1700" kern="1200" dirty="0"/>
        </a:p>
      </dsp:txBody>
      <dsp:txXfrm>
        <a:off x="57772" y="436799"/>
        <a:ext cx="5939906" cy="1067911"/>
      </dsp:txXfrm>
    </dsp:sp>
    <dsp:sp modelId="{9FBBA152-218D-456F-93A2-D3C28248F7EE}">
      <dsp:nvSpPr>
        <dsp:cNvPr id="0" name=""/>
        <dsp:cNvSpPr/>
      </dsp:nvSpPr>
      <dsp:spPr>
        <a:xfrm>
          <a:off x="0" y="1611442"/>
          <a:ext cx="6055450" cy="1183455"/>
        </a:xfrm>
        <a:prstGeom prst="roundRect">
          <a:avLst/>
        </a:prstGeom>
        <a:solidFill>
          <a:schemeClr val="accent2">
            <a:hueOff val="497048"/>
            <a:satOff val="-2344"/>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Flight-like, in this case, means that the components should be substantially similar to their flight equivalents, but are not required to be produced using flight-qualified materials and processes</a:t>
          </a:r>
        </a:p>
      </dsp:txBody>
      <dsp:txXfrm>
        <a:off x="57772" y="1669214"/>
        <a:ext cx="5939906" cy="1067911"/>
      </dsp:txXfrm>
    </dsp:sp>
    <dsp:sp modelId="{1058730D-BACA-4B95-B05C-95916671A114}">
      <dsp:nvSpPr>
        <dsp:cNvPr id="0" name=""/>
        <dsp:cNvSpPr/>
      </dsp:nvSpPr>
      <dsp:spPr>
        <a:xfrm>
          <a:off x="0" y="2843857"/>
          <a:ext cx="6055450" cy="1183455"/>
        </a:xfrm>
        <a:prstGeom prst="roundRect">
          <a:avLst/>
        </a:prstGeom>
        <a:solidFill>
          <a:schemeClr val="accent2">
            <a:hueOff val="994095"/>
            <a:satOff val="-4688"/>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R-DIHM-PHYS-2 Microscope Type: The microscope implementation shall be a </a:t>
          </a:r>
          <a:r>
            <a:rPr lang="en-US" sz="1700" kern="1200" dirty="0" err="1"/>
            <a:t>lensless</a:t>
          </a:r>
          <a:r>
            <a:rPr lang="en-US" sz="1700" kern="1200" dirty="0"/>
            <a:t> digital inline holographic microscope</a:t>
          </a:r>
        </a:p>
      </dsp:txBody>
      <dsp:txXfrm>
        <a:off x="57772" y="2901629"/>
        <a:ext cx="5939906" cy="1067911"/>
      </dsp:txXfrm>
    </dsp:sp>
    <dsp:sp modelId="{E58C47E0-631F-4273-BBBF-9A1ED3CCDB8B}">
      <dsp:nvSpPr>
        <dsp:cNvPr id="0" name=""/>
        <dsp:cNvSpPr/>
      </dsp:nvSpPr>
      <dsp:spPr>
        <a:xfrm>
          <a:off x="0" y="4076272"/>
          <a:ext cx="6055450" cy="1183455"/>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R-DIHM-PHYS-2.1 Microscope Design: The </a:t>
          </a:r>
          <a:r>
            <a:rPr lang="en-US" sz="1700" kern="1200" dirty="0" err="1"/>
            <a:t>lensless</a:t>
          </a:r>
          <a:r>
            <a:rPr lang="en-US" sz="1700" kern="1200" dirty="0"/>
            <a:t> digital in-line holographic microscope shall consist of a laser source, an optional collimating lens, a beam-spreading lens, an optional pinhole, a sample chamber, and an image sensor</a:t>
          </a:r>
        </a:p>
      </dsp:txBody>
      <dsp:txXfrm>
        <a:off x="57772" y="4134044"/>
        <a:ext cx="5939906" cy="1067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C0C99-D70C-4900-9EF7-D895A4093A2E}">
      <dsp:nvSpPr>
        <dsp:cNvPr id="0" name=""/>
        <dsp:cNvSpPr/>
      </dsp:nvSpPr>
      <dsp:spPr>
        <a:xfrm>
          <a:off x="0" y="64657"/>
          <a:ext cx="6055450"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sz="1600" kern="1200" dirty="0"/>
            <a:t>R-DIHM-PHYS-2.2 Laser: The microscope </a:t>
          </a:r>
          <a:r>
            <a:rPr lang="en" sz="1600" b="1" kern="1200" dirty="0"/>
            <a:t>shall</a:t>
          </a:r>
          <a:r>
            <a:rPr lang="en" sz="1600" kern="1200" dirty="0"/>
            <a:t> use a laser as a coherent light source, with a wavelength, spatial and temporal coherence sufficient to support the resolution requirements. </a:t>
          </a:r>
          <a:endParaRPr lang="en-US" sz="1600" kern="1200" dirty="0"/>
        </a:p>
      </dsp:txBody>
      <dsp:txXfrm>
        <a:off x="42950" y="107607"/>
        <a:ext cx="5969550" cy="793940"/>
      </dsp:txXfrm>
    </dsp:sp>
    <dsp:sp modelId="{4D5B0C83-5AF8-4E87-8135-975F1F9959B0}">
      <dsp:nvSpPr>
        <dsp:cNvPr id="0" name=""/>
        <dsp:cNvSpPr/>
      </dsp:nvSpPr>
      <dsp:spPr>
        <a:xfrm>
          <a:off x="0" y="990577"/>
          <a:ext cx="6055450" cy="879840"/>
        </a:xfrm>
        <a:prstGeom prst="roundRect">
          <a:avLst/>
        </a:prstGeom>
        <a:solidFill>
          <a:schemeClr val="accent2">
            <a:hueOff val="298229"/>
            <a:satOff val="-1406"/>
            <a:lumOff val="-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optical design must be considered in conjunction with the laser to ensure enough light intensity is available at the sensor for useful exposure lengths and frame rates</a:t>
          </a:r>
        </a:p>
      </dsp:txBody>
      <dsp:txXfrm>
        <a:off x="42950" y="1033527"/>
        <a:ext cx="5969550" cy="793940"/>
      </dsp:txXfrm>
    </dsp:sp>
    <dsp:sp modelId="{97597D7B-F5E7-44BE-9567-B218298790E7}">
      <dsp:nvSpPr>
        <dsp:cNvPr id="0" name=""/>
        <dsp:cNvSpPr/>
      </dsp:nvSpPr>
      <dsp:spPr>
        <a:xfrm>
          <a:off x="0" y="1916497"/>
          <a:ext cx="6055450" cy="879840"/>
        </a:xfrm>
        <a:prstGeom prst="roundRect">
          <a:avLst/>
        </a:prstGeom>
        <a:solidFill>
          <a:schemeClr val="accent2">
            <a:hueOff val="596457"/>
            <a:satOff val="-2813"/>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R-DIHM-PHYS-2.3 Processor: The microscope’s processor shall not impact the microscope’s overall thermal performance</a:t>
          </a:r>
        </a:p>
      </dsp:txBody>
      <dsp:txXfrm>
        <a:off x="42950" y="1959447"/>
        <a:ext cx="5969550" cy="793940"/>
      </dsp:txXfrm>
    </dsp:sp>
    <dsp:sp modelId="{75B64060-8368-4E43-B9F4-FD213BEC5DFB}">
      <dsp:nvSpPr>
        <dsp:cNvPr id="0" name=""/>
        <dsp:cNvSpPr/>
      </dsp:nvSpPr>
      <dsp:spPr>
        <a:xfrm>
          <a:off x="0" y="2842417"/>
          <a:ext cx="6055450" cy="879840"/>
        </a:xfrm>
        <a:prstGeom prst="roundRect">
          <a:avLst/>
        </a:prstGeom>
        <a:solidFill>
          <a:schemeClr val="accent2">
            <a:hueOff val="894686"/>
            <a:satOff val="-4219"/>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R-DIHM-PHYS-3 SWAP: The microscope payload shall fit within a 1U SWAP allocation</a:t>
          </a:r>
        </a:p>
      </dsp:txBody>
      <dsp:txXfrm>
        <a:off x="42950" y="2885367"/>
        <a:ext cx="5969550" cy="793940"/>
      </dsp:txXfrm>
    </dsp:sp>
    <dsp:sp modelId="{8BFF5918-42AF-4943-A34D-E0E256E6D7CE}">
      <dsp:nvSpPr>
        <dsp:cNvPr id="0" name=""/>
        <dsp:cNvSpPr/>
      </dsp:nvSpPr>
      <dsp:spPr>
        <a:xfrm>
          <a:off x="0" y="3768337"/>
          <a:ext cx="6055450" cy="879840"/>
        </a:xfrm>
        <a:prstGeom prst="roundRect">
          <a:avLst/>
        </a:prstGeom>
        <a:solidFill>
          <a:schemeClr val="accent2">
            <a:hueOff val="1192914"/>
            <a:satOff val="-5626"/>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R-DIHM-PHYS-3.1 Size: The microscope shall fit within a 1U payload volume</a:t>
          </a:r>
        </a:p>
      </dsp:txBody>
      <dsp:txXfrm>
        <a:off x="42950" y="3811287"/>
        <a:ext cx="5969550" cy="793940"/>
      </dsp:txXfrm>
    </dsp:sp>
    <dsp:sp modelId="{D06624EA-1967-4571-ADF6-1C50D273D507}">
      <dsp:nvSpPr>
        <dsp:cNvPr id="0" name=""/>
        <dsp:cNvSpPr/>
      </dsp:nvSpPr>
      <dsp:spPr>
        <a:xfrm>
          <a:off x="0" y="4694257"/>
          <a:ext cx="6055450" cy="879840"/>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sz="1600" kern="1200" dirty="0"/>
            <a:t>R-DIHM-PHYS-3.2 Weight: The microscope </a:t>
          </a:r>
          <a:r>
            <a:rPr lang="en" sz="1600" b="1" kern="1200" dirty="0"/>
            <a:t>shall</a:t>
          </a:r>
          <a:r>
            <a:rPr lang="en" sz="1600" kern="1200" dirty="0"/>
            <a:t> weigh less than 2 kg.</a:t>
          </a:r>
          <a:endParaRPr lang="en-US" sz="1600" kern="1200" dirty="0"/>
        </a:p>
      </dsp:txBody>
      <dsp:txXfrm>
        <a:off x="42950" y="4737207"/>
        <a:ext cx="5969550" cy="793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C0C99-D70C-4900-9EF7-D895A4093A2E}">
      <dsp:nvSpPr>
        <dsp:cNvPr id="0" name=""/>
        <dsp:cNvSpPr/>
      </dsp:nvSpPr>
      <dsp:spPr>
        <a:xfrm>
          <a:off x="0" y="97912"/>
          <a:ext cx="605545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rtl="0">
            <a:lnSpc>
              <a:spcPct val="90000"/>
            </a:lnSpc>
            <a:spcBef>
              <a:spcPct val="0"/>
            </a:spcBef>
            <a:spcAft>
              <a:spcPct val="35000"/>
            </a:spcAft>
            <a:buNone/>
          </a:pPr>
          <a:r>
            <a:rPr lang="en" sz="1900" kern="1200" dirty="0"/>
            <a:t>R-DIHM-PHYS-3.3 Microscope Power: The microscope </a:t>
          </a:r>
          <a:r>
            <a:rPr lang="en" sz="1900" b="1" kern="1200" dirty="0"/>
            <a:t>shall</a:t>
          </a:r>
          <a:r>
            <a:rPr lang="en" sz="1900" kern="1200" dirty="0"/>
            <a:t> consume less than 10 watts active, and 0.5 watts inactive.</a:t>
          </a:r>
        </a:p>
      </dsp:txBody>
      <dsp:txXfrm>
        <a:off x="51003" y="148915"/>
        <a:ext cx="5953444" cy="942803"/>
      </dsp:txXfrm>
    </dsp:sp>
    <dsp:sp modelId="{4D5B0C83-5AF8-4E87-8135-975F1F9959B0}">
      <dsp:nvSpPr>
        <dsp:cNvPr id="0" name=""/>
        <dsp:cNvSpPr/>
      </dsp:nvSpPr>
      <dsp:spPr>
        <a:xfrm>
          <a:off x="0" y="1197442"/>
          <a:ext cx="6055450" cy="1044809"/>
        </a:xfrm>
        <a:prstGeom prst="roundRect">
          <a:avLst/>
        </a:prstGeom>
        <a:solidFill>
          <a:schemeClr val="accent2">
            <a:hueOff val="372786"/>
            <a:satOff val="-1758"/>
            <a:lumOff val="-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 sz="1900" kern="1200" dirty="0"/>
            <a:t>G-DIHM-PHYS-3.4 Microscope Power: The microscope </a:t>
          </a:r>
          <a:r>
            <a:rPr lang="en" sz="1900" b="1" kern="1200" dirty="0"/>
            <a:t>should</a:t>
          </a:r>
          <a:r>
            <a:rPr lang="en" sz="1900" kern="1200" dirty="0"/>
            <a:t> consume less than 5 watts active, and 0.1 watts inactive.</a:t>
          </a:r>
        </a:p>
      </dsp:txBody>
      <dsp:txXfrm>
        <a:off x="51003" y="1248445"/>
        <a:ext cx="5953444" cy="942803"/>
      </dsp:txXfrm>
    </dsp:sp>
    <dsp:sp modelId="{97597D7B-F5E7-44BE-9567-B218298790E7}">
      <dsp:nvSpPr>
        <dsp:cNvPr id="0" name=""/>
        <dsp:cNvSpPr/>
      </dsp:nvSpPr>
      <dsp:spPr>
        <a:xfrm>
          <a:off x="0" y="2296972"/>
          <a:ext cx="6055450" cy="1044809"/>
        </a:xfrm>
        <a:prstGeom prst="roundRect">
          <a:avLst/>
        </a:prstGeom>
        <a:solidFill>
          <a:schemeClr val="accent2">
            <a:hueOff val="745571"/>
            <a:satOff val="-3516"/>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 sz="1900" kern="1200" dirty="0"/>
            <a:t>R-DIHM-PHYS-3.5 Processor Power: The processor </a:t>
          </a:r>
          <a:r>
            <a:rPr lang="en" sz="1900" b="1" kern="1200" dirty="0"/>
            <a:t>shall</a:t>
          </a:r>
          <a:r>
            <a:rPr lang="en" sz="1900" kern="1200" dirty="0"/>
            <a:t> consume less than 10 watts active, and .5 watts inactive.</a:t>
          </a:r>
        </a:p>
      </dsp:txBody>
      <dsp:txXfrm>
        <a:off x="51003" y="2347975"/>
        <a:ext cx="5953444" cy="942803"/>
      </dsp:txXfrm>
    </dsp:sp>
    <dsp:sp modelId="{8BFF5918-42AF-4943-A34D-E0E256E6D7CE}">
      <dsp:nvSpPr>
        <dsp:cNvPr id="0" name=""/>
        <dsp:cNvSpPr/>
      </dsp:nvSpPr>
      <dsp:spPr>
        <a:xfrm>
          <a:off x="0" y="3396502"/>
          <a:ext cx="6055450" cy="1044809"/>
        </a:xfrm>
        <a:prstGeom prst="roundRect">
          <a:avLst/>
        </a:prstGeom>
        <a:solidFill>
          <a:schemeClr val="accent2">
            <a:hueOff val="1118357"/>
            <a:satOff val="-5274"/>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 sz="1900" kern="1200" dirty="0"/>
            <a:t>G-DIHM-PHYS-3.6 Processor Power: The processor </a:t>
          </a:r>
          <a:r>
            <a:rPr lang="en" sz="1900" b="1" kern="1200" dirty="0"/>
            <a:t>should</a:t>
          </a:r>
          <a:r>
            <a:rPr lang="en" sz="1900" kern="1200" dirty="0"/>
            <a:t> consume less than 5 watts active, and 0.1 watts inactive.</a:t>
          </a:r>
        </a:p>
      </dsp:txBody>
      <dsp:txXfrm>
        <a:off x="51003" y="3447505"/>
        <a:ext cx="5953444" cy="942803"/>
      </dsp:txXfrm>
    </dsp:sp>
    <dsp:sp modelId="{D06624EA-1967-4571-ADF6-1C50D273D507}">
      <dsp:nvSpPr>
        <dsp:cNvPr id="0" name=""/>
        <dsp:cNvSpPr/>
      </dsp:nvSpPr>
      <dsp:spPr>
        <a:xfrm>
          <a:off x="0" y="4496032"/>
          <a:ext cx="6055450" cy="1044809"/>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rtl="0">
            <a:lnSpc>
              <a:spcPct val="90000"/>
            </a:lnSpc>
            <a:spcBef>
              <a:spcPct val="0"/>
            </a:spcBef>
            <a:spcAft>
              <a:spcPct val="35000"/>
            </a:spcAft>
            <a:buNone/>
          </a:pPr>
          <a:r>
            <a:rPr lang="en" sz="1900" kern="1200" dirty="0"/>
            <a:t>R-DIHM-PHYS-4 Environment: The microscope </a:t>
          </a:r>
          <a:r>
            <a:rPr lang="en" sz="1900" b="1" kern="1200" dirty="0"/>
            <a:t>shall</a:t>
          </a:r>
          <a:r>
            <a:rPr lang="en" sz="1900" kern="1200" dirty="0"/>
            <a:t> survive </a:t>
          </a:r>
          <a:r>
            <a:rPr lang="en" sz="1900" kern="1200" dirty="0">
              <a:latin typeface="Bierstadt"/>
            </a:rPr>
            <a:t>launch and operational</a:t>
          </a:r>
          <a:r>
            <a:rPr lang="en" sz="1900" kern="1200" dirty="0"/>
            <a:t> environmental conditions.</a:t>
          </a:r>
        </a:p>
      </dsp:txBody>
      <dsp:txXfrm>
        <a:off x="51003" y="4547035"/>
        <a:ext cx="5953444" cy="942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C0C99-D70C-4900-9EF7-D895A4093A2E}">
      <dsp:nvSpPr>
        <dsp:cNvPr id="0" name=""/>
        <dsp:cNvSpPr/>
      </dsp:nvSpPr>
      <dsp:spPr>
        <a:xfrm>
          <a:off x="0" y="64657"/>
          <a:ext cx="6055450"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sz="1600" kern="1200" dirty="0"/>
            <a:t>R-DIHM-PHYS-4.1 Launch Vibration: The microscope </a:t>
          </a:r>
          <a:r>
            <a:rPr lang="en" sz="1600" b="1" kern="1200" dirty="0"/>
            <a:t>shall</a:t>
          </a:r>
          <a:r>
            <a:rPr lang="en" sz="1600" kern="1200" dirty="0"/>
            <a:t> survive random vibration up to the values in the</a:t>
          </a:r>
          <a:r>
            <a:rPr lang="en" sz="1600" kern="1200" dirty="0">
              <a:latin typeface="Bierstadt"/>
            </a:rPr>
            <a:t> left</a:t>
          </a:r>
          <a:r>
            <a:rPr lang="en" sz="1600" kern="1200" dirty="0"/>
            <a:t> table. Log-linear interpolation is to be used to interpolate between values.</a:t>
          </a:r>
        </a:p>
      </dsp:txBody>
      <dsp:txXfrm>
        <a:off x="42950" y="107607"/>
        <a:ext cx="5969550" cy="793940"/>
      </dsp:txXfrm>
    </dsp:sp>
    <dsp:sp modelId="{62509FDB-D877-4DFB-A3A9-E2B790783B3D}">
      <dsp:nvSpPr>
        <dsp:cNvPr id="0" name=""/>
        <dsp:cNvSpPr/>
      </dsp:nvSpPr>
      <dsp:spPr>
        <a:xfrm>
          <a:off x="0" y="990577"/>
          <a:ext cx="6055450" cy="879840"/>
        </a:xfrm>
        <a:prstGeom prst="roundRect">
          <a:avLst/>
        </a:prstGeom>
        <a:solidFill>
          <a:schemeClr val="accent2">
            <a:hueOff val="298229"/>
            <a:satOff val="-1406"/>
            <a:lumOff val="-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 sz="1600" kern="1200" dirty="0"/>
            <a:t>R-DIHM-PHYS-4.2 Operational Vibration: The microscope </a:t>
          </a:r>
          <a:r>
            <a:rPr lang="en" sz="1600" b="1" kern="1200" dirty="0"/>
            <a:t>shall</a:t>
          </a:r>
          <a:r>
            <a:rPr lang="en" sz="1600" kern="1200" dirty="0"/>
            <a:t> operate and meet all performance requirements in the presence of vibrations from the orbiter’s reaction wheels. </a:t>
          </a:r>
        </a:p>
      </dsp:txBody>
      <dsp:txXfrm>
        <a:off x="42950" y="1033527"/>
        <a:ext cx="5969550" cy="793940"/>
      </dsp:txXfrm>
    </dsp:sp>
    <dsp:sp modelId="{7A8ABA82-F1BC-4D3E-B917-E2DCCE3E1016}">
      <dsp:nvSpPr>
        <dsp:cNvPr id="0" name=""/>
        <dsp:cNvSpPr/>
      </dsp:nvSpPr>
      <dsp:spPr>
        <a:xfrm>
          <a:off x="0" y="1916497"/>
          <a:ext cx="6055450" cy="879840"/>
        </a:xfrm>
        <a:prstGeom prst="roundRect">
          <a:avLst/>
        </a:prstGeom>
        <a:solidFill>
          <a:schemeClr val="accent2">
            <a:hueOff val="596457"/>
            <a:satOff val="-2813"/>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R-DIHM-PHYS-4.3 Acoustic: The microscope </a:t>
          </a:r>
          <a:r>
            <a:rPr lang="en" sz="1600" b="1" kern="1200" dirty="0"/>
            <a:t>shall</a:t>
          </a:r>
          <a:r>
            <a:rPr lang="en" sz="1600" kern="1200" dirty="0"/>
            <a:t> survive an Overall Sound Pressure Level (</a:t>
          </a:r>
          <a:r>
            <a:rPr lang="en" sz="1600" kern="1200" dirty="0">
              <a:latin typeface="Bierstadt"/>
            </a:rPr>
            <a:t>OASPL</a:t>
          </a:r>
          <a:r>
            <a:rPr lang="en" sz="1600" kern="1200" dirty="0"/>
            <a:t>) up to 135dB.</a:t>
          </a:r>
        </a:p>
      </dsp:txBody>
      <dsp:txXfrm>
        <a:off x="42950" y="1959447"/>
        <a:ext cx="5969550" cy="793940"/>
      </dsp:txXfrm>
    </dsp:sp>
    <dsp:sp modelId="{0EE68975-EC2E-4D25-BE61-2C9F1B36F556}">
      <dsp:nvSpPr>
        <dsp:cNvPr id="0" name=""/>
        <dsp:cNvSpPr/>
      </dsp:nvSpPr>
      <dsp:spPr>
        <a:xfrm>
          <a:off x="0" y="2842417"/>
          <a:ext cx="6055450" cy="879840"/>
        </a:xfrm>
        <a:prstGeom prst="roundRect">
          <a:avLst/>
        </a:prstGeom>
        <a:solidFill>
          <a:schemeClr val="accent2">
            <a:hueOff val="894686"/>
            <a:satOff val="-4219"/>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R-DIHM-PHYS-4.4 Shock: The microscope </a:t>
          </a:r>
          <a:r>
            <a:rPr lang="en" sz="1600" b="1" kern="1200" dirty="0"/>
            <a:t>shall</a:t>
          </a:r>
          <a:r>
            <a:rPr lang="en" sz="1600" kern="1200" dirty="0"/>
            <a:t> survive shock loads up to 1000g.</a:t>
          </a:r>
        </a:p>
      </dsp:txBody>
      <dsp:txXfrm>
        <a:off x="42950" y="2885367"/>
        <a:ext cx="5969550" cy="793940"/>
      </dsp:txXfrm>
    </dsp:sp>
    <dsp:sp modelId="{43D91FC5-7FE1-4065-ADCF-4C715912F1D0}">
      <dsp:nvSpPr>
        <dsp:cNvPr id="0" name=""/>
        <dsp:cNvSpPr/>
      </dsp:nvSpPr>
      <dsp:spPr>
        <a:xfrm>
          <a:off x="0" y="3768337"/>
          <a:ext cx="6055450" cy="879840"/>
        </a:xfrm>
        <a:prstGeom prst="roundRect">
          <a:avLst/>
        </a:prstGeom>
        <a:solidFill>
          <a:schemeClr val="accent2">
            <a:hueOff val="1192914"/>
            <a:satOff val="-5626"/>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R-DIHM-PHYS-4.5 G-force: The microscope </a:t>
          </a:r>
          <a:r>
            <a:rPr lang="en" sz="1600" b="1" kern="1200" dirty="0"/>
            <a:t>shall</a:t>
          </a:r>
          <a:r>
            <a:rPr lang="en" sz="1600" kern="1200" dirty="0"/>
            <a:t> survive continuous g-forces of up to 8g on any axis.</a:t>
          </a:r>
        </a:p>
      </dsp:txBody>
      <dsp:txXfrm>
        <a:off x="42950" y="3811287"/>
        <a:ext cx="5969550" cy="793940"/>
      </dsp:txXfrm>
    </dsp:sp>
    <dsp:sp modelId="{69D34555-C07F-4F72-81D9-153675E0D6F0}">
      <dsp:nvSpPr>
        <dsp:cNvPr id="0" name=""/>
        <dsp:cNvSpPr/>
      </dsp:nvSpPr>
      <dsp:spPr>
        <a:xfrm>
          <a:off x="0" y="4694257"/>
          <a:ext cx="6055450" cy="879840"/>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 sz="1600" kern="1200" dirty="0"/>
            <a:t>R-DIHM-PHYS-4.6 Thermal Survival: The microscope </a:t>
          </a:r>
          <a:r>
            <a:rPr lang="en" sz="1600" b="1" kern="1200" dirty="0"/>
            <a:t>shall</a:t>
          </a:r>
          <a:r>
            <a:rPr lang="en" sz="1600" kern="1200" dirty="0"/>
            <a:t> survive temperatures from -50C to +100C. An oven and a freezer may be used to verify this requirement, rather than a TVAC chamber.</a:t>
          </a:r>
        </a:p>
      </dsp:txBody>
      <dsp:txXfrm>
        <a:off x="42950" y="4737207"/>
        <a:ext cx="5969550" cy="79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953E5-4B0E-403A-B25A-9A1D7A14198E}">
      <dsp:nvSpPr>
        <dsp:cNvPr id="0" name=""/>
        <dsp:cNvSpPr/>
      </dsp:nvSpPr>
      <dsp:spPr>
        <a:xfrm>
          <a:off x="0" y="196563"/>
          <a:ext cx="6055450" cy="8454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 sz="1200" kern="1200" dirty="0"/>
            <a:t>R-DIHM-PHYS-4.7 Thermal Operation: The microscope </a:t>
          </a:r>
          <a:r>
            <a:rPr lang="en" sz="1200" b="1" kern="1200" dirty="0"/>
            <a:t>shall</a:t>
          </a:r>
          <a:r>
            <a:rPr lang="en" sz="1200" kern="1200" dirty="0"/>
            <a:t> operate over temperatures ranging from -15C to +40C in a vacuum. This requirement shall be verified by analysis and should be verified by TVAC testing if a facility can be identified.</a:t>
          </a:r>
        </a:p>
      </dsp:txBody>
      <dsp:txXfrm>
        <a:off x="41272" y="237835"/>
        <a:ext cx="5972906" cy="762927"/>
      </dsp:txXfrm>
    </dsp:sp>
    <dsp:sp modelId="{D23B3FF8-CC28-45F7-9BAA-B98506222400}">
      <dsp:nvSpPr>
        <dsp:cNvPr id="0" name=""/>
        <dsp:cNvSpPr/>
      </dsp:nvSpPr>
      <dsp:spPr>
        <a:xfrm>
          <a:off x="0" y="1076595"/>
          <a:ext cx="6055450" cy="845471"/>
        </a:xfrm>
        <a:prstGeom prst="roundRect">
          <a:avLst/>
        </a:prstGeom>
        <a:solidFill>
          <a:schemeClr val="accent2">
            <a:hueOff val="298229"/>
            <a:satOff val="-1406"/>
            <a:lumOff val="-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 sz="1200" kern="1200" dirty="0"/>
            <a:t>R-DIHM-PHYS-4.8 Depressurization: The microscope </a:t>
          </a:r>
          <a:r>
            <a:rPr lang="en" sz="1200" b="1" kern="1200" dirty="0"/>
            <a:t>shall</a:t>
          </a:r>
          <a:r>
            <a:rPr lang="en" sz="1200" kern="1200" dirty="0"/>
            <a:t> survive depressurization at a rate of 0.5 psi/s.</a:t>
          </a:r>
        </a:p>
      </dsp:txBody>
      <dsp:txXfrm>
        <a:off x="41272" y="1117867"/>
        <a:ext cx="5972906" cy="762927"/>
      </dsp:txXfrm>
    </dsp:sp>
    <dsp:sp modelId="{43735B4A-C46C-41F8-A78B-C1B9677162E7}">
      <dsp:nvSpPr>
        <dsp:cNvPr id="0" name=""/>
        <dsp:cNvSpPr/>
      </dsp:nvSpPr>
      <dsp:spPr>
        <a:xfrm>
          <a:off x="0" y="1956626"/>
          <a:ext cx="6055450" cy="845471"/>
        </a:xfrm>
        <a:prstGeom prst="roundRect">
          <a:avLst/>
        </a:prstGeom>
        <a:solidFill>
          <a:schemeClr val="accent2">
            <a:hueOff val="596457"/>
            <a:satOff val="-2813"/>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 sz="1200" kern="1200" dirty="0"/>
            <a:t>G-DIHM-PHYS-4.9 Outgassing: The microscope </a:t>
          </a:r>
          <a:r>
            <a:rPr lang="en" sz="1200" b="1" kern="1200" dirty="0"/>
            <a:t>should</a:t>
          </a:r>
          <a:r>
            <a:rPr lang="en" sz="1200" kern="1200" dirty="0"/>
            <a:t> not employ any materials with outgassing properties that could contaminate any optics or instruments onboard the orbiter, including optics within the microscope. Note that the orbiter will also host a Raman Spectrometer, which is very sensitive to organic materials.</a:t>
          </a:r>
        </a:p>
      </dsp:txBody>
      <dsp:txXfrm>
        <a:off x="41272" y="1997898"/>
        <a:ext cx="5972906" cy="762927"/>
      </dsp:txXfrm>
    </dsp:sp>
    <dsp:sp modelId="{9A1E05ED-E2A5-4598-87AD-F1C871B39C92}">
      <dsp:nvSpPr>
        <dsp:cNvPr id="0" name=""/>
        <dsp:cNvSpPr/>
      </dsp:nvSpPr>
      <dsp:spPr>
        <a:xfrm>
          <a:off x="0" y="2836657"/>
          <a:ext cx="6055450" cy="845471"/>
        </a:xfrm>
        <a:prstGeom prst="roundRect">
          <a:avLst/>
        </a:prstGeom>
        <a:solidFill>
          <a:schemeClr val="accent2">
            <a:hueOff val="894686"/>
            <a:satOff val="-4219"/>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 sz="1200" kern="1200" dirty="0"/>
            <a:t>R-DIHM-PHYS-5 Electrical interface: TBD (contractor specified)</a:t>
          </a:r>
        </a:p>
      </dsp:txBody>
      <dsp:txXfrm>
        <a:off x="41272" y="2877929"/>
        <a:ext cx="5972906" cy="762927"/>
      </dsp:txXfrm>
    </dsp:sp>
    <dsp:sp modelId="{264CCC84-8519-4BEB-8727-20F9631A30E2}">
      <dsp:nvSpPr>
        <dsp:cNvPr id="0" name=""/>
        <dsp:cNvSpPr/>
      </dsp:nvSpPr>
      <dsp:spPr>
        <a:xfrm>
          <a:off x="0" y="3716688"/>
          <a:ext cx="6055450" cy="845471"/>
        </a:xfrm>
        <a:prstGeom prst="roundRect">
          <a:avLst/>
        </a:prstGeom>
        <a:solidFill>
          <a:schemeClr val="accent2">
            <a:hueOff val="1192914"/>
            <a:satOff val="-5626"/>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 sz="1200" kern="1200" dirty="0"/>
            <a:t>R-DIHM-PHYS-6 Mechanical interface: The microscope </a:t>
          </a:r>
          <a:r>
            <a:rPr lang="en" sz="1200" b="1" kern="1200" dirty="0"/>
            <a:t>shall</a:t>
          </a:r>
          <a:r>
            <a:rPr lang="en" sz="1200" kern="1200" dirty="0"/>
            <a:t> mate with a flat, temperature-controlled, aluminum baseplate, sized to accommodate 1U payloads.</a:t>
          </a:r>
        </a:p>
      </dsp:txBody>
      <dsp:txXfrm>
        <a:off x="41272" y="3757960"/>
        <a:ext cx="5972906" cy="762927"/>
      </dsp:txXfrm>
    </dsp:sp>
    <dsp:sp modelId="{38CB2C7F-95E5-4992-9DE1-CB31C3EF9812}">
      <dsp:nvSpPr>
        <dsp:cNvPr id="0" name=""/>
        <dsp:cNvSpPr/>
      </dsp:nvSpPr>
      <dsp:spPr>
        <a:xfrm>
          <a:off x="0" y="4596719"/>
          <a:ext cx="6055450" cy="845471"/>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 sz="1200" kern="1200" dirty="0"/>
            <a:t>R-DIHM-PHYS-7 Packaging: The microscope </a:t>
          </a:r>
          <a:r>
            <a:rPr lang="en" sz="1200" b="1" kern="1200" dirty="0"/>
            <a:t>shall</a:t>
          </a:r>
          <a:r>
            <a:rPr lang="en" sz="1200" kern="1200" dirty="0"/>
            <a:t> be fully enclosed in a 1U housing that provides all interfaces with the spacecraft.</a:t>
          </a:r>
        </a:p>
      </dsp:txBody>
      <dsp:txXfrm>
        <a:off x="41272" y="4637991"/>
        <a:ext cx="5972906" cy="7629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70362-741E-42E1-A41A-E817BF31EAE3}">
      <dsp:nvSpPr>
        <dsp:cNvPr id="0" name=""/>
        <dsp:cNvSpPr/>
      </dsp:nvSpPr>
      <dsp:spPr>
        <a:xfrm>
          <a:off x="0" y="236827"/>
          <a:ext cx="6055450"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rtl="0">
            <a:lnSpc>
              <a:spcPct val="90000"/>
            </a:lnSpc>
            <a:spcBef>
              <a:spcPct val="0"/>
            </a:spcBef>
            <a:spcAft>
              <a:spcPct val="35000"/>
            </a:spcAft>
            <a:buNone/>
          </a:pPr>
          <a:r>
            <a:rPr lang="en" sz="1500" kern="1200" dirty="0"/>
            <a:t>R-DIHM-PHYS-8 Sample Handling: The microscope </a:t>
          </a:r>
          <a:r>
            <a:rPr lang="en" sz="1500" b="1" kern="1200" dirty="0"/>
            <a:t>shall</a:t>
          </a:r>
          <a:r>
            <a:rPr lang="en" sz="1500" kern="1200" dirty="0"/>
            <a:t> have a liquid water interface for receiving and expelling samples under expected operating conditions.</a:t>
          </a:r>
        </a:p>
      </dsp:txBody>
      <dsp:txXfrm>
        <a:off x="40266" y="277093"/>
        <a:ext cx="5974918" cy="744318"/>
      </dsp:txXfrm>
    </dsp:sp>
    <dsp:sp modelId="{97A8E4E2-5502-43D8-A538-D07E920522D6}">
      <dsp:nvSpPr>
        <dsp:cNvPr id="0" name=""/>
        <dsp:cNvSpPr/>
      </dsp:nvSpPr>
      <dsp:spPr>
        <a:xfrm>
          <a:off x="0" y="1104877"/>
          <a:ext cx="6055450" cy="824850"/>
        </a:xfrm>
        <a:prstGeom prst="roundRect">
          <a:avLst/>
        </a:prstGeom>
        <a:solidFill>
          <a:schemeClr val="accent2">
            <a:hueOff val="298229"/>
            <a:satOff val="-1406"/>
            <a:lumOff val="-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R-DIHM-PHYS-8.1 Sample input: The microscope </a:t>
          </a:r>
          <a:r>
            <a:rPr lang="en" sz="1500" b="1" kern="1200" dirty="0"/>
            <a:t>shall</a:t>
          </a:r>
          <a:r>
            <a:rPr lang="en" sz="1500" kern="1200" dirty="0"/>
            <a:t> accept the sample input via microfluidic tubing, which flows into the sample imaging chamber.</a:t>
          </a:r>
        </a:p>
      </dsp:txBody>
      <dsp:txXfrm>
        <a:off x="40266" y="1145143"/>
        <a:ext cx="5974918" cy="744318"/>
      </dsp:txXfrm>
    </dsp:sp>
    <dsp:sp modelId="{936F43B9-AAB8-40C7-B979-4CA734D0FD32}">
      <dsp:nvSpPr>
        <dsp:cNvPr id="0" name=""/>
        <dsp:cNvSpPr/>
      </dsp:nvSpPr>
      <dsp:spPr>
        <a:xfrm>
          <a:off x="0" y="1972927"/>
          <a:ext cx="6055450" cy="824850"/>
        </a:xfrm>
        <a:prstGeom prst="roundRect">
          <a:avLst/>
        </a:prstGeom>
        <a:solidFill>
          <a:schemeClr val="accent2">
            <a:hueOff val="596457"/>
            <a:satOff val="-2813"/>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R-DIHM-PHYS-8.2 Sample output: The microscope </a:t>
          </a:r>
          <a:r>
            <a:rPr lang="en" sz="1500" b="1" kern="1200" dirty="0"/>
            <a:t>shall</a:t>
          </a:r>
          <a:r>
            <a:rPr lang="en" sz="1500" kern="1200" dirty="0"/>
            <a:t> expel the sample from the sample chamber via microfluidic tubing.</a:t>
          </a:r>
        </a:p>
      </dsp:txBody>
      <dsp:txXfrm>
        <a:off x="40266" y="2013193"/>
        <a:ext cx="5974918" cy="744318"/>
      </dsp:txXfrm>
    </dsp:sp>
    <dsp:sp modelId="{DC923E3A-B030-415F-AA0F-7AFE5E3113CF}">
      <dsp:nvSpPr>
        <dsp:cNvPr id="0" name=""/>
        <dsp:cNvSpPr/>
      </dsp:nvSpPr>
      <dsp:spPr>
        <a:xfrm>
          <a:off x="0" y="2840977"/>
          <a:ext cx="6055450" cy="824850"/>
        </a:xfrm>
        <a:prstGeom prst="roundRect">
          <a:avLst/>
        </a:prstGeom>
        <a:solidFill>
          <a:schemeClr val="accent2">
            <a:hueOff val="894686"/>
            <a:satOff val="-4219"/>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R-DIHM-PHYS-8.3 Bubble mitigation: The microscope </a:t>
          </a:r>
          <a:r>
            <a:rPr lang="en" sz="1500" b="1" kern="1200" dirty="0"/>
            <a:t>shall</a:t>
          </a:r>
          <a:r>
            <a:rPr lang="en" sz="1500" kern="1200" dirty="0"/>
            <a:t> prevent bubbles from entering the sample chamber.</a:t>
          </a:r>
        </a:p>
      </dsp:txBody>
      <dsp:txXfrm>
        <a:off x="40266" y="2881243"/>
        <a:ext cx="5974918" cy="744318"/>
      </dsp:txXfrm>
    </dsp:sp>
    <dsp:sp modelId="{895FE7B1-19F4-4263-B56F-7CDC3526D2FE}">
      <dsp:nvSpPr>
        <dsp:cNvPr id="0" name=""/>
        <dsp:cNvSpPr/>
      </dsp:nvSpPr>
      <dsp:spPr>
        <a:xfrm>
          <a:off x="0" y="3709027"/>
          <a:ext cx="6055450" cy="824850"/>
        </a:xfrm>
        <a:prstGeom prst="roundRect">
          <a:avLst/>
        </a:prstGeom>
        <a:solidFill>
          <a:schemeClr val="accent2">
            <a:hueOff val="1192914"/>
            <a:satOff val="-5626"/>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R-DIHM-PHYS-8.4 Bubble flushing: The microscope </a:t>
          </a:r>
          <a:r>
            <a:rPr lang="en" sz="1500" b="1" kern="1200" dirty="0"/>
            <a:t>shall</a:t>
          </a:r>
          <a:r>
            <a:rPr lang="en" sz="1500" kern="1200" dirty="0"/>
            <a:t> provide a method for flushing bubbles from the imaging chamber.</a:t>
          </a:r>
        </a:p>
      </dsp:txBody>
      <dsp:txXfrm>
        <a:off x="40266" y="3749293"/>
        <a:ext cx="5974918" cy="744318"/>
      </dsp:txXfrm>
    </dsp:sp>
    <dsp:sp modelId="{D051C7CB-4770-4849-94C8-350195F6B250}">
      <dsp:nvSpPr>
        <dsp:cNvPr id="0" name=""/>
        <dsp:cNvSpPr/>
      </dsp:nvSpPr>
      <dsp:spPr>
        <a:xfrm>
          <a:off x="0" y="4577077"/>
          <a:ext cx="6055450" cy="824850"/>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 sz="1500" kern="1200" dirty="0"/>
            <a:t>R-DIHM-PHYS-8.5 Passive sample heating: The microscope </a:t>
          </a:r>
          <a:r>
            <a:rPr lang="en" sz="1500" b="1" kern="1200" dirty="0"/>
            <a:t>shall</a:t>
          </a:r>
          <a:r>
            <a:rPr lang="en" sz="1500" kern="1200" dirty="0"/>
            <a:t> not heat the sample by more than +5 degrees C relative to the baseplate temperature, except when the sample heater is activated.</a:t>
          </a:r>
        </a:p>
      </dsp:txBody>
      <dsp:txXfrm>
        <a:off x="40266" y="4617343"/>
        <a:ext cx="5974918" cy="7443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7F033-54CE-43F5-9B3E-3A988B7753AA}">
      <dsp:nvSpPr>
        <dsp:cNvPr id="0" name=""/>
        <dsp:cNvSpPr/>
      </dsp:nvSpPr>
      <dsp:spPr>
        <a:xfrm>
          <a:off x="0" y="149977"/>
          <a:ext cx="6055450" cy="865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rtl="0">
            <a:lnSpc>
              <a:spcPct val="90000"/>
            </a:lnSpc>
            <a:spcBef>
              <a:spcPct val="0"/>
            </a:spcBef>
            <a:spcAft>
              <a:spcPct val="35000"/>
            </a:spcAft>
            <a:buNone/>
          </a:pPr>
          <a:r>
            <a:rPr lang="en" sz="1000" kern="1200" dirty="0"/>
            <a:t>R-DIHM-PHYS-8.6 Active sample heating: The microscope </a:t>
          </a:r>
          <a:r>
            <a:rPr lang="en" sz="1000" b="1" kern="1200" dirty="0"/>
            <a:t>shall</a:t>
          </a:r>
          <a:r>
            <a:rPr lang="en" sz="1000" kern="1200" dirty="0"/>
            <a:t> provide a method to actively heat the sample by a configurable amount relative to the baseplate temperature, with 1 degree C resolution and 1 degree C accuracy. Note that this feature must apply over the entire extent of the sample transfer mechanism, as it is the method that will be used to mitigate freezing, in the case of unknown freezing point depression due to unknown salinity.</a:t>
          </a:r>
        </a:p>
      </dsp:txBody>
      <dsp:txXfrm>
        <a:off x="42265" y="192242"/>
        <a:ext cx="5970920" cy="781270"/>
      </dsp:txXfrm>
    </dsp:sp>
    <dsp:sp modelId="{29E85CC7-1675-4291-9C23-2CCB3FEEE582}">
      <dsp:nvSpPr>
        <dsp:cNvPr id="0" name=""/>
        <dsp:cNvSpPr/>
      </dsp:nvSpPr>
      <dsp:spPr>
        <a:xfrm>
          <a:off x="0" y="1044577"/>
          <a:ext cx="6055450" cy="865800"/>
        </a:xfrm>
        <a:prstGeom prst="roundRect">
          <a:avLst/>
        </a:prstGeom>
        <a:solidFill>
          <a:schemeClr val="accent2">
            <a:hueOff val="298229"/>
            <a:satOff val="-1406"/>
            <a:lumOff val="-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n" sz="1000" kern="1200" dirty="0"/>
            <a:t>R-DIHM-PHYS-8.7 Sample volume: The sample volume </a:t>
          </a:r>
          <a:r>
            <a:rPr lang="en" sz="1000" b="1" kern="1200" dirty="0"/>
            <a:t>shall</a:t>
          </a:r>
          <a:r>
            <a:rPr lang="en" sz="1000" kern="1200" dirty="0"/>
            <a:t> be large enough to accommodate the required instantaneous imaging volume (greater than 2μL), while satisfying the resolution requirements.</a:t>
          </a:r>
        </a:p>
      </dsp:txBody>
      <dsp:txXfrm>
        <a:off x="42265" y="1086842"/>
        <a:ext cx="5970920" cy="781270"/>
      </dsp:txXfrm>
    </dsp:sp>
    <dsp:sp modelId="{FADED7EE-FE8B-4240-831F-C6CCA2AFC19A}">
      <dsp:nvSpPr>
        <dsp:cNvPr id="0" name=""/>
        <dsp:cNvSpPr/>
      </dsp:nvSpPr>
      <dsp:spPr>
        <a:xfrm>
          <a:off x="0" y="1939177"/>
          <a:ext cx="6055450" cy="865800"/>
        </a:xfrm>
        <a:prstGeom prst="roundRect">
          <a:avLst/>
        </a:prstGeom>
        <a:solidFill>
          <a:schemeClr val="accent2">
            <a:hueOff val="596457"/>
            <a:satOff val="-2813"/>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n" sz="1000" kern="1200" dirty="0"/>
            <a:t>R-DIHM-PHYS-8.8 Flow control: The sample flow </a:t>
          </a:r>
          <a:r>
            <a:rPr lang="en" sz="1000" b="1" kern="1200" dirty="0"/>
            <a:t>shall</a:t>
          </a:r>
          <a:r>
            <a:rPr lang="en" sz="1000" kern="1200" dirty="0"/>
            <a:t> be controllable so images can be captured while the flow is stopped.</a:t>
          </a:r>
        </a:p>
      </dsp:txBody>
      <dsp:txXfrm>
        <a:off x="42265" y="1981442"/>
        <a:ext cx="5970920" cy="781270"/>
      </dsp:txXfrm>
    </dsp:sp>
    <dsp:sp modelId="{F583E800-6CBD-49F8-95AD-9BE9F3F8999C}">
      <dsp:nvSpPr>
        <dsp:cNvPr id="0" name=""/>
        <dsp:cNvSpPr/>
      </dsp:nvSpPr>
      <dsp:spPr>
        <a:xfrm>
          <a:off x="0" y="2833777"/>
          <a:ext cx="6055450" cy="865800"/>
        </a:xfrm>
        <a:prstGeom prst="roundRect">
          <a:avLst/>
        </a:prstGeom>
        <a:solidFill>
          <a:schemeClr val="accent2">
            <a:hueOff val="894686"/>
            <a:satOff val="-4219"/>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n" sz="1000" kern="1200" dirty="0"/>
            <a:t>R-DIHM-PHYS-9 Mission Life: The microscope </a:t>
          </a:r>
          <a:r>
            <a:rPr lang="en" sz="1000" b="1" kern="1200" dirty="0"/>
            <a:t>shall</a:t>
          </a:r>
          <a:r>
            <a:rPr lang="en" sz="1000" kern="1200" dirty="0"/>
            <a:t> support a 15 year mission life.</a:t>
          </a:r>
        </a:p>
      </dsp:txBody>
      <dsp:txXfrm>
        <a:off x="42265" y="2876042"/>
        <a:ext cx="5970920" cy="781270"/>
      </dsp:txXfrm>
    </dsp:sp>
    <dsp:sp modelId="{A968AF04-F2CB-48C4-9C1D-883FDD297F13}">
      <dsp:nvSpPr>
        <dsp:cNvPr id="0" name=""/>
        <dsp:cNvSpPr/>
      </dsp:nvSpPr>
      <dsp:spPr>
        <a:xfrm>
          <a:off x="0" y="3728377"/>
          <a:ext cx="6055450" cy="865800"/>
        </a:xfrm>
        <a:prstGeom prst="roundRect">
          <a:avLst/>
        </a:prstGeom>
        <a:solidFill>
          <a:schemeClr val="accent2">
            <a:hueOff val="1192914"/>
            <a:satOff val="-5626"/>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n" sz="1000" kern="1200" dirty="0"/>
            <a:t>R-DIHM-PHYS-9.1 Design life: The components and materials in the microscope </a:t>
          </a:r>
          <a:r>
            <a:rPr lang="en" sz="1000" b="1" kern="1200" dirty="0"/>
            <a:t>shall</a:t>
          </a:r>
          <a:r>
            <a:rPr lang="en" sz="1000" kern="1200" dirty="0"/>
            <a:t> support a design life of 18 years.</a:t>
          </a:r>
        </a:p>
      </dsp:txBody>
      <dsp:txXfrm>
        <a:off x="42265" y="3770642"/>
        <a:ext cx="5970920" cy="781270"/>
      </dsp:txXfrm>
    </dsp:sp>
    <dsp:sp modelId="{1DC9D1FC-0E66-4521-92F5-461A65858C03}">
      <dsp:nvSpPr>
        <dsp:cNvPr id="0" name=""/>
        <dsp:cNvSpPr/>
      </dsp:nvSpPr>
      <dsp:spPr>
        <a:xfrm>
          <a:off x="0" y="4622977"/>
          <a:ext cx="6055450" cy="865800"/>
        </a:xfrm>
        <a:prstGeom prst="roundRect">
          <a:avLst/>
        </a:prstGeom>
        <a:solidFill>
          <a:schemeClr val="accent2">
            <a:hueOff val="1491143"/>
            <a:satOff val="-703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n" sz="1000" kern="1200" dirty="0"/>
            <a:t>R-DIHM-PHYS-10 Cleanliness: The optical assembly </a:t>
          </a:r>
          <a:r>
            <a:rPr lang="en" sz="1000" b="1" kern="1200" dirty="0"/>
            <a:t>shall</a:t>
          </a:r>
          <a:r>
            <a:rPr lang="en" sz="1000" kern="1200" dirty="0"/>
            <a:t> be free of debris and contamination that could affect the light path. Note that this implies careful lens and optical fiber handling procedures, and a design that keeps out dust. The design should make cleaning easy if necessary.</a:t>
          </a:r>
        </a:p>
      </dsp:txBody>
      <dsp:txXfrm>
        <a:off x="42265" y="4665242"/>
        <a:ext cx="5970920" cy="7812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22DC6-841B-48C9-90C2-F1B9921608E8}" type="datetimeFigureOut">
              <a:t>10/2/2022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BAFE4-EDFE-43DE-9834-88846487B494}" type="slidenum">
              <a:t>‹#›</a:t>
            </a:fld>
            <a:endParaRPr lang="en-US"/>
          </a:p>
        </p:txBody>
      </p:sp>
    </p:spTree>
    <p:extLst>
      <p:ext uri="{BB962C8B-B14F-4D97-AF65-F5344CB8AC3E}">
        <p14:creationId xmlns:p14="http://schemas.microsoft.com/office/powerpoint/2010/main" val="425919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EBAFE4-EDFE-43DE-9834-88846487B494}" type="slidenum">
              <a:rPr lang="en-US" smtClean="0"/>
              <a:t>14</a:t>
            </a:fld>
            <a:endParaRPr lang="en-US"/>
          </a:p>
        </p:txBody>
      </p:sp>
    </p:spTree>
    <p:extLst>
      <p:ext uri="{BB962C8B-B14F-4D97-AF65-F5344CB8AC3E}">
        <p14:creationId xmlns:p14="http://schemas.microsoft.com/office/powerpoint/2010/main" val="257637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numbers for the </a:t>
            </a:r>
            <a:r>
              <a:rPr lang="en-US"/>
              <a:t>Basler Dart da3840 don’t match with what's listed on the product page, did it get swapped with the last column?</a:t>
            </a:r>
            <a:endParaRPr lang="en-US">
              <a:cs typeface="Calibri"/>
            </a:endParaRPr>
          </a:p>
        </p:txBody>
      </p:sp>
      <p:sp>
        <p:nvSpPr>
          <p:cNvPr id="4" name="Slide Number Placeholder 3"/>
          <p:cNvSpPr>
            <a:spLocks noGrp="1"/>
          </p:cNvSpPr>
          <p:nvPr>
            <p:ph type="sldNum" sz="quarter" idx="5"/>
          </p:nvPr>
        </p:nvSpPr>
        <p:spPr/>
        <p:txBody>
          <a:bodyPr/>
          <a:lstStyle/>
          <a:p>
            <a:fld id="{A0EBAFE4-EDFE-43DE-9834-88846487B494}" type="slidenum">
              <a:rPr lang="en-US"/>
              <a:t>19</a:t>
            </a:fld>
            <a:endParaRPr lang="en-US"/>
          </a:p>
        </p:txBody>
      </p:sp>
    </p:spTree>
    <p:extLst>
      <p:ext uri="{BB962C8B-B14F-4D97-AF65-F5344CB8AC3E}">
        <p14:creationId xmlns:p14="http://schemas.microsoft.com/office/powerpoint/2010/main" val="177426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 about dependent and independent trades-reference slides 13 and 14 with the trade dependency table and flow chart</a:t>
            </a:r>
          </a:p>
        </p:txBody>
      </p:sp>
      <p:sp>
        <p:nvSpPr>
          <p:cNvPr id="4" name="Slide Number Placeholder 3"/>
          <p:cNvSpPr>
            <a:spLocks noGrp="1"/>
          </p:cNvSpPr>
          <p:nvPr>
            <p:ph type="sldNum" sz="quarter" idx="5"/>
          </p:nvPr>
        </p:nvSpPr>
        <p:spPr/>
        <p:txBody>
          <a:bodyPr/>
          <a:lstStyle/>
          <a:p>
            <a:fld id="{A0EBAFE4-EDFE-43DE-9834-88846487B494}" type="slidenum">
              <a:rPr lang="en-US" smtClean="0"/>
              <a:t>30</a:t>
            </a:fld>
            <a:endParaRPr lang="en-US"/>
          </a:p>
        </p:txBody>
      </p:sp>
    </p:spTree>
    <p:extLst>
      <p:ext uri="{BB962C8B-B14F-4D97-AF65-F5344CB8AC3E}">
        <p14:creationId xmlns:p14="http://schemas.microsoft.com/office/powerpoint/2010/main" val="396722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Maybe add a little design tree to each of these by PDR wouldn't be possible to get it done for practice one(like slide 12's tree)-Maybe put the slide 12 tree in this section-ask TA's about it</a:t>
            </a:r>
            <a:br>
              <a:rPr lang="en-US">
                <a:cs typeface="+mn-lt"/>
              </a:rPr>
            </a:br>
            <a:r>
              <a:rPr lang="en-US">
                <a:cs typeface="Calibri"/>
              </a:rPr>
              <a:t>Are these the three that we want to stick with for PDR on Monday?</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0EBAFE4-EDFE-43DE-9834-88846487B494}" type="slidenum">
              <a:t>31</a:t>
            </a:fld>
            <a:endParaRPr lang="en-US"/>
          </a:p>
        </p:txBody>
      </p:sp>
    </p:spTree>
    <p:extLst>
      <p:ext uri="{BB962C8B-B14F-4D97-AF65-F5344CB8AC3E}">
        <p14:creationId xmlns:p14="http://schemas.microsoft.com/office/powerpoint/2010/main" val="28798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Maybe add a little design tree to each of these by PDR wouldn't be possible to get it done for practice one(like slide 12's tree)-Maybe put the slide 12 tree in this section-ask TA's about it</a:t>
            </a:r>
            <a:br>
              <a:rPr lang="en-US">
                <a:cs typeface="+mn-lt"/>
              </a:rPr>
            </a:br>
            <a:r>
              <a:rPr lang="en-US">
                <a:cs typeface="Calibri"/>
              </a:rPr>
              <a:t>Are these the three that we want to stick with for PDR on Monday?</a:t>
            </a:r>
          </a:p>
        </p:txBody>
      </p:sp>
      <p:sp>
        <p:nvSpPr>
          <p:cNvPr id="4" name="Slide Number Placeholder 3"/>
          <p:cNvSpPr>
            <a:spLocks noGrp="1"/>
          </p:cNvSpPr>
          <p:nvPr>
            <p:ph type="sldNum" sz="quarter" idx="5"/>
          </p:nvPr>
        </p:nvSpPr>
        <p:spPr/>
        <p:txBody>
          <a:bodyPr/>
          <a:lstStyle/>
          <a:p>
            <a:fld id="{A0EBAFE4-EDFE-43DE-9834-88846487B494}" type="slidenum">
              <a:t>60</a:t>
            </a:fld>
            <a:endParaRPr lang="en-US"/>
          </a:p>
        </p:txBody>
      </p:sp>
    </p:spTree>
    <p:extLst>
      <p:ext uri="{BB962C8B-B14F-4D97-AF65-F5344CB8AC3E}">
        <p14:creationId xmlns:p14="http://schemas.microsoft.com/office/powerpoint/2010/main" val="373286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52788788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47964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34242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10/2/2022</a:t>
            </a:fld>
            <a:endParaRPr lang="en-US"/>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03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10/2/2022</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9928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10/2/2022</a:t>
            </a:fld>
            <a:endParaRPr lang="en-US"/>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39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10/2/2022</a:t>
            </a:fld>
            <a:endParaRPr lang="en-US"/>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44908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10/2/2022</a:t>
            </a:fld>
            <a:endParaRPr lang="en-US"/>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25788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10/2/2022</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575613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10/2/2022</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52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10/2/2022</a:t>
            </a:fld>
            <a:endParaRPr lang="en-US"/>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51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3472860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10/2/2022</a:t>
            </a:fld>
            <a:endParaRPr lang="en-US"/>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47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10/2/2022</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65050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10/2/2022</a:t>
            </a:fld>
            <a:endParaRPr lang="en-US"/>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32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02156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39842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186309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49680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96630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7351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8300457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500" baseline="0">
                <a:solidFill>
                  <a:schemeClr val="bg1"/>
                </a:solidFill>
              </a:defRPr>
            </a:lvl1pPr>
          </a:lstStyle>
          <a:p>
            <a:fld id="{48F63A3B-78C7-47BE-AE5E-E10140E04643}" type="slidenum">
              <a:rPr lang="en-US" smtClean="0"/>
              <a:pPr/>
              <a:t>‹#›</a:t>
            </a:fld>
            <a:endParaRPr lang="en-US"/>
          </a:p>
        </p:txBody>
      </p:sp>
      <p:sp>
        <p:nvSpPr>
          <p:cNvPr id="7" name="Text Placeholder 6">
            <a:extLst>
              <a:ext uri="{FF2B5EF4-FFF2-40B4-BE49-F238E27FC236}">
                <a16:creationId xmlns:a16="http://schemas.microsoft.com/office/drawing/2014/main" id="{B72E2F65-A618-189E-AF94-061EE8993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6901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10/2/2022</a:t>
            </a:fld>
            <a:endParaRPr lang="en-US"/>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054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mundoptics.eu/knowledge-center/application-notes/imaging/sensor-relative-illumination-roll-off-and-vignetti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ed-professional.com/resources-1/articles/transparent-material-considerations-for-uv-optics-in-horticultural-lighting-application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ineartamerica.com/featured/capillary-action-of-water-andrew-lambert-photography.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sa.gov/press-release/cassini-finds-global-ocean-in-saturns-moon-enceladus"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researchgate.net/figure/The-optical-setup-of-digital-in-line-holography_fig1_28266076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241" y="472628"/>
            <a:ext cx="8001001" cy="2136486"/>
          </a:xfrm>
        </p:spPr>
        <p:txBody>
          <a:bodyPr vert="horz" lIns="91440" tIns="45720" rIns="91440" bIns="45720" rtlCol="0" anchor="ctr">
            <a:normAutofit/>
          </a:bodyPr>
          <a:lstStyle/>
          <a:p>
            <a:pPr algn="l"/>
            <a:r>
              <a:rPr lang="en-US" sz="7200" b="1">
                <a:solidFill>
                  <a:srgbClr val="BF9000"/>
                </a:solidFill>
                <a:latin typeface="Century Gothic"/>
              </a:rPr>
              <a:t>ETNA</a:t>
            </a:r>
            <a:r>
              <a:rPr lang="en-US" sz="7200">
                <a:solidFill>
                  <a:srgbClr val="BF9000"/>
                </a:solidFill>
                <a:latin typeface="Century Gothic"/>
              </a:rPr>
              <a:t> </a:t>
            </a:r>
            <a:br>
              <a:rPr lang="en-US" sz="7200">
                <a:solidFill>
                  <a:srgbClr val="BF9000"/>
                </a:solidFill>
                <a:latin typeface="Century Gothic"/>
              </a:rPr>
            </a:br>
            <a:r>
              <a:rPr lang="en-US" sz="4000">
                <a:solidFill>
                  <a:srgbClr val="BF9000"/>
                </a:solidFill>
                <a:latin typeface="Century Gothic"/>
              </a:rPr>
              <a:t>Preliminary Design Review</a:t>
            </a:r>
            <a:endParaRPr lang="en-US" sz="4000">
              <a:latin typeface="Century Gothic"/>
            </a:endParaRPr>
          </a:p>
        </p:txBody>
      </p:sp>
      <p:sp>
        <p:nvSpPr>
          <p:cNvPr id="3" name="Subtitle 2"/>
          <p:cNvSpPr>
            <a:spLocks noGrp="1"/>
          </p:cNvSpPr>
          <p:nvPr>
            <p:ph type="subTitle" idx="1"/>
          </p:nvPr>
        </p:nvSpPr>
        <p:spPr>
          <a:xfrm>
            <a:off x="3930315" y="2465570"/>
            <a:ext cx="8201527" cy="2816080"/>
          </a:xfrm>
        </p:spPr>
        <p:txBody>
          <a:bodyPr vert="horz" lIns="91440" tIns="45720" rIns="91440" bIns="45720" rtlCol="0" anchor="t">
            <a:noAutofit/>
          </a:bodyPr>
          <a:lstStyle/>
          <a:p>
            <a:pPr algn="l"/>
            <a:r>
              <a:rPr lang="en-US" sz="2200" u="sng">
                <a:solidFill>
                  <a:srgbClr val="FFFFFF"/>
                </a:solidFill>
                <a:latin typeface="Century Gothic"/>
              </a:rPr>
              <a:t>Team 14</a:t>
            </a:r>
            <a:endParaRPr lang="en-US" sz="2200" u="sng">
              <a:ea typeface="Calibri"/>
              <a:cs typeface="Calibri"/>
            </a:endParaRPr>
          </a:p>
          <a:p>
            <a:pPr algn="l"/>
            <a:r>
              <a:rPr lang="en-US" sz="2200" b="1">
                <a:solidFill>
                  <a:srgbClr val="FFFFFF"/>
                </a:solidFill>
                <a:latin typeface="Century Gothic"/>
              </a:rPr>
              <a:t>Presenters:</a:t>
            </a:r>
            <a:r>
              <a:rPr lang="en-US" sz="2200">
                <a:solidFill>
                  <a:srgbClr val="FFFFFF"/>
                </a:solidFill>
                <a:latin typeface="Century Gothic"/>
              </a:rPr>
              <a:t> </a:t>
            </a:r>
            <a:r>
              <a:rPr lang="en-US" sz="2200">
                <a:solidFill>
                  <a:srgbClr val="FFFFFF"/>
                </a:solidFill>
                <a:ea typeface="+mn-lt"/>
                <a:cs typeface="+mn-lt"/>
              </a:rPr>
              <a:t>Jake Starkel, Atkin Arnstein,</a:t>
            </a:r>
            <a:r>
              <a:rPr lang="en-US" sz="2200">
                <a:solidFill>
                  <a:srgbClr val="FFFFFF"/>
                </a:solidFill>
                <a:latin typeface="Century Gothic"/>
              </a:rPr>
              <a:t> Izaak </a:t>
            </a:r>
            <a:r>
              <a:rPr lang="en-US" sz="2200" err="1">
                <a:solidFill>
                  <a:srgbClr val="FFFFFF"/>
                </a:solidFill>
                <a:latin typeface="Century Gothic"/>
              </a:rPr>
              <a:t>Beusmans</a:t>
            </a:r>
            <a:r>
              <a:rPr lang="en-US" sz="2200">
                <a:solidFill>
                  <a:srgbClr val="FFFFFF"/>
                </a:solidFill>
                <a:latin typeface="Century Gothic"/>
              </a:rPr>
              <a:t>, </a:t>
            </a:r>
            <a:r>
              <a:rPr lang="en-US" sz="2200">
                <a:solidFill>
                  <a:srgbClr val="FFFFFF"/>
                </a:solidFill>
                <a:ea typeface="+mn-lt"/>
                <a:cs typeface="+mn-lt"/>
              </a:rPr>
              <a:t>Devin Davis, Ania </a:t>
            </a:r>
            <a:r>
              <a:rPr lang="en-US" sz="2200" err="1">
                <a:solidFill>
                  <a:srgbClr val="FFFFFF"/>
                </a:solidFill>
                <a:ea typeface="+mn-lt"/>
                <a:cs typeface="+mn-lt"/>
              </a:rPr>
              <a:t>Miecznik</a:t>
            </a:r>
            <a:r>
              <a:rPr lang="en-US" sz="2200">
                <a:solidFill>
                  <a:srgbClr val="FFFFFF"/>
                </a:solidFill>
                <a:ea typeface="+mn-lt"/>
                <a:cs typeface="+mn-lt"/>
              </a:rPr>
              <a:t>, Anna Jonsen, Lucas Allen</a:t>
            </a:r>
            <a:endParaRPr lang="en-US" sz="2200">
              <a:solidFill>
                <a:srgbClr val="FFFFFF"/>
              </a:solidFill>
              <a:latin typeface="Century Gothic"/>
            </a:endParaRPr>
          </a:p>
          <a:p>
            <a:pPr algn="l"/>
            <a:r>
              <a:rPr lang="en-US" sz="2200" b="1">
                <a:solidFill>
                  <a:srgbClr val="FFFFFF"/>
                </a:solidFill>
                <a:latin typeface="Century Gothic"/>
              </a:rPr>
              <a:t>Additional Members:</a:t>
            </a:r>
            <a:r>
              <a:rPr lang="en-US" sz="2200">
                <a:solidFill>
                  <a:srgbClr val="FFFFFF"/>
                </a:solidFill>
                <a:latin typeface="Century Gothic"/>
              </a:rPr>
              <a:t>  </a:t>
            </a:r>
            <a:r>
              <a:rPr lang="en-US" sz="2200">
                <a:solidFill>
                  <a:srgbClr val="FFFFFF"/>
                </a:solidFill>
                <a:latin typeface="Century Gothic"/>
                <a:ea typeface="+mn-lt"/>
                <a:cs typeface="+mn-lt"/>
              </a:rPr>
              <a:t>Srija</a:t>
            </a:r>
            <a:r>
              <a:rPr lang="en-US" sz="2200">
                <a:solidFill>
                  <a:srgbClr val="FFFFFF"/>
                </a:solidFill>
                <a:latin typeface="Century Gothic"/>
              </a:rPr>
              <a:t> Boddeda, Hayden Fuller, Bart Kubiak, Max Martinez, Ace Stratton </a:t>
            </a:r>
          </a:p>
        </p:txBody>
      </p:sp>
      <p:sp>
        <p:nvSpPr>
          <p:cNvPr id="7" name="Subtitle 2">
            <a:extLst>
              <a:ext uri="{FF2B5EF4-FFF2-40B4-BE49-F238E27FC236}">
                <a16:creationId xmlns:a16="http://schemas.microsoft.com/office/drawing/2014/main" id="{C9AFACFE-AF36-FCCB-1A6A-4909CF95C313}"/>
              </a:ext>
            </a:extLst>
          </p:cNvPr>
          <p:cNvSpPr txBox="1">
            <a:spLocks/>
          </p:cNvSpPr>
          <p:nvPr/>
        </p:nvSpPr>
        <p:spPr>
          <a:xfrm>
            <a:off x="7696873" y="5384020"/>
            <a:ext cx="4434969" cy="88510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b="1">
                <a:solidFill>
                  <a:srgbClr val="FFFFFF"/>
                </a:solidFill>
                <a:latin typeface="Century Gothic"/>
              </a:rPr>
              <a:t>Company Costumer:</a:t>
            </a:r>
            <a:r>
              <a:rPr lang="en-US" sz="2000">
                <a:solidFill>
                  <a:srgbClr val="FFFFFF"/>
                </a:solidFill>
                <a:latin typeface="Century Gothic"/>
              </a:rPr>
              <a:t> </a:t>
            </a:r>
            <a:r>
              <a:rPr lang="en-US" sz="2000" err="1">
                <a:solidFill>
                  <a:srgbClr val="FFFFFF"/>
                </a:solidFill>
                <a:latin typeface="Century Gothic"/>
              </a:rPr>
              <a:t>ASTROBi</a:t>
            </a:r>
            <a:r>
              <a:rPr lang="en-US" sz="2000">
                <a:solidFill>
                  <a:srgbClr val="FFFFFF"/>
                </a:solidFill>
                <a:latin typeface="Century Gothic"/>
              </a:rPr>
              <a:t> </a:t>
            </a:r>
          </a:p>
          <a:p>
            <a:pPr algn="r"/>
            <a:r>
              <a:rPr lang="en-US" sz="2000" b="1">
                <a:solidFill>
                  <a:srgbClr val="FFFFFF"/>
                </a:solidFill>
                <a:latin typeface="Century Gothic"/>
              </a:rPr>
              <a:t>Faculty Advisor:</a:t>
            </a:r>
            <a:r>
              <a:rPr lang="en-US" sz="2000">
                <a:solidFill>
                  <a:srgbClr val="FFFFFF"/>
                </a:solidFill>
                <a:latin typeface="Century Gothic"/>
              </a:rPr>
              <a:t> Prof. Lawrence</a:t>
            </a:r>
          </a:p>
        </p:txBody>
      </p:sp>
      <p:pic>
        <p:nvPicPr>
          <p:cNvPr id="5" name="Picture 5" descr="Shape&#10;&#10;Description automatically generated">
            <a:extLst>
              <a:ext uri="{FF2B5EF4-FFF2-40B4-BE49-F238E27FC236}">
                <a16:creationId xmlns:a16="http://schemas.microsoft.com/office/drawing/2014/main" id="{2AD4A545-7EC0-C324-84F4-2CE68A110106}"/>
              </a:ext>
            </a:extLst>
          </p:cNvPr>
          <p:cNvPicPr>
            <a:picLocks noChangeAspect="1"/>
          </p:cNvPicPr>
          <p:nvPr/>
        </p:nvPicPr>
        <p:blipFill>
          <a:blip r:embed="rId2"/>
          <a:stretch>
            <a:fillRect/>
          </a:stretch>
        </p:blipFill>
        <p:spPr>
          <a:xfrm>
            <a:off x="-1337" y="774564"/>
            <a:ext cx="4080041" cy="3992080"/>
          </a:xfrm>
          <a:prstGeom prst="rect">
            <a:avLst/>
          </a:prstGeom>
        </p:spPr>
      </p:pic>
    </p:spTree>
    <p:extLst>
      <p:ext uri="{BB962C8B-B14F-4D97-AF65-F5344CB8AC3E}">
        <p14:creationId xmlns:p14="http://schemas.microsoft.com/office/powerpoint/2010/main" val="186996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6BD0-402A-5779-849F-05A9AF65C520}"/>
              </a:ext>
            </a:extLst>
          </p:cNvPr>
          <p:cNvSpPr>
            <a:spLocks noGrp="1"/>
          </p:cNvSpPr>
          <p:nvPr>
            <p:ph type="title"/>
          </p:nvPr>
        </p:nvSpPr>
        <p:spPr/>
        <p:txBody>
          <a:bodyPr/>
          <a:lstStyle/>
          <a:p>
            <a:r>
              <a:rPr lang="en-US"/>
              <a:t>Functional Objectives</a:t>
            </a:r>
          </a:p>
        </p:txBody>
      </p:sp>
      <p:sp>
        <p:nvSpPr>
          <p:cNvPr id="4" name="Slide Number Placeholder 3">
            <a:extLst>
              <a:ext uri="{FF2B5EF4-FFF2-40B4-BE49-F238E27FC236}">
                <a16:creationId xmlns:a16="http://schemas.microsoft.com/office/drawing/2014/main" id="{80079E00-E74B-F43D-D05F-2B61559F9812}"/>
              </a:ext>
            </a:extLst>
          </p:cNvPr>
          <p:cNvSpPr>
            <a:spLocks noGrp="1"/>
          </p:cNvSpPr>
          <p:nvPr>
            <p:ph type="sldNum" sz="quarter" idx="12"/>
          </p:nvPr>
        </p:nvSpPr>
        <p:spPr/>
        <p:txBody>
          <a:bodyPr/>
          <a:lstStyle/>
          <a:p>
            <a:fld id="{48F63A3B-78C7-47BE-AE5E-E10140E04643}" type="slidenum">
              <a:rPr lang="en-US" dirty="0"/>
              <a:t>10</a:t>
            </a:fld>
            <a:endParaRPr lang="en-US"/>
          </a:p>
        </p:txBody>
      </p:sp>
      <p:graphicFrame>
        <p:nvGraphicFramePr>
          <p:cNvPr id="9" name="Content Placeholder 8">
            <a:extLst>
              <a:ext uri="{FF2B5EF4-FFF2-40B4-BE49-F238E27FC236}">
                <a16:creationId xmlns:a16="http://schemas.microsoft.com/office/drawing/2014/main" id="{FF17049A-D062-B8BA-F78A-B7B6B3F8E594}"/>
              </a:ext>
            </a:extLst>
          </p:cNvPr>
          <p:cNvGraphicFramePr>
            <a:graphicFrameLocks noGrp="1"/>
          </p:cNvGraphicFramePr>
          <p:nvPr>
            <p:ph idx="1"/>
            <p:extLst>
              <p:ext uri="{D42A27DB-BD31-4B8C-83A1-F6EECF244321}">
                <p14:modId xmlns:p14="http://schemas.microsoft.com/office/powerpoint/2010/main" val="2071409327"/>
              </p:ext>
            </p:extLst>
          </p:nvPr>
        </p:nvGraphicFramePr>
        <p:xfrm>
          <a:off x="838200" y="1825625"/>
          <a:ext cx="10515600" cy="402183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976851702"/>
                    </a:ext>
                  </a:extLst>
                </a:gridCol>
              </a:tblGrid>
              <a:tr h="670306">
                <a:tc>
                  <a:txBody>
                    <a:bodyPr/>
                    <a:lstStyle/>
                    <a:p>
                      <a:r>
                        <a:rPr lang="en-US">
                          <a:effectLst/>
                        </a:rPr>
                        <a:t>Mission Objectives</a:t>
                      </a:r>
                    </a:p>
                  </a:txBody>
                  <a:tcPr anchor="ctr">
                    <a:solidFill>
                      <a:schemeClr val="accent4">
                        <a:lumMod val="75000"/>
                      </a:schemeClr>
                    </a:solidFill>
                  </a:tcPr>
                </a:tc>
                <a:extLst>
                  <a:ext uri="{0D108BD9-81ED-4DB2-BD59-A6C34878D82A}">
                    <a16:rowId xmlns:a16="http://schemas.microsoft.com/office/drawing/2014/main" val="2419283975"/>
                  </a:ext>
                </a:extLst>
              </a:tr>
              <a:tr h="670306">
                <a:tc>
                  <a:txBody>
                    <a:bodyPr/>
                    <a:lstStyle/>
                    <a:p>
                      <a:r>
                        <a:rPr lang="en-US">
                          <a:effectLst/>
                        </a:rPr>
                        <a:t>Etna shall be flight like</a:t>
                      </a:r>
                    </a:p>
                  </a:txBody>
                  <a:tcPr anchor="ctr">
                    <a:solidFill>
                      <a:schemeClr val="bg2">
                        <a:lumMod val="90000"/>
                      </a:schemeClr>
                    </a:solidFill>
                  </a:tcPr>
                </a:tc>
                <a:extLst>
                  <a:ext uri="{0D108BD9-81ED-4DB2-BD59-A6C34878D82A}">
                    <a16:rowId xmlns:a16="http://schemas.microsoft.com/office/drawing/2014/main" val="2883845163"/>
                  </a:ext>
                </a:extLst>
              </a:tr>
              <a:tr h="670306">
                <a:tc>
                  <a:txBody>
                    <a:bodyPr/>
                    <a:lstStyle/>
                    <a:p>
                      <a:r>
                        <a:rPr lang="en-US">
                          <a:effectLst/>
                        </a:rPr>
                        <a:t>Etna shall be able to satisfy requests for data</a:t>
                      </a:r>
                    </a:p>
                  </a:txBody>
                  <a:tcPr anchor="ctr">
                    <a:solidFill>
                      <a:schemeClr val="bg1"/>
                    </a:solidFill>
                  </a:tcPr>
                </a:tc>
                <a:extLst>
                  <a:ext uri="{0D108BD9-81ED-4DB2-BD59-A6C34878D82A}">
                    <a16:rowId xmlns:a16="http://schemas.microsoft.com/office/drawing/2014/main" val="3418358142"/>
                  </a:ext>
                </a:extLst>
              </a:tr>
              <a:tr h="670306">
                <a:tc>
                  <a:txBody>
                    <a:bodyPr/>
                    <a:lstStyle/>
                    <a:p>
                      <a:r>
                        <a:rPr lang="en-US">
                          <a:effectLst/>
                        </a:rPr>
                        <a:t>Etna shall support the detection of microorganisms</a:t>
                      </a:r>
                    </a:p>
                  </a:txBody>
                  <a:tcPr anchor="ctr">
                    <a:solidFill>
                      <a:schemeClr val="bg2">
                        <a:lumMod val="90000"/>
                      </a:schemeClr>
                    </a:solidFill>
                  </a:tcPr>
                </a:tc>
                <a:extLst>
                  <a:ext uri="{0D108BD9-81ED-4DB2-BD59-A6C34878D82A}">
                    <a16:rowId xmlns:a16="http://schemas.microsoft.com/office/drawing/2014/main" val="1258247075"/>
                  </a:ext>
                </a:extLst>
              </a:tr>
              <a:tr h="670306">
                <a:tc>
                  <a:txBody>
                    <a:bodyPr/>
                    <a:lstStyle/>
                    <a:p>
                      <a:r>
                        <a:rPr lang="en-US">
                          <a:effectLst/>
                        </a:rPr>
                        <a:t>Etna shall process an infinite number of samples</a:t>
                      </a:r>
                    </a:p>
                  </a:txBody>
                  <a:tcPr anchor="ctr">
                    <a:solidFill>
                      <a:schemeClr val="bg1"/>
                    </a:solidFill>
                  </a:tcPr>
                </a:tc>
                <a:extLst>
                  <a:ext uri="{0D108BD9-81ED-4DB2-BD59-A6C34878D82A}">
                    <a16:rowId xmlns:a16="http://schemas.microsoft.com/office/drawing/2014/main" val="2351446655"/>
                  </a:ext>
                </a:extLst>
              </a:tr>
              <a:tr h="670306">
                <a:tc>
                  <a:txBody>
                    <a:bodyPr/>
                    <a:lstStyle/>
                    <a:p>
                      <a:r>
                        <a:rPr lang="en-US">
                          <a:effectLst/>
                        </a:rPr>
                        <a:t>Etnas components and materials shall support a 15 year mission life</a:t>
                      </a:r>
                    </a:p>
                  </a:txBody>
                  <a:tcPr anchor="ctr">
                    <a:solidFill>
                      <a:schemeClr val="bg2">
                        <a:lumMod val="90000"/>
                      </a:schemeClr>
                    </a:solidFill>
                  </a:tcPr>
                </a:tc>
                <a:extLst>
                  <a:ext uri="{0D108BD9-81ED-4DB2-BD59-A6C34878D82A}">
                    <a16:rowId xmlns:a16="http://schemas.microsoft.com/office/drawing/2014/main" val="392445842"/>
                  </a:ext>
                </a:extLst>
              </a:tr>
            </a:tbl>
          </a:graphicData>
        </a:graphic>
      </p:graphicFrame>
    </p:spTree>
    <p:extLst>
      <p:ext uri="{BB962C8B-B14F-4D97-AF65-F5344CB8AC3E}">
        <p14:creationId xmlns:p14="http://schemas.microsoft.com/office/powerpoint/2010/main" val="138516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BBD12E80-69D8-ED43-7142-12FCF0DD6F6B}"/>
              </a:ext>
            </a:extLst>
          </p:cNvPr>
          <p:cNvPicPr>
            <a:picLocks noChangeAspect="1"/>
          </p:cNvPicPr>
          <p:nvPr/>
        </p:nvPicPr>
        <p:blipFill>
          <a:blip r:embed="rId2"/>
          <a:stretch>
            <a:fillRect/>
          </a:stretch>
        </p:blipFill>
        <p:spPr>
          <a:xfrm>
            <a:off x="170873" y="133605"/>
            <a:ext cx="11850254" cy="6526136"/>
          </a:xfrm>
          <a:prstGeom prst="rect">
            <a:avLst/>
          </a:prstGeom>
        </p:spPr>
      </p:pic>
      <p:sp>
        <p:nvSpPr>
          <p:cNvPr id="2" name="Rectangle 1">
            <a:extLst>
              <a:ext uri="{FF2B5EF4-FFF2-40B4-BE49-F238E27FC236}">
                <a16:creationId xmlns:a16="http://schemas.microsoft.com/office/drawing/2014/main" id="{5BD3F5D7-6A69-6183-30CC-A17B635668C5}"/>
              </a:ext>
            </a:extLst>
          </p:cNvPr>
          <p:cNvSpPr/>
          <p:nvPr/>
        </p:nvSpPr>
        <p:spPr>
          <a:xfrm>
            <a:off x="4573639" y="251542"/>
            <a:ext cx="2789902" cy="51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ETNA FUNCTIONAL BLOCK DIAGRAM</a:t>
            </a:r>
          </a:p>
        </p:txBody>
      </p:sp>
      <p:sp>
        <p:nvSpPr>
          <p:cNvPr id="3" name="Slide Number Placeholder 2">
            <a:extLst>
              <a:ext uri="{FF2B5EF4-FFF2-40B4-BE49-F238E27FC236}">
                <a16:creationId xmlns:a16="http://schemas.microsoft.com/office/drawing/2014/main" id="{3B0A514E-3F97-C07D-A9C0-54BC34074201}"/>
              </a:ext>
            </a:extLst>
          </p:cNvPr>
          <p:cNvSpPr>
            <a:spLocks noGrp="1"/>
          </p:cNvSpPr>
          <p:nvPr>
            <p:ph type="sldNum" sz="quarter" idx="12"/>
          </p:nvPr>
        </p:nvSpPr>
        <p:spPr/>
        <p:txBody>
          <a:bodyPr/>
          <a:lstStyle/>
          <a:p>
            <a:fld id="{48F63A3B-78C7-47BE-AE5E-E10140E04643}" type="slidenum">
              <a:rPr lang="en-US" dirty="0"/>
              <a:t>11</a:t>
            </a:fld>
            <a:endParaRPr lang="en-US"/>
          </a:p>
        </p:txBody>
      </p:sp>
    </p:spTree>
    <p:extLst>
      <p:ext uri="{BB962C8B-B14F-4D97-AF65-F5344CB8AC3E}">
        <p14:creationId xmlns:p14="http://schemas.microsoft.com/office/powerpoint/2010/main" val="219715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0EFD33-59B4-AD75-E93C-844BC5410C6B}"/>
              </a:ext>
            </a:extLst>
          </p:cNvPr>
          <p:cNvSpPr/>
          <p:nvPr/>
        </p:nvSpPr>
        <p:spPr>
          <a:xfrm>
            <a:off x="1931156" y="2063578"/>
            <a:ext cx="2965622" cy="4207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Critical Project Elements</a:t>
            </a:r>
          </a:p>
        </p:txBody>
      </p:sp>
      <p:sp>
        <p:nvSpPr>
          <p:cNvPr id="6" name="Slide Number Placeholder 5">
            <a:extLst>
              <a:ext uri="{FF2B5EF4-FFF2-40B4-BE49-F238E27FC236}">
                <a16:creationId xmlns:a16="http://schemas.microsoft.com/office/drawing/2014/main" id="{50D07E6F-A443-95A3-C86D-CEBF6D97370C}"/>
              </a:ext>
            </a:extLst>
          </p:cNvPr>
          <p:cNvSpPr>
            <a:spLocks noGrp="1"/>
          </p:cNvSpPr>
          <p:nvPr>
            <p:ph type="sldNum" sz="quarter" idx="12"/>
          </p:nvPr>
        </p:nvSpPr>
        <p:spPr/>
        <p:txBody>
          <a:bodyPr/>
          <a:lstStyle/>
          <a:p>
            <a:fld id="{48F63A3B-78C7-47BE-AE5E-E10140E04643}" type="slidenum">
              <a:rPr lang="en-US" dirty="0"/>
              <a:t>12</a:t>
            </a:fld>
            <a:endParaRPr lang="en-US"/>
          </a:p>
        </p:txBody>
      </p:sp>
      <p:graphicFrame>
        <p:nvGraphicFramePr>
          <p:cNvPr id="9" name="Table 8">
            <a:extLst>
              <a:ext uri="{FF2B5EF4-FFF2-40B4-BE49-F238E27FC236}">
                <a16:creationId xmlns:a16="http://schemas.microsoft.com/office/drawing/2014/main" id="{9A5A2881-EC43-AA03-5B66-3BFF39DF1F12}"/>
              </a:ext>
            </a:extLst>
          </p:cNvPr>
          <p:cNvGraphicFramePr>
            <a:graphicFrameLocks noGrp="1"/>
          </p:cNvGraphicFramePr>
          <p:nvPr>
            <p:extLst>
              <p:ext uri="{D42A27DB-BD31-4B8C-83A1-F6EECF244321}">
                <p14:modId xmlns:p14="http://schemas.microsoft.com/office/powerpoint/2010/main" val="1885276580"/>
              </p:ext>
            </p:extLst>
          </p:nvPr>
        </p:nvGraphicFramePr>
        <p:xfrm>
          <a:off x="1931156" y="1716519"/>
          <a:ext cx="8329687" cy="4554481"/>
        </p:xfrm>
        <a:graphic>
          <a:graphicData uri="http://schemas.openxmlformats.org/drawingml/2006/table">
            <a:tbl>
              <a:tblPr firstRow="1" bandRow="1">
                <a:tableStyleId>{5C22544A-7EE6-4342-B048-85BDC9FD1C3A}</a:tableStyleId>
              </a:tblPr>
              <a:tblGrid>
                <a:gridCol w="2321350">
                  <a:extLst>
                    <a:ext uri="{9D8B030D-6E8A-4147-A177-3AD203B41FA5}">
                      <a16:colId xmlns:a16="http://schemas.microsoft.com/office/drawing/2014/main" val="4077124154"/>
                    </a:ext>
                  </a:extLst>
                </a:gridCol>
                <a:gridCol w="6008337">
                  <a:extLst>
                    <a:ext uri="{9D8B030D-6E8A-4147-A177-3AD203B41FA5}">
                      <a16:colId xmlns:a16="http://schemas.microsoft.com/office/drawing/2014/main" val="3517326822"/>
                    </a:ext>
                  </a:extLst>
                </a:gridCol>
              </a:tblGrid>
              <a:tr h="578452">
                <a:tc>
                  <a:txBody>
                    <a:bodyPr/>
                    <a:lstStyle/>
                    <a:p>
                      <a:pPr algn="ctr" rtl="0" fontAlgn="base"/>
                      <a:r>
                        <a:rPr lang="en-US">
                          <a:effectLst/>
                        </a:rPr>
                        <a:t>CPE​</a:t>
                      </a:r>
                      <a:endParaRPr lang="en-US" b="1">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algn="ctr" rtl="0" fontAlgn="base"/>
                      <a:r>
                        <a:rPr lang="en-US">
                          <a:effectLst/>
                        </a:rPr>
                        <a:t>Description</a:t>
                      </a:r>
                      <a:endParaRPr lang="en-US" b="1">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extLst>
                  <a:ext uri="{0D108BD9-81ED-4DB2-BD59-A6C34878D82A}">
                    <a16:rowId xmlns:a16="http://schemas.microsoft.com/office/drawing/2014/main" val="631914200"/>
                  </a:ext>
                </a:extLst>
              </a:tr>
              <a:tr h="578452">
                <a:tc>
                  <a:txBody>
                    <a:bodyPr/>
                    <a:lstStyle/>
                    <a:p>
                      <a:pPr rtl="0" fontAlgn="base"/>
                      <a:r>
                        <a:rPr lang="en-US" sz="1600" b="0">
                          <a:effectLst/>
                        </a:rPr>
                        <a:t>E1: Structural Survival​</a:t>
                      </a:r>
                    </a:p>
                  </a:txBody>
                  <a:tcPr>
                    <a:lnL w="12700">
                      <a:solidFill>
                        <a:schemeClr val="tx1"/>
                      </a:solidFill>
                    </a:lnL>
                    <a:lnR w="12700">
                      <a:solidFill>
                        <a:schemeClr val="tx1"/>
                      </a:solidFill>
                    </a:lnR>
                    <a:lnT w="12700">
                      <a:solidFill>
                        <a:schemeClr val="tx1"/>
                      </a:solidFill>
                    </a:lnT>
                    <a:lnB w="12700">
                      <a:solidFill>
                        <a:schemeClr val="tx1"/>
                      </a:solidFill>
                    </a:lnB>
                    <a:solidFill>
                      <a:srgbClr val="FFD613">
                        <a:alpha val="65098"/>
                      </a:srgbClr>
                    </a:solidFill>
                  </a:tcPr>
                </a:tc>
                <a:tc>
                  <a:txBody>
                    <a:bodyPr/>
                    <a:lstStyle/>
                    <a:p>
                      <a:pPr lvl="0">
                        <a:buNone/>
                      </a:pPr>
                      <a:r>
                        <a:rPr lang="en-US" sz="1600" b="0">
                          <a:effectLst/>
                        </a:rPr>
                        <a:t>Survive simulated launch and operational environment. </a:t>
                      </a:r>
                      <a:endParaRPr lang="en-US"/>
                    </a:p>
                    <a:p>
                      <a:pPr lvl="0">
                        <a:buNone/>
                      </a:pPr>
                      <a:r>
                        <a:rPr lang="en-US" sz="1600" b="0">
                          <a:effectLst/>
                        </a:rPr>
                        <a:t>Support a 15 year mission and 18 year life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623543641"/>
                  </a:ext>
                </a:extLst>
              </a:tr>
              <a:tr h="578452">
                <a:tc>
                  <a:txBody>
                    <a:bodyPr/>
                    <a:lstStyle/>
                    <a:p>
                      <a:pPr lvl="0">
                        <a:buNone/>
                      </a:pPr>
                      <a:r>
                        <a:rPr lang="en-US" sz="1600" b="0">
                          <a:effectLst/>
                        </a:rPr>
                        <a:t>E2: Thermal Survival</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600" b="0">
                          <a:effectLst/>
                        </a:rPr>
                        <a:t>Survive temperature flux of launch to space</a:t>
                      </a:r>
                    </a:p>
                    <a:p>
                      <a:pPr lvl="0">
                        <a:buNone/>
                      </a:pPr>
                      <a:r>
                        <a:rPr lang="en-US" sz="1600" b="0">
                          <a:effectLst/>
                        </a:rPr>
                        <a:t>Maintain samples and components to specified range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915827018"/>
                  </a:ext>
                </a:extLst>
              </a:tr>
              <a:tr h="823182">
                <a:tc>
                  <a:txBody>
                    <a:bodyPr/>
                    <a:lstStyle/>
                    <a:p>
                      <a:pPr lvl="0">
                        <a:buNone/>
                      </a:pPr>
                      <a:r>
                        <a:rPr lang="en-US" sz="1600" b="0">
                          <a:effectLst/>
                        </a:rPr>
                        <a:t>E3: Sample Handling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600" b="0">
                          <a:effectLst/>
                        </a:rPr>
                        <a:t>Accept fluid samples from collector</a:t>
                      </a:r>
                    </a:p>
                    <a:p>
                      <a:pPr lvl="0">
                        <a:buNone/>
                      </a:pPr>
                      <a:r>
                        <a:rPr lang="en-US" sz="1600" b="0">
                          <a:effectLst/>
                        </a:rPr>
                        <a:t>Clear sample volume after imaging</a:t>
                      </a:r>
                    </a:p>
                    <a:p>
                      <a:pPr lvl="0">
                        <a:buNone/>
                      </a:pPr>
                      <a:r>
                        <a:rPr lang="en-US" sz="1600" b="0">
                          <a:effectLst/>
                        </a:rPr>
                        <a:t>Infinite loop ability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017017316"/>
                  </a:ext>
                </a:extLst>
              </a:tr>
              <a:tr h="333722">
                <a:tc>
                  <a:txBody>
                    <a:bodyPr/>
                    <a:lstStyle/>
                    <a:p>
                      <a:pPr rtl="0" fontAlgn="base"/>
                      <a:r>
                        <a:rPr lang="en-US" sz="1600" b="0">
                          <a:effectLst/>
                        </a:rPr>
                        <a:t>E4: Optical Design​</a:t>
                      </a:r>
                    </a:p>
                  </a:txBody>
                  <a:tcPr>
                    <a:lnL w="12700">
                      <a:solidFill>
                        <a:schemeClr val="tx1"/>
                      </a:solidFill>
                    </a:lnL>
                    <a:lnR w="12700">
                      <a:solidFill>
                        <a:schemeClr val="tx1"/>
                      </a:solidFill>
                    </a:lnR>
                    <a:lnT w="12700">
                      <a:solidFill>
                        <a:schemeClr val="tx1"/>
                      </a:solidFill>
                    </a:lnT>
                    <a:lnB w="12700">
                      <a:solidFill>
                        <a:schemeClr val="tx1"/>
                      </a:solidFill>
                    </a:lnB>
                    <a:solidFill>
                      <a:srgbClr val="FFCE0C">
                        <a:alpha val="65098"/>
                      </a:srgbClr>
                    </a:solidFill>
                  </a:tcPr>
                </a:tc>
                <a:tc>
                  <a:txBody>
                    <a:bodyPr/>
                    <a:lstStyle/>
                    <a:p>
                      <a:pPr rtl="0" fontAlgn="base"/>
                      <a:r>
                        <a:rPr lang="en-US" sz="1600" b="0">
                          <a:effectLst/>
                        </a:rPr>
                        <a:t>Capture images with required resolution and framerate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913608237"/>
                  </a:ext>
                </a:extLst>
              </a:tr>
              <a:tr h="578452">
                <a:tc>
                  <a:txBody>
                    <a:bodyPr/>
                    <a:lstStyle/>
                    <a:p>
                      <a:pPr rtl="0" fontAlgn="base"/>
                      <a:r>
                        <a:rPr lang="en-US" sz="1600" b="0">
                          <a:effectLst/>
                        </a:rPr>
                        <a:t>E5: Data Handling and  Reconstruction​</a:t>
                      </a:r>
                    </a:p>
                  </a:txBody>
                  <a:tcPr>
                    <a:lnL w="12700">
                      <a:solidFill>
                        <a:schemeClr val="tx1"/>
                      </a:solidFill>
                    </a:lnL>
                    <a:lnR w="12700">
                      <a:solidFill>
                        <a:schemeClr val="tx1"/>
                      </a:solidFill>
                    </a:lnR>
                    <a:lnT w="12700">
                      <a:solidFill>
                        <a:schemeClr val="tx1"/>
                      </a:solidFill>
                    </a:lnT>
                    <a:lnB w="12700">
                      <a:solidFill>
                        <a:schemeClr val="tx1"/>
                      </a:solidFill>
                    </a:lnB>
                    <a:solidFill>
                      <a:srgbClr val="FFCE0C">
                        <a:alpha val="65098"/>
                      </a:srgbClr>
                    </a:solidFill>
                  </a:tcPr>
                </a:tc>
                <a:tc>
                  <a:txBody>
                    <a:bodyPr/>
                    <a:lstStyle/>
                    <a:p>
                      <a:pPr rtl="0" fontAlgn="base"/>
                      <a:r>
                        <a:rPr lang="en-US" sz="1600" b="0">
                          <a:effectLst/>
                        </a:rPr>
                        <a:t>Process captured images within one orbit about Enceladus</a:t>
                      </a:r>
                    </a:p>
                    <a:p>
                      <a:pPr lvl="0">
                        <a:buNone/>
                      </a:pPr>
                      <a:r>
                        <a:rPr lang="en-US" sz="1600" b="0">
                          <a:effectLst/>
                        </a:rPr>
                        <a:t>Provide both raw and processed data as outputs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746738752"/>
                  </a:ext>
                </a:extLst>
              </a:tr>
              <a:tr h="333722">
                <a:tc>
                  <a:txBody>
                    <a:bodyPr/>
                    <a:lstStyle/>
                    <a:p>
                      <a:pPr lvl="0">
                        <a:buNone/>
                      </a:pPr>
                      <a:r>
                        <a:rPr lang="en-US" sz="1600" b="0">
                          <a:effectLst/>
                        </a:rPr>
                        <a:t>E6: Data Collection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600" b="0">
                          <a:effectLst/>
                        </a:rPr>
                        <a:t>Reliably capture adequate sample images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203167822"/>
                  </a:ext>
                </a:extLst>
              </a:tr>
              <a:tr h="744927">
                <a:tc>
                  <a:txBody>
                    <a:bodyPr/>
                    <a:lstStyle/>
                    <a:p>
                      <a:pPr rtl="0" fontAlgn="base"/>
                      <a:r>
                        <a:rPr lang="en-US" sz="1600" b="0">
                          <a:effectLst/>
                        </a:rPr>
                        <a:t>E7: Power Consumption​</a:t>
                      </a:r>
                    </a:p>
                  </a:txBody>
                  <a:tcPr>
                    <a:lnL w="12700">
                      <a:solidFill>
                        <a:schemeClr val="tx1"/>
                      </a:solidFill>
                    </a:lnL>
                    <a:lnR w="12700">
                      <a:solidFill>
                        <a:schemeClr val="tx1"/>
                      </a:solidFill>
                    </a:lnR>
                    <a:lnT w="12700">
                      <a:solidFill>
                        <a:schemeClr val="tx1"/>
                      </a:solidFill>
                    </a:lnT>
                    <a:lnB w="12700">
                      <a:solidFill>
                        <a:schemeClr val="tx1"/>
                      </a:solidFill>
                    </a:lnB>
                    <a:solidFill>
                      <a:srgbClr val="FFCE0C">
                        <a:alpha val="65098"/>
                      </a:srgbClr>
                    </a:solidFill>
                  </a:tcPr>
                </a:tc>
                <a:tc>
                  <a:txBody>
                    <a:bodyPr/>
                    <a:lstStyle/>
                    <a:p>
                      <a:pPr lvl="0">
                        <a:buNone/>
                      </a:pPr>
                      <a:r>
                        <a:rPr lang="en-US" sz="1600" b="0">
                          <a:effectLst/>
                        </a:rPr>
                        <a:t>Etna and components between active and inactive power constraints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3898565447"/>
                  </a:ext>
                </a:extLst>
              </a:tr>
            </a:tbl>
          </a:graphicData>
        </a:graphic>
      </p:graphicFrame>
    </p:spTree>
    <p:extLst>
      <p:ext uri="{BB962C8B-B14F-4D97-AF65-F5344CB8AC3E}">
        <p14:creationId xmlns:p14="http://schemas.microsoft.com/office/powerpoint/2010/main" val="405984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922299-051D-A44E-6E1C-2B582B85F3B5}"/>
              </a:ext>
            </a:extLst>
          </p:cNvPr>
          <p:cNvSpPr>
            <a:spLocks noGrp="1"/>
          </p:cNvSpPr>
          <p:nvPr>
            <p:ph type="sldNum" sz="quarter" idx="12"/>
          </p:nvPr>
        </p:nvSpPr>
        <p:spPr/>
        <p:txBody>
          <a:bodyPr/>
          <a:lstStyle/>
          <a:p>
            <a:fld id="{48F63A3B-78C7-47BE-AE5E-E10140E04643}" type="slidenum">
              <a:rPr lang="en-US" dirty="0"/>
              <a:t>13</a:t>
            </a:fld>
            <a:endParaRPr lang="en-US"/>
          </a:p>
        </p:txBody>
      </p:sp>
      <p:sp>
        <p:nvSpPr>
          <p:cNvPr id="6" name="Title 1">
            <a:extLst>
              <a:ext uri="{FF2B5EF4-FFF2-40B4-BE49-F238E27FC236}">
                <a16:creationId xmlns:a16="http://schemas.microsoft.com/office/drawing/2014/main" id="{F5665777-FF58-7A9F-E052-9FEE2FE104A3}"/>
              </a:ext>
            </a:extLst>
          </p:cNvPr>
          <p:cNvSpPr>
            <a:spLocks noGrp="1"/>
          </p:cNvSpPr>
          <p:nvPr>
            <p:ph type="title"/>
          </p:nvPr>
        </p:nvSpPr>
        <p:spPr>
          <a:xfrm>
            <a:off x="838200" y="-124257"/>
            <a:ext cx="10515600" cy="1325563"/>
          </a:xfrm>
        </p:spPr>
        <p:txBody>
          <a:bodyPr>
            <a:normAutofit/>
          </a:bodyPr>
          <a:lstStyle/>
          <a:p>
            <a:pPr algn="ctr"/>
            <a:r>
              <a:rPr lang="en-US" sz="4800">
                <a:solidFill>
                  <a:srgbClr val="BF9000"/>
                </a:solidFill>
                <a:latin typeface="Century Gothic"/>
              </a:rPr>
              <a:t>Trade Dependency Flow</a:t>
            </a:r>
            <a:endParaRPr lang="en-US"/>
          </a:p>
        </p:txBody>
      </p:sp>
      <p:pic>
        <p:nvPicPr>
          <p:cNvPr id="18" name="Picture 17" descr="Timeline&#10;&#10;Description automatically generated with medium confidence">
            <a:extLst>
              <a:ext uri="{FF2B5EF4-FFF2-40B4-BE49-F238E27FC236}">
                <a16:creationId xmlns:a16="http://schemas.microsoft.com/office/drawing/2014/main" id="{E067FB37-5BAC-EC6E-850F-2FA8D10BB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63" y="908893"/>
            <a:ext cx="9486672" cy="5759327"/>
          </a:xfrm>
          <a:prstGeom prst="rect">
            <a:avLst/>
          </a:prstGeom>
        </p:spPr>
      </p:pic>
    </p:spTree>
    <p:extLst>
      <p:ext uri="{BB962C8B-B14F-4D97-AF65-F5344CB8AC3E}">
        <p14:creationId xmlns:p14="http://schemas.microsoft.com/office/powerpoint/2010/main" val="189754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42818" y="-189057"/>
            <a:ext cx="10515600" cy="1325563"/>
          </a:xfrm>
        </p:spPr>
        <p:txBody>
          <a:bodyPr>
            <a:normAutofit/>
          </a:bodyPr>
          <a:lstStyle/>
          <a:p>
            <a:pPr algn="ctr"/>
            <a:r>
              <a:rPr lang="en-US" sz="4800">
                <a:solidFill>
                  <a:srgbClr val="BF9000"/>
                </a:solidFill>
                <a:latin typeface="Century Gothic"/>
              </a:rPr>
              <a:t>Trade Dependency</a:t>
            </a:r>
            <a:endParaRPr lang="en-US"/>
          </a:p>
        </p:txBody>
      </p:sp>
      <p:graphicFrame>
        <p:nvGraphicFramePr>
          <p:cNvPr id="9" name="Table 4">
            <a:extLst>
              <a:ext uri="{FF2B5EF4-FFF2-40B4-BE49-F238E27FC236}">
                <a16:creationId xmlns:a16="http://schemas.microsoft.com/office/drawing/2014/main" id="{4852D7B2-1DF6-94B2-5802-4121A82E947B}"/>
              </a:ext>
            </a:extLst>
          </p:cNvPr>
          <p:cNvGraphicFramePr>
            <a:graphicFrameLocks noGrp="1"/>
          </p:cNvGraphicFramePr>
          <p:nvPr>
            <p:extLst>
              <p:ext uri="{D42A27DB-BD31-4B8C-83A1-F6EECF244321}">
                <p14:modId xmlns:p14="http://schemas.microsoft.com/office/powerpoint/2010/main" val="4128170331"/>
              </p:ext>
            </p:extLst>
          </p:nvPr>
        </p:nvGraphicFramePr>
        <p:xfrm>
          <a:off x="1813735" y="914106"/>
          <a:ext cx="8564530" cy="5807369"/>
        </p:xfrm>
        <a:graphic>
          <a:graphicData uri="http://schemas.openxmlformats.org/drawingml/2006/table">
            <a:tbl>
              <a:tblPr firstRow="1" bandRow="1">
                <a:tableStyleId>{5C22544A-7EE6-4342-B048-85BDC9FD1C3A}</a:tableStyleId>
              </a:tblPr>
              <a:tblGrid>
                <a:gridCol w="1005049">
                  <a:extLst>
                    <a:ext uri="{9D8B030D-6E8A-4147-A177-3AD203B41FA5}">
                      <a16:colId xmlns:a16="http://schemas.microsoft.com/office/drawing/2014/main" val="4031611102"/>
                    </a:ext>
                  </a:extLst>
                </a:gridCol>
                <a:gridCol w="1031966">
                  <a:extLst>
                    <a:ext uri="{9D8B030D-6E8A-4147-A177-3AD203B41FA5}">
                      <a16:colId xmlns:a16="http://schemas.microsoft.com/office/drawing/2014/main" val="933494475"/>
                    </a:ext>
                  </a:extLst>
                </a:gridCol>
                <a:gridCol w="3558288">
                  <a:extLst>
                    <a:ext uri="{9D8B030D-6E8A-4147-A177-3AD203B41FA5}">
                      <a16:colId xmlns:a16="http://schemas.microsoft.com/office/drawing/2014/main" val="3409841030"/>
                    </a:ext>
                  </a:extLst>
                </a:gridCol>
                <a:gridCol w="1634325">
                  <a:extLst>
                    <a:ext uri="{9D8B030D-6E8A-4147-A177-3AD203B41FA5}">
                      <a16:colId xmlns:a16="http://schemas.microsoft.com/office/drawing/2014/main" val="2661559840"/>
                    </a:ext>
                  </a:extLst>
                </a:gridCol>
                <a:gridCol w="1334902">
                  <a:extLst>
                    <a:ext uri="{9D8B030D-6E8A-4147-A177-3AD203B41FA5}">
                      <a16:colId xmlns:a16="http://schemas.microsoft.com/office/drawing/2014/main" val="1963548743"/>
                    </a:ext>
                  </a:extLst>
                </a:gridCol>
              </a:tblGrid>
              <a:tr h="333722">
                <a:tc>
                  <a:txBody>
                    <a:bodyPr/>
                    <a:lstStyle/>
                    <a:p>
                      <a:pPr lvl="0" algn="ctr">
                        <a:buNone/>
                      </a:pPr>
                      <a:r>
                        <a:rPr lang="en-US" sz="1600">
                          <a:latin typeface="Century Gothic"/>
                        </a:rPr>
                        <a:t>Type</a:t>
                      </a:r>
                    </a:p>
                  </a:txBody>
                  <a:tcPr>
                    <a:lnL w="28575" cap="flat" cmpd="sng" algn="ctr">
                      <a:solidFill>
                        <a:schemeClr val="tx1"/>
                      </a:solidFill>
                      <a:prstDash val="solid"/>
                      <a:round/>
                      <a:headEnd type="none" w="med" len="med"/>
                      <a:tailEnd type="none" w="med" len="med"/>
                    </a:lnL>
                    <a:lnR w="12700">
                      <a:solidFill>
                        <a:schemeClr val="tx1"/>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lvl="0" algn="ctr">
                        <a:buNone/>
                      </a:pPr>
                      <a:r>
                        <a:rPr lang="en-US" sz="1600">
                          <a:latin typeface="Century Gothic"/>
                        </a:rPr>
                        <a:t>#</a:t>
                      </a:r>
                    </a:p>
                  </a:txBody>
                  <a:tcPr anchor="ctr">
                    <a:lnL w="12700" cap="flat" cmpd="sng" algn="ctr">
                      <a:solidFill>
                        <a:schemeClr val="tx1"/>
                      </a:solidFill>
                      <a:prstDash val="solid"/>
                      <a:round/>
                      <a:headEnd type="none" w="med" len="med"/>
                      <a:tailEnd type="none" w="med" len="med"/>
                    </a:lnL>
                    <a:lnR w="12700">
                      <a:solidFill>
                        <a:schemeClr val="tx1"/>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lvl="0" algn="ctr">
                        <a:buNone/>
                      </a:pPr>
                      <a:r>
                        <a:rPr lang="en-US" sz="1600">
                          <a:latin typeface="Century Gothic"/>
                        </a:rPr>
                        <a:t>Trade</a:t>
                      </a:r>
                    </a:p>
                  </a:txBody>
                  <a:tcPr anchor="ct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lvl="0" algn="ctr">
                        <a:buNone/>
                      </a:pPr>
                      <a:r>
                        <a:rPr lang="en-US" sz="1600">
                          <a:latin typeface="Century Gothic"/>
                        </a:rPr>
                        <a:t>Parents</a:t>
                      </a:r>
                      <a:endParaRPr lang="en-US" sz="1600"/>
                    </a:p>
                  </a:txBody>
                  <a:tcPr anchor="ct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lvl="0" algn="ctr">
                        <a:buNone/>
                      </a:pPr>
                      <a:r>
                        <a:rPr lang="en-US" sz="1600">
                          <a:latin typeface="Century Gothic"/>
                        </a:rPr>
                        <a:t>Systems</a:t>
                      </a:r>
                    </a:p>
                  </a:txBody>
                  <a:tcPr anchor="ctr">
                    <a:lnL w="12700">
                      <a:solidFill>
                        <a:schemeClr val="tx1"/>
                      </a:solid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095809487"/>
                  </a:ext>
                </a:extLst>
              </a:tr>
              <a:tr h="291241">
                <a:tc rowSpan="5">
                  <a:txBody>
                    <a:bodyPr/>
                    <a:lstStyle/>
                    <a:p>
                      <a:pPr lvl="0" algn="ctr">
                        <a:buNone/>
                      </a:pPr>
                      <a:r>
                        <a:rPr lang="en-US" sz="1000" b="1">
                          <a:latin typeface="Century Gothic"/>
                        </a:rPr>
                        <a:t>Independent</a:t>
                      </a:r>
                    </a:p>
                  </a:txBody>
                  <a:tcPr anchor="ctr">
                    <a:lnL w="28575" cap="flat" cmpd="sng" algn="ctr">
                      <a:solidFill>
                        <a:schemeClr val="tx1"/>
                      </a:solidFill>
                      <a:prstDash val="solid"/>
                      <a:round/>
                      <a:headEnd type="none" w="med" len="med"/>
                      <a:tailEnd type="none" w="med" len="med"/>
                    </a:lnL>
                    <a:lnR w="12700">
                      <a:solidFill>
                        <a:schemeClr val="tx1"/>
                      </a:solidFill>
                    </a:lnR>
                    <a:lnT w="28575" cap="flat" cmpd="sng" algn="ctr">
                      <a:solidFill>
                        <a:schemeClr val="tx1"/>
                      </a:solidFill>
                      <a:prstDash val="solid"/>
                      <a:round/>
                      <a:headEnd type="none" w="med" len="med"/>
                      <a:tailEnd type="none" w="med" len="med"/>
                    </a:lnT>
                    <a:lnB w="28575">
                      <a:solidFill>
                        <a:schemeClr val="tx1"/>
                      </a:solidFill>
                    </a:lnB>
                    <a:solidFill>
                      <a:schemeClr val="bg1">
                        <a:lumMod val="95000"/>
                      </a:schemeClr>
                    </a:solidFill>
                  </a:tcPr>
                </a:tc>
                <a:tc>
                  <a:txBody>
                    <a:bodyPr/>
                    <a:lstStyle/>
                    <a:p>
                      <a:pPr lvl="0" algn="ctr">
                        <a:buNone/>
                      </a:pPr>
                      <a:r>
                        <a:rPr lang="en-US" sz="1000">
                          <a:latin typeface="Century Gothic"/>
                        </a:rPr>
                        <a:t>1.1</a:t>
                      </a:r>
                    </a:p>
                  </a:txBody>
                  <a:tcPr>
                    <a:lnL w="12700" cap="flat" cmpd="sng" algn="ctr">
                      <a:solidFill>
                        <a:schemeClr val="tx1"/>
                      </a:solidFill>
                      <a:prstDash val="solid"/>
                      <a:round/>
                      <a:headEnd type="none" w="med" len="med"/>
                      <a:tailEnd type="none" w="med" len="med"/>
                    </a:lnL>
                    <a:lnR w="12700">
                      <a:solidFill>
                        <a:schemeClr val="tx1"/>
                      </a:solid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000">
                          <a:latin typeface="Century Gothic"/>
                        </a:rPr>
                        <a:t>Choice of optical sensor</a:t>
                      </a:r>
                    </a:p>
                  </a:txBody>
                  <a:tcP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endParaRPr lang="en-US" sz="1000">
                        <a:latin typeface="Century Gothic"/>
                      </a:endParaRPr>
                    </a:p>
                  </a:txBody>
                  <a:tcP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000">
                          <a:latin typeface="Century Gothic"/>
                        </a:rPr>
                        <a:t>O, E</a:t>
                      </a:r>
                    </a:p>
                  </a:txBody>
                  <a:tcPr>
                    <a:lnL w="12700">
                      <a:solidFill>
                        <a:schemeClr val="tx1"/>
                      </a:solid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547190"/>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ctr">
                        <a:buNone/>
                      </a:pPr>
                      <a:r>
                        <a:rPr lang="en-US" sz="1000">
                          <a:latin typeface="Century Gothic"/>
                        </a:rPr>
                        <a:t>1.2</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l">
                        <a:buNone/>
                      </a:pPr>
                      <a:r>
                        <a:rPr lang="en-US" sz="1000">
                          <a:latin typeface="Century Gothic"/>
                        </a:rPr>
                        <a:t>Choice of processor board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l">
                        <a:buNone/>
                      </a:pPr>
                      <a:endParaRPr lang="en-US" sz="100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ctr">
                        <a:buNone/>
                      </a:pPr>
                      <a:r>
                        <a:rPr lang="en-US" sz="1000">
                          <a:latin typeface="Century Gothic"/>
                        </a:rPr>
                        <a:t>S, E</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302693491"/>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ctr">
                        <a:buNone/>
                      </a:pPr>
                      <a:r>
                        <a:rPr lang="en-US" sz="1000">
                          <a:latin typeface="Century Gothic"/>
                        </a:rPr>
                        <a:t>1.3</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000">
                          <a:latin typeface="Century Gothic"/>
                        </a:rPr>
                        <a:t>Choice of microfluidic tubing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endParaRPr lang="en-US" sz="1000">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000">
                          <a:latin typeface="Century Gothic"/>
                        </a:rPr>
                        <a:t>M</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4733823"/>
                  </a:ext>
                </a:extLst>
              </a:tr>
              <a:tr h="281199">
                <a:tc vMerge="1">
                  <a:txBody>
                    <a:bodyPr/>
                    <a:lstStyle/>
                    <a:p>
                      <a:endParaRPr lang="en-US"/>
                    </a:p>
                  </a:txBody>
                  <a:tcPr/>
                </a:tc>
                <a:tc>
                  <a:txBody>
                    <a:bodyPr/>
                    <a:lstStyle/>
                    <a:p>
                      <a:pPr lvl="0" algn="ctr">
                        <a:buNone/>
                      </a:pPr>
                      <a:r>
                        <a:rPr lang="en-US" sz="1000">
                          <a:latin typeface="Century Gothic"/>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r>
                        <a:rPr lang="en-US" sz="1000">
                          <a:latin typeface="Century Gothic"/>
                        </a:rPr>
                        <a:t>Choice of housing 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endParaRPr lang="en-US" sz="1000">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000">
                          <a:latin typeface="Century Gothic"/>
                        </a:rPr>
                        <a:t>M</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97027508"/>
                  </a:ext>
                </a:extLst>
              </a:tr>
              <a:tr h="281198">
                <a:tc vMerge="1">
                  <a:txBody>
                    <a:bodyPr/>
                    <a:lstStyle/>
                    <a:p>
                      <a:endParaRPr lang="en-US"/>
                    </a:p>
                  </a:txBody>
                  <a:tcPr>
                    <a:lnL w="28575">
                      <a:solidFill>
                        <a:schemeClr val="tx1"/>
                      </a:solidFill>
                    </a:lnL>
                    <a:lnR w="12700">
                      <a:solidFill>
                        <a:schemeClr val="tx1"/>
                      </a:solidFill>
                    </a:lnR>
                    <a:lnT w="28575">
                      <a:solidFill>
                        <a:schemeClr val="tx1"/>
                      </a:solidFill>
                    </a:lnT>
                    <a:lnB w="28575">
                      <a:solidFill>
                        <a:schemeClr val="tx1"/>
                      </a:solidFill>
                    </a:lnB>
                    <a:solidFill>
                      <a:schemeClr val="bg1">
                        <a:lumMod val="95000"/>
                      </a:schemeClr>
                    </a:solidFill>
                  </a:tcPr>
                </a:tc>
                <a:tc>
                  <a:txBody>
                    <a:bodyPr/>
                    <a:lstStyle/>
                    <a:p>
                      <a:pPr lvl="0" algn="ctr">
                        <a:buNone/>
                      </a:pPr>
                      <a:r>
                        <a:rPr lang="en-US" sz="1000">
                          <a:latin typeface="Century Gothic"/>
                        </a:rPr>
                        <a:t>1.5</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28575">
                      <a:solidFill>
                        <a:schemeClr val="tx1"/>
                      </a:solidFill>
                    </a:lnB>
                    <a:solidFill>
                      <a:schemeClr val="bg1">
                        <a:lumMod val="95000"/>
                      </a:schemeClr>
                    </a:solidFill>
                  </a:tcPr>
                </a:tc>
                <a:tc>
                  <a:txBody>
                    <a:bodyPr/>
                    <a:lstStyle/>
                    <a:p>
                      <a:pPr lvl="0" algn="l">
                        <a:buNone/>
                      </a:pPr>
                      <a:r>
                        <a:rPr lang="en-US" sz="1000">
                          <a:latin typeface="Century Gothic"/>
                        </a:rPr>
                        <a:t>Choice of laser</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28575">
                      <a:solidFill>
                        <a:schemeClr val="tx1"/>
                      </a:solidFill>
                    </a:lnB>
                    <a:solidFill>
                      <a:schemeClr val="bg1">
                        <a:lumMod val="95000"/>
                      </a:schemeClr>
                    </a:solidFill>
                  </a:tcPr>
                </a:tc>
                <a:tc>
                  <a:txBody>
                    <a:bodyPr/>
                    <a:lstStyle/>
                    <a:p>
                      <a:pPr lvl="0" algn="l">
                        <a:buNone/>
                      </a:pPr>
                      <a:endParaRPr lang="en-US" sz="1000">
                        <a:latin typeface="Century Gothic"/>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28575">
                      <a:solidFill>
                        <a:schemeClr val="tx1"/>
                      </a:solidFill>
                    </a:lnB>
                    <a:solidFill>
                      <a:schemeClr val="bg1">
                        <a:lumMod val="95000"/>
                      </a:schemeClr>
                    </a:solidFill>
                  </a:tcPr>
                </a:tc>
                <a:tc>
                  <a:txBody>
                    <a:bodyPr/>
                    <a:lstStyle/>
                    <a:p>
                      <a:pPr lvl="0" algn="ctr">
                        <a:buNone/>
                      </a:pPr>
                      <a:r>
                        <a:rPr lang="en-US" sz="1000">
                          <a:latin typeface="Century Gothic"/>
                        </a:rPr>
                        <a:t>O, E</a:t>
                      </a:r>
                    </a:p>
                  </a:txBody>
                  <a:tcPr>
                    <a:lnL w="12700">
                      <a:solidFill>
                        <a:schemeClr val="tx1"/>
                      </a:solidFill>
                    </a:lnL>
                    <a:lnR w="28575">
                      <a:solidFill>
                        <a:schemeClr val="tx1"/>
                      </a:solidFill>
                    </a:lnR>
                    <a:lnT w="12700" cap="flat" cmpd="sng" algn="ctr">
                      <a:solidFill>
                        <a:schemeClr val="tx1"/>
                      </a:solidFill>
                      <a:prstDash val="solid"/>
                      <a:round/>
                      <a:headEnd type="none" w="med" len="med"/>
                      <a:tailEnd type="none" w="med" len="med"/>
                    </a:lnT>
                    <a:lnB w="28575">
                      <a:solidFill>
                        <a:schemeClr val="tx1"/>
                      </a:solidFill>
                    </a:lnB>
                    <a:solidFill>
                      <a:schemeClr val="bg1">
                        <a:lumMod val="95000"/>
                      </a:schemeClr>
                    </a:solidFill>
                  </a:tcPr>
                </a:tc>
                <a:extLst>
                  <a:ext uri="{0D108BD9-81ED-4DB2-BD59-A6C34878D82A}">
                    <a16:rowId xmlns:a16="http://schemas.microsoft.com/office/drawing/2014/main" val="4028691283"/>
                  </a:ext>
                </a:extLst>
              </a:tr>
              <a:tr h="281199">
                <a:tc rowSpan="3">
                  <a:txBody>
                    <a:bodyPr/>
                    <a:lstStyle/>
                    <a:p>
                      <a:pPr lvl="0" algn="ctr">
                        <a:buNone/>
                      </a:pPr>
                      <a:r>
                        <a:rPr lang="en-US" sz="1000" b="1">
                          <a:latin typeface="Century Gothic"/>
                        </a:rPr>
                        <a:t>Secondary</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000">
                          <a:latin typeface="Century Gothic"/>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l">
                        <a:buNone/>
                      </a:pPr>
                      <a:r>
                        <a:rPr lang="en-US" sz="1000">
                          <a:latin typeface="Century Gothic"/>
                        </a:rPr>
                        <a:t>Slide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l">
                        <a:buNone/>
                      </a:pPr>
                      <a:r>
                        <a:rPr lang="en-US" sz="1000">
                          <a:latin typeface="Century Gothic"/>
                        </a:rPr>
                        <a:t>1.3, 1.5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ctr">
                        <a:buNone/>
                      </a:pPr>
                      <a:r>
                        <a:rPr lang="en-US" sz="1000">
                          <a:latin typeface="Century Gothic"/>
                        </a:rPr>
                        <a:t>O</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extLst>
                  <a:ext uri="{0D108BD9-81ED-4DB2-BD59-A6C34878D82A}">
                    <a16:rowId xmlns:a16="http://schemas.microsoft.com/office/drawing/2014/main" val="3174679726"/>
                  </a:ext>
                </a:extLst>
              </a:tr>
              <a:tr h="281199">
                <a:tc vMerge="1">
                  <a:txBody>
                    <a:bodyPr/>
                    <a:lstStyle/>
                    <a:p>
                      <a:endParaRPr lang="en-US"/>
                    </a:p>
                  </a:txBody>
                  <a:tcPr>
                    <a:lnL w="12700">
                      <a:solidFill>
                        <a:schemeClr val="tx1"/>
                      </a:solid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accent2">
                        <a:lumMod val="20000"/>
                        <a:lumOff val="80000"/>
                      </a:schemeClr>
                    </a:solidFill>
                  </a:tcPr>
                </a:tc>
                <a:tc>
                  <a:txBody>
                    <a:bodyPr/>
                    <a:lstStyle/>
                    <a:p>
                      <a:pPr lvl="0" algn="ctr">
                        <a:buNone/>
                      </a:pPr>
                      <a:r>
                        <a:rPr lang="en-US" sz="1000">
                          <a:latin typeface="Century Gothic"/>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l">
                        <a:buNone/>
                      </a:pPr>
                      <a:r>
                        <a:rPr lang="en-US" sz="1000">
                          <a:latin typeface="Century Gothic"/>
                        </a:rPr>
                        <a:t>Programming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l">
                        <a:buNone/>
                      </a:pPr>
                      <a:r>
                        <a:rPr lang="en-US" sz="1000">
                          <a:latin typeface="Century Gothic"/>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ctr">
                        <a:buNone/>
                      </a:pPr>
                      <a:r>
                        <a:rPr lang="en-US" sz="1000">
                          <a:latin typeface="Century Gothic"/>
                        </a:rPr>
                        <a:t>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extLst>
                  <a:ext uri="{0D108BD9-81ED-4DB2-BD59-A6C34878D82A}">
                    <a16:rowId xmlns:a16="http://schemas.microsoft.com/office/drawing/2014/main" val="1222087622"/>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pPr lvl="0" algn="ctr">
                        <a:buNone/>
                      </a:pPr>
                      <a:r>
                        <a:rPr lang="en-US" sz="1000">
                          <a:latin typeface="Century Gothic"/>
                        </a:rPr>
                        <a:t>2.3</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r>
                        <a:rPr lang="en-US" sz="1000">
                          <a:latin typeface="Century Gothic"/>
                        </a:rPr>
                        <a:t>Choice of flow actuator</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r>
                        <a:rPr lang="en-US" sz="1000">
                          <a:latin typeface="Century Gothic"/>
                        </a:rPr>
                        <a:t>1.3</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000">
                          <a:latin typeface="Century Gothic"/>
                        </a:rPr>
                        <a:t>M</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5292893"/>
                  </a:ext>
                </a:extLst>
              </a:tr>
              <a:tr h="281199">
                <a:tc rowSpan="4">
                  <a:txBody>
                    <a:bodyPr/>
                    <a:lstStyle/>
                    <a:p>
                      <a:pPr lvl="0" algn="ctr">
                        <a:buNone/>
                      </a:pPr>
                      <a:r>
                        <a:rPr lang="en-US" sz="1000" b="1">
                          <a:latin typeface="Century Gothic"/>
                        </a:rPr>
                        <a:t>Tertiary</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000">
                          <a:latin typeface="Century Gothic"/>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l">
                        <a:buNone/>
                      </a:pPr>
                      <a:r>
                        <a:rPr lang="en-US" sz="1000">
                          <a:latin typeface="Century Gothic"/>
                        </a:rPr>
                        <a:t>Use of collimating lens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l">
                        <a:buNone/>
                      </a:pPr>
                      <a:r>
                        <a:rPr lang="en-US" sz="1000">
                          <a:latin typeface="Century Gothic"/>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ctr">
                        <a:buNone/>
                      </a:pPr>
                      <a:r>
                        <a:rPr lang="en-US" sz="1000">
                          <a:latin typeface="Century Gothic"/>
                        </a:rPr>
                        <a:t>O</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extLst>
                  <a:ext uri="{0D108BD9-81ED-4DB2-BD59-A6C34878D82A}">
                    <a16:rowId xmlns:a16="http://schemas.microsoft.com/office/drawing/2014/main" val="4121253938"/>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3.2</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l">
                        <a:buNone/>
                      </a:pPr>
                      <a:r>
                        <a:rPr lang="en-US" sz="1000">
                          <a:latin typeface="Century Gothic"/>
                        </a:rPr>
                        <a:t>Sample heater design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l">
                        <a:buNone/>
                      </a:pPr>
                      <a:r>
                        <a:rPr lang="en-US" sz="1000">
                          <a:latin typeface="Century Gothic"/>
                        </a:rPr>
                        <a:t>1.3, 1.2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ctr">
                        <a:buNone/>
                      </a:pPr>
                      <a:r>
                        <a:rPr lang="en-US" sz="1000">
                          <a:latin typeface="Century Gothic"/>
                        </a:rPr>
                        <a:t>M</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46193123"/>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3.3</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buNone/>
                      </a:pPr>
                      <a:r>
                        <a:rPr lang="en-US" sz="1000">
                          <a:latin typeface="Century Gothic"/>
                        </a:rPr>
                        <a:t>Sample temp. gauge design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buNone/>
                      </a:pPr>
                      <a:r>
                        <a:rPr lang="en-US" sz="1000">
                          <a:latin typeface="Century Gothic"/>
                        </a:rPr>
                        <a:t>1.3, 1.2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M</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960445148"/>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3.4</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r>
                        <a:rPr lang="en-US" sz="1000">
                          <a:latin typeface="Century Gothic"/>
                        </a:rPr>
                        <a:t>Code structure</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r>
                        <a:rPr lang="en-US" sz="1000">
                          <a:latin typeface="Century Gothic"/>
                        </a:rPr>
                        <a:t>2.2</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000">
                          <a:latin typeface="Century Gothic"/>
                        </a:rPr>
                        <a:t>S</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16298083"/>
                  </a:ext>
                </a:extLst>
              </a:tr>
              <a:tr h="281199">
                <a:tc rowSpan="5">
                  <a:txBody>
                    <a:bodyPr/>
                    <a:lstStyle/>
                    <a:p>
                      <a:pPr lvl="0" algn="ctr">
                        <a:buNone/>
                      </a:pPr>
                      <a:r>
                        <a:rPr lang="en-US" sz="1000" b="1">
                          <a:latin typeface="Century Gothic"/>
                        </a:rPr>
                        <a:t>Quaternary</a:t>
                      </a:r>
                    </a:p>
                  </a:txBody>
                  <a:tcPr anchor="ctr">
                    <a:lnL w="28575" cap="flat" cmpd="sng" algn="ctr">
                      <a:solidFill>
                        <a:schemeClr val="tx1"/>
                      </a:solidFill>
                      <a:prstDash val="solid"/>
                      <a:round/>
                      <a:headEnd type="none" w="med" len="med"/>
                      <a:tailEnd type="none" w="med" len="med"/>
                    </a:lnL>
                    <a:lnR w="12700">
                      <a:solidFill>
                        <a:schemeClr val="tx1"/>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000">
                          <a:latin typeface="Century Gothic"/>
                        </a:rPr>
                        <a:t>4.1</a:t>
                      </a:r>
                    </a:p>
                  </a:txBody>
                  <a:tcPr>
                    <a:lnL w="12700" cap="flat" cmpd="sng" algn="ctr">
                      <a:solidFill>
                        <a:schemeClr val="tx1"/>
                      </a:solidFill>
                      <a:prstDash val="solid"/>
                      <a:round/>
                      <a:headEnd type="none" w="med" len="med"/>
                      <a:tailEnd type="none" w="med" len="med"/>
                    </a:lnL>
                    <a:lnR w="12700">
                      <a:solidFill>
                        <a:schemeClr val="tx1"/>
                      </a:solidFill>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l">
                        <a:buNone/>
                      </a:pPr>
                      <a:r>
                        <a:rPr lang="en-US" sz="1000">
                          <a:latin typeface="Century Gothic"/>
                        </a:rPr>
                        <a:t>Choice of GRIN lens</a:t>
                      </a:r>
                    </a:p>
                  </a:txBody>
                  <a:tcP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l">
                        <a:buNone/>
                      </a:pPr>
                      <a:r>
                        <a:rPr lang="en-US" sz="1000">
                          <a:latin typeface="Century Gothic"/>
                        </a:rPr>
                        <a:t>1.1, 1.5, 2.1, 3.1</a:t>
                      </a:r>
                    </a:p>
                  </a:txBody>
                  <a:tcP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ctr">
                        <a:buNone/>
                      </a:pPr>
                      <a:r>
                        <a:rPr lang="en-US" sz="1000">
                          <a:latin typeface="Century Gothic"/>
                        </a:rPr>
                        <a:t>O</a:t>
                      </a:r>
                    </a:p>
                  </a:txBody>
                  <a:tcPr>
                    <a:lnL w="12700">
                      <a:solidFill>
                        <a:schemeClr val="tx1"/>
                      </a:solid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extLst>
                  <a:ext uri="{0D108BD9-81ED-4DB2-BD59-A6C34878D82A}">
                    <a16:rowId xmlns:a16="http://schemas.microsoft.com/office/drawing/2014/main" val="3189467290"/>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000">
                          <a:latin typeface="Century Gothic"/>
                        </a:rPr>
                        <a:t>4.2</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r>
                        <a:rPr lang="en-US" sz="1000">
                          <a:latin typeface="Century Gothic"/>
                        </a:rPr>
                        <a:t>Use of pinhole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buNone/>
                      </a:pPr>
                      <a:r>
                        <a:rPr lang="en-US" sz="1000">
                          <a:latin typeface="Century Gothic"/>
                        </a:rPr>
                        <a:t>1.5, 3.1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000">
                          <a:latin typeface="Century Gothic"/>
                        </a:rPr>
                        <a:t>O</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0481745"/>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buNone/>
                      </a:pPr>
                      <a:r>
                        <a:rPr lang="en-US" sz="1000">
                          <a:latin typeface="Century Gothic"/>
                        </a:rPr>
                        <a:t>Power distribution board design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buNone/>
                      </a:pPr>
                      <a:r>
                        <a:rPr lang="en-US" sz="1000">
                          <a:latin typeface="Century Gothic"/>
                        </a:rPr>
                        <a:t>1.1, 1.2, 2.3, 3.2, 3.3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E</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3102359064"/>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4.4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l">
                        <a:buNone/>
                      </a:pPr>
                      <a:r>
                        <a:rPr lang="en-US" sz="1000">
                          <a:latin typeface="Century Gothic"/>
                        </a:rPr>
                        <a:t>Data storage format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l">
                        <a:buNone/>
                      </a:pPr>
                      <a:r>
                        <a:rPr lang="en-US" sz="1000">
                          <a:latin typeface="Century Gothic"/>
                        </a:rPr>
                        <a:t>1.2, 3.4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ctr">
                        <a:buNone/>
                      </a:pPr>
                      <a:r>
                        <a:rPr lang="en-US" sz="1000">
                          <a:latin typeface="Century Gothic"/>
                        </a:rPr>
                        <a:t>S</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092566"/>
                  </a:ext>
                </a:extLst>
              </a:tr>
              <a:tr h="281199">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4.5</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000">
                          <a:latin typeface="Century Gothic"/>
                        </a:rPr>
                        <a:t>Use of oversampling</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000">
                          <a:latin typeface="Century Gothic"/>
                        </a:rPr>
                        <a:t>1.2, 3.4</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000">
                          <a:latin typeface="Century Gothic"/>
                        </a:rPr>
                        <a:t>S</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598236"/>
                  </a:ext>
                </a:extLst>
              </a:tr>
              <a:tr h="400467">
                <a:tc rowSpan="2">
                  <a:txBody>
                    <a:bodyPr/>
                    <a:lstStyle/>
                    <a:p>
                      <a:pPr lvl="0" algn="ctr">
                        <a:buNone/>
                      </a:pPr>
                      <a:r>
                        <a:rPr lang="en-US" sz="1000" b="1">
                          <a:latin typeface="Century Gothic"/>
                        </a:rPr>
                        <a:t>Component</a:t>
                      </a:r>
                    </a:p>
                  </a:txBody>
                  <a:tcPr anchor="ctr">
                    <a:lnL w="28575" cap="flat" cmpd="sng" algn="ctr">
                      <a:solidFill>
                        <a:schemeClr val="tx1"/>
                      </a:solidFill>
                      <a:prstDash val="solid"/>
                      <a:round/>
                      <a:headEnd type="none" w="med" len="med"/>
                      <a:tailEnd type="none" w="med" len="med"/>
                    </a:lnL>
                    <a:lnR w="12700">
                      <a:solidFill>
                        <a:schemeClr val="tx1"/>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000">
                          <a:latin typeface="Century Gothic"/>
                        </a:rPr>
                        <a:t>5.1</a:t>
                      </a:r>
                    </a:p>
                  </a:txBody>
                  <a:tcP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l">
                        <a:buNone/>
                      </a:pPr>
                      <a:r>
                        <a:rPr lang="en-US" sz="1000">
                          <a:latin typeface="Century Gothic"/>
                        </a:rPr>
                        <a:t>Mounting configurations</a:t>
                      </a:r>
                    </a:p>
                  </a:txBody>
                  <a:tcP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l">
                        <a:buNone/>
                      </a:pPr>
                      <a:r>
                        <a:rPr lang="en-US" sz="1000">
                          <a:latin typeface="Century Gothic"/>
                        </a:rPr>
                        <a:t>1.1, 1.2, 1.5, 2.1, 2.3, 3.1, 3.2, 3.3, 4.1, 4.2, 4.3</a:t>
                      </a:r>
                    </a:p>
                  </a:txBody>
                  <a:tcPr>
                    <a:lnL w="12700">
                      <a:solidFill>
                        <a:schemeClr val="tx1"/>
                      </a:solidFill>
                    </a:lnL>
                    <a:lnR w="12700">
                      <a:solidFill>
                        <a:schemeClr val="tx1"/>
                      </a:solidFill>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ctr">
                        <a:buNone/>
                      </a:pPr>
                      <a:r>
                        <a:rPr lang="en-US" sz="1000">
                          <a:latin typeface="Century Gothic"/>
                        </a:rPr>
                        <a:t>O, M</a:t>
                      </a:r>
                    </a:p>
                  </a:txBody>
                  <a:tcPr>
                    <a:lnL w="12700">
                      <a:solidFill>
                        <a:schemeClr val="tx1"/>
                      </a:solid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extLst>
                  <a:ext uri="{0D108BD9-81ED-4DB2-BD59-A6C34878D82A}">
                    <a16:rowId xmlns:a16="http://schemas.microsoft.com/office/drawing/2014/main" val="487738744"/>
                  </a:ext>
                </a:extLst>
              </a:tr>
              <a:tr h="281198">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000">
                          <a:latin typeface="Century Gothic"/>
                        </a:rPr>
                        <a:t>5.2</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000">
                          <a:latin typeface="Century Gothic"/>
                        </a:rPr>
                        <a:t>Passive thermal pathways</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000">
                          <a:latin typeface="Century Gothic"/>
                        </a:rPr>
                        <a:t>1.1, 1.2, 1.5, 2.3, 4.3</a:t>
                      </a:r>
                    </a:p>
                  </a:txBody>
                  <a:tcPr>
                    <a:lnL w="12700">
                      <a:solidFill>
                        <a:schemeClr val="tx1"/>
                      </a:solidFill>
                    </a:lnL>
                    <a:lnR w="12700">
                      <a:solidFill>
                        <a:schemeClr val="tx1"/>
                      </a:solidFill>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000">
                          <a:latin typeface="Century Gothic"/>
                        </a:rPr>
                        <a:t>M</a:t>
                      </a:r>
                    </a:p>
                  </a:txBody>
                  <a:tcPr>
                    <a:lnL w="12700">
                      <a:solidFill>
                        <a:schemeClr val="tx1"/>
                      </a:solidFill>
                    </a:lnL>
                    <a:lnR w="28575" cap="flat" cmpd="sng" algn="ctr">
                      <a:solidFill>
                        <a:schemeClr val="tx1"/>
                      </a:solidFill>
                      <a:prstDash val="solid"/>
                      <a:round/>
                      <a:headEnd type="none" w="med" len="med"/>
                      <a:tailEnd type="none" w="med" len="med"/>
                    </a:lnR>
                    <a:lnT w="12700">
                      <a:solidFill>
                        <a:schemeClr val="tx1"/>
                      </a:solidFill>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5776047"/>
                  </a:ext>
                </a:extLst>
              </a:tr>
            </a:tbl>
          </a:graphicData>
        </a:graphic>
      </p:graphicFrame>
      <p:sp>
        <p:nvSpPr>
          <p:cNvPr id="3" name="Slide Number Placeholder 2">
            <a:extLst>
              <a:ext uri="{FF2B5EF4-FFF2-40B4-BE49-F238E27FC236}">
                <a16:creationId xmlns:a16="http://schemas.microsoft.com/office/drawing/2014/main" id="{CA2EED3B-B930-04A0-3103-E9D341ABC590}"/>
              </a:ext>
            </a:extLst>
          </p:cNvPr>
          <p:cNvSpPr>
            <a:spLocks noGrp="1"/>
          </p:cNvSpPr>
          <p:nvPr>
            <p:ph type="sldNum" sz="quarter" idx="12"/>
          </p:nvPr>
        </p:nvSpPr>
        <p:spPr/>
        <p:txBody>
          <a:bodyPr/>
          <a:lstStyle/>
          <a:p>
            <a:fld id="{48F63A3B-78C7-47BE-AE5E-E10140E04643}" type="slidenum">
              <a:rPr lang="en-US" dirty="0"/>
              <a:t>14</a:t>
            </a:fld>
            <a:endParaRPr lang="en-US"/>
          </a:p>
        </p:txBody>
      </p:sp>
    </p:spTree>
    <p:extLst>
      <p:ext uri="{BB962C8B-B14F-4D97-AF65-F5344CB8AC3E}">
        <p14:creationId xmlns:p14="http://schemas.microsoft.com/office/powerpoint/2010/main" val="388589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2885-64F4-BFDC-72E6-9513A3253031}"/>
              </a:ext>
            </a:extLst>
          </p:cNvPr>
          <p:cNvSpPr>
            <a:spLocks noGrp="1"/>
          </p:cNvSpPr>
          <p:nvPr>
            <p:ph type="title"/>
          </p:nvPr>
        </p:nvSpPr>
        <p:spPr>
          <a:xfrm>
            <a:off x="7194699" y="645245"/>
            <a:ext cx="4885057" cy="870343"/>
          </a:xfrm>
        </p:spPr>
        <p:txBody>
          <a:bodyPr/>
          <a:lstStyle/>
          <a:p>
            <a:pPr algn="ctr"/>
            <a:r>
              <a:rPr lang="en-US"/>
              <a:t>Key Risks</a:t>
            </a:r>
          </a:p>
        </p:txBody>
      </p:sp>
      <p:sp>
        <p:nvSpPr>
          <p:cNvPr id="3" name="Slide Number Placeholder 2">
            <a:extLst>
              <a:ext uri="{FF2B5EF4-FFF2-40B4-BE49-F238E27FC236}">
                <a16:creationId xmlns:a16="http://schemas.microsoft.com/office/drawing/2014/main" id="{0DAB677F-9139-00F5-325C-00F8CE3E8B0B}"/>
              </a:ext>
            </a:extLst>
          </p:cNvPr>
          <p:cNvSpPr>
            <a:spLocks noGrp="1"/>
          </p:cNvSpPr>
          <p:nvPr>
            <p:ph type="sldNum" sz="quarter" idx="12"/>
          </p:nvPr>
        </p:nvSpPr>
        <p:spPr/>
        <p:txBody>
          <a:bodyPr/>
          <a:lstStyle/>
          <a:p>
            <a:fld id="{48F63A3B-78C7-47BE-AE5E-E10140E04643}" type="slidenum">
              <a:rPr lang="en-US" dirty="0"/>
              <a:t>15</a:t>
            </a:fld>
            <a:endParaRPr lang="en-US"/>
          </a:p>
        </p:txBody>
      </p:sp>
      <p:graphicFrame>
        <p:nvGraphicFramePr>
          <p:cNvPr id="7" name="Table 4">
            <a:extLst>
              <a:ext uri="{FF2B5EF4-FFF2-40B4-BE49-F238E27FC236}">
                <a16:creationId xmlns:a16="http://schemas.microsoft.com/office/drawing/2014/main" id="{A9BF6934-E4A4-C17D-D3AA-B7C69DB818B5}"/>
              </a:ext>
            </a:extLst>
          </p:cNvPr>
          <p:cNvGraphicFramePr>
            <a:graphicFrameLocks noGrp="1" noChangeAspect="1"/>
          </p:cNvGraphicFramePr>
          <p:nvPr>
            <p:extLst>
              <p:ext uri="{D42A27DB-BD31-4B8C-83A1-F6EECF244321}">
                <p14:modId xmlns:p14="http://schemas.microsoft.com/office/powerpoint/2010/main" val="3961888688"/>
              </p:ext>
            </p:extLst>
          </p:nvPr>
        </p:nvGraphicFramePr>
        <p:xfrm>
          <a:off x="357188" y="665177"/>
          <a:ext cx="6804449" cy="5243113"/>
        </p:xfrm>
        <a:graphic>
          <a:graphicData uri="http://schemas.openxmlformats.org/drawingml/2006/table">
            <a:tbl>
              <a:tblPr firstRow="1" bandRow="1">
                <a:tableStyleId>{5C22544A-7EE6-4342-B048-85BDC9FD1C3A}</a:tableStyleId>
              </a:tblPr>
              <a:tblGrid>
                <a:gridCol w="457848">
                  <a:extLst>
                    <a:ext uri="{9D8B030D-6E8A-4147-A177-3AD203B41FA5}">
                      <a16:colId xmlns:a16="http://schemas.microsoft.com/office/drawing/2014/main" val="1912344491"/>
                    </a:ext>
                  </a:extLst>
                </a:gridCol>
                <a:gridCol w="810818">
                  <a:extLst>
                    <a:ext uri="{9D8B030D-6E8A-4147-A177-3AD203B41FA5}">
                      <a16:colId xmlns:a16="http://schemas.microsoft.com/office/drawing/2014/main" val="933494475"/>
                    </a:ext>
                  </a:extLst>
                </a:gridCol>
                <a:gridCol w="1040564">
                  <a:extLst>
                    <a:ext uri="{9D8B030D-6E8A-4147-A177-3AD203B41FA5}">
                      <a16:colId xmlns:a16="http://schemas.microsoft.com/office/drawing/2014/main" val="1198654657"/>
                    </a:ext>
                  </a:extLst>
                </a:gridCol>
                <a:gridCol w="1144745">
                  <a:extLst>
                    <a:ext uri="{9D8B030D-6E8A-4147-A177-3AD203B41FA5}">
                      <a16:colId xmlns:a16="http://schemas.microsoft.com/office/drawing/2014/main" val="1696361375"/>
                    </a:ext>
                  </a:extLst>
                </a:gridCol>
                <a:gridCol w="1116825">
                  <a:extLst>
                    <a:ext uri="{9D8B030D-6E8A-4147-A177-3AD203B41FA5}">
                      <a16:colId xmlns:a16="http://schemas.microsoft.com/office/drawing/2014/main" val="971524232"/>
                    </a:ext>
                  </a:extLst>
                </a:gridCol>
                <a:gridCol w="1158705">
                  <a:extLst>
                    <a:ext uri="{9D8B030D-6E8A-4147-A177-3AD203B41FA5}">
                      <a16:colId xmlns:a16="http://schemas.microsoft.com/office/drawing/2014/main" val="1108309022"/>
                    </a:ext>
                  </a:extLst>
                </a:gridCol>
                <a:gridCol w="1074944">
                  <a:extLst>
                    <a:ext uri="{9D8B030D-6E8A-4147-A177-3AD203B41FA5}">
                      <a16:colId xmlns:a16="http://schemas.microsoft.com/office/drawing/2014/main" val="3677854544"/>
                    </a:ext>
                  </a:extLst>
                </a:gridCol>
              </a:tblGrid>
              <a:tr h="551113">
                <a:tc gridSpan="7">
                  <a:txBody>
                    <a:bodyPr/>
                    <a:lstStyle/>
                    <a:p>
                      <a:pPr lvl="0">
                        <a:buNone/>
                      </a:pPr>
                      <a:r>
                        <a:rPr lang="en-US" sz="1800" b="1">
                          <a:solidFill>
                            <a:schemeClr val="bg1"/>
                          </a:solidFill>
                          <a:latin typeface="Century Gothic"/>
                        </a:rPr>
                        <a:t>ROC Matrix</a:t>
                      </a:r>
                    </a:p>
                  </a:txBody>
                  <a:tcPr marL="45720" marR="45720" marT="0" anchor="ctr" anchorCtr="1">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hMerge="1">
                  <a:txBody>
                    <a:bodyPr/>
                    <a:lstStyle/>
                    <a:p>
                      <a:pPr lvl="0">
                        <a:buNone/>
                      </a:pPr>
                      <a:endParaRPr lang="en-US" sz="1600" b="0">
                        <a:solidFill>
                          <a:schemeClr val="tx1"/>
                        </a:solidFill>
                        <a:latin typeface="Century Gothic"/>
                      </a:endParaRP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lvl="0">
                        <a:buNone/>
                      </a:pPr>
                      <a:endParaRPr lang="en-US" sz="1200" b="0">
                        <a:solidFill>
                          <a:schemeClr val="tx1"/>
                        </a:solidFill>
                        <a:latin typeface="Century Gothic"/>
                      </a:endParaRP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lvl="0">
                        <a:buNone/>
                      </a:pPr>
                      <a:endParaRPr lang="en-US" sz="1200" b="0">
                        <a:solidFill>
                          <a:schemeClr val="tx1"/>
                        </a:solidFill>
                        <a:latin typeface="Century Gothic"/>
                      </a:endParaRP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lvl="0">
                        <a:buNone/>
                      </a:pPr>
                      <a:endParaRPr lang="en-US" sz="1200" b="0">
                        <a:solidFill>
                          <a:schemeClr val="tx1"/>
                        </a:solidFill>
                        <a:latin typeface="Century Gothic"/>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1919"/>
                    </a:solidFill>
                  </a:tcPr>
                </a:tc>
                <a:tc hMerge="1">
                  <a:txBody>
                    <a:bodyPr/>
                    <a:lstStyle/>
                    <a:p>
                      <a:pPr lvl="0">
                        <a:buNone/>
                      </a:pPr>
                      <a:endParaRPr lang="en-US" sz="1200" b="0">
                        <a:solidFill>
                          <a:schemeClr val="tx1"/>
                        </a:solidFill>
                        <a:latin typeface="Century Gothic"/>
                      </a:endParaRP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0000"/>
                    </a:solidFill>
                  </a:tcPr>
                </a:tc>
                <a:tc hMerge="1">
                  <a:txBody>
                    <a:bodyPr/>
                    <a:lstStyle/>
                    <a:p>
                      <a:pPr lvl="0">
                        <a:buNone/>
                      </a:pPr>
                      <a:endParaRPr lang="en-US" sz="1200" b="0">
                        <a:solidFill>
                          <a:schemeClr val="tx1"/>
                        </a:solidFill>
                        <a:latin typeface="Century Gothic"/>
                      </a:endParaRPr>
                    </a:p>
                  </a:txBody>
                  <a:tcPr marL="45720" marR="45720" marT="0" anchor="ctr" anchorCtr="1">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0000"/>
                    </a:solidFill>
                  </a:tcPr>
                </a:tc>
                <a:extLst>
                  <a:ext uri="{0D108BD9-81ED-4DB2-BD59-A6C34878D82A}">
                    <a16:rowId xmlns:a16="http://schemas.microsoft.com/office/drawing/2014/main" val="436342131"/>
                  </a:ext>
                </a:extLst>
              </a:tr>
              <a:tr h="447721">
                <a:tc rowSpan="5">
                  <a:txBody>
                    <a:bodyPr/>
                    <a:lstStyle/>
                    <a:p>
                      <a:pPr lvl="0">
                        <a:buNone/>
                      </a:pPr>
                      <a:r>
                        <a:rPr lang="en-US" sz="1600" b="0">
                          <a:solidFill>
                            <a:schemeClr val="tx1"/>
                          </a:solidFill>
                          <a:latin typeface="Century Gothic"/>
                        </a:rPr>
                        <a:t>Likelihood</a:t>
                      </a:r>
                    </a:p>
                  </a:txBody>
                  <a:tcPr marL="45720" marR="45720" marT="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1400" b="0">
                          <a:solidFill>
                            <a:schemeClr val="tx1"/>
                          </a:solidFill>
                          <a:latin typeface="Century Gothic"/>
                        </a:rPr>
                        <a:t>High 5</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1200" b="0">
                          <a:solidFill>
                            <a:schemeClr val="tx1"/>
                          </a:solidFill>
                          <a:latin typeface="Century Gothic"/>
                        </a:rPr>
                        <a:t>Non-optimal optical spacing</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buNone/>
                      </a:pPr>
                      <a:r>
                        <a:rPr lang="en-US" sz="1200" b="0">
                          <a:solidFill>
                            <a:schemeClr val="tx1"/>
                          </a:solidFill>
                          <a:latin typeface="Century Gothic"/>
                        </a:rPr>
                        <a:t>Non-optimal optical alignment</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buNone/>
                      </a:pPr>
                      <a:r>
                        <a:rPr lang="en-US" sz="1200" b="1">
                          <a:solidFill>
                            <a:schemeClr val="tx1"/>
                          </a:solidFill>
                          <a:latin typeface="Century Gothic"/>
                        </a:rPr>
                        <a:t>Non flight like components</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1919"/>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0000"/>
                    </a:solidFill>
                  </a:tcPr>
                </a:tc>
                <a:tc>
                  <a:txBody>
                    <a:bodyPr/>
                    <a:lstStyle/>
                    <a:p>
                      <a:pPr lvl="0">
                        <a:buNone/>
                      </a:pPr>
                      <a:r>
                        <a:rPr lang="en-US" sz="1200" b="1">
                          <a:solidFill>
                            <a:schemeClr val="tx1"/>
                          </a:solidFill>
                          <a:latin typeface="Century Gothic"/>
                        </a:rPr>
                        <a:t>Component sourcing</a:t>
                      </a:r>
                    </a:p>
                  </a:txBody>
                  <a:tcPr marL="45720" marR="45720" marT="91440" marB="91440" anchor="ctr" anchorCtr="1">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0000"/>
                    </a:solidFill>
                  </a:tcPr>
                </a:tc>
                <a:extLst>
                  <a:ext uri="{0D108BD9-81ED-4DB2-BD59-A6C34878D82A}">
                    <a16:rowId xmlns:a16="http://schemas.microsoft.com/office/drawing/2014/main" val="1386506749"/>
                  </a:ext>
                </a:extLst>
              </a:tr>
              <a:tr h="520873">
                <a:tc vMerge="1">
                  <a:txBody>
                    <a:bodyPr/>
                    <a:lstStyle/>
                    <a:p>
                      <a:endParaRPr lang="en-US"/>
                    </a:p>
                  </a:txBody>
                  <a:tcPr/>
                </a:tc>
                <a:tc>
                  <a:txBody>
                    <a:bodyPr/>
                    <a:lstStyle/>
                    <a:p>
                      <a:pPr lvl="0">
                        <a:buNone/>
                      </a:pPr>
                      <a:r>
                        <a:rPr lang="en-US" sz="1400" b="0">
                          <a:solidFill>
                            <a:schemeClr val="tx1"/>
                          </a:solidFill>
                          <a:latin typeface="Century Gothic"/>
                        </a:rPr>
                        <a:t>4</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1200" b="0">
                          <a:solidFill>
                            <a:schemeClr val="tx1"/>
                          </a:solidFill>
                          <a:latin typeface="Century Gothic"/>
                        </a:rPr>
                        <a:t>Inaccurate detection algorithm </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lvl="0">
                        <a:buNone/>
                      </a:pPr>
                      <a:r>
                        <a:rPr lang="en-US" sz="1200" b="0">
                          <a:solidFill>
                            <a:schemeClr val="tx1"/>
                          </a:solidFill>
                          <a:latin typeface="Century Gothic"/>
                        </a:rPr>
                        <a:t>RAM capacity limitations</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lvl="0">
                        <a:buNone/>
                      </a:pPr>
                      <a:r>
                        <a:rPr lang="en-US" sz="1200" b="0">
                          <a:solidFill>
                            <a:schemeClr val="tx1"/>
                          </a:solidFill>
                          <a:latin typeface="Century Gothic"/>
                        </a:rPr>
                        <a:t>Software development learning curve</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mn-lt"/>
                        </a:rPr>
                        <a:t>Damage or Loss of Optics Components</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1919"/>
                    </a:solidFill>
                  </a:tcPr>
                </a:tc>
                <a:tc>
                  <a:txBody>
                    <a:bodyPr/>
                    <a:lstStyle/>
                    <a:p>
                      <a:pPr lvl="0">
                        <a:buNone/>
                      </a:pPr>
                      <a:r>
                        <a:rPr lang="en-US" sz="1200" b="1">
                          <a:solidFill>
                            <a:schemeClr val="tx1"/>
                          </a:solidFill>
                          <a:latin typeface="Century Gothic"/>
                        </a:rPr>
                        <a:t>Interface failure</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0000"/>
                    </a:solidFill>
                  </a:tcPr>
                </a:tc>
                <a:extLst>
                  <a:ext uri="{0D108BD9-81ED-4DB2-BD59-A6C34878D82A}">
                    <a16:rowId xmlns:a16="http://schemas.microsoft.com/office/drawing/2014/main" val="2071690668"/>
                  </a:ext>
                </a:extLst>
              </a:tr>
              <a:tr h="511729">
                <a:tc vMerge="1">
                  <a:txBody>
                    <a:bodyPr/>
                    <a:lstStyle/>
                    <a:p>
                      <a:endParaRPr lang="en-US"/>
                    </a:p>
                  </a:txBody>
                  <a:tcPr/>
                </a:tc>
                <a:tc>
                  <a:txBody>
                    <a:bodyPr/>
                    <a:lstStyle/>
                    <a:p>
                      <a:pPr lvl="0">
                        <a:buNone/>
                      </a:pPr>
                      <a:r>
                        <a:rPr lang="en-US" sz="1400" b="0">
                          <a:solidFill>
                            <a:schemeClr val="tx1"/>
                          </a:solidFill>
                          <a:latin typeface="Century Gothic"/>
                        </a:rPr>
                        <a:t>3</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EB4D"/>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lvl="0">
                        <a:buNone/>
                      </a:pPr>
                      <a:r>
                        <a:rPr lang="en-US" sz="1200" b="0">
                          <a:solidFill>
                            <a:schemeClr val="tx1"/>
                          </a:solidFill>
                          <a:latin typeface="Century Gothic"/>
                        </a:rPr>
                        <a:t>Debris in optical path </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Incorrect temperature detection</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1919"/>
                    </a:solidFill>
                  </a:tcPr>
                </a:tc>
                <a:extLst>
                  <a:ext uri="{0D108BD9-81ED-4DB2-BD59-A6C34878D82A}">
                    <a16:rowId xmlns:a16="http://schemas.microsoft.com/office/drawing/2014/main" val="3125588290"/>
                  </a:ext>
                </a:extLst>
              </a:tr>
              <a:tr h="365425">
                <a:tc vMerge="1">
                  <a:txBody>
                    <a:bodyPr/>
                    <a:lstStyle/>
                    <a:p>
                      <a:endParaRPr lang="en-US"/>
                    </a:p>
                  </a:txBody>
                  <a:tcPr/>
                </a:tc>
                <a:tc>
                  <a:txBody>
                    <a:bodyPr/>
                    <a:lstStyle/>
                    <a:p>
                      <a:pPr lvl="0">
                        <a:buNone/>
                      </a:pPr>
                      <a:r>
                        <a:rPr lang="en-US" sz="1400" b="0">
                          <a:solidFill>
                            <a:schemeClr val="tx1"/>
                          </a:solidFill>
                          <a:latin typeface="Century Gothic"/>
                        </a:rPr>
                        <a:t>2</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EB4D"/>
                    </a:solidFill>
                  </a:tcPr>
                </a:tc>
                <a:tc>
                  <a:txBody>
                    <a:bodyPr/>
                    <a:lstStyle/>
                    <a:p>
                      <a:pPr lvl="0">
                        <a:buNone/>
                      </a:pPr>
                      <a:endParaRPr lang="en-US" sz="1200" b="1">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lvl="0">
                        <a:buNone/>
                      </a:pPr>
                      <a:r>
                        <a:rPr lang="en-US" sz="1200" b="0">
                          <a:solidFill>
                            <a:schemeClr val="tx1"/>
                          </a:solidFill>
                          <a:latin typeface="Century Gothic"/>
                        </a:rPr>
                        <a:t>Detection algorithm failure</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mn-lt"/>
                        </a:rPr>
                        <a:t>Improper mounting of hardware</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10186259"/>
                  </a:ext>
                </a:extLst>
              </a:tr>
              <a:tr h="676321">
                <a:tc vMerge="1">
                  <a:txBody>
                    <a:bodyPr/>
                    <a:lstStyle/>
                    <a:p>
                      <a:endParaRPr lang="en-US"/>
                    </a:p>
                  </a:txBody>
                  <a:tcPr/>
                </a:tc>
                <a:tc>
                  <a:txBody>
                    <a:bodyPr/>
                    <a:lstStyle/>
                    <a:p>
                      <a:pPr lvl="0">
                        <a:buNone/>
                      </a:pPr>
                      <a:r>
                        <a:rPr lang="en-US" sz="1400" b="0">
                          <a:solidFill>
                            <a:schemeClr val="tx1"/>
                          </a:solidFill>
                          <a:latin typeface="Century Gothic"/>
                        </a:rPr>
                        <a:t>Low 1</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buNone/>
                      </a:pPr>
                      <a:r>
                        <a:rPr lang="en-US" sz="1200" b="0">
                          <a:solidFill>
                            <a:schemeClr val="tx1"/>
                          </a:solidFill>
                          <a:latin typeface="Century Gothic"/>
                        </a:rPr>
                        <a:t>Seals leak or corrode</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buNone/>
                      </a:pPr>
                      <a:r>
                        <a:rPr lang="en-US" sz="1200" b="0">
                          <a:solidFill>
                            <a:schemeClr val="tx1"/>
                          </a:solidFill>
                          <a:latin typeface="Century Gothic"/>
                        </a:rPr>
                        <a:t>Non-expected light intensity</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EB4D"/>
                    </a:solidFill>
                  </a:tcPr>
                </a:tc>
                <a:tc>
                  <a:txBody>
                    <a:bodyPr/>
                    <a:lstStyle/>
                    <a:p>
                      <a:pPr lvl="0">
                        <a:buNone/>
                      </a:pPr>
                      <a:r>
                        <a:rPr lang="en-US" sz="1200" b="0">
                          <a:solidFill>
                            <a:schemeClr val="tx1"/>
                          </a:solidFill>
                          <a:latin typeface="Century Gothic"/>
                        </a:rPr>
                        <a:t>Thermal regulation failure</a:t>
                      </a: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lvl="0">
                        <a:buNone/>
                      </a:pPr>
                      <a:endParaRPr lang="en-US" sz="1200" b="0">
                        <a:solidFill>
                          <a:schemeClr val="tx1"/>
                        </a:solidFill>
                        <a:latin typeface="Century Gothic"/>
                      </a:endParaRPr>
                    </a:p>
                  </a:txBody>
                  <a:tcPr marL="45720" marR="45720" marT="91440" marB="914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67617262"/>
                  </a:ext>
                </a:extLst>
              </a:tr>
              <a:tr h="411029">
                <a:tc rowSpan="2" gridSpan="2">
                  <a:txBody>
                    <a:bodyPr/>
                    <a:lstStyle/>
                    <a:p>
                      <a:pPr lvl="0">
                        <a:buNone/>
                      </a:pPr>
                      <a:endParaRPr lang="en-US" b="0">
                        <a:solidFill>
                          <a:schemeClr val="bg1"/>
                        </a:solidFill>
                        <a:latin typeface="Century Gothic"/>
                      </a:endParaRP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hMerge="1">
                  <a:txBody>
                    <a:bodyPr/>
                    <a:lstStyle/>
                    <a:p>
                      <a:pPr lvl="0">
                        <a:buNone/>
                      </a:pPr>
                      <a:endParaRPr lang="en-US" b="0">
                        <a:solidFill>
                          <a:schemeClr val="bg1"/>
                        </a:solidFill>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c>
                  <a:txBody>
                    <a:bodyPr/>
                    <a:lstStyle/>
                    <a:p>
                      <a:r>
                        <a:rPr lang="en-US" sz="1400" b="0">
                          <a:solidFill>
                            <a:schemeClr val="tx1"/>
                          </a:solidFill>
                          <a:latin typeface="Century Gothic"/>
                        </a:rPr>
                        <a:t>Low 1</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buNone/>
                      </a:pPr>
                      <a:r>
                        <a:rPr lang="en-US" sz="1400" b="0">
                          <a:solidFill>
                            <a:schemeClr val="tx1"/>
                          </a:solidFill>
                          <a:latin typeface="Century Gothic"/>
                        </a:rPr>
                        <a:t>2</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buNone/>
                      </a:pPr>
                      <a:r>
                        <a:rPr lang="en-US" sz="1400" b="0">
                          <a:solidFill>
                            <a:schemeClr val="tx1"/>
                          </a:solidFill>
                          <a:latin typeface="Century Gothic"/>
                        </a:rPr>
                        <a:t>3</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buNone/>
                      </a:pPr>
                      <a:r>
                        <a:rPr lang="en-US" sz="1400" b="0">
                          <a:solidFill>
                            <a:schemeClr val="tx1"/>
                          </a:solidFill>
                          <a:latin typeface="Century Gothic"/>
                        </a:rPr>
                        <a:t>4</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buNone/>
                      </a:pPr>
                      <a:r>
                        <a:rPr lang="en-US" sz="1400" b="0">
                          <a:solidFill>
                            <a:schemeClr val="tx1"/>
                          </a:solidFill>
                          <a:latin typeface="Century Gothic"/>
                        </a:rPr>
                        <a:t>High 5</a:t>
                      </a:r>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8986331"/>
                  </a:ext>
                </a:extLst>
              </a:tr>
              <a:tr h="440491">
                <a:tc gridSpan="2" vMerge="1">
                  <a:txBody>
                    <a:bodyPr/>
                    <a:lstStyle/>
                    <a:p>
                      <a:pPr lvl="0">
                        <a:buNone/>
                      </a:pPr>
                      <a:endParaRPr lang="en-US" b="0">
                        <a:solidFill>
                          <a:schemeClr val="bg1"/>
                        </a:solidFill>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2">
                        <a:lumMod val="10000"/>
                      </a:schemeClr>
                    </a:solidFill>
                  </a:tcPr>
                </a:tc>
                <a:tc hMerge="1" vMerge="1">
                  <a:txBody>
                    <a:bodyPr/>
                    <a:lstStyle/>
                    <a:p>
                      <a:pPr lvl="0">
                        <a:buNone/>
                      </a:pPr>
                      <a:endParaRPr lang="en-US" b="0">
                        <a:solidFill>
                          <a:schemeClr val="bg1"/>
                        </a:solidFill>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2">
                        <a:lumMod val="10000"/>
                      </a:schemeClr>
                    </a:solidFill>
                  </a:tcPr>
                </a:tc>
                <a:tc gridSpan="5">
                  <a:txBody>
                    <a:bodyPr/>
                    <a:lstStyle/>
                    <a:p>
                      <a:r>
                        <a:rPr lang="en-US" b="0">
                          <a:solidFill>
                            <a:schemeClr val="tx1"/>
                          </a:solidFill>
                          <a:latin typeface="Century Gothic"/>
                        </a:rPr>
                        <a:t>Consequence</a:t>
                      </a:r>
                      <a:endParaRPr lang="en-US"/>
                    </a:p>
                  </a:txBody>
                  <a:tcPr marL="45720" marR="45720" marT="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73895729"/>
                  </a:ext>
                </a:extLst>
              </a:tr>
            </a:tbl>
          </a:graphicData>
        </a:graphic>
      </p:graphicFrame>
      <p:graphicFrame>
        <p:nvGraphicFramePr>
          <p:cNvPr id="10" name="Table 9">
            <a:extLst>
              <a:ext uri="{FF2B5EF4-FFF2-40B4-BE49-F238E27FC236}">
                <a16:creationId xmlns:a16="http://schemas.microsoft.com/office/drawing/2014/main" id="{D192795C-4105-9FCA-D5FD-B1C056613C32}"/>
              </a:ext>
            </a:extLst>
          </p:cNvPr>
          <p:cNvGraphicFramePr>
            <a:graphicFrameLocks noGrp="1"/>
          </p:cNvGraphicFramePr>
          <p:nvPr>
            <p:extLst>
              <p:ext uri="{D42A27DB-BD31-4B8C-83A1-F6EECF244321}">
                <p14:modId xmlns:p14="http://schemas.microsoft.com/office/powerpoint/2010/main" val="3366264995"/>
              </p:ext>
            </p:extLst>
          </p:nvPr>
        </p:nvGraphicFramePr>
        <p:xfrm>
          <a:off x="7439644" y="2037678"/>
          <a:ext cx="4395168" cy="4083206"/>
        </p:xfrm>
        <a:graphic>
          <a:graphicData uri="http://schemas.openxmlformats.org/drawingml/2006/table">
            <a:tbl>
              <a:tblPr firstRow="1" bandRow="1">
                <a:tableStyleId>{5C22544A-7EE6-4342-B048-85BDC9FD1C3A}</a:tableStyleId>
              </a:tblPr>
              <a:tblGrid>
                <a:gridCol w="1281266">
                  <a:extLst>
                    <a:ext uri="{9D8B030D-6E8A-4147-A177-3AD203B41FA5}">
                      <a16:colId xmlns:a16="http://schemas.microsoft.com/office/drawing/2014/main" val="4077124154"/>
                    </a:ext>
                  </a:extLst>
                </a:gridCol>
                <a:gridCol w="3113902">
                  <a:extLst>
                    <a:ext uri="{9D8B030D-6E8A-4147-A177-3AD203B41FA5}">
                      <a16:colId xmlns:a16="http://schemas.microsoft.com/office/drawing/2014/main" val="3517326822"/>
                    </a:ext>
                  </a:extLst>
                </a:gridCol>
              </a:tblGrid>
              <a:tr h="578452">
                <a:tc>
                  <a:txBody>
                    <a:bodyPr/>
                    <a:lstStyle/>
                    <a:p>
                      <a:pPr algn="ctr" rtl="0" fontAlgn="base"/>
                      <a:r>
                        <a:rPr lang="en-US" sz="1600">
                          <a:effectLst/>
                        </a:rPr>
                        <a:t>Element</a:t>
                      </a:r>
                      <a:endParaRPr lang="en-US" sz="1600" b="1">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algn="ctr" rtl="0" fontAlgn="base"/>
                      <a:r>
                        <a:rPr lang="en-US" sz="1600">
                          <a:effectLst/>
                        </a:rPr>
                        <a:t>Mitigation Strategy</a:t>
                      </a:r>
                      <a:endParaRPr lang="en-US" sz="1600" b="1">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extLst>
                  <a:ext uri="{0D108BD9-81ED-4DB2-BD59-A6C34878D82A}">
                    <a16:rowId xmlns:a16="http://schemas.microsoft.com/office/drawing/2014/main" val="631914200"/>
                  </a:ext>
                </a:extLst>
              </a:tr>
              <a:tr h="578452">
                <a:tc>
                  <a:txBody>
                    <a:bodyPr/>
                    <a:lstStyle/>
                    <a:p>
                      <a:pPr rtl="0" fontAlgn="base"/>
                      <a:r>
                        <a:rPr lang="en-US" sz="1200">
                          <a:effectLst/>
                        </a:rPr>
                        <a:t>Component Sourcing</a:t>
                      </a:r>
                    </a:p>
                  </a:txBody>
                  <a:tcPr anchor="ctr" anchorCtr="1">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171450" lvl="0" indent="-171450">
                        <a:buFont typeface="Arial" panose="020B0604020202020204" pitchFamily="34" charset="0"/>
                        <a:buChar char="•"/>
                      </a:pPr>
                      <a:r>
                        <a:rPr lang="en-US" sz="1200">
                          <a:effectLst/>
                        </a:rPr>
                        <a:t>Complete trades to select components early</a:t>
                      </a:r>
                    </a:p>
                    <a:p>
                      <a:pPr marL="171450" lvl="0" indent="-171450">
                        <a:buFont typeface="Arial" panose="020B0604020202020204" pitchFamily="34" charset="0"/>
                        <a:buChar char="•"/>
                      </a:pPr>
                      <a:r>
                        <a:rPr lang="en-US" sz="1200">
                          <a:effectLst/>
                        </a:rPr>
                        <a:t>Consider cost and lead time in trade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623543641"/>
                  </a:ext>
                </a:extLst>
              </a:tr>
              <a:tr h="578452">
                <a:tc>
                  <a:txBody>
                    <a:bodyPr/>
                    <a:lstStyle/>
                    <a:p>
                      <a:pPr lvl="0">
                        <a:buNone/>
                      </a:pPr>
                      <a:r>
                        <a:rPr lang="en-US" sz="1200">
                          <a:effectLst/>
                        </a:rPr>
                        <a:t>Interface Failure</a:t>
                      </a:r>
                    </a:p>
                  </a:txBody>
                  <a:tcPr anchor="ctr" anchorCtr="1">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171450" lvl="0" indent="-171450">
                        <a:buFont typeface="Arial" panose="020B0604020202020204" pitchFamily="34" charset="0"/>
                        <a:buChar char="•"/>
                      </a:pPr>
                      <a:r>
                        <a:rPr lang="en-US" sz="1200">
                          <a:effectLst/>
                        </a:rPr>
                        <a:t>All interfaces require positive attachment(no fit connections)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915827018"/>
                  </a:ext>
                </a:extLst>
              </a:tr>
              <a:tr h="823182">
                <a:tc>
                  <a:txBody>
                    <a:bodyPr/>
                    <a:lstStyle/>
                    <a:p>
                      <a:pPr lvl="0">
                        <a:buNone/>
                      </a:pPr>
                      <a:r>
                        <a:rPr lang="en-US" sz="1200">
                          <a:effectLst/>
                        </a:rPr>
                        <a:t>Not Flight-Like</a:t>
                      </a:r>
                    </a:p>
                  </a:txBody>
                  <a:tcPr anchor="ctr" anchorCtr="1">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171450" lvl="0" indent="-171450">
                        <a:buFont typeface="Arial" panose="020B0604020202020204" pitchFamily="34" charset="0"/>
                        <a:buChar char="•"/>
                      </a:pPr>
                      <a:r>
                        <a:rPr lang="en-US" sz="1200">
                          <a:effectLst/>
                        </a:rPr>
                        <a:t>Negotiate w/ customer for reasonable substitute if flight like component is not feasible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017017316"/>
                  </a:ext>
                </a:extLst>
              </a:tr>
              <a:tr h="333722">
                <a:tc>
                  <a:txBody>
                    <a:bodyPr/>
                    <a:lstStyle/>
                    <a:p>
                      <a:pPr rtl="0" fontAlgn="base"/>
                      <a:r>
                        <a:rPr lang="en-US" sz="1200">
                          <a:effectLst/>
                        </a:rPr>
                        <a:t>Improper Mounting of Hardware</a:t>
                      </a:r>
                    </a:p>
                  </a:txBody>
                  <a:tcPr anchor="ctr" anchorCtr="1">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171450" indent="-171450" rtl="0" fontAlgn="base">
                        <a:buFont typeface="Arial" panose="020B0604020202020204" pitchFamily="34" charset="0"/>
                        <a:buChar char="•"/>
                      </a:pPr>
                      <a:r>
                        <a:rPr lang="en-US" sz="1200">
                          <a:effectLst/>
                        </a:rPr>
                        <a:t>Mounting procedures will be drafted and followed rigorously, Procedures will reflect modeled connections.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1913608237"/>
                  </a:ext>
                </a:extLst>
              </a:tr>
              <a:tr h="578452">
                <a:tc>
                  <a:txBody>
                    <a:bodyPr/>
                    <a:lstStyle/>
                    <a:p>
                      <a:pPr rtl="0" fontAlgn="base"/>
                      <a:r>
                        <a:rPr lang="en-US" sz="1200">
                          <a:effectLst/>
                        </a:rPr>
                        <a:t>Damage or Loss of Optical Components</a:t>
                      </a:r>
                    </a:p>
                  </a:txBody>
                  <a:tcPr anchor="ctr" anchorCtr="1">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171450" indent="-171450" rtl="0" fontAlgn="base">
                        <a:buFont typeface="Arial" panose="020B0604020202020204" pitchFamily="34" charset="0"/>
                        <a:buChar char="•"/>
                      </a:pPr>
                      <a:r>
                        <a:rPr lang="en-US" sz="1200">
                          <a:effectLst/>
                        </a:rPr>
                        <a:t>Trades will consider “pre-coupled” components</a:t>
                      </a:r>
                    </a:p>
                    <a:p>
                      <a:pPr marL="171450" indent="-171450" rtl="0" fontAlgn="base">
                        <a:buFont typeface="Arial" panose="020B0604020202020204" pitchFamily="34" charset="0"/>
                        <a:buChar char="•"/>
                      </a:pPr>
                      <a:r>
                        <a:rPr lang="en-US" sz="1200">
                          <a:effectLst/>
                        </a:rPr>
                        <a:t>Not retrofitting/modifying small components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746738752"/>
                  </a:ext>
                </a:extLst>
              </a:tr>
            </a:tbl>
          </a:graphicData>
        </a:graphic>
      </p:graphicFrame>
    </p:spTree>
    <p:extLst>
      <p:ext uri="{BB962C8B-B14F-4D97-AF65-F5344CB8AC3E}">
        <p14:creationId xmlns:p14="http://schemas.microsoft.com/office/powerpoint/2010/main" val="2446809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a:bodyPr>
          <a:lstStyle/>
          <a:p>
            <a:pPr algn="ctr"/>
            <a:r>
              <a:rPr lang="en-US" sz="6000">
                <a:solidFill>
                  <a:srgbClr val="BF9000"/>
                </a:solidFill>
                <a:latin typeface="Century Gothic"/>
              </a:rPr>
              <a:t>Trade 1: Optical Sensor</a:t>
            </a:r>
            <a:endParaRPr lang="en-US"/>
          </a:p>
        </p:txBody>
      </p:sp>
    </p:spTree>
    <p:extLst>
      <p:ext uri="{BB962C8B-B14F-4D97-AF65-F5344CB8AC3E}">
        <p14:creationId xmlns:p14="http://schemas.microsoft.com/office/powerpoint/2010/main" val="338277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t>Trade Considerations</a:t>
            </a:r>
          </a:p>
        </p:txBody>
      </p:sp>
      <p:sp>
        <p:nvSpPr>
          <p:cNvPr id="3" name="TextBox 2">
            <a:extLst>
              <a:ext uri="{FF2B5EF4-FFF2-40B4-BE49-F238E27FC236}">
                <a16:creationId xmlns:a16="http://schemas.microsoft.com/office/drawing/2014/main" id="{3B4BD978-D55F-5F3A-9AC5-20F9822B5834}"/>
              </a:ext>
            </a:extLst>
          </p:cNvPr>
          <p:cNvSpPr txBox="1"/>
          <p:nvPr/>
        </p:nvSpPr>
        <p:spPr>
          <a:xfrm>
            <a:off x="839060" y="1711681"/>
            <a:ext cx="526064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Power draw</a:t>
            </a:r>
          </a:p>
          <a:p>
            <a:pPr marL="285750" indent="-285750">
              <a:buFont typeface="Arial"/>
              <a:buChar char="•"/>
            </a:pPr>
            <a:r>
              <a:rPr lang="en-US">
                <a:solidFill>
                  <a:schemeClr val="bg1"/>
                </a:solidFill>
              </a:rPr>
              <a:t>Heat from the sensor must not interfere with the experiment</a:t>
            </a:r>
          </a:p>
          <a:p>
            <a:pPr marL="285750" indent="-285750">
              <a:buFont typeface="Arial"/>
              <a:buChar char="•"/>
            </a:pPr>
            <a:r>
              <a:rPr lang="en-US">
                <a:solidFill>
                  <a:schemeClr val="bg1"/>
                </a:solidFill>
              </a:rPr>
              <a:t>Limited active and inactive loads</a:t>
            </a:r>
          </a:p>
          <a:p>
            <a:pPr marL="285750" indent="-285750">
              <a:buFont typeface="Arial"/>
              <a:buChar char="•"/>
            </a:pPr>
            <a:endParaRPr lang="en-US">
              <a:solidFill>
                <a:schemeClr val="bg1"/>
              </a:solidFill>
              <a:ea typeface="+mn-lt"/>
              <a:cs typeface="+mn-lt"/>
            </a:endParaRPr>
          </a:p>
          <a:p>
            <a:r>
              <a:rPr lang="en-US">
                <a:solidFill>
                  <a:schemeClr val="bg1"/>
                </a:solidFill>
                <a:ea typeface="+mn-lt"/>
                <a:cs typeface="+mn-lt"/>
              </a:rPr>
              <a:t>Framerate and Resolution</a:t>
            </a:r>
          </a:p>
          <a:p>
            <a:pPr marL="285750" indent="-285750">
              <a:buFont typeface="Arial,Sans-Serif"/>
              <a:buChar char="•"/>
            </a:pPr>
            <a:r>
              <a:rPr lang="en-US">
                <a:solidFill>
                  <a:schemeClr val="bg1"/>
                </a:solidFill>
                <a:ea typeface="+mn-lt"/>
                <a:cs typeface="+mn-lt"/>
              </a:rPr>
              <a:t>Picture quality depends on resolution</a:t>
            </a:r>
          </a:p>
          <a:p>
            <a:pPr marL="285750" indent="-285750">
              <a:buFont typeface="Arial,Sans-Serif"/>
              <a:buChar char="•"/>
            </a:pPr>
            <a:r>
              <a:rPr lang="en-US">
                <a:solidFill>
                  <a:schemeClr val="bg1"/>
                </a:solidFill>
              </a:rPr>
              <a:t>Rapid imaging depends on framerate</a:t>
            </a:r>
          </a:p>
          <a:p>
            <a:pPr marL="285750" indent="-285750">
              <a:buFont typeface="Arial,Sans-Serif"/>
              <a:buChar char="•"/>
            </a:pPr>
            <a:r>
              <a:rPr lang="en-US">
                <a:solidFill>
                  <a:schemeClr val="bg1"/>
                </a:solidFill>
              </a:rPr>
              <a:t>As resolution increases framerate decreases</a:t>
            </a:r>
          </a:p>
          <a:p>
            <a:endParaRPr lang="en-US">
              <a:solidFill>
                <a:schemeClr val="bg1"/>
              </a:solidFill>
            </a:endParaRPr>
          </a:p>
          <a:p>
            <a:r>
              <a:rPr lang="en-US">
                <a:solidFill>
                  <a:schemeClr val="bg1"/>
                </a:solidFill>
                <a:ea typeface="+mn-lt"/>
                <a:cs typeface="+mn-lt"/>
              </a:rPr>
              <a:t>Availability and Cost</a:t>
            </a:r>
          </a:p>
          <a:p>
            <a:pPr marL="285750" indent="-285750">
              <a:buFont typeface="Arial,Sans-Serif"/>
              <a:buChar char="•"/>
            </a:pPr>
            <a:r>
              <a:rPr lang="en-US">
                <a:solidFill>
                  <a:schemeClr val="bg1"/>
                </a:solidFill>
                <a:ea typeface="+mn-lt"/>
                <a:cs typeface="+mn-lt"/>
              </a:rPr>
              <a:t>Supply chain issues makes supply low</a:t>
            </a:r>
          </a:p>
          <a:p>
            <a:pPr marL="285750" indent="-285750">
              <a:buFont typeface="Arial,Sans-Serif"/>
              <a:buChar char="•"/>
            </a:pPr>
            <a:r>
              <a:rPr lang="en-US">
                <a:solidFill>
                  <a:schemeClr val="bg1"/>
                </a:solidFill>
                <a:ea typeface="+mn-lt"/>
                <a:cs typeface="+mn-lt"/>
              </a:rPr>
              <a:t>Rarity of parts increases cost</a:t>
            </a:r>
          </a:p>
          <a:p>
            <a:pPr marL="285750" indent="-285750">
              <a:buFont typeface="Arial"/>
              <a:buChar char="•"/>
            </a:pPr>
            <a:endParaRPr lang="en-US">
              <a:solidFill>
                <a:schemeClr val="bg1"/>
              </a:solidFill>
            </a:endParaRPr>
          </a:p>
        </p:txBody>
      </p:sp>
      <p:sp>
        <p:nvSpPr>
          <p:cNvPr id="6" name="TextBox 5">
            <a:extLst>
              <a:ext uri="{FF2B5EF4-FFF2-40B4-BE49-F238E27FC236}">
                <a16:creationId xmlns:a16="http://schemas.microsoft.com/office/drawing/2014/main" id="{8FA09F03-5C3E-4792-18C0-865BBBC6E20E}"/>
              </a:ext>
            </a:extLst>
          </p:cNvPr>
          <p:cNvSpPr txBox="1"/>
          <p:nvPr/>
        </p:nvSpPr>
        <p:spPr>
          <a:xfrm>
            <a:off x="6092377" y="1693752"/>
            <a:ext cx="526064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Size</a:t>
            </a:r>
          </a:p>
          <a:p>
            <a:pPr marL="285750" indent="-285750">
              <a:buFont typeface="Arial"/>
              <a:buChar char="•"/>
            </a:pPr>
            <a:r>
              <a:rPr lang="en-US">
                <a:solidFill>
                  <a:schemeClr val="bg1"/>
                </a:solidFill>
                <a:ea typeface="+mn-lt"/>
                <a:cs typeface="+mn-lt"/>
              </a:rPr>
              <a:t>Payload is a 1U Cube-sat</a:t>
            </a:r>
          </a:p>
          <a:p>
            <a:pPr marL="285750" indent="-285750">
              <a:buFont typeface="Arial"/>
              <a:buChar char="•"/>
            </a:pPr>
            <a:r>
              <a:rPr lang="en-US">
                <a:solidFill>
                  <a:schemeClr val="bg1"/>
                </a:solidFill>
              </a:rPr>
              <a:t>Total sensor size should be minimized</a:t>
            </a:r>
          </a:p>
          <a:p>
            <a:pPr marL="285750" indent="-285750">
              <a:buFont typeface="Arial"/>
              <a:buChar char="•"/>
            </a:pPr>
            <a:endParaRPr lang="en-US">
              <a:solidFill>
                <a:schemeClr val="bg1"/>
              </a:solidFill>
              <a:ea typeface="+mn-lt"/>
              <a:cs typeface="+mn-lt"/>
            </a:endParaRPr>
          </a:p>
          <a:p>
            <a:r>
              <a:rPr lang="en-US">
                <a:solidFill>
                  <a:schemeClr val="bg1"/>
                </a:solidFill>
                <a:ea typeface="+mn-lt"/>
                <a:cs typeface="+mn-lt"/>
              </a:rPr>
              <a:t>Computer board interface</a:t>
            </a:r>
          </a:p>
          <a:p>
            <a:pPr marL="285750" indent="-285750">
              <a:buFont typeface="Arial,Sans-Serif"/>
              <a:buChar char="•"/>
            </a:pPr>
            <a:r>
              <a:rPr lang="en-US">
                <a:solidFill>
                  <a:schemeClr val="bg1"/>
                </a:solidFill>
                <a:ea typeface="+mn-lt"/>
                <a:cs typeface="+mn-lt"/>
              </a:rPr>
              <a:t>Compatibility of the sensor with the board</a:t>
            </a:r>
          </a:p>
          <a:p>
            <a:pPr marL="285750" indent="-285750">
              <a:buFont typeface="Arial,Sans-Serif"/>
              <a:buChar char="•"/>
            </a:pPr>
            <a:r>
              <a:rPr lang="en-US">
                <a:solidFill>
                  <a:schemeClr val="bg1"/>
                </a:solidFill>
                <a:ea typeface="+mn-lt"/>
                <a:cs typeface="+mn-lt"/>
              </a:rPr>
              <a:t>Power regulation required from the board</a:t>
            </a:r>
            <a:endParaRPr lang="en-US">
              <a:solidFill>
                <a:schemeClr val="bg1"/>
              </a:solidFill>
            </a:endParaRPr>
          </a:p>
          <a:p>
            <a:endParaRPr lang="en-US">
              <a:solidFill>
                <a:schemeClr val="bg1"/>
              </a:solidFill>
            </a:endParaRPr>
          </a:p>
          <a:p>
            <a:r>
              <a:rPr lang="en-US">
                <a:solidFill>
                  <a:schemeClr val="bg1"/>
                </a:solidFill>
              </a:rPr>
              <a:t>Physical Interface</a:t>
            </a:r>
            <a:endParaRPr lang="en-US">
              <a:solidFill>
                <a:schemeClr val="bg1"/>
              </a:solidFill>
              <a:ea typeface="+mn-lt"/>
              <a:cs typeface="+mn-lt"/>
            </a:endParaRPr>
          </a:p>
          <a:p>
            <a:pPr marL="285750" indent="-285750">
              <a:buFont typeface="Arial,Sans-Serif"/>
              <a:buChar char="•"/>
            </a:pPr>
            <a:r>
              <a:rPr lang="en-US">
                <a:solidFill>
                  <a:schemeClr val="bg1"/>
                </a:solidFill>
              </a:rPr>
              <a:t>Mounting within the system</a:t>
            </a:r>
            <a:endParaRPr lang="en-US">
              <a:solidFill>
                <a:schemeClr val="bg1"/>
              </a:solidFill>
              <a:ea typeface="+mn-lt"/>
              <a:cs typeface="+mn-lt"/>
            </a:endParaRPr>
          </a:p>
          <a:p>
            <a:pPr marL="285750" indent="-285750">
              <a:buFont typeface="Arial,Sans-Serif"/>
              <a:buChar char="•"/>
            </a:pPr>
            <a:r>
              <a:rPr lang="en-US">
                <a:solidFill>
                  <a:schemeClr val="bg1"/>
                </a:solidFill>
              </a:rPr>
              <a:t>Survival of testing</a:t>
            </a:r>
            <a:endParaRPr lang="en-US">
              <a:solidFill>
                <a:schemeClr val="bg1"/>
              </a:solidFill>
              <a:ea typeface="+mn-lt"/>
              <a:cs typeface="+mn-lt"/>
            </a:endParaRPr>
          </a:p>
          <a:p>
            <a:endParaRPr lang="en-US">
              <a:solidFill>
                <a:schemeClr val="bg1"/>
              </a:solidFill>
            </a:endParaRPr>
          </a:p>
        </p:txBody>
      </p:sp>
      <p:sp>
        <p:nvSpPr>
          <p:cNvPr id="5" name="Slide Number Placeholder 4">
            <a:extLst>
              <a:ext uri="{FF2B5EF4-FFF2-40B4-BE49-F238E27FC236}">
                <a16:creationId xmlns:a16="http://schemas.microsoft.com/office/drawing/2014/main" id="{9599A3A6-ABB4-504B-208F-5A7A6301DAE8}"/>
              </a:ext>
            </a:extLst>
          </p:cNvPr>
          <p:cNvSpPr>
            <a:spLocks noGrp="1"/>
          </p:cNvSpPr>
          <p:nvPr>
            <p:ph type="sldNum" sz="quarter" idx="12"/>
          </p:nvPr>
        </p:nvSpPr>
        <p:spPr/>
        <p:txBody>
          <a:bodyPr/>
          <a:lstStyle/>
          <a:p>
            <a:fld id="{48F63A3B-78C7-47BE-AE5E-E10140E04643}" type="slidenum">
              <a:rPr lang="en-US" dirty="0"/>
              <a:t>17</a:t>
            </a:fld>
            <a:endParaRPr lang="en-US"/>
          </a:p>
        </p:txBody>
      </p:sp>
    </p:spTree>
    <p:extLst>
      <p:ext uri="{BB962C8B-B14F-4D97-AF65-F5344CB8AC3E}">
        <p14:creationId xmlns:p14="http://schemas.microsoft.com/office/powerpoint/2010/main" val="56746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Design Options </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301053" y="5498215"/>
            <a:ext cx="11464976" cy="553831"/>
          </a:xfrm>
        </p:spPr>
        <p:txBody>
          <a:bodyPr vert="horz" lIns="91440" tIns="45720" rIns="91440" bIns="45720" rtlCol="0" anchor="t">
            <a:normAutofit/>
          </a:bodyPr>
          <a:lstStyle/>
          <a:p>
            <a:pPr marL="457200" indent="-457200"/>
            <a:r>
              <a:rPr lang="en-US">
                <a:solidFill>
                  <a:srgbClr val="FFFFFF"/>
                </a:solidFill>
                <a:latin typeface="Century Gothic"/>
              </a:rPr>
              <a:t>Most Digital Inline Holographic Microscopes use CMOS Sensors</a:t>
            </a:r>
          </a:p>
        </p:txBody>
      </p:sp>
      <p:sp>
        <p:nvSpPr>
          <p:cNvPr id="4" name="Slide Number Placeholder 3">
            <a:extLst>
              <a:ext uri="{FF2B5EF4-FFF2-40B4-BE49-F238E27FC236}">
                <a16:creationId xmlns:a16="http://schemas.microsoft.com/office/drawing/2014/main" id="{6E936D78-3185-6C44-B6B2-E3606647517F}"/>
              </a:ext>
            </a:extLst>
          </p:cNvPr>
          <p:cNvSpPr>
            <a:spLocks noGrp="1"/>
          </p:cNvSpPr>
          <p:nvPr>
            <p:ph type="sldNum" sz="quarter" idx="12"/>
          </p:nvPr>
        </p:nvSpPr>
        <p:spPr/>
        <p:txBody>
          <a:bodyPr/>
          <a:lstStyle/>
          <a:p>
            <a:fld id="{48F63A3B-78C7-47BE-AE5E-E10140E04643}" type="slidenum">
              <a:rPr lang="en-US" dirty="0"/>
              <a:t>18</a:t>
            </a:fld>
            <a:endParaRPr lang="en-US"/>
          </a:p>
        </p:txBody>
      </p:sp>
      <p:graphicFrame>
        <p:nvGraphicFramePr>
          <p:cNvPr id="5" name="Table 5">
            <a:extLst>
              <a:ext uri="{FF2B5EF4-FFF2-40B4-BE49-F238E27FC236}">
                <a16:creationId xmlns:a16="http://schemas.microsoft.com/office/drawing/2014/main" id="{6364E9B4-8660-A74E-4694-D54CB5F4DDAA}"/>
              </a:ext>
            </a:extLst>
          </p:cNvPr>
          <p:cNvGraphicFramePr>
            <a:graphicFrameLocks noGrp="1"/>
          </p:cNvGraphicFramePr>
          <p:nvPr>
            <p:extLst>
              <p:ext uri="{D42A27DB-BD31-4B8C-83A1-F6EECF244321}">
                <p14:modId xmlns:p14="http://schemas.microsoft.com/office/powerpoint/2010/main" val="3784019667"/>
              </p:ext>
            </p:extLst>
          </p:nvPr>
        </p:nvGraphicFramePr>
        <p:xfrm>
          <a:off x="2460885" y="2073640"/>
          <a:ext cx="7094817" cy="2798162"/>
        </p:xfrm>
        <a:graphic>
          <a:graphicData uri="http://schemas.openxmlformats.org/drawingml/2006/table">
            <a:tbl>
              <a:tblPr firstRow="1" bandRow="1">
                <a:tableStyleId>{5C22544A-7EE6-4342-B048-85BDC9FD1C3A}</a:tableStyleId>
              </a:tblPr>
              <a:tblGrid>
                <a:gridCol w="3471167">
                  <a:extLst>
                    <a:ext uri="{9D8B030D-6E8A-4147-A177-3AD203B41FA5}">
                      <a16:colId xmlns:a16="http://schemas.microsoft.com/office/drawing/2014/main" val="3982298041"/>
                    </a:ext>
                  </a:extLst>
                </a:gridCol>
                <a:gridCol w="3623650">
                  <a:extLst>
                    <a:ext uri="{9D8B030D-6E8A-4147-A177-3AD203B41FA5}">
                      <a16:colId xmlns:a16="http://schemas.microsoft.com/office/drawing/2014/main" val="3629835807"/>
                    </a:ext>
                  </a:extLst>
                </a:gridCol>
              </a:tblGrid>
              <a:tr h="599606">
                <a:tc>
                  <a:txBody>
                    <a:bodyPr/>
                    <a:lstStyle/>
                    <a:p>
                      <a:pPr lvl="0">
                        <a:buNone/>
                      </a:pPr>
                      <a:r>
                        <a:rPr lang="en-US"/>
                        <a:t>CMOS</a:t>
                      </a:r>
                    </a:p>
                  </a:txBody>
                  <a:tcPr>
                    <a:lnL w="12700">
                      <a:solidFill>
                        <a:schemeClr val="tx1"/>
                      </a:solidFill>
                    </a:lnL>
                    <a:lnR w="12700">
                      <a:solidFill>
                        <a:schemeClr val="tx1"/>
                      </a:solidFill>
                    </a:lnR>
                    <a:lnT w="12700">
                      <a:solidFill>
                        <a:schemeClr val="tx1"/>
                      </a:solidFill>
                    </a:lnT>
                    <a:lnB w="12700">
                      <a:solidFill>
                        <a:schemeClr val="tx1"/>
                      </a:solidFill>
                    </a:lnB>
                    <a:solidFill>
                      <a:srgbClr val="BF9000"/>
                    </a:solidFill>
                  </a:tcPr>
                </a:tc>
                <a:tc>
                  <a:txBody>
                    <a:bodyPr/>
                    <a:lstStyle/>
                    <a:p>
                      <a:r>
                        <a:rPr lang="en-US"/>
                        <a:t>CCD</a:t>
                      </a:r>
                    </a:p>
                  </a:txBody>
                  <a:tcPr>
                    <a:lnL w="12700">
                      <a:solidFill>
                        <a:schemeClr val="tx1"/>
                      </a:solidFill>
                    </a:lnL>
                    <a:lnR w="12700">
                      <a:solidFill>
                        <a:schemeClr val="tx1"/>
                      </a:solidFill>
                    </a:lnR>
                    <a:lnT w="12700">
                      <a:solidFill>
                        <a:schemeClr val="tx1"/>
                      </a:solidFill>
                    </a:lnT>
                    <a:lnB w="12700">
                      <a:solidFill>
                        <a:schemeClr val="tx1"/>
                      </a:solidFill>
                    </a:lnB>
                    <a:solidFill>
                      <a:srgbClr val="BF9000"/>
                    </a:solidFill>
                  </a:tcPr>
                </a:tc>
                <a:extLst>
                  <a:ext uri="{0D108BD9-81ED-4DB2-BD59-A6C34878D82A}">
                    <a16:rowId xmlns:a16="http://schemas.microsoft.com/office/drawing/2014/main" val="910374072"/>
                  </a:ext>
                </a:extLst>
              </a:tr>
              <a:tr h="549639">
                <a:tc>
                  <a:txBody>
                    <a:bodyPr/>
                    <a:lstStyle/>
                    <a:p>
                      <a:r>
                        <a:rPr lang="en-US"/>
                        <a:t>Lower Power Consumption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tc>
                  <a:txBody>
                    <a:bodyPr/>
                    <a:lstStyle/>
                    <a:p>
                      <a:r>
                        <a:rPr lang="en-US"/>
                        <a:t>Higher Power Consumption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extLst>
                  <a:ext uri="{0D108BD9-81ED-4DB2-BD59-A6C34878D82A}">
                    <a16:rowId xmlns:a16="http://schemas.microsoft.com/office/drawing/2014/main" val="4013291213"/>
                  </a:ext>
                </a:extLst>
              </a:tr>
              <a:tr h="549639">
                <a:tc>
                  <a:txBody>
                    <a:bodyPr/>
                    <a:lstStyle/>
                    <a:p>
                      <a:r>
                        <a:rPr lang="en-US"/>
                        <a:t>Lower Resolution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r>
                        <a:rPr lang="en-US"/>
                        <a:t>Higher Resolution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3293843938"/>
                  </a:ext>
                </a:extLst>
              </a:tr>
              <a:tr h="549639">
                <a:tc>
                  <a:txBody>
                    <a:bodyPr/>
                    <a:lstStyle/>
                    <a:p>
                      <a:pPr lvl="0">
                        <a:buNone/>
                      </a:pPr>
                      <a:r>
                        <a:rPr lang="en-US" sz="1800" b="0" i="0" u="none" strike="noStrike" noProof="0">
                          <a:latin typeface="Century Gothic"/>
                        </a:rPr>
                        <a:t>Higher Frame Rate</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tc>
                  <a:txBody>
                    <a:bodyPr/>
                    <a:lstStyle/>
                    <a:p>
                      <a:r>
                        <a:rPr lang="en-US"/>
                        <a:t>Lower Frame Rate</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extLst>
                  <a:ext uri="{0D108BD9-81ED-4DB2-BD59-A6C34878D82A}">
                    <a16:rowId xmlns:a16="http://schemas.microsoft.com/office/drawing/2014/main" val="2505997246"/>
                  </a:ext>
                </a:extLst>
              </a:tr>
              <a:tr h="549639">
                <a:tc>
                  <a:txBody>
                    <a:bodyPr/>
                    <a:lstStyle/>
                    <a:p>
                      <a:r>
                        <a:rPr lang="en-US"/>
                        <a:t>Less Expensive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r>
                        <a:rPr lang="en-US"/>
                        <a:t>More Expensive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688568398"/>
                  </a:ext>
                </a:extLst>
              </a:tr>
            </a:tbl>
          </a:graphicData>
        </a:graphic>
      </p:graphicFrame>
      <p:pic>
        <p:nvPicPr>
          <p:cNvPr id="7" name="Picture 7" descr="A picture containing shape&#10;&#10;Description automatically generated">
            <a:extLst>
              <a:ext uri="{FF2B5EF4-FFF2-40B4-BE49-F238E27FC236}">
                <a16:creationId xmlns:a16="http://schemas.microsoft.com/office/drawing/2014/main" id="{557E8EB8-4D93-9540-FAF6-DB1FEE0E88A5}"/>
              </a:ext>
            </a:extLst>
          </p:cNvPr>
          <p:cNvPicPr>
            <a:picLocks noChangeAspect="1"/>
          </p:cNvPicPr>
          <p:nvPr/>
        </p:nvPicPr>
        <p:blipFill>
          <a:blip r:embed="rId2"/>
          <a:stretch>
            <a:fillRect/>
          </a:stretch>
        </p:blipFill>
        <p:spPr>
          <a:xfrm>
            <a:off x="64957" y="1110601"/>
            <a:ext cx="2312233" cy="1626274"/>
          </a:xfrm>
          <a:prstGeom prst="rect">
            <a:avLst/>
          </a:prstGeom>
        </p:spPr>
      </p:pic>
      <p:pic>
        <p:nvPicPr>
          <p:cNvPr id="10" name="Picture 10">
            <a:extLst>
              <a:ext uri="{FF2B5EF4-FFF2-40B4-BE49-F238E27FC236}">
                <a16:creationId xmlns:a16="http://schemas.microsoft.com/office/drawing/2014/main" id="{202606FF-8B68-6C17-4F14-AC00168CBF72}"/>
              </a:ext>
            </a:extLst>
          </p:cNvPr>
          <p:cNvPicPr>
            <a:picLocks noChangeAspect="1"/>
          </p:cNvPicPr>
          <p:nvPr/>
        </p:nvPicPr>
        <p:blipFill>
          <a:blip r:embed="rId3"/>
          <a:stretch>
            <a:fillRect/>
          </a:stretch>
        </p:blipFill>
        <p:spPr>
          <a:xfrm>
            <a:off x="9502516" y="956068"/>
            <a:ext cx="2724462" cy="1935342"/>
          </a:xfrm>
          <a:prstGeom prst="rect">
            <a:avLst/>
          </a:prstGeom>
        </p:spPr>
      </p:pic>
      <p:pic>
        <p:nvPicPr>
          <p:cNvPr id="11" name="Picture 11">
            <a:extLst>
              <a:ext uri="{FF2B5EF4-FFF2-40B4-BE49-F238E27FC236}">
                <a16:creationId xmlns:a16="http://schemas.microsoft.com/office/drawing/2014/main" id="{4D9BBCCE-F8A1-645C-29DE-F4B95E6D719C}"/>
              </a:ext>
            </a:extLst>
          </p:cNvPr>
          <p:cNvPicPr>
            <a:picLocks noChangeAspect="1"/>
          </p:cNvPicPr>
          <p:nvPr/>
        </p:nvPicPr>
        <p:blipFill>
          <a:blip r:embed="rId4"/>
          <a:stretch>
            <a:fillRect/>
          </a:stretch>
        </p:blipFill>
        <p:spPr>
          <a:xfrm>
            <a:off x="9833547" y="3860119"/>
            <a:ext cx="1931234" cy="1223891"/>
          </a:xfrm>
          <a:prstGeom prst="rect">
            <a:avLst/>
          </a:prstGeom>
        </p:spPr>
      </p:pic>
      <p:pic>
        <p:nvPicPr>
          <p:cNvPr id="14" name="Picture 14" descr="A picture containing picture frame&#10;&#10;Description automatically generated">
            <a:extLst>
              <a:ext uri="{FF2B5EF4-FFF2-40B4-BE49-F238E27FC236}">
                <a16:creationId xmlns:a16="http://schemas.microsoft.com/office/drawing/2014/main" id="{3BAE84A6-610F-086A-B19E-7EC712012BE2}"/>
              </a:ext>
            </a:extLst>
          </p:cNvPr>
          <p:cNvPicPr>
            <a:picLocks noChangeAspect="1"/>
          </p:cNvPicPr>
          <p:nvPr/>
        </p:nvPicPr>
        <p:blipFill>
          <a:blip r:embed="rId5"/>
          <a:stretch>
            <a:fillRect/>
          </a:stretch>
        </p:blipFill>
        <p:spPr>
          <a:xfrm>
            <a:off x="-116174" y="3201125"/>
            <a:ext cx="2743200" cy="2167128"/>
          </a:xfrm>
          <a:prstGeom prst="rect">
            <a:avLst/>
          </a:prstGeom>
        </p:spPr>
      </p:pic>
    </p:spTree>
    <p:extLst>
      <p:ext uri="{BB962C8B-B14F-4D97-AF65-F5344CB8AC3E}">
        <p14:creationId xmlns:p14="http://schemas.microsoft.com/office/powerpoint/2010/main" val="1899944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Trade Matrix</a:t>
            </a:r>
            <a:endParaRPr lang="en-US" sz="4800"/>
          </a:p>
        </p:txBody>
      </p:sp>
      <p:graphicFrame>
        <p:nvGraphicFramePr>
          <p:cNvPr id="7" name="Table 4">
            <a:extLst>
              <a:ext uri="{FF2B5EF4-FFF2-40B4-BE49-F238E27FC236}">
                <a16:creationId xmlns:a16="http://schemas.microsoft.com/office/drawing/2014/main" id="{E966E454-BB3B-9632-34FB-6924705BFCDD}"/>
              </a:ext>
            </a:extLst>
          </p:cNvPr>
          <p:cNvGraphicFramePr>
            <a:graphicFrameLocks noGrp="1"/>
          </p:cNvGraphicFramePr>
          <p:nvPr>
            <p:extLst>
              <p:ext uri="{D42A27DB-BD31-4B8C-83A1-F6EECF244321}">
                <p14:modId xmlns:p14="http://schemas.microsoft.com/office/powerpoint/2010/main" val="879566629"/>
              </p:ext>
            </p:extLst>
          </p:nvPr>
        </p:nvGraphicFramePr>
        <p:xfrm>
          <a:off x="1009732" y="1690688"/>
          <a:ext cx="10172535" cy="4478619"/>
        </p:xfrm>
        <a:graphic>
          <a:graphicData uri="http://schemas.openxmlformats.org/drawingml/2006/table">
            <a:tbl>
              <a:tblPr firstRow="1" bandRow="1">
                <a:tableStyleId>{5C22544A-7EE6-4342-B048-85BDC9FD1C3A}</a:tableStyleId>
              </a:tblPr>
              <a:tblGrid>
                <a:gridCol w="1746720">
                  <a:extLst>
                    <a:ext uri="{9D8B030D-6E8A-4147-A177-3AD203B41FA5}">
                      <a16:colId xmlns:a16="http://schemas.microsoft.com/office/drawing/2014/main" val="2975628284"/>
                    </a:ext>
                  </a:extLst>
                </a:gridCol>
                <a:gridCol w="1298713">
                  <a:extLst>
                    <a:ext uri="{9D8B030D-6E8A-4147-A177-3AD203B41FA5}">
                      <a16:colId xmlns:a16="http://schemas.microsoft.com/office/drawing/2014/main" val="2569744651"/>
                    </a:ext>
                  </a:extLst>
                </a:gridCol>
                <a:gridCol w="2385392">
                  <a:extLst>
                    <a:ext uri="{9D8B030D-6E8A-4147-A177-3AD203B41FA5}">
                      <a16:colId xmlns:a16="http://schemas.microsoft.com/office/drawing/2014/main" val="2298494086"/>
                    </a:ext>
                  </a:extLst>
                </a:gridCol>
                <a:gridCol w="2332382">
                  <a:extLst>
                    <a:ext uri="{9D8B030D-6E8A-4147-A177-3AD203B41FA5}">
                      <a16:colId xmlns:a16="http://schemas.microsoft.com/office/drawing/2014/main" val="376479024"/>
                    </a:ext>
                  </a:extLst>
                </a:gridCol>
                <a:gridCol w="2409328">
                  <a:extLst>
                    <a:ext uri="{9D8B030D-6E8A-4147-A177-3AD203B41FA5}">
                      <a16:colId xmlns:a16="http://schemas.microsoft.com/office/drawing/2014/main" val="706605299"/>
                    </a:ext>
                  </a:extLst>
                </a:gridCol>
              </a:tblGrid>
              <a:tr h="628639">
                <a:tc>
                  <a:txBody>
                    <a:bodyPr/>
                    <a:lstStyle/>
                    <a:p>
                      <a:pPr lvl="0" algn="ctr">
                        <a:buNone/>
                      </a:pPr>
                      <a:r>
                        <a:rPr lang="en-US">
                          <a:solidFill>
                            <a:schemeClr val="bg1"/>
                          </a:solidFill>
                          <a:latin typeface="Century Gothic"/>
                        </a:rPr>
                        <a:t>Metric</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a:solidFill>
                            <a:schemeClr val="bg1"/>
                          </a:solidFill>
                          <a:latin typeface="Century Gothic"/>
                        </a:rPr>
                        <a:t>Weight</a:t>
                      </a:r>
                    </a:p>
                    <a:p>
                      <a:pPr lvl="0" algn="ctr">
                        <a:buNone/>
                      </a:pPr>
                      <a:r>
                        <a:rPr lang="en-US">
                          <a:solidFill>
                            <a:schemeClr val="bg1"/>
                          </a:solidFill>
                          <a:latin typeface="Century Gothic"/>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a:solidFill>
                            <a:schemeClr val="bg1"/>
                          </a:solidFill>
                          <a:latin typeface="Century Gothic"/>
                        </a:rPr>
                        <a:t>Basler Dart da3840</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err="1">
                          <a:solidFill>
                            <a:schemeClr val="bg1"/>
                          </a:solidFill>
                          <a:latin typeface="Century Gothic"/>
                        </a:rPr>
                        <a:t>Alvium</a:t>
                      </a:r>
                      <a:r>
                        <a:rPr lang="en-US">
                          <a:solidFill>
                            <a:schemeClr val="bg1"/>
                          </a:solidFill>
                          <a:latin typeface="Century Gothic"/>
                        </a:rPr>
                        <a:t> 1800 C-291</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a:solidFill>
                            <a:schemeClr val="bg1"/>
                          </a:solidFill>
                          <a:latin typeface="Century Gothic"/>
                        </a:rPr>
                        <a:t>Basler Dart daA1920</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extLst>
                  <a:ext uri="{0D108BD9-81ED-4DB2-BD59-A6C34878D82A}">
                    <a16:rowId xmlns:a16="http://schemas.microsoft.com/office/drawing/2014/main" val="3581586097"/>
                  </a:ext>
                </a:extLst>
              </a:tr>
              <a:tr h="628640">
                <a:tc>
                  <a:txBody>
                    <a:bodyPr/>
                    <a:lstStyle/>
                    <a:p>
                      <a:pPr lvl="0" algn="l">
                        <a:buNone/>
                      </a:pPr>
                      <a:r>
                        <a:rPr lang="en-US" sz="1600" b="0" i="0" u="none" strike="noStrike" noProof="0">
                          <a:latin typeface="+mn-lt"/>
                        </a:rPr>
                        <a:t>Framerate</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600" b="0" i="0" u="none" strike="noStrike" noProof="0">
                          <a:latin typeface="+mn-lt"/>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1600" b="1">
                          <a:latin typeface="+mn-lt"/>
                        </a:rPr>
                        <a:t>45 fps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lvl="0" algn="ctr">
                        <a:buNone/>
                      </a:pPr>
                      <a:r>
                        <a:rPr lang="en-US" sz="1600">
                          <a:latin typeface="+mn-lt"/>
                        </a:rPr>
                        <a:t>116 fps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a:latin typeface="+mn-lt"/>
                        </a:rPr>
                        <a:t>30 fps</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73D"/>
                    </a:solidFill>
                  </a:tcPr>
                </a:tc>
                <a:extLst>
                  <a:ext uri="{0D108BD9-81ED-4DB2-BD59-A6C34878D82A}">
                    <a16:rowId xmlns:a16="http://schemas.microsoft.com/office/drawing/2014/main" val="3074690580"/>
                  </a:ext>
                </a:extLst>
              </a:tr>
              <a:tr h="628640">
                <a:tc>
                  <a:txBody>
                    <a:bodyPr/>
                    <a:lstStyle/>
                    <a:p>
                      <a:pPr lvl="0" algn="l">
                        <a:buNone/>
                      </a:pPr>
                      <a:r>
                        <a:rPr lang="en-US" sz="1600" b="0" i="0" u="none" strike="noStrike" noProof="0">
                          <a:latin typeface="+mn-lt"/>
                        </a:rPr>
                        <a:t>Resolution</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600" b="0" i="0" u="none" strike="noStrike" noProof="0">
                          <a:latin typeface="+mn-lt"/>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600" b="1">
                          <a:latin typeface="+mn-lt"/>
                        </a:rPr>
                        <a:t>8.3 MP</a:t>
                      </a:r>
                    </a:p>
                    <a:p>
                      <a:pPr lvl="0" algn="ctr">
                        <a:buNone/>
                      </a:pPr>
                      <a:r>
                        <a:rPr lang="en-US" sz="1600" b="1">
                          <a:latin typeface="+mn-lt"/>
                        </a:rPr>
                        <a:t>(3840x2160 </a:t>
                      </a:r>
                      <a:r>
                        <a:rPr lang="en-US" sz="1600" b="1" err="1">
                          <a:latin typeface="+mn-lt"/>
                        </a:rPr>
                        <a:t>px</a:t>
                      </a:r>
                      <a:r>
                        <a:rPr lang="en-US" sz="1600" b="1">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US" sz="1600">
                          <a:latin typeface="+mn-lt"/>
                        </a:rPr>
                        <a:t>2.9 MP</a:t>
                      </a:r>
                    </a:p>
                    <a:p>
                      <a:pPr lvl="0" algn="ctr">
                        <a:buNone/>
                      </a:pPr>
                      <a:r>
                        <a:rPr lang="en-US" sz="1600">
                          <a:latin typeface="+mn-lt"/>
                        </a:rPr>
                        <a:t>(1944x1472 </a:t>
                      </a:r>
                      <a:r>
                        <a:rPr lang="en-US" sz="1600" err="1">
                          <a:latin typeface="+mn-lt"/>
                        </a:rPr>
                        <a:t>px</a:t>
                      </a:r>
                      <a:r>
                        <a:rPr lang="en-US" sz="1600">
                          <a:latin typeface="+mn-lt"/>
                        </a:rPr>
                        <a:t>)</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algn="ctr"/>
                      <a:r>
                        <a:rPr lang="en-US" sz="1600" b="0" i="0" kern="1200">
                          <a:solidFill>
                            <a:schemeClr val="dk1"/>
                          </a:solidFill>
                          <a:effectLst/>
                          <a:latin typeface="+mn-lt"/>
                          <a:ea typeface="+mn-ea"/>
                          <a:cs typeface="+mn-cs"/>
                        </a:rPr>
                        <a:t>2 MP</a:t>
                      </a:r>
                    </a:p>
                    <a:p>
                      <a:pPr algn="ctr"/>
                      <a:r>
                        <a:rPr lang="en-US" sz="1600">
                          <a:latin typeface="+mn-lt"/>
                        </a:rPr>
                        <a:t>(1920x1080 </a:t>
                      </a:r>
                      <a:r>
                        <a:rPr lang="en-US" sz="1600" err="1">
                          <a:latin typeface="+mn-lt"/>
                        </a:rPr>
                        <a:t>px</a:t>
                      </a:r>
                      <a:r>
                        <a:rPr lang="en-US" sz="1600">
                          <a:latin typeface="+mn-lt"/>
                        </a:rPr>
                        <a:t>)</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73D"/>
                    </a:solidFill>
                  </a:tcPr>
                </a:tc>
                <a:extLst>
                  <a:ext uri="{0D108BD9-81ED-4DB2-BD59-A6C34878D82A}">
                    <a16:rowId xmlns:a16="http://schemas.microsoft.com/office/drawing/2014/main" val="513714870"/>
                  </a:ext>
                </a:extLst>
              </a:tr>
              <a:tr h="628640">
                <a:tc>
                  <a:txBody>
                    <a:bodyPr/>
                    <a:lstStyle/>
                    <a:p>
                      <a:pPr lvl="0" algn="l">
                        <a:buNone/>
                      </a:pPr>
                      <a:r>
                        <a:rPr lang="en-US" sz="1600">
                          <a:latin typeface="+mn-lt"/>
                        </a:rPr>
                        <a:t>Power Draw</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ctr">
                        <a:buNone/>
                      </a:pPr>
                      <a:r>
                        <a:rPr lang="en-US" sz="1600">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ctr">
                        <a:buNone/>
                      </a:pPr>
                      <a:r>
                        <a:rPr lang="en-US" sz="1600" b="1">
                          <a:latin typeface="+mn-lt"/>
                        </a:rPr>
                        <a:t>2 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04A"/>
                    </a:solidFill>
                  </a:tcPr>
                </a:tc>
                <a:tc>
                  <a:txBody>
                    <a:bodyPr/>
                    <a:lstStyle/>
                    <a:p>
                      <a:pPr lvl="0" algn="ctr">
                        <a:buNone/>
                      </a:pPr>
                      <a:r>
                        <a:rPr lang="en-US" sz="1600">
                          <a:latin typeface="+mn-lt"/>
                        </a:rPr>
                        <a:t>3.8 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573D"/>
                    </a:solidFill>
                  </a:tcPr>
                </a:tc>
                <a:tc>
                  <a:txBody>
                    <a:bodyPr/>
                    <a:lstStyle/>
                    <a:p>
                      <a:pPr algn="ctr"/>
                      <a:r>
                        <a:rPr lang="en-US" sz="1600">
                          <a:latin typeface="+mn-lt"/>
                        </a:rPr>
                        <a:t>1.2 W</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extLst>
                  <a:ext uri="{0D108BD9-81ED-4DB2-BD59-A6C34878D82A}">
                    <a16:rowId xmlns:a16="http://schemas.microsoft.com/office/drawing/2014/main" val="1314522799"/>
                  </a:ext>
                </a:extLst>
              </a:tr>
              <a:tr h="628640">
                <a:tc>
                  <a:txBody>
                    <a:bodyPr/>
                    <a:lstStyle/>
                    <a:p>
                      <a:pPr lvl="0" algn="l">
                        <a:buNone/>
                      </a:pPr>
                      <a:r>
                        <a:rPr lang="en-US" sz="1600" b="0" i="0" u="none" strike="noStrike" noProof="0">
                          <a:latin typeface="+mn-lt"/>
                        </a:rPr>
                        <a:t>Cost and Availability</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ctr">
                        <a:buNone/>
                      </a:pPr>
                      <a:r>
                        <a:rPr lang="en-US" sz="1600" b="0" i="0" u="none" strike="noStrike" noProof="0">
                          <a:latin typeface="+mn-lt"/>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95000"/>
                      </a:schemeClr>
                    </a:solidFill>
                  </a:tcPr>
                </a:tc>
                <a:tc>
                  <a:txBody>
                    <a:bodyPr/>
                    <a:lstStyle/>
                    <a:p>
                      <a:pPr lvl="0" algn="ctr">
                        <a:buNone/>
                      </a:pPr>
                      <a:r>
                        <a:rPr lang="en-US" sz="1600" b="1">
                          <a:latin typeface="+mn-lt"/>
                        </a:rPr>
                        <a:t>$199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04A"/>
                    </a:solidFill>
                  </a:tcPr>
                </a:tc>
                <a:tc>
                  <a:txBody>
                    <a:bodyPr/>
                    <a:lstStyle/>
                    <a:p>
                      <a:pPr lvl="0" algn="ctr">
                        <a:buNone/>
                      </a:pPr>
                      <a:r>
                        <a:rPr lang="en-US" sz="1600">
                          <a:latin typeface="+mn-lt"/>
                        </a:rPr>
                        <a:t>$440</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573D"/>
                    </a:solidFill>
                  </a:tcPr>
                </a:tc>
                <a:tc>
                  <a:txBody>
                    <a:bodyPr/>
                    <a:lstStyle/>
                    <a:p>
                      <a:pPr lvl="0" algn="ctr">
                        <a:buNone/>
                      </a:pPr>
                      <a:r>
                        <a:rPr lang="en-US" sz="1600">
                          <a:latin typeface="+mn-lt"/>
                        </a:rPr>
                        <a:t>$179</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extLst>
                  <a:ext uri="{0D108BD9-81ED-4DB2-BD59-A6C34878D82A}">
                    <a16:rowId xmlns:a16="http://schemas.microsoft.com/office/drawing/2014/main" val="784456028"/>
                  </a:ext>
                </a:extLst>
              </a:tr>
              <a:tr h="628640">
                <a:tc>
                  <a:txBody>
                    <a:bodyPr/>
                    <a:lstStyle/>
                    <a:p>
                      <a:pPr lvl="0" algn="l">
                        <a:buNone/>
                      </a:pPr>
                      <a:r>
                        <a:rPr lang="en-US" sz="1600" b="0" i="0" u="none" strike="noStrike" noProof="0">
                          <a:latin typeface="+mn-lt"/>
                        </a:rPr>
                        <a:t>Size(w/o mount)</a:t>
                      </a:r>
                      <a:endParaRPr lang="en-US" sz="2000">
                        <a:latin typeface="+mn-l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lvl="0" algn="ctr">
                        <a:buNone/>
                      </a:pPr>
                      <a:r>
                        <a:rPr lang="en-US" sz="1600" b="0" i="0" u="none" strike="noStrike" noProof="0">
                          <a:latin typeface="+mn-lt"/>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algn="ctr"/>
                      <a:r>
                        <a:rPr lang="en-US" sz="1600" b="1">
                          <a:latin typeface="+mn-lt"/>
                        </a:rPr>
                        <a:t>7.7x4.3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00B050"/>
                    </a:solidFill>
                  </a:tcPr>
                </a:tc>
                <a:tc>
                  <a:txBody>
                    <a:bodyPr/>
                    <a:lstStyle/>
                    <a:p>
                      <a:pPr lvl="0" algn="ctr">
                        <a:buNone/>
                      </a:pPr>
                      <a:r>
                        <a:rPr lang="en-US" sz="1600">
                          <a:latin typeface="+mn-lt"/>
                        </a:rPr>
                        <a:t>3.9x2.9 mm</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573D"/>
                    </a:solidFill>
                  </a:tcPr>
                </a:tc>
                <a:tc>
                  <a:txBody>
                    <a:bodyPr/>
                    <a:lstStyle/>
                    <a:p>
                      <a:pPr algn="ctr"/>
                      <a:r>
                        <a:rPr lang="en-US" sz="1600">
                          <a:latin typeface="+mn-lt"/>
                        </a:rPr>
                        <a:t>4.2x2.4 mm</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F04A"/>
                    </a:solidFill>
                  </a:tcPr>
                </a:tc>
                <a:extLst>
                  <a:ext uri="{0D108BD9-81ED-4DB2-BD59-A6C34878D82A}">
                    <a16:rowId xmlns:a16="http://schemas.microsoft.com/office/drawing/2014/main" val="843298790"/>
                  </a:ext>
                </a:extLst>
              </a:tr>
              <a:tr h="695339">
                <a:tc gridSpan="2">
                  <a:txBody>
                    <a:bodyPr/>
                    <a:lstStyle/>
                    <a:p>
                      <a:pPr lvl="0" algn="ctr">
                        <a:buNone/>
                      </a:pPr>
                      <a:r>
                        <a:rPr lang="en-US" sz="1600" b="0">
                          <a:latin typeface="+mn-lt"/>
                        </a:rPr>
                        <a:t>Weighted Total</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5">
                        <a:lumMod val="20000"/>
                        <a:lumOff val="80000"/>
                      </a:schemeClr>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r>
                        <a:rPr lang="en-US" sz="1600" b="1">
                          <a:latin typeface="+mn-lt"/>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ctr">
                        <a:buNone/>
                      </a:pPr>
                      <a:r>
                        <a:rPr lang="en-US" sz="1600" b="0">
                          <a:latin typeface="+mn-lt"/>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5">
                        <a:lumMod val="20000"/>
                        <a:lumOff val="80000"/>
                      </a:schemeClr>
                    </a:solidFill>
                  </a:tcPr>
                </a:tc>
                <a:tc>
                  <a:txBody>
                    <a:bodyPr/>
                    <a:lstStyle/>
                    <a:p>
                      <a:pPr algn="ctr"/>
                      <a:r>
                        <a:rPr lang="en-US" sz="1600" b="0">
                          <a:latin typeface="+mn-lt"/>
                        </a:rPr>
                        <a:t>1.3</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5">
                        <a:lumMod val="20000"/>
                        <a:lumOff val="80000"/>
                      </a:schemeClr>
                    </a:solidFill>
                  </a:tcPr>
                </a:tc>
                <a:extLst>
                  <a:ext uri="{0D108BD9-81ED-4DB2-BD59-A6C34878D82A}">
                    <a16:rowId xmlns:a16="http://schemas.microsoft.com/office/drawing/2014/main" val="4113119874"/>
                  </a:ext>
                </a:extLst>
              </a:tr>
            </a:tbl>
          </a:graphicData>
        </a:graphic>
      </p:graphicFrame>
      <p:sp>
        <p:nvSpPr>
          <p:cNvPr id="3" name="Slide Number Placeholder 2">
            <a:extLst>
              <a:ext uri="{FF2B5EF4-FFF2-40B4-BE49-F238E27FC236}">
                <a16:creationId xmlns:a16="http://schemas.microsoft.com/office/drawing/2014/main" id="{D44A274D-7808-F29D-89BC-D63B040772A4}"/>
              </a:ext>
            </a:extLst>
          </p:cNvPr>
          <p:cNvSpPr>
            <a:spLocks noGrp="1"/>
          </p:cNvSpPr>
          <p:nvPr>
            <p:ph type="sldNum" sz="quarter" idx="12"/>
          </p:nvPr>
        </p:nvSpPr>
        <p:spPr/>
        <p:txBody>
          <a:bodyPr/>
          <a:lstStyle/>
          <a:p>
            <a:fld id="{48F63A3B-78C7-47BE-AE5E-E10140E04643}" type="slidenum">
              <a:rPr lang="en-US" dirty="0"/>
              <a:t>19</a:t>
            </a:fld>
            <a:endParaRPr lang="en-US"/>
          </a:p>
        </p:txBody>
      </p:sp>
      <p:graphicFrame>
        <p:nvGraphicFramePr>
          <p:cNvPr id="4" name="Table 4">
            <a:extLst>
              <a:ext uri="{FF2B5EF4-FFF2-40B4-BE49-F238E27FC236}">
                <a16:creationId xmlns:a16="http://schemas.microsoft.com/office/drawing/2014/main" id="{433DD974-5C55-E800-5E81-12D72FDACF5E}"/>
              </a:ext>
            </a:extLst>
          </p:cNvPr>
          <p:cNvGraphicFramePr>
            <a:graphicFrameLocks noGrp="1"/>
          </p:cNvGraphicFramePr>
          <p:nvPr>
            <p:extLst>
              <p:ext uri="{D42A27DB-BD31-4B8C-83A1-F6EECF244321}">
                <p14:modId xmlns:p14="http://schemas.microsoft.com/office/powerpoint/2010/main" val="2453330815"/>
              </p:ext>
            </p:extLst>
          </p:nvPr>
        </p:nvGraphicFramePr>
        <p:xfrm>
          <a:off x="1009732" y="6307455"/>
          <a:ext cx="2571669" cy="370840"/>
        </p:xfrm>
        <a:graphic>
          <a:graphicData uri="http://schemas.openxmlformats.org/drawingml/2006/table">
            <a:tbl>
              <a:tblPr firstRow="1" bandRow="1">
                <a:tableStyleId>{5C22544A-7EE6-4342-B048-85BDC9FD1C3A}</a:tableStyleId>
              </a:tblPr>
              <a:tblGrid>
                <a:gridCol w="857223">
                  <a:extLst>
                    <a:ext uri="{9D8B030D-6E8A-4147-A177-3AD203B41FA5}">
                      <a16:colId xmlns:a16="http://schemas.microsoft.com/office/drawing/2014/main" val="2964567952"/>
                    </a:ext>
                  </a:extLst>
                </a:gridCol>
                <a:gridCol w="857223">
                  <a:extLst>
                    <a:ext uri="{9D8B030D-6E8A-4147-A177-3AD203B41FA5}">
                      <a16:colId xmlns:a16="http://schemas.microsoft.com/office/drawing/2014/main" val="2976378631"/>
                    </a:ext>
                  </a:extLst>
                </a:gridCol>
                <a:gridCol w="857223">
                  <a:extLst>
                    <a:ext uri="{9D8B030D-6E8A-4147-A177-3AD203B41FA5}">
                      <a16:colId xmlns:a16="http://schemas.microsoft.com/office/drawing/2014/main" val="1803741205"/>
                    </a:ext>
                  </a:extLst>
                </a:gridCol>
              </a:tblGrid>
              <a:tr h="370840">
                <a:tc>
                  <a:txBody>
                    <a:bodyPr/>
                    <a:lstStyle/>
                    <a:p>
                      <a:pPr algn="ctr"/>
                      <a:r>
                        <a:rPr lang="en-US" sz="1200" b="0">
                          <a:solidFill>
                            <a:schemeClr val="tx1"/>
                          </a:solidFill>
                        </a:rPr>
                        <a:t>1 - Worst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73D"/>
                    </a:solidFill>
                  </a:tcPr>
                </a:tc>
                <a:tc>
                  <a:txBody>
                    <a:bodyPr/>
                    <a:lstStyle/>
                    <a:p>
                      <a:pPr algn="ctr"/>
                      <a:r>
                        <a:rPr lang="en-US" sz="1200" b="0">
                          <a:solidFill>
                            <a:schemeClr val="tx1"/>
                          </a:solidFill>
                        </a:rPr>
                        <a:t>2 - Mid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algn="ctr"/>
                      <a:r>
                        <a:rPr lang="en-US" sz="1200" b="0">
                          <a:solidFill>
                            <a:schemeClr val="tx1"/>
                          </a:solidFill>
                        </a:rPr>
                        <a:t>3 - Best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675108479"/>
                  </a:ext>
                </a:extLst>
              </a:tr>
            </a:tbl>
          </a:graphicData>
        </a:graphic>
      </p:graphicFrame>
    </p:spTree>
    <p:extLst>
      <p:ext uri="{BB962C8B-B14F-4D97-AF65-F5344CB8AC3E}">
        <p14:creationId xmlns:p14="http://schemas.microsoft.com/office/powerpoint/2010/main" val="174924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Presentation Overview</a:t>
            </a:r>
            <a:endParaRPr lang="en-US" sz="4800"/>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825625"/>
            <a:ext cx="5255684" cy="4351338"/>
          </a:xfrm>
        </p:spPr>
        <p:txBody>
          <a:bodyPr vert="horz" lIns="91440" tIns="45720" rIns="91440" bIns="45720" rtlCol="0" anchor="t">
            <a:noAutofit/>
          </a:bodyPr>
          <a:lstStyle/>
          <a:p>
            <a:r>
              <a:rPr lang="en-US" sz="2400">
                <a:solidFill>
                  <a:srgbClr val="FFFFFF"/>
                </a:solidFill>
                <a:latin typeface="Century Gothic"/>
              </a:rPr>
              <a:t>Project Description</a:t>
            </a:r>
          </a:p>
          <a:p>
            <a:pPr lvl="1"/>
            <a:r>
              <a:rPr lang="en-US" sz="2000">
                <a:solidFill>
                  <a:srgbClr val="FFFFFF"/>
                </a:solidFill>
                <a:latin typeface="Century Gothic"/>
              </a:rPr>
              <a:t>Missions</a:t>
            </a:r>
          </a:p>
          <a:p>
            <a:pPr lvl="1"/>
            <a:r>
              <a:rPr lang="en-US" sz="2000">
                <a:solidFill>
                  <a:srgbClr val="FFFFFF"/>
                </a:solidFill>
                <a:latin typeface="Century Gothic"/>
              </a:rPr>
              <a:t>CONOPs</a:t>
            </a:r>
          </a:p>
          <a:p>
            <a:pPr lvl="1"/>
            <a:r>
              <a:rPr lang="en-US" sz="2000">
                <a:solidFill>
                  <a:srgbClr val="FFFFFF"/>
                </a:solidFill>
                <a:latin typeface="Century Gothic"/>
              </a:rPr>
              <a:t>Functional Objectives</a:t>
            </a:r>
          </a:p>
          <a:p>
            <a:pPr lvl="1"/>
            <a:r>
              <a:rPr lang="en-US" sz="2000">
                <a:solidFill>
                  <a:srgbClr val="FFFFFF"/>
                </a:solidFill>
                <a:latin typeface="Century Gothic"/>
              </a:rPr>
              <a:t>CPEs</a:t>
            </a:r>
          </a:p>
          <a:p>
            <a:r>
              <a:rPr lang="en-US" sz="2400">
                <a:solidFill>
                  <a:srgbClr val="FFFFFF"/>
                </a:solidFill>
                <a:latin typeface="Century Gothic"/>
              </a:rPr>
              <a:t>Critical Trades</a:t>
            </a:r>
          </a:p>
          <a:p>
            <a:pPr lvl="1"/>
            <a:r>
              <a:rPr lang="en-US" sz="2000">
                <a:solidFill>
                  <a:srgbClr val="FFFFFF"/>
                </a:solidFill>
                <a:latin typeface="Century Gothic"/>
              </a:rPr>
              <a:t>Optical Sensor</a:t>
            </a:r>
            <a:endParaRPr lang="en-US" sz="2000"/>
          </a:p>
          <a:p>
            <a:pPr lvl="1"/>
            <a:r>
              <a:rPr lang="en-US" sz="2000"/>
              <a:t>Laser</a:t>
            </a:r>
          </a:p>
          <a:p>
            <a:pPr lvl="1"/>
            <a:r>
              <a:rPr lang="en-US" sz="2000">
                <a:ea typeface="+mn-lt"/>
                <a:cs typeface="+mn-lt"/>
              </a:rPr>
              <a:t>Computational Platform</a:t>
            </a:r>
          </a:p>
          <a:p>
            <a:pPr marL="0" indent="0">
              <a:buNone/>
            </a:pPr>
            <a:endParaRPr lang="en-US" sz="2400">
              <a:solidFill>
                <a:srgbClr val="FFFFFF"/>
              </a:solidFill>
              <a:latin typeface="Century Gothic"/>
            </a:endParaRPr>
          </a:p>
          <a:p>
            <a:endParaRPr lang="en-US" sz="2400">
              <a:solidFill>
                <a:srgbClr val="FFFFFF"/>
              </a:solidFill>
              <a:latin typeface="Century Gothic"/>
            </a:endParaRPr>
          </a:p>
          <a:p>
            <a:endParaRPr lang="en-US" sz="2400">
              <a:solidFill>
                <a:srgbClr val="FFFFFF"/>
              </a:solidFill>
              <a:latin typeface="Century Gothic"/>
            </a:endParaRPr>
          </a:p>
          <a:p>
            <a:endParaRPr lang="en-US" sz="2400">
              <a:solidFill>
                <a:srgbClr val="FFFFFF"/>
              </a:solidFill>
              <a:latin typeface="Century Gothic"/>
            </a:endParaRPr>
          </a:p>
          <a:p>
            <a:pPr lvl="1"/>
            <a:endParaRPr lang="en-US" sz="2000">
              <a:solidFill>
                <a:srgbClr val="FFFFFF"/>
              </a:solidFill>
              <a:latin typeface="Century Gothic"/>
            </a:endParaRPr>
          </a:p>
          <a:p>
            <a:pPr lvl="1"/>
            <a:endParaRPr lang="en-US" sz="2000">
              <a:solidFill>
                <a:srgbClr val="FFFFFF"/>
              </a:solidFill>
              <a:latin typeface="Century Gothic"/>
            </a:endParaRPr>
          </a:p>
        </p:txBody>
      </p:sp>
      <p:sp>
        <p:nvSpPr>
          <p:cNvPr id="4" name="Slide Number Placeholder 3">
            <a:extLst>
              <a:ext uri="{FF2B5EF4-FFF2-40B4-BE49-F238E27FC236}">
                <a16:creationId xmlns:a16="http://schemas.microsoft.com/office/drawing/2014/main" id="{5205BCED-D003-C970-2C54-FD4DBFDB4241}"/>
              </a:ext>
            </a:extLst>
          </p:cNvPr>
          <p:cNvSpPr>
            <a:spLocks noGrp="1"/>
          </p:cNvSpPr>
          <p:nvPr>
            <p:ph type="sldNum" sz="quarter" idx="12"/>
          </p:nvPr>
        </p:nvSpPr>
        <p:spPr/>
        <p:txBody>
          <a:bodyPr/>
          <a:lstStyle/>
          <a:p>
            <a:fld id="{48F63A3B-78C7-47BE-AE5E-E10140E04643}" type="slidenum">
              <a:rPr lang="en-US" dirty="0"/>
              <a:t>2</a:t>
            </a:fld>
            <a:endParaRPr lang="en-US"/>
          </a:p>
        </p:txBody>
      </p:sp>
      <p:sp>
        <p:nvSpPr>
          <p:cNvPr id="6" name="Content Placeholder 2">
            <a:extLst>
              <a:ext uri="{FF2B5EF4-FFF2-40B4-BE49-F238E27FC236}">
                <a16:creationId xmlns:a16="http://schemas.microsoft.com/office/drawing/2014/main" id="{32E002AA-F562-7769-6002-D8960965DC53}"/>
              </a:ext>
            </a:extLst>
          </p:cNvPr>
          <p:cNvSpPr txBox="1">
            <a:spLocks/>
          </p:cNvSpPr>
          <p:nvPr/>
        </p:nvSpPr>
        <p:spPr>
          <a:xfrm>
            <a:off x="5943600" y="1840442"/>
            <a:ext cx="5255684"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FFFFFF"/>
                </a:solidFill>
                <a:latin typeface="Century Gothic"/>
              </a:rPr>
              <a:t>Design Space</a:t>
            </a:r>
            <a:endParaRPr lang="en-US"/>
          </a:p>
          <a:p>
            <a:pPr lvl="1"/>
            <a:r>
              <a:rPr lang="en-US" sz="2000">
                <a:solidFill>
                  <a:srgbClr val="FFFFFF"/>
                </a:solidFill>
                <a:latin typeface="Century Gothic"/>
              </a:rPr>
              <a:t>Presented Trades</a:t>
            </a:r>
          </a:p>
          <a:p>
            <a:pPr lvl="1"/>
            <a:r>
              <a:rPr lang="en-US" sz="2000">
                <a:solidFill>
                  <a:srgbClr val="FFFFFF"/>
                </a:solidFill>
                <a:latin typeface="Century Gothic"/>
              </a:rPr>
              <a:t>Future Trades</a:t>
            </a:r>
          </a:p>
          <a:p>
            <a:r>
              <a:rPr lang="en-US" sz="2400">
                <a:solidFill>
                  <a:srgbClr val="FFFFFF"/>
                </a:solidFill>
                <a:latin typeface="Century Gothic"/>
              </a:rPr>
              <a:t>Future Work</a:t>
            </a:r>
          </a:p>
          <a:p>
            <a:pPr lvl="1"/>
            <a:r>
              <a:rPr lang="en-US" sz="2000">
                <a:solidFill>
                  <a:srgbClr val="FFFFFF"/>
                </a:solidFill>
                <a:latin typeface="Century Gothic"/>
              </a:rPr>
              <a:t>Modeling</a:t>
            </a:r>
          </a:p>
          <a:p>
            <a:pPr lvl="1"/>
            <a:r>
              <a:rPr lang="en-US" sz="2000">
                <a:solidFill>
                  <a:srgbClr val="FFFFFF"/>
                </a:solidFill>
                <a:latin typeface="Century Gothic"/>
              </a:rPr>
              <a:t>Prototyping</a:t>
            </a:r>
          </a:p>
          <a:p>
            <a:endParaRPr lang="en-US" sz="2400">
              <a:solidFill>
                <a:srgbClr val="FFFFFF"/>
              </a:solidFill>
              <a:latin typeface="Century Gothic"/>
            </a:endParaRPr>
          </a:p>
          <a:p>
            <a:endParaRPr lang="en-US" sz="2400">
              <a:solidFill>
                <a:srgbClr val="FFFFFF"/>
              </a:solidFill>
              <a:latin typeface="Century Gothic"/>
            </a:endParaRPr>
          </a:p>
          <a:p>
            <a:endParaRPr lang="en-US" sz="2400">
              <a:solidFill>
                <a:srgbClr val="FFFFFF"/>
              </a:solidFill>
              <a:latin typeface="Century Gothic"/>
            </a:endParaRPr>
          </a:p>
          <a:p>
            <a:pPr lvl="1"/>
            <a:endParaRPr lang="en-US" sz="2000">
              <a:solidFill>
                <a:srgbClr val="FFFFFF"/>
              </a:solidFill>
              <a:latin typeface="Century Gothic"/>
            </a:endParaRPr>
          </a:p>
          <a:p>
            <a:pPr lvl="1"/>
            <a:endParaRPr lang="en-US" sz="2000">
              <a:solidFill>
                <a:srgbClr val="FFFFFF"/>
              </a:solidFill>
              <a:latin typeface="Century Gothic"/>
            </a:endParaRPr>
          </a:p>
        </p:txBody>
      </p:sp>
    </p:spTree>
    <p:extLst>
      <p:ext uri="{BB962C8B-B14F-4D97-AF65-F5344CB8AC3E}">
        <p14:creationId xmlns:p14="http://schemas.microsoft.com/office/powerpoint/2010/main" val="200856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ea typeface="+mj-lt"/>
                <a:cs typeface="+mj-lt"/>
              </a:rPr>
              <a:t>Current Path:</a:t>
            </a:r>
            <a:endParaRPr lang="en-US" sz="4800">
              <a:ea typeface="+mj-lt"/>
              <a:cs typeface="+mj-lt"/>
            </a:endParaRPr>
          </a:p>
        </p:txBody>
      </p:sp>
      <p:sp>
        <p:nvSpPr>
          <p:cNvPr id="3" name="Slide Number Placeholder 2">
            <a:extLst>
              <a:ext uri="{FF2B5EF4-FFF2-40B4-BE49-F238E27FC236}">
                <a16:creationId xmlns:a16="http://schemas.microsoft.com/office/drawing/2014/main" id="{5C42951D-4FEC-E30A-3A20-5D49374CFEAF}"/>
              </a:ext>
            </a:extLst>
          </p:cNvPr>
          <p:cNvSpPr>
            <a:spLocks noGrp="1"/>
          </p:cNvSpPr>
          <p:nvPr>
            <p:ph type="sldNum" sz="quarter" idx="12"/>
          </p:nvPr>
        </p:nvSpPr>
        <p:spPr/>
        <p:txBody>
          <a:bodyPr/>
          <a:lstStyle/>
          <a:p>
            <a:fld id="{48F63A3B-78C7-47BE-AE5E-E10140E04643}" type="slidenum">
              <a:rPr lang="en-US" dirty="0"/>
              <a:t>20</a:t>
            </a:fld>
            <a:endParaRPr lang="en-US"/>
          </a:p>
        </p:txBody>
      </p:sp>
      <p:sp>
        <p:nvSpPr>
          <p:cNvPr id="8" name="TextBox 7">
            <a:extLst>
              <a:ext uri="{FF2B5EF4-FFF2-40B4-BE49-F238E27FC236}">
                <a16:creationId xmlns:a16="http://schemas.microsoft.com/office/drawing/2014/main" id="{879537BB-4533-F303-840D-E4D1AA022345}"/>
              </a:ext>
            </a:extLst>
          </p:cNvPr>
          <p:cNvSpPr txBox="1"/>
          <p:nvPr/>
        </p:nvSpPr>
        <p:spPr>
          <a:xfrm>
            <a:off x="6531130" y="2781300"/>
            <a:ext cx="365655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2200">
                <a:solidFill>
                  <a:srgbClr val="FFFFFF"/>
                </a:solidFill>
              </a:rPr>
              <a:t>CMOS</a:t>
            </a:r>
          </a:p>
          <a:p>
            <a:pPr marL="285750" indent="-285750">
              <a:buFont typeface="Arial" panose="020B0604020202020204" pitchFamily="34" charset="0"/>
              <a:buChar char="•"/>
            </a:pPr>
            <a:r>
              <a:rPr lang="en-US" sz="2200">
                <a:solidFill>
                  <a:srgbClr val="FFFFFF"/>
                </a:solidFill>
              </a:rPr>
              <a:t>Rolling Shutter</a:t>
            </a:r>
          </a:p>
          <a:p>
            <a:pPr marL="285750" indent="-285750">
              <a:buFont typeface="Arial" panose="020B0604020202020204" pitchFamily="34" charset="0"/>
              <a:buChar char="•"/>
            </a:pPr>
            <a:r>
              <a:rPr lang="en-US" sz="2200">
                <a:solidFill>
                  <a:srgbClr val="FFFFFF"/>
                </a:solidFill>
              </a:rPr>
              <a:t>8.3 MP</a:t>
            </a:r>
          </a:p>
          <a:p>
            <a:pPr marL="285750" indent="-285750">
              <a:buFont typeface="Arial" panose="020B0604020202020204" pitchFamily="34" charset="0"/>
              <a:buChar char="•"/>
            </a:pPr>
            <a:r>
              <a:rPr lang="en-US" sz="2200">
                <a:solidFill>
                  <a:srgbClr val="FFFFFF"/>
                </a:solidFill>
              </a:rPr>
              <a:t>45 fps</a:t>
            </a:r>
          </a:p>
          <a:p>
            <a:pPr marL="285750" indent="-285750">
              <a:buFont typeface="Arial" panose="020B0604020202020204" pitchFamily="34" charset="0"/>
              <a:buChar char="•"/>
            </a:pPr>
            <a:r>
              <a:rPr lang="en-US" sz="2200">
                <a:solidFill>
                  <a:srgbClr val="FFFFFF"/>
                </a:solidFill>
              </a:rPr>
              <a:t>Monochromatic</a:t>
            </a:r>
          </a:p>
          <a:p>
            <a:pPr marL="285750" indent="-285750">
              <a:buFont typeface="Arial" panose="020B0604020202020204" pitchFamily="34" charset="0"/>
              <a:buChar char="•"/>
            </a:pPr>
            <a:r>
              <a:rPr lang="en-US" sz="2200">
                <a:solidFill>
                  <a:srgbClr val="FFFFFF"/>
                </a:solidFill>
              </a:rPr>
              <a:t>7.7 mm x 4.3 mm Sensor</a:t>
            </a:r>
          </a:p>
          <a:p>
            <a:pPr marL="285750" indent="-285750">
              <a:buFont typeface="Arial" panose="020B0604020202020204" pitchFamily="34" charset="0"/>
              <a:buChar char="•"/>
            </a:pPr>
            <a:r>
              <a:rPr lang="en-US" sz="2200">
                <a:solidFill>
                  <a:srgbClr val="FFFFFF"/>
                </a:solidFill>
              </a:rPr>
              <a:t>List Price: $199</a:t>
            </a:r>
          </a:p>
        </p:txBody>
      </p:sp>
      <p:pic>
        <p:nvPicPr>
          <p:cNvPr id="5" name="Picture 5" descr="A picture containing electronics&#10;&#10;Description automatically generated">
            <a:extLst>
              <a:ext uri="{FF2B5EF4-FFF2-40B4-BE49-F238E27FC236}">
                <a16:creationId xmlns:a16="http://schemas.microsoft.com/office/drawing/2014/main" id="{128138DF-28CD-46D4-34FF-08FD1E1CC47A}"/>
              </a:ext>
            </a:extLst>
          </p:cNvPr>
          <p:cNvPicPr>
            <a:picLocks noChangeAspect="1"/>
          </p:cNvPicPr>
          <p:nvPr/>
        </p:nvPicPr>
        <p:blipFill>
          <a:blip r:embed="rId2"/>
          <a:stretch>
            <a:fillRect/>
          </a:stretch>
        </p:blipFill>
        <p:spPr>
          <a:xfrm>
            <a:off x="2235200" y="2786418"/>
            <a:ext cx="3479800" cy="2605964"/>
          </a:xfrm>
          <a:prstGeom prst="rect">
            <a:avLst/>
          </a:prstGeom>
        </p:spPr>
      </p:pic>
      <p:sp>
        <p:nvSpPr>
          <p:cNvPr id="6" name="TextBox 5">
            <a:extLst>
              <a:ext uri="{FF2B5EF4-FFF2-40B4-BE49-F238E27FC236}">
                <a16:creationId xmlns:a16="http://schemas.microsoft.com/office/drawing/2014/main" id="{3D283E9C-6D81-B714-41B7-E1D4DACE7C13}"/>
              </a:ext>
            </a:extLst>
          </p:cNvPr>
          <p:cNvSpPr txBox="1"/>
          <p:nvPr/>
        </p:nvSpPr>
        <p:spPr>
          <a:xfrm>
            <a:off x="1781174" y="1460500"/>
            <a:ext cx="86264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chemeClr val="bg1"/>
                </a:solidFill>
              </a:rPr>
              <a:t>Basler Dart </a:t>
            </a:r>
            <a:r>
              <a:rPr lang="en-US" sz="3200">
                <a:solidFill>
                  <a:schemeClr val="bg1"/>
                </a:solidFill>
                <a:ea typeface="+mn-lt"/>
                <a:cs typeface="+mn-lt"/>
              </a:rPr>
              <a:t>daA3840-45um w/ no mount</a:t>
            </a:r>
            <a:endParaRPr lang="en-US"/>
          </a:p>
          <a:p>
            <a:pPr algn="ctr"/>
            <a:r>
              <a:rPr lang="en-US" sz="2400">
                <a:solidFill>
                  <a:schemeClr val="bg1"/>
                </a:solidFill>
              </a:rPr>
              <a:t>Order Number: 108270</a:t>
            </a:r>
          </a:p>
        </p:txBody>
      </p:sp>
    </p:spTree>
    <p:extLst>
      <p:ext uri="{BB962C8B-B14F-4D97-AF65-F5344CB8AC3E}">
        <p14:creationId xmlns:p14="http://schemas.microsoft.com/office/powerpoint/2010/main" val="6290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a:bodyPr>
          <a:lstStyle/>
          <a:p>
            <a:pPr algn="ctr"/>
            <a:r>
              <a:rPr lang="en-US" sz="6000">
                <a:solidFill>
                  <a:srgbClr val="BF9000"/>
                </a:solidFill>
                <a:latin typeface="Century Gothic"/>
              </a:rPr>
              <a:t>Trade 2: Laser</a:t>
            </a:r>
            <a:endParaRPr lang="en-US"/>
          </a:p>
        </p:txBody>
      </p:sp>
      <p:sp>
        <p:nvSpPr>
          <p:cNvPr id="3" name="Slide Number Placeholder 2">
            <a:extLst>
              <a:ext uri="{FF2B5EF4-FFF2-40B4-BE49-F238E27FC236}">
                <a16:creationId xmlns:a16="http://schemas.microsoft.com/office/drawing/2014/main" id="{69354EC8-9332-A89E-7119-B3E4E6CEA584}"/>
              </a:ext>
            </a:extLst>
          </p:cNvPr>
          <p:cNvSpPr>
            <a:spLocks noGrp="1"/>
          </p:cNvSpPr>
          <p:nvPr>
            <p:ph type="sldNum" sz="quarter" idx="12"/>
          </p:nvPr>
        </p:nvSpPr>
        <p:spPr/>
        <p:txBody>
          <a:bodyPr/>
          <a:lstStyle/>
          <a:p>
            <a:fld id="{48F63A3B-78C7-47BE-AE5E-E10140E04643}" type="slidenum">
              <a:rPr lang="en-US" dirty="0"/>
              <a:t>21</a:t>
            </a:fld>
            <a:endParaRPr lang="en-US"/>
          </a:p>
        </p:txBody>
      </p:sp>
    </p:spTree>
    <p:extLst>
      <p:ext uri="{BB962C8B-B14F-4D97-AF65-F5344CB8AC3E}">
        <p14:creationId xmlns:p14="http://schemas.microsoft.com/office/powerpoint/2010/main" val="203841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t>Trade Considerations</a:t>
            </a:r>
          </a:p>
        </p:txBody>
      </p:sp>
      <p:sp>
        <p:nvSpPr>
          <p:cNvPr id="3" name="TextBox 2">
            <a:extLst>
              <a:ext uri="{FF2B5EF4-FFF2-40B4-BE49-F238E27FC236}">
                <a16:creationId xmlns:a16="http://schemas.microsoft.com/office/drawing/2014/main" id="{3B4BD978-D55F-5F3A-9AC5-20F9822B5834}"/>
              </a:ext>
            </a:extLst>
          </p:cNvPr>
          <p:cNvSpPr txBox="1"/>
          <p:nvPr/>
        </p:nvSpPr>
        <p:spPr>
          <a:xfrm>
            <a:off x="839060" y="1711681"/>
            <a:ext cx="5257332"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rPr>
              <a:t>Temperature Range</a:t>
            </a:r>
          </a:p>
          <a:p>
            <a:pPr marL="285750" indent="-285750">
              <a:buFont typeface="Arial"/>
              <a:buChar char="•"/>
            </a:pPr>
            <a:r>
              <a:rPr lang="en-US">
                <a:solidFill>
                  <a:schemeClr val="bg1"/>
                </a:solidFill>
              </a:rPr>
              <a:t>Must be operable from -15 – +40 °C</a:t>
            </a:r>
          </a:p>
          <a:p>
            <a:pPr marL="285750" indent="-285750">
              <a:buFont typeface="Arial"/>
              <a:buChar char="•"/>
            </a:pPr>
            <a:r>
              <a:rPr lang="en-US">
                <a:solidFill>
                  <a:schemeClr val="bg1"/>
                </a:solidFill>
                <a:ea typeface="+mn-lt"/>
                <a:cs typeface="+mn-lt"/>
              </a:rPr>
              <a:t>Small temperature range vs expensive temperature controller</a:t>
            </a:r>
          </a:p>
          <a:p>
            <a:pPr marL="285750" indent="-285750">
              <a:buFont typeface="Arial"/>
              <a:buChar char="•"/>
            </a:pPr>
            <a:endParaRPr lang="en-US">
              <a:solidFill>
                <a:schemeClr val="bg1"/>
              </a:solidFill>
              <a:ea typeface="+mn-lt"/>
              <a:cs typeface="+mn-lt"/>
            </a:endParaRPr>
          </a:p>
          <a:p>
            <a:r>
              <a:rPr lang="en-US" sz="2000">
                <a:solidFill>
                  <a:schemeClr val="bg1"/>
                </a:solidFill>
                <a:ea typeface="+mn-lt"/>
                <a:cs typeface="+mn-lt"/>
              </a:rPr>
              <a:t>Temperature Control </a:t>
            </a:r>
          </a:p>
          <a:p>
            <a:pPr marL="285750" indent="-285750">
              <a:buFont typeface="Arial"/>
              <a:buChar char="•"/>
            </a:pPr>
            <a:r>
              <a:rPr lang="en-US">
                <a:solidFill>
                  <a:schemeClr val="bg1"/>
                </a:solidFill>
                <a:ea typeface="+mn-lt"/>
                <a:cs typeface="+mn-lt"/>
              </a:rPr>
              <a:t>Built in temperature control for laser</a:t>
            </a:r>
          </a:p>
          <a:p>
            <a:pPr marL="285750" indent="-285750">
              <a:buFont typeface="Arial"/>
              <a:buChar char="•"/>
            </a:pPr>
            <a:r>
              <a:rPr lang="en-US">
                <a:solidFill>
                  <a:schemeClr val="bg1"/>
                </a:solidFill>
                <a:ea typeface="+mn-lt"/>
                <a:cs typeface="+mn-lt"/>
              </a:rPr>
              <a:t>Providing more stable laser with a high price tag vs spending time building our own controller</a:t>
            </a:r>
          </a:p>
          <a:p>
            <a:pPr marL="285750" indent="-285750">
              <a:buFont typeface="Arial"/>
              <a:buChar char="•"/>
            </a:pPr>
            <a:r>
              <a:rPr lang="en-US">
                <a:solidFill>
                  <a:schemeClr val="bg1"/>
                </a:solidFill>
                <a:ea typeface="+mn-lt"/>
                <a:cs typeface="+mn-lt"/>
              </a:rPr>
              <a:t>Possibly out of scope of project</a:t>
            </a:r>
          </a:p>
          <a:p>
            <a:endParaRPr lang="en-US">
              <a:solidFill>
                <a:schemeClr val="bg1"/>
              </a:solidFill>
              <a:ea typeface="+mn-lt"/>
              <a:cs typeface="+mn-lt"/>
            </a:endParaRPr>
          </a:p>
          <a:p>
            <a:endParaRPr lang="en-US" sz="2000">
              <a:solidFill>
                <a:schemeClr val="bg1"/>
              </a:solidFill>
            </a:endParaRPr>
          </a:p>
          <a:p>
            <a:pPr marL="285750" indent="-285750">
              <a:buFont typeface="Arial,Sans-Serif"/>
              <a:buChar char="•"/>
            </a:pPr>
            <a:endParaRPr lang="en-US">
              <a:solidFill>
                <a:schemeClr val="bg1"/>
              </a:solidFill>
            </a:endParaRPr>
          </a:p>
          <a:p>
            <a:endParaRPr lang="en-US" sz="2000">
              <a:solidFill>
                <a:schemeClr val="bg1"/>
              </a:solidFill>
            </a:endParaRPr>
          </a:p>
          <a:p>
            <a:endParaRPr lang="en-US">
              <a:solidFill>
                <a:schemeClr val="bg1"/>
              </a:solidFill>
            </a:endParaRPr>
          </a:p>
        </p:txBody>
      </p:sp>
      <p:sp>
        <p:nvSpPr>
          <p:cNvPr id="4" name="TextBox 3">
            <a:extLst>
              <a:ext uri="{FF2B5EF4-FFF2-40B4-BE49-F238E27FC236}">
                <a16:creationId xmlns:a16="http://schemas.microsoft.com/office/drawing/2014/main" id="{6D04EAD8-0154-78B0-3838-75C4937F3FD9}"/>
              </a:ext>
            </a:extLst>
          </p:cNvPr>
          <p:cNvSpPr txBox="1"/>
          <p:nvPr/>
        </p:nvSpPr>
        <p:spPr>
          <a:xfrm>
            <a:off x="6101565" y="1711680"/>
            <a:ext cx="52495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solidFill>
                <a:schemeClr val="bg1"/>
              </a:solidFill>
              <a:ea typeface="+mn-lt"/>
              <a:cs typeface="+mn-lt"/>
            </a:endParaRPr>
          </a:p>
          <a:p>
            <a:pPr marL="285750" indent="-285750">
              <a:buFont typeface="Arial"/>
              <a:buChar char="•"/>
            </a:pPr>
            <a:endParaRPr lang="en-US">
              <a:solidFill>
                <a:schemeClr val="bg1"/>
              </a:solidFill>
            </a:endParaRPr>
          </a:p>
        </p:txBody>
      </p:sp>
      <p:sp>
        <p:nvSpPr>
          <p:cNvPr id="5" name="Slide Number Placeholder 4">
            <a:extLst>
              <a:ext uri="{FF2B5EF4-FFF2-40B4-BE49-F238E27FC236}">
                <a16:creationId xmlns:a16="http://schemas.microsoft.com/office/drawing/2014/main" id="{89B02F03-BADE-3E03-A1F6-F5219F57D2AD}"/>
              </a:ext>
            </a:extLst>
          </p:cNvPr>
          <p:cNvSpPr>
            <a:spLocks noGrp="1"/>
          </p:cNvSpPr>
          <p:nvPr>
            <p:ph type="sldNum" sz="quarter" idx="12"/>
          </p:nvPr>
        </p:nvSpPr>
        <p:spPr/>
        <p:txBody>
          <a:bodyPr/>
          <a:lstStyle/>
          <a:p>
            <a:fld id="{48F63A3B-78C7-47BE-AE5E-E10140E04643}" type="slidenum">
              <a:rPr lang="en-US" dirty="0"/>
              <a:t>22</a:t>
            </a:fld>
            <a:endParaRPr lang="en-US"/>
          </a:p>
        </p:txBody>
      </p:sp>
      <p:sp>
        <p:nvSpPr>
          <p:cNvPr id="6" name="TextBox 5">
            <a:extLst>
              <a:ext uri="{FF2B5EF4-FFF2-40B4-BE49-F238E27FC236}">
                <a16:creationId xmlns:a16="http://schemas.microsoft.com/office/drawing/2014/main" id="{FB43A366-4DD9-5E1A-FEF2-0E4F4F1C02FA}"/>
              </a:ext>
            </a:extLst>
          </p:cNvPr>
          <p:cNvSpPr txBox="1"/>
          <p:nvPr/>
        </p:nvSpPr>
        <p:spPr>
          <a:xfrm>
            <a:off x="6369981" y="1711680"/>
            <a:ext cx="5257332"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ea typeface="+mn-lt"/>
                <a:cs typeface="+mn-lt"/>
              </a:rPr>
              <a:t>Wavelength</a:t>
            </a:r>
            <a:endParaRPr lang="en-US">
              <a:solidFill>
                <a:schemeClr val="bg1"/>
              </a:solidFill>
              <a:ea typeface="+mn-lt"/>
              <a:cs typeface="+mn-lt"/>
            </a:endParaRPr>
          </a:p>
          <a:p>
            <a:pPr marL="285750" indent="-285750">
              <a:buFont typeface="Arial,Sans-Serif"/>
              <a:buChar char="•"/>
            </a:pPr>
            <a:r>
              <a:rPr lang="en-US">
                <a:solidFill>
                  <a:schemeClr val="bg1"/>
                </a:solidFill>
                <a:ea typeface="+mn-lt"/>
                <a:cs typeface="+mn-lt"/>
              </a:rPr>
              <a:t>Sample chamber needs to be optically transparent</a:t>
            </a:r>
            <a:endParaRPr lang="en-US">
              <a:solidFill>
                <a:schemeClr val="bg1"/>
              </a:solidFill>
            </a:endParaRPr>
          </a:p>
          <a:p>
            <a:pPr marL="285750" indent="-285750">
              <a:buFont typeface="Arial,Sans-Serif"/>
              <a:buChar char="•"/>
            </a:pPr>
            <a:r>
              <a:rPr lang="en-US">
                <a:solidFill>
                  <a:schemeClr val="bg1"/>
                </a:solidFill>
              </a:rPr>
              <a:t>Right balance of intensity and stable </a:t>
            </a:r>
          </a:p>
          <a:p>
            <a:pPr marL="742950" lvl="1" indent="-285750">
              <a:buFont typeface="Arial,Sans-Serif"/>
              <a:buChar char="•"/>
            </a:pPr>
            <a:r>
              <a:rPr lang="en-US">
                <a:solidFill>
                  <a:schemeClr val="bg1"/>
                </a:solidFill>
              </a:rPr>
              <a:t>Recommended to us: 405 nm (violet)</a:t>
            </a:r>
          </a:p>
          <a:p>
            <a:pPr lvl="1"/>
            <a:endParaRPr lang="en-US">
              <a:solidFill>
                <a:schemeClr val="bg1"/>
              </a:solidFill>
            </a:endParaRPr>
          </a:p>
          <a:p>
            <a:pPr marL="285750" indent="-285750">
              <a:buFont typeface="Arial,Sans-Serif"/>
              <a:buChar char="•"/>
            </a:pPr>
            <a:endParaRPr lang="en-US">
              <a:solidFill>
                <a:schemeClr val="bg1"/>
              </a:solidFill>
            </a:endParaRPr>
          </a:p>
          <a:p>
            <a:r>
              <a:rPr lang="en-US" sz="2000">
                <a:solidFill>
                  <a:schemeClr val="bg1"/>
                </a:solidFill>
              </a:rPr>
              <a:t>Cost</a:t>
            </a:r>
            <a:endParaRPr lang="en-US" sz="2000">
              <a:solidFill>
                <a:schemeClr val="bg1"/>
              </a:solidFill>
              <a:ea typeface="+mn-lt"/>
              <a:cs typeface="+mn-lt"/>
            </a:endParaRPr>
          </a:p>
          <a:p>
            <a:pPr marL="285750" indent="-285750">
              <a:buFont typeface="Arial,Sans-Serif"/>
              <a:buChar char="•"/>
            </a:pPr>
            <a:r>
              <a:rPr lang="en-US">
                <a:solidFill>
                  <a:schemeClr val="bg1"/>
                </a:solidFill>
              </a:rPr>
              <a:t>Optical component are expensive </a:t>
            </a:r>
            <a:endParaRPr lang="en-US">
              <a:solidFill>
                <a:schemeClr val="bg1"/>
              </a:solidFill>
              <a:ea typeface="+mn-lt"/>
              <a:cs typeface="+mn-lt"/>
            </a:endParaRPr>
          </a:p>
          <a:p>
            <a:pPr marL="285750" indent="-285750">
              <a:buFont typeface="Arial,Sans-Serif"/>
              <a:buChar char="•"/>
            </a:pPr>
            <a:r>
              <a:rPr lang="en-US">
                <a:solidFill>
                  <a:schemeClr val="bg1"/>
                </a:solidFill>
              </a:rPr>
              <a:t>Project budget can’t go to just to optics</a:t>
            </a:r>
            <a:endParaRPr lang="en-US">
              <a:ea typeface="+mn-lt"/>
              <a:cs typeface="+mn-lt"/>
            </a:endParaRPr>
          </a:p>
          <a:p>
            <a:pPr marL="285750" indent="-285750">
              <a:buFont typeface="Arial,Sans-Serif"/>
              <a:buChar char="•"/>
            </a:pPr>
            <a:r>
              <a:rPr lang="en-US">
                <a:solidFill>
                  <a:schemeClr val="bg1"/>
                </a:solidFill>
                <a:ea typeface="+mn-lt"/>
                <a:cs typeface="+mn-lt"/>
              </a:rPr>
              <a:t>Many of the lasers are $3000+</a:t>
            </a:r>
            <a:endParaRPr lang="en-US"/>
          </a:p>
          <a:p>
            <a:pPr marL="285750" indent="-285750">
              <a:buFont typeface="Arial,Sans-Serif"/>
              <a:buChar char="•"/>
            </a:pPr>
            <a:endParaRPr lang="en-US">
              <a:solidFill>
                <a:schemeClr val="bg1"/>
              </a:solidFill>
            </a:endParaRPr>
          </a:p>
          <a:p>
            <a:pPr marL="742950" lvl="1" indent="-285750">
              <a:buFont typeface="Arial,Sans-Serif"/>
              <a:buChar char="•"/>
            </a:pPr>
            <a:endParaRPr lang="en-US">
              <a:solidFill>
                <a:schemeClr val="bg1"/>
              </a:solidFill>
            </a:endParaRPr>
          </a:p>
        </p:txBody>
      </p:sp>
    </p:spTree>
    <p:extLst>
      <p:ext uri="{BB962C8B-B14F-4D97-AF65-F5344CB8AC3E}">
        <p14:creationId xmlns:p14="http://schemas.microsoft.com/office/powerpoint/2010/main" val="299222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Trade Matrix</a:t>
            </a:r>
            <a:endParaRPr lang="en-US" sz="4800"/>
          </a:p>
        </p:txBody>
      </p:sp>
      <p:graphicFrame>
        <p:nvGraphicFramePr>
          <p:cNvPr id="7" name="Table 4">
            <a:extLst>
              <a:ext uri="{FF2B5EF4-FFF2-40B4-BE49-F238E27FC236}">
                <a16:creationId xmlns:a16="http://schemas.microsoft.com/office/drawing/2014/main" id="{E966E454-BB3B-9632-34FB-6924705BFCDD}"/>
              </a:ext>
            </a:extLst>
          </p:cNvPr>
          <p:cNvGraphicFramePr>
            <a:graphicFrameLocks noGrp="1"/>
          </p:cNvGraphicFramePr>
          <p:nvPr>
            <p:extLst>
              <p:ext uri="{D42A27DB-BD31-4B8C-83A1-F6EECF244321}">
                <p14:modId xmlns:p14="http://schemas.microsoft.com/office/powerpoint/2010/main" val="1656071046"/>
              </p:ext>
            </p:extLst>
          </p:nvPr>
        </p:nvGraphicFramePr>
        <p:xfrm>
          <a:off x="803240" y="1690688"/>
          <a:ext cx="10585520" cy="4076659"/>
        </p:xfrm>
        <a:graphic>
          <a:graphicData uri="http://schemas.openxmlformats.org/drawingml/2006/table">
            <a:tbl>
              <a:tblPr firstRow="1" bandRow="1">
                <a:tableStyleId>{5C22544A-7EE6-4342-B048-85BDC9FD1C3A}</a:tableStyleId>
              </a:tblPr>
              <a:tblGrid>
                <a:gridCol w="2034508">
                  <a:extLst>
                    <a:ext uri="{9D8B030D-6E8A-4147-A177-3AD203B41FA5}">
                      <a16:colId xmlns:a16="http://schemas.microsoft.com/office/drawing/2014/main" val="2975628284"/>
                    </a:ext>
                  </a:extLst>
                </a:gridCol>
                <a:gridCol w="1213554">
                  <a:extLst>
                    <a:ext uri="{9D8B030D-6E8A-4147-A177-3AD203B41FA5}">
                      <a16:colId xmlns:a16="http://schemas.microsoft.com/office/drawing/2014/main" val="2569744651"/>
                    </a:ext>
                  </a:extLst>
                </a:gridCol>
                <a:gridCol w="2482920">
                  <a:extLst>
                    <a:ext uri="{9D8B030D-6E8A-4147-A177-3AD203B41FA5}">
                      <a16:colId xmlns:a16="http://schemas.microsoft.com/office/drawing/2014/main" val="2298494086"/>
                    </a:ext>
                  </a:extLst>
                </a:gridCol>
                <a:gridCol w="2208943">
                  <a:extLst>
                    <a:ext uri="{9D8B030D-6E8A-4147-A177-3AD203B41FA5}">
                      <a16:colId xmlns:a16="http://schemas.microsoft.com/office/drawing/2014/main" val="376479024"/>
                    </a:ext>
                  </a:extLst>
                </a:gridCol>
                <a:gridCol w="2645595">
                  <a:extLst>
                    <a:ext uri="{9D8B030D-6E8A-4147-A177-3AD203B41FA5}">
                      <a16:colId xmlns:a16="http://schemas.microsoft.com/office/drawing/2014/main" val="706605299"/>
                    </a:ext>
                  </a:extLst>
                </a:gridCol>
              </a:tblGrid>
              <a:tr h="628639">
                <a:tc>
                  <a:txBody>
                    <a:bodyPr/>
                    <a:lstStyle/>
                    <a:p>
                      <a:pPr lvl="0" algn="ctr">
                        <a:buNone/>
                      </a:pPr>
                      <a:r>
                        <a:rPr lang="en-US">
                          <a:solidFill>
                            <a:schemeClr val="bg1"/>
                          </a:solidFill>
                          <a:latin typeface="Century Gothic"/>
                        </a:rPr>
                        <a:t>Metric</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a:solidFill>
                            <a:schemeClr val="bg1"/>
                          </a:solidFill>
                          <a:latin typeface="Century Gothic"/>
                        </a:rPr>
                        <a:t>Weight</a:t>
                      </a:r>
                    </a:p>
                    <a:p>
                      <a:pPr lvl="0" algn="ctr">
                        <a:buNone/>
                      </a:pPr>
                      <a:r>
                        <a:rPr lang="en-US">
                          <a:solidFill>
                            <a:schemeClr val="bg1"/>
                          </a:solidFill>
                          <a:latin typeface="Century Gothic"/>
                        </a:rPr>
                        <a:t>0-1</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sz="1800" b="0" i="0" u="none" strike="noStrike" noProof="0"/>
                        <a:t>S1FC405 - </a:t>
                      </a:r>
                      <a:r>
                        <a:rPr lang="en-US" sz="1800" b="1" i="0" u="none" strike="noStrike" noProof="0"/>
                        <a:t>Fabry-Perot </a:t>
                      </a:r>
                      <a:r>
                        <a:rPr lang="en-US" sz="1800" b="0" i="0" u="none" strike="noStrike" noProof="0"/>
                        <a:t>Benchtop Laser Source </a:t>
                      </a:r>
                      <a:endParaRPr lang="en-US"/>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sz="1800" b="0" i="0" u="none" strike="noStrike" noProof="0"/>
                        <a:t>S3FC405 - </a:t>
                      </a:r>
                      <a:r>
                        <a:rPr lang="en-US" sz="1800" b="1" i="0" u="none" strike="noStrike" noProof="0"/>
                        <a:t>Fabry-Perot </a:t>
                      </a:r>
                      <a:r>
                        <a:rPr lang="en-US" sz="1800" b="0" i="0" u="none" strike="noStrike" noProof="0"/>
                        <a:t>Benchtop w/ TEC</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a:solidFill>
                            <a:schemeClr val="bg1"/>
                          </a:solidFill>
                          <a:latin typeface="Century Gothic"/>
                        </a:rPr>
                        <a:t>Newport w/ Temperature Control</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extLst>
                  <a:ext uri="{0D108BD9-81ED-4DB2-BD59-A6C34878D82A}">
                    <a16:rowId xmlns:a16="http://schemas.microsoft.com/office/drawing/2014/main" val="3581586097"/>
                  </a:ext>
                </a:extLst>
              </a:tr>
              <a:tr h="628639">
                <a:tc>
                  <a:txBody>
                    <a:bodyPr/>
                    <a:lstStyle/>
                    <a:p>
                      <a:pPr lvl="0">
                        <a:buNone/>
                      </a:pPr>
                      <a:r>
                        <a:rPr lang="en-US" sz="1400">
                          <a:latin typeface="Century Gothic"/>
                        </a:rPr>
                        <a:t>Temperature Range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lgn="ctr">
                        <a:buNone/>
                      </a:pPr>
                      <a:r>
                        <a:rPr lang="en-US" sz="1400">
                          <a:latin typeface="Century Gothic"/>
                        </a:rPr>
                        <a:t>.4</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ctr"/>
                      <a:r>
                        <a:rPr lang="en-US" sz="1400">
                          <a:latin typeface="Century Gothic"/>
                        </a:rPr>
                        <a:t>0 – 50 °C</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F04A"/>
                    </a:solidFill>
                  </a:tcPr>
                </a:tc>
                <a:tc>
                  <a:txBody>
                    <a:bodyPr/>
                    <a:lstStyle/>
                    <a:p>
                      <a:pPr lvl="0" algn="ctr">
                        <a:buNone/>
                      </a:pPr>
                      <a:r>
                        <a:rPr lang="en-US" sz="1400" b="0">
                          <a:latin typeface="Century Gothic"/>
                        </a:rPr>
                        <a:t>0 – 50 °C</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F04A"/>
                    </a:solidFill>
                  </a:tcPr>
                </a:tc>
                <a:tc>
                  <a:txBody>
                    <a:bodyPr/>
                    <a:lstStyle/>
                    <a:p>
                      <a:pPr algn="ctr"/>
                      <a:r>
                        <a:rPr lang="en-US" sz="1400">
                          <a:latin typeface="Century Gothic"/>
                        </a:rPr>
                        <a:t>Can control to: </a:t>
                      </a:r>
                    </a:p>
                    <a:p>
                      <a:pPr lvl="0" algn="ctr">
                        <a:buNone/>
                      </a:pPr>
                      <a:r>
                        <a:rPr lang="en-US" sz="1400">
                          <a:latin typeface="Century Gothic"/>
                        </a:rPr>
                        <a:t>-5 – 80 °C</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B050"/>
                    </a:solidFill>
                  </a:tcPr>
                </a:tc>
                <a:extLst>
                  <a:ext uri="{0D108BD9-81ED-4DB2-BD59-A6C34878D82A}">
                    <a16:rowId xmlns:a16="http://schemas.microsoft.com/office/drawing/2014/main" val="1380064332"/>
                  </a:ext>
                </a:extLst>
              </a:tr>
              <a:tr h="628640">
                <a:tc>
                  <a:txBody>
                    <a:bodyPr/>
                    <a:lstStyle/>
                    <a:p>
                      <a:pPr lvl="0">
                        <a:buNone/>
                      </a:pPr>
                      <a:r>
                        <a:rPr lang="en-US" sz="1400" b="0" i="0" u="none" strike="noStrike" noProof="0">
                          <a:latin typeface="Century Gothic"/>
                        </a:rPr>
                        <a:t>Cost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400" b="0" i="0" u="none" strike="noStrike" noProof="0">
                          <a:latin typeface="Century Gothic"/>
                        </a:rPr>
                        <a:t>.4</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r>
                        <a:rPr lang="en-US" sz="1400">
                          <a:latin typeface="Century Gothic"/>
                        </a:rPr>
                        <a:t>$1941</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04A"/>
                    </a:solidFill>
                  </a:tcPr>
                </a:tc>
                <a:tc>
                  <a:txBody>
                    <a:bodyPr/>
                    <a:lstStyle/>
                    <a:p>
                      <a:pPr lvl="0" algn="ctr">
                        <a:buNone/>
                      </a:pPr>
                      <a:r>
                        <a:rPr lang="en-US" sz="1400" b="0">
                          <a:latin typeface="Century Gothic"/>
                        </a:rPr>
                        <a:t>$2,394</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573D"/>
                    </a:solidFill>
                  </a:tcPr>
                </a:tc>
                <a:tc>
                  <a:txBody>
                    <a:bodyPr/>
                    <a:lstStyle/>
                    <a:p>
                      <a:pPr algn="ctr"/>
                      <a:r>
                        <a:rPr lang="en-US" sz="1400">
                          <a:latin typeface="Century Gothic"/>
                        </a:rPr>
                        <a:t>$1,797</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04A"/>
                    </a:solidFill>
                  </a:tcPr>
                </a:tc>
                <a:extLst>
                  <a:ext uri="{0D108BD9-81ED-4DB2-BD59-A6C34878D82A}">
                    <a16:rowId xmlns:a16="http://schemas.microsoft.com/office/drawing/2014/main" val="513714870"/>
                  </a:ext>
                </a:extLst>
              </a:tr>
              <a:tr h="628640">
                <a:tc>
                  <a:txBody>
                    <a:bodyPr/>
                    <a:lstStyle/>
                    <a:p>
                      <a:pPr lvl="0">
                        <a:buNone/>
                      </a:pPr>
                      <a:r>
                        <a:rPr lang="en-US" sz="1400" b="0" i="0" u="none" strike="noStrike" noProof="0">
                          <a:latin typeface="Century Gothic"/>
                        </a:rPr>
                        <a:t>Wavelength</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lgn="ctr">
                        <a:buNone/>
                      </a:pPr>
                      <a:r>
                        <a:rPr lang="en-US" sz="1400" b="0" i="0" u="none" strike="noStrike" noProof="0">
                          <a:latin typeface="Century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75000"/>
                      </a:schemeClr>
                    </a:solidFill>
                  </a:tcPr>
                </a:tc>
                <a:tc>
                  <a:txBody>
                    <a:bodyPr/>
                    <a:lstStyle/>
                    <a:p>
                      <a:pPr algn="ctr"/>
                      <a:r>
                        <a:rPr lang="en-US" sz="1400">
                          <a:latin typeface="Century Gothic"/>
                        </a:rPr>
                        <a:t>405 ± 10 nm</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00B050"/>
                    </a:solidFill>
                  </a:tcPr>
                </a:tc>
                <a:tc>
                  <a:txBody>
                    <a:bodyPr/>
                    <a:lstStyle/>
                    <a:p>
                      <a:pPr lvl="0" algn="ctr">
                        <a:buNone/>
                      </a:pPr>
                      <a:r>
                        <a:rPr lang="en-US" sz="1400" b="0" i="0" u="none" strike="noStrike" noProof="0">
                          <a:latin typeface="Century Gothic"/>
                        </a:rPr>
                        <a:t>405 ± 10 nm</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B050"/>
                    </a:solidFill>
                  </a:tcPr>
                </a:tc>
                <a:tc>
                  <a:txBody>
                    <a:bodyPr/>
                    <a:lstStyle/>
                    <a:p>
                      <a:pPr lvl="0" algn="ctr">
                        <a:buNone/>
                      </a:pPr>
                      <a:r>
                        <a:rPr lang="en-US" sz="1400" b="0" i="0" u="none" strike="noStrike" noProof="0">
                          <a:latin typeface="Century Gothic"/>
                        </a:rPr>
                        <a:t>405 –7/+5 nm</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B050"/>
                    </a:solidFill>
                  </a:tcPr>
                </a:tc>
                <a:extLst>
                  <a:ext uri="{0D108BD9-81ED-4DB2-BD59-A6C34878D82A}">
                    <a16:rowId xmlns:a16="http://schemas.microsoft.com/office/drawing/2014/main" val="784456028"/>
                  </a:ext>
                </a:extLst>
              </a:tr>
              <a:tr h="628640">
                <a:tc>
                  <a:txBody>
                    <a:bodyPr/>
                    <a:lstStyle/>
                    <a:p>
                      <a:pPr lvl="0">
                        <a:buNone/>
                      </a:pPr>
                      <a:r>
                        <a:rPr lang="en-US" sz="1400" b="0" i="0" u="none" strike="noStrike" noProof="0">
                          <a:latin typeface="Century Gothic"/>
                        </a:rPr>
                        <a:t>Temperature Control?</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400" b="0" i="0" u="none" strike="noStrike" noProof="0">
                          <a:latin typeface="Century Gothic"/>
                        </a:rPr>
                        <a:t>.1</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r>
                        <a:rPr lang="en-US" sz="1400">
                          <a:latin typeface="Century Gothic"/>
                        </a:rPr>
                        <a:t>No</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573D"/>
                    </a:solidFill>
                  </a:tcPr>
                </a:tc>
                <a:tc>
                  <a:txBody>
                    <a:bodyPr/>
                    <a:lstStyle/>
                    <a:p>
                      <a:pPr lvl="0" algn="ctr">
                        <a:buNone/>
                      </a:pPr>
                      <a:r>
                        <a:rPr lang="en-US" sz="1400" b="0">
                          <a:latin typeface="Century Gothic"/>
                        </a:rPr>
                        <a:t>Yes</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tc>
                  <a:txBody>
                    <a:bodyPr/>
                    <a:lstStyle/>
                    <a:p>
                      <a:pPr lvl="0" algn="ctr">
                        <a:buNone/>
                      </a:pPr>
                      <a:r>
                        <a:rPr lang="en-US" sz="1400"/>
                        <a:t>Yes</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extLst>
                  <a:ext uri="{0D108BD9-81ED-4DB2-BD59-A6C34878D82A}">
                    <a16:rowId xmlns:a16="http://schemas.microsoft.com/office/drawing/2014/main" val="843298790"/>
                  </a:ext>
                </a:extLst>
              </a:tr>
              <a:tr h="647700">
                <a:tc gridSpan="2">
                  <a:txBody>
                    <a:bodyPr/>
                    <a:lstStyle/>
                    <a:p>
                      <a:pPr lvl="0" algn="ctr">
                        <a:buNone/>
                      </a:pPr>
                      <a:r>
                        <a:rPr lang="en-US" sz="1400" b="0">
                          <a:latin typeface="Century Gothic"/>
                        </a:rPr>
                        <a:t>Weighted Total</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5">
                        <a:lumMod val="20000"/>
                        <a:lumOff val="80000"/>
                      </a:schemeClr>
                    </a:solidFill>
                  </a:tcPr>
                </a:tc>
                <a:tc hMerge="1">
                  <a:txBody>
                    <a:bodyPr/>
                    <a:lstStyle/>
                    <a:p>
                      <a:endParaRPr lang="en-US" sz="1400" b="1">
                        <a:latin typeface="Century Gothic"/>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r>
                        <a:rPr lang="en-US" sz="1400" b="0">
                          <a:latin typeface="Century Gothic"/>
                        </a:rPr>
                        <a:t>1.8</a:t>
                      </a:r>
                      <a:endParaRPr lang="en-US"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5">
                        <a:lumMod val="20000"/>
                        <a:lumOff val="80000"/>
                      </a:schemeClr>
                    </a:solidFill>
                  </a:tcPr>
                </a:tc>
                <a:tc>
                  <a:txBody>
                    <a:bodyPr/>
                    <a:lstStyle/>
                    <a:p>
                      <a:pPr lvl="0" algn="ctr">
                        <a:buNone/>
                      </a:pPr>
                      <a:r>
                        <a:rPr lang="en-US" sz="1400" b="0">
                          <a:latin typeface="Century Gothic"/>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algn="ctr"/>
                      <a:r>
                        <a:rPr lang="en-US" sz="1400" b="1">
                          <a:latin typeface="Century Gothic"/>
                        </a:rPr>
                        <a:t>2.6</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60000"/>
                        <a:lumOff val="40000"/>
                      </a:schemeClr>
                    </a:solidFill>
                  </a:tcPr>
                </a:tc>
                <a:extLst>
                  <a:ext uri="{0D108BD9-81ED-4DB2-BD59-A6C34878D82A}">
                    <a16:rowId xmlns:a16="http://schemas.microsoft.com/office/drawing/2014/main" val="4113119874"/>
                  </a:ext>
                </a:extLst>
              </a:tr>
            </a:tbl>
          </a:graphicData>
        </a:graphic>
      </p:graphicFrame>
      <p:sp>
        <p:nvSpPr>
          <p:cNvPr id="3" name="Slide Number Placeholder 2">
            <a:extLst>
              <a:ext uri="{FF2B5EF4-FFF2-40B4-BE49-F238E27FC236}">
                <a16:creationId xmlns:a16="http://schemas.microsoft.com/office/drawing/2014/main" id="{844F1DF5-6C03-B10B-7368-F65D45B59F31}"/>
              </a:ext>
            </a:extLst>
          </p:cNvPr>
          <p:cNvSpPr>
            <a:spLocks noGrp="1"/>
          </p:cNvSpPr>
          <p:nvPr>
            <p:ph type="sldNum" sz="quarter" idx="12"/>
          </p:nvPr>
        </p:nvSpPr>
        <p:spPr/>
        <p:txBody>
          <a:bodyPr/>
          <a:lstStyle/>
          <a:p>
            <a:fld id="{48F63A3B-78C7-47BE-AE5E-E10140E04643}" type="slidenum">
              <a:rPr lang="en-US" dirty="0"/>
              <a:t>23</a:t>
            </a:fld>
            <a:endParaRPr lang="en-US"/>
          </a:p>
        </p:txBody>
      </p:sp>
      <p:graphicFrame>
        <p:nvGraphicFramePr>
          <p:cNvPr id="4" name="Table 3">
            <a:extLst>
              <a:ext uri="{FF2B5EF4-FFF2-40B4-BE49-F238E27FC236}">
                <a16:creationId xmlns:a16="http://schemas.microsoft.com/office/drawing/2014/main" id="{EFC05EB7-CBA3-D6EC-841B-0614F9E6BFCD}"/>
              </a:ext>
            </a:extLst>
          </p:cNvPr>
          <p:cNvGraphicFramePr>
            <a:graphicFrameLocks noGrp="1"/>
          </p:cNvGraphicFramePr>
          <p:nvPr>
            <p:extLst>
              <p:ext uri="{D42A27DB-BD31-4B8C-83A1-F6EECF244321}">
                <p14:modId xmlns:p14="http://schemas.microsoft.com/office/powerpoint/2010/main" val="1716629509"/>
              </p:ext>
            </p:extLst>
          </p:nvPr>
        </p:nvGraphicFramePr>
        <p:xfrm>
          <a:off x="803240" y="6168072"/>
          <a:ext cx="2571669" cy="370840"/>
        </p:xfrm>
        <a:graphic>
          <a:graphicData uri="http://schemas.openxmlformats.org/drawingml/2006/table">
            <a:tbl>
              <a:tblPr firstRow="1" bandRow="1">
                <a:tableStyleId>{5C22544A-7EE6-4342-B048-85BDC9FD1C3A}</a:tableStyleId>
              </a:tblPr>
              <a:tblGrid>
                <a:gridCol w="857223">
                  <a:extLst>
                    <a:ext uri="{9D8B030D-6E8A-4147-A177-3AD203B41FA5}">
                      <a16:colId xmlns:a16="http://schemas.microsoft.com/office/drawing/2014/main" val="3015359385"/>
                    </a:ext>
                  </a:extLst>
                </a:gridCol>
                <a:gridCol w="857223">
                  <a:extLst>
                    <a:ext uri="{9D8B030D-6E8A-4147-A177-3AD203B41FA5}">
                      <a16:colId xmlns:a16="http://schemas.microsoft.com/office/drawing/2014/main" val="257588278"/>
                    </a:ext>
                  </a:extLst>
                </a:gridCol>
                <a:gridCol w="857223">
                  <a:extLst>
                    <a:ext uri="{9D8B030D-6E8A-4147-A177-3AD203B41FA5}">
                      <a16:colId xmlns:a16="http://schemas.microsoft.com/office/drawing/2014/main" val="4171787601"/>
                    </a:ext>
                  </a:extLst>
                </a:gridCol>
              </a:tblGrid>
              <a:tr h="370840">
                <a:tc>
                  <a:txBody>
                    <a:bodyPr/>
                    <a:lstStyle/>
                    <a:p>
                      <a:pPr algn="ctr"/>
                      <a:r>
                        <a:rPr lang="en-US" sz="1200" b="0">
                          <a:solidFill>
                            <a:schemeClr val="tx1"/>
                          </a:solidFill>
                        </a:rPr>
                        <a:t>1 - Worst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73D"/>
                    </a:solidFill>
                  </a:tcPr>
                </a:tc>
                <a:tc>
                  <a:txBody>
                    <a:bodyPr/>
                    <a:lstStyle/>
                    <a:p>
                      <a:pPr algn="ctr"/>
                      <a:r>
                        <a:rPr lang="en-US" sz="1200" b="0">
                          <a:solidFill>
                            <a:schemeClr val="tx1"/>
                          </a:solidFill>
                        </a:rPr>
                        <a:t>2 - Mid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algn="ctr"/>
                      <a:r>
                        <a:rPr lang="en-US" sz="1200" b="0">
                          <a:solidFill>
                            <a:schemeClr val="tx1"/>
                          </a:solidFill>
                        </a:rPr>
                        <a:t>3 - Best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81103388"/>
                  </a:ext>
                </a:extLst>
              </a:tr>
            </a:tbl>
          </a:graphicData>
        </a:graphic>
      </p:graphicFrame>
    </p:spTree>
    <p:extLst>
      <p:ext uri="{BB962C8B-B14F-4D97-AF65-F5344CB8AC3E}">
        <p14:creationId xmlns:p14="http://schemas.microsoft.com/office/powerpoint/2010/main" val="479352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Current Path</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825625"/>
            <a:ext cx="7260771" cy="4351338"/>
          </a:xfrm>
        </p:spPr>
        <p:txBody>
          <a:bodyPr vert="horz" lIns="91440" tIns="45720" rIns="91440" bIns="45720" rtlCol="0" anchor="t">
            <a:noAutofit/>
          </a:bodyPr>
          <a:lstStyle/>
          <a:p>
            <a:pPr>
              <a:lnSpc>
                <a:spcPct val="100000"/>
              </a:lnSpc>
            </a:pPr>
            <a:r>
              <a:rPr lang="en-US"/>
              <a:t>Continue to research cost effective options</a:t>
            </a:r>
          </a:p>
          <a:p>
            <a:pPr marL="0" indent="0">
              <a:lnSpc>
                <a:spcPct val="100000"/>
              </a:lnSpc>
              <a:buNone/>
            </a:pPr>
            <a:endParaRPr lang="en-US"/>
          </a:p>
          <a:p>
            <a:pPr>
              <a:lnSpc>
                <a:spcPct val="100000"/>
              </a:lnSpc>
            </a:pPr>
            <a:r>
              <a:rPr lang="en-US">
                <a:solidFill>
                  <a:srgbClr val="FFFFFF"/>
                </a:solidFill>
                <a:latin typeface="Century Gothic"/>
              </a:rPr>
              <a:t>Define budget for laser</a:t>
            </a:r>
          </a:p>
          <a:p>
            <a:pPr marL="0" indent="0">
              <a:lnSpc>
                <a:spcPct val="100000"/>
              </a:lnSpc>
              <a:buNone/>
            </a:pPr>
            <a:endParaRPr lang="en-US">
              <a:solidFill>
                <a:srgbClr val="FFFFFF"/>
              </a:solidFill>
              <a:latin typeface="Century Gothic"/>
            </a:endParaRPr>
          </a:p>
          <a:p>
            <a:pPr>
              <a:lnSpc>
                <a:spcPct val="100000"/>
              </a:lnSpc>
            </a:pPr>
            <a:r>
              <a:rPr lang="en-US">
                <a:solidFill>
                  <a:srgbClr val="FFFFFF"/>
                </a:solidFill>
                <a:latin typeface="Century Gothic"/>
              </a:rPr>
              <a:t>Look at schedule for ordering </a:t>
            </a:r>
          </a:p>
          <a:p>
            <a:pPr lvl="1">
              <a:lnSpc>
                <a:spcPct val="100000"/>
              </a:lnSpc>
            </a:pPr>
            <a:r>
              <a:rPr lang="en-US">
                <a:solidFill>
                  <a:srgbClr val="FFFFFF"/>
                </a:solidFill>
                <a:latin typeface="Century Gothic"/>
              </a:rPr>
              <a:t>(some are 4 – 10 weeks out)</a:t>
            </a:r>
          </a:p>
        </p:txBody>
      </p:sp>
      <p:sp>
        <p:nvSpPr>
          <p:cNvPr id="4" name="Slide Number Placeholder 3">
            <a:extLst>
              <a:ext uri="{FF2B5EF4-FFF2-40B4-BE49-F238E27FC236}">
                <a16:creationId xmlns:a16="http://schemas.microsoft.com/office/drawing/2014/main" id="{CED3A22E-FBAB-BEF4-25C1-2ABD12237A61}"/>
              </a:ext>
            </a:extLst>
          </p:cNvPr>
          <p:cNvSpPr>
            <a:spLocks noGrp="1"/>
          </p:cNvSpPr>
          <p:nvPr>
            <p:ph type="sldNum" sz="quarter" idx="12"/>
          </p:nvPr>
        </p:nvSpPr>
        <p:spPr/>
        <p:txBody>
          <a:bodyPr/>
          <a:lstStyle/>
          <a:p>
            <a:fld id="{48F63A3B-78C7-47BE-AE5E-E10140E04643}" type="slidenum">
              <a:rPr lang="en-US" dirty="0"/>
              <a:t>24</a:t>
            </a:fld>
            <a:endParaRPr lang="en-US"/>
          </a:p>
        </p:txBody>
      </p:sp>
      <p:pic>
        <p:nvPicPr>
          <p:cNvPr id="5" name="Picture 4" descr="A picture containing shape&#10;&#10;Description automatically generated">
            <a:extLst>
              <a:ext uri="{FF2B5EF4-FFF2-40B4-BE49-F238E27FC236}">
                <a16:creationId xmlns:a16="http://schemas.microsoft.com/office/drawing/2014/main" id="{33180CCC-38FA-54D4-7FF4-2255CE3C2DBC}"/>
              </a:ext>
            </a:extLst>
          </p:cNvPr>
          <p:cNvPicPr>
            <a:picLocks noChangeAspect="1"/>
          </p:cNvPicPr>
          <p:nvPr/>
        </p:nvPicPr>
        <p:blipFill>
          <a:blip r:embed="rId2"/>
          <a:stretch>
            <a:fillRect/>
          </a:stretch>
        </p:blipFill>
        <p:spPr>
          <a:xfrm>
            <a:off x="8610600" y="1825625"/>
            <a:ext cx="2743200" cy="2057400"/>
          </a:xfrm>
          <a:prstGeom prst="rect">
            <a:avLst/>
          </a:prstGeom>
        </p:spPr>
      </p:pic>
      <p:pic>
        <p:nvPicPr>
          <p:cNvPr id="6" name="Picture 6" descr="A picture containing electronics, loudspeaker&#10;&#10;Description automatically generated">
            <a:extLst>
              <a:ext uri="{FF2B5EF4-FFF2-40B4-BE49-F238E27FC236}">
                <a16:creationId xmlns:a16="http://schemas.microsoft.com/office/drawing/2014/main" id="{A872DCF8-CF17-7CE1-CA2A-09054A2F60B5}"/>
              </a:ext>
            </a:extLst>
          </p:cNvPr>
          <p:cNvPicPr>
            <a:picLocks noChangeAspect="1"/>
          </p:cNvPicPr>
          <p:nvPr/>
        </p:nvPicPr>
        <p:blipFill>
          <a:blip r:embed="rId3"/>
          <a:stretch>
            <a:fillRect/>
          </a:stretch>
        </p:blipFill>
        <p:spPr>
          <a:xfrm>
            <a:off x="8627601" y="4090987"/>
            <a:ext cx="2743200" cy="2057400"/>
          </a:xfrm>
          <a:prstGeom prst="rect">
            <a:avLst/>
          </a:prstGeom>
        </p:spPr>
      </p:pic>
    </p:spTree>
    <p:extLst>
      <p:ext uri="{BB962C8B-B14F-4D97-AF65-F5344CB8AC3E}">
        <p14:creationId xmlns:p14="http://schemas.microsoft.com/office/powerpoint/2010/main" val="178858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fontScale="90000"/>
          </a:bodyPr>
          <a:lstStyle/>
          <a:p>
            <a:pPr algn="ctr"/>
            <a:r>
              <a:rPr lang="en-US" sz="6000">
                <a:solidFill>
                  <a:srgbClr val="BF9000"/>
                </a:solidFill>
                <a:latin typeface="Century Gothic"/>
              </a:rPr>
              <a:t>Trade 3: Computational Platform  </a:t>
            </a:r>
            <a:endParaRPr lang="en-US"/>
          </a:p>
        </p:txBody>
      </p:sp>
    </p:spTree>
    <p:extLst>
      <p:ext uri="{BB962C8B-B14F-4D97-AF65-F5344CB8AC3E}">
        <p14:creationId xmlns:p14="http://schemas.microsoft.com/office/powerpoint/2010/main" val="248912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t>Trade Considerations</a:t>
            </a:r>
          </a:p>
        </p:txBody>
      </p:sp>
      <p:sp>
        <p:nvSpPr>
          <p:cNvPr id="3" name="TextBox 2">
            <a:extLst>
              <a:ext uri="{FF2B5EF4-FFF2-40B4-BE49-F238E27FC236}">
                <a16:creationId xmlns:a16="http://schemas.microsoft.com/office/drawing/2014/main" id="{3B4BD978-D55F-5F3A-9AC5-20F9822B5834}"/>
              </a:ext>
            </a:extLst>
          </p:cNvPr>
          <p:cNvSpPr txBox="1"/>
          <p:nvPr/>
        </p:nvSpPr>
        <p:spPr>
          <a:xfrm>
            <a:off x="839060" y="1711681"/>
            <a:ext cx="9832643"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Processor Speed</a:t>
            </a:r>
          </a:p>
          <a:p>
            <a:pPr marL="285750" indent="-285750">
              <a:buFont typeface="Arial"/>
              <a:buChar char="•"/>
            </a:pPr>
            <a:r>
              <a:rPr lang="en-US">
                <a:solidFill>
                  <a:schemeClr val="bg1"/>
                </a:solidFill>
              </a:rPr>
              <a:t>Programming languages available </a:t>
            </a:r>
          </a:p>
          <a:p>
            <a:pPr marL="285750" indent="-285750">
              <a:buFont typeface="Arial"/>
              <a:buChar char="•"/>
            </a:pPr>
            <a:r>
              <a:rPr lang="en-US">
                <a:solidFill>
                  <a:schemeClr val="bg1"/>
                </a:solidFill>
              </a:rPr>
              <a:t>Processor clock speed</a:t>
            </a:r>
          </a:p>
          <a:p>
            <a:pPr marL="285750" indent="-285750">
              <a:buFont typeface="Arial"/>
              <a:buChar char="•"/>
            </a:pPr>
            <a:r>
              <a:rPr lang="en-US">
                <a:solidFill>
                  <a:schemeClr val="bg1"/>
                </a:solidFill>
                <a:ea typeface="+mn-lt"/>
                <a:cs typeface="+mn-lt"/>
              </a:rPr>
              <a:t>CPU vs GPU vs  FPGA </a:t>
            </a:r>
          </a:p>
          <a:p>
            <a:pPr marL="285750" indent="-285750">
              <a:buFont typeface="Arial"/>
              <a:buChar char="•"/>
            </a:pPr>
            <a:r>
              <a:rPr lang="en-US">
                <a:solidFill>
                  <a:schemeClr val="bg1"/>
                </a:solidFill>
                <a:ea typeface="+mn-lt"/>
                <a:cs typeface="+mn-lt"/>
              </a:rPr>
              <a:t>100 FPS </a:t>
            </a:r>
          </a:p>
          <a:p>
            <a:pPr marL="285750" indent="-285750">
              <a:buFont typeface="Arial"/>
              <a:buChar char="•"/>
            </a:pPr>
            <a:r>
              <a:rPr lang="en-US">
                <a:solidFill>
                  <a:schemeClr val="bg1"/>
                </a:solidFill>
                <a:ea typeface="+mn-lt"/>
                <a:cs typeface="+mn-lt"/>
              </a:rPr>
              <a:t>12,000 seconds for stack processing </a:t>
            </a:r>
          </a:p>
          <a:p>
            <a:pPr marL="285750" indent="-285750">
              <a:buFont typeface="Arial"/>
              <a:buChar char="•"/>
            </a:pPr>
            <a:endParaRPr lang="en-US">
              <a:solidFill>
                <a:schemeClr val="bg1"/>
              </a:solidFill>
              <a:ea typeface="+mn-lt"/>
              <a:cs typeface="+mn-lt"/>
            </a:endParaRPr>
          </a:p>
          <a:p>
            <a:r>
              <a:rPr lang="en-US">
                <a:solidFill>
                  <a:schemeClr val="bg1"/>
                </a:solidFill>
                <a:ea typeface="+mn-lt"/>
                <a:cs typeface="+mn-lt"/>
              </a:rPr>
              <a:t>Power Limitation</a:t>
            </a:r>
          </a:p>
          <a:p>
            <a:pPr marL="285750" indent="-285750">
              <a:buFont typeface="Arial"/>
              <a:buChar char="•"/>
            </a:pPr>
            <a:r>
              <a:rPr lang="en-US">
                <a:solidFill>
                  <a:schemeClr val="bg1"/>
                </a:solidFill>
              </a:rPr>
              <a:t>10 Watts active</a:t>
            </a:r>
          </a:p>
          <a:p>
            <a:pPr marL="285750" indent="-285750">
              <a:buFont typeface="Arial,Sans-Serif"/>
              <a:buChar char="•"/>
            </a:pPr>
            <a:r>
              <a:rPr lang="en-US">
                <a:solidFill>
                  <a:schemeClr val="bg1"/>
                </a:solidFill>
              </a:rPr>
              <a:t>0.5 Watts inactive</a:t>
            </a:r>
          </a:p>
          <a:p>
            <a:pPr marL="285750" indent="-285750">
              <a:buFont typeface="Arial,Sans-Serif"/>
              <a:buChar char="•"/>
            </a:pPr>
            <a:endParaRPr lang="en-US">
              <a:solidFill>
                <a:schemeClr val="bg1"/>
              </a:solidFill>
            </a:endParaRPr>
          </a:p>
          <a:p>
            <a:r>
              <a:rPr lang="en-US">
                <a:solidFill>
                  <a:schemeClr val="bg1"/>
                </a:solidFill>
              </a:rPr>
              <a:t>Usability </a:t>
            </a:r>
          </a:p>
          <a:p>
            <a:pPr marL="285750" indent="-285750">
              <a:buFont typeface="Arial,Sans-Serif"/>
              <a:buChar char="•"/>
            </a:pPr>
            <a:r>
              <a:rPr lang="en-US">
                <a:solidFill>
                  <a:schemeClr val="bg1"/>
                </a:solidFill>
              </a:rPr>
              <a:t>Is it realistically difficult to work with / learn?</a:t>
            </a:r>
          </a:p>
          <a:p>
            <a:pPr marL="285750" indent="-285750">
              <a:buFont typeface="Arial,Sans-Serif"/>
              <a:buChar char="•"/>
            </a:pPr>
            <a:r>
              <a:rPr lang="en-US">
                <a:solidFill>
                  <a:schemeClr val="bg1"/>
                </a:solidFill>
              </a:rPr>
              <a:t>How does the architecture affect development time?</a:t>
            </a:r>
          </a:p>
          <a:p>
            <a:pPr marL="285750" indent="-285750">
              <a:buFont typeface="Arial,Sans-Serif"/>
              <a:buChar char="•"/>
            </a:pPr>
            <a:endParaRPr lang="en-US">
              <a:solidFill>
                <a:schemeClr val="bg1"/>
              </a:solidFill>
            </a:endParaRPr>
          </a:p>
          <a:p>
            <a:pPr marL="285750" indent="-285750">
              <a:buFont typeface="Arial,Sans-Serif"/>
              <a:buChar char="•"/>
            </a:pPr>
            <a:endParaRPr lang="en-US">
              <a:solidFill>
                <a:schemeClr val="bg1"/>
              </a:solidFill>
            </a:endParaRPr>
          </a:p>
          <a:p>
            <a:pPr marL="285750" indent="-285750">
              <a:buFont typeface="Arial,Sans-Serif"/>
              <a:buChar char="•"/>
            </a:pPr>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pPr marL="285750" indent="-285750">
              <a:buFont typeface="Arial"/>
              <a:buChar char="•"/>
            </a:pPr>
            <a:endParaRPr lang="en-US">
              <a:solidFill>
                <a:schemeClr val="bg1"/>
              </a:solidFill>
            </a:endParaRPr>
          </a:p>
        </p:txBody>
      </p:sp>
      <p:sp>
        <p:nvSpPr>
          <p:cNvPr id="4" name="Slide Number Placeholder 3">
            <a:extLst>
              <a:ext uri="{FF2B5EF4-FFF2-40B4-BE49-F238E27FC236}">
                <a16:creationId xmlns:a16="http://schemas.microsoft.com/office/drawing/2014/main" id="{B23E3A2F-1208-128C-0EFF-FA2AE5A4DE94}"/>
              </a:ext>
            </a:extLst>
          </p:cNvPr>
          <p:cNvSpPr>
            <a:spLocks noGrp="1"/>
          </p:cNvSpPr>
          <p:nvPr>
            <p:ph type="sldNum" sz="quarter" idx="12"/>
          </p:nvPr>
        </p:nvSpPr>
        <p:spPr/>
        <p:txBody>
          <a:bodyPr/>
          <a:lstStyle/>
          <a:p>
            <a:fld id="{48F63A3B-78C7-47BE-AE5E-E10140E04643}" type="slidenum">
              <a:rPr lang="en-US" dirty="0"/>
              <a:t>26</a:t>
            </a:fld>
            <a:endParaRPr lang="en-US"/>
          </a:p>
        </p:txBody>
      </p:sp>
    </p:spTree>
    <p:extLst>
      <p:ext uri="{BB962C8B-B14F-4D97-AF65-F5344CB8AC3E}">
        <p14:creationId xmlns:p14="http://schemas.microsoft.com/office/powerpoint/2010/main" val="4231853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Design Options </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p:txBody>
          <a:bodyPr vert="horz" lIns="91440" tIns="45720" rIns="91440" bIns="45720" rtlCol="0" anchor="t">
            <a:normAutofit lnSpcReduction="10000"/>
          </a:bodyPr>
          <a:lstStyle/>
          <a:p>
            <a:r>
              <a:rPr lang="en-US">
                <a:solidFill>
                  <a:srgbClr val="FFFFFF"/>
                </a:solidFill>
                <a:latin typeface="Century Gothic"/>
              </a:rPr>
              <a:t>CPU vs GPU vs FPGA</a:t>
            </a:r>
          </a:p>
          <a:p>
            <a:pPr lvl="1"/>
            <a:r>
              <a:rPr lang="en-US">
                <a:solidFill>
                  <a:srgbClr val="FFFFFF"/>
                </a:solidFill>
                <a:latin typeface="Century Gothic"/>
              </a:rPr>
              <a:t>Number of cores vs speed of cores vs flexibility </a:t>
            </a:r>
            <a:endParaRPr lang="en-US"/>
          </a:p>
          <a:p>
            <a:pPr lvl="1"/>
            <a:r>
              <a:rPr lang="en-US">
                <a:solidFill>
                  <a:srgbClr val="FFFFFF"/>
                </a:solidFill>
                <a:latin typeface="Century Gothic"/>
              </a:rPr>
              <a:t>Parallel processing </a:t>
            </a:r>
          </a:p>
          <a:p>
            <a:pPr lvl="1"/>
            <a:r>
              <a:rPr lang="en-US">
                <a:solidFill>
                  <a:srgbClr val="FFFFFF"/>
                </a:solidFill>
                <a:latin typeface="Century Gothic"/>
              </a:rPr>
              <a:t>Power </a:t>
            </a:r>
          </a:p>
          <a:p>
            <a:r>
              <a:rPr lang="en-US">
                <a:solidFill>
                  <a:srgbClr val="FFFFFF"/>
                </a:solidFill>
                <a:latin typeface="Century Gothic"/>
              </a:rPr>
              <a:t>System On Module (SOM)</a:t>
            </a:r>
            <a:endParaRPr lang="en-US">
              <a:ea typeface="+mn-lt"/>
              <a:cs typeface="+mn-lt"/>
            </a:endParaRPr>
          </a:p>
          <a:p>
            <a:pPr lvl="1"/>
            <a:r>
              <a:rPr lang="en-US">
                <a:ea typeface="+mn-lt"/>
                <a:cs typeface="+mn-lt"/>
              </a:rPr>
              <a:t>Specialized I/O, processors, microcontrollers  </a:t>
            </a:r>
          </a:p>
          <a:p>
            <a:pPr lvl="1"/>
            <a:r>
              <a:rPr lang="en-US">
                <a:ea typeface="+mn-lt"/>
                <a:cs typeface="+mn-lt"/>
              </a:rPr>
              <a:t>Efficient build  </a:t>
            </a:r>
          </a:p>
          <a:p>
            <a:r>
              <a:rPr lang="en-US">
                <a:solidFill>
                  <a:srgbClr val="FFFFFF"/>
                </a:solidFill>
                <a:latin typeface="Century Gothic"/>
              </a:rPr>
              <a:t>Single Board Computer (SBC)</a:t>
            </a:r>
          </a:p>
          <a:p>
            <a:pPr lvl="1"/>
            <a:r>
              <a:rPr lang="en-US">
                <a:solidFill>
                  <a:srgbClr val="FFFFFF"/>
                </a:solidFill>
                <a:latin typeface="Century Gothic"/>
              </a:rPr>
              <a:t>Complete with processor, memory, and I/O</a:t>
            </a:r>
          </a:p>
          <a:p>
            <a:pPr lvl="1"/>
            <a:r>
              <a:rPr lang="en-US">
                <a:solidFill>
                  <a:srgbClr val="FFFFFF"/>
                </a:solidFill>
                <a:latin typeface="Century Gothic"/>
              </a:rPr>
              <a:t>External memory requirements </a:t>
            </a:r>
          </a:p>
          <a:p>
            <a:pPr lvl="1"/>
            <a:r>
              <a:rPr lang="en-US">
                <a:solidFill>
                  <a:srgbClr val="FFFFFF"/>
                </a:solidFill>
                <a:latin typeface="Century Gothic"/>
              </a:rPr>
              <a:t>Relatively inefficient build </a:t>
            </a:r>
          </a:p>
          <a:p>
            <a:pPr marL="0" indent="0">
              <a:buNone/>
            </a:pPr>
            <a:endParaRPr lang="en-US">
              <a:solidFill>
                <a:srgbClr val="FFFFFF"/>
              </a:solidFill>
              <a:latin typeface="Century Gothic"/>
            </a:endParaRPr>
          </a:p>
          <a:p>
            <a:endParaRPr lang="en-US">
              <a:solidFill>
                <a:srgbClr val="FFFFFF"/>
              </a:solidFill>
              <a:latin typeface="Century Gothic"/>
            </a:endParaRPr>
          </a:p>
        </p:txBody>
      </p:sp>
      <p:sp>
        <p:nvSpPr>
          <p:cNvPr id="4" name="Slide Number Placeholder 3">
            <a:extLst>
              <a:ext uri="{FF2B5EF4-FFF2-40B4-BE49-F238E27FC236}">
                <a16:creationId xmlns:a16="http://schemas.microsoft.com/office/drawing/2014/main" id="{D8854448-EC5A-8E5C-CE70-CFA7AFB2B197}"/>
              </a:ext>
            </a:extLst>
          </p:cNvPr>
          <p:cNvSpPr>
            <a:spLocks noGrp="1"/>
          </p:cNvSpPr>
          <p:nvPr>
            <p:ph type="sldNum" sz="quarter" idx="12"/>
          </p:nvPr>
        </p:nvSpPr>
        <p:spPr/>
        <p:txBody>
          <a:bodyPr/>
          <a:lstStyle/>
          <a:p>
            <a:fld id="{48F63A3B-78C7-47BE-AE5E-E10140E04643}" type="slidenum">
              <a:rPr lang="en-US" dirty="0"/>
              <a:t>27</a:t>
            </a:fld>
            <a:endParaRPr lang="en-US"/>
          </a:p>
        </p:txBody>
      </p:sp>
    </p:spTree>
    <p:extLst>
      <p:ext uri="{BB962C8B-B14F-4D97-AF65-F5344CB8AC3E}">
        <p14:creationId xmlns:p14="http://schemas.microsoft.com/office/powerpoint/2010/main" val="1004732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Trade Matrix</a:t>
            </a:r>
            <a:endParaRPr lang="en-US" sz="4800"/>
          </a:p>
        </p:txBody>
      </p:sp>
      <p:graphicFrame>
        <p:nvGraphicFramePr>
          <p:cNvPr id="7" name="Table 4">
            <a:extLst>
              <a:ext uri="{FF2B5EF4-FFF2-40B4-BE49-F238E27FC236}">
                <a16:creationId xmlns:a16="http://schemas.microsoft.com/office/drawing/2014/main" id="{E966E454-BB3B-9632-34FB-6924705BFCDD}"/>
              </a:ext>
            </a:extLst>
          </p:cNvPr>
          <p:cNvGraphicFramePr>
            <a:graphicFrameLocks noGrp="1"/>
          </p:cNvGraphicFramePr>
          <p:nvPr>
            <p:extLst>
              <p:ext uri="{D42A27DB-BD31-4B8C-83A1-F6EECF244321}">
                <p14:modId xmlns:p14="http://schemas.microsoft.com/office/powerpoint/2010/main" val="1607527147"/>
              </p:ext>
            </p:extLst>
          </p:nvPr>
        </p:nvGraphicFramePr>
        <p:xfrm>
          <a:off x="425669" y="1349297"/>
          <a:ext cx="11340662" cy="4883337"/>
        </p:xfrm>
        <a:graphic>
          <a:graphicData uri="http://schemas.openxmlformats.org/drawingml/2006/table">
            <a:tbl>
              <a:tblPr firstRow="1" bandRow="1">
                <a:tableStyleId>{5C22544A-7EE6-4342-B048-85BDC9FD1C3A}</a:tableStyleId>
              </a:tblPr>
              <a:tblGrid>
                <a:gridCol w="1353580">
                  <a:extLst>
                    <a:ext uri="{9D8B030D-6E8A-4147-A177-3AD203B41FA5}">
                      <a16:colId xmlns:a16="http://schemas.microsoft.com/office/drawing/2014/main" val="2975628284"/>
                    </a:ext>
                  </a:extLst>
                </a:gridCol>
                <a:gridCol w="1392768">
                  <a:extLst>
                    <a:ext uri="{9D8B030D-6E8A-4147-A177-3AD203B41FA5}">
                      <a16:colId xmlns:a16="http://schemas.microsoft.com/office/drawing/2014/main" val="2569744651"/>
                    </a:ext>
                  </a:extLst>
                </a:gridCol>
                <a:gridCol w="3216165">
                  <a:extLst>
                    <a:ext uri="{9D8B030D-6E8A-4147-A177-3AD203B41FA5}">
                      <a16:colId xmlns:a16="http://schemas.microsoft.com/office/drawing/2014/main" val="2298494086"/>
                    </a:ext>
                  </a:extLst>
                </a:gridCol>
                <a:gridCol w="2561376">
                  <a:extLst>
                    <a:ext uri="{9D8B030D-6E8A-4147-A177-3AD203B41FA5}">
                      <a16:colId xmlns:a16="http://schemas.microsoft.com/office/drawing/2014/main" val="376479024"/>
                    </a:ext>
                  </a:extLst>
                </a:gridCol>
                <a:gridCol w="2816773">
                  <a:extLst>
                    <a:ext uri="{9D8B030D-6E8A-4147-A177-3AD203B41FA5}">
                      <a16:colId xmlns:a16="http://schemas.microsoft.com/office/drawing/2014/main" val="706605299"/>
                    </a:ext>
                  </a:extLst>
                </a:gridCol>
              </a:tblGrid>
              <a:tr h="755804">
                <a:tc>
                  <a:txBody>
                    <a:bodyPr/>
                    <a:lstStyle/>
                    <a:p>
                      <a:pPr lvl="0" algn="ctr">
                        <a:buNone/>
                      </a:pPr>
                      <a:r>
                        <a:rPr lang="en-US">
                          <a:solidFill>
                            <a:schemeClr val="bg1"/>
                          </a:solidFill>
                          <a:latin typeface="Century Gothic"/>
                        </a:rPr>
                        <a:t>Metric</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a:solidFill>
                            <a:schemeClr val="bg1"/>
                          </a:solidFill>
                          <a:latin typeface="Century Gothic"/>
                        </a:rPr>
                        <a:t>Weight 0-1</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sz="1800" b="1" i="0" u="none" strike="noStrike" noProof="0"/>
                        <a:t>Portenta X8 (SOM)</a:t>
                      </a:r>
                      <a:endParaRPr lang="en-US" b="1"/>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sz="1800" b="1" i="0" u="none" strike="noStrike" noProof="0"/>
                        <a:t>Libre Computer AML-S905X-CC</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tc>
                  <a:txBody>
                    <a:bodyPr/>
                    <a:lstStyle/>
                    <a:p>
                      <a:pPr lvl="0" algn="ctr">
                        <a:buNone/>
                      </a:pPr>
                      <a:r>
                        <a:rPr lang="en-US">
                          <a:solidFill>
                            <a:schemeClr val="bg1"/>
                          </a:solidFill>
                          <a:latin typeface="Century Gothic"/>
                        </a:rPr>
                        <a:t>Radxa Rock 4B Plus RK3399(OP1)</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75000"/>
                      </a:schemeClr>
                    </a:solidFill>
                  </a:tcPr>
                </a:tc>
                <a:extLst>
                  <a:ext uri="{0D108BD9-81ED-4DB2-BD59-A6C34878D82A}">
                    <a16:rowId xmlns:a16="http://schemas.microsoft.com/office/drawing/2014/main" val="3581586097"/>
                  </a:ext>
                </a:extLst>
              </a:tr>
              <a:tr h="1406292">
                <a:tc>
                  <a:txBody>
                    <a:bodyPr/>
                    <a:lstStyle/>
                    <a:p>
                      <a:pPr lvl="0" algn="l">
                        <a:buNone/>
                      </a:pPr>
                      <a:r>
                        <a:rPr lang="en-US" sz="1400">
                          <a:latin typeface="Century Gothic"/>
                        </a:rPr>
                        <a:t>Processor(s) </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lgn="ctr">
                        <a:buNone/>
                      </a:pPr>
                      <a:r>
                        <a:rPr lang="en-US" sz="1400">
                          <a:latin typeface="Century Gothic"/>
                        </a:rPr>
                        <a:t>0.2</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lgn="l">
                        <a:buNone/>
                      </a:pPr>
                      <a:r>
                        <a:rPr lang="en-US" sz="1400" b="0" i="0" u="none" strike="noStrike" noProof="0">
                          <a:latin typeface="Century Gothic"/>
                        </a:rPr>
                        <a:t>4x </a:t>
                      </a:r>
                      <a:r>
                        <a:rPr lang="en-US" sz="1400" b="0" i="0" u="none" strike="noStrike" noProof="0"/>
                        <a:t>Arm®</a:t>
                      </a:r>
                      <a:r>
                        <a:rPr lang="en-US" sz="1400" b="0" i="0" u="none" strike="noStrike" noProof="0">
                          <a:latin typeface="Century Gothic"/>
                        </a:rPr>
                        <a:t> Cortex-A53: 1.8 GHz</a:t>
                      </a:r>
                    </a:p>
                    <a:p>
                      <a:pPr lvl="0" algn="l">
                        <a:buNone/>
                      </a:pPr>
                      <a:r>
                        <a:rPr lang="en-US" sz="1400" b="0" i="0" u="none" strike="noStrike" noProof="0">
                          <a:latin typeface="Century Gothic"/>
                        </a:rPr>
                        <a:t>1x </a:t>
                      </a:r>
                      <a:r>
                        <a:rPr lang="en-US" sz="1400" b="0" i="0" u="none" strike="noStrike" noProof="0"/>
                        <a:t>Arm®</a:t>
                      </a:r>
                      <a:r>
                        <a:rPr lang="en-US" sz="1400" b="0" i="0" u="none" strike="noStrike" noProof="0">
                          <a:latin typeface="Century Gothic"/>
                        </a:rPr>
                        <a:t> Cortex-M4: 400 MHz</a:t>
                      </a:r>
                    </a:p>
                    <a:p>
                      <a:pPr lvl="0" algn="l">
                        <a:buNone/>
                      </a:pPr>
                      <a:r>
                        <a:rPr lang="en-US" sz="1400" b="0" i="0" u="none" strike="noStrike" noProof="0">
                          <a:latin typeface="Century Gothic"/>
                        </a:rPr>
                        <a:t>1x 3D GPU (1x shader, OpenGL</a:t>
                      </a:r>
                      <a:r>
                        <a:rPr lang="en-US" sz="1400" b="0" i="0" u="none" strike="noStrike" noProof="0"/>
                        <a:t>®)</a:t>
                      </a:r>
                      <a:endParaRPr lang="en-US" sz="1400" b="0" i="0" u="none" strike="noStrike" noProof="0">
                        <a:latin typeface="Century Gothic"/>
                      </a:endParaRPr>
                    </a:p>
                    <a:p>
                      <a:pPr lvl="0" algn="l">
                        <a:buNone/>
                      </a:pPr>
                      <a:r>
                        <a:rPr lang="en-US" sz="1400" b="0" i="0" u="none" strike="noStrike" noProof="0"/>
                        <a:t>1x 2D GPU</a:t>
                      </a:r>
                    </a:p>
                    <a:p>
                      <a:pPr lvl="0" algn="l">
                        <a:buNone/>
                      </a:pPr>
                      <a:r>
                        <a:rPr lang="en-US" sz="1400" b="0" i="0" u="none" strike="noStrike" noProof="0">
                          <a:latin typeface="Century Gothic"/>
                        </a:rPr>
                        <a:t>1x </a:t>
                      </a:r>
                      <a:r>
                        <a:rPr lang="en-US" sz="1400" b="0" i="0" u="none" strike="noStrike" noProof="0"/>
                        <a:t>Arm® Cortex-M7</a:t>
                      </a:r>
                      <a:r>
                        <a:rPr lang="en-US" sz="1400" b="0" i="0" u="none" strike="noStrike" noProof="0">
                          <a:latin typeface="Century Gothic"/>
                        </a:rPr>
                        <a:t> (MC): 480 MHz </a:t>
                      </a:r>
                    </a:p>
                    <a:p>
                      <a:pPr lvl="0" algn="l">
                        <a:buNone/>
                      </a:pPr>
                      <a:r>
                        <a:rPr lang="en-US" sz="1400" b="0" i="0" u="none" strike="noStrike" noProof="0">
                          <a:latin typeface="Century Gothic"/>
                        </a:rPr>
                        <a:t>1x </a:t>
                      </a:r>
                      <a:r>
                        <a:rPr lang="en-US" sz="1400" b="0" i="0" u="none" strike="noStrike" noProof="0"/>
                        <a:t>Arm® Cortex-M4 (MC): 240 MHz</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00B050"/>
                    </a:solidFill>
                  </a:tcPr>
                </a:tc>
                <a:tc>
                  <a:txBody>
                    <a:bodyPr/>
                    <a:lstStyle/>
                    <a:p>
                      <a:pPr lvl="0" algn="l">
                        <a:buNone/>
                      </a:pPr>
                      <a:r>
                        <a:rPr lang="en-US" sz="1400">
                          <a:latin typeface="Century Gothic"/>
                        </a:rPr>
                        <a:t>1x </a:t>
                      </a:r>
                      <a:r>
                        <a:rPr lang="en-US" sz="1400" b="0" i="0" u="none" strike="noStrike" noProof="0"/>
                        <a:t>Arm® Cortex M-53</a:t>
                      </a:r>
                      <a:endParaRPr lang="en-US" sz="1400">
                        <a:latin typeface="Century Gothic"/>
                      </a:endParaRPr>
                    </a:p>
                    <a:p>
                      <a:pPr lvl="0" algn="l">
                        <a:buNone/>
                      </a:pPr>
                      <a:r>
                        <a:rPr lang="en-US" sz="1400">
                          <a:latin typeface="Century Gothic"/>
                        </a:rPr>
                        <a:t>1x </a:t>
                      </a:r>
                      <a:r>
                        <a:rPr lang="en-US" sz="1400" b="0" i="0" u="none" strike="noStrike" noProof="0"/>
                        <a:t>Arm® Mali-450</a:t>
                      </a:r>
                      <a:r>
                        <a:rPr lang="en-US" sz="1400">
                          <a:latin typeface="Century Gothic"/>
                        </a:rPr>
                        <a:t> GPU (OpenGL)</a:t>
                      </a:r>
                    </a:p>
                  </a:txBody>
                  <a:tcPr>
                    <a:lnL w="12700">
                      <a:solidFill>
                        <a:schemeClr val="tx1"/>
                      </a:solidFill>
                    </a:lnL>
                    <a:lnR w="12700">
                      <a:solidFill>
                        <a:schemeClr val="tx1"/>
                      </a:solidFill>
                    </a:lnR>
                    <a:lnT w="12700">
                      <a:solidFill>
                        <a:schemeClr val="tx1"/>
                      </a:solidFill>
                    </a:lnT>
                    <a:lnB w="12700">
                      <a:solidFill>
                        <a:schemeClr val="tx1"/>
                      </a:solidFill>
                    </a:lnB>
                    <a:solidFill>
                      <a:srgbClr val="FFF04A"/>
                    </a:solidFill>
                  </a:tcPr>
                </a:tc>
                <a:tc>
                  <a:txBody>
                    <a:bodyPr/>
                    <a:lstStyle/>
                    <a:p>
                      <a:pPr lvl="0" algn="l">
                        <a:buNone/>
                      </a:pPr>
                      <a:r>
                        <a:rPr lang="en-US" sz="1400" b="0" i="0" u="none" strike="noStrike" noProof="0">
                          <a:latin typeface="Century Gothic"/>
                        </a:rPr>
                        <a:t>2x ARM</a:t>
                      </a:r>
                      <a:r>
                        <a:rPr lang="en-US" sz="1400" b="0" i="0" u="none" strike="noStrike" noProof="0"/>
                        <a:t>®</a:t>
                      </a:r>
                      <a:r>
                        <a:rPr lang="en-US" sz="1400" b="0" i="0" u="none" strike="noStrike" noProof="0">
                          <a:latin typeface="Century Gothic"/>
                        </a:rPr>
                        <a:t> Cortex-A72: 2 GHz</a:t>
                      </a:r>
                    </a:p>
                    <a:p>
                      <a:pPr lvl="0" algn="l">
                        <a:buNone/>
                      </a:pPr>
                      <a:r>
                        <a:rPr lang="en-US" sz="1400" b="0" i="0" u="none" strike="noStrike" noProof="0">
                          <a:latin typeface="Century Gothic"/>
                        </a:rPr>
                        <a:t>4x ARM</a:t>
                      </a:r>
                      <a:r>
                        <a:rPr lang="en-US" sz="1400" b="0" i="0" u="none" strike="noStrike" noProof="0"/>
                        <a:t>®</a:t>
                      </a:r>
                      <a:r>
                        <a:rPr lang="en-US" sz="1400" b="0" i="0" u="none" strike="noStrike" noProof="0">
                          <a:latin typeface="Century Gothic"/>
                        </a:rPr>
                        <a:t> Cortex-A53: 1.6 GHz</a:t>
                      </a:r>
                    </a:p>
                    <a:p>
                      <a:pPr lvl="0" algn="l">
                        <a:buNone/>
                      </a:pPr>
                      <a:r>
                        <a:rPr lang="en-US" sz="1400" b="0" i="0" u="none" strike="noStrike" noProof="0">
                          <a:latin typeface="Century Gothic"/>
                        </a:rPr>
                        <a:t>Mali T860MP4 GPU</a:t>
                      </a:r>
                    </a:p>
                  </a:txBody>
                  <a:tcPr>
                    <a:lnL w="12700">
                      <a:solidFill>
                        <a:schemeClr val="tx1"/>
                      </a:solidFill>
                    </a:lnL>
                    <a:lnR w="12700">
                      <a:solidFill>
                        <a:schemeClr val="tx1"/>
                      </a:solidFill>
                    </a:lnR>
                    <a:lnT w="12700">
                      <a:solidFill>
                        <a:schemeClr val="tx1"/>
                      </a:solidFill>
                    </a:lnT>
                    <a:lnB w="12700">
                      <a:solidFill>
                        <a:schemeClr val="tx1"/>
                      </a:solidFill>
                    </a:lnB>
                    <a:solidFill>
                      <a:srgbClr val="00B050"/>
                    </a:solidFill>
                  </a:tcPr>
                </a:tc>
                <a:extLst>
                  <a:ext uri="{0D108BD9-81ED-4DB2-BD59-A6C34878D82A}">
                    <a16:rowId xmlns:a16="http://schemas.microsoft.com/office/drawing/2014/main" val="1380064332"/>
                  </a:ext>
                </a:extLst>
              </a:tr>
              <a:tr h="514195">
                <a:tc>
                  <a:txBody>
                    <a:bodyPr/>
                    <a:lstStyle/>
                    <a:p>
                      <a:pPr lvl="0" algn="l">
                        <a:buNone/>
                      </a:pPr>
                      <a:r>
                        <a:rPr lang="en-US" sz="1400" b="0" i="0" u="none" strike="noStrike" noProof="0">
                          <a:latin typeface="Century Gothic"/>
                        </a:rPr>
                        <a:t>Typical Power Draw</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400" b="0" i="0" u="none" strike="noStrike" noProof="0">
                          <a:latin typeface="Century Gothic"/>
                        </a:rPr>
                        <a:t>0.3</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r>
                        <a:rPr lang="en-US" sz="1400">
                          <a:latin typeface="Century Gothic"/>
                        </a:rPr>
                        <a:t>4 W</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F04A"/>
                    </a:solidFill>
                  </a:tcPr>
                </a:tc>
                <a:tc>
                  <a:txBody>
                    <a:bodyPr/>
                    <a:lstStyle/>
                    <a:p>
                      <a:pPr lvl="0" algn="ctr">
                        <a:buNone/>
                      </a:pPr>
                      <a:r>
                        <a:rPr lang="en-US" sz="1400">
                          <a:latin typeface="Century Gothic"/>
                        </a:rPr>
                        <a:t>3.3 W</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F04A"/>
                    </a:solidFill>
                  </a:tcPr>
                </a:tc>
                <a:tc>
                  <a:txBody>
                    <a:bodyPr/>
                    <a:lstStyle/>
                    <a:p>
                      <a:pPr algn="ctr"/>
                      <a:r>
                        <a:rPr lang="en-US" sz="1400">
                          <a:latin typeface="Century Gothic"/>
                        </a:rPr>
                        <a:t>&lt;5 W</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F04A"/>
                    </a:solidFill>
                  </a:tcPr>
                </a:tc>
                <a:extLst>
                  <a:ext uri="{0D108BD9-81ED-4DB2-BD59-A6C34878D82A}">
                    <a16:rowId xmlns:a16="http://schemas.microsoft.com/office/drawing/2014/main" val="513714870"/>
                  </a:ext>
                </a:extLst>
              </a:tr>
              <a:tr h="562905">
                <a:tc>
                  <a:txBody>
                    <a:bodyPr/>
                    <a:lstStyle/>
                    <a:p>
                      <a:pPr lvl="0" algn="l">
                        <a:buNone/>
                      </a:pPr>
                      <a:r>
                        <a:rPr lang="en-US" sz="1400" b="0" i="0" u="none" strike="noStrike" noProof="0">
                          <a:latin typeface="Century Gothic"/>
                        </a:rPr>
                        <a:t>Onboard Memory</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lgn="ctr">
                        <a:buNone/>
                      </a:pPr>
                      <a:r>
                        <a:rPr lang="en-US" sz="1400" b="0" i="0" u="none" strike="noStrike" noProof="0">
                          <a:latin typeface="Century Gothic"/>
                        </a:rPr>
                        <a:t>0.3</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lgn="ctr">
                        <a:buNone/>
                      </a:pPr>
                      <a:r>
                        <a:rPr lang="en-US" sz="1400">
                          <a:latin typeface="Century Gothic"/>
                        </a:rPr>
                        <a:t>2 GB Low Power DDR4 DRAM</a:t>
                      </a:r>
                    </a:p>
                    <a:p>
                      <a:pPr lvl="0" algn="ctr">
                        <a:buNone/>
                      </a:pPr>
                      <a:r>
                        <a:rPr lang="en-US" sz="1400">
                          <a:latin typeface="Century Gothic"/>
                        </a:rPr>
                        <a:t>16 GB eMMC Flash Module</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00B050"/>
                    </a:solidFill>
                  </a:tcPr>
                </a:tc>
                <a:tc>
                  <a:txBody>
                    <a:bodyPr/>
                    <a:lstStyle/>
                    <a:p>
                      <a:pPr lvl="0" algn="ctr">
                        <a:buNone/>
                      </a:pPr>
                      <a:r>
                        <a:rPr lang="en-US" sz="1400">
                          <a:latin typeface="Century Gothic"/>
                        </a:rPr>
                        <a:t>2 GB DDR3 SDRAM</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F04A"/>
                    </a:solidFill>
                  </a:tcPr>
                </a:tc>
                <a:tc>
                  <a:txBody>
                    <a:bodyPr/>
                    <a:lstStyle/>
                    <a:p>
                      <a:pPr lvl="0" algn="ctr">
                        <a:buNone/>
                      </a:pPr>
                      <a:r>
                        <a:rPr lang="en-US" sz="1400">
                          <a:latin typeface="Century Gothic"/>
                        </a:rPr>
                        <a:t>4 GB LPDDR4</a:t>
                      </a:r>
                    </a:p>
                    <a:p>
                      <a:pPr lvl="0" algn="ctr">
                        <a:buNone/>
                      </a:pPr>
                      <a:r>
                        <a:rPr lang="en-US" sz="1400">
                          <a:latin typeface="Century Gothic"/>
                        </a:rPr>
                        <a:t>16/32/48/128 GB eMMC Flash</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B050"/>
                    </a:solidFill>
                  </a:tcPr>
                </a:tc>
                <a:extLst>
                  <a:ext uri="{0D108BD9-81ED-4DB2-BD59-A6C34878D82A}">
                    <a16:rowId xmlns:a16="http://schemas.microsoft.com/office/drawing/2014/main" val="784456028"/>
                  </a:ext>
                </a:extLst>
              </a:tr>
              <a:tr h="562905">
                <a:tc>
                  <a:txBody>
                    <a:bodyPr/>
                    <a:lstStyle/>
                    <a:p>
                      <a:pPr lvl="0" algn="l">
                        <a:buNone/>
                      </a:pPr>
                      <a:r>
                        <a:rPr lang="en-US" sz="1400" b="0" i="0" u="none" strike="noStrike" noProof="0">
                          <a:latin typeface="Century Gothic"/>
                        </a:rPr>
                        <a:t>Cost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400" b="0" i="0" u="none" strike="noStrike" noProof="0">
                          <a:latin typeface="Century Gothic"/>
                        </a:rPr>
                        <a:t>0.05</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r>
                        <a:rPr lang="en-US" sz="1400">
                          <a:latin typeface="Century Gothic"/>
                        </a:rPr>
                        <a:t>$239</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573D"/>
                    </a:solidFill>
                  </a:tcPr>
                </a:tc>
                <a:tc>
                  <a:txBody>
                    <a:bodyPr/>
                    <a:lstStyle/>
                    <a:p>
                      <a:pPr lvl="0" algn="ctr">
                        <a:buNone/>
                      </a:pPr>
                      <a:r>
                        <a:rPr lang="en-US" sz="1400">
                          <a:latin typeface="Century Gothic"/>
                        </a:rPr>
                        <a:t>$45</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B050"/>
                    </a:solidFill>
                  </a:tcPr>
                </a:tc>
                <a:tc>
                  <a:txBody>
                    <a:bodyPr/>
                    <a:lstStyle/>
                    <a:p>
                      <a:pPr algn="ctr"/>
                      <a:r>
                        <a:rPr lang="en-US" sz="1400">
                          <a:latin typeface="Century Gothic"/>
                        </a:rPr>
                        <a:t>$110</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F04A"/>
                    </a:solidFill>
                  </a:tcPr>
                </a:tc>
                <a:extLst>
                  <a:ext uri="{0D108BD9-81ED-4DB2-BD59-A6C34878D82A}">
                    <a16:rowId xmlns:a16="http://schemas.microsoft.com/office/drawing/2014/main" val="843298790"/>
                  </a:ext>
                </a:extLst>
              </a:tr>
              <a:tr h="514195">
                <a:tc>
                  <a:txBody>
                    <a:bodyPr/>
                    <a:lstStyle/>
                    <a:p>
                      <a:pPr lvl="0" algn="l">
                        <a:buNone/>
                      </a:pPr>
                      <a:r>
                        <a:rPr lang="en-US" sz="1400" b="0" i="0" u="none" strike="noStrike" noProof="0">
                          <a:latin typeface="Century Gothic"/>
                        </a:rPr>
                        <a:t>Programming Language</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75000"/>
                      </a:schemeClr>
                    </a:solidFill>
                  </a:tcPr>
                </a:tc>
                <a:tc>
                  <a:txBody>
                    <a:bodyPr/>
                    <a:lstStyle/>
                    <a:p>
                      <a:pPr lvl="0" algn="ctr">
                        <a:buNone/>
                      </a:pPr>
                      <a:r>
                        <a:rPr lang="en-US" sz="1400" b="0" i="0" u="none" strike="noStrike" noProof="0">
                          <a:latin typeface="Century Gothic"/>
                        </a:rPr>
                        <a:t>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75000"/>
                      </a:schemeClr>
                    </a:solidFill>
                  </a:tcPr>
                </a:tc>
                <a:tc>
                  <a:txBody>
                    <a:bodyPr/>
                    <a:lstStyle/>
                    <a:p>
                      <a:pPr lvl="0" algn="ctr">
                        <a:buNone/>
                      </a:pPr>
                      <a:r>
                        <a:rPr lang="en-US" sz="1400" b="0" i="0" u="none" strike="noStrike" noProof="0"/>
                        <a:t>Linux host, C/C++, Python</a:t>
                      </a:r>
                      <a:endParaRPr lang="en-US"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tc>
                  <a:txBody>
                    <a:bodyPr/>
                    <a:lstStyle/>
                    <a:p>
                      <a:pPr lvl="0" algn="ctr">
                        <a:buNone/>
                      </a:pPr>
                      <a:r>
                        <a:rPr lang="en-US" sz="1400">
                          <a:latin typeface="Century Gothic"/>
                        </a:rPr>
                        <a:t>Linux host, C/C++, Python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tc>
                  <a:txBody>
                    <a:bodyPr/>
                    <a:lstStyle/>
                    <a:p>
                      <a:pPr lvl="0" algn="ctr">
                        <a:buNone/>
                      </a:pPr>
                      <a:r>
                        <a:rPr lang="en-US" sz="1400">
                          <a:latin typeface="Century Gothic"/>
                        </a:rPr>
                        <a:t>Linux/Android Host, C/C++, Python</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extLst>
                  <a:ext uri="{0D108BD9-81ED-4DB2-BD59-A6C34878D82A}">
                    <a16:rowId xmlns:a16="http://schemas.microsoft.com/office/drawing/2014/main" val="2506515263"/>
                  </a:ext>
                </a:extLst>
              </a:tr>
              <a:tr h="559111">
                <a:tc gridSpan="2">
                  <a:txBody>
                    <a:bodyPr/>
                    <a:lstStyle/>
                    <a:p>
                      <a:pPr lvl="0" algn="l">
                        <a:buNone/>
                      </a:pPr>
                      <a:r>
                        <a:rPr lang="en-US" sz="1400" b="0">
                          <a:latin typeface="Century Gothic"/>
                        </a:rPr>
                        <a:t>Weighted Total </a:t>
                      </a:r>
                      <a:endParaRPr lang="en-US" sz="1400" b="0" i="0" u="none" strike="noStrike" noProof="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algn="ctr"/>
                      <a:r>
                        <a:rPr lang="en-US" sz="1400" b="0">
                          <a:latin typeface="Century Gothic"/>
                        </a:rPr>
                        <a:t>2.6</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r>
                        <a:rPr lang="en-US" sz="1400" b="0">
                          <a:latin typeface="Century Gothic"/>
                        </a:rPr>
                        <a:t>2.2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a:r>
                        <a:rPr lang="en-US" sz="1400" b="1">
                          <a:latin typeface="Century Gothic"/>
                        </a:rPr>
                        <a:t>2.65</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extLst>
                  <a:ext uri="{0D108BD9-81ED-4DB2-BD59-A6C34878D82A}">
                    <a16:rowId xmlns:a16="http://schemas.microsoft.com/office/drawing/2014/main" val="4113119874"/>
                  </a:ext>
                </a:extLst>
              </a:tr>
            </a:tbl>
          </a:graphicData>
        </a:graphic>
      </p:graphicFrame>
      <p:sp>
        <p:nvSpPr>
          <p:cNvPr id="3" name="Slide Number Placeholder 2">
            <a:extLst>
              <a:ext uri="{FF2B5EF4-FFF2-40B4-BE49-F238E27FC236}">
                <a16:creationId xmlns:a16="http://schemas.microsoft.com/office/drawing/2014/main" id="{73D24306-79C3-1E2C-90E6-B0F5A65A5FF8}"/>
              </a:ext>
            </a:extLst>
          </p:cNvPr>
          <p:cNvSpPr>
            <a:spLocks noGrp="1"/>
          </p:cNvSpPr>
          <p:nvPr>
            <p:ph type="sldNum" sz="quarter" idx="12"/>
          </p:nvPr>
        </p:nvSpPr>
        <p:spPr/>
        <p:txBody>
          <a:bodyPr/>
          <a:lstStyle/>
          <a:p>
            <a:fld id="{48F63A3B-78C7-47BE-AE5E-E10140E04643}" type="slidenum">
              <a:rPr lang="en-US" dirty="0"/>
              <a:t>28</a:t>
            </a:fld>
            <a:endParaRPr lang="en-US"/>
          </a:p>
        </p:txBody>
      </p:sp>
      <p:graphicFrame>
        <p:nvGraphicFramePr>
          <p:cNvPr id="4" name="Table 3">
            <a:extLst>
              <a:ext uri="{FF2B5EF4-FFF2-40B4-BE49-F238E27FC236}">
                <a16:creationId xmlns:a16="http://schemas.microsoft.com/office/drawing/2014/main" id="{A907A33F-E871-4B05-0FF8-BC52401C4993}"/>
              </a:ext>
            </a:extLst>
          </p:cNvPr>
          <p:cNvGraphicFramePr>
            <a:graphicFrameLocks noGrp="1"/>
          </p:cNvGraphicFramePr>
          <p:nvPr>
            <p:extLst>
              <p:ext uri="{D42A27DB-BD31-4B8C-83A1-F6EECF244321}">
                <p14:modId xmlns:p14="http://schemas.microsoft.com/office/powerpoint/2010/main" val="2058435055"/>
              </p:ext>
            </p:extLst>
          </p:nvPr>
        </p:nvGraphicFramePr>
        <p:xfrm>
          <a:off x="425669" y="6307455"/>
          <a:ext cx="2571669" cy="370840"/>
        </p:xfrm>
        <a:graphic>
          <a:graphicData uri="http://schemas.openxmlformats.org/drawingml/2006/table">
            <a:tbl>
              <a:tblPr firstRow="1" bandRow="1">
                <a:tableStyleId>{5C22544A-7EE6-4342-B048-85BDC9FD1C3A}</a:tableStyleId>
              </a:tblPr>
              <a:tblGrid>
                <a:gridCol w="857223">
                  <a:extLst>
                    <a:ext uri="{9D8B030D-6E8A-4147-A177-3AD203B41FA5}">
                      <a16:colId xmlns:a16="http://schemas.microsoft.com/office/drawing/2014/main" val="3015359385"/>
                    </a:ext>
                  </a:extLst>
                </a:gridCol>
                <a:gridCol w="857223">
                  <a:extLst>
                    <a:ext uri="{9D8B030D-6E8A-4147-A177-3AD203B41FA5}">
                      <a16:colId xmlns:a16="http://schemas.microsoft.com/office/drawing/2014/main" val="257588278"/>
                    </a:ext>
                  </a:extLst>
                </a:gridCol>
                <a:gridCol w="857223">
                  <a:extLst>
                    <a:ext uri="{9D8B030D-6E8A-4147-A177-3AD203B41FA5}">
                      <a16:colId xmlns:a16="http://schemas.microsoft.com/office/drawing/2014/main" val="4171787601"/>
                    </a:ext>
                  </a:extLst>
                </a:gridCol>
              </a:tblGrid>
              <a:tr h="370840">
                <a:tc>
                  <a:txBody>
                    <a:bodyPr/>
                    <a:lstStyle/>
                    <a:p>
                      <a:pPr algn="ctr"/>
                      <a:r>
                        <a:rPr lang="en-US" sz="1200" b="0">
                          <a:solidFill>
                            <a:schemeClr val="tx1"/>
                          </a:solidFill>
                        </a:rPr>
                        <a:t>1 - Worst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73D"/>
                    </a:solidFill>
                  </a:tcPr>
                </a:tc>
                <a:tc>
                  <a:txBody>
                    <a:bodyPr/>
                    <a:lstStyle/>
                    <a:p>
                      <a:pPr algn="ctr"/>
                      <a:r>
                        <a:rPr lang="en-US" sz="1200" b="0">
                          <a:solidFill>
                            <a:schemeClr val="tx1"/>
                          </a:solidFill>
                        </a:rPr>
                        <a:t>2 - Mid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4A"/>
                    </a:solidFill>
                  </a:tcPr>
                </a:tc>
                <a:tc>
                  <a:txBody>
                    <a:bodyPr/>
                    <a:lstStyle/>
                    <a:p>
                      <a:pPr algn="ctr"/>
                      <a:r>
                        <a:rPr lang="en-US" sz="1200" b="0">
                          <a:solidFill>
                            <a:schemeClr val="tx1"/>
                          </a:solidFill>
                        </a:rPr>
                        <a:t>3 - Best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81103388"/>
                  </a:ext>
                </a:extLst>
              </a:tr>
            </a:tbl>
          </a:graphicData>
        </a:graphic>
      </p:graphicFrame>
    </p:spTree>
    <p:extLst>
      <p:ext uri="{BB962C8B-B14F-4D97-AF65-F5344CB8AC3E}">
        <p14:creationId xmlns:p14="http://schemas.microsoft.com/office/powerpoint/2010/main" val="235844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ea typeface="+mj-lt"/>
                <a:cs typeface="+mj-lt"/>
              </a:rPr>
              <a:t>Current Path</a:t>
            </a:r>
            <a:endParaRPr lang="en-US" sz="4800">
              <a:ea typeface="+mj-lt"/>
              <a:cs typeface="+mj-lt"/>
            </a:endParaRPr>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p:txBody>
          <a:bodyPr vert="horz" lIns="91440" tIns="45720" rIns="91440" bIns="45720" rtlCol="0" anchor="t">
            <a:normAutofit fontScale="70000" lnSpcReduction="20000"/>
          </a:bodyPr>
          <a:lstStyle/>
          <a:p>
            <a:r>
              <a:rPr lang="en-US">
                <a:solidFill>
                  <a:srgbClr val="FFFFFF"/>
                </a:solidFill>
                <a:latin typeface="Century Gothic"/>
              </a:rPr>
              <a:t>Research embedded system design </a:t>
            </a:r>
          </a:p>
          <a:p>
            <a:pPr marL="0" indent="0">
              <a:buNone/>
            </a:pPr>
            <a:endParaRPr lang="en-US">
              <a:solidFill>
                <a:srgbClr val="FFFFFF"/>
              </a:solidFill>
              <a:latin typeface="Century Gothic"/>
            </a:endParaRPr>
          </a:p>
          <a:p>
            <a:r>
              <a:rPr lang="en-US">
                <a:solidFill>
                  <a:srgbClr val="FFFFFF"/>
                </a:solidFill>
                <a:latin typeface="Century Gothic"/>
              </a:rPr>
              <a:t>Research programming techniques regarding GPU utilization, parallel computing, memory optimization, etc.  </a:t>
            </a:r>
          </a:p>
          <a:p>
            <a:endParaRPr lang="en-US">
              <a:solidFill>
                <a:srgbClr val="FFFFFF"/>
              </a:solidFill>
              <a:latin typeface="Century Gothic"/>
            </a:endParaRPr>
          </a:p>
          <a:p>
            <a:r>
              <a:rPr lang="en-US">
                <a:solidFill>
                  <a:srgbClr val="FFFFFF"/>
                </a:solidFill>
                <a:latin typeface="Century Gothic"/>
              </a:rPr>
              <a:t>Develop algorithm in low-level code on a desktop </a:t>
            </a:r>
          </a:p>
          <a:p>
            <a:pPr marL="0" indent="0">
              <a:buNone/>
            </a:pPr>
            <a:endParaRPr lang="en-US">
              <a:solidFill>
                <a:srgbClr val="FFFFFF"/>
              </a:solidFill>
              <a:latin typeface="Century Gothic"/>
            </a:endParaRPr>
          </a:p>
          <a:p>
            <a:r>
              <a:rPr lang="en-US">
                <a:solidFill>
                  <a:srgbClr val="FFFFFF"/>
                </a:solidFill>
                <a:latin typeface="Century Gothic"/>
              </a:rPr>
              <a:t>Continuing research of processor types and configurations  </a:t>
            </a:r>
          </a:p>
          <a:p>
            <a:pPr lvl="1" indent="-342900"/>
            <a:r>
              <a:rPr lang="en-US">
                <a:solidFill>
                  <a:srgbClr val="FFFFFF"/>
                </a:solidFill>
                <a:latin typeface="Century Gothic"/>
              </a:rPr>
              <a:t>Research into code execution time and optimization</a:t>
            </a:r>
            <a:endParaRPr lang="en-US"/>
          </a:p>
          <a:p>
            <a:pPr marL="0" indent="0">
              <a:buNone/>
            </a:pPr>
            <a:endParaRPr lang="en-US">
              <a:solidFill>
                <a:srgbClr val="FFFFFF"/>
              </a:solidFill>
              <a:latin typeface="Century Gothic"/>
            </a:endParaRPr>
          </a:p>
          <a:p>
            <a:r>
              <a:rPr lang="en-US">
                <a:solidFill>
                  <a:srgbClr val="FFFFFF"/>
                </a:solidFill>
                <a:latin typeface="Century Gothic"/>
              </a:rPr>
              <a:t>Defining how space ready (thermal, rad hard) the board needs to be</a:t>
            </a:r>
          </a:p>
          <a:p>
            <a:pPr marL="0" indent="0">
              <a:buNone/>
            </a:pPr>
            <a:endParaRPr lang="en-US">
              <a:solidFill>
                <a:srgbClr val="FFFFFF"/>
              </a:solidFill>
              <a:latin typeface="Century Gothic"/>
            </a:endParaRPr>
          </a:p>
          <a:p>
            <a:r>
              <a:rPr lang="en-US">
                <a:solidFill>
                  <a:srgbClr val="FFFFFF"/>
                </a:solidFill>
                <a:latin typeface="Century Gothic"/>
              </a:rPr>
              <a:t>Defining a reasonable budget</a:t>
            </a:r>
          </a:p>
        </p:txBody>
      </p:sp>
      <p:sp>
        <p:nvSpPr>
          <p:cNvPr id="4" name="Slide Number Placeholder 3">
            <a:extLst>
              <a:ext uri="{FF2B5EF4-FFF2-40B4-BE49-F238E27FC236}">
                <a16:creationId xmlns:a16="http://schemas.microsoft.com/office/drawing/2014/main" id="{75F4CE14-5830-085A-FA9C-CE611DF66351}"/>
              </a:ext>
            </a:extLst>
          </p:cNvPr>
          <p:cNvSpPr>
            <a:spLocks noGrp="1"/>
          </p:cNvSpPr>
          <p:nvPr>
            <p:ph type="sldNum" sz="quarter" idx="12"/>
          </p:nvPr>
        </p:nvSpPr>
        <p:spPr/>
        <p:txBody>
          <a:bodyPr/>
          <a:lstStyle/>
          <a:p>
            <a:fld id="{48F63A3B-78C7-47BE-AE5E-E10140E04643}" type="slidenum">
              <a:rPr lang="en-US" dirty="0"/>
              <a:t>29</a:t>
            </a:fld>
            <a:endParaRPr lang="en-US"/>
          </a:p>
        </p:txBody>
      </p:sp>
    </p:spTree>
    <p:extLst>
      <p:ext uri="{BB962C8B-B14F-4D97-AF65-F5344CB8AC3E}">
        <p14:creationId xmlns:p14="http://schemas.microsoft.com/office/powerpoint/2010/main" val="85487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a:bodyPr>
          <a:lstStyle/>
          <a:p>
            <a:pPr algn="ctr"/>
            <a:r>
              <a:rPr lang="en-US" sz="6000">
                <a:solidFill>
                  <a:srgbClr val="BF9000"/>
                </a:solidFill>
                <a:latin typeface="Century Gothic"/>
              </a:rPr>
              <a:t>Project Description</a:t>
            </a:r>
          </a:p>
        </p:txBody>
      </p:sp>
    </p:spTree>
    <p:extLst>
      <p:ext uri="{BB962C8B-B14F-4D97-AF65-F5344CB8AC3E}">
        <p14:creationId xmlns:p14="http://schemas.microsoft.com/office/powerpoint/2010/main" val="4065197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a:bodyPr>
          <a:lstStyle/>
          <a:p>
            <a:pPr algn="ctr"/>
            <a:r>
              <a:rPr lang="en-US" sz="6000">
                <a:solidFill>
                  <a:srgbClr val="BF9000"/>
                </a:solidFill>
                <a:latin typeface="Century Gothic"/>
              </a:rPr>
              <a:t>Current Design</a:t>
            </a:r>
          </a:p>
        </p:txBody>
      </p:sp>
    </p:spTree>
    <p:extLst>
      <p:ext uri="{BB962C8B-B14F-4D97-AF65-F5344CB8AC3E}">
        <p14:creationId xmlns:p14="http://schemas.microsoft.com/office/powerpoint/2010/main" val="1529641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0"/>
            <a:ext cx="10515600" cy="1325563"/>
          </a:xfrm>
        </p:spPr>
        <p:txBody>
          <a:bodyPr>
            <a:normAutofit/>
          </a:bodyPr>
          <a:lstStyle/>
          <a:p>
            <a:pPr algn="ctr"/>
            <a:r>
              <a:rPr lang="en-US" sz="4800">
                <a:solidFill>
                  <a:srgbClr val="BF9000"/>
                </a:solidFill>
                <a:latin typeface="Century Gothic"/>
              </a:rPr>
              <a:t>Trades Narrowing Design </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42719" y="1264828"/>
            <a:ext cx="10514054" cy="5176659"/>
          </a:xfrm>
        </p:spPr>
        <p:txBody>
          <a:bodyPr vert="horz" lIns="91440" tIns="45720" rIns="91440" bIns="45720" rtlCol="0" anchor="t">
            <a:normAutofit fontScale="92500" lnSpcReduction="20000"/>
          </a:bodyPr>
          <a:lstStyle/>
          <a:p>
            <a:pPr marL="0" indent="0">
              <a:buNone/>
            </a:pPr>
            <a:r>
              <a:rPr lang="en-US">
                <a:solidFill>
                  <a:srgbClr val="FFFFFF"/>
                </a:solidFill>
                <a:latin typeface="Century Gothic"/>
              </a:rPr>
              <a:t>Optical sensor will inform:</a:t>
            </a:r>
          </a:p>
          <a:p>
            <a:r>
              <a:rPr lang="en-US">
                <a:solidFill>
                  <a:srgbClr val="FFFFFF"/>
                </a:solidFill>
                <a:latin typeface="Century Gothic"/>
              </a:rPr>
              <a:t>Spacing of optical components</a:t>
            </a:r>
          </a:p>
          <a:p>
            <a:r>
              <a:rPr lang="en-US">
                <a:solidFill>
                  <a:srgbClr val="FFFFFF"/>
                </a:solidFill>
                <a:latin typeface="Century Gothic"/>
              </a:rPr>
              <a:t>Data transfer and processing</a:t>
            </a:r>
          </a:p>
          <a:p>
            <a:pPr marL="0" indent="0">
              <a:buNone/>
            </a:pPr>
            <a:endParaRPr lang="en-US">
              <a:solidFill>
                <a:srgbClr val="FFFFFF"/>
              </a:solidFill>
              <a:latin typeface="Century Gothic"/>
            </a:endParaRPr>
          </a:p>
          <a:p>
            <a:pPr marL="0" indent="0">
              <a:buNone/>
            </a:pPr>
            <a:r>
              <a:rPr lang="en-US">
                <a:solidFill>
                  <a:srgbClr val="FFFFFF"/>
                </a:solidFill>
                <a:latin typeface="Century Gothic"/>
              </a:rPr>
              <a:t>Laser will inform:</a:t>
            </a:r>
          </a:p>
          <a:p>
            <a:r>
              <a:rPr lang="en-US">
                <a:solidFill>
                  <a:srgbClr val="FFFFFF"/>
                </a:solidFill>
                <a:latin typeface="Century Gothic"/>
              </a:rPr>
              <a:t>Lens choices</a:t>
            </a:r>
          </a:p>
          <a:p>
            <a:r>
              <a:rPr lang="en-US">
                <a:solidFill>
                  <a:srgbClr val="FFFFFF"/>
                </a:solidFill>
                <a:latin typeface="Century Gothic"/>
              </a:rPr>
              <a:t>Slide material</a:t>
            </a:r>
          </a:p>
          <a:p>
            <a:pPr marL="0" indent="0">
              <a:buNone/>
            </a:pPr>
            <a:endParaRPr lang="en-US">
              <a:solidFill>
                <a:srgbClr val="FFFFFF"/>
              </a:solidFill>
              <a:latin typeface="Century Gothic"/>
            </a:endParaRPr>
          </a:p>
          <a:p>
            <a:pPr marL="0" indent="0">
              <a:buNone/>
            </a:pPr>
            <a:r>
              <a:rPr lang="en-US">
                <a:solidFill>
                  <a:srgbClr val="FFFFFF"/>
                </a:solidFill>
                <a:latin typeface="Century Gothic"/>
              </a:rPr>
              <a:t>Computational platform will inform:</a:t>
            </a:r>
          </a:p>
          <a:p>
            <a:r>
              <a:rPr lang="en-US">
                <a:solidFill>
                  <a:srgbClr val="FFFFFF"/>
                </a:solidFill>
                <a:latin typeface="Century Gothic"/>
              </a:rPr>
              <a:t>Programming techniques</a:t>
            </a:r>
          </a:p>
          <a:p>
            <a:r>
              <a:rPr lang="en-US">
                <a:solidFill>
                  <a:srgbClr val="FFFFFF"/>
                </a:solidFill>
                <a:latin typeface="Century Gothic"/>
              </a:rPr>
              <a:t>Algorithm development </a:t>
            </a:r>
          </a:p>
          <a:p>
            <a:r>
              <a:rPr lang="en-US">
                <a:solidFill>
                  <a:srgbClr val="FFFFFF"/>
                </a:solidFill>
                <a:latin typeface="Century Gothic"/>
              </a:rPr>
              <a:t>Power allocation</a:t>
            </a:r>
          </a:p>
          <a:p>
            <a:pPr marL="457200" indent="-457200"/>
            <a:endParaRPr lang="en-US">
              <a:solidFill>
                <a:srgbClr val="FFFFFF"/>
              </a:solidFill>
              <a:latin typeface="Century Gothic"/>
            </a:endParaRPr>
          </a:p>
        </p:txBody>
      </p:sp>
      <p:sp>
        <p:nvSpPr>
          <p:cNvPr id="4" name="Slide Number Placeholder 3">
            <a:extLst>
              <a:ext uri="{FF2B5EF4-FFF2-40B4-BE49-F238E27FC236}">
                <a16:creationId xmlns:a16="http://schemas.microsoft.com/office/drawing/2014/main" id="{4D1CEA39-F220-1E0D-73C0-1E4B941E9BC1}"/>
              </a:ext>
            </a:extLst>
          </p:cNvPr>
          <p:cNvSpPr>
            <a:spLocks noGrp="1"/>
          </p:cNvSpPr>
          <p:nvPr>
            <p:ph type="sldNum" sz="quarter" idx="12"/>
          </p:nvPr>
        </p:nvSpPr>
        <p:spPr/>
        <p:txBody>
          <a:bodyPr/>
          <a:lstStyle/>
          <a:p>
            <a:fld id="{48F63A3B-78C7-47BE-AE5E-E10140E04643}" type="slidenum">
              <a:rPr lang="en-US" dirty="0"/>
              <a:t>31</a:t>
            </a:fld>
            <a:endParaRPr lang="en-US"/>
          </a:p>
        </p:txBody>
      </p:sp>
    </p:spTree>
    <p:extLst>
      <p:ext uri="{BB962C8B-B14F-4D97-AF65-F5344CB8AC3E}">
        <p14:creationId xmlns:p14="http://schemas.microsoft.com/office/powerpoint/2010/main" val="51462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fontScale="90000"/>
          </a:bodyPr>
          <a:lstStyle/>
          <a:p>
            <a:pPr algn="ctr"/>
            <a:r>
              <a:rPr lang="en-US" sz="4800"/>
              <a:t>Dependent Trades: Optical Options</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825625"/>
            <a:ext cx="6548954" cy="4351338"/>
          </a:xfrm>
        </p:spPr>
        <p:txBody>
          <a:bodyPr vert="horz" lIns="91440" tIns="45720" rIns="91440" bIns="45720" rtlCol="0" anchor="t">
            <a:normAutofit lnSpcReduction="10000"/>
          </a:bodyPr>
          <a:lstStyle/>
          <a:p>
            <a:pPr marL="0" indent="0">
              <a:buNone/>
            </a:pPr>
            <a:r>
              <a:rPr lang="en-US"/>
              <a:t>This includes items such as a collimating lens, pin hole, etc. </a:t>
            </a:r>
          </a:p>
          <a:p>
            <a:r>
              <a:rPr lang="en-US"/>
              <a:t>Issues of intensity: trying to prevent </a:t>
            </a:r>
            <a:r>
              <a:rPr lang="en-US">
                <a:solidFill>
                  <a:srgbClr val="FFA8A8"/>
                </a:solidFill>
              </a:rPr>
              <a:t>vignetting</a:t>
            </a:r>
            <a:r>
              <a:rPr lang="en-US"/>
              <a:t> with collimation</a:t>
            </a:r>
          </a:p>
          <a:p>
            <a:r>
              <a:rPr lang="en-US"/>
              <a:t>Issues of noise: trying to lower SNR using pinhole</a:t>
            </a:r>
          </a:p>
          <a:p>
            <a:r>
              <a:rPr lang="en-US"/>
              <a:t>Preventing aberration of the image</a:t>
            </a:r>
          </a:p>
          <a:p>
            <a:endParaRPr lang="en-US"/>
          </a:p>
          <a:p>
            <a:pPr marL="0" indent="0">
              <a:buNone/>
            </a:pPr>
            <a:r>
              <a:rPr lang="en-US" b="1">
                <a:solidFill>
                  <a:srgbClr val="FFFFFF"/>
                </a:solidFill>
              </a:rPr>
              <a:t>Laser trade must be completed before this is done</a:t>
            </a:r>
            <a:endParaRPr lang="en-US"/>
          </a:p>
          <a:p>
            <a:pPr lvl="1"/>
            <a:endParaRPr lang="en-US"/>
          </a:p>
          <a:p>
            <a:endParaRPr lang="en-US"/>
          </a:p>
        </p:txBody>
      </p:sp>
      <p:pic>
        <p:nvPicPr>
          <p:cNvPr id="8" name="Picture 8" descr="A picture containing text, device, laser&#10;&#10;Description automatically generated">
            <a:extLst>
              <a:ext uri="{FF2B5EF4-FFF2-40B4-BE49-F238E27FC236}">
                <a16:creationId xmlns:a16="http://schemas.microsoft.com/office/drawing/2014/main" id="{4A0D8500-44D1-E00F-E65B-3AA20B1DA1CF}"/>
              </a:ext>
            </a:extLst>
          </p:cNvPr>
          <p:cNvPicPr>
            <a:picLocks noChangeAspect="1"/>
          </p:cNvPicPr>
          <p:nvPr/>
        </p:nvPicPr>
        <p:blipFill>
          <a:blip r:embed="rId2"/>
          <a:stretch>
            <a:fillRect/>
          </a:stretch>
        </p:blipFill>
        <p:spPr>
          <a:xfrm rot="5400000">
            <a:off x="7207624" y="3041173"/>
            <a:ext cx="4527177" cy="2012783"/>
          </a:xfrm>
          <a:prstGeom prst="rect">
            <a:avLst/>
          </a:prstGeom>
        </p:spPr>
      </p:pic>
      <p:cxnSp>
        <p:nvCxnSpPr>
          <p:cNvPr id="9" name="Straight Arrow Connector 8">
            <a:extLst>
              <a:ext uri="{FF2B5EF4-FFF2-40B4-BE49-F238E27FC236}">
                <a16:creationId xmlns:a16="http://schemas.microsoft.com/office/drawing/2014/main" id="{15F91B38-2192-9530-C3D6-C7E54FA06CBC}"/>
              </a:ext>
            </a:extLst>
          </p:cNvPr>
          <p:cNvCxnSpPr/>
          <p:nvPr/>
        </p:nvCxnSpPr>
        <p:spPr>
          <a:xfrm>
            <a:off x="7144870" y="3177988"/>
            <a:ext cx="1407458" cy="18826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28C98217-CFD4-4701-9CBB-39D721F77E8F}"/>
              </a:ext>
            </a:extLst>
          </p:cNvPr>
          <p:cNvCxnSpPr>
            <a:cxnSpLocks/>
          </p:cNvCxnSpPr>
          <p:nvPr/>
        </p:nvCxnSpPr>
        <p:spPr>
          <a:xfrm flipV="1">
            <a:off x="7198658" y="2371165"/>
            <a:ext cx="1219200" cy="54684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C423B450-7E65-194B-6C64-97C4E05059A5}"/>
              </a:ext>
            </a:extLst>
          </p:cNvPr>
          <p:cNvSpPr txBox="1"/>
          <p:nvPr/>
        </p:nvSpPr>
        <p:spPr>
          <a:xfrm>
            <a:off x="7387154" y="6404441"/>
            <a:ext cx="39102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lumMod val="20000"/>
                    <a:lumOff val="80000"/>
                  </a:schemeClr>
                </a:solidFill>
              </a:rPr>
              <a:t>Image via: </a:t>
            </a:r>
            <a:r>
              <a:rPr lang="en-US">
                <a:solidFill>
                  <a:schemeClr val="accent1">
                    <a:lumMod val="20000"/>
                    <a:lumOff val="80000"/>
                  </a:schemeClr>
                </a:solidFill>
                <a:hlinkClick r:id="rId3">
                  <a:extLst>
                    <a:ext uri="{A12FA001-AC4F-418D-AE19-62706E023703}">
                      <ahyp:hlinkClr xmlns:ahyp="http://schemas.microsoft.com/office/drawing/2018/hyperlinkcolor" val="tx"/>
                    </a:ext>
                  </a:extLst>
                </a:hlinkClick>
              </a:rPr>
              <a:t>Edmund Optics</a:t>
            </a:r>
            <a:endParaRPr lang="en-US">
              <a:solidFill>
                <a:schemeClr val="accent1">
                  <a:lumMod val="20000"/>
                  <a:lumOff val="80000"/>
                </a:schemeClr>
              </a:solidFill>
            </a:endParaRPr>
          </a:p>
        </p:txBody>
      </p:sp>
      <p:sp>
        <p:nvSpPr>
          <p:cNvPr id="4" name="Slide Number Placeholder 3">
            <a:extLst>
              <a:ext uri="{FF2B5EF4-FFF2-40B4-BE49-F238E27FC236}">
                <a16:creationId xmlns:a16="http://schemas.microsoft.com/office/drawing/2014/main" id="{7F2C128D-CA1C-234E-C28D-3632B5600E0B}"/>
              </a:ext>
            </a:extLst>
          </p:cNvPr>
          <p:cNvSpPr>
            <a:spLocks noGrp="1"/>
          </p:cNvSpPr>
          <p:nvPr>
            <p:ph type="sldNum" sz="quarter" idx="12"/>
          </p:nvPr>
        </p:nvSpPr>
        <p:spPr/>
        <p:txBody>
          <a:bodyPr/>
          <a:lstStyle/>
          <a:p>
            <a:fld id="{48F63A3B-78C7-47BE-AE5E-E10140E04643}" type="slidenum">
              <a:rPr lang="en-US" dirty="0"/>
              <a:t>32</a:t>
            </a:fld>
            <a:endParaRPr lang="en-US"/>
          </a:p>
        </p:txBody>
      </p:sp>
    </p:spTree>
    <p:extLst>
      <p:ext uri="{BB962C8B-B14F-4D97-AF65-F5344CB8AC3E}">
        <p14:creationId xmlns:p14="http://schemas.microsoft.com/office/powerpoint/2010/main" val="65167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ea typeface="+mj-lt"/>
                <a:cs typeface="+mj-lt"/>
              </a:rPr>
              <a:t>Dependent Trades</a:t>
            </a:r>
            <a:r>
              <a:rPr lang="en-US" sz="4800">
                <a:solidFill>
                  <a:srgbClr val="BF9000"/>
                </a:solidFill>
                <a:latin typeface="Century Gothic"/>
              </a:rPr>
              <a:t>: Slide Design</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825625"/>
            <a:ext cx="5141495" cy="4351338"/>
          </a:xfrm>
        </p:spPr>
        <p:txBody>
          <a:bodyPr vert="horz" lIns="91440" tIns="45720" rIns="91440" bIns="45720" rtlCol="0" anchor="t">
            <a:normAutofit fontScale="92500" lnSpcReduction="20000"/>
          </a:bodyPr>
          <a:lstStyle/>
          <a:p>
            <a:r>
              <a:rPr lang="en-US"/>
              <a:t>The sample holder will need to be optically transparent to the laser</a:t>
            </a:r>
          </a:p>
          <a:p>
            <a:r>
              <a:rPr lang="en-US"/>
              <a:t>The sample holder will need to be able to withstand vibe </a:t>
            </a:r>
          </a:p>
          <a:p>
            <a:pPr lvl="1"/>
            <a:r>
              <a:rPr lang="en-US"/>
              <a:t>(I.e., some glass is fragile etc.)</a:t>
            </a:r>
          </a:p>
          <a:p>
            <a:r>
              <a:rPr lang="en-US"/>
              <a:t>The sample holder should not contaminate or ruin the sample</a:t>
            </a:r>
          </a:p>
          <a:p>
            <a:endParaRPr lang="en-US"/>
          </a:p>
          <a:p>
            <a:pPr marL="0" indent="0">
              <a:buNone/>
            </a:pPr>
            <a:r>
              <a:rPr lang="en-US" b="1"/>
              <a:t>Microfluidics need to be completed first</a:t>
            </a:r>
          </a:p>
          <a:p>
            <a:pPr lvl="1"/>
            <a:endParaRPr lang="en-US"/>
          </a:p>
          <a:p>
            <a:endParaRPr lang="en-US"/>
          </a:p>
        </p:txBody>
      </p:sp>
      <p:pic>
        <p:nvPicPr>
          <p:cNvPr id="4" name="Picture 4" descr="Chart&#10;&#10;Description automatically generated">
            <a:extLst>
              <a:ext uri="{FF2B5EF4-FFF2-40B4-BE49-F238E27FC236}">
                <a16:creationId xmlns:a16="http://schemas.microsoft.com/office/drawing/2014/main" id="{5992A7D1-7B0B-B1BB-1670-14A9F7A474A1}"/>
              </a:ext>
            </a:extLst>
          </p:cNvPr>
          <p:cNvPicPr>
            <a:picLocks noChangeAspect="1"/>
          </p:cNvPicPr>
          <p:nvPr/>
        </p:nvPicPr>
        <p:blipFill>
          <a:blip r:embed="rId2"/>
          <a:stretch>
            <a:fillRect/>
          </a:stretch>
        </p:blipFill>
        <p:spPr>
          <a:xfrm>
            <a:off x="6038359" y="1905493"/>
            <a:ext cx="5712719" cy="4082284"/>
          </a:xfrm>
          <a:prstGeom prst="rect">
            <a:avLst/>
          </a:prstGeom>
        </p:spPr>
      </p:pic>
      <p:sp>
        <p:nvSpPr>
          <p:cNvPr id="5" name="TextBox 4">
            <a:extLst>
              <a:ext uri="{FF2B5EF4-FFF2-40B4-BE49-F238E27FC236}">
                <a16:creationId xmlns:a16="http://schemas.microsoft.com/office/drawing/2014/main" id="{27FCD027-4647-962F-23F5-8B1461388D9B}"/>
              </a:ext>
            </a:extLst>
          </p:cNvPr>
          <p:cNvSpPr txBox="1"/>
          <p:nvPr/>
        </p:nvSpPr>
        <p:spPr>
          <a:xfrm>
            <a:off x="7559841" y="6179552"/>
            <a:ext cx="39102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lumMod val="20000"/>
                    <a:lumOff val="80000"/>
                  </a:schemeClr>
                </a:solidFill>
              </a:rPr>
              <a:t>Image via: </a:t>
            </a:r>
            <a:r>
              <a:rPr lang="en-US">
                <a:solidFill>
                  <a:schemeClr val="accent1">
                    <a:lumMod val="20000"/>
                    <a:lumOff val="80000"/>
                  </a:schemeClr>
                </a:solidFill>
                <a:hlinkClick r:id="rId3">
                  <a:extLst>
                    <a:ext uri="{A12FA001-AC4F-418D-AE19-62706E023703}">
                      <ahyp:hlinkClr xmlns:ahyp="http://schemas.microsoft.com/office/drawing/2018/hyperlinkcolor" val="tx"/>
                    </a:ext>
                  </a:extLst>
                </a:hlinkClick>
              </a:rPr>
              <a:t>LED Professional</a:t>
            </a:r>
            <a:endParaRPr lang="en-US">
              <a:solidFill>
                <a:schemeClr val="accent1">
                  <a:lumMod val="20000"/>
                  <a:lumOff val="80000"/>
                </a:schemeClr>
              </a:solidFill>
            </a:endParaRPr>
          </a:p>
        </p:txBody>
      </p:sp>
      <p:sp>
        <p:nvSpPr>
          <p:cNvPr id="6" name="Slide Number Placeholder 5">
            <a:extLst>
              <a:ext uri="{FF2B5EF4-FFF2-40B4-BE49-F238E27FC236}">
                <a16:creationId xmlns:a16="http://schemas.microsoft.com/office/drawing/2014/main" id="{E8A42513-5DA9-7048-0EE5-A1080512362C}"/>
              </a:ext>
            </a:extLst>
          </p:cNvPr>
          <p:cNvSpPr>
            <a:spLocks noGrp="1"/>
          </p:cNvSpPr>
          <p:nvPr>
            <p:ph type="sldNum" sz="quarter" idx="12"/>
          </p:nvPr>
        </p:nvSpPr>
        <p:spPr/>
        <p:txBody>
          <a:bodyPr/>
          <a:lstStyle/>
          <a:p>
            <a:fld id="{48F63A3B-78C7-47BE-AE5E-E10140E04643}" type="slidenum">
              <a:rPr lang="en-US" dirty="0"/>
              <a:t>33</a:t>
            </a:fld>
            <a:endParaRPr lang="en-US"/>
          </a:p>
        </p:txBody>
      </p:sp>
    </p:spTree>
    <p:extLst>
      <p:ext uri="{BB962C8B-B14F-4D97-AF65-F5344CB8AC3E}">
        <p14:creationId xmlns:p14="http://schemas.microsoft.com/office/powerpoint/2010/main" val="250631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a:bodyPr>
          <a:lstStyle/>
          <a:p>
            <a:pPr algn="ctr"/>
            <a:r>
              <a:rPr lang="en-US" sz="6000">
                <a:solidFill>
                  <a:srgbClr val="BF9000"/>
                </a:solidFill>
                <a:latin typeface="Century Gothic"/>
              </a:rPr>
              <a:t>Modeling and Prototyping</a:t>
            </a:r>
            <a:endParaRPr lang="en-US"/>
          </a:p>
        </p:txBody>
      </p:sp>
    </p:spTree>
    <p:extLst>
      <p:ext uri="{BB962C8B-B14F-4D97-AF65-F5344CB8AC3E}">
        <p14:creationId xmlns:p14="http://schemas.microsoft.com/office/powerpoint/2010/main" val="406997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Future Models</a:t>
            </a:r>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p:txBody>
          <a:bodyPr vert="horz" lIns="91440" tIns="45720" rIns="91440" bIns="45720" rtlCol="0" anchor="t">
            <a:normAutofit/>
          </a:bodyPr>
          <a:lstStyle/>
          <a:p>
            <a:r>
              <a:rPr lang="en-US">
                <a:solidFill>
                  <a:srgbClr val="FFFFFF"/>
                </a:solidFill>
                <a:latin typeface="Century Gothic"/>
              </a:rPr>
              <a:t>Model the sample temperature regulator</a:t>
            </a:r>
          </a:p>
          <a:p>
            <a:pPr lvl="1"/>
            <a:r>
              <a:rPr lang="en-US">
                <a:solidFill>
                  <a:srgbClr val="FFFFFF"/>
                </a:solidFill>
                <a:latin typeface="Century Gothic"/>
              </a:rPr>
              <a:t>Use a basic </a:t>
            </a:r>
            <a:r>
              <a:rPr lang="en-US">
                <a:solidFill>
                  <a:srgbClr val="FFFFFF"/>
                </a:solidFill>
                <a:ea typeface="+mn-lt"/>
                <a:cs typeface="+mn-lt"/>
              </a:rPr>
              <a:t>analytic </a:t>
            </a:r>
            <a:r>
              <a:rPr lang="en-US">
                <a:solidFill>
                  <a:srgbClr val="FFFFFF"/>
                </a:solidFill>
                <a:latin typeface="Century Gothic"/>
              </a:rPr>
              <a:t>heat transfer model to help size the heating elements </a:t>
            </a:r>
          </a:p>
          <a:p>
            <a:pPr lvl="1"/>
            <a:r>
              <a:rPr lang="en-US">
                <a:solidFill>
                  <a:srgbClr val="FFFFFF"/>
                </a:solidFill>
                <a:latin typeface="Century Gothic"/>
              </a:rPr>
              <a:t>Ensure chosen tubing materials will be adequate</a:t>
            </a:r>
            <a:endParaRPr lang="en-US"/>
          </a:p>
          <a:p>
            <a:r>
              <a:rPr lang="en-US">
                <a:solidFill>
                  <a:srgbClr val="FFFFFF"/>
                </a:solidFill>
                <a:latin typeface="Century Gothic"/>
              </a:rPr>
              <a:t>Create a thermal model for entire system</a:t>
            </a:r>
            <a:endParaRPr lang="en-US"/>
          </a:p>
          <a:p>
            <a:pPr lvl="1"/>
            <a:r>
              <a:rPr lang="en-US">
                <a:solidFill>
                  <a:srgbClr val="FFFFFF"/>
                </a:solidFill>
                <a:latin typeface="Century Gothic"/>
              </a:rPr>
              <a:t>Use thermal desktop or other thermal modeling software</a:t>
            </a:r>
          </a:p>
          <a:p>
            <a:pPr lvl="1"/>
            <a:r>
              <a:rPr lang="en-US">
                <a:solidFill>
                  <a:srgbClr val="FFFFFF"/>
                </a:solidFill>
                <a:latin typeface="Century Gothic"/>
              </a:rPr>
              <a:t>Create a preliminary thermal model for the entire microscope system and perform analysis at both hot and cold cases</a:t>
            </a:r>
            <a:endParaRPr lang="en-US"/>
          </a:p>
          <a:p>
            <a:endParaRPr lang="en-US">
              <a:ea typeface="+mn-lt"/>
              <a:cs typeface="+mn-lt"/>
            </a:endParaRPr>
          </a:p>
          <a:p>
            <a:pPr lvl="1"/>
            <a:endParaRPr lang="en-US">
              <a:solidFill>
                <a:srgbClr val="FFFFFF"/>
              </a:solidFill>
              <a:latin typeface="Century Gothic"/>
            </a:endParaRPr>
          </a:p>
          <a:p>
            <a:pPr marL="457200" lvl="1" indent="0">
              <a:buNone/>
            </a:pPr>
            <a:endParaRPr lang="en-US">
              <a:solidFill>
                <a:srgbClr val="FFFFFF"/>
              </a:solidFill>
              <a:latin typeface="Century Gothic"/>
            </a:endParaRPr>
          </a:p>
        </p:txBody>
      </p:sp>
      <p:sp>
        <p:nvSpPr>
          <p:cNvPr id="4" name="Slide Number Placeholder 3">
            <a:extLst>
              <a:ext uri="{FF2B5EF4-FFF2-40B4-BE49-F238E27FC236}">
                <a16:creationId xmlns:a16="http://schemas.microsoft.com/office/drawing/2014/main" id="{84ACC56D-B7AA-D525-A159-8F7A61BD56E4}"/>
              </a:ext>
            </a:extLst>
          </p:cNvPr>
          <p:cNvSpPr>
            <a:spLocks noGrp="1"/>
          </p:cNvSpPr>
          <p:nvPr>
            <p:ph type="sldNum" sz="quarter" idx="12"/>
          </p:nvPr>
        </p:nvSpPr>
        <p:spPr/>
        <p:txBody>
          <a:bodyPr/>
          <a:lstStyle/>
          <a:p>
            <a:fld id="{48F63A3B-78C7-47BE-AE5E-E10140E04643}" type="slidenum">
              <a:rPr lang="en-US" dirty="0"/>
              <a:t>35</a:t>
            </a:fld>
            <a:endParaRPr lang="en-US"/>
          </a:p>
        </p:txBody>
      </p:sp>
    </p:spTree>
    <p:extLst>
      <p:ext uri="{BB962C8B-B14F-4D97-AF65-F5344CB8AC3E}">
        <p14:creationId xmlns:p14="http://schemas.microsoft.com/office/powerpoint/2010/main" val="2081953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4C46-476D-5B22-69DF-F71648D553BD}"/>
              </a:ext>
            </a:extLst>
          </p:cNvPr>
          <p:cNvSpPr>
            <a:spLocks noGrp="1"/>
          </p:cNvSpPr>
          <p:nvPr>
            <p:ph type="title"/>
          </p:nvPr>
        </p:nvSpPr>
        <p:spPr/>
        <p:txBody>
          <a:bodyPr/>
          <a:lstStyle/>
          <a:p>
            <a:pPr algn="ctr"/>
            <a:r>
              <a:rPr lang="en-US"/>
              <a:t>Future Models</a:t>
            </a:r>
          </a:p>
        </p:txBody>
      </p:sp>
      <p:sp>
        <p:nvSpPr>
          <p:cNvPr id="3" name="Content Placeholder 2">
            <a:extLst>
              <a:ext uri="{FF2B5EF4-FFF2-40B4-BE49-F238E27FC236}">
                <a16:creationId xmlns:a16="http://schemas.microsoft.com/office/drawing/2014/main" id="{6D28B674-2673-7812-0B57-414EB87908C0}"/>
              </a:ext>
            </a:extLst>
          </p:cNvPr>
          <p:cNvSpPr>
            <a:spLocks noGrp="1"/>
          </p:cNvSpPr>
          <p:nvPr>
            <p:ph idx="1"/>
          </p:nvPr>
        </p:nvSpPr>
        <p:spPr/>
        <p:txBody>
          <a:bodyPr vert="horz" lIns="91440" tIns="45720" rIns="91440" bIns="45720" rtlCol="0" anchor="t">
            <a:normAutofit/>
          </a:bodyPr>
          <a:lstStyle/>
          <a:p>
            <a:r>
              <a:rPr lang="en-US"/>
              <a:t>Model how the enclosure will respond to testing </a:t>
            </a:r>
          </a:p>
          <a:p>
            <a:pPr lvl="1"/>
            <a:r>
              <a:rPr lang="en-US"/>
              <a:t>Using a software such as Ansys to model how the enclosure, hardware, and optics will respond to and withstand vibration testing and G-loading </a:t>
            </a:r>
          </a:p>
          <a:p>
            <a:r>
              <a:rPr lang="en-US">
                <a:ea typeface="+mn-lt"/>
                <a:cs typeface="+mn-lt"/>
              </a:rPr>
              <a:t>Model the power distribution circuit </a:t>
            </a:r>
          </a:p>
          <a:p>
            <a:pPr lvl="1"/>
            <a:r>
              <a:rPr lang="en-US">
                <a:ea typeface="+mn-lt"/>
                <a:cs typeface="+mn-lt"/>
              </a:rPr>
              <a:t>Use </a:t>
            </a:r>
            <a:r>
              <a:rPr lang="en-US" err="1">
                <a:ea typeface="+mn-lt"/>
                <a:cs typeface="+mn-lt"/>
              </a:rPr>
              <a:t>MultiSim</a:t>
            </a:r>
            <a:r>
              <a:rPr lang="en-US">
                <a:ea typeface="+mn-lt"/>
                <a:cs typeface="+mn-lt"/>
              </a:rPr>
              <a:t> Circuit to model the power distribution circuit </a:t>
            </a:r>
          </a:p>
          <a:p>
            <a:pPr lvl="1"/>
            <a:r>
              <a:rPr lang="en-US">
                <a:ea typeface="+mn-lt"/>
                <a:cs typeface="+mn-lt"/>
              </a:rPr>
              <a:t>For a better understand how everything will be wired and powered</a:t>
            </a:r>
            <a:endParaRPr lang="en-US"/>
          </a:p>
          <a:p>
            <a:r>
              <a:rPr lang="en-US">
                <a:ea typeface="+mn-lt"/>
                <a:cs typeface="+mn-lt"/>
              </a:rPr>
              <a:t>Model GPU parallelization in MATLAB </a:t>
            </a:r>
          </a:p>
          <a:p>
            <a:pPr lvl="1"/>
            <a:endParaRPr lang="en-US">
              <a:ea typeface="+mn-lt"/>
              <a:cs typeface="+mn-lt"/>
            </a:endParaRPr>
          </a:p>
          <a:p>
            <a:pPr lvl="1"/>
            <a:endParaRPr lang="en-US"/>
          </a:p>
          <a:p>
            <a:pPr lvl="1"/>
            <a:endParaRPr lang="en-US"/>
          </a:p>
          <a:p>
            <a:endParaRPr lang="en-US"/>
          </a:p>
        </p:txBody>
      </p:sp>
      <p:sp>
        <p:nvSpPr>
          <p:cNvPr id="4" name="Slide Number Placeholder 3">
            <a:extLst>
              <a:ext uri="{FF2B5EF4-FFF2-40B4-BE49-F238E27FC236}">
                <a16:creationId xmlns:a16="http://schemas.microsoft.com/office/drawing/2014/main" id="{6863BE8D-9EA7-9C40-08FE-E2FDA467C09B}"/>
              </a:ext>
            </a:extLst>
          </p:cNvPr>
          <p:cNvSpPr>
            <a:spLocks noGrp="1"/>
          </p:cNvSpPr>
          <p:nvPr>
            <p:ph type="sldNum" sz="quarter" idx="12"/>
          </p:nvPr>
        </p:nvSpPr>
        <p:spPr/>
        <p:txBody>
          <a:bodyPr/>
          <a:lstStyle/>
          <a:p>
            <a:fld id="{48F63A3B-78C7-47BE-AE5E-E10140E04643}" type="slidenum">
              <a:rPr lang="en-US" dirty="0"/>
              <a:t>36</a:t>
            </a:fld>
            <a:endParaRPr lang="en-US"/>
          </a:p>
        </p:txBody>
      </p:sp>
    </p:spTree>
    <p:extLst>
      <p:ext uri="{BB962C8B-B14F-4D97-AF65-F5344CB8AC3E}">
        <p14:creationId xmlns:p14="http://schemas.microsoft.com/office/powerpoint/2010/main" val="2907039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4C46-476D-5B22-69DF-F71648D553BD}"/>
              </a:ext>
            </a:extLst>
          </p:cNvPr>
          <p:cNvSpPr>
            <a:spLocks noGrp="1"/>
          </p:cNvSpPr>
          <p:nvPr>
            <p:ph type="title"/>
          </p:nvPr>
        </p:nvSpPr>
        <p:spPr/>
        <p:txBody>
          <a:bodyPr/>
          <a:lstStyle/>
          <a:p>
            <a:pPr algn="ctr"/>
            <a:r>
              <a:rPr lang="en-US"/>
              <a:t>Future Models</a:t>
            </a:r>
          </a:p>
        </p:txBody>
      </p:sp>
      <p:sp>
        <p:nvSpPr>
          <p:cNvPr id="3" name="Content Placeholder 2">
            <a:extLst>
              <a:ext uri="{FF2B5EF4-FFF2-40B4-BE49-F238E27FC236}">
                <a16:creationId xmlns:a16="http://schemas.microsoft.com/office/drawing/2014/main" id="{6D28B674-2673-7812-0B57-414EB87908C0}"/>
              </a:ext>
            </a:extLst>
          </p:cNvPr>
          <p:cNvSpPr>
            <a:spLocks noGrp="1"/>
          </p:cNvSpPr>
          <p:nvPr>
            <p:ph idx="1"/>
          </p:nvPr>
        </p:nvSpPr>
        <p:spPr>
          <a:xfrm>
            <a:off x="838200" y="1834187"/>
            <a:ext cx="4822005" cy="4351338"/>
          </a:xfrm>
        </p:spPr>
        <p:txBody>
          <a:bodyPr vert="horz" lIns="91440" tIns="45720" rIns="91440" bIns="45720" rtlCol="0" anchor="t">
            <a:normAutofit/>
          </a:bodyPr>
          <a:lstStyle/>
          <a:p>
            <a:r>
              <a:rPr lang="en-US"/>
              <a:t>Modeling laser-lens-sample system</a:t>
            </a:r>
          </a:p>
          <a:p>
            <a:pPr lvl="1"/>
            <a:r>
              <a:rPr lang="en-US">
                <a:ea typeface="+mn-lt"/>
                <a:cs typeface="+mn-lt"/>
              </a:rPr>
              <a:t>Complete using ray tracing software: </a:t>
            </a:r>
            <a:r>
              <a:rPr lang="en-US" err="1">
                <a:ea typeface="+mn-lt"/>
                <a:cs typeface="+mn-lt"/>
              </a:rPr>
              <a:t>Zemax</a:t>
            </a:r>
            <a:endParaRPr lang="en-US">
              <a:ea typeface="+mn-lt"/>
              <a:cs typeface="+mn-lt"/>
            </a:endParaRPr>
          </a:p>
          <a:p>
            <a:pPr lvl="1"/>
            <a:r>
              <a:rPr lang="en-US"/>
              <a:t>Will be able to test properties of chosen laser and lenses</a:t>
            </a:r>
          </a:p>
          <a:p>
            <a:pPr lvl="1"/>
            <a:r>
              <a:rPr lang="en-US"/>
              <a:t>Will solve best optical layout for focus given our constraints</a:t>
            </a:r>
          </a:p>
          <a:p>
            <a:pPr lvl="1"/>
            <a:endParaRPr lang="en-US"/>
          </a:p>
          <a:p>
            <a:pPr lvl="1"/>
            <a:endParaRPr lang="en-US"/>
          </a:p>
          <a:p>
            <a:pPr lvl="1"/>
            <a:endParaRPr lang="en-US"/>
          </a:p>
          <a:p>
            <a:endParaRPr lang="en-US"/>
          </a:p>
        </p:txBody>
      </p:sp>
      <p:sp>
        <p:nvSpPr>
          <p:cNvPr id="4" name="Slide Number Placeholder 3">
            <a:extLst>
              <a:ext uri="{FF2B5EF4-FFF2-40B4-BE49-F238E27FC236}">
                <a16:creationId xmlns:a16="http://schemas.microsoft.com/office/drawing/2014/main" id="{6863BE8D-9EA7-9C40-08FE-E2FDA467C09B}"/>
              </a:ext>
            </a:extLst>
          </p:cNvPr>
          <p:cNvSpPr>
            <a:spLocks noGrp="1"/>
          </p:cNvSpPr>
          <p:nvPr>
            <p:ph type="sldNum" sz="quarter" idx="12"/>
          </p:nvPr>
        </p:nvSpPr>
        <p:spPr/>
        <p:txBody>
          <a:bodyPr/>
          <a:lstStyle/>
          <a:p>
            <a:fld id="{48F63A3B-78C7-47BE-AE5E-E10140E04643}" type="slidenum">
              <a:rPr lang="en-US" dirty="0"/>
              <a:t>37</a:t>
            </a:fld>
            <a:endParaRPr lang="en-US"/>
          </a:p>
        </p:txBody>
      </p:sp>
      <p:pic>
        <p:nvPicPr>
          <p:cNvPr id="6" name="Picture 6" descr="A picture containing shape&#10;&#10;Description automatically generated">
            <a:extLst>
              <a:ext uri="{FF2B5EF4-FFF2-40B4-BE49-F238E27FC236}">
                <a16:creationId xmlns:a16="http://schemas.microsoft.com/office/drawing/2014/main" id="{8DA4D1CE-CDC6-DD17-26CB-42E540DD19A0}"/>
              </a:ext>
            </a:extLst>
          </p:cNvPr>
          <p:cNvPicPr>
            <a:picLocks noChangeAspect="1"/>
          </p:cNvPicPr>
          <p:nvPr/>
        </p:nvPicPr>
        <p:blipFill>
          <a:blip r:embed="rId2"/>
          <a:stretch>
            <a:fillRect/>
          </a:stretch>
        </p:blipFill>
        <p:spPr>
          <a:xfrm>
            <a:off x="5955319" y="1863314"/>
            <a:ext cx="5915025" cy="4295775"/>
          </a:xfrm>
          <a:prstGeom prst="rect">
            <a:avLst/>
          </a:prstGeom>
        </p:spPr>
      </p:pic>
    </p:spTree>
    <p:extLst>
      <p:ext uri="{BB962C8B-B14F-4D97-AF65-F5344CB8AC3E}">
        <p14:creationId xmlns:p14="http://schemas.microsoft.com/office/powerpoint/2010/main" val="1393834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Future Prototyping</a:t>
            </a:r>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825625"/>
            <a:ext cx="6714163" cy="4351338"/>
          </a:xfrm>
        </p:spPr>
        <p:txBody>
          <a:bodyPr vert="horz" lIns="91440" tIns="45720" rIns="91440" bIns="45720" rtlCol="0" anchor="t">
            <a:normAutofit fontScale="92500" lnSpcReduction="10000"/>
          </a:bodyPr>
          <a:lstStyle/>
          <a:p>
            <a:r>
              <a:rPr lang="en-US">
                <a:solidFill>
                  <a:srgbClr val="FFFFFF"/>
                </a:solidFill>
                <a:ea typeface="+mn-lt"/>
                <a:cs typeface="+mn-lt"/>
              </a:rPr>
              <a:t>Prototype the capillary tubes and valves</a:t>
            </a:r>
            <a:endParaRPr lang="en-US">
              <a:ea typeface="+mn-lt"/>
              <a:cs typeface="+mn-lt"/>
            </a:endParaRPr>
          </a:p>
          <a:p>
            <a:pPr lvl="1"/>
            <a:r>
              <a:rPr lang="en-US">
                <a:solidFill>
                  <a:srgbClr val="FFFFFF"/>
                </a:solidFill>
                <a:ea typeface="+mn-lt"/>
                <a:cs typeface="+mn-lt"/>
              </a:rPr>
              <a:t>Get a better understanding of how the fluid flows through the system by looking at different sized tubing and styles of valves</a:t>
            </a:r>
          </a:p>
          <a:p>
            <a:pPr lvl="1"/>
            <a:r>
              <a:rPr lang="en-US">
                <a:solidFill>
                  <a:srgbClr val="FFFFFF"/>
                </a:solidFill>
                <a:ea typeface="+mn-lt"/>
                <a:cs typeface="+mn-lt"/>
              </a:rPr>
              <a:t>Will use the data from the prototyping to help with the design of the microscope slide</a:t>
            </a:r>
            <a:endParaRPr lang="en-US"/>
          </a:p>
          <a:p>
            <a:r>
              <a:rPr lang="en-US">
                <a:solidFill>
                  <a:srgbClr val="FFFFFF"/>
                </a:solidFill>
                <a:latin typeface="Century Gothic"/>
              </a:rPr>
              <a:t>Prototype the microscope housing</a:t>
            </a:r>
          </a:p>
          <a:p>
            <a:pPr lvl="1"/>
            <a:r>
              <a:rPr lang="en-US">
                <a:solidFill>
                  <a:srgbClr val="FFFFFF"/>
                </a:solidFill>
                <a:latin typeface="Century Gothic"/>
              </a:rPr>
              <a:t>Testing different wall thicknesses and support designs on the shaker table to determine which works best for this application</a:t>
            </a:r>
          </a:p>
        </p:txBody>
      </p:sp>
      <p:sp>
        <p:nvSpPr>
          <p:cNvPr id="4" name="Slide Number Placeholder 3">
            <a:extLst>
              <a:ext uri="{FF2B5EF4-FFF2-40B4-BE49-F238E27FC236}">
                <a16:creationId xmlns:a16="http://schemas.microsoft.com/office/drawing/2014/main" id="{7832C320-A4B4-A65A-8720-CB04BCFDDDED}"/>
              </a:ext>
            </a:extLst>
          </p:cNvPr>
          <p:cNvSpPr>
            <a:spLocks noGrp="1"/>
          </p:cNvSpPr>
          <p:nvPr>
            <p:ph type="sldNum" sz="quarter" idx="12"/>
          </p:nvPr>
        </p:nvSpPr>
        <p:spPr/>
        <p:txBody>
          <a:bodyPr/>
          <a:lstStyle/>
          <a:p>
            <a:fld id="{48F63A3B-78C7-47BE-AE5E-E10140E04643}" type="slidenum">
              <a:rPr lang="en-US" dirty="0"/>
              <a:t>38</a:t>
            </a:fld>
            <a:endParaRPr lang="en-US"/>
          </a:p>
        </p:txBody>
      </p:sp>
      <p:pic>
        <p:nvPicPr>
          <p:cNvPr id="5" name="Picture 5" descr="A picture containing light&#10;&#10;Description automatically generated">
            <a:extLst>
              <a:ext uri="{FF2B5EF4-FFF2-40B4-BE49-F238E27FC236}">
                <a16:creationId xmlns:a16="http://schemas.microsoft.com/office/drawing/2014/main" id="{300503E4-43FB-E986-35F3-BEB427FD7E33}"/>
              </a:ext>
            </a:extLst>
          </p:cNvPr>
          <p:cNvPicPr>
            <a:picLocks noChangeAspect="1"/>
          </p:cNvPicPr>
          <p:nvPr/>
        </p:nvPicPr>
        <p:blipFill>
          <a:blip r:embed="rId2"/>
          <a:stretch>
            <a:fillRect/>
          </a:stretch>
        </p:blipFill>
        <p:spPr>
          <a:xfrm>
            <a:off x="7661096" y="2499276"/>
            <a:ext cx="4130210" cy="3006731"/>
          </a:xfrm>
          <a:prstGeom prst="rect">
            <a:avLst/>
          </a:prstGeom>
        </p:spPr>
      </p:pic>
      <p:sp>
        <p:nvSpPr>
          <p:cNvPr id="7" name="TextBox 6">
            <a:extLst>
              <a:ext uri="{FF2B5EF4-FFF2-40B4-BE49-F238E27FC236}">
                <a16:creationId xmlns:a16="http://schemas.microsoft.com/office/drawing/2014/main" id="{3F196F77-650D-8F97-A3F5-0C32AA6344A2}"/>
              </a:ext>
            </a:extLst>
          </p:cNvPr>
          <p:cNvSpPr txBox="1"/>
          <p:nvPr/>
        </p:nvSpPr>
        <p:spPr>
          <a:xfrm>
            <a:off x="8124920" y="5674406"/>
            <a:ext cx="39102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lumMod val="20000"/>
                    <a:lumOff val="80000"/>
                  </a:schemeClr>
                </a:solidFill>
              </a:rPr>
              <a:t>Image via: </a:t>
            </a:r>
            <a:r>
              <a:rPr lang="en-US">
                <a:solidFill>
                  <a:schemeClr val="accent1">
                    <a:lumMod val="20000"/>
                    <a:lumOff val="80000"/>
                  </a:schemeClr>
                </a:solidFill>
                <a:hlinkClick r:id="rId3">
                  <a:extLst>
                    <a:ext uri="{A12FA001-AC4F-418D-AE19-62706E023703}">
                      <ahyp:hlinkClr xmlns:ahyp="http://schemas.microsoft.com/office/drawing/2018/hyperlinkcolor" val="tx"/>
                    </a:ext>
                  </a:extLst>
                </a:hlinkClick>
              </a:rPr>
              <a:t>Andrew Lambert</a:t>
            </a:r>
            <a:endParaRPr lang="en-US">
              <a:solidFill>
                <a:schemeClr val="accent1">
                  <a:lumMod val="20000"/>
                  <a:lumOff val="80000"/>
                </a:schemeClr>
              </a:solidFill>
            </a:endParaRPr>
          </a:p>
        </p:txBody>
      </p:sp>
    </p:spTree>
    <p:extLst>
      <p:ext uri="{BB962C8B-B14F-4D97-AF65-F5344CB8AC3E}">
        <p14:creationId xmlns:p14="http://schemas.microsoft.com/office/powerpoint/2010/main" val="3921711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Future Software</a:t>
            </a:r>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p:txBody>
          <a:bodyPr vert="horz" lIns="91440" tIns="45720" rIns="91440" bIns="45720" rtlCol="0" anchor="t">
            <a:normAutofit lnSpcReduction="10000"/>
          </a:bodyPr>
          <a:lstStyle/>
          <a:p>
            <a:r>
              <a:rPr lang="en-US">
                <a:solidFill>
                  <a:srgbClr val="FFFFFF"/>
                </a:solidFill>
                <a:latin typeface="Century Gothic"/>
              </a:rPr>
              <a:t>Determine programming language</a:t>
            </a:r>
          </a:p>
          <a:p>
            <a:pPr lvl="1"/>
            <a:r>
              <a:rPr lang="en-US">
                <a:solidFill>
                  <a:srgbClr val="FFFFFF"/>
                </a:solidFill>
                <a:latin typeface="Century Gothic"/>
              </a:rPr>
              <a:t>Determined with considerations from the likely computational platform</a:t>
            </a:r>
          </a:p>
          <a:p>
            <a:pPr lvl="1"/>
            <a:r>
              <a:rPr lang="en-US">
                <a:solidFill>
                  <a:srgbClr val="FFFFFF"/>
                </a:solidFill>
                <a:latin typeface="Century Gothic"/>
              </a:rPr>
              <a:t>Could use both C++ and Python in parallel to run different tasks on different cores</a:t>
            </a:r>
          </a:p>
          <a:p>
            <a:pPr>
              <a:buFont typeface="Arial"/>
              <a:buChar char="•"/>
            </a:pPr>
            <a:r>
              <a:rPr lang="en-US">
                <a:ea typeface="+mn-lt"/>
                <a:cs typeface="+mn-lt"/>
              </a:rPr>
              <a:t>Further algorithm development at lower level </a:t>
            </a:r>
          </a:p>
          <a:p>
            <a:pPr marL="971550" lvl="1" indent="-285750">
              <a:buFont typeface="Arial"/>
              <a:buChar char="•"/>
            </a:pPr>
            <a:r>
              <a:rPr lang="en-US">
                <a:ea typeface="+mn-lt"/>
                <a:cs typeface="+mn-lt"/>
              </a:rPr>
              <a:t>Use suggested algorithm provided by </a:t>
            </a:r>
            <a:r>
              <a:rPr lang="en-US" err="1">
                <a:ea typeface="+mn-lt"/>
                <a:cs typeface="+mn-lt"/>
              </a:rPr>
              <a:t>ASTROBi</a:t>
            </a:r>
            <a:r>
              <a:rPr lang="en-US">
                <a:ea typeface="+mn-lt"/>
                <a:cs typeface="+mn-lt"/>
              </a:rPr>
              <a:t> and rewrite in selected programming language </a:t>
            </a:r>
          </a:p>
          <a:p>
            <a:pPr marL="971550" lvl="1" indent="-285750">
              <a:buFont typeface="Arial"/>
              <a:buChar char="•"/>
            </a:pPr>
            <a:r>
              <a:rPr lang="en-US">
                <a:ea typeface="+mn-lt"/>
                <a:cs typeface="+mn-lt"/>
              </a:rPr>
              <a:t>Research memory optimization techniques and GPU acceleration </a:t>
            </a:r>
          </a:p>
          <a:p>
            <a:pPr>
              <a:buFont typeface="Arial,Sans-Serif"/>
              <a:buChar char="•"/>
            </a:pPr>
            <a:r>
              <a:rPr lang="en-US">
                <a:ea typeface="+mn-lt"/>
                <a:cs typeface="+mn-lt"/>
              </a:rPr>
              <a:t>Optimize implementation of algorithm to run more efficiently on lower power in the future</a:t>
            </a:r>
            <a:endParaRPr lang="en-US"/>
          </a:p>
          <a:p>
            <a:pPr marL="971550" lvl="1" indent="-285750">
              <a:buFont typeface="Arial"/>
              <a:buChar char="•"/>
            </a:pPr>
            <a:endParaRPr lang="en-US">
              <a:ea typeface="+mn-lt"/>
              <a:cs typeface="+mn-lt"/>
            </a:endParaRPr>
          </a:p>
          <a:p>
            <a:pPr marL="457200" lvl="1" indent="0">
              <a:buNone/>
            </a:pPr>
            <a:endParaRPr lang="en-US">
              <a:ea typeface="+mn-lt"/>
              <a:cs typeface="+mn-lt"/>
            </a:endParaRPr>
          </a:p>
          <a:p>
            <a:pPr marL="457200" lvl="1" indent="0">
              <a:buNone/>
            </a:pPr>
            <a:endParaRPr lang="en-US">
              <a:ea typeface="+mn-lt"/>
              <a:cs typeface="+mn-lt"/>
            </a:endParaRPr>
          </a:p>
          <a:p>
            <a:pPr marL="971550" lvl="1" indent="-285750">
              <a:buFont typeface="Arial"/>
              <a:buChar char="•"/>
            </a:pPr>
            <a:endParaRPr lang="en-US"/>
          </a:p>
          <a:p>
            <a:pPr marL="971550" lvl="1" indent="-285750">
              <a:buFont typeface="Arial"/>
              <a:buChar char="•"/>
            </a:pPr>
            <a:endParaRPr lang="en-US">
              <a:solidFill>
                <a:srgbClr val="FFFFFF"/>
              </a:solidFill>
              <a:latin typeface="Century Gothic"/>
            </a:endParaRPr>
          </a:p>
          <a:p>
            <a:pPr marL="971550" lvl="1" indent="-285750">
              <a:buFont typeface="Arial"/>
              <a:buChar char="•"/>
            </a:pPr>
            <a:endParaRPr lang="en-US">
              <a:solidFill>
                <a:srgbClr val="FFFFFF"/>
              </a:solidFill>
              <a:latin typeface="Century Gothic"/>
            </a:endParaRPr>
          </a:p>
          <a:p>
            <a:pPr marL="457200" lvl="1" indent="0">
              <a:buNone/>
            </a:pPr>
            <a:endParaRPr lang="en-US">
              <a:solidFill>
                <a:srgbClr val="FFFFFF"/>
              </a:solidFill>
              <a:latin typeface="Century Gothic"/>
            </a:endParaRPr>
          </a:p>
          <a:p>
            <a:pPr lvl="1"/>
            <a:endParaRPr lang="en-US">
              <a:solidFill>
                <a:srgbClr val="FFFFFF"/>
              </a:solidFill>
              <a:latin typeface="Century Gothic"/>
            </a:endParaRPr>
          </a:p>
          <a:p>
            <a:pPr lvl="1"/>
            <a:endParaRPr lang="en-US">
              <a:solidFill>
                <a:srgbClr val="FFFFFF"/>
              </a:solidFill>
              <a:latin typeface="Century Gothic"/>
            </a:endParaRPr>
          </a:p>
          <a:p>
            <a:pPr lvl="1"/>
            <a:endParaRPr lang="en-US">
              <a:solidFill>
                <a:srgbClr val="FFFFFF"/>
              </a:solidFill>
              <a:latin typeface="Century Gothic"/>
            </a:endParaRPr>
          </a:p>
        </p:txBody>
      </p:sp>
      <p:sp>
        <p:nvSpPr>
          <p:cNvPr id="4" name="Slide Number Placeholder 3">
            <a:extLst>
              <a:ext uri="{FF2B5EF4-FFF2-40B4-BE49-F238E27FC236}">
                <a16:creationId xmlns:a16="http://schemas.microsoft.com/office/drawing/2014/main" id="{F52DC90E-8459-1162-3CE7-DCCC62836158}"/>
              </a:ext>
            </a:extLst>
          </p:cNvPr>
          <p:cNvSpPr>
            <a:spLocks noGrp="1"/>
          </p:cNvSpPr>
          <p:nvPr>
            <p:ph type="sldNum" sz="quarter" idx="12"/>
          </p:nvPr>
        </p:nvSpPr>
        <p:spPr/>
        <p:txBody>
          <a:bodyPr/>
          <a:lstStyle/>
          <a:p>
            <a:fld id="{48F63A3B-78C7-47BE-AE5E-E10140E04643}" type="slidenum">
              <a:rPr lang="en-US" dirty="0"/>
              <a:t>39</a:t>
            </a:fld>
            <a:endParaRPr lang="en-US"/>
          </a:p>
        </p:txBody>
      </p:sp>
    </p:spTree>
    <p:extLst>
      <p:ext uri="{BB962C8B-B14F-4D97-AF65-F5344CB8AC3E}">
        <p14:creationId xmlns:p14="http://schemas.microsoft.com/office/powerpoint/2010/main" val="375457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ASTROBi's Mission</a:t>
            </a:r>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p:txBody>
          <a:bodyPr vert="horz" lIns="91440" tIns="45720" rIns="91440" bIns="45720" rtlCol="0" anchor="t">
            <a:normAutofit lnSpcReduction="10000"/>
          </a:bodyPr>
          <a:lstStyle/>
          <a:p>
            <a:r>
              <a:rPr lang="en-US">
                <a:solidFill>
                  <a:srgbClr val="FFFFFF"/>
                </a:solidFill>
                <a:latin typeface="Century Gothic"/>
              </a:rPr>
              <a:t>The </a:t>
            </a:r>
            <a:r>
              <a:rPr lang="en-US" err="1">
                <a:solidFill>
                  <a:srgbClr val="FFFFFF"/>
                </a:solidFill>
                <a:latin typeface="Century Gothic"/>
              </a:rPr>
              <a:t>ASTROBi</a:t>
            </a:r>
            <a:r>
              <a:rPr lang="en-US">
                <a:solidFill>
                  <a:srgbClr val="FFFFFF"/>
                </a:solidFill>
                <a:latin typeface="Century Gothic"/>
              </a:rPr>
              <a:t> Foundation has dedicated itself to the search for life in space. </a:t>
            </a:r>
          </a:p>
          <a:p>
            <a:r>
              <a:rPr lang="en-US" err="1">
                <a:ea typeface="+mn-lt"/>
                <a:cs typeface="+mn-lt"/>
              </a:rPr>
              <a:t>ASTROBi's</a:t>
            </a:r>
            <a:r>
              <a:rPr lang="en-US">
                <a:ea typeface="+mn-lt"/>
                <a:cs typeface="+mn-lt"/>
              </a:rPr>
              <a:t> primary</a:t>
            </a:r>
            <a:r>
              <a:rPr lang="en-US">
                <a:solidFill>
                  <a:srgbClr val="FFFFFF"/>
                </a:solidFill>
                <a:latin typeface="Century Gothic"/>
              </a:rPr>
              <a:t> interest is </a:t>
            </a:r>
            <a:r>
              <a:rPr lang="en-US">
                <a:solidFill>
                  <a:srgbClr val="FFFFFF"/>
                </a:solidFill>
                <a:ea typeface="+mn-lt"/>
                <a:cs typeface="+mn-lt"/>
              </a:rPr>
              <a:t>Enceladus,</a:t>
            </a:r>
            <a:r>
              <a:rPr lang="en-US">
                <a:solidFill>
                  <a:srgbClr val="FFFFFF"/>
                </a:solidFill>
                <a:latin typeface="Century Gothic"/>
              </a:rPr>
              <a:t> one of Saturn's many moons. </a:t>
            </a:r>
          </a:p>
          <a:p>
            <a:r>
              <a:rPr lang="en-US">
                <a:solidFill>
                  <a:srgbClr val="FFFFFF"/>
                </a:solidFill>
                <a:latin typeface="Century Gothic"/>
              </a:rPr>
              <a:t>It is believed that the water erupting 100km above the surface of Enceladus may contain microbial life</a:t>
            </a:r>
          </a:p>
          <a:p>
            <a:r>
              <a:rPr lang="en-US" err="1">
                <a:ea typeface="+mn-lt"/>
                <a:cs typeface="+mn-lt"/>
              </a:rPr>
              <a:t>ASTROBi's</a:t>
            </a:r>
            <a:r>
              <a:rPr lang="en-US">
                <a:ea typeface="+mn-lt"/>
                <a:cs typeface="+mn-lt"/>
              </a:rPr>
              <a:t> </a:t>
            </a:r>
            <a:r>
              <a:rPr lang="en-US" err="1">
                <a:ea typeface="+mn-lt"/>
                <a:cs typeface="+mn-lt"/>
              </a:rPr>
              <a:t>Encelascope</a:t>
            </a:r>
            <a:r>
              <a:rPr lang="en-US">
                <a:solidFill>
                  <a:srgbClr val="FFFFFF"/>
                </a:solidFill>
                <a:latin typeface="Century Gothic"/>
              </a:rPr>
              <a:t> is a 4U privately funded spacecraft currently in feasibility studies. The primary instrument of the </a:t>
            </a:r>
            <a:r>
              <a:rPr lang="en-US" err="1">
                <a:solidFill>
                  <a:srgbClr val="FFFFFF"/>
                </a:solidFill>
                <a:latin typeface="Century Gothic"/>
              </a:rPr>
              <a:t>Encelascope</a:t>
            </a:r>
            <a:r>
              <a:rPr lang="en-US">
                <a:solidFill>
                  <a:srgbClr val="FFFFFF"/>
                </a:solidFill>
                <a:latin typeface="Century Gothic"/>
              </a:rPr>
              <a:t> is a 1U digital inline holographic microscope intended to analyze samples from the erupting plumes.</a:t>
            </a:r>
          </a:p>
        </p:txBody>
      </p:sp>
      <p:sp>
        <p:nvSpPr>
          <p:cNvPr id="4" name="Slide Number Placeholder 3">
            <a:extLst>
              <a:ext uri="{FF2B5EF4-FFF2-40B4-BE49-F238E27FC236}">
                <a16:creationId xmlns:a16="http://schemas.microsoft.com/office/drawing/2014/main" id="{396D8921-0C3C-CA68-12C8-D42CCA2294B1}"/>
              </a:ext>
            </a:extLst>
          </p:cNvPr>
          <p:cNvSpPr>
            <a:spLocks noGrp="1"/>
          </p:cNvSpPr>
          <p:nvPr>
            <p:ph type="sldNum" sz="quarter" idx="12"/>
          </p:nvPr>
        </p:nvSpPr>
        <p:spPr/>
        <p:txBody>
          <a:bodyPr/>
          <a:lstStyle/>
          <a:p>
            <a:fld id="{48F63A3B-78C7-47BE-AE5E-E10140E04643}" type="slidenum">
              <a:rPr lang="en-US" dirty="0"/>
              <a:t>4</a:t>
            </a:fld>
            <a:endParaRPr lang="en-US"/>
          </a:p>
        </p:txBody>
      </p:sp>
    </p:spTree>
    <p:extLst>
      <p:ext uri="{BB962C8B-B14F-4D97-AF65-F5344CB8AC3E}">
        <p14:creationId xmlns:p14="http://schemas.microsoft.com/office/powerpoint/2010/main" val="2107710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a:bodyPr>
          <a:lstStyle/>
          <a:p>
            <a:pPr algn="ctr"/>
            <a:r>
              <a:rPr lang="en-US" sz="6000">
                <a:solidFill>
                  <a:srgbClr val="BF9000"/>
                </a:solidFill>
                <a:latin typeface="Century Gothic"/>
              </a:rPr>
              <a:t>Questions?</a:t>
            </a:r>
          </a:p>
        </p:txBody>
      </p:sp>
    </p:spTree>
    <p:extLst>
      <p:ext uri="{BB962C8B-B14F-4D97-AF65-F5344CB8AC3E}">
        <p14:creationId xmlns:p14="http://schemas.microsoft.com/office/powerpoint/2010/main" val="2634976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2106044"/>
            <a:ext cx="10515600" cy="1325563"/>
          </a:xfrm>
        </p:spPr>
        <p:txBody>
          <a:bodyPr>
            <a:normAutofit/>
          </a:bodyPr>
          <a:lstStyle/>
          <a:p>
            <a:pPr algn="ctr"/>
            <a:r>
              <a:rPr lang="en-US" sz="6000">
                <a:solidFill>
                  <a:srgbClr val="BF9000"/>
                </a:solidFill>
                <a:latin typeface="Century Gothic"/>
              </a:rPr>
              <a:t>Back up slides</a:t>
            </a:r>
          </a:p>
        </p:txBody>
      </p:sp>
    </p:spTree>
    <p:extLst>
      <p:ext uri="{BB962C8B-B14F-4D97-AF65-F5344CB8AC3E}">
        <p14:creationId xmlns:p14="http://schemas.microsoft.com/office/powerpoint/2010/main" val="3372849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D82B-AC57-4AD9-31F2-3293CD25B6CC}"/>
              </a:ext>
            </a:extLst>
          </p:cNvPr>
          <p:cNvSpPr>
            <a:spLocks noGrp="1"/>
          </p:cNvSpPr>
          <p:nvPr>
            <p:ph type="title"/>
          </p:nvPr>
        </p:nvSpPr>
        <p:spPr/>
        <p:txBody>
          <a:bodyPr/>
          <a:lstStyle/>
          <a:p>
            <a:pPr algn="ctr"/>
            <a:r>
              <a:rPr lang="en-US"/>
              <a:t>Sample Temperature Regulator</a:t>
            </a:r>
          </a:p>
        </p:txBody>
      </p:sp>
      <p:sp>
        <p:nvSpPr>
          <p:cNvPr id="3" name="Content Placeholder 2">
            <a:extLst>
              <a:ext uri="{FF2B5EF4-FFF2-40B4-BE49-F238E27FC236}">
                <a16:creationId xmlns:a16="http://schemas.microsoft.com/office/drawing/2014/main" id="{22FF77BC-ABEA-D2F7-CC47-72C81C3E5D99}"/>
              </a:ext>
            </a:extLst>
          </p:cNvPr>
          <p:cNvSpPr>
            <a:spLocks noGrp="1"/>
          </p:cNvSpPr>
          <p:nvPr>
            <p:ph idx="1"/>
          </p:nvPr>
        </p:nvSpPr>
        <p:spPr/>
        <p:txBody>
          <a:bodyPr vert="horz" lIns="91440" tIns="45720" rIns="91440" bIns="45720" rtlCol="0" anchor="t">
            <a:normAutofit/>
          </a:bodyPr>
          <a:lstStyle/>
          <a:p>
            <a:r>
              <a:rPr lang="en-US"/>
              <a:t>The current design for the sample temperature regulator is a pipe filled with a temperature-controlled fluid medium that the capillary sample tube runs through.</a:t>
            </a:r>
          </a:p>
          <a:p>
            <a:r>
              <a:rPr lang="en-US"/>
              <a:t>The fluid will be temperature controlled using thermostatically controlled heaters on the outside of the pipe</a:t>
            </a:r>
          </a:p>
          <a:p>
            <a:r>
              <a:rPr lang="en-US"/>
              <a:t>The current choice for fluid medium is 1-Butanol which remains liquid at the worst case hot and cold temperatures (-50 and 100</a:t>
            </a:r>
            <a:r>
              <a:rPr lang="en-US">
                <a:ea typeface="+mn-lt"/>
                <a:cs typeface="+mn-lt"/>
              </a:rPr>
              <a:t>°C</a:t>
            </a:r>
            <a:r>
              <a:rPr lang="en-US"/>
              <a:t>) </a:t>
            </a:r>
          </a:p>
        </p:txBody>
      </p:sp>
      <p:sp>
        <p:nvSpPr>
          <p:cNvPr id="4" name="Slide Number Placeholder 3">
            <a:extLst>
              <a:ext uri="{FF2B5EF4-FFF2-40B4-BE49-F238E27FC236}">
                <a16:creationId xmlns:a16="http://schemas.microsoft.com/office/drawing/2014/main" id="{51BA59D2-5B26-F18C-ADE0-57224EAEAB7F}"/>
              </a:ext>
            </a:extLst>
          </p:cNvPr>
          <p:cNvSpPr>
            <a:spLocks noGrp="1"/>
          </p:cNvSpPr>
          <p:nvPr>
            <p:ph type="sldNum" sz="quarter" idx="12"/>
          </p:nvPr>
        </p:nvSpPr>
        <p:spPr/>
        <p:txBody>
          <a:bodyPr/>
          <a:lstStyle/>
          <a:p>
            <a:fld id="{48F63A3B-78C7-47BE-AE5E-E10140E04643}" type="slidenum">
              <a:rPr lang="en-US" dirty="0"/>
              <a:t>42</a:t>
            </a:fld>
            <a:endParaRPr lang="en-US"/>
          </a:p>
        </p:txBody>
      </p:sp>
    </p:spTree>
    <p:extLst>
      <p:ext uri="{BB962C8B-B14F-4D97-AF65-F5344CB8AC3E}">
        <p14:creationId xmlns:p14="http://schemas.microsoft.com/office/powerpoint/2010/main" val="848118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838200" y="94738"/>
            <a:ext cx="10515600" cy="1325563"/>
          </a:xfrm>
        </p:spPr>
        <p:txBody>
          <a:bodyPr>
            <a:normAutofit/>
          </a:bodyPr>
          <a:lstStyle/>
          <a:p>
            <a:pPr algn="ctr"/>
            <a:r>
              <a:rPr lang="en-US" sz="4800">
                <a:solidFill>
                  <a:srgbClr val="BF9000"/>
                </a:solidFill>
                <a:latin typeface="Century Gothic"/>
              </a:rPr>
              <a:t>Functional Requirements</a:t>
            </a:r>
            <a:endParaRPr lang="en-US"/>
          </a:p>
        </p:txBody>
      </p:sp>
      <p:sp>
        <p:nvSpPr>
          <p:cNvPr id="4" name="Slide Number Placeholder 3">
            <a:extLst>
              <a:ext uri="{FF2B5EF4-FFF2-40B4-BE49-F238E27FC236}">
                <a16:creationId xmlns:a16="http://schemas.microsoft.com/office/drawing/2014/main" id="{7728D07C-0F39-674E-22E2-7ED543F1509E}"/>
              </a:ext>
            </a:extLst>
          </p:cNvPr>
          <p:cNvSpPr>
            <a:spLocks noGrp="1"/>
          </p:cNvSpPr>
          <p:nvPr>
            <p:ph type="sldNum" sz="quarter" idx="12"/>
          </p:nvPr>
        </p:nvSpPr>
        <p:spPr/>
        <p:txBody>
          <a:bodyPr/>
          <a:lstStyle/>
          <a:p>
            <a:fld id="{48F63A3B-78C7-47BE-AE5E-E10140E04643}" type="slidenum">
              <a:rPr lang="en-US" dirty="0"/>
              <a:t>43</a:t>
            </a:fld>
            <a:endParaRPr lang="en-US"/>
          </a:p>
        </p:txBody>
      </p:sp>
      <p:pic>
        <p:nvPicPr>
          <p:cNvPr id="3" name="Picture 4" descr="Table&#10;&#10;Description automatically generated">
            <a:extLst>
              <a:ext uri="{FF2B5EF4-FFF2-40B4-BE49-F238E27FC236}">
                <a16:creationId xmlns:a16="http://schemas.microsoft.com/office/drawing/2014/main" id="{B0665454-8A0B-8BF1-9E91-F7E35E28DC5F}"/>
              </a:ext>
            </a:extLst>
          </p:cNvPr>
          <p:cNvPicPr>
            <a:picLocks noChangeAspect="1"/>
          </p:cNvPicPr>
          <p:nvPr/>
        </p:nvPicPr>
        <p:blipFill>
          <a:blip r:embed="rId2"/>
          <a:stretch>
            <a:fillRect/>
          </a:stretch>
        </p:blipFill>
        <p:spPr>
          <a:xfrm>
            <a:off x="609467" y="1207898"/>
            <a:ext cx="2743200" cy="2375807"/>
          </a:xfrm>
          <a:prstGeom prst="rect">
            <a:avLst/>
          </a:prstGeom>
        </p:spPr>
      </p:pic>
      <p:pic>
        <p:nvPicPr>
          <p:cNvPr id="5" name="Picture 5" descr="Text&#10;&#10;Description automatically generated">
            <a:extLst>
              <a:ext uri="{FF2B5EF4-FFF2-40B4-BE49-F238E27FC236}">
                <a16:creationId xmlns:a16="http://schemas.microsoft.com/office/drawing/2014/main" id="{CFCFE28C-9FD7-7200-4FE7-9769D79044BC}"/>
              </a:ext>
            </a:extLst>
          </p:cNvPr>
          <p:cNvPicPr>
            <a:picLocks noChangeAspect="1"/>
          </p:cNvPicPr>
          <p:nvPr/>
        </p:nvPicPr>
        <p:blipFill>
          <a:blip r:embed="rId3"/>
          <a:stretch>
            <a:fillRect/>
          </a:stretch>
        </p:blipFill>
        <p:spPr>
          <a:xfrm>
            <a:off x="4772025" y="1206996"/>
            <a:ext cx="2743200" cy="1501841"/>
          </a:xfrm>
          <a:prstGeom prst="rect">
            <a:avLst/>
          </a:prstGeom>
        </p:spPr>
      </p:pic>
      <p:pic>
        <p:nvPicPr>
          <p:cNvPr id="6" name="Picture 6" descr="Table&#10;&#10;Description automatically generated">
            <a:extLst>
              <a:ext uri="{FF2B5EF4-FFF2-40B4-BE49-F238E27FC236}">
                <a16:creationId xmlns:a16="http://schemas.microsoft.com/office/drawing/2014/main" id="{67F356F3-3FB9-CFB0-F8FE-4EB8898335A2}"/>
              </a:ext>
            </a:extLst>
          </p:cNvPr>
          <p:cNvPicPr>
            <a:picLocks noChangeAspect="1"/>
          </p:cNvPicPr>
          <p:nvPr/>
        </p:nvPicPr>
        <p:blipFill>
          <a:blip r:embed="rId4"/>
          <a:stretch>
            <a:fillRect/>
          </a:stretch>
        </p:blipFill>
        <p:spPr>
          <a:xfrm>
            <a:off x="8709025" y="1205366"/>
            <a:ext cx="2743200" cy="2224768"/>
          </a:xfrm>
          <a:prstGeom prst="rect">
            <a:avLst/>
          </a:prstGeom>
        </p:spPr>
      </p:pic>
      <p:pic>
        <p:nvPicPr>
          <p:cNvPr id="7" name="Picture 7" descr="Table&#10;&#10;Description automatically generated">
            <a:extLst>
              <a:ext uri="{FF2B5EF4-FFF2-40B4-BE49-F238E27FC236}">
                <a16:creationId xmlns:a16="http://schemas.microsoft.com/office/drawing/2014/main" id="{362900AF-F874-B24F-58C2-40184B12E94F}"/>
              </a:ext>
            </a:extLst>
          </p:cNvPr>
          <p:cNvPicPr>
            <a:picLocks noChangeAspect="1"/>
          </p:cNvPicPr>
          <p:nvPr/>
        </p:nvPicPr>
        <p:blipFill>
          <a:blip r:embed="rId5"/>
          <a:stretch>
            <a:fillRect/>
          </a:stretch>
        </p:blipFill>
        <p:spPr>
          <a:xfrm>
            <a:off x="607483" y="4504947"/>
            <a:ext cx="2743200" cy="1065439"/>
          </a:xfrm>
          <a:prstGeom prst="rect">
            <a:avLst/>
          </a:prstGeom>
        </p:spPr>
      </p:pic>
      <p:pic>
        <p:nvPicPr>
          <p:cNvPr id="8" name="Picture 8" descr="Table&#10;&#10;Description automatically generated">
            <a:extLst>
              <a:ext uri="{FF2B5EF4-FFF2-40B4-BE49-F238E27FC236}">
                <a16:creationId xmlns:a16="http://schemas.microsoft.com/office/drawing/2014/main" id="{0A046026-43DB-37E6-16BF-07533FC44834}"/>
              </a:ext>
            </a:extLst>
          </p:cNvPr>
          <p:cNvPicPr>
            <a:picLocks noChangeAspect="1"/>
          </p:cNvPicPr>
          <p:nvPr/>
        </p:nvPicPr>
        <p:blipFill>
          <a:blip r:embed="rId6"/>
          <a:stretch>
            <a:fillRect/>
          </a:stretch>
        </p:blipFill>
        <p:spPr>
          <a:xfrm>
            <a:off x="4724400" y="4126793"/>
            <a:ext cx="2743200" cy="1811163"/>
          </a:xfrm>
          <a:prstGeom prst="rect">
            <a:avLst/>
          </a:prstGeom>
        </p:spPr>
      </p:pic>
      <p:pic>
        <p:nvPicPr>
          <p:cNvPr id="9" name="Picture 9" descr="Text&#10;&#10;Description automatically generated">
            <a:extLst>
              <a:ext uri="{FF2B5EF4-FFF2-40B4-BE49-F238E27FC236}">
                <a16:creationId xmlns:a16="http://schemas.microsoft.com/office/drawing/2014/main" id="{E69F7A0C-47EB-04EB-1BAC-9F1E2D591400}"/>
              </a:ext>
            </a:extLst>
          </p:cNvPr>
          <p:cNvPicPr>
            <a:picLocks noChangeAspect="1"/>
          </p:cNvPicPr>
          <p:nvPr/>
        </p:nvPicPr>
        <p:blipFill>
          <a:blip r:embed="rId7"/>
          <a:stretch>
            <a:fillRect/>
          </a:stretch>
        </p:blipFill>
        <p:spPr>
          <a:xfrm>
            <a:off x="8709025" y="4506716"/>
            <a:ext cx="2743200" cy="934902"/>
          </a:xfrm>
          <a:prstGeom prst="rect">
            <a:avLst/>
          </a:prstGeom>
        </p:spPr>
      </p:pic>
      <p:sp>
        <p:nvSpPr>
          <p:cNvPr id="10" name="TextBox 9">
            <a:extLst>
              <a:ext uri="{FF2B5EF4-FFF2-40B4-BE49-F238E27FC236}">
                <a16:creationId xmlns:a16="http://schemas.microsoft.com/office/drawing/2014/main" id="{8DCB8A1F-5E2F-94F2-FFA6-6A3A6171BC18}"/>
              </a:ext>
            </a:extLst>
          </p:cNvPr>
          <p:cNvSpPr txBox="1"/>
          <p:nvPr/>
        </p:nvSpPr>
        <p:spPr>
          <a:xfrm>
            <a:off x="836082" y="3881815"/>
            <a:ext cx="2689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New Roman"/>
                <a:cs typeface="Times New Roman"/>
              </a:rPr>
              <a:t>Mission Requirements</a:t>
            </a:r>
          </a:p>
        </p:txBody>
      </p:sp>
      <p:sp>
        <p:nvSpPr>
          <p:cNvPr id="11" name="TextBox 10">
            <a:extLst>
              <a:ext uri="{FF2B5EF4-FFF2-40B4-BE49-F238E27FC236}">
                <a16:creationId xmlns:a16="http://schemas.microsoft.com/office/drawing/2014/main" id="{96EBADCD-B4B3-3BBA-5E69-76C42817F490}"/>
              </a:ext>
            </a:extLst>
          </p:cNvPr>
          <p:cNvSpPr txBox="1"/>
          <p:nvPr/>
        </p:nvSpPr>
        <p:spPr>
          <a:xfrm>
            <a:off x="4931832" y="2709333"/>
            <a:ext cx="2689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New Roman"/>
                <a:cs typeface="Times New Roman"/>
              </a:rPr>
              <a:t>Flight Like Requirements</a:t>
            </a:r>
          </a:p>
        </p:txBody>
      </p:sp>
      <p:sp>
        <p:nvSpPr>
          <p:cNvPr id="12" name="TextBox 11">
            <a:extLst>
              <a:ext uri="{FF2B5EF4-FFF2-40B4-BE49-F238E27FC236}">
                <a16:creationId xmlns:a16="http://schemas.microsoft.com/office/drawing/2014/main" id="{C8F82236-46F9-C120-F603-1F6801884B69}"/>
              </a:ext>
            </a:extLst>
          </p:cNvPr>
          <p:cNvSpPr txBox="1"/>
          <p:nvPr/>
        </p:nvSpPr>
        <p:spPr>
          <a:xfrm>
            <a:off x="9001124" y="3518958"/>
            <a:ext cx="2689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New Roman"/>
                <a:cs typeface="Times New Roman"/>
              </a:rPr>
              <a:t>Imaging Requirements</a:t>
            </a:r>
            <a:endParaRPr lang="en-US"/>
          </a:p>
        </p:txBody>
      </p:sp>
      <p:sp>
        <p:nvSpPr>
          <p:cNvPr id="13" name="TextBox 12">
            <a:extLst>
              <a:ext uri="{FF2B5EF4-FFF2-40B4-BE49-F238E27FC236}">
                <a16:creationId xmlns:a16="http://schemas.microsoft.com/office/drawing/2014/main" id="{3892C134-9655-C28C-99B6-5E5086E04345}"/>
              </a:ext>
            </a:extLst>
          </p:cNvPr>
          <p:cNvSpPr txBox="1"/>
          <p:nvPr/>
        </p:nvSpPr>
        <p:spPr>
          <a:xfrm>
            <a:off x="666748" y="5630333"/>
            <a:ext cx="2689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New Roman"/>
                <a:cs typeface="Times New Roman"/>
              </a:rPr>
              <a:t>Size, Weight Requirements</a:t>
            </a:r>
          </a:p>
        </p:txBody>
      </p:sp>
      <p:sp>
        <p:nvSpPr>
          <p:cNvPr id="14" name="TextBox 13">
            <a:extLst>
              <a:ext uri="{FF2B5EF4-FFF2-40B4-BE49-F238E27FC236}">
                <a16:creationId xmlns:a16="http://schemas.microsoft.com/office/drawing/2014/main" id="{833430B2-52F2-77AB-E0ED-182D36F66448}"/>
              </a:ext>
            </a:extLst>
          </p:cNvPr>
          <p:cNvSpPr txBox="1"/>
          <p:nvPr/>
        </p:nvSpPr>
        <p:spPr>
          <a:xfrm>
            <a:off x="5138206" y="5937250"/>
            <a:ext cx="2689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New Roman"/>
                <a:cs typeface="Times New Roman"/>
              </a:rPr>
              <a:t>Power Requirements</a:t>
            </a:r>
          </a:p>
        </p:txBody>
      </p:sp>
      <p:sp>
        <p:nvSpPr>
          <p:cNvPr id="15" name="TextBox 14">
            <a:extLst>
              <a:ext uri="{FF2B5EF4-FFF2-40B4-BE49-F238E27FC236}">
                <a16:creationId xmlns:a16="http://schemas.microsoft.com/office/drawing/2014/main" id="{274C3524-EE5F-3CEF-97F1-285F620371AE}"/>
              </a:ext>
            </a:extLst>
          </p:cNvPr>
          <p:cNvSpPr txBox="1"/>
          <p:nvPr/>
        </p:nvSpPr>
        <p:spPr>
          <a:xfrm>
            <a:off x="9313331" y="5445124"/>
            <a:ext cx="2689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New Roman"/>
                <a:cs typeface="Times New Roman"/>
              </a:rPr>
              <a:t>Communication</a:t>
            </a:r>
            <a:endParaRPr lang="en-US" err="1"/>
          </a:p>
        </p:txBody>
      </p:sp>
    </p:spTree>
    <p:extLst>
      <p:ext uri="{BB962C8B-B14F-4D97-AF65-F5344CB8AC3E}">
        <p14:creationId xmlns:p14="http://schemas.microsoft.com/office/powerpoint/2010/main" val="3299021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GRIN Lens</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825625"/>
            <a:ext cx="5262419" cy="4512974"/>
          </a:xfrm>
        </p:spPr>
        <p:txBody>
          <a:bodyPr vert="horz" lIns="91440" tIns="45720" rIns="91440" bIns="45720" rtlCol="0" anchor="t">
            <a:normAutofit/>
          </a:bodyPr>
          <a:lstStyle/>
          <a:p>
            <a:r>
              <a:rPr lang="en-US">
                <a:solidFill>
                  <a:srgbClr val="FFFFFF"/>
                </a:solidFill>
                <a:latin typeface="Century Gothic"/>
              </a:rPr>
              <a:t>Free Lens</a:t>
            </a:r>
            <a:endParaRPr lang="en-US"/>
          </a:p>
        </p:txBody>
      </p:sp>
      <p:sp>
        <p:nvSpPr>
          <p:cNvPr id="4" name="Slide Number Placeholder 3">
            <a:extLst>
              <a:ext uri="{FF2B5EF4-FFF2-40B4-BE49-F238E27FC236}">
                <a16:creationId xmlns:a16="http://schemas.microsoft.com/office/drawing/2014/main" id="{7728D07C-0F39-674E-22E2-7ED543F1509E}"/>
              </a:ext>
            </a:extLst>
          </p:cNvPr>
          <p:cNvSpPr>
            <a:spLocks noGrp="1"/>
          </p:cNvSpPr>
          <p:nvPr>
            <p:ph type="sldNum" sz="quarter" idx="12"/>
          </p:nvPr>
        </p:nvSpPr>
        <p:spPr/>
        <p:txBody>
          <a:bodyPr/>
          <a:lstStyle/>
          <a:p>
            <a:fld id="{48F63A3B-78C7-47BE-AE5E-E10140E04643}" type="slidenum">
              <a:rPr lang="en-US" dirty="0"/>
              <a:t>44</a:t>
            </a:fld>
            <a:endParaRPr lang="en-US"/>
          </a:p>
        </p:txBody>
      </p:sp>
      <p:sp>
        <p:nvSpPr>
          <p:cNvPr id="6" name="Content Placeholder 2">
            <a:extLst>
              <a:ext uri="{FF2B5EF4-FFF2-40B4-BE49-F238E27FC236}">
                <a16:creationId xmlns:a16="http://schemas.microsoft.com/office/drawing/2014/main" id="{C6489760-1640-A7BC-0856-3B6428712D78}"/>
              </a:ext>
            </a:extLst>
          </p:cNvPr>
          <p:cNvSpPr txBox="1">
            <a:spLocks/>
          </p:cNvSpPr>
          <p:nvPr/>
        </p:nvSpPr>
        <p:spPr>
          <a:xfrm>
            <a:off x="6099464" y="1827934"/>
            <a:ext cx="5262419" cy="45129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FFFFFF"/>
                </a:solidFill>
                <a:latin typeface="Century Gothic"/>
              </a:rPr>
              <a:t>Fiber Coupled</a:t>
            </a:r>
            <a:endParaRPr lang="en-US"/>
          </a:p>
        </p:txBody>
      </p:sp>
      <p:pic>
        <p:nvPicPr>
          <p:cNvPr id="5" name="Picture 6" descr="A picture containing diagram&#10;&#10;Description automatically generated">
            <a:extLst>
              <a:ext uri="{FF2B5EF4-FFF2-40B4-BE49-F238E27FC236}">
                <a16:creationId xmlns:a16="http://schemas.microsoft.com/office/drawing/2014/main" id="{8A865CE6-BC4B-8C54-2717-4D7C0247007E}"/>
              </a:ext>
            </a:extLst>
          </p:cNvPr>
          <p:cNvPicPr>
            <a:picLocks noChangeAspect="1"/>
          </p:cNvPicPr>
          <p:nvPr/>
        </p:nvPicPr>
        <p:blipFill>
          <a:blip r:embed="rId2"/>
          <a:stretch>
            <a:fillRect/>
          </a:stretch>
        </p:blipFill>
        <p:spPr>
          <a:xfrm>
            <a:off x="655608" y="3147878"/>
            <a:ext cx="2743200" cy="2028733"/>
          </a:xfrm>
          <a:prstGeom prst="rect">
            <a:avLst/>
          </a:prstGeom>
        </p:spPr>
      </p:pic>
      <p:pic>
        <p:nvPicPr>
          <p:cNvPr id="7" name="Picture 7" descr="Diagram&#10;&#10;Description automatically generated">
            <a:extLst>
              <a:ext uri="{FF2B5EF4-FFF2-40B4-BE49-F238E27FC236}">
                <a16:creationId xmlns:a16="http://schemas.microsoft.com/office/drawing/2014/main" id="{928709C0-51BA-1872-9B9C-C3CB3ECE2D66}"/>
              </a:ext>
            </a:extLst>
          </p:cNvPr>
          <p:cNvPicPr>
            <a:picLocks noChangeAspect="1"/>
          </p:cNvPicPr>
          <p:nvPr/>
        </p:nvPicPr>
        <p:blipFill>
          <a:blip r:embed="rId3"/>
          <a:stretch>
            <a:fillRect/>
          </a:stretch>
        </p:blipFill>
        <p:spPr>
          <a:xfrm>
            <a:off x="4911306" y="3146287"/>
            <a:ext cx="5211312" cy="2036708"/>
          </a:xfrm>
          <a:prstGeom prst="rect">
            <a:avLst/>
          </a:prstGeom>
        </p:spPr>
      </p:pic>
    </p:spTree>
    <p:extLst>
      <p:ext uri="{BB962C8B-B14F-4D97-AF65-F5344CB8AC3E}">
        <p14:creationId xmlns:p14="http://schemas.microsoft.com/office/powerpoint/2010/main" val="3736227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Project Scheduling</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516063"/>
            <a:ext cx="10515600" cy="4351338"/>
          </a:xfrm>
        </p:spPr>
        <p:txBody>
          <a:bodyPr vert="horz" lIns="91440" tIns="45720" rIns="91440" bIns="45720" rtlCol="0" anchor="t">
            <a:normAutofit/>
          </a:bodyPr>
          <a:lstStyle/>
          <a:p>
            <a:r>
              <a:rPr lang="en-US">
                <a:solidFill>
                  <a:srgbClr val="FFFFFF"/>
                </a:solidFill>
                <a:latin typeface="Century Gothic"/>
              </a:rPr>
              <a:t>Trello – Task Management</a:t>
            </a:r>
          </a:p>
          <a:p>
            <a:r>
              <a:rPr lang="en-US"/>
              <a:t>Transitioning to </a:t>
            </a:r>
            <a:r>
              <a:rPr lang="en-US" err="1"/>
              <a:t>SmartSheet</a:t>
            </a:r>
            <a:r>
              <a:rPr lang="en-US"/>
              <a:t> for project management</a:t>
            </a:r>
          </a:p>
          <a:p>
            <a:endParaRPr lang="en-US"/>
          </a:p>
        </p:txBody>
      </p:sp>
      <p:sp>
        <p:nvSpPr>
          <p:cNvPr id="4" name="Slide Number Placeholder 3">
            <a:extLst>
              <a:ext uri="{FF2B5EF4-FFF2-40B4-BE49-F238E27FC236}">
                <a16:creationId xmlns:a16="http://schemas.microsoft.com/office/drawing/2014/main" id="{7728D07C-0F39-674E-22E2-7ED543F1509E}"/>
              </a:ext>
            </a:extLst>
          </p:cNvPr>
          <p:cNvSpPr>
            <a:spLocks noGrp="1"/>
          </p:cNvSpPr>
          <p:nvPr>
            <p:ph type="sldNum" sz="quarter" idx="12"/>
          </p:nvPr>
        </p:nvSpPr>
        <p:spPr/>
        <p:txBody>
          <a:bodyPr/>
          <a:lstStyle/>
          <a:p>
            <a:fld id="{48F63A3B-78C7-47BE-AE5E-E10140E04643}" type="slidenum">
              <a:rPr lang="en-US" dirty="0"/>
              <a:t>45</a:t>
            </a:fld>
            <a:endParaRPr lang="en-US"/>
          </a:p>
        </p:txBody>
      </p:sp>
      <p:pic>
        <p:nvPicPr>
          <p:cNvPr id="6" name="Picture 6" descr="Timeline&#10;&#10;Description automatically generated">
            <a:extLst>
              <a:ext uri="{FF2B5EF4-FFF2-40B4-BE49-F238E27FC236}">
                <a16:creationId xmlns:a16="http://schemas.microsoft.com/office/drawing/2014/main" id="{11438A8B-A892-170D-FCF3-74D592AB2FBB}"/>
              </a:ext>
            </a:extLst>
          </p:cNvPr>
          <p:cNvPicPr>
            <a:picLocks noChangeAspect="1"/>
          </p:cNvPicPr>
          <p:nvPr/>
        </p:nvPicPr>
        <p:blipFill>
          <a:blip r:embed="rId2"/>
          <a:stretch>
            <a:fillRect/>
          </a:stretch>
        </p:blipFill>
        <p:spPr>
          <a:xfrm>
            <a:off x="1491853" y="2609128"/>
            <a:ext cx="9029699" cy="3997179"/>
          </a:xfrm>
          <a:prstGeom prst="rect">
            <a:avLst/>
          </a:prstGeom>
        </p:spPr>
      </p:pic>
    </p:spTree>
    <p:extLst>
      <p:ext uri="{BB962C8B-B14F-4D97-AF65-F5344CB8AC3E}">
        <p14:creationId xmlns:p14="http://schemas.microsoft.com/office/powerpoint/2010/main" val="3591540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95" cy="3429000"/>
          </a:xfrm>
          <a:prstGeom prst="rect">
            <a:avLst/>
          </a:prstGeom>
          <a:ln>
            <a:noFill/>
          </a:ln>
          <a:effectLst>
            <a:outerShdw blurRad="342900" dist="2286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575305" y="235881"/>
            <a:ext cx="4569006" cy="2884247"/>
          </a:xfrm>
        </p:spPr>
        <p:txBody>
          <a:bodyPr anchor="ctr">
            <a:normAutofit/>
          </a:bodyPr>
          <a:lstStyle/>
          <a:p>
            <a:r>
              <a:rPr lang="en-US">
                <a:solidFill>
                  <a:srgbClr val="BF9000"/>
                </a:solidFill>
              </a:rPr>
              <a:t>Requirement Flow Down</a:t>
            </a:r>
          </a:p>
        </p:txBody>
      </p:sp>
      <p:pic>
        <p:nvPicPr>
          <p:cNvPr id="3" name="Picture 2">
            <a:extLst>
              <a:ext uri="{FF2B5EF4-FFF2-40B4-BE49-F238E27FC236}">
                <a16:creationId xmlns:a16="http://schemas.microsoft.com/office/drawing/2014/main" id="{824F8796-15CA-3886-2CE3-7ADC298027A0}"/>
              </a:ext>
            </a:extLst>
          </p:cNvPr>
          <p:cNvPicPr>
            <a:picLocks noChangeAspect="1"/>
          </p:cNvPicPr>
          <p:nvPr/>
        </p:nvPicPr>
        <p:blipFill rotWithShape="1">
          <a:blip r:embed="rId2"/>
          <a:srcRect r="40753" b="-3"/>
          <a:stretch/>
        </p:blipFill>
        <p:spPr>
          <a:xfrm>
            <a:off x="20" y="10"/>
            <a:ext cx="6095978" cy="6857989"/>
          </a:xfrm>
          <a:prstGeom prst="rect">
            <a:avLst/>
          </a:prstGeom>
        </p:spPr>
      </p:pic>
      <p:cxnSp>
        <p:nvCxnSpPr>
          <p:cNvPr id="13" name="Straight Connector 12">
            <a:extLst>
              <a:ext uri="{FF2B5EF4-FFF2-40B4-BE49-F238E27FC236}">
                <a16:creationId xmlns:a16="http://schemas.microsoft.com/office/drawing/2014/main" id="{1D7AD51E-A168-490B-B8A6-8AFE86E0F2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a:extLst>
              <a:ext uri="{FF2B5EF4-FFF2-40B4-BE49-F238E27FC236}">
                <a16:creationId xmlns:a16="http://schemas.microsoft.com/office/drawing/2014/main" id="{54A03D5A-4C6E-7EEF-B55E-CD5550189E35}"/>
              </a:ext>
            </a:extLst>
          </p:cNvPr>
          <p:cNvSpPr txBox="1">
            <a:spLocks/>
          </p:cNvSpPr>
          <p:nvPr/>
        </p:nvSpPr>
        <p:spPr>
          <a:xfrm>
            <a:off x="6579021" y="3482744"/>
            <a:ext cx="4894250" cy="288424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2800">
                <a:solidFill>
                  <a:srgbClr val="BF9000"/>
                </a:solidFill>
              </a:rPr>
              <a:t>An Interpretation of </a:t>
            </a:r>
            <a:r>
              <a:rPr lang="en-US" sz="2800" err="1">
                <a:solidFill>
                  <a:srgbClr val="BF9000"/>
                </a:solidFill>
              </a:rPr>
              <a:t>Astrobi's</a:t>
            </a:r>
            <a:r>
              <a:rPr lang="en-US" sz="2800">
                <a:solidFill>
                  <a:srgbClr val="BF9000"/>
                </a:solidFill>
              </a:rPr>
              <a:t> Design Requirements</a:t>
            </a:r>
          </a:p>
        </p:txBody>
      </p:sp>
    </p:spTree>
    <p:extLst>
      <p:ext uri="{BB962C8B-B14F-4D97-AF65-F5344CB8AC3E}">
        <p14:creationId xmlns:p14="http://schemas.microsoft.com/office/powerpoint/2010/main" val="1305668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788582" y="858983"/>
            <a:ext cx="3968783" cy="2021378"/>
          </a:xfrm>
        </p:spPr>
        <p:txBody>
          <a:bodyPr>
            <a:normAutofit/>
          </a:bodyPr>
          <a:lstStyle/>
          <a:p>
            <a:r>
              <a:rPr lang="en-US" sz="4800">
                <a:solidFill>
                  <a:srgbClr val="BF9000"/>
                </a:solidFill>
              </a:rPr>
              <a:t>Objective</a:t>
            </a:r>
          </a:p>
        </p:txBody>
      </p:sp>
      <p:pic>
        <p:nvPicPr>
          <p:cNvPr id="6" name="Picture 5" descr="Microscope and glass slide">
            <a:extLst>
              <a:ext uri="{FF2B5EF4-FFF2-40B4-BE49-F238E27FC236}">
                <a16:creationId xmlns:a16="http://schemas.microsoft.com/office/drawing/2014/main" id="{B649F72A-B2EF-E9CE-64E1-D44400FE764B}"/>
              </a:ext>
            </a:extLst>
          </p:cNvPr>
          <p:cNvPicPr>
            <a:picLocks noChangeAspect="1"/>
          </p:cNvPicPr>
          <p:nvPr/>
        </p:nvPicPr>
        <p:blipFill rotWithShape="1">
          <a:blip r:embed="rId2"/>
          <a:srcRect l="30282" r="3" b="3"/>
          <a:stretch/>
        </p:blipFill>
        <p:spPr>
          <a:xfrm>
            <a:off x="-1" y="-2"/>
            <a:ext cx="6374929" cy="6858002"/>
          </a:xfrm>
          <a:prstGeom prst="rect">
            <a:avLst/>
          </a:prstGeom>
        </p:spPr>
      </p:pic>
      <p:sp>
        <p:nvSpPr>
          <p:cNvPr id="3" name="Content Placeholder"/>
          <p:cNvSpPr>
            <a:spLocks noGrp="1"/>
          </p:cNvSpPr>
          <p:nvPr>
            <p:ph idx="1"/>
          </p:nvPr>
        </p:nvSpPr>
        <p:spPr>
          <a:xfrm>
            <a:off x="6788582" y="3282696"/>
            <a:ext cx="3968783" cy="2957383"/>
          </a:xfrm>
        </p:spPr>
        <p:txBody>
          <a:bodyPr anchor="ctr">
            <a:normAutofit/>
          </a:bodyPr>
          <a:lstStyle/>
          <a:p>
            <a:pPr lvl="0">
              <a:lnSpc>
                <a:spcPct val="100000"/>
              </a:lnSpc>
            </a:pPr>
            <a:r>
              <a:rPr lang="en-US" sz="1400">
                <a:solidFill>
                  <a:schemeClr val="bg1"/>
                </a:solidFill>
              </a:rPr>
              <a:t>The high-level objective of the microscope is to support the detection of life, if present, in the plumes of Enceladus</a:t>
            </a:r>
          </a:p>
          <a:p>
            <a:pPr lvl="0">
              <a:lnSpc>
                <a:spcPct val="100000"/>
              </a:lnSpc>
            </a:pPr>
            <a:r>
              <a:rPr lang="en-US" sz="1400">
                <a:solidFill>
                  <a:schemeClr val="bg1"/>
                </a:solidFill>
              </a:rPr>
              <a:t>ASTROBi’s vision is that the microscope will provide data that can be analyzed by scientists, who would ultimately “detect” any life that may be present in the plume material</a:t>
            </a:r>
          </a:p>
          <a:p>
            <a:pPr lvl="0">
              <a:lnSpc>
                <a:spcPct val="100000"/>
              </a:lnSpc>
            </a:pPr>
            <a:r>
              <a:rPr lang="en-US" sz="1400">
                <a:solidFill>
                  <a:schemeClr val="bg1"/>
                </a:solidFill>
              </a:rPr>
              <a:t>The goal of this project is to prototype a flight-like microscope suitable for this mission, meaning that it is able to satisfy the previously described high-level objective</a:t>
            </a:r>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919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a:solidFill>
                  <a:srgbClr val="BF9000"/>
                </a:solidFill>
              </a:rPr>
              <a:t>Trade Study Results</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1A63E5B8-D65F-99F3-5576-DA5077EAF930}"/>
              </a:ext>
            </a:extLst>
          </p:cNvPr>
          <p:cNvGraphicFramePr>
            <a:graphicFrameLocks noGrp="1"/>
          </p:cNvGraphicFramePr>
          <p:nvPr>
            <p:ph idx="1"/>
            <p:extLst>
              <p:ext uri="{D42A27DB-BD31-4B8C-83A1-F6EECF244321}">
                <p14:modId xmlns:p14="http://schemas.microsoft.com/office/powerpoint/2010/main" val="948180623"/>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203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sz="4100">
                <a:solidFill>
                  <a:srgbClr val="BF9000"/>
                </a:solidFill>
              </a:rPr>
              <a:t>Requirements</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85A2712A-9C76-340E-61CD-4B4C44A88275}"/>
              </a:ext>
            </a:extLst>
          </p:cNvPr>
          <p:cNvGraphicFramePr>
            <a:graphicFrameLocks noGrp="1"/>
          </p:cNvGraphicFramePr>
          <p:nvPr>
            <p:ph idx="1"/>
            <p:extLst>
              <p:ext uri="{D42A27DB-BD31-4B8C-83A1-F6EECF244321}">
                <p14:modId xmlns:p14="http://schemas.microsoft.com/office/powerpoint/2010/main" val="4194447074"/>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43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B62B64F2-4016-C2CD-1DC4-8B9E36A8A6CB}"/>
              </a:ext>
            </a:extLst>
          </p:cNvPr>
          <p:cNvPicPr>
            <a:picLocks noChangeAspect="1"/>
          </p:cNvPicPr>
          <p:nvPr/>
        </p:nvPicPr>
        <p:blipFill>
          <a:blip r:embed="rId2"/>
          <a:stretch>
            <a:fillRect/>
          </a:stretch>
        </p:blipFill>
        <p:spPr>
          <a:xfrm>
            <a:off x="642307" y="309332"/>
            <a:ext cx="10713082" cy="6013463"/>
          </a:xfrm>
          <a:prstGeom prst="rect">
            <a:avLst/>
          </a:prstGeom>
        </p:spPr>
      </p:pic>
      <p:sp>
        <p:nvSpPr>
          <p:cNvPr id="4" name="TextBox 3">
            <a:extLst>
              <a:ext uri="{FF2B5EF4-FFF2-40B4-BE49-F238E27FC236}">
                <a16:creationId xmlns:a16="http://schemas.microsoft.com/office/drawing/2014/main" id="{7ADBB7D7-3468-3E35-DECA-FDA0760DA345}"/>
              </a:ext>
            </a:extLst>
          </p:cNvPr>
          <p:cNvSpPr txBox="1"/>
          <p:nvPr/>
        </p:nvSpPr>
        <p:spPr>
          <a:xfrm>
            <a:off x="753369" y="5969492"/>
            <a:ext cx="103147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lumMod val="75000"/>
                  </a:schemeClr>
                </a:solidFill>
              </a:rPr>
              <a:t>Image Courtesy of NASA:</a:t>
            </a:r>
            <a:r>
              <a:rPr lang="en-US" sz="1100"/>
              <a:t> </a:t>
            </a:r>
            <a:r>
              <a:rPr lang="en-US" sz="1100">
                <a:ea typeface="+mn-lt"/>
                <a:cs typeface="+mn-lt"/>
                <a:hlinkClick r:id="rId3"/>
              </a:rPr>
              <a:t>https://www.nasa.gov/press-release/cassini-finds-global-ocean-in-saturns-moon-enceladus</a:t>
            </a:r>
            <a:r>
              <a:rPr lang="en-US" sz="1400">
                <a:ea typeface="+mn-lt"/>
                <a:cs typeface="+mn-lt"/>
              </a:rPr>
              <a:t> </a:t>
            </a:r>
            <a:endParaRPr lang="en-US" sz="1400"/>
          </a:p>
        </p:txBody>
      </p:sp>
      <p:sp>
        <p:nvSpPr>
          <p:cNvPr id="2" name="Slide Number Placeholder 1">
            <a:extLst>
              <a:ext uri="{FF2B5EF4-FFF2-40B4-BE49-F238E27FC236}">
                <a16:creationId xmlns:a16="http://schemas.microsoft.com/office/drawing/2014/main" id="{7D7769DC-A4E6-A88E-F1FD-FDEE046599BB}"/>
              </a:ext>
            </a:extLst>
          </p:cNvPr>
          <p:cNvSpPr>
            <a:spLocks noGrp="1"/>
          </p:cNvSpPr>
          <p:nvPr>
            <p:ph type="sldNum" sz="quarter" idx="12"/>
          </p:nvPr>
        </p:nvSpPr>
        <p:spPr/>
        <p:txBody>
          <a:bodyPr/>
          <a:lstStyle/>
          <a:p>
            <a:fld id="{48F63A3B-78C7-47BE-AE5E-E10140E04643}" type="slidenum">
              <a:rPr lang="en-US" dirty="0"/>
              <a:t>5</a:t>
            </a:fld>
            <a:endParaRPr lang="en-US"/>
          </a:p>
        </p:txBody>
      </p:sp>
    </p:spTree>
    <p:extLst>
      <p:ext uri="{BB962C8B-B14F-4D97-AF65-F5344CB8AC3E}">
        <p14:creationId xmlns:p14="http://schemas.microsoft.com/office/powerpoint/2010/main" val="1928292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788582" y="858983"/>
            <a:ext cx="3968783" cy="2021378"/>
          </a:xfrm>
        </p:spPr>
        <p:txBody>
          <a:bodyPr>
            <a:normAutofit/>
          </a:bodyPr>
          <a:lstStyle/>
          <a:p>
            <a:r>
              <a:rPr lang="en-US" sz="4800">
                <a:solidFill>
                  <a:srgbClr val="BF9000"/>
                </a:solidFill>
              </a:rPr>
              <a:t>Top-Level Requirement</a:t>
            </a:r>
          </a:p>
        </p:txBody>
      </p:sp>
      <p:pic>
        <p:nvPicPr>
          <p:cNvPr id="6" name="Picture 5" descr="Person using microscope">
            <a:extLst>
              <a:ext uri="{FF2B5EF4-FFF2-40B4-BE49-F238E27FC236}">
                <a16:creationId xmlns:a16="http://schemas.microsoft.com/office/drawing/2014/main" id="{EB57D348-E46F-DD3C-D377-3E612B10D908}"/>
              </a:ext>
            </a:extLst>
          </p:cNvPr>
          <p:cNvPicPr>
            <a:picLocks noChangeAspect="1"/>
          </p:cNvPicPr>
          <p:nvPr/>
        </p:nvPicPr>
        <p:blipFill rotWithShape="1">
          <a:blip r:embed="rId2"/>
          <a:srcRect l="18424" r="36008" b="5"/>
          <a:stretch/>
        </p:blipFill>
        <p:spPr>
          <a:xfrm>
            <a:off x="-1" y="-2"/>
            <a:ext cx="6374929" cy="6858002"/>
          </a:xfrm>
          <a:prstGeom prst="rect">
            <a:avLst/>
          </a:prstGeom>
        </p:spPr>
      </p:pic>
      <p:sp>
        <p:nvSpPr>
          <p:cNvPr id="3" name="Content Placeholder"/>
          <p:cNvSpPr>
            <a:spLocks noGrp="1"/>
          </p:cNvSpPr>
          <p:nvPr>
            <p:ph idx="1"/>
          </p:nvPr>
        </p:nvSpPr>
        <p:spPr>
          <a:xfrm>
            <a:off x="6788582" y="3282696"/>
            <a:ext cx="3968783" cy="2957383"/>
          </a:xfrm>
        </p:spPr>
        <p:txBody>
          <a:bodyPr anchor="ctr">
            <a:normAutofit/>
          </a:bodyPr>
          <a:lstStyle/>
          <a:p>
            <a:pPr lvl="0">
              <a:lnSpc>
                <a:spcPct val="100000"/>
              </a:lnSpc>
            </a:pPr>
            <a:r>
              <a:rPr lang="en-US" sz="1700">
                <a:solidFill>
                  <a:schemeClr val="bg1"/>
                </a:solidFill>
              </a:rPr>
              <a:t>R-DIHM-TOP-0 Purpose: The microscope shall support the detection and characterization of life in samples of water from Enceladus containing living microorganisms</a:t>
            </a:r>
          </a:p>
          <a:p>
            <a:pPr lvl="0">
              <a:lnSpc>
                <a:spcPct val="100000"/>
              </a:lnSpc>
            </a:pPr>
            <a:r>
              <a:rPr lang="en-US" sz="1700">
                <a:solidFill>
                  <a:schemeClr val="bg1"/>
                </a:solidFill>
              </a:rPr>
              <a:t>This requirement may be verified in a laboratory setting by demonstrating that the behavior of living bacteria under realistic conditions can be observed in a time series of reconstructed images</a:t>
            </a:r>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137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Physical 1</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E1DB6C-35BA-D350-1C25-45C52F396A1C}"/>
              </a:ext>
            </a:extLst>
          </p:cNvPr>
          <p:cNvGraphicFramePr>
            <a:graphicFrameLocks noGrp="1"/>
          </p:cNvGraphicFramePr>
          <p:nvPr>
            <p:ph idx="1"/>
            <p:extLst>
              <p:ext uri="{D42A27DB-BD31-4B8C-83A1-F6EECF244321}">
                <p14:modId xmlns:p14="http://schemas.microsoft.com/office/powerpoint/2010/main" val="1530070597"/>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881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Physical 2</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E1DB6C-35BA-D350-1C25-45C52F396A1C}"/>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209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Physical 3</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E1DB6C-35BA-D350-1C25-45C52F396A1C}"/>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417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vert="horz" lIns="91440" tIns="45720" rIns="91440" bIns="45720" rtlCol="0" anchor="t">
            <a:normAutofit/>
          </a:bodyPr>
          <a:lstStyle/>
          <a:p>
            <a:r>
              <a:rPr lang="en-US" dirty="0">
                <a:solidFill>
                  <a:srgbClr val="BF9000"/>
                </a:solidFill>
              </a:rPr>
              <a:t>Physical 4</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E1DB6C-35BA-D350-1C25-45C52F396A1C}"/>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3" name="Table 32">
            <a:extLst>
              <a:ext uri="{FF2B5EF4-FFF2-40B4-BE49-F238E27FC236}">
                <a16:creationId xmlns:a16="http://schemas.microsoft.com/office/drawing/2014/main" id="{AAE598D3-AE45-EBE1-1B58-AC26AE00E09F}"/>
              </a:ext>
            </a:extLst>
          </p:cNvPr>
          <p:cNvGraphicFramePr>
            <a:graphicFrameLocks noGrp="1"/>
          </p:cNvGraphicFramePr>
          <p:nvPr>
            <p:extLst>
              <p:ext uri="{D42A27DB-BD31-4B8C-83A1-F6EECF244321}">
                <p14:modId xmlns:p14="http://schemas.microsoft.com/office/powerpoint/2010/main" val="757963619"/>
              </p:ext>
            </p:extLst>
          </p:nvPr>
        </p:nvGraphicFramePr>
        <p:xfrm>
          <a:off x="1003754" y="1814286"/>
          <a:ext cx="2419350" cy="26670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603673816"/>
                    </a:ext>
                  </a:extLst>
                </a:gridCol>
                <a:gridCol w="1200150">
                  <a:extLst>
                    <a:ext uri="{9D8B030D-6E8A-4147-A177-3AD203B41FA5}">
                      <a16:colId xmlns:a16="http://schemas.microsoft.com/office/drawing/2014/main" val="3734250967"/>
                    </a:ext>
                  </a:extLst>
                </a:gridCol>
              </a:tblGrid>
              <a:tr h="0">
                <a:tc>
                  <a:txBody>
                    <a:bodyPr/>
                    <a:lstStyle/>
                    <a:p>
                      <a:pPr fontAlgn="t"/>
                      <a:endParaRPr lang="en-US">
                        <a:effectLst/>
                      </a:endParaRPr>
                    </a:p>
                    <a:p>
                      <a:pPr algn="ctr" rtl="0" fontAlgn="base"/>
                      <a:r>
                        <a:rPr lang="en-US" sz="1100">
                          <a:effectLst/>
                        </a:rPr>
                        <a:t>Frequency (Hz) </a:t>
                      </a:r>
                      <a:endParaRPr lang="en-US">
                        <a:effectLst/>
                      </a:endParaRPr>
                    </a:p>
                  </a:txBody>
                  <a:tcPr/>
                </a:tc>
                <a:tc>
                  <a:txBody>
                    <a:bodyPr/>
                    <a:lstStyle/>
                    <a:p>
                      <a:pPr algn="ctr" fontAlgn="t"/>
                      <a:endParaRPr lang="en-US">
                        <a:effectLst/>
                      </a:endParaRPr>
                    </a:p>
                    <a:p>
                      <a:pPr algn="ctr" rtl="0" fontAlgn="base"/>
                      <a:r>
                        <a:rPr lang="en-US" sz="1100">
                          <a:effectLst/>
                        </a:rPr>
                        <a:t>PSD (g</a:t>
                      </a:r>
                      <a:r>
                        <a:rPr lang="en-US" sz="850" baseline="30000">
                          <a:effectLst/>
                        </a:rPr>
                        <a:t>2</a:t>
                      </a:r>
                      <a:r>
                        <a:rPr lang="en-US" sz="1100">
                          <a:effectLst/>
                        </a:rPr>
                        <a:t>/Hz) </a:t>
                      </a:r>
                      <a:endParaRPr lang="en-US">
                        <a:effectLst/>
                      </a:endParaRPr>
                    </a:p>
                  </a:txBody>
                  <a:tcPr/>
                </a:tc>
                <a:extLst>
                  <a:ext uri="{0D108BD9-81ED-4DB2-BD59-A6C34878D82A}">
                    <a16:rowId xmlns:a16="http://schemas.microsoft.com/office/drawing/2014/main" val="2008473877"/>
                  </a:ext>
                </a:extLst>
              </a:tr>
              <a:tr h="0">
                <a:tc>
                  <a:txBody>
                    <a:bodyPr/>
                    <a:lstStyle/>
                    <a:p>
                      <a:pPr fontAlgn="t"/>
                      <a:endParaRPr lang="en-US">
                        <a:effectLst/>
                      </a:endParaRPr>
                    </a:p>
                    <a:p>
                      <a:pPr algn="ctr" rtl="0" fontAlgn="base"/>
                      <a:r>
                        <a:rPr lang="en-US" sz="1100">
                          <a:effectLst/>
                        </a:rPr>
                        <a:t>20 </a:t>
                      </a:r>
                      <a:endParaRPr lang="en-US">
                        <a:effectLst/>
                      </a:endParaRPr>
                    </a:p>
                  </a:txBody>
                  <a:tcPr/>
                </a:tc>
                <a:tc>
                  <a:txBody>
                    <a:bodyPr/>
                    <a:lstStyle/>
                    <a:p>
                      <a:pPr fontAlgn="t"/>
                      <a:endParaRPr lang="en-US">
                        <a:effectLst/>
                      </a:endParaRPr>
                    </a:p>
                    <a:p>
                      <a:pPr algn="ctr" rtl="0" fontAlgn="base"/>
                      <a:r>
                        <a:rPr lang="en-US" sz="1100">
                          <a:effectLst/>
                        </a:rPr>
                        <a:t>0.013 </a:t>
                      </a:r>
                      <a:endParaRPr lang="en-US">
                        <a:effectLst/>
                      </a:endParaRPr>
                    </a:p>
                  </a:txBody>
                  <a:tcPr/>
                </a:tc>
                <a:extLst>
                  <a:ext uri="{0D108BD9-81ED-4DB2-BD59-A6C34878D82A}">
                    <a16:rowId xmlns:a16="http://schemas.microsoft.com/office/drawing/2014/main" val="44331190"/>
                  </a:ext>
                </a:extLst>
              </a:tr>
              <a:tr h="0">
                <a:tc>
                  <a:txBody>
                    <a:bodyPr/>
                    <a:lstStyle/>
                    <a:p>
                      <a:pPr fontAlgn="t"/>
                      <a:endParaRPr lang="en-US">
                        <a:effectLst/>
                      </a:endParaRPr>
                    </a:p>
                    <a:p>
                      <a:pPr algn="ctr" rtl="0" fontAlgn="base"/>
                      <a:r>
                        <a:rPr lang="en-US" sz="1100">
                          <a:effectLst/>
                        </a:rPr>
                        <a:t>50 </a:t>
                      </a:r>
                      <a:endParaRPr lang="en-US">
                        <a:effectLst/>
                      </a:endParaRPr>
                    </a:p>
                  </a:txBody>
                  <a:tcPr/>
                </a:tc>
                <a:tc>
                  <a:txBody>
                    <a:bodyPr/>
                    <a:lstStyle/>
                    <a:p>
                      <a:pPr fontAlgn="t"/>
                      <a:endParaRPr lang="en-US">
                        <a:effectLst/>
                      </a:endParaRPr>
                    </a:p>
                    <a:p>
                      <a:pPr algn="ctr" rtl="0" fontAlgn="base"/>
                      <a:r>
                        <a:rPr lang="en-US" sz="1100">
                          <a:effectLst/>
                        </a:rPr>
                        <a:t>0.030 </a:t>
                      </a:r>
                      <a:endParaRPr lang="en-US">
                        <a:effectLst/>
                      </a:endParaRPr>
                    </a:p>
                  </a:txBody>
                  <a:tcPr/>
                </a:tc>
                <a:extLst>
                  <a:ext uri="{0D108BD9-81ED-4DB2-BD59-A6C34878D82A}">
                    <a16:rowId xmlns:a16="http://schemas.microsoft.com/office/drawing/2014/main" val="3589682551"/>
                  </a:ext>
                </a:extLst>
              </a:tr>
              <a:tr h="0">
                <a:tc>
                  <a:txBody>
                    <a:bodyPr/>
                    <a:lstStyle/>
                    <a:p>
                      <a:pPr fontAlgn="t"/>
                      <a:endParaRPr lang="en-US">
                        <a:effectLst/>
                      </a:endParaRPr>
                    </a:p>
                    <a:p>
                      <a:pPr algn="ctr" rtl="0" fontAlgn="base"/>
                      <a:r>
                        <a:rPr lang="en-US" sz="1100">
                          <a:effectLst/>
                        </a:rPr>
                        <a:t>800 </a:t>
                      </a:r>
                      <a:endParaRPr lang="en-US">
                        <a:effectLst/>
                      </a:endParaRPr>
                    </a:p>
                  </a:txBody>
                  <a:tcPr/>
                </a:tc>
                <a:tc>
                  <a:txBody>
                    <a:bodyPr/>
                    <a:lstStyle/>
                    <a:p>
                      <a:pPr fontAlgn="t"/>
                      <a:endParaRPr lang="en-US">
                        <a:effectLst/>
                      </a:endParaRPr>
                    </a:p>
                    <a:p>
                      <a:pPr algn="ctr" rtl="0" fontAlgn="base"/>
                      <a:r>
                        <a:rPr lang="en-US" sz="1100">
                          <a:effectLst/>
                        </a:rPr>
                        <a:t>0.030 </a:t>
                      </a:r>
                      <a:endParaRPr lang="en-US">
                        <a:effectLst/>
                      </a:endParaRPr>
                    </a:p>
                  </a:txBody>
                  <a:tcPr/>
                </a:tc>
                <a:extLst>
                  <a:ext uri="{0D108BD9-81ED-4DB2-BD59-A6C34878D82A}">
                    <a16:rowId xmlns:a16="http://schemas.microsoft.com/office/drawing/2014/main" val="1782290369"/>
                  </a:ext>
                </a:extLst>
              </a:tr>
              <a:tr h="0">
                <a:tc>
                  <a:txBody>
                    <a:bodyPr/>
                    <a:lstStyle/>
                    <a:p>
                      <a:pPr fontAlgn="t"/>
                      <a:endParaRPr lang="en-US">
                        <a:effectLst/>
                      </a:endParaRPr>
                    </a:p>
                    <a:p>
                      <a:pPr algn="ctr" rtl="0" fontAlgn="base"/>
                      <a:r>
                        <a:rPr lang="en-US" sz="1100">
                          <a:effectLst/>
                        </a:rPr>
                        <a:t>2000 </a:t>
                      </a:r>
                      <a:endParaRPr lang="en-US">
                        <a:effectLst/>
                      </a:endParaRPr>
                    </a:p>
                  </a:txBody>
                  <a:tcPr/>
                </a:tc>
                <a:tc>
                  <a:txBody>
                    <a:bodyPr/>
                    <a:lstStyle/>
                    <a:p>
                      <a:pPr fontAlgn="t"/>
                      <a:endParaRPr lang="en-US">
                        <a:effectLst/>
                      </a:endParaRPr>
                    </a:p>
                    <a:p>
                      <a:pPr algn="ctr" rtl="0" fontAlgn="base"/>
                      <a:r>
                        <a:rPr lang="en-US" sz="1100">
                          <a:effectLst/>
                        </a:rPr>
                        <a:t>0.013 </a:t>
                      </a:r>
                      <a:endParaRPr lang="en-US">
                        <a:effectLst/>
                      </a:endParaRPr>
                    </a:p>
                  </a:txBody>
                  <a:tcPr/>
                </a:tc>
                <a:extLst>
                  <a:ext uri="{0D108BD9-81ED-4DB2-BD59-A6C34878D82A}">
                    <a16:rowId xmlns:a16="http://schemas.microsoft.com/office/drawing/2014/main" val="3933162502"/>
                  </a:ext>
                </a:extLst>
              </a:tr>
            </a:tbl>
          </a:graphicData>
        </a:graphic>
      </p:graphicFrame>
    </p:spTree>
    <p:extLst>
      <p:ext uri="{BB962C8B-B14F-4D97-AF65-F5344CB8AC3E}">
        <p14:creationId xmlns:p14="http://schemas.microsoft.com/office/powerpoint/2010/main" val="3818881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vert="horz" lIns="91440" tIns="45720" rIns="91440" bIns="45720" rtlCol="0" anchor="ctr">
            <a:normAutofit/>
          </a:bodyPr>
          <a:lstStyle/>
          <a:p>
            <a:r>
              <a:rPr lang="en-US" dirty="0">
                <a:solidFill>
                  <a:srgbClr val="BF9000"/>
                </a:solidFill>
              </a:rPr>
              <a:t>Physical 5</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E1DB6C-35BA-D350-1C25-45C52F396A1C}"/>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78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vert="horz" lIns="91440" tIns="45720" rIns="91440" bIns="45720" rtlCol="0" anchor="ctr">
            <a:normAutofit/>
          </a:bodyPr>
          <a:lstStyle/>
          <a:p>
            <a:r>
              <a:rPr lang="en-US" dirty="0">
                <a:solidFill>
                  <a:srgbClr val="BF9000"/>
                </a:solidFill>
              </a:rPr>
              <a:t>Physical 6</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E1DB6C-35BA-D350-1C25-45C52F396A1C}"/>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520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vert="horz" lIns="91440" tIns="45720" rIns="91440" bIns="45720" rtlCol="0" anchor="ctr">
            <a:normAutofit/>
          </a:bodyPr>
          <a:lstStyle/>
          <a:p>
            <a:r>
              <a:rPr lang="en-US" dirty="0">
                <a:solidFill>
                  <a:srgbClr val="BF9000"/>
                </a:solidFill>
              </a:rPr>
              <a:t>Physical 7</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E1DB6C-35BA-D350-1C25-45C52F396A1C}"/>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783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Performance 1</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5DCD2A-92A4-E063-3BAD-91034ACA97B2}"/>
              </a:ext>
            </a:extLst>
          </p:cNvPr>
          <p:cNvGraphicFramePr>
            <a:graphicFrameLocks noGrp="1"/>
          </p:cNvGraphicFramePr>
          <p:nvPr>
            <p:ph idx="1"/>
            <p:extLst>
              <p:ext uri="{D42A27DB-BD31-4B8C-83A1-F6EECF244321}">
                <p14:modId xmlns:p14="http://schemas.microsoft.com/office/powerpoint/2010/main" val="2360659592"/>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861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Performance 2</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DE5DCD2A-92A4-E063-3BAD-91034ACA97B2}"/>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834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Etna's Mission</a:t>
            </a:r>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38200" y="1825625"/>
            <a:ext cx="10515600" cy="4551206"/>
          </a:xfrm>
        </p:spPr>
        <p:txBody>
          <a:bodyPr vert="horz" wrap="square" lIns="91440" tIns="45720" rIns="91440" bIns="45720" rtlCol="0" anchor="t">
            <a:noAutofit/>
          </a:bodyPr>
          <a:lstStyle/>
          <a:p>
            <a:r>
              <a:rPr lang="en-US" sz="2400">
                <a:latin typeface="Century Gothic"/>
                <a:ea typeface="+mn-lt"/>
                <a:cs typeface="+mn-lt"/>
              </a:rPr>
              <a:t>Etna will create a flight-like proof-of-concept of a microscope meant to analyze captured water samples from the plumes of Enceladus in the search for life outside of Earth.</a:t>
            </a:r>
          </a:p>
          <a:p>
            <a:r>
              <a:rPr lang="en-US" sz="2400">
                <a:solidFill>
                  <a:srgbClr val="FFFFFF"/>
                </a:solidFill>
                <a:latin typeface="Century Gothic"/>
              </a:rPr>
              <a:t>Etna's mission is to build a Digital Inline Holographic Microscope (DIHM) that meets the size and resolution requirements set by the ASTROBi Foundation.</a:t>
            </a:r>
          </a:p>
          <a:p>
            <a:r>
              <a:rPr lang="en-US" sz="2400">
                <a:solidFill>
                  <a:srgbClr val="FFFFFF"/>
                </a:solidFill>
                <a:latin typeface="Century Gothic"/>
              </a:rPr>
              <a:t>In Greek mythology Athena buried Enceladus underneath Mount Etna. The eruptions of Etna are said to be the breath of Enceladus. </a:t>
            </a:r>
          </a:p>
          <a:p>
            <a:pPr marL="0" indent="0">
              <a:buNone/>
            </a:pPr>
            <a:endParaRPr lang="en-US" sz="2400"/>
          </a:p>
        </p:txBody>
      </p:sp>
      <p:sp>
        <p:nvSpPr>
          <p:cNvPr id="4" name="Slide Number Placeholder 3">
            <a:extLst>
              <a:ext uri="{FF2B5EF4-FFF2-40B4-BE49-F238E27FC236}">
                <a16:creationId xmlns:a16="http://schemas.microsoft.com/office/drawing/2014/main" id="{5A106431-B255-22EC-53F0-DC5165E2FA68}"/>
              </a:ext>
            </a:extLst>
          </p:cNvPr>
          <p:cNvSpPr>
            <a:spLocks noGrp="1"/>
          </p:cNvSpPr>
          <p:nvPr>
            <p:ph type="sldNum" sz="quarter" idx="12"/>
          </p:nvPr>
        </p:nvSpPr>
        <p:spPr/>
        <p:txBody>
          <a:bodyPr/>
          <a:lstStyle/>
          <a:p>
            <a:fld id="{48F63A3B-78C7-47BE-AE5E-E10140E04643}" type="slidenum">
              <a:rPr lang="en-US" dirty="0"/>
              <a:t>6</a:t>
            </a:fld>
            <a:endParaRPr lang="en-US"/>
          </a:p>
        </p:txBody>
      </p:sp>
    </p:spTree>
    <p:extLst>
      <p:ext uri="{BB962C8B-B14F-4D97-AF65-F5344CB8AC3E}">
        <p14:creationId xmlns:p14="http://schemas.microsoft.com/office/powerpoint/2010/main" val="430474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Functional 1</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967F09C6-9462-C682-FD2F-54E615961512}"/>
              </a:ext>
            </a:extLst>
          </p:cNvPr>
          <p:cNvGraphicFramePr>
            <a:graphicFrameLocks noGrp="1"/>
          </p:cNvGraphicFramePr>
          <p:nvPr>
            <p:ph idx="1"/>
            <p:extLst>
              <p:ext uri="{D42A27DB-BD31-4B8C-83A1-F6EECF244321}">
                <p14:modId xmlns:p14="http://schemas.microsoft.com/office/powerpoint/2010/main" val="798262082"/>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668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Functional 2</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967F09C6-9462-C682-FD2F-54E615961512}"/>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423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sz="4100">
                <a:solidFill>
                  <a:srgbClr val="BF9000"/>
                </a:solidFill>
              </a:rPr>
              <a:t>Commanding</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22A56357-BA3B-3D07-F806-F591D9F1D4FC}"/>
              </a:ext>
            </a:extLst>
          </p:cNvPr>
          <p:cNvGraphicFramePr>
            <a:graphicFrameLocks noGrp="1"/>
          </p:cNvGraphicFramePr>
          <p:nvPr>
            <p:ph idx="1"/>
            <p:extLst>
              <p:ext uri="{D42A27DB-BD31-4B8C-83A1-F6EECF244321}">
                <p14:modId xmlns:p14="http://schemas.microsoft.com/office/powerpoint/2010/main" val="3160171106"/>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273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Output 1</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79DFEAEC-6F2A-D278-F088-39A559D73BD9}"/>
              </a:ext>
            </a:extLst>
          </p:cNvPr>
          <p:cNvGraphicFramePr>
            <a:graphicFrameLocks noGrp="1"/>
          </p:cNvGraphicFramePr>
          <p:nvPr>
            <p:ph idx="1"/>
            <p:extLst>
              <p:ext uri="{D42A27DB-BD31-4B8C-83A1-F6EECF244321}">
                <p14:modId xmlns:p14="http://schemas.microsoft.com/office/powerpoint/2010/main" val="1212196180"/>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250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Output 2</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79DFEAEC-6F2A-D278-F088-39A559D73BD9}"/>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52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dirty="0">
                <a:solidFill>
                  <a:srgbClr val="BF9000"/>
                </a:solidFill>
              </a:rPr>
              <a:t>Output 3</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79DFEAEC-6F2A-D278-F088-39A559D73BD9}"/>
              </a:ext>
            </a:extLst>
          </p:cNvPr>
          <p:cNvGraphicFramePr>
            <a:graphicFrameLocks noGrp="1"/>
          </p:cNvGraphicFramePr>
          <p:nvPr>
            <p:ph idx="1"/>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276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2" y="858982"/>
            <a:ext cx="3451060" cy="5152933"/>
          </a:xfrm>
        </p:spPr>
        <p:txBody>
          <a:bodyPr>
            <a:normAutofit/>
          </a:bodyPr>
          <a:lstStyle/>
          <a:p>
            <a:r>
              <a:rPr lang="en-US">
                <a:solidFill>
                  <a:srgbClr val="BF9000"/>
                </a:solidFill>
              </a:rPr>
              <a:t>Processing Speed Analysis</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CBF439D9-6AC7-F93B-B5FA-B634A37F4BDB}"/>
              </a:ext>
            </a:extLst>
          </p:cNvPr>
          <p:cNvGraphicFramePr>
            <a:graphicFrameLocks noGrp="1"/>
          </p:cNvGraphicFramePr>
          <p:nvPr>
            <p:ph idx="1"/>
            <p:extLst>
              <p:ext uri="{D42A27DB-BD31-4B8C-83A1-F6EECF244321}">
                <p14:modId xmlns:p14="http://schemas.microsoft.com/office/powerpoint/2010/main" val="372474260"/>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715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p:txBody>
          <a:bodyPr>
            <a:normAutofit/>
          </a:bodyPr>
          <a:lstStyle/>
          <a:p>
            <a:pPr algn="ctr"/>
            <a:r>
              <a:rPr lang="en-US" sz="4800">
                <a:solidFill>
                  <a:srgbClr val="BF9000"/>
                </a:solidFill>
                <a:latin typeface="Century Gothic"/>
              </a:rPr>
              <a:t>Trades Narrowing Design </a:t>
            </a:r>
            <a:endParaRPr lang="en-US"/>
          </a:p>
        </p:txBody>
      </p:sp>
      <p:sp>
        <p:nvSpPr>
          <p:cNvPr id="3" name="Content Placeholder 2">
            <a:extLst>
              <a:ext uri="{FF2B5EF4-FFF2-40B4-BE49-F238E27FC236}">
                <a16:creationId xmlns:a16="http://schemas.microsoft.com/office/drawing/2014/main" id="{B38944C5-CCBC-D386-5801-5B1BE0919E9D}"/>
              </a:ext>
            </a:extLst>
          </p:cNvPr>
          <p:cNvSpPr>
            <a:spLocks noGrp="1"/>
          </p:cNvSpPr>
          <p:nvPr>
            <p:ph idx="1"/>
          </p:nvPr>
        </p:nvSpPr>
        <p:spPr>
          <a:xfrm>
            <a:off x="863885" y="1645828"/>
            <a:ext cx="5232971" cy="5002034"/>
          </a:xfrm>
        </p:spPr>
        <p:txBody>
          <a:bodyPr vert="horz" lIns="91440" tIns="45720" rIns="91440" bIns="45720" rtlCol="0" anchor="t">
            <a:normAutofit fontScale="85000" lnSpcReduction="20000"/>
          </a:bodyPr>
          <a:lstStyle/>
          <a:p>
            <a:pPr marL="0" indent="0">
              <a:buNone/>
            </a:pPr>
            <a:r>
              <a:rPr lang="en-US">
                <a:solidFill>
                  <a:srgbClr val="FFFFFF"/>
                </a:solidFill>
                <a:latin typeface="Century Gothic"/>
              </a:rPr>
              <a:t>Optical Sensor</a:t>
            </a:r>
          </a:p>
          <a:p>
            <a:pPr marL="457200" indent="-457200"/>
            <a:r>
              <a:rPr lang="en-US">
                <a:solidFill>
                  <a:srgbClr val="FFFFFF"/>
                </a:solidFill>
                <a:latin typeface="Century Gothic"/>
              </a:rPr>
              <a:t>Will inform the holographic lens choices as well as distances between lenses</a:t>
            </a:r>
          </a:p>
          <a:p>
            <a:pPr marL="457200" indent="-457200"/>
            <a:r>
              <a:rPr lang="en-US">
                <a:solidFill>
                  <a:srgbClr val="FFFFFF"/>
                </a:solidFill>
                <a:latin typeface="Century Gothic"/>
              </a:rPr>
              <a:t>Will inform the electrical board layout and analog processing</a:t>
            </a:r>
          </a:p>
          <a:p>
            <a:pPr marL="457200" indent="-457200"/>
            <a:r>
              <a:rPr lang="en-US">
                <a:solidFill>
                  <a:srgbClr val="FFFFFF"/>
                </a:solidFill>
                <a:latin typeface="Century Gothic"/>
              </a:rPr>
              <a:t>Will affect software's filtering and usage of data</a:t>
            </a:r>
          </a:p>
          <a:p>
            <a:pPr marL="0" indent="0">
              <a:buNone/>
            </a:pPr>
            <a:endParaRPr lang="en-US">
              <a:solidFill>
                <a:srgbClr val="FFFFFF"/>
              </a:solidFill>
              <a:latin typeface="Century Gothic"/>
            </a:endParaRPr>
          </a:p>
          <a:p>
            <a:pPr marL="0" indent="0">
              <a:buNone/>
            </a:pPr>
            <a:r>
              <a:rPr lang="en-US">
                <a:solidFill>
                  <a:srgbClr val="FFFFFF"/>
                </a:solidFill>
                <a:latin typeface="Century Gothic"/>
              </a:rPr>
              <a:t>Laser</a:t>
            </a:r>
          </a:p>
          <a:p>
            <a:pPr marL="457200" indent="-457200"/>
            <a:r>
              <a:rPr lang="en-US">
                <a:solidFill>
                  <a:srgbClr val="FFFFFF"/>
                </a:solidFill>
                <a:latin typeface="Century Gothic"/>
              </a:rPr>
              <a:t>The decision on pinhole and collimating lenses will need to be made due to intensity</a:t>
            </a:r>
          </a:p>
          <a:p>
            <a:pPr marL="457200" indent="-457200"/>
            <a:r>
              <a:rPr lang="en-US"/>
              <a:t>Effect mechanical design regarding mounting</a:t>
            </a:r>
          </a:p>
          <a:p>
            <a:pPr marL="457200" indent="-457200"/>
            <a:endParaRPr lang="en-US">
              <a:solidFill>
                <a:srgbClr val="FFFFFF"/>
              </a:solidFill>
              <a:latin typeface="Century Gothic"/>
            </a:endParaRPr>
          </a:p>
          <a:p>
            <a:pPr marL="457200" indent="-457200"/>
            <a:endParaRPr lang="en-US">
              <a:solidFill>
                <a:srgbClr val="FFFFFF"/>
              </a:solidFill>
              <a:latin typeface="Century Gothic"/>
            </a:endParaRPr>
          </a:p>
        </p:txBody>
      </p:sp>
      <p:sp>
        <p:nvSpPr>
          <p:cNvPr id="5" name="Content Placeholder 2">
            <a:extLst>
              <a:ext uri="{FF2B5EF4-FFF2-40B4-BE49-F238E27FC236}">
                <a16:creationId xmlns:a16="http://schemas.microsoft.com/office/drawing/2014/main" id="{B0269C68-F9A8-481B-8254-F3877574063E}"/>
              </a:ext>
            </a:extLst>
          </p:cNvPr>
          <p:cNvSpPr txBox="1">
            <a:spLocks/>
          </p:cNvSpPr>
          <p:nvPr/>
        </p:nvSpPr>
        <p:spPr>
          <a:xfrm>
            <a:off x="6649947" y="1644116"/>
            <a:ext cx="5010365" cy="44883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US" sz="2400">
                <a:solidFill>
                  <a:srgbClr val="FFFFFF"/>
                </a:solidFill>
                <a:latin typeface="Century Gothic"/>
              </a:rPr>
              <a:t>Processor</a:t>
            </a:r>
          </a:p>
          <a:p>
            <a:pPr>
              <a:lnSpc>
                <a:spcPct val="70000"/>
              </a:lnSpc>
            </a:pPr>
            <a:r>
              <a:rPr lang="en-US" sz="2400">
                <a:solidFill>
                  <a:srgbClr val="FFFFFF"/>
                </a:solidFill>
                <a:latin typeface="Century Gothic"/>
              </a:rPr>
              <a:t>Has significant implications for power distribution </a:t>
            </a:r>
          </a:p>
          <a:p>
            <a:pPr>
              <a:lnSpc>
                <a:spcPct val="70000"/>
              </a:lnSpc>
            </a:pPr>
            <a:r>
              <a:rPr lang="en-US" sz="2400">
                <a:solidFill>
                  <a:srgbClr val="FFFFFF"/>
                </a:solidFill>
                <a:latin typeface="Century Gothic"/>
              </a:rPr>
              <a:t>Will inform choice of programming techniques</a:t>
            </a:r>
          </a:p>
          <a:p>
            <a:pPr marL="0" indent="0">
              <a:lnSpc>
                <a:spcPct val="70000"/>
              </a:lnSpc>
              <a:buNone/>
            </a:pPr>
            <a:endParaRPr lang="en-US" sz="2400">
              <a:solidFill>
                <a:srgbClr val="FFFFFF"/>
              </a:solidFill>
              <a:latin typeface="Century Gothic"/>
            </a:endParaRPr>
          </a:p>
        </p:txBody>
      </p:sp>
      <p:sp>
        <p:nvSpPr>
          <p:cNvPr id="4" name="Slide Number Placeholder 3">
            <a:extLst>
              <a:ext uri="{FF2B5EF4-FFF2-40B4-BE49-F238E27FC236}">
                <a16:creationId xmlns:a16="http://schemas.microsoft.com/office/drawing/2014/main" id="{4D1CEA39-F220-1E0D-73C0-1E4B941E9BC1}"/>
              </a:ext>
            </a:extLst>
          </p:cNvPr>
          <p:cNvSpPr>
            <a:spLocks noGrp="1"/>
          </p:cNvSpPr>
          <p:nvPr>
            <p:ph type="sldNum" sz="quarter" idx="12"/>
          </p:nvPr>
        </p:nvSpPr>
        <p:spPr/>
        <p:txBody>
          <a:bodyPr/>
          <a:lstStyle/>
          <a:p>
            <a:fld id="{48F63A3B-78C7-47BE-AE5E-E10140E04643}" type="slidenum">
              <a:rPr lang="en-US" dirty="0"/>
              <a:t>67</a:t>
            </a:fld>
            <a:endParaRPr lang="en-US"/>
          </a:p>
        </p:txBody>
      </p:sp>
    </p:spTree>
    <p:extLst>
      <p:ext uri="{BB962C8B-B14F-4D97-AF65-F5344CB8AC3E}">
        <p14:creationId xmlns:p14="http://schemas.microsoft.com/office/powerpoint/2010/main" val="260882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037A94-28C9-C956-24E6-0FD02BB41045}"/>
              </a:ext>
            </a:extLst>
          </p:cNvPr>
          <p:cNvSpPr/>
          <p:nvPr/>
        </p:nvSpPr>
        <p:spPr>
          <a:xfrm>
            <a:off x="355530" y="3463346"/>
            <a:ext cx="7491642" cy="2352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CCFE340-3CAB-365C-2412-36EF65ADC2C7}"/>
              </a:ext>
            </a:extLst>
          </p:cNvPr>
          <p:cNvSpPr/>
          <p:nvPr/>
        </p:nvSpPr>
        <p:spPr>
          <a:xfrm>
            <a:off x="8578814" y="2608389"/>
            <a:ext cx="3114597" cy="3251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B1FF9-9C78-C2D8-3422-273366E256A9}"/>
              </a:ext>
            </a:extLst>
          </p:cNvPr>
          <p:cNvSpPr>
            <a:spLocks noGrp="1"/>
          </p:cNvSpPr>
          <p:nvPr>
            <p:ph type="title"/>
          </p:nvPr>
        </p:nvSpPr>
        <p:spPr/>
        <p:txBody>
          <a:bodyPr/>
          <a:lstStyle/>
          <a:p>
            <a:pPr algn="ctr"/>
            <a:r>
              <a:rPr lang="en-US"/>
              <a:t>Digital Inline Holographic Microscopy (DIHM)</a:t>
            </a:r>
          </a:p>
        </p:txBody>
      </p:sp>
      <p:sp>
        <p:nvSpPr>
          <p:cNvPr id="4" name="Slide Number Placeholder 3">
            <a:extLst>
              <a:ext uri="{FF2B5EF4-FFF2-40B4-BE49-F238E27FC236}">
                <a16:creationId xmlns:a16="http://schemas.microsoft.com/office/drawing/2014/main" id="{2A3E7109-95DE-50C8-017A-C45484EEE4BB}"/>
              </a:ext>
            </a:extLst>
          </p:cNvPr>
          <p:cNvSpPr>
            <a:spLocks noGrp="1"/>
          </p:cNvSpPr>
          <p:nvPr>
            <p:ph type="sldNum" sz="quarter" idx="12"/>
          </p:nvPr>
        </p:nvSpPr>
        <p:spPr/>
        <p:txBody>
          <a:bodyPr/>
          <a:lstStyle/>
          <a:p>
            <a:fld id="{48F63A3B-78C7-47BE-AE5E-E10140E04643}" type="slidenum">
              <a:rPr lang="en-US" dirty="0"/>
              <a:t>7</a:t>
            </a:fld>
            <a:endParaRPr lang="en-US"/>
          </a:p>
        </p:txBody>
      </p:sp>
      <p:pic>
        <p:nvPicPr>
          <p:cNvPr id="9" name="Picture 9" descr="A picture containing diagram&#10;&#10;Description automatically generated">
            <a:extLst>
              <a:ext uri="{FF2B5EF4-FFF2-40B4-BE49-F238E27FC236}">
                <a16:creationId xmlns:a16="http://schemas.microsoft.com/office/drawing/2014/main" id="{4AD1414A-16A5-BDB8-9CF2-F02339FD7AF7}"/>
              </a:ext>
            </a:extLst>
          </p:cNvPr>
          <p:cNvPicPr>
            <a:picLocks noChangeAspect="1"/>
          </p:cNvPicPr>
          <p:nvPr/>
        </p:nvPicPr>
        <p:blipFill rotWithShape="1">
          <a:blip r:embed="rId2"/>
          <a:srcRect r="49603" b="-216"/>
          <a:stretch/>
        </p:blipFill>
        <p:spPr>
          <a:xfrm>
            <a:off x="8695859" y="2800353"/>
            <a:ext cx="2861926" cy="2883536"/>
          </a:xfrm>
          <a:prstGeom prst="rect">
            <a:avLst/>
          </a:prstGeom>
        </p:spPr>
      </p:pic>
      <p:pic>
        <p:nvPicPr>
          <p:cNvPr id="7" name="Picture 7" descr="A picture containing text, clock&#10;&#10;Description automatically generated">
            <a:extLst>
              <a:ext uri="{FF2B5EF4-FFF2-40B4-BE49-F238E27FC236}">
                <a16:creationId xmlns:a16="http://schemas.microsoft.com/office/drawing/2014/main" id="{C79B06EC-FDD1-25F1-CA49-F33F7655C53F}"/>
              </a:ext>
            </a:extLst>
          </p:cNvPr>
          <p:cNvPicPr>
            <a:picLocks noChangeAspect="1"/>
          </p:cNvPicPr>
          <p:nvPr/>
        </p:nvPicPr>
        <p:blipFill>
          <a:blip r:embed="rId3"/>
          <a:stretch>
            <a:fillRect/>
          </a:stretch>
        </p:blipFill>
        <p:spPr>
          <a:xfrm>
            <a:off x="481936" y="3580400"/>
            <a:ext cx="7228468" cy="2113651"/>
          </a:xfrm>
          <a:prstGeom prst="rect">
            <a:avLst/>
          </a:prstGeom>
        </p:spPr>
      </p:pic>
      <p:sp>
        <p:nvSpPr>
          <p:cNvPr id="11" name="Rectangle: Rounded Corners 10">
            <a:extLst>
              <a:ext uri="{FF2B5EF4-FFF2-40B4-BE49-F238E27FC236}">
                <a16:creationId xmlns:a16="http://schemas.microsoft.com/office/drawing/2014/main" id="{36356224-CBF4-C727-A41A-6F0DE9FCC6FB}"/>
              </a:ext>
            </a:extLst>
          </p:cNvPr>
          <p:cNvSpPr/>
          <p:nvPr/>
        </p:nvSpPr>
        <p:spPr>
          <a:xfrm>
            <a:off x="479458" y="2024123"/>
            <a:ext cx="2248828" cy="916878"/>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Beam Conditioning</a:t>
            </a:r>
          </a:p>
        </p:txBody>
      </p:sp>
      <p:sp>
        <p:nvSpPr>
          <p:cNvPr id="12" name="Rectangle: Rounded Corners 11">
            <a:extLst>
              <a:ext uri="{FF2B5EF4-FFF2-40B4-BE49-F238E27FC236}">
                <a16:creationId xmlns:a16="http://schemas.microsoft.com/office/drawing/2014/main" id="{5935E424-4271-CFC9-41F7-10909D73096B}"/>
              </a:ext>
            </a:extLst>
          </p:cNvPr>
          <p:cNvSpPr/>
          <p:nvPr/>
        </p:nvSpPr>
        <p:spPr>
          <a:xfrm>
            <a:off x="2040628" y="3907441"/>
            <a:ext cx="1852341" cy="1431072"/>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cxnSp>
        <p:nvCxnSpPr>
          <p:cNvPr id="14" name="Straight Arrow Connector 13">
            <a:extLst>
              <a:ext uri="{FF2B5EF4-FFF2-40B4-BE49-F238E27FC236}">
                <a16:creationId xmlns:a16="http://schemas.microsoft.com/office/drawing/2014/main" id="{0B94788D-2972-6F14-0973-BD3DC68ABFE8}"/>
              </a:ext>
            </a:extLst>
          </p:cNvPr>
          <p:cNvCxnSpPr/>
          <p:nvPr/>
        </p:nvCxnSpPr>
        <p:spPr>
          <a:xfrm flipH="1" flipV="1">
            <a:off x="2503171" y="2963691"/>
            <a:ext cx="417552" cy="950331"/>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D46BDE01-DBFF-D605-953A-E50AFAA5D255}"/>
              </a:ext>
            </a:extLst>
          </p:cNvPr>
          <p:cNvSpPr/>
          <p:nvPr/>
        </p:nvSpPr>
        <p:spPr>
          <a:xfrm>
            <a:off x="5317847" y="2024121"/>
            <a:ext cx="1994829" cy="910683"/>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Sample Volume</a:t>
            </a:r>
            <a:endParaRPr lang="en-US"/>
          </a:p>
        </p:txBody>
      </p:sp>
      <p:sp>
        <p:nvSpPr>
          <p:cNvPr id="16" name="Rectangle: Rounded Corners 15">
            <a:extLst>
              <a:ext uri="{FF2B5EF4-FFF2-40B4-BE49-F238E27FC236}">
                <a16:creationId xmlns:a16="http://schemas.microsoft.com/office/drawing/2014/main" id="{28C02195-9093-A389-4057-22873296E36A}"/>
              </a:ext>
            </a:extLst>
          </p:cNvPr>
          <p:cNvSpPr/>
          <p:nvPr/>
        </p:nvSpPr>
        <p:spPr>
          <a:xfrm>
            <a:off x="4115994" y="3870269"/>
            <a:ext cx="1852340" cy="1449658"/>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cxnSp>
        <p:nvCxnSpPr>
          <p:cNvPr id="17" name="Straight Arrow Connector 16">
            <a:extLst>
              <a:ext uri="{FF2B5EF4-FFF2-40B4-BE49-F238E27FC236}">
                <a16:creationId xmlns:a16="http://schemas.microsoft.com/office/drawing/2014/main" id="{59961284-260E-1F7A-C21B-873868486CB0}"/>
              </a:ext>
            </a:extLst>
          </p:cNvPr>
          <p:cNvCxnSpPr>
            <a:cxnSpLocks/>
          </p:cNvCxnSpPr>
          <p:nvPr/>
        </p:nvCxnSpPr>
        <p:spPr>
          <a:xfrm flipV="1">
            <a:off x="5070429" y="2957494"/>
            <a:ext cx="381618" cy="906967"/>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DC28D41-18EA-DDED-8FFE-597795C588BC}"/>
              </a:ext>
            </a:extLst>
          </p:cNvPr>
          <p:cNvSpPr txBox="1"/>
          <p:nvPr/>
        </p:nvSpPr>
        <p:spPr>
          <a:xfrm>
            <a:off x="-17521" y="5860907"/>
            <a:ext cx="39102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lumMod val="20000"/>
                    <a:lumOff val="80000"/>
                  </a:schemeClr>
                </a:solidFill>
              </a:rPr>
              <a:t>Image via: </a:t>
            </a:r>
            <a:r>
              <a:rPr lang="en-US">
                <a:solidFill>
                  <a:schemeClr val="accent1">
                    <a:lumMod val="20000"/>
                    <a:lumOff val="80000"/>
                  </a:schemeClr>
                </a:solidFill>
                <a:hlinkClick r:id="rId4">
                  <a:extLst>
                    <a:ext uri="{A12FA001-AC4F-418D-AE19-62706E023703}">
                      <ahyp:hlinkClr xmlns:ahyp="http://schemas.microsoft.com/office/drawing/2018/hyperlinkcolor" val="tx"/>
                    </a:ext>
                  </a:extLst>
                </a:hlinkClick>
              </a:rPr>
              <a:t>Research Gate</a:t>
            </a:r>
            <a:endParaRPr lang="en-US">
              <a:solidFill>
                <a:schemeClr val="accent1">
                  <a:lumMod val="20000"/>
                  <a:lumOff val="80000"/>
                </a:schemeClr>
              </a:solidFill>
            </a:endParaRPr>
          </a:p>
        </p:txBody>
      </p:sp>
    </p:spTree>
    <p:extLst>
      <p:ext uri="{BB962C8B-B14F-4D97-AF65-F5344CB8AC3E}">
        <p14:creationId xmlns:p14="http://schemas.microsoft.com/office/powerpoint/2010/main" val="17128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indoor&#10;&#10;Description automatically generated">
            <a:extLst>
              <a:ext uri="{FF2B5EF4-FFF2-40B4-BE49-F238E27FC236}">
                <a16:creationId xmlns:a16="http://schemas.microsoft.com/office/drawing/2014/main" id="{9866AB56-80AD-1EDB-1D27-E1F2FE089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34" y="889097"/>
            <a:ext cx="8660414" cy="5535521"/>
          </a:xfrm>
          <a:prstGeom prst="rect">
            <a:avLst/>
          </a:prstGeom>
        </p:spPr>
      </p:pic>
      <p:sp>
        <p:nvSpPr>
          <p:cNvPr id="2" name="Title 1">
            <a:extLst>
              <a:ext uri="{FF2B5EF4-FFF2-40B4-BE49-F238E27FC236}">
                <a16:creationId xmlns:a16="http://schemas.microsoft.com/office/drawing/2014/main" id="{EFDC16B4-9560-7C67-DB12-8A371B7E91FC}"/>
              </a:ext>
            </a:extLst>
          </p:cNvPr>
          <p:cNvSpPr>
            <a:spLocks noGrp="1"/>
          </p:cNvSpPr>
          <p:nvPr>
            <p:ph type="title"/>
          </p:nvPr>
        </p:nvSpPr>
        <p:spPr/>
        <p:txBody>
          <a:bodyPr/>
          <a:lstStyle/>
          <a:p>
            <a:pPr algn="r"/>
            <a:r>
              <a:rPr lang="en-US"/>
              <a:t>CONOPS: </a:t>
            </a:r>
            <a:r>
              <a:rPr lang="en-US" err="1"/>
              <a:t>ASTROBi</a:t>
            </a:r>
            <a:endParaRPr lang="en-US"/>
          </a:p>
        </p:txBody>
      </p:sp>
      <p:sp>
        <p:nvSpPr>
          <p:cNvPr id="4" name="Slide Number Placeholder 3">
            <a:extLst>
              <a:ext uri="{FF2B5EF4-FFF2-40B4-BE49-F238E27FC236}">
                <a16:creationId xmlns:a16="http://schemas.microsoft.com/office/drawing/2014/main" id="{E8049AFA-5066-5A7F-57CC-C1E12A3D8299}"/>
              </a:ext>
            </a:extLst>
          </p:cNvPr>
          <p:cNvSpPr>
            <a:spLocks noGrp="1"/>
          </p:cNvSpPr>
          <p:nvPr>
            <p:ph type="sldNum" sz="quarter" idx="12"/>
          </p:nvPr>
        </p:nvSpPr>
        <p:spPr/>
        <p:txBody>
          <a:bodyPr/>
          <a:lstStyle/>
          <a:p>
            <a:fld id="{48F63A3B-78C7-47BE-AE5E-E10140E04643}" type="slidenum">
              <a:rPr lang="en-US" dirty="0"/>
              <a:t>8</a:t>
            </a:fld>
            <a:endParaRPr lang="en-US"/>
          </a:p>
        </p:txBody>
      </p:sp>
      <p:sp>
        <p:nvSpPr>
          <p:cNvPr id="6" name="Rectangle: Rounded Corners 5">
            <a:extLst>
              <a:ext uri="{FF2B5EF4-FFF2-40B4-BE49-F238E27FC236}">
                <a16:creationId xmlns:a16="http://schemas.microsoft.com/office/drawing/2014/main" id="{81B85411-C669-D018-6B9C-1C07669DE72B}"/>
              </a:ext>
            </a:extLst>
          </p:cNvPr>
          <p:cNvSpPr/>
          <p:nvPr/>
        </p:nvSpPr>
        <p:spPr>
          <a:xfrm>
            <a:off x="2676428" y="4843610"/>
            <a:ext cx="1344341" cy="675269"/>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Navigate to orbit around Enceladus</a:t>
            </a:r>
          </a:p>
        </p:txBody>
      </p:sp>
      <p:sp>
        <p:nvSpPr>
          <p:cNvPr id="7" name="Oval 6">
            <a:extLst>
              <a:ext uri="{FF2B5EF4-FFF2-40B4-BE49-F238E27FC236}">
                <a16:creationId xmlns:a16="http://schemas.microsoft.com/office/drawing/2014/main" id="{DB34E17F-C938-E5BB-A702-E03806042645}"/>
              </a:ext>
            </a:extLst>
          </p:cNvPr>
          <p:cNvSpPr/>
          <p:nvPr/>
        </p:nvSpPr>
        <p:spPr>
          <a:xfrm>
            <a:off x="4040133" y="4410604"/>
            <a:ext cx="247805" cy="247805"/>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C0119B8-9CA2-E324-CCDE-3DD2010247FA}"/>
              </a:ext>
            </a:extLst>
          </p:cNvPr>
          <p:cNvSpPr/>
          <p:nvPr/>
        </p:nvSpPr>
        <p:spPr>
          <a:xfrm>
            <a:off x="8203852" y="5560143"/>
            <a:ext cx="2011090" cy="675269"/>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Pass through plumes to collect liquid saltwater samples</a:t>
            </a:r>
          </a:p>
        </p:txBody>
      </p:sp>
      <p:sp>
        <p:nvSpPr>
          <p:cNvPr id="9" name="Oval 8">
            <a:extLst>
              <a:ext uri="{FF2B5EF4-FFF2-40B4-BE49-F238E27FC236}">
                <a16:creationId xmlns:a16="http://schemas.microsoft.com/office/drawing/2014/main" id="{E8700A32-B850-FF68-F80D-EAA396C5127B}"/>
              </a:ext>
            </a:extLst>
          </p:cNvPr>
          <p:cNvSpPr/>
          <p:nvPr/>
        </p:nvSpPr>
        <p:spPr>
          <a:xfrm>
            <a:off x="7462573" y="5334136"/>
            <a:ext cx="247805" cy="247805"/>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E9DBE62-5A86-866E-520A-0B1A12136531}"/>
              </a:ext>
            </a:extLst>
          </p:cNvPr>
          <p:cNvSpPr/>
          <p:nvPr/>
        </p:nvSpPr>
        <p:spPr>
          <a:xfrm>
            <a:off x="9395522" y="2982265"/>
            <a:ext cx="1737247" cy="675269"/>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Analyze samples while orbiting Enceladus </a:t>
            </a:r>
          </a:p>
        </p:txBody>
      </p:sp>
      <p:sp>
        <p:nvSpPr>
          <p:cNvPr id="12" name="Oval 11">
            <a:extLst>
              <a:ext uri="{FF2B5EF4-FFF2-40B4-BE49-F238E27FC236}">
                <a16:creationId xmlns:a16="http://schemas.microsoft.com/office/drawing/2014/main" id="{DC829933-54EA-0087-8B26-9E0E0300504A}"/>
              </a:ext>
            </a:extLst>
          </p:cNvPr>
          <p:cNvSpPr/>
          <p:nvPr/>
        </p:nvSpPr>
        <p:spPr>
          <a:xfrm>
            <a:off x="8946640" y="3305097"/>
            <a:ext cx="247805" cy="247805"/>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53F1E54-3C48-0209-5697-FF93E244B7B2}"/>
              </a:ext>
            </a:extLst>
          </p:cNvPr>
          <p:cNvSpPr/>
          <p:nvPr/>
        </p:nvSpPr>
        <p:spPr>
          <a:xfrm>
            <a:off x="5202011" y="1467409"/>
            <a:ext cx="247805" cy="247805"/>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DB15A5E-4390-7CDD-59BB-3765FDA395AB}"/>
              </a:ext>
            </a:extLst>
          </p:cNvPr>
          <p:cNvSpPr/>
          <p:nvPr/>
        </p:nvSpPr>
        <p:spPr>
          <a:xfrm>
            <a:off x="5625210" y="1660672"/>
            <a:ext cx="1237184" cy="675269"/>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Transfer to orbit Saturn</a:t>
            </a:r>
          </a:p>
        </p:txBody>
      </p:sp>
      <p:sp>
        <p:nvSpPr>
          <p:cNvPr id="15" name="Rectangle: Rounded Corners 14">
            <a:extLst>
              <a:ext uri="{FF2B5EF4-FFF2-40B4-BE49-F238E27FC236}">
                <a16:creationId xmlns:a16="http://schemas.microsoft.com/office/drawing/2014/main" id="{90303DD5-2E25-5EDD-0C72-B8F471F86470}"/>
              </a:ext>
            </a:extLst>
          </p:cNvPr>
          <p:cNvSpPr/>
          <p:nvPr/>
        </p:nvSpPr>
        <p:spPr>
          <a:xfrm>
            <a:off x="651868" y="2499508"/>
            <a:ext cx="1415777" cy="675269"/>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Transmit processed data to Earth</a:t>
            </a:r>
          </a:p>
        </p:txBody>
      </p:sp>
      <p:sp>
        <p:nvSpPr>
          <p:cNvPr id="16" name="Oval 15">
            <a:extLst>
              <a:ext uri="{FF2B5EF4-FFF2-40B4-BE49-F238E27FC236}">
                <a16:creationId xmlns:a16="http://schemas.microsoft.com/office/drawing/2014/main" id="{3CA8B312-8B65-A2F0-F231-94FBF3830A6A}"/>
              </a:ext>
            </a:extLst>
          </p:cNvPr>
          <p:cNvSpPr/>
          <p:nvPr/>
        </p:nvSpPr>
        <p:spPr>
          <a:xfrm>
            <a:off x="2155578" y="2982265"/>
            <a:ext cx="247805" cy="247805"/>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32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4B57-5A96-9065-D1B1-F535528CFDC1}"/>
              </a:ext>
            </a:extLst>
          </p:cNvPr>
          <p:cNvSpPr>
            <a:spLocks noGrp="1"/>
          </p:cNvSpPr>
          <p:nvPr>
            <p:ph type="title"/>
          </p:nvPr>
        </p:nvSpPr>
        <p:spPr>
          <a:xfrm>
            <a:off x="0" y="136524"/>
            <a:ext cx="4775200" cy="1028700"/>
          </a:xfrm>
        </p:spPr>
        <p:txBody>
          <a:bodyPr>
            <a:normAutofit/>
          </a:bodyPr>
          <a:lstStyle/>
          <a:p>
            <a:pPr algn="ctr"/>
            <a:r>
              <a:rPr lang="en-US" sz="4800">
                <a:solidFill>
                  <a:srgbClr val="BF9000"/>
                </a:solidFill>
                <a:latin typeface="Century Gothic"/>
              </a:rPr>
              <a:t>CONOPS: Etna</a:t>
            </a:r>
          </a:p>
        </p:txBody>
      </p:sp>
      <p:sp>
        <p:nvSpPr>
          <p:cNvPr id="3" name="Slide Number Placeholder 2">
            <a:extLst>
              <a:ext uri="{FF2B5EF4-FFF2-40B4-BE49-F238E27FC236}">
                <a16:creationId xmlns:a16="http://schemas.microsoft.com/office/drawing/2014/main" id="{8239F10C-B658-78C9-9713-4035ADCA1EBA}"/>
              </a:ext>
            </a:extLst>
          </p:cNvPr>
          <p:cNvSpPr>
            <a:spLocks noGrp="1"/>
          </p:cNvSpPr>
          <p:nvPr>
            <p:ph type="sldNum" sz="quarter" idx="12"/>
          </p:nvPr>
        </p:nvSpPr>
        <p:spPr/>
        <p:txBody>
          <a:bodyPr/>
          <a:lstStyle/>
          <a:p>
            <a:fld id="{48F63A3B-78C7-47BE-AE5E-E10140E04643}" type="slidenum">
              <a:rPr lang="en-US" dirty="0"/>
              <a:t>9</a:t>
            </a:fld>
            <a:endParaRPr lang="en-US"/>
          </a:p>
        </p:txBody>
      </p:sp>
      <p:pic>
        <p:nvPicPr>
          <p:cNvPr id="10" name="Picture 9" descr="Diagram&#10;&#10;Description automatically generated">
            <a:extLst>
              <a:ext uri="{FF2B5EF4-FFF2-40B4-BE49-F238E27FC236}">
                <a16:creationId xmlns:a16="http://schemas.microsoft.com/office/drawing/2014/main" id="{1483277E-BF53-6F26-68CC-3CF6D3AA2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795" y="495139"/>
            <a:ext cx="6958410" cy="6043773"/>
          </a:xfrm>
          <a:prstGeom prst="rect">
            <a:avLst/>
          </a:prstGeom>
        </p:spPr>
      </p:pic>
    </p:spTree>
    <p:extLst>
      <p:ext uri="{BB962C8B-B14F-4D97-AF65-F5344CB8AC3E}">
        <p14:creationId xmlns:p14="http://schemas.microsoft.com/office/powerpoint/2010/main" val="1666637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velVTI">
  <a:themeElements>
    <a:clrScheme name="AnalogousFromLightSeedRightStep">
      <a:dk1>
        <a:srgbClr val="000000"/>
      </a:dk1>
      <a:lt1>
        <a:srgbClr val="FFFFFF"/>
      </a:lt1>
      <a:dk2>
        <a:srgbClr val="413224"/>
      </a:dk2>
      <a:lt2>
        <a:srgbClr val="E2E6E8"/>
      </a:lt2>
      <a:accent1>
        <a:srgbClr val="BF9988"/>
      </a:accent1>
      <a:accent2>
        <a:srgbClr val="AFA077"/>
      </a:accent2>
      <a:accent3>
        <a:srgbClr val="A1A77E"/>
      </a:accent3>
      <a:accent4>
        <a:srgbClr val="8CAB74"/>
      </a:accent4>
      <a:accent5>
        <a:srgbClr val="82AC81"/>
      </a:accent5>
      <a:accent6>
        <a:srgbClr val="77AE8D"/>
      </a:accent6>
      <a:hlink>
        <a:srgbClr val="5E899D"/>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A5878E-342B-430B-9263-B3E6F8B6F26E}"/>
</file>

<file path=customXml/itemProps2.xml><?xml version="1.0" encoding="utf-8"?>
<ds:datastoreItem xmlns:ds="http://schemas.openxmlformats.org/officeDocument/2006/customXml" ds:itemID="{8E77E0D0-DE92-4311-93FC-76B2FFA225C8}"/>
</file>

<file path=customXml/itemProps3.xml><?xml version="1.0" encoding="utf-8"?>
<ds:datastoreItem xmlns:ds="http://schemas.openxmlformats.org/officeDocument/2006/customXml" ds:itemID="{8D8C56BC-B69F-464B-9AA6-E75BF376F3BB}"/>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67</Slides>
  <Notes>5</Notes>
  <HiddenSlides>1</HiddenSlide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BevelVTI</vt:lpstr>
      <vt:lpstr>ETNA  Preliminary Design Review</vt:lpstr>
      <vt:lpstr>Presentation Overview</vt:lpstr>
      <vt:lpstr>Project Description</vt:lpstr>
      <vt:lpstr>ASTROBi's Mission</vt:lpstr>
      <vt:lpstr>PowerPoint Presentation</vt:lpstr>
      <vt:lpstr>Etna's Mission</vt:lpstr>
      <vt:lpstr>Digital Inline Holographic Microscopy (DIHM)</vt:lpstr>
      <vt:lpstr>CONOPS: ASTROBi</vt:lpstr>
      <vt:lpstr>CONOPS: Etna</vt:lpstr>
      <vt:lpstr>Functional Objectives</vt:lpstr>
      <vt:lpstr>PowerPoint Presentation</vt:lpstr>
      <vt:lpstr>Critical Project Elements</vt:lpstr>
      <vt:lpstr>Trade Dependency Flow</vt:lpstr>
      <vt:lpstr>Trade Dependency</vt:lpstr>
      <vt:lpstr>Key Risks</vt:lpstr>
      <vt:lpstr>Trade 1: Optical Sensor</vt:lpstr>
      <vt:lpstr>Trade Considerations</vt:lpstr>
      <vt:lpstr>Design Options </vt:lpstr>
      <vt:lpstr>Trade Matrix</vt:lpstr>
      <vt:lpstr>Current Path:</vt:lpstr>
      <vt:lpstr>Trade 2: Laser</vt:lpstr>
      <vt:lpstr>Trade Considerations</vt:lpstr>
      <vt:lpstr>Trade Matrix</vt:lpstr>
      <vt:lpstr>Current Path</vt:lpstr>
      <vt:lpstr>Trade 3: Computational Platform  </vt:lpstr>
      <vt:lpstr>Trade Considerations</vt:lpstr>
      <vt:lpstr>Design Options </vt:lpstr>
      <vt:lpstr>Trade Matrix</vt:lpstr>
      <vt:lpstr>Current Path</vt:lpstr>
      <vt:lpstr>Current Design</vt:lpstr>
      <vt:lpstr>Trades Narrowing Design </vt:lpstr>
      <vt:lpstr>Dependent Trades: Optical Options</vt:lpstr>
      <vt:lpstr>Dependent Trades: Slide Design</vt:lpstr>
      <vt:lpstr>Modeling and Prototyping</vt:lpstr>
      <vt:lpstr>Future Models</vt:lpstr>
      <vt:lpstr>Future Models</vt:lpstr>
      <vt:lpstr>Future Models</vt:lpstr>
      <vt:lpstr>Future Prototyping</vt:lpstr>
      <vt:lpstr>Future Software</vt:lpstr>
      <vt:lpstr>Questions?</vt:lpstr>
      <vt:lpstr>Back up slides</vt:lpstr>
      <vt:lpstr>Sample Temperature Regulator</vt:lpstr>
      <vt:lpstr>Functional Requirements</vt:lpstr>
      <vt:lpstr>GRIN Lens</vt:lpstr>
      <vt:lpstr>Project Scheduling</vt:lpstr>
      <vt:lpstr>Requirement Flow Down</vt:lpstr>
      <vt:lpstr>Objective</vt:lpstr>
      <vt:lpstr>Trade Study Results</vt:lpstr>
      <vt:lpstr>Requirements</vt:lpstr>
      <vt:lpstr>Top-Level Requirement</vt:lpstr>
      <vt:lpstr>Physical 1</vt:lpstr>
      <vt:lpstr>Physical 2</vt:lpstr>
      <vt:lpstr>Physical 3</vt:lpstr>
      <vt:lpstr>Physical 4</vt:lpstr>
      <vt:lpstr>Physical 5</vt:lpstr>
      <vt:lpstr>Physical 6</vt:lpstr>
      <vt:lpstr>Physical 7</vt:lpstr>
      <vt:lpstr>Performance 1</vt:lpstr>
      <vt:lpstr>Performance 2</vt:lpstr>
      <vt:lpstr>Functional 1</vt:lpstr>
      <vt:lpstr>Functional 2</vt:lpstr>
      <vt:lpstr>Commanding</vt:lpstr>
      <vt:lpstr>Output 1</vt:lpstr>
      <vt:lpstr>Output 2</vt:lpstr>
      <vt:lpstr>Output 3</vt:lpstr>
      <vt:lpstr>Processing Speed Analysis</vt:lpstr>
      <vt:lpstr>Trades Narrowing Design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238</cp:revision>
  <dcterms:created xsi:type="dcterms:W3CDTF">2022-09-21T19:02:49Z</dcterms:created>
  <dcterms:modified xsi:type="dcterms:W3CDTF">2022-10-03T05:17:37Z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