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presentation.xml" ContentType="application/vnd.openxmlformats-officedocument.presentationml.presentation.main+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Lst>
  <p:sldSz cy="5143500" cx="9144000"/>
  <p:notesSz cx="6858000" cy="9144000"/>
  <p:embeddedFontLst>
    <p:embeddedFont>
      <p:font typeface="Roboto"/>
      <p:regular r:id="rId64"/>
      <p:bold r:id="rId65"/>
      <p:italic r:id="rId66"/>
      <p:boldItalic r:id="rId6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FC1894F-C894-44AF-8DA5-4E7B40659E67}">
  <a:tblStyle styleId="{BFC1894F-C894-44AF-8DA5-4E7B40659E67}"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21" Type="http://schemas.openxmlformats.org/officeDocument/2006/relationships/slide" Target="slides/slide15.xml"/><Relationship Id="rId68" Type="http://schemas.openxmlformats.org/officeDocument/2006/relationships/customXml" Target="../customXml/item1.xml"/><Relationship Id="rId7" Type="http://schemas.openxmlformats.org/officeDocument/2006/relationships/slide" Target="slides/slide1.xml"/><Relationship Id="rId2" Type="http://schemas.openxmlformats.org/officeDocument/2006/relationships/viewProps" Target="viewProps.xml"/><Relationship Id="rId29" Type="http://schemas.openxmlformats.org/officeDocument/2006/relationships/slide" Target="slides/slide23.xml"/><Relationship Id="rId16" Type="http://schemas.openxmlformats.org/officeDocument/2006/relationships/slide" Target="slides/slide10.xml"/><Relationship Id="rId40" Type="http://schemas.openxmlformats.org/officeDocument/2006/relationships/slide" Target="slides/slide34.xml"/><Relationship Id="rId45" Type="http://schemas.openxmlformats.org/officeDocument/2006/relationships/slide" Target="slides/slide39.xml"/><Relationship Id="rId32" Type="http://schemas.openxmlformats.org/officeDocument/2006/relationships/slide" Target="slides/slide26.xml"/><Relationship Id="rId37" Type="http://schemas.openxmlformats.org/officeDocument/2006/relationships/slide" Target="slides/slide31.xml"/><Relationship Id="rId66" Type="http://schemas.openxmlformats.org/officeDocument/2006/relationships/font" Target="fonts/Roboto-italic.fntdata"/><Relationship Id="rId24" Type="http://schemas.openxmlformats.org/officeDocument/2006/relationships/slide" Target="slides/slide18.xml"/><Relationship Id="rId53" Type="http://schemas.openxmlformats.org/officeDocument/2006/relationships/slide" Target="slides/slide47.xml"/><Relationship Id="rId11" Type="http://schemas.openxmlformats.org/officeDocument/2006/relationships/slide" Target="slides/slide5.xml"/><Relationship Id="rId58" Type="http://schemas.openxmlformats.org/officeDocument/2006/relationships/slide" Target="slides/slide52.xml"/><Relationship Id="rId5" Type="http://schemas.openxmlformats.org/officeDocument/2006/relationships/slideMaster" Target="slideMasters/slideMaster1.xml"/><Relationship Id="rId61" Type="http://schemas.openxmlformats.org/officeDocument/2006/relationships/slide" Target="slides/slide55.xml"/><Relationship Id="rId19" Type="http://schemas.openxmlformats.org/officeDocument/2006/relationships/slide" Target="slides/slide13.xml"/><Relationship Id="rId43" Type="http://schemas.openxmlformats.org/officeDocument/2006/relationships/slide" Target="slides/slide37.xml"/><Relationship Id="rId48" Type="http://schemas.openxmlformats.org/officeDocument/2006/relationships/slide" Target="slides/slide42.xml"/><Relationship Id="rId30" Type="http://schemas.openxmlformats.org/officeDocument/2006/relationships/slide" Target="slides/slide24.xml"/><Relationship Id="rId35" Type="http://schemas.openxmlformats.org/officeDocument/2006/relationships/slide" Target="slides/slide29.xml"/><Relationship Id="rId64" Type="http://schemas.openxmlformats.org/officeDocument/2006/relationships/font" Target="fonts/Roboto-regular.fntdata"/><Relationship Id="rId22" Type="http://schemas.openxmlformats.org/officeDocument/2006/relationships/slide" Target="slides/slide16.xml"/><Relationship Id="rId27" Type="http://schemas.openxmlformats.org/officeDocument/2006/relationships/slide" Target="slides/slide21.xml"/><Relationship Id="rId56" Type="http://schemas.openxmlformats.org/officeDocument/2006/relationships/slide" Target="slides/slide50.xml"/><Relationship Id="rId14" Type="http://schemas.openxmlformats.org/officeDocument/2006/relationships/slide" Target="slides/slide8.xml"/><Relationship Id="rId69" Type="http://schemas.openxmlformats.org/officeDocument/2006/relationships/customXml" Target="../customXml/item2.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presProps" Target="presProps.xml"/><Relationship Id="rId46" Type="http://schemas.openxmlformats.org/officeDocument/2006/relationships/slide" Target="slides/slide40.xml"/><Relationship Id="rId33" Type="http://schemas.openxmlformats.org/officeDocument/2006/relationships/slide" Target="slides/slide27.xml"/><Relationship Id="rId38" Type="http://schemas.openxmlformats.org/officeDocument/2006/relationships/slide" Target="slides/slide32.xml"/><Relationship Id="rId67" Type="http://schemas.openxmlformats.org/officeDocument/2006/relationships/font" Target="fonts/Roboto-boldItalic.fntdata"/><Relationship Id="rId25" Type="http://schemas.openxmlformats.org/officeDocument/2006/relationships/slide" Target="slides/slide19.xml"/><Relationship Id="rId12" Type="http://schemas.openxmlformats.org/officeDocument/2006/relationships/slide" Target="slides/slide6.xml"/><Relationship Id="rId59" Type="http://schemas.openxmlformats.org/officeDocument/2006/relationships/slide" Target="slides/slide53.xml"/><Relationship Id="rId17" Type="http://schemas.openxmlformats.org/officeDocument/2006/relationships/slide" Target="slides/slide11.xml"/><Relationship Id="rId41" Type="http://schemas.openxmlformats.org/officeDocument/2006/relationships/slide" Target="slides/slide35.xml"/><Relationship Id="rId62" Type="http://schemas.openxmlformats.org/officeDocument/2006/relationships/slide" Target="slides/slide56.xml"/><Relationship Id="rId20" Type="http://schemas.openxmlformats.org/officeDocument/2006/relationships/slide" Target="slides/slide14.xml"/><Relationship Id="rId54" Type="http://schemas.openxmlformats.org/officeDocument/2006/relationships/slide" Target="slides/slide48.xml"/><Relationship Id="rId70" Type="http://schemas.openxmlformats.org/officeDocument/2006/relationships/customXml" Target="../customXml/item3.xml"/><Relationship Id="rId1" Type="http://schemas.openxmlformats.org/officeDocument/2006/relationships/theme" Target="theme/theme1.xml"/><Relationship Id="rId6" Type="http://schemas.openxmlformats.org/officeDocument/2006/relationships/notesMaster" Target="notesMasters/notesMaster1.xml"/><Relationship Id="rId49" Type="http://schemas.openxmlformats.org/officeDocument/2006/relationships/slide" Target="slides/slide43.xml"/><Relationship Id="rId36" Type="http://schemas.openxmlformats.org/officeDocument/2006/relationships/slide" Target="slides/slide30.xml"/><Relationship Id="rId23" Type="http://schemas.openxmlformats.org/officeDocument/2006/relationships/slide" Target="slides/slide17.xml"/><Relationship Id="rId28" Type="http://schemas.openxmlformats.org/officeDocument/2006/relationships/slide" Target="slides/slide22.xml"/><Relationship Id="rId57" Type="http://schemas.openxmlformats.org/officeDocument/2006/relationships/slide" Target="slides/slide51.xml"/><Relationship Id="rId15" Type="http://schemas.openxmlformats.org/officeDocument/2006/relationships/slide" Target="slides/slide9.xml"/><Relationship Id="rId44" Type="http://schemas.openxmlformats.org/officeDocument/2006/relationships/slide" Target="slides/slide38.xml"/><Relationship Id="rId31" Type="http://schemas.openxmlformats.org/officeDocument/2006/relationships/slide" Target="slides/slide25.xml"/><Relationship Id="rId65" Type="http://schemas.openxmlformats.org/officeDocument/2006/relationships/font" Target="fonts/Roboto-bold.fntdata"/><Relationship Id="rId60" Type="http://schemas.openxmlformats.org/officeDocument/2006/relationships/slide" Target="slides/slide54.xml"/><Relationship Id="rId52" Type="http://schemas.openxmlformats.org/officeDocument/2006/relationships/slide" Target="slides/slide46.xml"/><Relationship Id="rId10" Type="http://schemas.openxmlformats.org/officeDocument/2006/relationships/slide" Target="slides/slide4.xml"/><Relationship Id="rId4" Type="http://schemas.openxmlformats.org/officeDocument/2006/relationships/tableStyles" Target="tableStyles.xml"/><Relationship Id="rId9" Type="http://schemas.openxmlformats.org/officeDocument/2006/relationships/slide" Target="slides/slide3.xml"/><Relationship Id="rId39" Type="http://schemas.openxmlformats.org/officeDocument/2006/relationships/slide" Target="slides/slide33.xml"/><Relationship Id="rId13" Type="http://schemas.openxmlformats.org/officeDocument/2006/relationships/slide" Target="slides/slide7.xml"/><Relationship Id="rId18" Type="http://schemas.openxmlformats.org/officeDocument/2006/relationships/slide" Target="slides/slide12.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ordon-riley.atlassian.net/wiki/spaces/MUSIC/pages/24379393/Laser+Diffraction+for+Small+Particles"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hanspeterschaub.info/AVSlab.html" TargetMode="External"/><Relationship Id="rId3" Type="http://schemas.openxmlformats.org/officeDocument/2006/relationships/hyperlink" Target="https://drive.google.com/file/d/1iW7apHNcxmsBezpzPFKQHHzVJxkaCbDf/view"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mWQEt4e3HHxQaco_CUfCPlgVvULdl65fGFoZyJxIwNk/edit"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lang="en" sz="1350">
                <a:solidFill>
                  <a:schemeClr val="dk1"/>
                </a:solidFill>
                <a:highlight>
                  <a:srgbClr val="F2F2F2"/>
                </a:highlight>
              </a:rPr>
              <a:t>Key questions that</a:t>
            </a:r>
            <a:endParaRPr sz="1350">
              <a:solidFill>
                <a:schemeClr val="dk1"/>
              </a:solidFill>
              <a:highlight>
                <a:srgbClr val="F2F2F2"/>
              </a:highlight>
            </a:endParaRPr>
          </a:p>
          <a:p>
            <a:pPr indent="0" lvl="0" marL="0" marR="0" rtl="0" algn="l">
              <a:lnSpc>
                <a:spcPct val="115000"/>
              </a:lnSpc>
              <a:spcBef>
                <a:spcPts val="0"/>
              </a:spcBef>
              <a:spcAft>
                <a:spcPts val="0"/>
              </a:spcAft>
              <a:buClr>
                <a:schemeClr val="dk1"/>
              </a:buClr>
              <a:buSzPts val="1100"/>
              <a:buFont typeface="Arial"/>
              <a:buNone/>
            </a:pPr>
            <a:r>
              <a:rPr lang="en" sz="1350">
                <a:solidFill>
                  <a:schemeClr val="dk1"/>
                </a:solidFill>
                <a:highlight>
                  <a:srgbClr val="F2F2F2"/>
                </a:highlight>
              </a:rPr>
              <a:t>you should answer while preparing for</a:t>
            </a:r>
            <a:endParaRPr sz="1350">
              <a:solidFill>
                <a:schemeClr val="dk1"/>
              </a:solidFill>
              <a:highlight>
                <a:srgbClr val="F2F2F2"/>
              </a:highlight>
            </a:endParaRPr>
          </a:p>
          <a:p>
            <a:pPr indent="0" lvl="0" marL="0" marR="0" rtl="0" algn="l">
              <a:lnSpc>
                <a:spcPct val="115000"/>
              </a:lnSpc>
              <a:spcBef>
                <a:spcPts val="0"/>
              </a:spcBef>
              <a:spcAft>
                <a:spcPts val="0"/>
              </a:spcAft>
              <a:buClr>
                <a:schemeClr val="dk1"/>
              </a:buClr>
              <a:buSzPts val="1100"/>
              <a:buFont typeface="Arial"/>
              <a:buNone/>
            </a:pPr>
            <a:r>
              <a:rPr lang="en" sz="1350">
                <a:solidFill>
                  <a:schemeClr val="dk1"/>
                </a:solidFill>
                <a:highlight>
                  <a:srgbClr val="F2F2F2"/>
                </a:highlight>
              </a:rPr>
              <a:t>PDR are as follows:</a:t>
            </a:r>
            <a:endParaRPr sz="1350">
              <a:solidFill>
                <a:schemeClr val="dk1"/>
              </a:solidFill>
              <a:highlight>
                <a:srgbClr val="F2F2F2"/>
              </a:highligh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lang="en" sz="1350">
                <a:solidFill>
                  <a:schemeClr val="dk1"/>
                </a:solidFill>
                <a:highlight>
                  <a:srgbClr val="F2F2F2"/>
                </a:highlight>
                <a:latin typeface="Courier New"/>
                <a:ea typeface="Courier New"/>
                <a:cs typeface="Courier New"/>
                <a:sym typeface="Courier New"/>
              </a:rPr>
              <a:t>●</a:t>
            </a:r>
            <a:endParaRPr sz="1350">
              <a:solidFill>
                <a:schemeClr val="dk1"/>
              </a:solidFill>
              <a:highlight>
                <a:srgbClr val="F2F2F2"/>
              </a:highlight>
              <a:latin typeface="Courier New"/>
              <a:ea typeface="Courier New"/>
              <a:cs typeface="Courier New"/>
              <a:sym typeface="Courier New"/>
            </a:endParaRPr>
          </a:p>
          <a:p>
            <a:pPr indent="0" lvl="0" marL="0" marR="0" rtl="0" algn="l">
              <a:lnSpc>
                <a:spcPct val="115000"/>
              </a:lnSpc>
              <a:spcBef>
                <a:spcPts val="0"/>
              </a:spcBef>
              <a:spcAft>
                <a:spcPts val="0"/>
              </a:spcAft>
              <a:buClr>
                <a:schemeClr val="dk1"/>
              </a:buClr>
              <a:buSzPts val="1100"/>
              <a:buFont typeface="Arial"/>
              <a:buNone/>
            </a:pPr>
            <a:r>
              <a:rPr lang="en" sz="1350">
                <a:solidFill>
                  <a:schemeClr val="dk1"/>
                </a:solidFill>
                <a:highlight>
                  <a:srgbClr val="F2F2F2"/>
                </a:highlight>
              </a:rPr>
              <a:t>What are the</a:t>
            </a:r>
            <a:endParaRPr sz="1350">
              <a:solidFill>
                <a:schemeClr val="dk1"/>
              </a:solidFill>
              <a:highlight>
                <a:srgbClr val="F2F2F2"/>
              </a:highlight>
            </a:endParaRPr>
          </a:p>
          <a:p>
            <a:pPr indent="0" lvl="0" marL="0" marR="0" rtl="0" algn="l">
              <a:lnSpc>
                <a:spcPct val="115000"/>
              </a:lnSpc>
              <a:spcBef>
                <a:spcPts val="0"/>
              </a:spcBef>
              <a:spcAft>
                <a:spcPts val="0"/>
              </a:spcAft>
              <a:buClr>
                <a:schemeClr val="dk1"/>
              </a:buClr>
              <a:buSzPts val="1100"/>
              <a:buFont typeface="Arial"/>
              <a:buNone/>
            </a:pPr>
            <a:r>
              <a:rPr lang="en" sz="1350">
                <a:solidFill>
                  <a:schemeClr val="dk1"/>
                </a:solidFill>
                <a:highlight>
                  <a:srgbClr val="F2F2F2"/>
                </a:highlight>
              </a:rPr>
              <a:t>most limiting</a:t>
            </a:r>
            <a:endParaRPr sz="1350">
              <a:solidFill>
                <a:schemeClr val="dk1"/>
              </a:solidFill>
              <a:highlight>
                <a:srgbClr val="F2F2F2"/>
              </a:highlight>
            </a:endParaRPr>
          </a:p>
          <a:p>
            <a:pPr indent="0" lvl="0" marL="0" marR="0" rtl="0" algn="l">
              <a:lnSpc>
                <a:spcPct val="115000"/>
              </a:lnSpc>
              <a:spcBef>
                <a:spcPts val="0"/>
              </a:spcBef>
              <a:spcAft>
                <a:spcPts val="0"/>
              </a:spcAft>
              <a:buClr>
                <a:schemeClr val="dk1"/>
              </a:buClr>
              <a:buSzPts val="1100"/>
              <a:buFont typeface="Arial"/>
              <a:buNone/>
            </a:pPr>
            <a:r>
              <a:rPr lang="en" sz="1350">
                <a:solidFill>
                  <a:schemeClr val="dk1"/>
                </a:solidFill>
                <a:highlight>
                  <a:srgbClr val="F2F2F2"/>
                </a:highlight>
              </a:rPr>
              <a:t>or</a:t>
            </a:r>
            <a:endParaRPr sz="1350">
              <a:solidFill>
                <a:schemeClr val="dk1"/>
              </a:solidFill>
              <a:highlight>
                <a:srgbClr val="F2F2F2"/>
              </a:highlight>
            </a:endParaRPr>
          </a:p>
          <a:p>
            <a:pPr indent="0" lvl="0" marL="0" marR="0" rtl="0" algn="l">
              <a:lnSpc>
                <a:spcPct val="115000"/>
              </a:lnSpc>
              <a:spcBef>
                <a:spcPts val="0"/>
              </a:spcBef>
              <a:spcAft>
                <a:spcPts val="0"/>
              </a:spcAft>
              <a:buClr>
                <a:schemeClr val="dk1"/>
              </a:buClr>
              <a:buSzPts val="1100"/>
              <a:buFont typeface="Arial"/>
              <a:buNone/>
            </a:pPr>
            <a:r>
              <a:rPr lang="en" sz="1350">
                <a:solidFill>
                  <a:schemeClr val="dk1"/>
                </a:solidFill>
                <a:highlight>
                  <a:srgbClr val="F2F2F2"/>
                </a:highlight>
              </a:rPr>
              <a:t>constraining</a:t>
            </a:r>
            <a:endParaRPr sz="1350">
              <a:solidFill>
                <a:schemeClr val="dk1"/>
              </a:solidFill>
              <a:highlight>
                <a:srgbClr val="F2F2F2"/>
              </a:highlight>
            </a:endParaRPr>
          </a:p>
          <a:p>
            <a:pPr indent="0" lvl="0" marL="0" marR="0" rtl="0" algn="l">
              <a:lnSpc>
                <a:spcPct val="115000"/>
              </a:lnSpc>
              <a:spcBef>
                <a:spcPts val="0"/>
              </a:spcBef>
              <a:spcAft>
                <a:spcPts val="0"/>
              </a:spcAft>
              <a:buClr>
                <a:schemeClr val="dk1"/>
              </a:buClr>
              <a:buSzPts val="1100"/>
              <a:buFont typeface="Arial"/>
              <a:buNone/>
            </a:pPr>
            <a:r>
              <a:rPr lang="en" sz="1350">
                <a:solidFill>
                  <a:schemeClr val="dk1"/>
                </a:solidFill>
                <a:highlight>
                  <a:srgbClr val="F2F2F2"/>
                </a:highlight>
              </a:rPr>
              <a:t>requirements in your design space? Are there</a:t>
            </a:r>
            <a:endParaRPr sz="1350">
              <a:solidFill>
                <a:schemeClr val="dk1"/>
              </a:solidFill>
              <a:highlight>
                <a:srgbClr val="F2F2F2"/>
              </a:highligh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lang="en" sz="1350">
                <a:solidFill>
                  <a:schemeClr val="dk1"/>
                </a:solidFill>
                <a:highlight>
                  <a:srgbClr val="F2F2F2"/>
                </a:highlight>
              </a:rPr>
              <a:t>dependencies between these requirements?</a:t>
            </a:r>
            <a:endParaRPr sz="1350">
              <a:solidFill>
                <a:schemeClr val="dk1"/>
              </a:solidFill>
              <a:highlight>
                <a:srgbClr val="F2F2F2"/>
              </a:highligh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lang="en" sz="1350">
                <a:solidFill>
                  <a:schemeClr val="dk1"/>
                </a:solidFill>
                <a:highlight>
                  <a:srgbClr val="F2F2F2"/>
                </a:highlight>
                <a:latin typeface="Courier New"/>
                <a:ea typeface="Courier New"/>
                <a:cs typeface="Courier New"/>
                <a:sym typeface="Courier New"/>
              </a:rPr>
              <a:t>●</a:t>
            </a:r>
            <a:endParaRPr sz="1350">
              <a:solidFill>
                <a:schemeClr val="dk1"/>
              </a:solidFill>
              <a:highlight>
                <a:srgbClr val="F2F2F2"/>
              </a:highlight>
              <a:latin typeface="Courier New"/>
              <a:ea typeface="Courier New"/>
              <a:cs typeface="Courier New"/>
              <a:sym typeface="Courier New"/>
            </a:endParaRPr>
          </a:p>
          <a:p>
            <a:pPr indent="0" lvl="0" marL="0" marR="0" rtl="0" algn="l">
              <a:lnSpc>
                <a:spcPct val="115000"/>
              </a:lnSpc>
              <a:spcBef>
                <a:spcPts val="0"/>
              </a:spcBef>
              <a:spcAft>
                <a:spcPts val="0"/>
              </a:spcAft>
              <a:buClr>
                <a:schemeClr val="dk1"/>
              </a:buClr>
              <a:buSzPts val="1100"/>
              <a:buFont typeface="Arial"/>
              <a:buNone/>
            </a:pPr>
            <a:r>
              <a:rPr lang="en" sz="1350">
                <a:solidFill>
                  <a:schemeClr val="dk1"/>
                </a:solidFill>
                <a:highlight>
                  <a:srgbClr val="F2F2F2"/>
                </a:highlight>
              </a:rPr>
              <a:t>What are high ris</a:t>
            </a:r>
            <a:endParaRPr sz="1350">
              <a:solidFill>
                <a:schemeClr val="dk1"/>
              </a:solidFill>
              <a:highlight>
                <a:srgbClr val="F2F2F2"/>
              </a:highlight>
            </a:endParaRPr>
          </a:p>
          <a:p>
            <a:pPr indent="0" lvl="0" marL="0" marR="0" rtl="0" algn="l">
              <a:lnSpc>
                <a:spcPct val="115000"/>
              </a:lnSpc>
              <a:spcBef>
                <a:spcPts val="0"/>
              </a:spcBef>
              <a:spcAft>
                <a:spcPts val="0"/>
              </a:spcAft>
              <a:buClr>
                <a:schemeClr val="dk1"/>
              </a:buClr>
              <a:buSzPts val="1100"/>
              <a:buFont typeface="Arial"/>
              <a:buNone/>
            </a:pPr>
            <a:r>
              <a:rPr lang="en" sz="1350">
                <a:solidFill>
                  <a:schemeClr val="dk1"/>
                </a:solidFill>
                <a:highlight>
                  <a:srgbClr val="F2F2F2"/>
                </a:highlight>
              </a:rPr>
              <a:t>k, high uncertainty items?</a:t>
            </a:r>
            <a:endParaRPr sz="1350">
              <a:solidFill>
                <a:schemeClr val="dk1"/>
              </a:solidFill>
              <a:highlight>
                <a:srgbClr val="F2F2F2"/>
              </a:highligh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lang="en" sz="1350">
                <a:solidFill>
                  <a:schemeClr val="dk1"/>
                </a:solidFill>
                <a:highlight>
                  <a:srgbClr val="F2F2F2"/>
                </a:highlight>
                <a:latin typeface="Courier New"/>
                <a:ea typeface="Courier New"/>
                <a:cs typeface="Courier New"/>
                <a:sym typeface="Courier New"/>
              </a:rPr>
              <a:t>●</a:t>
            </a:r>
            <a:endParaRPr sz="1350">
              <a:solidFill>
                <a:schemeClr val="dk1"/>
              </a:solidFill>
              <a:highlight>
                <a:srgbClr val="F2F2F2"/>
              </a:highlight>
              <a:latin typeface="Courier New"/>
              <a:ea typeface="Courier New"/>
              <a:cs typeface="Courier New"/>
              <a:sym typeface="Courier New"/>
            </a:endParaRPr>
          </a:p>
          <a:p>
            <a:pPr indent="0" lvl="0" marL="0" marR="0" rtl="0" algn="l">
              <a:lnSpc>
                <a:spcPct val="115000"/>
              </a:lnSpc>
              <a:spcBef>
                <a:spcPts val="0"/>
              </a:spcBef>
              <a:spcAft>
                <a:spcPts val="0"/>
              </a:spcAft>
              <a:buClr>
                <a:schemeClr val="dk1"/>
              </a:buClr>
              <a:buSzPts val="1100"/>
              <a:buFont typeface="Arial"/>
              <a:buNone/>
            </a:pPr>
            <a:r>
              <a:rPr lang="en" sz="1350">
                <a:solidFill>
                  <a:schemeClr val="dk1"/>
                </a:solidFill>
                <a:highlight>
                  <a:srgbClr val="F2F2F2"/>
                </a:highlight>
              </a:rPr>
              <a:t>What are the critical project elements?</a:t>
            </a:r>
            <a:endParaRPr sz="1350">
              <a:solidFill>
                <a:schemeClr val="dk1"/>
              </a:solidFill>
              <a:highlight>
                <a:srgbClr val="F2F2F2"/>
              </a:highligh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lang="en" sz="1350">
                <a:solidFill>
                  <a:schemeClr val="dk1"/>
                </a:solidFill>
                <a:highlight>
                  <a:srgbClr val="F2F2F2"/>
                </a:highlight>
              </a:rPr>
              <a:t>(These should be determined from key requirements and risk analysis)</a:t>
            </a:r>
            <a:endParaRPr sz="1350">
              <a:solidFill>
                <a:schemeClr val="dk1"/>
              </a:solidFill>
              <a:highlight>
                <a:srgbClr val="F2F2F2"/>
              </a:highligh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lang="en" sz="1350">
                <a:solidFill>
                  <a:schemeClr val="dk1"/>
                </a:solidFill>
                <a:highlight>
                  <a:srgbClr val="F2F2F2"/>
                </a:highlight>
                <a:latin typeface="Courier New"/>
                <a:ea typeface="Courier New"/>
                <a:cs typeface="Courier New"/>
                <a:sym typeface="Courier New"/>
              </a:rPr>
              <a:t>●</a:t>
            </a:r>
            <a:endParaRPr sz="1350">
              <a:solidFill>
                <a:schemeClr val="dk1"/>
              </a:solidFill>
              <a:highlight>
                <a:srgbClr val="F2F2F2"/>
              </a:highlight>
              <a:latin typeface="Courier New"/>
              <a:ea typeface="Courier New"/>
              <a:cs typeface="Courier New"/>
              <a:sym typeface="Courier New"/>
            </a:endParaRPr>
          </a:p>
          <a:p>
            <a:pPr indent="0" lvl="0" marL="0" marR="0" rtl="0" algn="l">
              <a:lnSpc>
                <a:spcPct val="115000"/>
              </a:lnSpc>
              <a:spcBef>
                <a:spcPts val="0"/>
              </a:spcBef>
              <a:spcAft>
                <a:spcPts val="0"/>
              </a:spcAft>
              <a:buClr>
                <a:schemeClr val="dk1"/>
              </a:buClr>
              <a:buSzPts val="1100"/>
              <a:buFont typeface="Arial"/>
              <a:buNone/>
            </a:pPr>
            <a:r>
              <a:rPr lang="en" sz="1350">
                <a:solidFill>
                  <a:schemeClr val="dk1"/>
                </a:solidFill>
                <a:highlight>
                  <a:srgbClr val="F2F2F2"/>
                </a:highlight>
              </a:rPr>
              <a:t>What design choices are fundamental and independent, and should be made first? What</a:t>
            </a:r>
            <a:endParaRPr sz="1350">
              <a:solidFill>
                <a:schemeClr val="dk1"/>
              </a:solidFill>
              <a:highlight>
                <a:srgbClr val="F2F2F2"/>
              </a:highligh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lang="en" sz="1350">
                <a:solidFill>
                  <a:schemeClr val="dk1"/>
                </a:solidFill>
                <a:highlight>
                  <a:srgbClr val="F2F2F2"/>
                </a:highlight>
              </a:rPr>
              <a:t>design choices are dependent?</a:t>
            </a:r>
            <a:endParaRPr sz="1350">
              <a:solidFill>
                <a:schemeClr val="dk1"/>
              </a:solidFill>
              <a:highlight>
                <a:srgbClr val="F2F2F2"/>
              </a:highligh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lang="en" sz="1350">
                <a:solidFill>
                  <a:schemeClr val="dk1"/>
                </a:solidFill>
                <a:highlight>
                  <a:srgbClr val="F2F2F2"/>
                </a:highlight>
                <a:latin typeface="Courier New"/>
                <a:ea typeface="Courier New"/>
                <a:cs typeface="Courier New"/>
                <a:sym typeface="Courier New"/>
              </a:rPr>
              <a:t>●</a:t>
            </a:r>
            <a:endParaRPr sz="1350">
              <a:solidFill>
                <a:schemeClr val="dk1"/>
              </a:solidFill>
              <a:highlight>
                <a:srgbClr val="F2F2F2"/>
              </a:highlight>
              <a:latin typeface="Courier New"/>
              <a:ea typeface="Courier New"/>
              <a:cs typeface="Courier New"/>
              <a:sym typeface="Courier New"/>
            </a:endParaRPr>
          </a:p>
          <a:p>
            <a:pPr indent="0" lvl="0" marL="0" marR="0" rtl="0" algn="l">
              <a:lnSpc>
                <a:spcPct val="115000"/>
              </a:lnSpc>
              <a:spcBef>
                <a:spcPts val="0"/>
              </a:spcBef>
              <a:spcAft>
                <a:spcPts val="0"/>
              </a:spcAft>
              <a:buClr>
                <a:schemeClr val="dk1"/>
              </a:buClr>
              <a:buSzPts val="1100"/>
              <a:buFont typeface="Arial"/>
              <a:buNone/>
            </a:pPr>
            <a:r>
              <a:rPr lang="en" sz="1350">
                <a:solidFill>
                  <a:schemeClr val="dk1"/>
                </a:solidFill>
                <a:highlight>
                  <a:srgbClr val="F2F2F2"/>
                </a:highlight>
              </a:rPr>
              <a:t>Wha</a:t>
            </a:r>
            <a:endParaRPr sz="1350">
              <a:solidFill>
                <a:schemeClr val="dk1"/>
              </a:solidFill>
              <a:highlight>
                <a:srgbClr val="F2F2F2"/>
              </a:highlight>
            </a:endParaRPr>
          </a:p>
          <a:p>
            <a:pPr indent="0" lvl="0" marL="0" marR="0" rtl="0" algn="l">
              <a:lnSpc>
                <a:spcPct val="115000"/>
              </a:lnSpc>
              <a:spcBef>
                <a:spcPts val="0"/>
              </a:spcBef>
              <a:spcAft>
                <a:spcPts val="0"/>
              </a:spcAft>
              <a:buClr>
                <a:schemeClr val="dk1"/>
              </a:buClr>
              <a:buSzPts val="1100"/>
              <a:buFont typeface="Arial"/>
              <a:buNone/>
            </a:pPr>
            <a:r>
              <a:rPr lang="en" sz="1350">
                <a:solidFill>
                  <a:schemeClr val="dk1"/>
                </a:solidFill>
                <a:highlight>
                  <a:srgbClr val="F2F2F2"/>
                </a:highlight>
              </a:rPr>
              <a:t>t are the key design trades that were performed, and how were they analyzed?</a:t>
            </a:r>
            <a:endParaRPr sz="1350">
              <a:solidFill>
                <a:schemeClr val="dk1"/>
              </a:solidFill>
              <a:highlight>
                <a:srgbClr val="F2F2F2"/>
              </a:highligh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lang="en" sz="1350">
                <a:solidFill>
                  <a:schemeClr val="dk1"/>
                </a:solidFill>
                <a:highlight>
                  <a:srgbClr val="F2F2F2"/>
                </a:highlight>
                <a:latin typeface="Courier New"/>
                <a:ea typeface="Courier New"/>
                <a:cs typeface="Courier New"/>
                <a:sym typeface="Courier New"/>
              </a:rPr>
              <a:t>●</a:t>
            </a:r>
            <a:endParaRPr sz="1350">
              <a:solidFill>
                <a:schemeClr val="dk1"/>
              </a:solidFill>
              <a:highlight>
                <a:srgbClr val="F2F2F2"/>
              </a:highlight>
              <a:latin typeface="Courier New"/>
              <a:ea typeface="Courier New"/>
              <a:cs typeface="Courier New"/>
              <a:sym typeface="Courier New"/>
            </a:endParaRPr>
          </a:p>
          <a:p>
            <a:pPr indent="0" lvl="0" marL="0" marR="0" rtl="0" algn="l">
              <a:lnSpc>
                <a:spcPct val="115000"/>
              </a:lnSpc>
              <a:spcBef>
                <a:spcPts val="0"/>
              </a:spcBef>
              <a:spcAft>
                <a:spcPts val="0"/>
              </a:spcAft>
              <a:buClr>
                <a:schemeClr val="dk1"/>
              </a:buClr>
              <a:buSzPts val="1100"/>
              <a:buFont typeface="Arial"/>
              <a:buNone/>
            </a:pPr>
            <a:r>
              <a:rPr lang="en" sz="1350">
                <a:solidFill>
                  <a:schemeClr val="dk1"/>
                </a:solidFill>
                <a:highlight>
                  <a:srgbClr val="F2F2F2"/>
                </a:highlight>
              </a:rPr>
              <a:t>What is the baseline design selection?</a:t>
            </a:r>
            <a:endParaRPr sz="1350">
              <a:solidFill>
                <a:schemeClr val="dk1"/>
              </a:solidFill>
              <a:highlight>
                <a:srgbClr val="F2F2F2"/>
              </a:highligh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lang="en" sz="1350">
                <a:solidFill>
                  <a:schemeClr val="dk1"/>
                </a:solidFill>
                <a:highlight>
                  <a:srgbClr val="F2F2F2"/>
                </a:highlight>
                <a:latin typeface="Courier New"/>
                <a:ea typeface="Courier New"/>
                <a:cs typeface="Courier New"/>
                <a:sym typeface="Courier New"/>
              </a:rPr>
              <a:t>●</a:t>
            </a:r>
            <a:endParaRPr sz="1350">
              <a:solidFill>
                <a:schemeClr val="dk1"/>
              </a:solidFill>
              <a:highlight>
                <a:srgbClr val="F2F2F2"/>
              </a:highlight>
              <a:latin typeface="Courier New"/>
              <a:ea typeface="Courier New"/>
              <a:cs typeface="Courier New"/>
              <a:sym typeface="Courier New"/>
            </a:endParaRPr>
          </a:p>
          <a:p>
            <a:pPr indent="0" lvl="0" marL="0" marR="0" rtl="0" algn="l">
              <a:lnSpc>
                <a:spcPct val="115000"/>
              </a:lnSpc>
              <a:spcBef>
                <a:spcPts val="0"/>
              </a:spcBef>
              <a:spcAft>
                <a:spcPts val="0"/>
              </a:spcAft>
              <a:buClr>
                <a:schemeClr val="dk1"/>
              </a:buClr>
              <a:buSzPts val="1100"/>
              <a:buFont typeface="Arial"/>
              <a:buNone/>
            </a:pPr>
            <a:r>
              <a:rPr lang="en" sz="1350">
                <a:solidFill>
                  <a:schemeClr val="dk1"/>
                </a:solidFill>
                <a:highlight>
                  <a:srgbClr val="F2F2F2"/>
                </a:highlight>
              </a:rPr>
              <a:t>What design choices were inconclusive or in need of more detailed modeling/prototyping</a:t>
            </a:r>
            <a:endParaRPr sz="1350">
              <a:solidFill>
                <a:schemeClr val="dk1"/>
              </a:solidFill>
              <a:highlight>
                <a:srgbClr val="F2F2F2"/>
              </a:highligh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lang="en" sz="1350">
                <a:solidFill>
                  <a:schemeClr val="dk1"/>
                </a:solidFill>
                <a:highlight>
                  <a:srgbClr val="F2F2F2"/>
                </a:highlight>
              </a:rPr>
              <a:t>prior to CDR?</a:t>
            </a:r>
            <a:endParaRPr sz="1350">
              <a:solidFill>
                <a:schemeClr val="dk1"/>
              </a:solidFill>
              <a:highlight>
                <a:srgbClr val="F2F2F2"/>
              </a:highligh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lang="en" sz="1350">
                <a:solidFill>
                  <a:schemeClr val="dk1"/>
                </a:solidFill>
                <a:highlight>
                  <a:srgbClr val="F2F2F2"/>
                </a:highlight>
                <a:latin typeface="Courier New"/>
                <a:ea typeface="Courier New"/>
                <a:cs typeface="Courier New"/>
                <a:sym typeface="Courier New"/>
              </a:rPr>
              <a:t>●</a:t>
            </a:r>
            <a:endParaRPr sz="1350">
              <a:solidFill>
                <a:schemeClr val="dk1"/>
              </a:solidFill>
              <a:highlight>
                <a:srgbClr val="F2F2F2"/>
              </a:highlight>
              <a:latin typeface="Courier New"/>
              <a:ea typeface="Courier New"/>
              <a:cs typeface="Courier New"/>
              <a:sym typeface="Courier New"/>
            </a:endParaRPr>
          </a:p>
          <a:p>
            <a:pPr indent="0" lvl="0" marL="0" marR="0" rtl="0" algn="l">
              <a:lnSpc>
                <a:spcPct val="115000"/>
              </a:lnSpc>
              <a:spcBef>
                <a:spcPts val="0"/>
              </a:spcBef>
              <a:spcAft>
                <a:spcPts val="0"/>
              </a:spcAft>
              <a:buClr>
                <a:schemeClr val="dk1"/>
              </a:buClr>
              <a:buSzPts val="1100"/>
              <a:buFont typeface="Arial"/>
              <a:buNone/>
            </a:pPr>
            <a:r>
              <a:rPr lang="en" sz="1350">
                <a:solidFill>
                  <a:schemeClr val="dk1"/>
                </a:solidFill>
                <a:highlight>
                  <a:srgbClr val="F2F2F2"/>
                </a:highlight>
              </a:rPr>
              <a:t>What are the modeling and prototyping plans to move from a baseline design to a detailed</a:t>
            </a:r>
            <a:endParaRPr sz="1350">
              <a:solidFill>
                <a:schemeClr val="dk1"/>
              </a:solidFill>
              <a:highlight>
                <a:srgbClr val="F2F2F2"/>
              </a:highligh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lang="en" sz="1350">
                <a:solidFill>
                  <a:schemeClr val="dk1"/>
                </a:solidFill>
                <a:highlight>
                  <a:srgbClr val="F2F2F2"/>
                </a:highlight>
              </a:rPr>
              <a:t>design for CDR?</a:t>
            </a:r>
            <a:endParaRPr sz="1350">
              <a:solidFill>
                <a:schemeClr val="dk1"/>
              </a:solidFill>
              <a:highlight>
                <a:srgbClr val="F2F2F2"/>
              </a:highlight>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15d580044c2_7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15d580044c2_7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Can still speak on vacuum and its complexity. Can speak on noise under impact data</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15cd71d9e58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15cd71d9e58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Is this related to the requirement flow down?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15cd71d9e58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15cd71d9e58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Impact of </a:t>
            </a:r>
            <a:endParaRPr/>
          </a:p>
          <a:p>
            <a:pPr indent="0" lvl="0" marL="0" rtl="0" algn="l">
              <a:spcBef>
                <a:spcPts val="0"/>
              </a:spcBef>
              <a:spcAft>
                <a:spcPts val="0"/>
              </a:spcAft>
              <a:buNone/>
            </a:pPr>
            <a:r>
              <a:rPr lang="en"/>
              <a:t>Easy of </a:t>
            </a:r>
            <a:r>
              <a:rPr lang="en"/>
              <a:t>construction</a:t>
            </a:r>
            <a:r>
              <a:rPr lang="en"/>
              <a:t> - square vs circular</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15cd71d9e58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15cd71d9e58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lang="en" sz="1350">
                <a:solidFill>
                  <a:schemeClr val="dk1"/>
                </a:solidFill>
                <a:highlight>
                  <a:srgbClr val="F2F2F2"/>
                </a:highlight>
              </a:rPr>
              <a:t>Make a table with the </a:t>
            </a:r>
            <a:r>
              <a:rPr b="1" lang="en" sz="1350">
                <a:solidFill>
                  <a:schemeClr val="dk1"/>
                </a:solidFill>
                <a:highlight>
                  <a:srgbClr val="F2F2F2"/>
                </a:highlight>
              </a:rPr>
              <a:t>requirements and numbers</a:t>
            </a:r>
            <a:r>
              <a:rPr b="1" lang="en" sz="1350">
                <a:solidFill>
                  <a:schemeClr val="dk1"/>
                </a:solidFill>
                <a:highlight>
                  <a:srgbClr val="F2F2F2"/>
                </a:highlight>
              </a:rPr>
              <a:t> </a:t>
            </a:r>
            <a:endParaRPr b="1" sz="1350">
              <a:solidFill>
                <a:schemeClr val="dk1"/>
              </a:solidFill>
              <a:highlight>
                <a:srgbClr val="F2F2F2"/>
              </a:highlight>
            </a:endParaRPr>
          </a:p>
          <a:p>
            <a:pPr indent="0" lvl="0" marL="0" marR="0" rtl="0" algn="l">
              <a:lnSpc>
                <a:spcPct val="115000"/>
              </a:lnSpc>
              <a:spcBef>
                <a:spcPts val="0"/>
              </a:spcBef>
              <a:spcAft>
                <a:spcPts val="0"/>
              </a:spcAft>
              <a:buClr>
                <a:schemeClr val="dk1"/>
              </a:buClr>
              <a:buSzPts val="1100"/>
              <a:buFont typeface="Arial"/>
              <a:buNone/>
            </a:pPr>
            <a:r>
              <a:t/>
            </a:r>
            <a:endParaRPr sz="1350">
              <a:solidFill>
                <a:schemeClr val="dk1"/>
              </a:solidFill>
              <a:highlight>
                <a:srgbClr val="F2F2F2"/>
              </a:highlight>
            </a:endParaRPr>
          </a:p>
          <a:p>
            <a:pPr indent="0" lvl="0" marL="0" marR="0" rtl="0" algn="l">
              <a:lnSpc>
                <a:spcPct val="115000"/>
              </a:lnSpc>
              <a:spcBef>
                <a:spcPts val="0"/>
              </a:spcBef>
              <a:spcAft>
                <a:spcPts val="0"/>
              </a:spcAft>
              <a:buClr>
                <a:schemeClr val="dk1"/>
              </a:buClr>
              <a:buSzPts val="1100"/>
              <a:buFont typeface="Arial"/>
              <a:buNone/>
            </a:pPr>
            <a:r>
              <a:rPr lang="en" sz="1350">
                <a:solidFill>
                  <a:schemeClr val="dk1"/>
                </a:solidFill>
                <a:highlight>
                  <a:srgbClr val="F2F2F2"/>
                </a:highlight>
              </a:rPr>
              <a:t>For the two to three most important trades provide:</a:t>
            </a:r>
            <a:endParaRPr sz="1350">
              <a:solidFill>
                <a:schemeClr val="dk1"/>
              </a:solidFill>
              <a:highlight>
                <a:srgbClr val="F2F2F2"/>
              </a:highligh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lang="en" sz="1350">
                <a:solidFill>
                  <a:schemeClr val="dk1"/>
                </a:solidFill>
                <a:highlight>
                  <a:srgbClr val="F2F2F2"/>
                </a:highlight>
              </a:rPr>
              <a:t>2.1</a:t>
            </a:r>
            <a:endParaRPr sz="1350">
              <a:solidFill>
                <a:schemeClr val="dk1"/>
              </a:solidFill>
              <a:highlight>
                <a:srgbClr val="F2F2F2"/>
              </a:highlight>
            </a:endParaRPr>
          </a:p>
          <a:p>
            <a:pPr indent="0" lvl="0" marL="0" marR="0" rtl="0" algn="l">
              <a:lnSpc>
                <a:spcPct val="115000"/>
              </a:lnSpc>
              <a:spcBef>
                <a:spcPts val="0"/>
              </a:spcBef>
              <a:spcAft>
                <a:spcPts val="0"/>
              </a:spcAft>
              <a:buClr>
                <a:schemeClr val="dk1"/>
              </a:buClr>
              <a:buSzPts val="1100"/>
              <a:buFont typeface="Arial"/>
              <a:buNone/>
            </a:pPr>
            <a:r>
              <a:rPr lang="en" sz="1350">
                <a:solidFill>
                  <a:schemeClr val="dk1"/>
                </a:solidFill>
                <a:highlight>
                  <a:srgbClr val="F2F2F2"/>
                </a:highlight>
              </a:rPr>
              <a:t>Key requirements, constraints, and interfaces that determined design metrics, risks, and</a:t>
            </a:r>
            <a:endParaRPr sz="1350">
              <a:solidFill>
                <a:schemeClr val="dk1"/>
              </a:solidFill>
              <a:highlight>
                <a:srgbClr val="F2F2F2"/>
              </a:highlight>
            </a:endParaRPr>
          </a:p>
          <a:p>
            <a:pPr indent="0" lvl="0" marL="0" marR="0" rtl="0" algn="l">
              <a:lnSpc>
                <a:spcPct val="115000"/>
              </a:lnSpc>
              <a:spcBef>
                <a:spcPts val="0"/>
              </a:spcBef>
              <a:spcAft>
                <a:spcPts val="0"/>
              </a:spcAft>
              <a:buClr>
                <a:schemeClr val="dk1"/>
              </a:buClr>
              <a:buSzPts val="1100"/>
              <a:buFont typeface="Arial"/>
              <a:buNone/>
            </a:pPr>
            <a:r>
              <a:rPr lang="en" sz="1350">
                <a:solidFill>
                  <a:schemeClr val="dk1"/>
                </a:solidFill>
                <a:highlight>
                  <a:srgbClr val="F2F2F2"/>
                </a:highlight>
              </a:rPr>
              <a:t>w</a:t>
            </a:r>
            <a:endParaRPr sz="1350">
              <a:solidFill>
                <a:schemeClr val="dk1"/>
              </a:solidFill>
              <a:highlight>
                <a:srgbClr val="F2F2F2"/>
              </a:highlight>
            </a:endParaRPr>
          </a:p>
          <a:p>
            <a:pPr indent="0" lvl="0" marL="0" marR="0" rtl="0" algn="l">
              <a:lnSpc>
                <a:spcPct val="115000"/>
              </a:lnSpc>
              <a:spcBef>
                <a:spcPts val="0"/>
              </a:spcBef>
              <a:spcAft>
                <a:spcPts val="0"/>
              </a:spcAft>
              <a:buClr>
                <a:schemeClr val="dk1"/>
              </a:buClr>
              <a:buSzPts val="1100"/>
              <a:buFont typeface="Arial"/>
              <a:buNone/>
            </a:pPr>
            <a:r>
              <a:rPr lang="en" sz="1350">
                <a:solidFill>
                  <a:schemeClr val="dk1"/>
                </a:solidFill>
                <a:highlight>
                  <a:srgbClr val="F2F2F2"/>
                </a:highlight>
              </a:rPr>
              <a:t>eightings</a:t>
            </a:r>
            <a:endParaRPr sz="1350">
              <a:solidFill>
                <a:schemeClr val="dk1"/>
              </a:solidFill>
              <a:highlight>
                <a:srgbClr val="F2F2F2"/>
              </a:highligh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lang="en" sz="1350">
                <a:solidFill>
                  <a:schemeClr val="dk1"/>
                </a:solidFill>
                <a:highlight>
                  <a:srgbClr val="F2F2F2"/>
                </a:highlight>
              </a:rPr>
              <a:t>2.2</a:t>
            </a:r>
            <a:endParaRPr sz="1350">
              <a:solidFill>
                <a:schemeClr val="dk1"/>
              </a:solidFill>
              <a:highlight>
                <a:srgbClr val="F2F2F2"/>
              </a:highlight>
            </a:endParaRPr>
          </a:p>
          <a:p>
            <a:pPr indent="0" lvl="0" marL="0" marR="0" rtl="0" algn="l">
              <a:lnSpc>
                <a:spcPct val="115000"/>
              </a:lnSpc>
              <a:spcBef>
                <a:spcPts val="0"/>
              </a:spcBef>
              <a:spcAft>
                <a:spcPts val="0"/>
              </a:spcAft>
              <a:buClr>
                <a:schemeClr val="dk1"/>
              </a:buClr>
              <a:buSzPts val="1100"/>
              <a:buFont typeface="Arial"/>
              <a:buNone/>
            </a:pPr>
            <a:r>
              <a:rPr lang="en" sz="1350">
                <a:solidFill>
                  <a:schemeClr val="dk1"/>
                </a:solidFill>
                <a:highlight>
                  <a:srgbClr val="F2F2F2"/>
                </a:highlight>
              </a:rPr>
              <a:t>Design metrics, risks, engineering analyses, and weightings that feed into trade matrix</a:t>
            </a:r>
            <a:endParaRPr sz="1350">
              <a:solidFill>
                <a:schemeClr val="dk1"/>
              </a:solidFill>
              <a:highlight>
                <a:srgbClr val="F2F2F2"/>
              </a:highligh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lang="en" sz="1350">
                <a:solidFill>
                  <a:schemeClr val="dk1"/>
                </a:solidFill>
                <a:highlight>
                  <a:srgbClr val="F2F2F2"/>
                </a:highlight>
              </a:rPr>
              <a:t>2.3</a:t>
            </a:r>
            <a:endParaRPr sz="1350">
              <a:solidFill>
                <a:schemeClr val="dk1"/>
              </a:solidFill>
              <a:highlight>
                <a:srgbClr val="F2F2F2"/>
              </a:highlight>
            </a:endParaRPr>
          </a:p>
          <a:p>
            <a:pPr indent="0" lvl="0" marL="0" marR="0" rtl="0" algn="l">
              <a:lnSpc>
                <a:spcPct val="115000"/>
              </a:lnSpc>
              <a:spcBef>
                <a:spcPts val="0"/>
              </a:spcBef>
              <a:spcAft>
                <a:spcPts val="0"/>
              </a:spcAft>
              <a:buClr>
                <a:schemeClr val="dk1"/>
              </a:buClr>
              <a:buSzPts val="1100"/>
              <a:buFont typeface="Arial"/>
              <a:buNone/>
            </a:pPr>
            <a:r>
              <a:rPr lang="en" sz="1350">
                <a:solidFill>
                  <a:schemeClr val="dk1"/>
                </a:solidFill>
                <a:highlight>
                  <a:srgbClr val="F2F2F2"/>
                </a:highlight>
              </a:rPr>
              <a:t>Design options considered and final trade matrix</a:t>
            </a:r>
            <a:endParaRPr sz="1350">
              <a:solidFill>
                <a:schemeClr val="dk1"/>
              </a:solidFill>
              <a:highlight>
                <a:srgbClr val="F2F2F2"/>
              </a:highligh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lang="en" sz="1350">
                <a:solidFill>
                  <a:schemeClr val="dk1"/>
                </a:solidFill>
                <a:highlight>
                  <a:srgbClr val="F2F2F2"/>
                </a:highlight>
              </a:rPr>
              <a:t>2.4</a:t>
            </a:r>
            <a:endParaRPr sz="1350">
              <a:solidFill>
                <a:schemeClr val="dk1"/>
              </a:solidFill>
              <a:highlight>
                <a:srgbClr val="F2F2F2"/>
              </a:highlight>
            </a:endParaRPr>
          </a:p>
          <a:p>
            <a:pPr indent="0" lvl="0" marL="0" marR="0" rtl="0" algn="l">
              <a:lnSpc>
                <a:spcPct val="115000"/>
              </a:lnSpc>
              <a:spcBef>
                <a:spcPts val="0"/>
              </a:spcBef>
              <a:spcAft>
                <a:spcPts val="0"/>
              </a:spcAft>
              <a:buNone/>
            </a:pPr>
            <a:r>
              <a:rPr lang="en" sz="1350">
                <a:solidFill>
                  <a:schemeClr val="dk1"/>
                </a:solidFill>
                <a:highlight>
                  <a:srgbClr val="F2F2F2"/>
                </a:highlight>
              </a:rPr>
              <a:t>Final selection and uncertainty around it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15e14dfc07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15e14dfc07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slide is </a:t>
            </a:r>
            <a:r>
              <a:rPr lang="en"/>
              <a:t>supposed</a:t>
            </a:r>
            <a:r>
              <a:rPr lang="en"/>
              <a:t> to capture this: </a:t>
            </a:r>
            <a:r>
              <a:rPr lang="en" sz="1350">
                <a:solidFill>
                  <a:schemeClr val="dk1"/>
                </a:solidFill>
                <a:highlight>
                  <a:srgbClr val="F2F2F2"/>
                </a:highlight>
              </a:rPr>
              <a:t>Design metrics, risks, engineering analyses, and weightings that feed into trade matrix</a:t>
            </a:r>
            <a:endParaRPr sz="1350">
              <a:solidFill>
                <a:schemeClr val="dk1"/>
              </a:solidFill>
              <a:highlight>
                <a:srgbClr val="F2F2F2"/>
              </a:highligh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sz="1350">
              <a:solidFill>
                <a:schemeClr val="dk1"/>
              </a:solidFill>
              <a:highlight>
                <a:srgbClr val="F2F2F2"/>
              </a:highligh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15f8cc4a14c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15f8cc4a14c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More Information on Laser Diffraction:</a:t>
            </a:r>
            <a:endParaRPr/>
          </a:p>
          <a:p>
            <a:pPr indent="0" lvl="0" marL="0" rtl="0" algn="l">
              <a:spcBef>
                <a:spcPts val="0"/>
              </a:spcBef>
              <a:spcAft>
                <a:spcPts val="0"/>
              </a:spcAft>
              <a:buNone/>
            </a:pPr>
            <a:r>
              <a:rPr b="1" lang="en" u="sng">
                <a:solidFill>
                  <a:schemeClr val="hlink"/>
                </a:solidFill>
                <a:hlinkClick r:id="rId2"/>
              </a:rPr>
              <a:t>https://gordon-riley.atlassian.net/wiki/spaces/MUSIC/pages/24379393/Laser+Diffraction+for+Small+Particles</a:t>
            </a:r>
            <a:r>
              <a:rPr b="1" lang="en"/>
              <a:t> </a:t>
            </a:r>
            <a:endParaRPr b="1"/>
          </a:p>
          <a:p>
            <a:pPr indent="0" lvl="0" marL="0" rtl="0" algn="l">
              <a:spcBef>
                <a:spcPts val="0"/>
              </a:spcBef>
              <a:spcAft>
                <a:spcPts val="0"/>
              </a:spcAft>
              <a:buNone/>
            </a:pPr>
            <a:r>
              <a:rPr lang="en"/>
              <a:t>Mention risks for each one (write on notecards)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15f8cc4a14c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15f8cc4a14c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Sensitivity - particle size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15e14dfc073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15e14dfc073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15cd71d9e58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15cd71d9e58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15d65d4e041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15d65d4e041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to help with questions about how we’ll eliminate a tie. Mention Eriks interferometer idea, get more detail on laser </a:t>
            </a:r>
            <a:r>
              <a:rPr lang="en"/>
              <a:t>distance</a:t>
            </a:r>
            <a:r>
              <a:rPr lang="en"/>
              <a:t> </a:t>
            </a:r>
            <a:r>
              <a:rPr lang="en"/>
              <a:t>measurements</a:t>
            </a:r>
            <a:r>
              <a:rPr lang="en"/>
              <a:t>?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15d65d4e041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15d65d4e041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Listed</a:t>
            </a:r>
            <a:r>
              <a:rPr lang="en"/>
              <a:t> Left to Right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15f49450675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15f49450675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Possible points of error/margin for chosen sensor</a:t>
            </a:r>
            <a:endParaRPr/>
          </a:p>
          <a:p>
            <a:pPr indent="0" lvl="0" marL="0" rtl="0" algn="l">
              <a:spcBef>
                <a:spcPts val="0"/>
              </a:spcBef>
              <a:spcAft>
                <a:spcPts val="0"/>
              </a:spcAft>
              <a:buClr>
                <a:schemeClr val="dk1"/>
              </a:buClr>
              <a:buSzPts val="1100"/>
              <a:buFont typeface="Arial"/>
              <a:buNone/>
            </a:pPr>
            <a:r>
              <a:rPr lang="en">
                <a:solidFill>
                  <a:schemeClr val="dk1"/>
                </a:solidFill>
              </a:rPr>
              <a:t>Risk!! - stop light chart from lecture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TALK TO HOW TO MITIGATE THESE RISKS</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15cd71d9e58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15cd71d9e58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lang="en" sz="1350">
                <a:solidFill>
                  <a:schemeClr val="dk1"/>
                </a:solidFill>
                <a:highlight>
                  <a:srgbClr val="F2F2F2"/>
                </a:highlight>
              </a:rPr>
              <a:t>4.1</a:t>
            </a:r>
            <a:endParaRPr sz="1350">
              <a:solidFill>
                <a:schemeClr val="dk1"/>
              </a:solidFill>
              <a:highlight>
                <a:srgbClr val="F2F2F2"/>
              </a:highlight>
            </a:endParaRPr>
          </a:p>
          <a:p>
            <a:pPr indent="0" lvl="0" marL="0" marR="0" rtl="0" algn="l">
              <a:lnSpc>
                <a:spcPct val="115000"/>
              </a:lnSpc>
              <a:spcBef>
                <a:spcPts val="0"/>
              </a:spcBef>
              <a:spcAft>
                <a:spcPts val="0"/>
              </a:spcAft>
              <a:buClr>
                <a:schemeClr val="dk1"/>
              </a:buClr>
              <a:buSzPts val="1100"/>
              <a:buFont typeface="Arial"/>
              <a:buNone/>
            </a:pPr>
            <a:r>
              <a:rPr lang="en" sz="1350">
                <a:solidFill>
                  <a:schemeClr val="dk1"/>
                </a:solidFill>
                <a:highlight>
                  <a:srgbClr val="F2F2F2"/>
                </a:highlight>
              </a:rPr>
              <a:t>Review planned models and prototyping to inform detailed design for CDR</a:t>
            </a:r>
            <a:endParaRPr sz="1350">
              <a:solidFill>
                <a:schemeClr val="dk1"/>
              </a:solidFill>
              <a:highlight>
                <a:srgbClr val="F2F2F2"/>
              </a:highlight>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15e082b7f28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15e082b7f28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a high level we just want to mention that no matter what the trade results are, we’ll have mathematical models to help us prototypes. WE’ll be computing deflections, voltages, particle velocities, etc. Our future plan is to investigate ANSYS simulations of loads on a plate, which we’ll use as another source of data to inform our prototyping and material choices. We also plan to look into the spring mass </a:t>
            </a:r>
            <a:r>
              <a:rPr lang="en"/>
              <a:t>analysis</a:t>
            </a:r>
            <a:r>
              <a:rPr lang="en"/>
              <a:t> as yet another source of data for informing our </a:t>
            </a:r>
            <a:r>
              <a:rPr lang="en"/>
              <a:t>design</a:t>
            </a:r>
            <a:r>
              <a:rPr lang="en"/>
              <a:t>.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15b6d3a1456_4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15b6d3a1456_4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Salt grain of 0.05 mg dropped from 4.6 mm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15f49450675_2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15f49450675_2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https://hanspeterschaub.info/AVSlab.html</a:t>
            </a:r>
            <a:endParaRPr/>
          </a:p>
          <a:p>
            <a:pPr indent="0" lvl="0" marL="0" rtl="0" algn="l">
              <a:spcBef>
                <a:spcPts val="0"/>
              </a:spcBef>
              <a:spcAft>
                <a:spcPts val="0"/>
              </a:spcAft>
              <a:buNone/>
            </a:pPr>
            <a:r>
              <a:rPr lang="en" u="sng">
                <a:solidFill>
                  <a:schemeClr val="hlink"/>
                </a:solidFill>
                <a:hlinkClick r:id="rId3"/>
              </a:rPr>
              <a:t>https://drive.google.com/file/d/1iW7apHNcxmsBezpzPFKQHHzVJxkaCbDf/view</a:t>
            </a:r>
            <a:endParaRPr/>
          </a:p>
          <a:p>
            <a:pPr indent="-342900" lvl="0" marL="457200" rtl="0" algn="l">
              <a:lnSpc>
                <a:spcPct val="115000"/>
              </a:lnSpc>
              <a:spcBef>
                <a:spcPts val="0"/>
              </a:spcBef>
              <a:spcAft>
                <a:spcPts val="0"/>
              </a:spcAft>
              <a:buClr>
                <a:schemeClr val="dk1"/>
              </a:buClr>
              <a:buSzPts val="1800"/>
              <a:buChar char="●"/>
            </a:pPr>
            <a:r>
              <a:rPr lang="en" sz="1800">
                <a:solidFill>
                  <a:schemeClr val="dk1"/>
                </a:solidFill>
              </a:rPr>
              <a:t>9-Pin feedthrough available</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 sz="1800">
                <a:solidFill>
                  <a:schemeClr val="dk1"/>
                </a:solidFill>
              </a:rPr>
              <a:t>Slowly lower pressure to test survivability</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 sz="1800">
                <a:solidFill>
                  <a:schemeClr val="dk1"/>
                </a:solidFill>
              </a:rPr>
              <a:t>Noise floor and interference</a:t>
            </a:r>
            <a:endParaRPr sz="1800">
              <a:solidFill>
                <a:schemeClr val="dk1"/>
              </a:solidFill>
            </a:endParaRPr>
          </a:p>
          <a:p>
            <a:pPr indent="0" lvl="0" marL="0" rtl="0" algn="l">
              <a:spcBef>
                <a:spcPts val="120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15f49450675_2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15f49450675_2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dk1"/>
              </a:buClr>
              <a:buSzPts val="1400"/>
              <a:buChar char="●"/>
            </a:pPr>
            <a:r>
              <a:rPr lang="en" sz="1400">
                <a:solidFill>
                  <a:schemeClr val="dk1"/>
                </a:solidFill>
              </a:rPr>
              <a:t>San Francisco, CA</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 sz="1400">
                <a:solidFill>
                  <a:schemeClr val="dk1"/>
                </a:solidFill>
              </a:rPr>
              <a:t>1-1k pps, 10-100 ideal</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 sz="1400">
                <a:solidFill>
                  <a:schemeClr val="dk1"/>
                </a:solidFill>
              </a:rPr>
              <a:t>25-pin and 15-pin feedthroughs available</a:t>
            </a:r>
            <a:endParaRPr sz="500">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15f4945067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15f4945067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Consistent capitalization</a:t>
            </a:r>
            <a:endParaRPr/>
          </a:p>
          <a:p>
            <a:pPr indent="0" lvl="0" marL="0" rtl="0" algn="l">
              <a:spcBef>
                <a:spcPts val="0"/>
              </a:spcBef>
              <a:spcAft>
                <a:spcPts val="0"/>
              </a:spcAft>
              <a:buNone/>
            </a:pPr>
            <a:r>
              <a:rPr lang="en"/>
              <a:t>From PDR slides - </a:t>
            </a:r>
            <a:r>
              <a:rPr lang="en">
                <a:solidFill>
                  <a:schemeClr val="dk1"/>
                </a:solidFill>
                <a:highlight>
                  <a:srgbClr val="F2F2F2"/>
                </a:highlight>
              </a:rPr>
              <a:t>Trades that are not completed due to advanced modeling/prototyping</a:t>
            </a:r>
            <a:r>
              <a:rPr lang="en">
                <a:solidFill>
                  <a:schemeClr val="dk1"/>
                </a:solidFill>
              </a:rPr>
              <a:t> </a:t>
            </a:r>
            <a:r>
              <a:rPr lang="en">
                <a:solidFill>
                  <a:schemeClr val="dk1"/>
                </a:solidFill>
                <a:highlight>
                  <a:srgbClr val="F2F2F2"/>
                </a:highlight>
              </a:rPr>
              <a:t>needs</a:t>
            </a:r>
            <a:endParaRPr>
              <a:solidFill>
                <a:schemeClr val="dk1"/>
              </a:solidFill>
              <a:highlight>
                <a:srgbClr val="F2F2F2"/>
              </a:highlight>
            </a:endParaRPr>
          </a:p>
          <a:p>
            <a:pPr indent="0" lvl="0" marL="0" rtl="0" algn="l">
              <a:lnSpc>
                <a:spcPct val="115000"/>
              </a:lnSpc>
              <a:spcBef>
                <a:spcPts val="0"/>
              </a:spcBef>
              <a:spcAft>
                <a:spcPts val="0"/>
              </a:spcAft>
              <a:buNone/>
            </a:pPr>
            <a:r>
              <a:rPr lang="en" sz="1200">
                <a:solidFill>
                  <a:schemeClr val="dk1"/>
                </a:solidFill>
                <a:highlight>
                  <a:srgbClr val="F2F2F2"/>
                </a:highlight>
              </a:rPr>
              <a:t>FAQ - </a:t>
            </a:r>
            <a:r>
              <a:rPr lang="en" sz="1200" u="sng">
                <a:solidFill>
                  <a:schemeClr val="hlink"/>
                </a:solidFill>
                <a:highlight>
                  <a:srgbClr val="F2F2F2"/>
                </a:highlight>
                <a:hlinkClick r:id="rId2"/>
              </a:rPr>
              <a:t>https://docs.google.com/document/d/1mWQEt4e3HHxQaco_CUfCPlgVvULdl65fGFoZyJxIwNk/edit</a:t>
            </a:r>
            <a:endParaRPr sz="1200">
              <a:solidFill>
                <a:schemeClr val="dk1"/>
              </a:solidFill>
              <a:highlight>
                <a:srgbClr val="F2F2F2"/>
              </a:highlight>
            </a:endParaRPr>
          </a:p>
          <a:p>
            <a:pPr indent="-304800" lvl="0" marL="457200" rtl="0" algn="l">
              <a:lnSpc>
                <a:spcPct val="115000"/>
              </a:lnSpc>
              <a:spcBef>
                <a:spcPts val="1200"/>
              </a:spcBef>
              <a:spcAft>
                <a:spcPts val="0"/>
              </a:spcAft>
              <a:buClr>
                <a:schemeClr val="dk1"/>
              </a:buClr>
              <a:buSzPts val="1200"/>
              <a:buChar char="●"/>
            </a:pPr>
            <a:r>
              <a:rPr lang="en" sz="1200">
                <a:solidFill>
                  <a:schemeClr val="dk1"/>
                </a:solidFill>
              </a:rPr>
              <a:t>As requested by customer</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Momentum-based Method</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1D vs 2D </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MATLAB or ANSYS</a:t>
            </a:r>
            <a:endParaRPr sz="1200">
              <a:solidFill>
                <a:schemeClr val="dk1"/>
              </a:solidFill>
            </a:endParaRPr>
          </a:p>
          <a:p>
            <a:pPr indent="0" lvl="0" marL="0" rtl="0" algn="l">
              <a:lnSpc>
                <a:spcPct val="115000"/>
              </a:lnSpc>
              <a:spcBef>
                <a:spcPts val="1200"/>
              </a:spcBef>
              <a:spcAft>
                <a:spcPts val="0"/>
              </a:spcAft>
              <a:buNone/>
            </a:pPr>
            <a:r>
              <a:rPr lang="en" sz="1200">
                <a:solidFill>
                  <a:schemeClr val="dk1"/>
                </a:solidFill>
              </a:rPr>
              <a:t>Cost function incorporating component pricing and manufacturing feasibility</a:t>
            </a:r>
            <a:endParaRPr sz="1200">
              <a:solidFill>
                <a:schemeClr val="dk1"/>
              </a:solidFill>
            </a:endParaRPr>
          </a:p>
          <a:p>
            <a:pPr indent="0" lvl="0" marL="0" rtl="0" algn="l">
              <a:lnSpc>
                <a:spcPct val="115000"/>
              </a:lnSpc>
              <a:spcBef>
                <a:spcPts val="1200"/>
              </a:spcBef>
              <a:spcAft>
                <a:spcPts val="0"/>
              </a:spcAft>
              <a:buNone/>
            </a:pPr>
            <a:r>
              <a:rPr lang="en" sz="1200">
                <a:solidFill>
                  <a:schemeClr val="dk1"/>
                </a:solidFill>
              </a:rPr>
              <a:t>Construction -</a:t>
            </a:r>
            <a:r>
              <a:rPr lang="en" sz="1200">
                <a:solidFill>
                  <a:schemeClr val="dk1"/>
                </a:solidFill>
              </a:rPr>
              <a:t> Plate Thickness, Capacitor Spacing, Number of Lasers and Mounting Mechanisms</a:t>
            </a:r>
            <a:endParaRPr sz="1200">
              <a:solidFill>
                <a:schemeClr val="dk1"/>
              </a:solidFill>
              <a:highlight>
                <a:srgbClr val="F2F2F2"/>
              </a:highlight>
            </a:endParaRPr>
          </a:p>
          <a:p>
            <a:pPr indent="0" lvl="0" marL="0" rtl="0" algn="l">
              <a:spcBef>
                <a:spcPts val="1200"/>
              </a:spcBef>
              <a:spcAft>
                <a:spcPts val="0"/>
              </a:spcAft>
              <a:buNone/>
            </a:pPr>
            <a:r>
              <a:t/>
            </a:r>
            <a:endParaRPr>
              <a:solidFill>
                <a:schemeClr val="dk1"/>
              </a:solidFill>
              <a:highlight>
                <a:srgbClr val="F2F2F2"/>
              </a:highlight>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15c4443cb2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15c4443cb2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15cd71d9e58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15cd71d9e58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15f8cc4a14c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15f8cc4a14c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15cd71d9e58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15cd71d9e58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lang="en" sz="1350">
                <a:solidFill>
                  <a:schemeClr val="dk1"/>
                </a:solidFill>
                <a:highlight>
                  <a:srgbClr val="F2F2F2"/>
                </a:highlight>
              </a:rPr>
              <a:t>1.1</a:t>
            </a:r>
            <a:endParaRPr sz="1350">
              <a:solidFill>
                <a:schemeClr val="dk1"/>
              </a:solidFill>
              <a:highlight>
                <a:srgbClr val="F2F2F2"/>
              </a:highlight>
            </a:endParaRPr>
          </a:p>
          <a:p>
            <a:pPr indent="0" lvl="0" marL="0" marR="0" rtl="0" algn="l">
              <a:lnSpc>
                <a:spcPct val="115000"/>
              </a:lnSpc>
              <a:spcBef>
                <a:spcPts val="0"/>
              </a:spcBef>
              <a:spcAft>
                <a:spcPts val="0"/>
              </a:spcAft>
              <a:buClr>
                <a:schemeClr val="dk1"/>
              </a:buClr>
              <a:buSzPts val="1100"/>
              <a:buFont typeface="Arial"/>
              <a:buNone/>
            </a:pPr>
            <a:r>
              <a:rPr lang="en" sz="1350">
                <a:solidFill>
                  <a:schemeClr val="dk1"/>
                </a:solidFill>
                <a:highlight>
                  <a:srgbClr val="F2F2F2"/>
                </a:highlight>
              </a:rPr>
              <a:t>Brief project definition, including Objectives, CONOPS and Functional Block Diagram</a:t>
            </a:r>
            <a:endParaRPr sz="1350">
              <a:solidFill>
                <a:schemeClr val="dk1"/>
              </a:solidFill>
              <a:highlight>
                <a:srgbClr val="F2F2F2"/>
              </a:highlight>
            </a:endParaRPr>
          </a:p>
          <a:p>
            <a:pPr indent="0" lvl="0" marL="0" marR="0" rtl="0" algn="l">
              <a:lnSpc>
                <a:spcPct val="115000"/>
              </a:lnSpc>
              <a:spcBef>
                <a:spcPts val="0"/>
              </a:spcBef>
              <a:spcAft>
                <a:spcPts val="0"/>
              </a:spcAft>
              <a:buClr>
                <a:schemeClr val="dk1"/>
              </a:buClr>
              <a:buSzPts val="1100"/>
              <a:buFont typeface="Arial"/>
              <a:buNone/>
            </a:pPr>
            <a:r>
              <a:rPr lang="en" sz="1350">
                <a:solidFill>
                  <a:schemeClr val="dk1"/>
                </a:solidFill>
                <a:highlight>
                  <a:srgbClr val="F2F2F2"/>
                </a:highlight>
              </a:rPr>
              <a:t>(FBD)</a:t>
            </a:r>
            <a:endParaRPr sz="1350">
              <a:solidFill>
                <a:schemeClr val="dk1"/>
              </a:solidFill>
              <a:highlight>
                <a:srgbClr val="F2F2F2"/>
              </a:highligh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lang="en" sz="1350">
                <a:solidFill>
                  <a:schemeClr val="dk1"/>
                </a:solidFill>
                <a:highlight>
                  <a:srgbClr val="F2F2F2"/>
                </a:highlight>
              </a:rPr>
              <a:t>1.2</a:t>
            </a:r>
            <a:endParaRPr sz="1350">
              <a:solidFill>
                <a:schemeClr val="dk1"/>
              </a:solidFill>
              <a:highlight>
                <a:srgbClr val="F2F2F2"/>
              </a:highlight>
            </a:endParaRPr>
          </a:p>
          <a:p>
            <a:pPr indent="0" lvl="0" marL="0" marR="0" rtl="0" algn="l">
              <a:lnSpc>
                <a:spcPct val="115000"/>
              </a:lnSpc>
              <a:spcBef>
                <a:spcPts val="0"/>
              </a:spcBef>
              <a:spcAft>
                <a:spcPts val="0"/>
              </a:spcAft>
              <a:buClr>
                <a:schemeClr val="dk1"/>
              </a:buClr>
              <a:buSzPts val="1100"/>
              <a:buFont typeface="Arial"/>
              <a:buNone/>
            </a:pPr>
            <a:r>
              <a:rPr lang="en" sz="1350">
                <a:solidFill>
                  <a:schemeClr val="dk1"/>
                </a:solidFill>
                <a:highlight>
                  <a:srgbClr val="F2F2F2"/>
                </a:highlight>
              </a:rPr>
              <a:t>State critical project feasibility elements.</a:t>
            </a:r>
            <a:endParaRPr sz="1350">
              <a:solidFill>
                <a:schemeClr val="dk1"/>
              </a:solidFill>
              <a:highlight>
                <a:srgbClr val="F2F2F2"/>
              </a:highlight>
            </a:endParaRPr>
          </a:p>
          <a:p>
            <a:pPr indent="0" lvl="0" marL="0" marR="0" rtl="0" algn="l">
              <a:lnSpc>
                <a:spcPct val="115000"/>
              </a:lnSpc>
              <a:spcBef>
                <a:spcPts val="0"/>
              </a:spcBef>
              <a:spcAft>
                <a:spcPts val="0"/>
              </a:spcAft>
              <a:buClr>
                <a:schemeClr val="dk1"/>
              </a:buClr>
              <a:buSzPts val="1100"/>
              <a:buFont typeface="Arial"/>
              <a:buNone/>
            </a:pPr>
            <a:r>
              <a:rPr lang="en" sz="1350">
                <a:solidFill>
                  <a:schemeClr val="dk1"/>
                </a:solidFill>
                <a:highlight>
                  <a:srgbClr val="F2F2F2"/>
                </a:highlight>
              </a:rPr>
              <a:t>Motivate your CPEs by highlighting the most limiting requirements in your design, high</a:t>
            </a:r>
            <a:endParaRPr sz="1350">
              <a:solidFill>
                <a:schemeClr val="dk1"/>
              </a:solidFill>
              <a:highlight>
                <a:srgbClr val="F2F2F2"/>
              </a:highlight>
            </a:endParaRPr>
          </a:p>
          <a:p>
            <a:pPr indent="0" lvl="0" marL="0" marR="0" rtl="0" algn="l">
              <a:lnSpc>
                <a:spcPct val="115000"/>
              </a:lnSpc>
              <a:spcBef>
                <a:spcPts val="0"/>
              </a:spcBef>
              <a:spcAft>
                <a:spcPts val="0"/>
              </a:spcAft>
              <a:buClr>
                <a:schemeClr val="dk1"/>
              </a:buClr>
              <a:buSzPts val="1100"/>
              <a:buFont typeface="Arial"/>
              <a:buNone/>
            </a:pPr>
            <a:r>
              <a:rPr lang="en" sz="1350">
                <a:solidFill>
                  <a:schemeClr val="dk1"/>
                </a:solidFill>
                <a:highlight>
                  <a:srgbClr val="F2F2F2"/>
                </a:highlight>
              </a:rPr>
              <a:t>risk and high uncertainty items, and dependencies between subsystems.</a:t>
            </a:r>
            <a:endParaRPr sz="1350">
              <a:solidFill>
                <a:schemeClr val="dk1"/>
              </a:solidFill>
              <a:highlight>
                <a:srgbClr val="F2F2F2"/>
              </a:highligh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lang="en" sz="1350">
                <a:solidFill>
                  <a:schemeClr val="dk1"/>
                </a:solidFill>
                <a:highlight>
                  <a:srgbClr val="F2F2F2"/>
                </a:highlight>
              </a:rPr>
              <a:t>1.3</a:t>
            </a:r>
            <a:endParaRPr sz="1350">
              <a:solidFill>
                <a:schemeClr val="dk1"/>
              </a:solidFill>
              <a:highlight>
                <a:srgbClr val="F2F2F2"/>
              </a:highlight>
            </a:endParaRPr>
          </a:p>
          <a:p>
            <a:pPr indent="0" lvl="0" marL="0" marR="0" rtl="0" algn="l">
              <a:lnSpc>
                <a:spcPct val="115000"/>
              </a:lnSpc>
              <a:spcBef>
                <a:spcPts val="0"/>
              </a:spcBef>
              <a:spcAft>
                <a:spcPts val="0"/>
              </a:spcAft>
              <a:buClr>
                <a:schemeClr val="dk1"/>
              </a:buClr>
              <a:buSzPts val="1100"/>
              <a:buFont typeface="Arial"/>
              <a:buNone/>
            </a:pPr>
            <a:r>
              <a:rPr lang="en" sz="1350">
                <a:solidFill>
                  <a:schemeClr val="dk1"/>
                </a:solidFill>
                <a:highlight>
                  <a:srgbClr val="F2F2F2"/>
                </a:highlight>
              </a:rPr>
              <a:t>Utilize a table to show all trades performed and whet</a:t>
            </a:r>
            <a:endParaRPr sz="1350">
              <a:solidFill>
                <a:schemeClr val="dk1"/>
              </a:solidFill>
              <a:highlight>
                <a:srgbClr val="F2F2F2"/>
              </a:highlight>
            </a:endParaRPr>
          </a:p>
          <a:p>
            <a:pPr indent="0" lvl="0" marL="0" marR="0" rtl="0" algn="l">
              <a:lnSpc>
                <a:spcPct val="115000"/>
              </a:lnSpc>
              <a:spcBef>
                <a:spcPts val="0"/>
              </a:spcBef>
              <a:spcAft>
                <a:spcPts val="0"/>
              </a:spcAft>
              <a:buClr>
                <a:schemeClr val="dk1"/>
              </a:buClr>
              <a:buSzPts val="1100"/>
              <a:buFont typeface="Arial"/>
              <a:buNone/>
            </a:pPr>
            <a:r>
              <a:rPr lang="en" sz="1350">
                <a:solidFill>
                  <a:schemeClr val="dk1"/>
                </a:solidFill>
                <a:highlight>
                  <a:srgbClr val="F2F2F2"/>
                </a:highlight>
              </a:rPr>
              <a:t>her the trades were independent or</a:t>
            </a:r>
            <a:endParaRPr sz="1350">
              <a:solidFill>
                <a:schemeClr val="dk1"/>
              </a:solidFill>
              <a:highlight>
                <a:srgbClr val="F2F2F2"/>
              </a:highlight>
            </a:endParaRPr>
          </a:p>
          <a:p>
            <a:pPr indent="0" lvl="0" marL="0" marR="0" rtl="0" algn="l">
              <a:lnSpc>
                <a:spcPct val="115000"/>
              </a:lnSpc>
              <a:spcBef>
                <a:spcPts val="0"/>
              </a:spcBef>
              <a:spcAft>
                <a:spcPts val="0"/>
              </a:spcAft>
              <a:buClr>
                <a:schemeClr val="dk1"/>
              </a:buClr>
              <a:buSzPts val="1100"/>
              <a:buFont typeface="Arial"/>
              <a:buNone/>
            </a:pPr>
            <a:r>
              <a:rPr lang="en" sz="1350">
                <a:solidFill>
                  <a:schemeClr val="dk1"/>
                </a:solidFill>
                <a:highlight>
                  <a:srgbClr val="F2F2F2"/>
                </a:highlight>
              </a:rPr>
              <a:t>dependent. Highlight trades that will be covered in this presentation.</a:t>
            </a:r>
            <a:endParaRPr sz="1350">
              <a:solidFill>
                <a:schemeClr val="dk1"/>
              </a:solidFill>
              <a:highlight>
                <a:srgbClr val="F2F2F2"/>
              </a:highlight>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15e14dfc073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15e14dfc073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Ultrasonics &amp; </a:t>
            </a:r>
            <a:r>
              <a:rPr lang="en"/>
              <a:t>physical</a:t>
            </a:r>
            <a:r>
              <a:rPr lang="en"/>
              <a:t> push displacement sensors up to mm sensitivity, no more.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Photoelectric:</a:t>
            </a:r>
            <a:endParaRPr/>
          </a:p>
          <a:p>
            <a:pPr indent="0" lvl="0" marL="0" rtl="0" algn="l">
              <a:spcBef>
                <a:spcPts val="0"/>
              </a:spcBef>
              <a:spcAft>
                <a:spcPts val="0"/>
              </a:spcAft>
              <a:buNone/>
            </a:pPr>
            <a:r>
              <a:rPr lang="en"/>
              <a:t>Benefits: Easily testable, simple setup</a:t>
            </a:r>
            <a:endParaRPr/>
          </a:p>
          <a:p>
            <a:pPr indent="0" lvl="0" marL="0" rtl="0" algn="l">
              <a:spcBef>
                <a:spcPts val="0"/>
              </a:spcBef>
              <a:spcAft>
                <a:spcPts val="0"/>
              </a:spcAft>
              <a:buNone/>
            </a:pPr>
            <a:r>
              <a:rPr lang="en"/>
              <a:t>Cons: Expensive (ranging from $600-$10,000)</a:t>
            </a:r>
            <a:endParaRPr/>
          </a:p>
          <a:p>
            <a:pPr indent="0" lvl="0" marL="0" rtl="0" algn="l">
              <a:spcBef>
                <a:spcPts val="0"/>
              </a:spcBef>
              <a:spcAft>
                <a:spcPts val="0"/>
              </a:spcAft>
              <a:buNone/>
            </a:pPr>
            <a:r>
              <a:rPr lang="en"/>
              <a:t>Risk: Will it be sensitive enough?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Interferometer:</a:t>
            </a:r>
            <a:endParaRPr/>
          </a:p>
          <a:p>
            <a:pPr indent="0" lvl="0" marL="0" rtl="0" algn="l">
              <a:spcBef>
                <a:spcPts val="0"/>
              </a:spcBef>
              <a:spcAft>
                <a:spcPts val="0"/>
              </a:spcAft>
              <a:buNone/>
            </a:pPr>
            <a:r>
              <a:rPr lang="en"/>
              <a:t>Benefits: Highly sensitive, testable, simple setup</a:t>
            </a:r>
            <a:endParaRPr/>
          </a:p>
          <a:p>
            <a:pPr indent="0" lvl="0" marL="0" rtl="0" algn="l">
              <a:spcBef>
                <a:spcPts val="0"/>
              </a:spcBef>
              <a:spcAft>
                <a:spcPts val="0"/>
              </a:spcAft>
              <a:buNone/>
            </a:pPr>
            <a:r>
              <a:rPr lang="en"/>
              <a:t>Cons: Very expensive, might be out of budget</a:t>
            </a:r>
            <a:endParaRPr/>
          </a:p>
          <a:p>
            <a:pPr indent="0" lvl="0" marL="0" rtl="0" algn="l">
              <a:spcBef>
                <a:spcPts val="0"/>
              </a:spcBef>
              <a:spcAft>
                <a:spcPts val="0"/>
              </a:spcAft>
              <a:buNone/>
            </a:pPr>
            <a:r>
              <a:rPr lang="en"/>
              <a:t>Risk: Little to no risk </a:t>
            </a:r>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15fe4fb9176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15fe4fb9176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Ultrasonics &amp; physical push displacement sensors up to mm sensitivity, no more.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Photoelectric:</a:t>
            </a:r>
            <a:endParaRPr/>
          </a:p>
          <a:p>
            <a:pPr indent="0" lvl="0" marL="0" rtl="0" algn="l">
              <a:spcBef>
                <a:spcPts val="0"/>
              </a:spcBef>
              <a:spcAft>
                <a:spcPts val="0"/>
              </a:spcAft>
              <a:buNone/>
            </a:pPr>
            <a:r>
              <a:rPr lang="en"/>
              <a:t>Benefits: Easily testable, simple setup</a:t>
            </a:r>
            <a:endParaRPr/>
          </a:p>
          <a:p>
            <a:pPr indent="0" lvl="0" marL="0" rtl="0" algn="l">
              <a:spcBef>
                <a:spcPts val="0"/>
              </a:spcBef>
              <a:spcAft>
                <a:spcPts val="0"/>
              </a:spcAft>
              <a:buNone/>
            </a:pPr>
            <a:r>
              <a:rPr lang="en"/>
              <a:t>Cons: Expensive (ranging from $600-$10,000)</a:t>
            </a:r>
            <a:endParaRPr/>
          </a:p>
          <a:p>
            <a:pPr indent="0" lvl="0" marL="0" rtl="0" algn="l">
              <a:spcBef>
                <a:spcPts val="0"/>
              </a:spcBef>
              <a:spcAft>
                <a:spcPts val="0"/>
              </a:spcAft>
              <a:buNone/>
            </a:pPr>
            <a:r>
              <a:rPr lang="en"/>
              <a:t>Risk: Will it be sensitive enough?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Interferometer:</a:t>
            </a:r>
            <a:endParaRPr/>
          </a:p>
          <a:p>
            <a:pPr indent="0" lvl="0" marL="0" rtl="0" algn="l">
              <a:spcBef>
                <a:spcPts val="0"/>
              </a:spcBef>
              <a:spcAft>
                <a:spcPts val="0"/>
              </a:spcAft>
              <a:buNone/>
            </a:pPr>
            <a:r>
              <a:rPr lang="en"/>
              <a:t>Benefits: Highly sensitive, testable, simple setup</a:t>
            </a:r>
            <a:endParaRPr/>
          </a:p>
          <a:p>
            <a:pPr indent="0" lvl="0" marL="0" rtl="0" algn="l">
              <a:spcBef>
                <a:spcPts val="0"/>
              </a:spcBef>
              <a:spcAft>
                <a:spcPts val="0"/>
              </a:spcAft>
              <a:buNone/>
            </a:pPr>
            <a:r>
              <a:rPr lang="en"/>
              <a:t>Cons: Very expensive, might be out of budget</a:t>
            </a:r>
            <a:endParaRPr/>
          </a:p>
          <a:p>
            <a:pPr indent="0" lvl="0" marL="0" rtl="0" algn="l">
              <a:spcBef>
                <a:spcPts val="0"/>
              </a:spcBef>
              <a:spcAft>
                <a:spcPts val="0"/>
              </a:spcAft>
              <a:buNone/>
            </a:pPr>
            <a:r>
              <a:rPr lang="en"/>
              <a:t>Risk: Little to no risk </a:t>
            </a:r>
            <a:endParaRPr/>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15bd8603eb3_1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15bd8603eb3_1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15e14dfc073_1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15e14dfc073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15fe4fb9176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15fe4fb9176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Size affects angle </a:t>
            </a:r>
            <a:endParaRPr/>
          </a:p>
          <a:p>
            <a:pPr indent="-298450" lvl="1" marL="914400" rtl="0" algn="l">
              <a:spcBef>
                <a:spcPts val="0"/>
              </a:spcBef>
              <a:spcAft>
                <a:spcPts val="0"/>
              </a:spcAft>
              <a:buSzPts val="1100"/>
              <a:buChar char="○"/>
            </a:pPr>
            <a:r>
              <a:rPr lang="en">
                <a:solidFill>
                  <a:schemeClr val="dk1"/>
                </a:solidFill>
              </a:rPr>
              <a:t>Smaller particles scatter light through larger angles</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15e14dfc073_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15e14dfc073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Size affects angle </a:t>
            </a:r>
            <a:endParaRPr/>
          </a:p>
          <a:p>
            <a:pPr indent="-298450" lvl="1" marL="914400" rtl="0" algn="l">
              <a:spcBef>
                <a:spcPts val="0"/>
              </a:spcBef>
              <a:spcAft>
                <a:spcPts val="0"/>
              </a:spcAft>
              <a:buSzPts val="1100"/>
              <a:buChar char="○"/>
            </a:pPr>
            <a:r>
              <a:rPr lang="en">
                <a:solidFill>
                  <a:schemeClr val="dk1"/>
                </a:solidFill>
              </a:rPr>
              <a:t>Smaller particles scatter light through larger angles</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15bd8603eb3_1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15bd8603eb3_1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15bd8603eb3_7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15bd8603eb3_7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Talk about why </a:t>
            </a:r>
            <a:r>
              <a:rPr lang="en"/>
              <a:t>sensitivity</a:t>
            </a:r>
            <a:r>
              <a:rPr lang="en"/>
              <a:t> is the most important parameter, also mention that we computed sensitivity for the capacitor and laser diffraction as a function of applied force and plate thickness. Mention that we found 10^3 more sensitivity for cap then direct deflection. SLIDES WITH PLOTS ARE IN BACKUP</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15bd8603eb3_1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15bd8603eb3_1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15bd8603eb3_1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15bd8603eb3_1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15b6d3a1456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15b6d3a1456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Discuss the components of Enceladus that are important to us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Notes from practice PDR Run</a:t>
            </a:r>
            <a:endParaRPr/>
          </a:p>
          <a:p>
            <a:pPr indent="0" lvl="0" marL="0" rtl="0" algn="l">
              <a:spcBef>
                <a:spcPts val="0"/>
              </a:spcBef>
              <a:spcAft>
                <a:spcPts val="0"/>
              </a:spcAft>
              <a:buNone/>
            </a:pPr>
            <a:r>
              <a:rPr b="1" lang="en"/>
              <a:t>Largest composition of water relative to….?</a:t>
            </a:r>
            <a:endParaRPr b="1"/>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15bd8603eb3_1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15bd8603eb3_1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15f8cc4a14c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15f8cc4a14c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15f8cc4a14c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15f8cc4a14c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15f8cc4a14c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15f8cc4a14c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15f8cc4a14c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15f8cc4a14c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15f8cc4a14c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15f8cc4a14c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15f8cc4a14c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15f8cc4a14c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15f8cc4a14c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15f8cc4a14c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15f8cc4a14c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15f8cc4a14c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15f8cc4a14c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15f8cc4a14c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15cd71d9e58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15cd71d9e58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Discuss why we are tasked with our project</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15c4443cb2b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15c4443cb2b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15d580044c2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15d580044c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15bd8603eb3_7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15bd8603eb3_7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Asumptions: </a:t>
            </a:r>
            <a:endParaRPr/>
          </a:p>
          <a:p>
            <a:pPr indent="0" lvl="0" marL="0" rtl="0" algn="l">
              <a:spcBef>
                <a:spcPts val="0"/>
              </a:spcBef>
              <a:spcAft>
                <a:spcPts val="0"/>
              </a:spcAft>
              <a:buNone/>
            </a:pPr>
            <a:r>
              <a:rPr lang="en"/>
              <a:t>Force exerted by an ice particle on the plate is equal to the force it would exert on a 2D beam as calculated using energy methods</a:t>
            </a:r>
            <a:endParaRPr/>
          </a:p>
          <a:p>
            <a:pPr indent="0" lvl="0" marL="0" rtl="0" algn="l">
              <a:spcBef>
                <a:spcPts val="0"/>
              </a:spcBef>
              <a:spcAft>
                <a:spcPts val="0"/>
              </a:spcAft>
              <a:buNone/>
            </a:pPr>
            <a:r>
              <a:rPr lang="en"/>
              <a:t>Plate is not punctured </a:t>
            </a:r>
            <a:endParaRPr/>
          </a:p>
          <a:p>
            <a:pPr indent="0" lvl="0" marL="0" rtl="0" algn="l">
              <a:spcBef>
                <a:spcPts val="0"/>
              </a:spcBef>
              <a:spcAft>
                <a:spcPts val="0"/>
              </a:spcAft>
              <a:buNone/>
            </a:pPr>
            <a:r>
              <a:rPr lang="en"/>
              <a:t>Material is uniform</a:t>
            </a:r>
            <a:endParaRPr/>
          </a:p>
          <a:p>
            <a:pPr indent="0" lvl="0" marL="0" rtl="0" algn="l">
              <a:spcBef>
                <a:spcPts val="0"/>
              </a:spcBef>
              <a:spcAft>
                <a:spcPts val="0"/>
              </a:spcAft>
              <a:buNone/>
            </a:pPr>
            <a:r>
              <a:rPr lang="en"/>
              <a:t>Geometric symmetry</a:t>
            </a:r>
            <a:endParaRPr/>
          </a:p>
          <a:p>
            <a:pPr indent="0" lvl="0" marL="0" rtl="0" algn="l">
              <a:spcBef>
                <a:spcPts val="0"/>
              </a:spcBef>
              <a:spcAft>
                <a:spcPts val="0"/>
              </a:spcAft>
              <a:buNone/>
            </a:pPr>
            <a:r>
              <a:rPr lang="en"/>
              <a:t>Area of impact &lt;&lt;  thickness of plate</a:t>
            </a:r>
            <a:endParaRPr/>
          </a:p>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15bd8603eb3_7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15bd8603eb3_7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parallel plate capacitor whose top plate is the plate experiencing the applied point load in the previous model</a:t>
            </a:r>
            <a:endParaRPr/>
          </a:p>
          <a:p>
            <a:pPr indent="0" lvl="0" marL="0" rtl="0" algn="l">
              <a:spcBef>
                <a:spcPts val="0"/>
              </a:spcBef>
              <a:spcAft>
                <a:spcPts val="0"/>
              </a:spcAft>
              <a:buNone/>
            </a:pPr>
            <a:r>
              <a:rPr lang="en"/>
              <a:t>Assumptions:</a:t>
            </a:r>
            <a:endParaRPr/>
          </a:p>
          <a:p>
            <a:pPr indent="0" lvl="0" marL="0" rtl="0" algn="l">
              <a:spcBef>
                <a:spcPts val="0"/>
              </a:spcBef>
              <a:spcAft>
                <a:spcPts val="0"/>
              </a:spcAft>
              <a:buNone/>
            </a:pPr>
            <a:r>
              <a:rPr lang="en"/>
              <a:t>Infinite plates</a:t>
            </a:r>
            <a:endParaRPr/>
          </a:p>
          <a:p>
            <a:pPr indent="0" lvl="0" marL="0" rtl="0" algn="l">
              <a:spcBef>
                <a:spcPts val="0"/>
              </a:spcBef>
              <a:spcAft>
                <a:spcPts val="0"/>
              </a:spcAft>
              <a:buNone/>
            </a:pPr>
            <a:r>
              <a:rPr lang="en"/>
              <a:t>Top plate deflects uniformly</a:t>
            </a:r>
            <a:endParaRPr/>
          </a:p>
          <a:p>
            <a:pPr indent="0" lvl="0" marL="0" rtl="0" algn="l">
              <a:spcBef>
                <a:spcPts val="0"/>
              </a:spcBef>
              <a:spcAft>
                <a:spcPts val="0"/>
              </a:spcAft>
              <a:buNone/>
            </a:pPr>
            <a:r>
              <a:rPr lang="en"/>
              <a:t>Charge is constant</a:t>
            </a:r>
            <a:endParaRPr/>
          </a:p>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15d580044c2_3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15d580044c2_3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15f8cc4a14c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15f8cc4a14c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15d580044c2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15d580044c2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15d580044c2_2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15d580044c2_2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15cd71d9e58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15cd71d9e58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15cd71d9e58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15cd71d9e58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15cd71d9e58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15cd71d9e58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15d65d4e04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15d65d4e04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Delete chamber, create in slide table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Sensor</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Develop means to detect acoustic signals</a:t>
            </a:r>
            <a:endParaRPr/>
          </a:p>
          <a:p>
            <a:pPr indent="-298450" lvl="0" marL="457200" rtl="0" algn="l">
              <a:spcBef>
                <a:spcPts val="0"/>
              </a:spcBef>
              <a:spcAft>
                <a:spcPts val="0"/>
              </a:spcAft>
              <a:buSzPts val="1100"/>
              <a:buChar char="●"/>
            </a:pPr>
            <a:r>
              <a:rPr lang="en"/>
              <a:t>Includes acquisition of parts and assembly</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4.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12.png"/><Relationship Id="rId5" Type="http://schemas.openxmlformats.org/officeDocument/2006/relationships/image" Target="../media/image19.png"/><Relationship Id="rId6" Type="http://schemas.openxmlformats.org/officeDocument/2006/relationships/image" Target="../media/image10.png"/><Relationship Id="rId7"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6.jp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 Id="rId3"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5.png"/><Relationship Id="rId4" Type="http://schemas.openxmlformats.org/officeDocument/2006/relationships/image" Target="../media/image25.png"/><Relationship Id="rId5" Type="http://schemas.openxmlformats.org/officeDocument/2006/relationships/image" Target="../media/image20.png"/><Relationship Id="rId6" Type="http://schemas.openxmlformats.org/officeDocument/2006/relationships/image" Target="../media/image3.png"/><Relationship Id="rId7" Type="http://schemas.openxmlformats.org/officeDocument/2006/relationships/image" Target="../media/image24.png"/><Relationship Id="rId8" Type="http://schemas.openxmlformats.org/officeDocument/2006/relationships/image" Target="../media/image1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3.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3.xml"/><Relationship Id="rId3" Type="http://schemas.openxmlformats.org/officeDocument/2006/relationships/image" Target="../media/image1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5.xml"/><Relationship Id="rId3" Type="http://schemas.openxmlformats.org/officeDocument/2006/relationships/image" Target="../media/image1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6.xml"/><Relationship Id="rId3" Type="http://schemas.openxmlformats.org/officeDocument/2006/relationships/image" Target="../media/image1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hyperlink" Target="https://photojournal.jpl.nasa.gov/figures/PIA19656_fig1.jpg" TargetMode="External"/><Relationship Id="rId5" Type="http://schemas.openxmlformats.org/officeDocument/2006/relationships/hyperlink" Target="https://photojournal.jpl.nasa.gov/jpegMod/PIA21442_modest.jpg" TargetMode="External"/><Relationship Id="rId6" Type="http://schemas.openxmlformats.org/officeDocument/2006/relationships/image" Target="../media/image13.png"/><Relationship Id="rId7"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3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3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3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1.png"/><Relationship Id="rId5"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4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4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44.png"/><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45.png"/><Relationship Id="rId4" Type="http://schemas.openxmlformats.org/officeDocument/2006/relationships/image" Target="../media/image4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47.jpg"/><Relationship Id="rId4" Type="http://schemas.openxmlformats.org/officeDocument/2006/relationships/image" Target="../media/image49.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46.jpg"/><Relationship Id="rId4" Type="http://schemas.openxmlformats.org/officeDocument/2006/relationships/image" Target="../media/image50.jpg"/><Relationship Id="rId5" Type="http://schemas.openxmlformats.org/officeDocument/2006/relationships/image" Target="../media/image4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20225" y="-7"/>
            <a:ext cx="9103551" cy="5143506"/>
          </a:xfrm>
          <a:prstGeom prst="rect">
            <a:avLst/>
          </a:prstGeom>
          <a:noFill/>
          <a:ln>
            <a:noFill/>
          </a:ln>
        </p:spPr>
      </p:pic>
      <p:sp>
        <p:nvSpPr>
          <p:cNvPr id="55" name="Google Shape;55;p13"/>
          <p:cNvSpPr/>
          <p:nvPr/>
        </p:nvSpPr>
        <p:spPr>
          <a:xfrm>
            <a:off x="7444475" y="4093800"/>
            <a:ext cx="825300" cy="2568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3"/>
          <p:cNvSpPr txBox="1"/>
          <p:nvPr>
            <p:ph type="ctrTitle"/>
          </p:nvPr>
        </p:nvSpPr>
        <p:spPr>
          <a:xfrm>
            <a:off x="137700" y="3449338"/>
            <a:ext cx="8868600" cy="97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b="1" lang="en" sz="3900"/>
              <a:t>Micro-resolution Unidirectional Sensor for Ice Collisions - M.U.S.I.C.</a:t>
            </a:r>
            <a:endParaRPr b="1" sz="3900"/>
          </a:p>
        </p:txBody>
      </p:sp>
      <p:sp>
        <p:nvSpPr>
          <p:cNvPr id="57" name="Google Shape;57;p13"/>
          <p:cNvSpPr txBox="1"/>
          <p:nvPr>
            <p:ph idx="1" type="subTitle"/>
          </p:nvPr>
        </p:nvSpPr>
        <p:spPr>
          <a:xfrm>
            <a:off x="311700" y="2359575"/>
            <a:ext cx="8520600" cy="707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600">
                <a:solidFill>
                  <a:schemeClr val="dk1"/>
                </a:solidFill>
              </a:rPr>
              <a:t>Preliminary Design Review</a:t>
            </a:r>
            <a:endParaRPr sz="2600">
              <a:solidFill>
                <a:schemeClr val="dk1"/>
              </a:solidFill>
            </a:endParaRPr>
          </a:p>
        </p:txBody>
      </p:sp>
      <p:sp>
        <p:nvSpPr>
          <p:cNvPr id="58" name="Google Shape;58;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2"/>
          <p:cNvSpPr txBox="1"/>
          <p:nvPr>
            <p:ph type="title"/>
          </p:nvPr>
        </p:nvSpPr>
        <p:spPr>
          <a:xfrm>
            <a:off x="311700" y="4275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Level 1 Requirements</a:t>
            </a:r>
            <a:endParaRPr/>
          </a:p>
        </p:txBody>
      </p:sp>
      <p:sp>
        <p:nvSpPr>
          <p:cNvPr id="130" name="Google Shape;130;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31" name="Google Shape;131;p22"/>
          <p:cNvSpPr txBox="1"/>
          <p:nvPr/>
        </p:nvSpPr>
        <p:spPr>
          <a:xfrm>
            <a:off x="430525" y="1331750"/>
            <a:ext cx="6669300" cy="3140100"/>
          </a:xfrm>
          <a:prstGeom prst="rect">
            <a:avLst/>
          </a:prstGeom>
          <a:noFill/>
          <a:ln>
            <a:noFill/>
          </a:ln>
        </p:spPr>
        <p:txBody>
          <a:bodyPr anchorCtr="0" anchor="t" bIns="91425" lIns="91425" spcFirstLastPara="1" rIns="91425" wrap="square" tIns="91425">
            <a:spAutoFit/>
          </a:bodyPr>
          <a:lstStyle/>
          <a:p>
            <a:pPr indent="-381000" lvl="0" marL="457200" rtl="0" algn="l">
              <a:spcBef>
                <a:spcPts val="0"/>
              </a:spcBef>
              <a:spcAft>
                <a:spcPts val="0"/>
              </a:spcAft>
              <a:buClr>
                <a:schemeClr val="dk1"/>
              </a:buClr>
              <a:buSzPts val="2400"/>
              <a:buChar char="●"/>
            </a:pPr>
            <a:r>
              <a:rPr lang="en" sz="2400">
                <a:solidFill>
                  <a:schemeClr val="dk1"/>
                </a:solidFill>
              </a:rPr>
              <a:t>Operational in bench conditions</a:t>
            </a:r>
            <a:endParaRPr sz="2400">
              <a:solidFill>
                <a:schemeClr val="dk1"/>
              </a:solidFill>
            </a:endParaRPr>
          </a:p>
          <a:p>
            <a:pPr indent="0" lvl="0" marL="0" rtl="0" algn="l">
              <a:spcBef>
                <a:spcPts val="0"/>
              </a:spcBef>
              <a:spcAft>
                <a:spcPts val="0"/>
              </a:spcAft>
              <a:buNone/>
            </a:pPr>
            <a:r>
              <a:t/>
            </a:r>
            <a:endParaRPr sz="2400">
              <a:solidFill>
                <a:schemeClr val="dk1"/>
              </a:solidFill>
            </a:endParaRPr>
          </a:p>
          <a:p>
            <a:pPr indent="-381000" lvl="0" marL="457200" rtl="0" algn="l">
              <a:spcBef>
                <a:spcPts val="0"/>
              </a:spcBef>
              <a:spcAft>
                <a:spcPts val="0"/>
              </a:spcAft>
              <a:buClr>
                <a:schemeClr val="dk1"/>
              </a:buClr>
              <a:buSzPts val="2400"/>
              <a:buChar char="●"/>
            </a:pPr>
            <a:r>
              <a:rPr lang="en" sz="2400">
                <a:solidFill>
                  <a:schemeClr val="dk1"/>
                </a:solidFill>
              </a:rPr>
              <a:t>Survive repeated impacts from small particles</a:t>
            </a:r>
            <a:endParaRPr sz="2400">
              <a:solidFill>
                <a:schemeClr val="dk1"/>
              </a:solidFill>
            </a:endParaRPr>
          </a:p>
          <a:p>
            <a:pPr indent="0" lvl="0" marL="0" rtl="0" algn="l">
              <a:spcBef>
                <a:spcPts val="0"/>
              </a:spcBef>
              <a:spcAft>
                <a:spcPts val="0"/>
              </a:spcAft>
              <a:buNone/>
            </a:pPr>
            <a:r>
              <a:t/>
            </a:r>
            <a:endParaRPr sz="2400">
              <a:solidFill>
                <a:schemeClr val="dk1"/>
              </a:solidFill>
            </a:endParaRPr>
          </a:p>
          <a:p>
            <a:pPr indent="-381000" lvl="0" marL="457200" rtl="0" algn="l">
              <a:spcBef>
                <a:spcPts val="0"/>
              </a:spcBef>
              <a:spcAft>
                <a:spcPts val="0"/>
              </a:spcAft>
              <a:buClr>
                <a:schemeClr val="dk1"/>
              </a:buClr>
              <a:buSzPts val="2400"/>
              <a:buChar char="●"/>
            </a:pPr>
            <a:r>
              <a:rPr lang="en" sz="2400">
                <a:solidFill>
                  <a:schemeClr val="dk1"/>
                </a:solidFill>
              </a:rPr>
              <a:t>Provide impact data over given window of time</a:t>
            </a:r>
            <a:endParaRPr sz="2400">
              <a:solidFill>
                <a:schemeClr val="dk1"/>
              </a:solidFill>
            </a:endParaRPr>
          </a:p>
          <a:p>
            <a:pPr indent="0" lvl="0" marL="0" rtl="0" algn="l">
              <a:spcBef>
                <a:spcPts val="0"/>
              </a:spcBef>
              <a:spcAft>
                <a:spcPts val="0"/>
              </a:spcAft>
              <a:buNone/>
            </a:pPr>
            <a:r>
              <a:t/>
            </a:r>
            <a:endParaRPr sz="24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aphicFrame>
        <p:nvGraphicFramePr>
          <p:cNvPr id="137" name="Google Shape;137;p23"/>
          <p:cNvGraphicFramePr/>
          <p:nvPr/>
        </p:nvGraphicFramePr>
        <p:xfrm>
          <a:off x="759400" y="309275"/>
          <a:ext cx="3000000" cy="3000000"/>
        </p:xfrm>
        <a:graphic>
          <a:graphicData uri="http://schemas.openxmlformats.org/drawingml/2006/table">
            <a:tbl>
              <a:tblPr>
                <a:noFill/>
                <a:tableStyleId>{BFC1894F-C894-44AF-8DA5-4E7B40659E67}</a:tableStyleId>
              </a:tblPr>
              <a:tblGrid>
                <a:gridCol w="3962575"/>
                <a:gridCol w="3662625"/>
              </a:tblGrid>
              <a:tr h="1004775">
                <a:tc>
                  <a:txBody>
                    <a:bodyPr/>
                    <a:lstStyle/>
                    <a:p>
                      <a:pPr indent="0" lvl="0" marL="0" rtl="0" algn="ctr">
                        <a:spcBef>
                          <a:spcPts val="0"/>
                        </a:spcBef>
                        <a:spcAft>
                          <a:spcPts val="0"/>
                        </a:spcAft>
                        <a:buNone/>
                      </a:pPr>
                      <a:r>
                        <a:rPr b="1" lang="en" sz="3000">
                          <a:solidFill>
                            <a:schemeClr val="dk1"/>
                          </a:solidFill>
                        </a:rPr>
                        <a:t>Limiting Requirements</a:t>
                      </a:r>
                      <a:endParaRPr b="1" sz="1600">
                        <a:solidFill>
                          <a:schemeClr val="dk1"/>
                        </a:solidFill>
                      </a:endParaRPr>
                    </a:p>
                  </a:txBody>
                  <a:tcPr marT="91425" marB="91425" marR="91425" marL="91425" anchor="ctr">
                    <a:solidFill>
                      <a:schemeClr val="lt1"/>
                    </a:solidFill>
                  </a:tcPr>
                </a:tc>
                <a:tc>
                  <a:txBody>
                    <a:bodyPr/>
                    <a:lstStyle/>
                    <a:p>
                      <a:pPr indent="0" lvl="0" marL="0" rtl="0" algn="ctr">
                        <a:spcBef>
                          <a:spcPts val="0"/>
                        </a:spcBef>
                        <a:spcAft>
                          <a:spcPts val="0"/>
                        </a:spcAft>
                        <a:buNone/>
                      </a:pPr>
                      <a:r>
                        <a:rPr b="1" lang="en" sz="3000">
                          <a:solidFill>
                            <a:schemeClr val="dk1"/>
                          </a:solidFill>
                        </a:rPr>
                        <a:t>Trade Impact</a:t>
                      </a:r>
                      <a:endParaRPr b="1" sz="1600">
                        <a:solidFill>
                          <a:schemeClr val="dk1"/>
                        </a:solidFill>
                      </a:endParaRPr>
                    </a:p>
                  </a:txBody>
                  <a:tcPr marT="91425" marB="91425" marR="91425" marL="91425" anchor="ctr">
                    <a:solidFill>
                      <a:schemeClr val="lt1"/>
                    </a:solidFill>
                  </a:tcPr>
                </a:tc>
              </a:tr>
              <a:tr h="1243475">
                <a:tc>
                  <a:txBody>
                    <a:bodyPr/>
                    <a:lstStyle/>
                    <a:p>
                      <a:pPr indent="0" lvl="0" marL="0" rtl="0" algn="ctr">
                        <a:lnSpc>
                          <a:spcPct val="115000"/>
                        </a:lnSpc>
                        <a:spcBef>
                          <a:spcPts val="0"/>
                        </a:spcBef>
                        <a:spcAft>
                          <a:spcPts val="1200"/>
                        </a:spcAft>
                        <a:buNone/>
                      </a:pPr>
                      <a:r>
                        <a:rPr lang="en" sz="2200">
                          <a:solidFill>
                            <a:schemeClr val="dk1"/>
                          </a:solidFill>
                        </a:rPr>
                        <a:t>1 Watt power consumption</a:t>
                      </a:r>
                      <a:endParaRPr sz="2200">
                        <a:solidFill>
                          <a:schemeClr val="dk1"/>
                        </a:solidFill>
                      </a:endParaRPr>
                    </a:p>
                  </a:txBody>
                  <a:tcPr marT="91425" marB="91425" marR="91425" marL="91425" anchor="ctr"/>
                </a:tc>
                <a:tc>
                  <a:txBody>
                    <a:bodyPr/>
                    <a:lstStyle/>
                    <a:p>
                      <a:pPr indent="0" lvl="0" marL="0" rtl="0" algn="ctr">
                        <a:spcBef>
                          <a:spcPts val="0"/>
                        </a:spcBef>
                        <a:spcAft>
                          <a:spcPts val="0"/>
                        </a:spcAft>
                        <a:buNone/>
                      </a:pPr>
                      <a:r>
                        <a:rPr lang="en" sz="2200">
                          <a:solidFill>
                            <a:schemeClr val="dk1"/>
                          </a:solidFill>
                        </a:rPr>
                        <a:t>Complexity</a:t>
                      </a:r>
                      <a:endParaRPr sz="2200">
                        <a:solidFill>
                          <a:schemeClr val="dk1"/>
                        </a:solidFill>
                      </a:endParaRPr>
                    </a:p>
                  </a:txBody>
                  <a:tcPr marT="91425" marB="91425" marR="91425" marL="91425" anchor="ctr"/>
                </a:tc>
              </a:tr>
              <a:tr h="1198150">
                <a:tc>
                  <a:txBody>
                    <a:bodyPr/>
                    <a:lstStyle/>
                    <a:p>
                      <a:pPr indent="0" lvl="0" marL="0" rtl="0" algn="ctr">
                        <a:lnSpc>
                          <a:spcPct val="115000"/>
                        </a:lnSpc>
                        <a:spcBef>
                          <a:spcPts val="0"/>
                        </a:spcBef>
                        <a:spcAft>
                          <a:spcPts val="1200"/>
                        </a:spcAft>
                        <a:buNone/>
                      </a:pPr>
                      <a:r>
                        <a:rPr lang="en" sz="2200">
                          <a:solidFill>
                            <a:schemeClr val="dk1"/>
                          </a:solidFill>
                        </a:rPr>
                        <a:t>Size of the particles to be detected</a:t>
                      </a:r>
                      <a:endParaRPr sz="2200">
                        <a:solidFill>
                          <a:schemeClr val="dk1"/>
                        </a:solidFill>
                      </a:endParaRPr>
                    </a:p>
                  </a:txBody>
                  <a:tcPr marT="91425" marB="91425" marR="91425" marL="91425" anchor="ctr"/>
                </a:tc>
                <a:tc>
                  <a:txBody>
                    <a:bodyPr/>
                    <a:lstStyle/>
                    <a:p>
                      <a:pPr indent="0" lvl="0" marL="0" rtl="0" algn="ctr">
                        <a:spcBef>
                          <a:spcPts val="0"/>
                        </a:spcBef>
                        <a:spcAft>
                          <a:spcPts val="0"/>
                        </a:spcAft>
                        <a:buNone/>
                      </a:pPr>
                      <a:r>
                        <a:rPr lang="en" sz="2200">
                          <a:solidFill>
                            <a:schemeClr val="dk1"/>
                          </a:solidFill>
                        </a:rPr>
                        <a:t>Sensitivity</a:t>
                      </a:r>
                      <a:endParaRPr sz="2200">
                        <a:solidFill>
                          <a:schemeClr val="dk1"/>
                        </a:solidFill>
                      </a:endParaRPr>
                    </a:p>
                    <a:p>
                      <a:pPr indent="0" lvl="0" marL="0" rtl="0" algn="ctr">
                        <a:spcBef>
                          <a:spcPts val="0"/>
                        </a:spcBef>
                        <a:spcAft>
                          <a:spcPts val="0"/>
                        </a:spcAft>
                        <a:buNone/>
                      </a:pPr>
                      <a:r>
                        <a:rPr lang="en" sz="2200">
                          <a:solidFill>
                            <a:schemeClr val="dk1"/>
                          </a:solidFill>
                        </a:rPr>
                        <a:t>Cost</a:t>
                      </a:r>
                      <a:endParaRPr sz="2200">
                        <a:solidFill>
                          <a:schemeClr val="dk1"/>
                        </a:solidFill>
                      </a:endParaRPr>
                    </a:p>
                  </a:txBody>
                  <a:tcPr marT="91425" marB="91425" marR="91425" marL="91425" anchor="ctr"/>
                </a:tc>
              </a:tr>
              <a:tr h="986075">
                <a:tc>
                  <a:txBody>
                    <a:bodyPr/>
                    <a:lstStyle/>
                    <a:p>
                      <a:pPr indent="0" lvl="0" marL="0" rtl="0" algn="ctr">
                        <a:lnSpc>
                          <a:spcPct val="115000"/>
                        </a:lnSpc>
                        <a:spcBef>
                          <a:spcPts val="0"/>
                        </a:spcBef>
                        <a:spcAft>
                          <a:spcPts val="1200"/>
                        </a:spcAft>
                        <a:buNone/>
                      </a:pPr>
                      <a:r>
                        <a:rPr lang="en" sz="2200">
                          <a:solidFill>
                            <a:schemeClr val="dk1"/>
                          </a:solidFill>
                        </a:rPr>
                        <a:t>Rate of particle impact</a:t>
                      </a:r>
                      <a:endParaRPr sz="2200">
                        <a:solidFill>
                          <a:schemeClr val="dk1"/>
                        </a:solidFill>
                      </a:endParaRPr>
                    </a:p>
                  </a:txBody>
                  <a:tcPr marT="91425" marB="91425" marR="91425" marL="91425" anchor="ctr"/>
                </a:tc>
                <a:tc>
                  <a:txBody>
                    <a:bodyPr/>
                    <a:lstStyle/>
                    <a:p>
                      <a:pPr indent="0" lvl="0" marL="0" rtl="0" algn="ctr">
                        <a:spcBef>
                          <a:spcPts val="0"/>
                        </a:spcBef>
                        <a:spcAft>
                          <a:spcPts val="0"/>
                        </a:spcAft>
                        <a:buNone/>
                      </a:pPr>
                      <a:r>
                        <a:rPr lang="en" sz="2200">
                          <a:solidFill>
                            <a:schemeClr val="dk1"/>
                          </a:solidFill>
                        </a:rPr>
                        <a:t>Sensitivity</a:t>
                      </a:r>
                      <a:endParaRPr sz="2200">
                        <a:solidFill>
                          <a:schemeClr val="dk1"/>
                        </a:solidFill>
                      </a:endParaRPr>
                    </a:p>
                    <a:p>
                      <a:pPr indent="0" lvl="0" marL="0" rtl="0" algn="ctr">
                        <a:spcBef>
                          <a:spcPts val="0"/>
                        </a:spcBef>
                        <a:spcAft>
                          <a:spcPts val="0"/>
                        </a:spcAft>
                        <a:buNone/>
                      </a:pPr>
                      <a:r>
                        <a:rPr lang="en" sz="2200">
                          <a:solidFill>
                            <a:schemeClr val="dk1"/>
                          </a:solidFill>
                        </a:rPr>
                        <a:t>Testability</a:t>
                      </a:r>
                      <a:endParaRPr sz="2200">
                        <a:solidFill>
                          <a:schemeClr val="dk1"/>
                        </a:solidFill>
                      </a:endParaRPr>
                    </a:p>
                  </a:txBody>
                  <a:tcPr marT="91425" marB="91425" marR="91425" marL="91425" anchor="ct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id="142" name="Google Shape;142;p24"/>
          <p:cNvPicPr preferRelativeResize="0"/>
          <p:nvPr/>
        </p:nvPicPr>
        <p:blipFill>
          <a:blip r:embed="rId3">
            <a:alphaModFix/>
          </a:blip>
          <a:stretch>
            <a:fillRect/>
          </a:stretch>
        </p:blipFill>
        <p:spPr>
          <a:xfrm>
            <a:off x="0" y="0"/>
            <a:ext cx="9144003" cy="5143500"/>
          </a:xfrm>
          <a:prstGeom prst="rect">
            <a:avLst/>
          </a:prstGeom>
          <a:noFill/>
          <a:ln>
            <a:noFill/>
          </a:ln>
        </p:spPr>
      </p:pic>
      <p:sp>
        <p:nvSpPr>
          <p:cNvPr id="143" name="Google Shape;143;p24"/>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Trade Study</a:t>
            </a:r>
            <a:endParaRPr/>
          </a:p>
        </p:txBody>
      </p:sp>
      <p:sp>
        <p:nvSpPr>
          <p:cNvPr id="144" name="Google Shape;144;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Particle Sensor</a:t>
            </a:r>
            <a:endParaRPr/>
          </a:p>
        </p:txBody>
      </p:sp>
      <p:sp>
        <p:nvSpPr>
          <p:cNvPr id="150" name="Google Shape;150;p25"/>
          <p:cNvSpPr txBox="1"/>
          <p:nvPr>
            <p:ph idx="1" type="body"/>
          </p:nvPr>
        </p:nvSpPr>
        <p:spPr>
          <a:xfrm>
            <a:off x="504225" y="1360975"/>
            <a:ext cx="3998100" cy="3416400"/>
          </a:xfrm>
          <a:prstGeom prst="rect">
            <a:avLst/>
          </a:prstGeom>
          <a:effectLst>
            <a:outerShdw blurRad="57150" rotWithShape="0" algn="bl" dir="5400000" dist="19050">
              <a:srgbClr val="000000">
                <a:alpha val="50000"/>
              </a:srgbClr>
            </a:outerShdw>
            <a:reflection blurRad="0" dir="5400000" dist="38100" endA="0" fadeDir="5400012" kx="0" rotWithShape="0" algn="bl" stPos="0" sy="-100000" ky="0"/>
          </a:effectLst>
        </p:spPr>
        <p:txBody>
          <a:bodyPr anchorCtr="0" anchor="t" bIns="91425" lIns="91425" spcFirstLastPara="1" rIns="91425" wrap="square" tIns="91425">
            <a:normAutofit/>
          </a:bodyPr>
          <a:lstStyle/>
          <a:p>
            <a:pPr indent="0" lvl="0" marL="0" rtl="0" algn="l">
              <a:lnSpc>
                <a:spcPct val="150000"/>
              </a:lnSpc>
              <a:spcBef>
                <a:spcPts val="0"/>
              </a:spcBef>
              <a:spcAft>
                <a:spcPts val="0"/>
              </a:spcAft>
              <a:buNone/>
            </a:pPr>
            <a:r>
              <a:rPr lang="en" sz="2200">
                <a:solidFill>
                  <a:schemeClr val="dk1"/>
                </a:solidFill>
              </a:rPr>
              <a:t>Key Requirements:</a:t>
            </a:r>
            <a:endParaRPr sz="2200">
              <a:solidFill>
                <a:schemeClr val="dk1"/>
              </a:solidFill>
            </a:endParaRPr>
          </a:p>
          <a:p>
            <a:pPr indent="-368300" lvl="0" marL="457200" rtl="0" algn="l">
              <a:lnSpc>
                <a:spcPct val="150000"/>
              </a:lnSpc>
              <a:spcBef>
                <a:spcPts val="1200"/>
              </a:spcBef>
              <a:spcAft>
                <a:spcPts val="0"/>
              </a:spcAft>
              <a:buClr>
                <a:schemeClr val="dk1"/>
              </a:buClr>
              <a:buSzPts val="2200"/>
              <a:buChar char="●"/>
            </a:pPr>
            <a:r>
              <a:rPr lang="en" sz="2200">
                <a:solidFill>
                  <a:schemeClr val="dk1"/>
                </a:solidFill>
              </a:rPr>
              <a:t>Sufficient </a:t>
            </a:r>
            <a:r>
              <a:rPr lang="en" sz="2200">
                <a:solidFill>
                  <a:schemeClr val="dk1"/>
                </a:solidFill>
              </a:rPr>
              <a:t>sensitivity</a:t>
            </a:r>
            <a:endParaRPr sz="2200">
              <a:solidFill>
                <a:schemeClr val="dk1"/>
              </a:solidFill>
            </a:endParaRPr>
          </a:p>
          <a:p>
            <a:pPr indent="-368300" lvl="0" marL="457200" rtl="0" algn="l">
              <a:lnSpc>
                <a:spcPct val="150000"/>
              </a:lnSpc>
              <a:spcBef>
                <a:spcPts val="0"/>
              </a:spcBef>
              <a:spcAft>
                <a:spcPts val="0"/>
              </a:spcAft>
              <a:buClr>
                <a:schemeClr val="dk1"/>
              </a:buClr>
              <a:buSzPts val="2200"/>
              <a:buChar char="●"/>
            </a:pPr>
            <a:r>
              <a:rPr lang="en" sz="2200">
                <a:solidFill>
                  <a:schemeClr val="dk1"/>
                </a:solidFill>
              </a:rPr>
              <a:t>Testability</a:t>
            </a:r>
            <a:endParaRPr sz="2200">
              <a:solidFill>
                <a:schemeClr val="dk1"/>
              </a:solidFill>
            </a:endParaRPr>
          </a:p>
          <a:p>
            <a:pPr indent="-368300" lvl="0" marL="457200" rtl="0" algn="l">
              <a:lnSpc>
                <a:spcPct val="150000"/>
              </a:lnSpc>
              <a:spcBef>
                <a:spcPts val="0"/>
              </a:spcBef>
              <a:spcAft>
                <a:spcPts val="0"/>
              </a:spcAft>
              <a:buClr>
                <a:schemeClr val="dk1"/>
              </a:buClr>
              <a:buSzPts val="2200"/>
              <a:buChar char="●"/>
            </a:pPr>
            <a:r>
              <a:rPr lang="en" sz="2200">
                <a:solidFill>
                  <a:schemeClr val="dk1"/>
                </a:solidFill>
              </a:rPr>
              <a:t>Survivability</a:t>
            </a:r>
            <a:endParaRPr sz="2200">
              <a:solidFill>
                <a:schemeClr val="dk1"/>
              </a:solidFill>
            </a:endParaRPr>
          </a:p>
        </p:txBody>
      </p:sp>
      <p:sp>
        <p:nvSpPr>
          <p:cNvPr id="151" name="Google Shape;151;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52" name="Google Shape;152;p25"/>
          <p:cNvSpPr txBox="1"/>
          <p:nvPr>
            <p:ph idx="1" type="body"/>
          </p:nvPr>
        </p:nvSpPr>
        <p:spPr>
          <a:xfrm>
            <a:off x="4711225" y="1360975"/>
            <a:ext cx="3998100" cy="3416400"/>
          </a:xfrm>
          <a:prstGeom prst="rect">
            <a:avLst/>
          </a:prstGeom>
        </p:spPr>
        <p:txBody>
          <a:bodyPr anchorCtr="0" anchor="t" bIns="91425" lIns="91425" spcFirstLastPara="1" rIns="91425" wrap="square" tIns="91425">
            <a:normAutofit lnSpcReduction="20000"/>
          </a:bodyPr>
          <a:lstStyle/>
          <a:p>
            <a:pPr indent="0" lvl="0" marL="0" rtl="0" algn="l">
              <a:lnSpc>
                <a:spcPct val="150000"/>
              </a:lnSpc>
              <a:spcBef>
                <a:spcPts val="0"/>
              </a:spcBef>
              <a:spcAft>
                <a:spcPts val="0"/>
              </a:spcAft>
              <a:buNone/>
            </a:pPr>
            <a:r>
              <a:rPr lang="en" sz="2200">
                <a:solidFill>
                  <a:schemeClr val="dk1"/>
                </a:solidFill>
              </a:rPr>
              <a:t>Key Constraints:</a:t>
            </a:r>
            <a:endParaRPr sz="2200">
              <a:solidFill>
                <a:schemeClr val="dk1"/>
              </a:solidFill>
            </a:endParaRPr>
          </a:p>
          <a:p>
            <a:pPr indent="-368300" lvl="0" marL="457200" rtl="0" algn="l">
              <a:lnSpc>
                <a:spcPct val="150000"/>
              </a:lnSpc>
              <a:spcBef>
                <a:spcPts val="1200"/>
              </a:spcBef>
              <a:spcAft>
                <a:spcPts val="0"/>
              </a:spcAft>
              <a:buClr>
                <a:schemeClr val="dk1"/>
              </a:buClr>
              <a:buSzPts val="2200"/>
              <a:buChar char="●"/>
            </a:pPr>
            <a:r>
              <a:rPr lang="en" sz="2200">
                <a:solidFill>
                  <a:schemeClr val="dk1"/>
                </a:solidFill>
              </a:rPr>
              <a:t>Size - 10x10x10cm volume</a:t>
            </a:r>
            <a:endParaRPr sz="2200">
              <a:solidFill>
                <a:schemeClr val="dk1"/>
              </a:solidFill>
            </a:endParaRPr>
          </a:p>
          <a:p>
            <a:pPr indent="-368300" lvl="0" marL="457200" rtl="0" algn="l">
              <a:lnSpc>
                <a:spcPct val="150000"/>
              </a:lnSpc>
              <a:spcBef>
                <a:spcPts val="0"/>
              </a:spcBef>
              <a:spcAft>
                <a:spcPts val="0"/>
              </a:spcAft>
              <a:buClr>
                <a:schemeClr val="dk1"/>
              </a:buClr>
              <a:buSzPts val="2200"/>
              <a:buChar char="●"/>
            </a:pPr>
            <a:r>
              <a:rPr lang="en" sz="2200">
                <a:solidFill>
                  <a:schemeClr val="dk1"/>
                </a:solidFill>
              </a:rPr>
              <a:t>1W power consumption</a:t>
            </a:r>
            <a:endParaRPr sz="2200">
              <a:solidFill>
                <a:schemeClr val="dk1"/>
              </a:solidFill>
            </a:endParaRPr>
          </a:p>
          <a:p>
            <a:pPr indent="-368300" lvl="0" marL="457200" rtl="0" algn="l">
              <a:lnSpc>
                <a:spcPct val="150000"/>
              </a:lnSpc>
              <a:spcBef>
                <a:spcPts val="0"/>
              </a:spcBef>
              <a:spcAft>
                <a:spcPts val="0"/>
              </a:spcAft>
              <a:buClr>
                <a:schemeClr val="dk1"/>
              </a:buClr>
              <a:buSzPts val="2200"/>
              <a:buChar char="●"/>
            </a:pPr>
            <a:r>
              <a:rPr lang="en" sz="2200">
                <a:solidFill>
                  <a:schemeClr val="dk1"/>
                </a:solidFill>
              </a:rPr>
              <a:t>Predictability</a:t>
            </a:r>
            <a:endParaRPr sz="2200">
              <a:solidFill>
                <a:schemeClr val="dk1"/>
              </a:solidFill>
            </a:endParaRPr>
          </a:p>
          <a:p>
            <a:pPr indent="-368300" lvl="0" marL="457200" rtl="0" algn="l">
              <a:lnSpc>
                <a:spcPct val="150000"/>
              </a:lnSpc>
              <a:spcBef>
                <a:spcPts val="0"/>
              </a:spcBef>
              <a:spcAft>
                <a:spcPts val="0"/>
              </a:spcAft>
              <a:buClr>
                <a:schemeClr val="dk1"/>
              </a:buClr>
              <a:buSzPts val="2200"/>
              <a:buChar char="●"/>
            </a:pPr>
            <a:r>
              <a:rPr lang="en" sz="2200">
                <a:solidFill>
                  <a:schemeClr val="dk1"/>
                </a:solidFill>
              </a:rPr>
              <a:t>Cost</a:t>
            </a:r>
            <a:endParaRPr sz="2200">
              <a:solidFill>
                <a:schemeClr val="dk1"/>
              </a:solidFill>
            </a:endParaRPr>
          </a:p>
          <a:p>
            <a:pPr indent="0" lvl="0" marL="457200" rtl="0" algn="l">
              <a:spcBef>
                <a:spcPts val="1200"/>
              </a:spcBef>
              <a:spcAft>
                <a:spcPts val="0"/>
              </a:spcAft>
              <a:buNone/>
            </a:pPr>
            <a:r>
              <a:t/>
            </a:r>
            <a:endParaRPr>
              <a:solidFill>
                <a:schemeClr val="dk1"/>
              </a:solidFill>
            </a:endParaRPr>
          </a:p>
          <a:p>
            <a:pPr indent="0" lvl="0" marL="457200" rtl="0" algn="l">
              <a:spcBef>
                <a:spcPts val="1200"/>
              </a:spcBef>
              <a:spcAft>
                <a:spcPts val="1200"/>
              </a:spcAft>
              <a:buNone/>
            </a:pPr>
            <a:r>
              <a:t/>
            </a:r>
            <a:endParaRPr>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6"/>
          <p:cNvSpPr/>
          <p:nvPr/>
        </p:nvSpPr>
        <p:spPr>
          <a:xfrm>
            <a:off x="5152175" y="1483150"/>
            <a:ext cx="3577200" cy="2617800"/>
          </a:xfrm>
          <a:prstGeom prst="rect">
            <a:avLst/>
          </a:prstGeom>
          <a:solidFill>
            <a:srgbClr val="CC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6"/>
          <p:cNvSpPr/>
          <p:nvPr/>
        </p:nvSpPr>
        <p:spPr>
          <a:xfrm>
            <a:off x="311700" y="1483150"/>
            <a:ext cx="3577200" cy="2617800"/>
          </a:xfrm>
          <a:prstGeom prst="rect">
            <a:avLst/>
          </a:prstGeom>
          <a:solidFill>
            <a:srgbClr val="CC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6"/>
          <p:cNvSpPr txBox="1"/>
          <p:nvPr>
            <p:ph type="title"/>
          </p:nvPr>
        </p:nvSpPr>
        <p:spPr>
          <a:xfrm>
            <a:off x="311700" y="1735900"/>
            <a:ext cx="3577200" cy="572700"/>
          </a:xfrm>
          <a:prstGeom prst="rect">
            <a:avLst/>
          </a:prstGeom>
          <a:noFill/>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chemeClr val="lt1"/>
                </a:solidFill>
              </a:rPr>
              <a:t>Trade Considerations</a:t>
            </a:r>
            <a:endParaRPr>
              <a:solidFill>
                <a:schemeClr val="lt1"/>
              </a:solidFill>
            </a:endParaRPr>
          </a:p>
        </p:txBody>
      </p:sp>
      <p:sp>
        <p:nvSpPr>
          <p:cNvPr id="160" name="Google Shape;160;p26"/>
          <p:cNvSpPr txBox="1"/>
          <p:nvPr>
            <p:ph idx="1" type="body"/>
          </p:nvPr>
        </p:nvSpPr>
        <p:spPr>
          <a:xfrm>
            <a:off x="311700" y="2308600"/>
            <a:ext cx="3577200" cy="1626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lt1"/>
              </a:buClr>
              <a:buSzPts val="1800"/>
              <a:buChar char="●"/>
            </a:pPr>
            <a:r>
              <a:rPr lang="en">
                <a:solidFill>
                  <a:schemeClr val="lt1"/>
                </a:solidFill>
              </a:rPr>
              <a:t>Mission environment</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Magnitude of plate deflection</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Feasibility of testing</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Complexity of components</a:t>
            </a:r>
            <a:endParaRPr>
              <a:solidFill>
                <a:schemeClr val="lt1"/>
              </a:solidFill>
            </a:endParaRPr>
          </a:p>
        </p:txBody>
      </p:sp>
      <p:sp>
        <p:nvSpPr>
          <p:cNvPr id="161" name="Google Shape;161;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62" name="Google Shape;162;p26"/>
          <p:cNvSpPr txBox="1"/>
          <p:nvPr/>
        </p:nvSpPr>
        <p:spPr>
          <a:xfrm>
            <a:off x="5152175" y="2308600"/>
            <a:ext cx="3577200" cy="14175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lt1"/>
              </a:buClr>
              <a:buSzPts val="1800"/>
              <a:buChar char="●"/>
            </a:pPr>
            <a:r>
              <a:rPr lang="en" sz="1800">
                <a:solidFill>
                  <a:schemeClr val="lt1"/>
                </a:solidFill>
              </a:rPr>
              <a:t>Plate deflection</a:t>
            </a:r>
            <a:endParaRPr sz="1800">
              <a:solidFill>
                <a:schemeClr val="lt1"/>
              </a:solidFill>
            </a:endParaRPr>
          </a:p>
          <a:p>
            <a:pPr indent="-342900" lvl="0" marL="457200" rtl="0" algn="l">
              <a:lnSpc>
                <a:spcPct val="115000"/>
              </a:lnSpc>
              <a:spcBef>
                <a:spcPts val="0"/>
              </a:spcBef>
              <a:spcAft>
                <a:spcPts val="0"/>
              </a:spcAft>
              <a:buClr>
                <a:schemeClr val="lt1"/>
              </a:buClr>
              <a:buSzPts val="1800"/>
              <a:buChar char="●"/>
            </a:pPr>
            <a:r>
              <a:rPr lang="en" sz="1800">
                <a:solidFill>
                  <a:schemeClr val="lt1"/>
                </a:solidFill>
              </a:rPr>
              <a:t>Laser diffraction</a:t>
            </a:r>
            <a:endParaRPr sz="1800">
              <a:solidFill>
                <a:schemeClr val="lt1"/>
              </a:solidFill>
            </a:endParaRPr>
          </a:p>
          <a:p>
            <a:pPr indent="-342900" lvl="0" marL="457200" rtl="0" algn="l">
              <a:lnSpc>
                <a:spcPct val="115000"/>
              </a:lnSpc>
              <a:spcBef>
                <a:spcPts val="0"/>
              </a:spcBef>
              <a:spcAft>
                <a:spcPts val="0"/>
              </a:spcAft>
              <a:buClr>
                <a:schemeClr val="lt1"/>
              </a:buClr>
              <a:buSzPts val="1800"/>
              <a:buChar char="●"/>
            </a:pPr>
            <a:r>
              <a:rPr lang="en" sz="1800">
                <a:solidFill>
                  <a:schemeClr val="lt1"/>
                </a:solidFill>
              </a:rPr>
              <a:t>Capacitor voltage</a:t>
            </a:r>
            <a:endParaRPr sz="1800">
              <a:solidFill>
                <a:schemeClr val="lt1"/>
              </a:solidFill>
            </a:endParaRPr>
          </a:p>
          <a:p>
            <a:pPr indent="-342900" lvl="0" marL="457200" rtl="0" algn="l">
              <a:lnSpc>
                <a:spcPct val="115000"/>
              </a:lnSpc>
              <a:spcBef>
                <a:spcPts val="0"/>
              </a:spcBef>
              <a:spcAft>
                <a:spcPts val="0"/>
              </a:spcAft>
              <a:buClr>
                <a:schemeClr val="lt1"/>
              </a:buClr>
              <a:buSzPts val="1800"/>
              <a:buChar char="●"/>
            </a:pPr>
            <a:r>
              <a:rPr lang="en" sz="1800">
                <a:solidFill>
                  <a:schemeClr val="lt1"/>
                </a:solidFill>
              </a:rPr>
              <a:t>Piezoelectric</a:t>
            </a:r>
            <a:endParaRPr sz="1800">
              <a:solidFill>
                <a:schemeClr val="lt1"/>
              </a:solidFill>
            </a:endParaRPr>
          </a:p>
        </p:txBody>
      </p:sp>
      <p:sp>
        <p:nvSpPr>
          <p:cNvPr id="163" name="Google Shape;163;p26"/>
          <p:cNvSpPr txBox="1"/>
          <p:nvPr>
            <p:ph type="title"/>
          </p:nvPr>
        </p:nvSpPr>
        <p:spPr>
          <a:xfrm>
            <a:off x="5152175" y="1735900"/>
            <a:ext cx="3577200" cy="572700"/>
          </a:xfrm>
          <a:prstGeom prst="rect">
            <a:avLst/>
          </a:prstGeom>
          <a:noFill/>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chemeClr val="lt1"/>
                </a:solidFill>
              </a:rPr>
              <a:t>Design Choices</a:t>
            </a:r>
            <a:endParaRPr>
              <a:solidFill>
                <a:schemeClr val="lt1"/>
              </a:solidFill>
            </a:endParaRPr>
          </a:p>
        </p:txBody>
      </p:sp>
      <p:sp>
        <p:nvSpPr>
          <p:cNvPr id="164" name="Google Shape;164;p26"/>
          <p:cNvSpPr/>
          <p:nvPr/>
        </p:nvSpPr>
        <p:spPr>
          <a:xfrm>
            <a:off x="3936438" y="2595250"/>
            <a:ext cx="1168200" cy="3936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aphicFrame>
        <p:nvGraphicFramePr>
          <p:cNvPr id="170" name="Google Shape;170;p27"/>
          <p:cNvGraphicFramePr/>
          <p:nvPr/>
        </p:nvGraphicFramePr>
        <p:xfrm>
          <a:off x="0" y="0"/>
          <a:ext cx="3000000" cy="3000000"/>
        </p:xfrm>
        <a:graphic>
          <a:graphicData uri="http://schemas.openxmlformats.org/drawingml/2006/table">
            <a:tbl>
              <a:tblPr>
                <a:noFill/>
                <a:tableStyleId>{BFC1894F-C894-44AF-8DA5-4E7B40659E67}</a:tableStyleId>
              </a:tblPr>
              <a:tblGrid>
                <a:gridCol w="4572000"/>
                <a:gridCol w="4572000"/>
              </a:tblGrid>
              <a:tr h="2571750">
                <a:tc>
                  <a:txBody>
                    <a:bodyPr/>
                    <a:lstStyle/>
                    <a:p>
                      <a:pPr indent="0" lvl="0" marL="0" rtl="0" algn="l">
                        <a:lnSpc>
                          <a:spcPct val="150000"/>
                        </a:lnSpc>
                        <a:spcBef>
                          <a:spcPts val="0"/>
                        </a:spcBef>
                        <a:spcAft>
                          <a:spcPts val="0"/>
                        </a:spcAft>
                        <a:buNone/>
                      </a:pPr>
                      <a:r>
                        <a:rPr lang="en" sz="2200">
                          <a:solidFill>
                            <a:schemeClr val="dk1"/>
                          </a:solidFill>
                        </a:rPr>
                        <a:t> Capacitance</a:t>
                      </a:r>
                      <a:endParaRPr sz="2200">
                        <a:solidFill>
                          <a:schemeClr val="dk1"/>
                        </a:solidFill>
                      </a:endParaRPr>
                    </a:p>
                    <a:p>
                      <a:pPr indent="-330200" lvl="0" marL="457200" rtl="0" algn="l">
                        <a:lnSpc>
                          <a:spcPct val="150000"/>
                        </a:lnSpc>
                        <a:spcBef>
                          <a:spcPts val="0"/>
                        </a:spcBef>
                        <a:spcAft>
                          <a:spcPts val="0"/>
                        </a:spcAft>
                        <a:buClr>
                          <a:schemeClr val="dk1"/>
                        </a:buClr>
                        <a:buSzPts val="1600"/>
                        <a:buChar char="●"/>
                      </a:pPr>
                      <a:r>
                        <a:rPr lang="en" sz="1600">
                          <a:solidFill>
                            <a:schemeClr val="dk1"/>
                          </a:solidFill>
                        </a:rPr>
                        <a:t>Measure change in voltage across a variable capacitor</a:t>
                      </a:r>
                      <a:endParaRPr sz="1600">
                        <a:solidFill>
                          <a:schemeClr val="dk1"/>
                        </a:solidFill>
                      </a:endParaRPr>
                    </a:p>
                  </a:txBody>
                  <a:tcPr marT="91425" marB="91425" marR="91425" marL="91425"/>
                </a:tc>
                <a:tc>
                  <a:txBody>
                    <a:bodyPr/>
                    <a:lstStyle/>
                    <a:p>
                      <a:pPr indent="0" lvl="0" marL="0" rtl="0" algn="l">
                        <a:lnSpc>
                          <a:spcPct val="150000"/>
                        </a:lnSpc>
                        <a:spcBef>
                          <a:spcPts val="0"/>
                        </a:spcBef>
                        <a:spcAft>
                          <a:spcPts val="0"/>
                        </a:spcAft>
                        <a:buNone/>
                      </a:pPr>
                      <a:r>
                        <a:rPr lang="en" sz="2200">
                          <a:solidFill>
                            <a:schemeClr val="dk1"/>
                          </a:solidFill>
                        </a:rPr>
                        <a:t> Laser Diffraction</a:t>
                      </a:r>
                      <a:endParaRPr sz="2200">
                        <a:solidFill>
                          <a:schemeClr val="dk1"/>
                        </a:solidFill>
                      </a:endParaRPr>
                    </a:p>
                    <a:p>
                      <a:pPr indent="-330200" lvl="0" marL="457200" rtl="0" algn="l">
                        <a:lnSpc>
                          <a:spcPct val="150000"/>
                        </a:lnSpc>
                        <a:spcBef>
                          <a:spcPts val="0"/>
                        </a:spcBef>
                        <a:spcAft>
                          <a:spcPts val="0"/>
                        </a:spcAft>
                        <a:buClr>
                          <a:schemeClr val="dk1"/>
                        </a:buClr>
                        <a:buSzPts val="1600"/>
                        <a:buChar char="●"/>
                      </a:pPr>
                      <a:r>
                        <a:rPr lang="en" sz="1600">
                          <a:solidFill>
                            <a:schemeClr val="dk1"/>
                          </a:solidFill>
                        </a:rPr>
                        <a:t>Measure angular variation of scattered light  as a laser beam hits particle to determine size </a:t>
                      </a:r>
                      <a:endParaRPr sz="2200">
                        <a:solidFill>
                          <a:schemeClr val="dk1"/>
                        </a:solidFill>
                      </a:endParaRPr>
                    </a:p>
                  </a:txBody>
                  <a:tcPr marT="91425" marB="91425" marR="91425" marL="91425"/>
                </a:tc>
              </a:tr>
              <a:tr h="2571750">
                <a:tc>
                  <a:txBody>
                    <a:bodyPr/>
                    <a:lstStyle/>
                    <a:p>
                      <a:pPr indent="0" lvl="0" marL="0" rtl="0" algn="l">
                        <a:lnSpc>
                          <a:spcPct val="150000"/>
                        </a:lnSpc>
                        <a:spcBef>
                          <a:spcPts val="0"/>
                        </a:spcBef>
                        <a:spcAft>
                          <a:spcPts val="0"/>
                        </a:spcAft>
                        <a:buNone/>
                      </a:pPr>
                      <a:r>
                        <a:rPr lang="en" sz="2200">
                          <a:solidFill>
                            <a:schemeClr val="dk1"/>
                          </a:solidFill>
                        </a:rPr>
                        <a:t> Piezoelectric</a:t>
                      </a:r>
                      <a:endParaRPr sz="2200">
                        <a:solidFill>
                          <a:schemeClr val="dk1"/>
                        </a:solidFill>
                      </a:endParaRPr>
                    </a:p>
                    <a:p>
                      <a:pPr indent="-330200" lvl="0" marL="457200" rtl="0" algn="l">
                        <a:lnSpc>
                          <a:spcPct val="150000"/>
                        </a:lnSpc>
                        <a:spcBef>
                          <a:spcPts val="0"/>
                        </a:spcBef>
                        <a:spcAft>
                          <a:spcPts val="0"/>
                        </a:spcAft>
                        <a:buClr>
                          <a:schemeClr val="dk1"/>
                        </a:buClr>
                        <a:buSzPts val="1600"/>
                        <a:buChar char="●"/>
                      </a:pPr>
                      <a:r>
                        <a:rPr lang="en" sz="1600">
                          <a:solidFill>
                            <a:schemeClr val="dk1"/>
                          </a:solidFill>
                        </a:rPr>
                        <a:t>Use a material that creates a voltage when it deforms</a:t>
                      </a:r>
                      <a:endParaRPr sz="1600">
                        <a:solidFill>
                          <a:schemeClr val="dk1"/>
                        </a:solidFill>
                      </a:endParaRPr>
                    </a:p>
                    <a:p>
                      <a:pPr indent="0" lvl="0" marL="0" rtl="0" algn="l">
                        <a:lnSpc>
                          <a:spcPct val="150000"/>
                        </a:lnSpc>
                        <a:spcBef>
                          <a:spcPts val="0"/>
                        </a:spcBef>
                        <a:spcAft>
                          <a:spcPts val="0"/>
                        </a:spcAft>
                        <a:buNone/>
                      </a:pPr>
                      <a:r>
                        <a:t/>
                      </a:r>
                      <a:endParaRPr sz="2200">
                        <a:solidFill>
                          <a:schemeClr val="dk1"/>
                        </a:solidFill>
                      </a:endParaRPr>
                    </a:p>
                  </a:txBody>
                  <a:tcPr marT="91425" marB="91425" marR="91425" marL="91425"/>
                </a:tc>
                <a:tc>
                  <a:txBody>
                    <a:bodyPr/>
                    <a:lstStyle/>
                    <a:p>
                      <a:pPr indent="0" lvl="0" marL="0" rtl="0" algn="l">
                        <a:lnSpc>
                          <a:spcPct val="115000"/>
                        </a:lnSpc>
                        <a:spcBef>
                          <a:spcPts val="0"/>
                        </a:spcBef>
                        <a:spcAft>
                          <a:spcPts val="0"/>
                        </a:spcAft>
                        <a:buNone/>
                      </a:pPr>
                      <a:r>
                        <a:rPr lang="en" sz="2200">
                          <a:solidFill>
                            <a:schemeClr val="dk1"/>
                          </a:solidFill>
                        </a:rPr>
                        <a:t> Plate Deflection</a:t>
                      </a:r>
                      <a:endParaRPr sz="2200">
                        <a:solidFill>
                          <a:schemeClr val="dk1"/>
                        </a:solidFill>
                      </a:endParaRPr>
                    </a:p>
                    <a:p>
                      <a:pPr indent="-330200" lvl="0" marL="457200" rtl="0" algn="l">
                        <a:lnSpc>
                          <a:spcPct val="115000"/>
                        </a:lnSpc>
                        <a:spcBef>
                          <a:spcPts val="1200"/>
                        </a:spcBef>
                        <a:spcAft>
                          <a:spcPts val="0"/>
                        </a:spcAft>
                        <a:buClr>
                          <a:schemeClr val="dk1"/>
                        </a:buClr>
                        <a:buSzPts val="1600"/>
                        <a:buChar char="●"/>
                      </a:pPr>
                      <a:r>
                        <a:rPr lang="en" sz="1600">
                          <a:solidFill>
                            <a:schemeClr val="dk1"/>
                          </a:solidFill>
                        </a:rPr>
                        <a:t>Measure the deflection of the plate with respect to time</a:t>
                      </a:r>
                      <a:endParaRPr sz="1600">
                        <a:solidFill>
                          <a:schemeClr val="dk1"/>
                        </a:solidFill>
                      </a:endParaRPr>
                    </a:p>
                    <a:p>
                      <a:pPr indent="0" lvl="0" marL="457200" marR="1647825" rtl="0" algn="l">
                        <a:lnSpc>
                          <a:spcPct val="115000"/>
                        </a:lnSpc>
                        <a:spcBef>
                          <a:spcPts val="1200"/>
                        </a:spcBef>
                        <a:spcAft>
                          <a:spcPts val="1200"/>
                        </a:spcAft>
                        <a:buNone/>
                      </a:pPr>
                      <a:r>
                        <a:t/>
                      </a:r>
                      <a:endParaRPr sz="2200">
                        <a:solidFill>
                          <a:schemeClr val="dk1"/>
                        </a:solidFill>
                      </a:endParaRPr>
                    </a:p>
                  </a:txBody>
                  <a:tcPr marT="91425" marB="91425" marR="91425" marL="91425"/>
                </a:tc>
              </a:tr>
            </a:tbl>
          </a:graphicData>
        </a:graphic>
      </p:graphicFrame>
      <p:pic>
        <p:nvPicPr>
          <p:cNvPr id="171" name="Google Shape;171;p27"/>
          <p:cNvPicPr preferRelativeResize="0"/>
          <p:nvPr/>
        </p:nvPicPr>
        <p:blipFill>
          <a:blip r:embed="rId3">
            <a:alphaModFix/>
          </a:blip>
          <a:stretch>
            <a:fillRect/>
          </a:stretch>
        </p:blipFill>
        <p:spPr>
          <a:xfrm>
            <a:off x="6626538" y="3699125"/>
            <a:ext cx="891549" cy="1043475"/>
          </a:xfrm>
          <a:prstGeom prst="rect">
            <a:avLst/>
          </a:prstGeom>
          <a:noFill/>
          <a:ln>
            <a:noFill/>
          </a:ln>
        </p:spPr>
      </p:pic>
      <p:pic>
        <p:nvPicPr>
          <p:cNvPr id="172" name="Google Shape;172;p27"/>
          <p:cNvPicPr preferRelativeResize="0"/>
          <p:nvPr/>
        </p:nvPicPr>
        <p:blipFill>
          <a:blip r:embed="rId4">
            <a:alphaModFix/>
          </a:blip>
          <a:stretch>
            <a:fillRect/>
          </a:stretch>
        </p:blipFill>
        <p:spPr>
          <a:xfrm>
            <a:off x="7463050" y="3699125"/>
            <a:ext cx="1150498" cy="1043475"/>
          </a:xfrm>
          <a:prstGeom prst="rect">
            <a:avLst/>
          </a:prstGeom>
          <a:noFill/>
          <a:ln>
            <a:noFill/>
          </a:ln>
        </p:spPr>
      </p:pic>
      <p:pic>
        <p:nvPicPr>
          <p:cNvPr id="173" name="Google Shape;173;p27"/>
          <p:cNvPicPr preferRelativeResize="0"/>
          <p:nvPr/>
        </p:nvPicPr>
        <p:blipFill rotWithShape="1">
          <a:blip r:embed="rId5">
            <a:alphaModFix/>
          </a:blip>
          <a:srcRect b="0" l="3516" r="1453" t="0"/>
          <a:stretch/>
        </p:blipFill>
        <p:spPr>
          <a:xfrm>
            <a:off x="5958975" y="1288875"/>
            <a:ext cx="2520084" cy="1150700"/>
          </a:xfrm>
          <a:prstGeom prst="rect">
            <a:avLst/>
          </a:prstGeom>
          <a:noFill/>
          <a:ln>
            <a:noFill/>
          </a:ln>
        </p:spPr>
      </p:pic>
      <p:pic>
        <p:nvPicPr>
          <p:cNvPr id="174" name="Google Shape;174;p27"/>
          <p:cNvPicPr preferRelativeResize="0"/>
          <p:nvPr/>
        </p:nvPicPr>
        <p:blipFill>
          <a:blip r:embed="rId6">
            <a:alphaModFix/>
          </a:blip>
          <a:stretch>
            <a:fillRect/>
          </a:stretch>
        </p:blipFill>
        <p:spPr>
          <a:xfrm>
            <a:off x="1899700" y="3699137"/>
            <a:ext cx="2240950" cy="1209200"/>
          </a:xfrm>
          <a:prstGeom prst="rect">
            <a:avLst/>
          </a:prstGeom>
          <a:noFill/>
          <a:ln>
            <a:noFill/>
          </a:ln>
        </p:spPr>
      </p:pic>
      <p:pic>
        <p:nvPicPr>
          <p:cNvPr id="175" name="Google Shape;175;p27"/>
          <p:cNvPicPr preferRelativeResize="0"/>
          <p:nvPr/>
        </p:nvPicPr>
        <p:blipFill>
          <a:blip r:embed="rId7">
            <a:alphaModFix/>
          </a:blip>
          <a:stretch>
            <a:fillRect/>
          </a:stretch>
        </p:blipFill>
        <p:spPr>
          <a:xfrm>
            <a:off x="1421800" y="1318125"/>
            <a:ext cx="2382539" cy="1150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Trade Metrics</a:t>
            </a:r>
            <a:endParaRPr/>
          </a:p>
        </p:txBody>
      </p:sp>
      <p:sp>
        <p:nvSpPr>
          <p:cNvPr id="181" name="Google Shape;181;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aphicFrame>
        <p:nvGraphicFramePr>
          <p:cNvPr id="182" name="Google Shape;182;p28"/>
          <p:cNvGraphicFramePr/>
          <p:nvPr/>
        </p:nvGraphicFramePr>
        <p:xfrm>
          <a:off x="401375" y="1106000"/>
          <a:ext cx="3000000" cy="3000000"/>
        </p:xfrm>
        <a:graphic>
          <a:graphicData uri="http://schemas.openxmlformats.org/drawingml/2006/table">
            <a:tbl>
              <a:tblPr>
                <a:noFill/>
                <a:tableStyleId>{BFC1894F-C894-44AF-8DA5-4E7B40659E67}</a:tableStyleId>
              </a:tblPr>
              <a:tblGrid>
                <a:gridCol w="1652350"/>
                <a:gridCol w="985300"/>
                <a:gridCol w="1969350"/>
                <a:gridCol w="1813650"/>
                <a:gridCol w="1841100"/>
              </a:tblGrid>
              <a:tr h="400525">
                <a:tc>
                  <a:txBody>
                    <a:bodyPr/>
                    <a:lstStyle/>
                    <a:p>
                      <a:pPr indent="0" lvl="0" marL="0" rtl="0" algn="l">
                        <a:spcBef>
                          <a:spcPts val="0"/>
                        </a:spcBef>
                        <a:spcAft>
                          <a:spcPts val="0"/>
                        </a:spcAft>
                        <a:buNone/>
                      </a:pPr>
                      <a:r>
                        <a:rPr b="1" lang="en" sz="1700">
                          <a:solidFill>
                            <a:schemeClr val="lt1"/>
                          </a:solidFill>
                        </a:rPr>
                        <a:t>Metric</a:t>
                      </a:r>
                      <a:endParaRPr b="1" sz="1700">
                        <a:solidFill>
                          <a:schemeClr val="lt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DADAD"/>
                    </a:solidFill>
                  </a:tcPr>
                </a:tc>
                <a:tc>
                  <a:txBody>
                    <a:bodyPr/>
                    <a:lstStyle/>
                    <a:p>
                      <a:pPr indent="0" lvl="0" marL="0" rtl="0" algn="l">
                        <a:spcBef>
                          <a:spcPts val="0"/>
                        </a:spcBef>
                        <a:spcAft>
                          <a:spcPts val="0"/>
                        </a:spcAft>
                        <a:buNone/>
                      </a:pPr>
                      <a:r>
                        <a:rPr b="1" lang="en" sz="1700">
                          <a:solidFill>
                            <a:schemeClr val="lt1"/>
                          </a:solidFill>
                        </a:rPr>
                        <a:t>Weight</a:t>
                      </a:r>
                      <a:endParaRPr b="1" sz="1700">
                        <a:solidFill>
                          <a:schemeClr val="lt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DADAD"/>
                    </a:solidFill>
                  </a:tcPr>
                </a:tc>
                <a:tc>
                  <a:txBody>
                    <a:bodyPr/>
                    <a:lstStyle/>
                    <a:p>
                      <a:pPr indent="0" lvl="0" marL="0" rtl="0" algn="l">
                        <a:spcBef>
                          <a:spcPts val="0"/>
                        </a:spcBef>
                        <a:spcAft>
                          <a:spcPts val="0"/>
                        </a:spcAft>
                        <a:buNone/>
                      </a:pPr>
                      <a:r>
                        <a:rPr b="1" lang="en" sz="1700">
                          <a:solidFill>
                            <a:schemeClr val="lt1"/>
                          </a:solidFill>
                        </a:rPr>
                        <a:t>1</a:t>
                      </a:r>
                      <a:endParaRPr b="1" sz="1700">
                        <a:solidFill>
                          <a:schemeClr val="lt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CC0000"/>
                    </a:solidFill>
                  </a:tcPr>
                </a:tc>
                <a:tc>
                  <a:txBody>
                    <a:bodyPr/>
                    <a:lstStyle/>
                    <a:p>
                      <a:pPr indent="0" lvl="0" marL="0" rtl="0" algn="l">
                        <a:spcBef>
                          <a:spcPts val="0"/>
                        </a:spcBef>
                        <a:spcAft>
                          <a:spcPts val="0"/>
                        </a:spcAft>
                        <a:buNone/>
                      </a:pPr>
                      <a:r>
                        <a:rPr b="1" lang="en" sz="1700">
                          <a:solidFill>
                            <a:schemeClr val="lt1"/>
                          </a:solidFill>
                        </a:rPr>
                        <a:t>2</a:t>
                      </a:r>
                      <a:endParaRPr b="1" sz="1700">
                        <a:solidFill>
                          <a:schemeClr val="lt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1C232"/>
                    </a:solidFill>
                  </a:tcPr>
                </a:tc>
                <a:tc>
                  <a:txBody>
                    <a:bodyPr/>
                    <a:lstStyle/>
                    <a:p>
                      <a:pPr indent="0" lvl="0" marL="0" rtl="0" algn="l">
                        <a:spcBef>
                          <a:spcPts val="0"/>
                        </a:spcBef>
                        <a:spcAft>
                          <a:spcPts val="0"/>
                        </a:spcAft>
                        <a:buNone/>
                      </a:pPr>
                      <a:r>
                        <a:rPr b="1" lang="en" sz="1700">
                          <a:solidFill>
                            <a:schemeClr val="lt1"/>
                          </a:solidFill>
                        </a:rPr>
                        <a:t>3</a:t>
                      </a:r>
                      <a:endParaRPr b="1" sz="1700">
                        <a:solidFill>
                          <a:schemeClr val="lt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6AA84F"/>
                    </a:solidFill>
                  </a:tcPr>
                </a:tc>
              </a:tr>
              <a:tr h="400525">
                <a:tc>
                  <a:txBody>
                    <a:bodyPr/>
                    <a:lstStyle/>
                    <a:p>
                      <a:pPr indent="0" lvl="0" marL="0" rtl="0" algn="l">
                        <a:spcBef>
                          <a:spcPts val="0"/>
                        </a:spcBef>
                        <a:spcAft>
                          <a:spcPts val="0"/>
                        </a:spcAft>
                        <a:buNone/>
                      </a:pPr>
                      <a:r>
                        <a:rPr lang="en" sz="1700">
                          <a:solidFill>
                            <a:schemeClr val="lt1"/>
                          </a:solidFill>
                        </a:rPr>
                        <a:t>Sensitivity</a:t>
                      </a:r>
                      <a:endParaRPr sz="1700">
                        <a:solidFill>
                          <a:schemeClr val="lt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lang="en" sz="1700">
                          <a:solidFill>
                            <a:schemeClr val="lt1"/>
                          </a:solidFill>
                        </a:rPr>
                        <a:t>0.4</a:t>
                      </a:r>
                      <a:endParaRPr sz="1700">
                        <a:solidFill>
                          <a:schemeClr val="lt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lang="en" sz="1700">
                          <a:solidFill>
                            <a:schemeClr val="lt1"/>
                          </a:solidFill>
                        </a:rPr>
                        <a:t>&gt; 10μm</a:t>
                      </a:r>
                      <a:endParaRPr sz="1700">
                        <a:solidFill>
                          <a:schemeClr val="lt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A9999"/>
                    </a:solidFill>
                  </a:tcPr>
                </a:tc>
                <a:tc>
                  <a:txBody>
                    <a:bodyPr/>
                    <a:lstStyle/>
                    <a:p>
                      <a:pPr indent="0" lvl="0" marL="0" rtl="0" algn="l">
                        <a:spcBef>
                          <a:spcPts val="0"/>
                        </a:spcBef>
                        <a:spcAft>
                          <a:spcPts val="0"/>
                        </a:spcAft>
                        <a:buNone/>
                      </a:pPr>
                      <a:r>
                        <a:rPr lang="en" sz="1700">
                          <a:solidFill>
                            <a:schemeClr val="lt1"/>
                          </a:solidFill>
                        </a:rPr>
                        <a:t>&gt; 1</a:t>
                      </a:r>
                      <a:r>
                        <a:rPr lang="en" sz="1700">
                          <a:solidFill>
                            <a:schemeClr val="lt1"/>
                          </a:solidFill>
                        </a:rPr>
                        <a:t>μm</a:t>
                      </a:r>
                      <a:endParaRPr sz="1700">
                        <a:solidFill>
                          <a:schemeClr val="lt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rPr lang="en" sz="1700">
                          <a:solidFill>
                            <a:schemeClr val="lt1"/>
                          </a:solidFill>
                        </a:rPr>
                        <a:t>&lt; 1 μm</a:t>
                      </a:r>
                      <a:endParaRPr sz="1700">
                        <a:solidFill>
                          <a:schemeClr val="lt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B6D7A8"/>
                    </a:solidFill>
                  </a:tcPr>
                </a:tc>
              </a:tr>
              <a:tr h="640850">
                <a:tc>
                  <a:txBody>
                    <a:bodyPr/>
                    <a:lstStyle/>
                    <a:p>
                      <a:pPr indent="0" lvl="0" marL="0" rtl="0" algn="l">
                        <a:spcBef>
                          <a:spcPts val="0"/>
                        </a:spcBef>
                        <a:spcAft>
                          <a:spcPts val="0"/>
                        </a:spcAft>
                        <a:buNone/>
                      </a:pPr>
                      <a:r>
                        <a:rPr lang="en" sz="1700">
                          <a:solidFill>
                            <a:schemeClr val="lt1"/>
                          </a:solidFill>
                        </a:rPr>
                        <a:t>Complexity</a:t>
                      </a:r>
                      <a:endParaRPr sz="1700">
                        <a:solidFill>
                          <a:schemeClr val="lt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lang="en" sz="1700">
                          <a:solidFill>
                            <a:schemeClr val="lt1"/>
                          </a:solidFill>
                        </a:rPr>
                        <a:t>0.15</a:t>
                      </a:r>
                      <a:endParaRPr sz="1700">
                        <a:solidFill>
                          <a:schemeClr val="lt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lang="en" sz="1700">
                          <a:solidFill>
                            <a:schemeClr val="lt1"/>
                          </a:solidFill>
                        </a:rPr>
                        <a:t>Built from scratch</a:t>
                      </a:r>
                      <a:endParaRPr sz="1700">
                        <a:solidFill>
                          <a:schemeClr val="lt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A9999"/>
                    </a:solidFill>
                  </a:tcPr>
                </a:tc>
                <a:tc>
                  <a:txBody>
                    <a:bodyPr/>
                    <a:lstStyle/>
                    <a:p>
                      <a:pPr indent="0" lvl="0" marL="0" rtl="0" algn="l">
                        <a:spcBef>
                          <a:spcPts val="0"/>
                        </a:spcBef>
                        <a:spcAft>
                          <a:spcPts val="0"/>
                        </a:spcAft>
                        <a:buNone/>
                      </a:pPr>
                      <a:r>
                        <a:rPr lang="en" sz="1700">
                          <a:solidFill>
                            <a:schemeClr val="lt1"/>
                          </a:solidFill>
                        </a:rPr>
                        <a:t>Some COTS part</a:t>
                      </a:r>
                      <a:endParaRPr sz="1700">
                        <a:solidFill>
                          <a:schemeClr val="lt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rPr lang="en" sz="1700">
                          <a:solidFill>
                            <a:schemeClr val="lt1"/>
                          </a:solidFill>
                        </a:rPr>
                        <a:t>All COTS parts</a:t>
                      </a:r>
                      <a:endParaRPr sz="1700">
                        <a:solidFill>
                          <a:schemeClr val="lt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B6D7A8"/>
                    </a:solidFill>
                  </a:tcPr>
                </a:tc>
              </a:tr>
              <a:tr h="881175">
                <a:tc>
                  <a:txBody>
                    <a:bodyPr/>
                    <a:lstStyle/>
                    <a:p>
                      <a:pPr indent="0" lvl="0" marL="0" rtl="0" algn="l">
                        <a:spcBef>
                          <a:spcPts val="0"/>
                        </a:spcBef>
                        <a:spcAft>
                          <a:spcPts val="0"/>
                        </a:spcAft>
                        <a:buNone/>
                      </a:pPr>
                      <a:r>
                        <a:rPr lang="en" sz="1700">
                          <a:solidFill>
                            <a:schemeClr val="lt1"/>
                          </a:solidFill>
                        </a:rPr>
                        <a:t>Testability</a:t>
                      </a:r>
                      <a:endParaRPr sz="1700">
                        <a:solidFill>
                          <a:schemeClr val="lt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lang="en" sz="1700">
                          <a:solidFill>
                            <a:schemeClr val="lt1"/>
                          </a:solidFill>
                        </a:rPr>
                        <a:t>0.2</a:t>
                      </a:r>
                      <a:endParaRPr sz="1700">
                        <a:solidFill>
                          <a:schemeClr val="lt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lang="en" sz="1700">
                          <a:solidFill>
                            <a:schemeClr val="lt1"/>
                          </a:solidFill>
                        </a:rPr>
                        <a:t>Extensive Testing</a:t>
                      </a:r>
                      <a:endParaRPr sz="1700">
                        <a:solidFill>
                          <a:schemeClr val="lt1"/>
                        </a:solidFill>
                      </a:endParaRPr>
                    </a:p>
                    <a:p>
                      <a:pPr indent="0" lvl="0" marL="0" rtl="0" algn="l">
                        <a:spcBef>
                          <a:spcPts val="0"/>
                        </a:spcBef>
                        <a:spcAft>
                          <a:spcPts val="0"/>
                        </a:spcAft>
                        <a:buNone/>
                      </a:pPr>
                      <a:r>
                        <a:rPr lang="en" sz="1700">
                          <a:solidFill>
                            <a:schemeClr val="lt1"/>
                          </a:solidFill>
                        </a:rPr>
                        <a:t>(Laboratory)</a:t>
                      </a:r>
                      <a:endParaRPr sz="1700">
                        <a:solidFill>
                          <a:schemeClr val="lt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A9999"/>
                    </a:solidFill>
                  </a:tcPr>
                </a:tc>
                <a:tc>
                  <a:txBody>
                    <a:bodyPr/>
                    <a:lstStyle/>
                    <a:p>
                      <a:pPr indent="0" lvl="0" marL="0" rtl="0" algn="l">
                        <a:spcBef>
                          <a:spcPts val="0"/>
                        </a:spcBef>
                        <a:spcAft>
                          <a:spcPts val="0"/>
                        </a:spcAft>
                        <a:buNone/>
                      </a:pPr>
                      <a:r>
                        <a:rPr lang="en" sz="1700">
                          <a:solidFill>
                            <a:schemeClr val="lt1"/>
                          </a:solidFill>
                        </a:rPr>
                        <a:t>Complex Bench-top</a:t>
                      </a:r>
                      <a:endParaRPr sz="1700">
                        <a:solidFill>
                          <a:schemeClr val="lt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rPr lang="en" sz="1700">
                          <a:solidFill>
                            <a:schemeClr val="lt1"/>
                          </a:solidFill>
                        </a:rPr>
                        <a:t>Bench-top </a:t>
                      </a:r>
                      <a:endParaRPr sz="1700">
                        <a:solidFill>
                          <a:schemeClr val="lt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B6D7A8"/>
                    </a:solidFill>
                  </a:tcPr>
                </a:tc>
              </a:tr>
              <a:tr h="640850">
                <a:tc>
                  <a:txBody>
                    <a:bodyPr/>
                    <a:lstStyle/>
                    <a:p>
                      <a:pPr indent="0" lvl="0" marL="0" rtl="0" algn="l">
                        <a:spcBef>
                          <a:spcPts val="0"/>
                        </a:spcBef>
                        <a:spcAft>
                          <a:spcPts val="0"/>
                        </a:spcAft>
                        <a:buNone/>
                      </a:pPr>
                      <a:r>
                        <a:rPr lang="en" sz="1700">
                          <a:solidFill>
                            <a:schemeClr val="lt1"/>
                          </a:solidFill>
                        </a:rPr>
                        <a:t>Cost/Market </a:t>
                      </a:r>
                      <a:r>
                        <a:rPr lang="en" sz="1700">
                          <a:solidFill>
                            <a:schemeClr val="lt1"/>
                          </a:solidFill>
                        </a:rPr>
                        <a:t>Availability</a:t>
                      </a:r>
                      <a:endParaRPr sz="1700">
                        <a:solidFill>
                          <a:schemeClr val="lt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lang="en" sz="1700">
                          <a:solidFill>
                            <a:schemeClr val="lt1"/>
                          </a:solidFill>
                        </a:rPr>
                        <a:t>0.15</a:t>
                      </a:r>
                      <a:endParaRPr sz="1700">
                        <a:solidFill>
                          <a:schemeClr val="lt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lang="en" sz="1700">
                          <a:solidFill>
                            <a:schemeClr val="lt1"/>
                          </a:solidFill>
                        </a:rPr>
                        <a:t>&gt;$2000</a:t>
                      </a:r>
                      <a:endParaRPr sz="1700">
                        <a:solidFill>
                          <a:schemeClr val="lt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A9999"/>
                    </a:solidFill>
                  </a:tcPr>
                </a:tc>
                <a:tc>
                  <a:txBody>
                    <a:bodyPr/>
                    <a:lstStyle/>
                    <a:p>
                      <a:pPr indent="0" lvl="0" marL="0" rtl="0" algn="l">
                        <a:spcBef>
                          <a:spcPts val="0"/>
                        </a:spcBef>
                        <a:spcAft>
                          <a:spcPts val="0"/>
                        </a:spcAft>
                        <a:buNone/>
                      </a:pPr>
                      <a:r>
                        <a:rPr lang="en" sz="1700">
                          <a:solidFill>
                            <a:schemeClr val="lt1"/>
                          </a:solidFill>
                        </a:rPr>
                        <a:t>$500-$2000</a:t>
                      </a:r>
                      <a:endParaRPr sz="1700">
                        <a:solidFill>
                          <a:schemeClr val="lt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rPr lang="en" sz="1700">
                          <a:solidFill>
                            <a:schemeClr val="lt1"/>
                          </a:solidFill>
                        </a:rPr>
                        <a:t>&lt;$500</a:t>
                      </a:r>
                      <a:endParaRPr sz="1700">
                        <a:solidFill>
                          <a:schemeClr val="lt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B6D7A8"/>
                    </a:solidFill>
                  </a:tcPr>
                </a:tc>
              </a:tr>
              <a:tr h="640850">
                <a:tc>
                  <a:txBody>
                    <a:bodyPr/>
                    <a:lstStyle/>
                    <a:p>
                      <a:pPr indent="0" lvl="0" marL="0" rtl="0" algn="l">
                        <a:spcBef>
                          <a:spcPts val="0"/>
                        </a:spcBef>
                        <a:spcAft>
                          <a:spcPts val="0"/>
                        </a:spcAft>
                        <a:buNone/>
                      </a:pPr>
                      <a:r>
                        <a:rPr lang="en" sz="1700">
                          <a:solidFill>
                            <a:schemeClr val="lt1"/>
                          </a:solidFill>
                        </a:rPr>
                        <a:t>Resilience</a:t>
                      </a:r>
                      <a:endParaRPr sz="1700">
                        <a:solidFill>
                          <a:schemeClr val="lt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lang="en" sz="1700">
                          <a:solidFill>
                            <a:schemeClr val="lt1"/>
                          </a:solidFill>
                        </a:rPr>
                        <a:t>0.1</a:t>
                      </a:r>
                      <a:endParaRPr sz="1700">
                        <a:solidFill>
                          <a:schemeClr val="lt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lang="en" sz="1700">
                          <a:solidFill>
                            <a:schemeClr val="lt1"/>
                          </a:solidFill>
                        </a:rPr>
                        <a:t>Could break during use</a:t>
                      </a:r>
                      <a:endParaRPr sz="1700">
                        <a:solidFill>
                          <a:schemeClr val="lt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A9999"/>
                    </a:solidFill>
                  </a:tcPr>
                </a:tc>
                <a:tc>
                  <a:txBody>
                    <a:bodyPr/>
                    <a:lstStyle/>
                    <a:p>
                      <a:pPr indent="0" lvl="0" marL="0" rtl="0" algn="l">
                        <a:spcBef>
                          <a:spcPts val="0"/>
                        </a:spcBef>
                        <a:spcAft>
                          <a:spcPts val="0"/>
                        </a:spcAft>
                        <a:buNone/>
                      </a:pPr>
                      <a:r>
                        <a:rPr lang="en" sz="1700">
                          <a:solidFill>
                            <a:schemeClr val="lt1"/>
                          </a:solidFill>
                        </a:rPr>
                        <a:t>Could break if mishandled</a:t>
                      </a:r>
                      <a:endParaRPr sz="1700">
                        <a:solidFill>
                          <a:schemeClr val="lt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rPr lang="en" sz="1700">
                          <a:solidFill>
                            <a:schemeClr val="lt1"/>
                          </a:solidFill>
                        </a:rPr>
                        <a:t>Difficult</a:t>
                      </a:r>
                      <a:r>
                        <a:rPr lang="en" sz="1700">
                          <a:solidFill>
                            <a:schemeClr val="lt1"/>
                          </a:solidFill>
                        </a:rPr>
                        <a:t> to break</a:t>
                      </a:r>
                      <a:endParaRPr sz="1700">
                        <a:solidFill>
                          <a:schemeClr val="lt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B6D7A8"/>
                    </a:solidFill>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Trade Results</a:t>
            </a:r>
            <a:endParaRPr/>
          </a:p>
        </p:txBody>
      </p:sp>
      <p:sp>
        <p:nvSpPr>
          <p:cNvPr id="188" name="Google Shape;188;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aphicFrame>
        <p:nvGraphicFramePr>
          <p:cNvPr id="189" name="Google Shape;189;p29"/>
          <p:cNvGraphicFramePr/>
          <p:nvPr/>
        </p:nvGraphicFramePr>
        <p:xfrm>
          <a:off x="311700" y="1293250"/>
          <a:ext cx="3000000" cy="3000000"/>
        </p:xfrm>
        <a:graphic>
          <a:graphicData uri="http://schemas.openxmlformats.org/drawingml/2006/table">
            <a:tbl>
              <a:tblPr>
                <a:noFill/>
                <a:tableStyleId>{BFC1894F-C894-44AF-8DA5-4E7B40659E67}</a:tableStyleId>
              </a:tblPr>
              <a:tblGrid>
                <a:gridCol w="1420100"/>
                <a:gridCol w="1420100"/>
                <a:gridCol w="1420100"/>
                <a:gridCol w="1420100"/>
                <a:gridCol w="1420100"/>
                <a:gridCol w="1420100"/>
              </a:tblGrid>
              <a:tr h="609575">
                <a:tc>
                  <a:txBody>
                    <a:bodyPr/>
                    <a:lstStyle/>
                    <a:p>
                      <a:pPr indent="0" lvl="0" marL="0" rtl="0" algn="ctr">
                        <a:spcBef>
                          <a:spcPts val="0"/>
                        </a:spcBef>
                        <a:spcAft>
                          <a:spcPts val="0"/>
                        </a:spcAft>
                        <a:buNone/>
                      </a:pPr>
                      <a:r>
                        <a:rPr b="1" lang="en">
                          <a:solidFill>
                            <a:schemeClr val="dk1"/>
                          </a:solidFill>
                        </a:rPr>
                        <a:t>Metric</a:t>
                      </a:r>
                      <a:endParaRPr b="1">
                        <a:solidFill>
                          <a:schemeClr val="dk1"/>
                        </a:solidFill>
                      </a:endParaRPr>
                    </a:p>
                  </a:txBody>
                  <a:tcPr marT="91425" marB="91425" marR="91425" marL="91425">
                    <a:solidFill>
                      <a:schemeClr val="lt1"/>
                    </a:solidFill>
                  </a:tcPr>
                </a:tc>
                <a:tc>
                  <a:txBody>
                    <a:bodyPr/>
                    <a:lstStyle/>
                    <a:p>
                      <a:pPr indent="0" lvl="0" marL="0" rtl="0" algn="ctr">
                        <a:spcBef>
                          <a:spcPts val="0"/>
                        </a:spcBef>
                        <a:spcAft>
                          <a:spcPts val="0"/>
                        </a:spcAft>
                        <a:buNone/>
                      </a:pPr>
                      <a:r>
                        <a:rPr b="1" lang="en">
                          <a:solidFill>
                            <a:schemeClr val="dk1"/>
                          </a:solidFill>
                        </a:rPr>
                        <a:t>Weight</a:t>
                      </a:r>
                      <a:endParaRPr b="1">
                        <a:solidFill>
                          <a:schemeClr val="dk1"/>
                        </a:solidFill>
                      </a:endParaRPr>
                    </a:p>
                  </a:txBody>
                  <a:tcPr marT="91425" marB="91425" marR="91425" marL="91425">
                    <a:solidFill>
                      <a:schemeClr val="lt1"/>
                    </a:solidFill>
                  </a:tcPr>
                </a:tc>
                <a:tc>
                  <a:txBody>
                    <a:bodyPr/>
                    <a:lstStyle/>
                    <a:p>
                      <a:pPr indent="0" lvl="0" marL="0" rtl="0" algn="ctr">
                        <a:spcBef>
                          <a:spcPts val="0"/>
                        </a:spcBef>
                        <a:spcAft>
                          <a:spcPts val="0"/>
                        </a:spcAft>
                        <a:buNone/>
                      </a:pPr>
                      <a:r>
                        <a:rPr b="1" lang="en">
                          <a:solidFill>
                            <a:schemeClr val="dk1"/>
                          </a:solidFill>
                        </a:rPr>
                        <a:t>Piezoelectric</a:t>
                      </a:r>
                      <a:endParaRPr b="1">
                        <a:solidFill>
                          <a:schemeClr val="dk1"/>
                        </a:solidFill>
                      </a:endParaRPr>
                    </a:p>
                  </a:txBody>
                  <a:tcPr marT="91425" marB="91425" marR="91425" marL="91425">
                    <a:solidFill>
                      <a:schemeClr val="lt1"/>
                    </a:solidFill>
                  </a:tcPr>
                </a:tc>
                <a:tc>
                  <a:txBody>
                    <a:bodyPr/>
                    <a:lstStyle/>
                    <a:p>
                      <a:pPr indent="0" lvl="0" marL="0" rtl="0" algn="ctr">
                        <a:spcBef>
                          <a:spcPts val="0"/>
                        </a:spcBef>
                        <a:spcAft>
                          <a:spcPts val="0"/>
                        </a:spcAft>
                        <a:buNone/>
                      </a:pPr>
                      <a:r>
                        <a:rPr b="1" lang="en">
                          <a:solidFill>
                            <a:schemeClr val="dk1"/>
                          </a:solidFill>
                        </a:rPr>
                        <a:t>Capacitance</a:t>
                      </a:r>
                      <a:endParaRPr b="1">
                        <a:solidFill>
                          <a:schemeClr val="dk1"/>
                        </a:solidFill>
                      </a:endParaRPr>
                    </a:p>
                  </a:txBody>
                  <a:tcPr marT="91425" marB="91425" marR="91425" marL="91425">
                    <a:solidFill>
                      <a:schemeClr val="lt1"/>
                    </a:solidFill>
                  </a:tcPr>
                </a:tc>
                <a:tc>
                  <a:txBody>
                    <a:bodyPr/>
                    <a:lstStyle/>
                    <a:p>
                      <a:pPr indent="0" lvl="0" marL="0" rtl="0" algn="ctr">
                        <a:spcBef>
                          <a:spcPts val="0"/>
                        </a:spcBef>
                        <a:spcAft>
                          <a:spcPts val="0"/>
                        </a:spcAft>
                        <a:buNone/>
                      </a:pPr>
                      <a:r>
                        <a:rPr b="1" lang="en">
                          <a:solidFill>
                            <a:schemeClr val="dk1"/>
                          </a:solidFill>
                        </a:rPr>
                        <a:t>Laser Diffraction</a:t>
                      </a:r>
                      <a:endParaRPr b="1">
                        <a:solidFill>
                          <a:schemeClr val="dk1"/>
                        </a:solidFill>
                      </a:endParaRPr>
                    </a:p>
                  </a:txBody>
                  <a:tcPr marT="91425" marB="91425" marR="91425" marL="91425">
                    <a:solidFill>
                      <a:schemeClr val="lt1"/>
                    </a:solidFill>
                  </a:tcPr>
                </a:tc>
                <a:tc>
                  <a:txBody>
                    <a:bodyPr/>
                    <a:lstStyle/>
                    <a:p>
                      <a:pPr indent="0" lvl="0" marL="0" rtl="0" algn="l">
                        <a:spcBef>
                          <a:spcPts val="0"/>
                        </a:spcBef>
                        <a:spcAft>
                          <a:spcPts val="0"/>
                        </a:spcAft>
                        <a:buNone/>
                      </a:pPr>
                      <a:r>
                        <a:rPr b="1" lang="en">
                          <a:solidFill>
                            <a:schemeClr val="dk1"/>
                          </a:solidFill>
                        </a:rPr>
                        <a:t>Photoelectric</a:t>
                      </a:r>
                      <a:endParaRPr b="1">
                        <a:solidFill>
                          <a:schemeClr val="dk1"/>
                        </a:solidFill>
                      </a:endParaRPr>
                    </a:p>
                  </a:txBody>
                  <a:tcPr marT="91425" marB="91425" marR="91425" marL="91425">
                    <a:solidFill>
                      <a:schemeClr val="lt1"/>
                    </a:solidFill>
                  </a:tcPr>
                </a:tc>
              </a:tr>
              <a:tr h="396200">
                <a:tc>
                  <a:txBody>
                    <a:bodyPr/>
                    <a:lstStyle/>
                    <a:p>
                      <a:pPr indent="0" lvl="0" marL="0" rtl="0" algn="ctr">
                        <a:spcBef>
                          <a:spcPts val="0"/>
                        </a:spcBef>
                        <a:spcAft>
                          <a:spcPts val="0"/>
                        </a:spcAft>
                        <a:buNone/>
                      </a:pPr>
                      <a:r>
                        <a:rPr lang="en">
                          <a:solidFill>
                            <a:schemeClr val="dk1"/>
                          </a:solidFill>
                        </a:rPr>
                        <a:t>Sensitivity</a:t>
                      </a:r>
                      <a:endParaRPr>
                        <a:solidFill>
                          <a:schemeClr val="dk1"/>
                        </a:solidFill>
                      </a:endParaRPr>
                    </a:p>
                  </a:txBody>
                  <a:tcPr marT="91425" marB="91425" marR="91425" marL="91425">
                    <a:solidFill>
                      <a:srgbClr val="111111"/>
                    </a:solidFill>
                  </a:tcPr>
                </a:tc>
                <a:tc>
                  <a:txBody>
                    <a:bodyPr/>
                    <a:lstStyle/>
                    <a:p>
                      <a:pPr indent="0" lvl="0" marL="0" rtl="0" algn="ctr">
                        <a:spcBef>
                          <a:spcPts val="0"/>
                        </a:spcBef>
                        <a:spcAft>
                          <a:spcPts val="0"/>
                        </a:spcAft>
                        <a:buNone/>
                      </a:pPr>
                      <a:r>
                        <a:rPr lang="en">
                          <a:solidFill>
                            <a:schemeClr val="dk1"/>
                          </a:solidFill>
                        </a:rPr>
                        <a:t>0.4</a:t>
                      </a:r>
                      <a:endParaRPr>
                        <a:solidFill>
                          <a:schemeClr val="dk1"/>
                        </a:solidFill>
                      </a:endParaRPr>
                    </a:p>
                  </a:txBody>
                  <a:tcPr marT="91425" marB="91425" marR="91425" marL="91425">
                    <a:solidFill>
                      <a:srgbClr val="111111"/>
                    </a:solidFill>
                  </a:tcPr>
                </a:tc>
                <a:tc>
                  <a:txBody>
                    <a:bodyPr/>
                    <a:lstStyle/>
                    <a:p>
                      <a:pPr indent="0" lvl="0" marL="0" rtl="0" algn="ctr">
                        <a:spcBef>
                          <a:spcPts val="0"/>
                        </a:spcBef>
                        <a:spcAft>
                          <a:spcPts val="0"/>
                        </a:spcAft>
                        <a:buNone/>
                      </a:pPr>
                      <a:r>
                        <a:rPr lang="en">
                          <a:solidFill>
                            <a:schemeClr val="dk1"/>
                          </a:solidFill>
                        </a:rPr>
                        <a:t>1</a:t>
                      </a:r>
                      <a:endParaRPr>
                        <a:solidFill>
                          <a:schemeClr val="dk1"/>
                        </a:solidFill>
                      </a:endParaRPr>
                    </a:p>
                  </a:txBody>
                  <a:tcPr marT="91425" marB="91425" marR="91425" marL="91425">
                    <a:solidFill>
                      <a:srgbClr val="111111"/>
                    </a:solidFill>
                  </a:tcPr>
                </a:tc>
                <a:tc>
                  <a:txBody>
                    <a:bodyPr/>
                    <a:lstStyle/>
                    <a:p>
                      <a:pPr indent="0" lvl="0" marL="0" rtl="0" algn="ctr">
                        <a:spcBef>
                          <a:spcPts val="0"/>
                        </a:spcBef>
                        <a:spcAft>
                          <a:spcPts val="0"/>
                        </a:spcAft>
                        <a:buNone/>
                      </a:pPr>
                      <a:r>
                        <a:rPr lang="en">
                          <a:solidFill>
                            <a:schemeClr val="dk1"/>
                          </a:solidFill>
                        </a:rPr>
                        <a:t>2</a:t>
                      </a:r>
                      <a:endParaRPr>
                        <a:solidFill>
                          <a:schemeClr val="dk1"/>
                        </a:solidFill>
                      </a:endParaRPr>
                    </a:p>
                  </a:txBody>
                  <a:tcPr marT="91425" marB="91425" marR="91425" marL="91425">
                    <a:solidFill>
                      <a:srgbClr val="111111"/>
                    </a:solidFill>
                  </a:tcPr>
                </a:tc>
                <a:tc>
                  <a:txBody>
                    <a:bodyPr/>
                    <a:lstStyle/>
                    <a:p>
                      <a:pPr indent="0" lvl="0" marL="0" rtl="0" algn="ctr">
                        <a:spcBef>
                          <a:spcPts val="0"/>
                        </a:spcBef>
                        <a:spcAft>
                          <a:spcPts val="0"/>
                        </a:spcAft>
                        <a:buNone/>
                      </a:pPr>
                      <a:r>
                        <a:rPr lang="en">
                          <a:solidFill>
                            <a:schemeClr val="dk1"/>
                          </a:solidFill>
                        </a:rPr>
                        <a:t>3</a:t>
                      </a:r>
                      <a:endParaRPr>
                        <a:solidFill>
                          <a:schemeClr val="dk1"/>
                        </a:solidFill>
                      </a:endParaRPr>
                    </a:p>
                  </a:txBody>
                  <a:tcPr marT="91425" marB="91425" marR="91425" marL="91425">
                    <a:solidFill>
                      <a:srgbClr val="111111"/>
                    </a:solidFill>
                  </a:tcPr>
                </a:tc>
                <a:tc>
                  <a:txBody>
                    <a:bodyPr/>
                    <a:lstStyle/>
                    <a:p>
                      <a:pPr indent="0" lvl="0" marL="0" rtl="0" algn="ctr">
                        <a:spcBef>
                          <a:spcPts val="0"/>
                        </a:spcBef>
                        <a:spcAft>
                          <a:spcPts val="0"/>
                        </a:spcAft>
                        <a:buNone/>
                      </a:pPr>
                      <a:r>
                        <a:rPr lang="en">
                          <a:solidFill>
                            <a:schemeClr val="dk1"/>
                          </a:solidFill>
                        </a:rPr>
                        <a:t>2</a:t>
                      </a:r>
                      <a:endParaRPr>
                        <a:solidFill>
                          <a:schemeClr val="dk1"/>
                        </a:solidFill>
                      </a:endParaRPr>
                    </a:p>
                  </a:txBody>
                  <a:tcPr marT="91425" marB="91425" marR="91425" marL="91425">
                    <a:solidFill>
                      <a:srgbClr val="111111"/>
                    </a:solidFill>
                  </a:tcPr>
                </a:tc>
              </a:tr>
              <a:tr h="396200">
                <a:tc>
                  <a:txBody>
                    <a:bodyPr/>
                    <a:lstStyle/>
                    <a:p>
                      <a:pPr indent="0" lvl="0" marL="0" rtl="0" algn="ctr">
                        <a:spcBef>
                          <a:spcPts val="0"/>
                        </a:spcBef>
                        <a:spcAft>
                          <a:spcPts val="0"/>
                        </a:spcAft>
                        <a:buNone/>
                      </a:pPr>
                      <a:r>
                        <a:rPr lang="en">
                          <a:solidFill>
                            <a:schemeClr val="dk1"/>
                          </a:solidFill>
                        </a:rPr>
                        <a:t>Complexity</a:t>
                      </a:r>
                      <a:endParaRPr>
                        <a:solidFill>
                          <a:schemeClr val="dk1"/>
                        </a:solidFill>
                      </a:endParaRPr>
                    </a:p>
                  </a:txBody>
                  <a:tcPr marT="91425" marB="91425" marR="91425" marL="91425">
                    <a:solidFill>
                      <a:srgbClr val="111111"/>
                    </a:solidFill>
                  </a:tcPr>
                </a:tc>
                <a:tc>
                  <a:txBody>
                    <a:bodyPr/>
                    <a:lstStyle/>
                    <a:p>
                      <a:pPr indent="0" lvl="0" marL="0" rtl="0" algn="ctr">
                        <a:spcBef>
                          <a:spcPts val="0"/>
                        </a:spcBef>
                        <a:spcAft>
                          <a:spcPts val="0"/>
                        </a:spcAft>
                        <a:buNone/>
                      </a:pPr>
                      <a:r>
                        <a:rPr lang="en">
                          <a:solidFill>
                            <a:schemeClr val="dk1"/>
                          </a:solidFill>
                        </a:rPr>
                        <a:t>0.15</a:t>
                      </a:r>
                      <a:endParaRPr>
                        <a:solidFill>
                          <a:schemeClr val="dk1"/>
                        </a:solidFill>
                      </a:endParaRPr>
                    </a:p>
                  </a:txBody>
                  <a:tcPr marT="91425" marB="91425" marR="91425" marL="91425">
                    <a:solidFill>
                      <a:srgbClr val="111111"/>
                    </a:solidFill>
                  </a:tcPr>
                </a:tc>
                <a:tc>
                  <a:txBody>
                    <a:bodyPr/>
                    <a:lstStyle/>
                    <a:p>
                      <a:pPr indent="0" lvl="0" marL="0" rtl="0" algn="ctr">
                        <a:spcBef>
                          <a:spcPts val="0"/>
                        </a:spcBef>
                        <a:spcAft>
                          <a:spcPts val="0"/>
                        </a:spcAft>
                        <a:buNone/>
                      </a:pPr>
                      <a:r>
                        <a:rPr lang="en">
                          <a:solidFill>
                            <a:schemeClr val="dk1"/>
                          </a:solidFill>
                        </a:rPr>
                        <a:t>2</a:t>
                      </a:r>
                      <a:endParaRPr>
                        <a:solidFill>
                          <a:schemeClr val="dk1"/>
                        </a:solidFill>
                      </a:endParaRPr>
                    </a:p>
                  </a:txBody>
                  <a:tcPr marT="91425" marB="91425" marR="91425" marL="91425">
                    <a:solidFill>
                      <a:srgbClr val="111111"/>
                    </a:solidFill>
                  </a:tcPr>
                </a:tc>
                <a:tc>
                  <a:txBody>
                    <a:bodyPr/>
                    <a:lstStyle/>
                    <a:p>
                      <a:pPr indent="0" lvl="0" marL="0" rtl="0" algn="ctr">
                        <a:spcBef>
                          <a:spcPts val="0"/>
                        </a:spcBef>
                        <a:spcAft>
                          <a:spcPts val="0"/>
                        </a:spcAft>
                        <a:buNone/>
                      </a:pPr>
                      <a:r>
                        <a:rPr lang="en">
                          <a:solidFill>
                            <a:schemeClr val="dk1"/>
                          </a:solidFill>
                        </a:rPr>
                        <a:t>1</a:t>
                      </a:r>
                      <a:endParaRPr>
                        <a:solidFill>
                          <a:schemeClr val="dk1"/>
                        </a:solidFill>
                      </a:endParaRPr>
                    </a:p>
                  </a:txBody>
                  <a:tcPr marT="91425" marB="91425" marR="91425" marL="91425">
                    <a:solidFill>
                      <a:srgbClr val="111111"/>
                    </a:solidFill>
                  </a:tcPr>
                </a:tc>
                <a:tc>
                  <a:txBody>
                    <a:bodyPr/>
                    <a:lstStyle/>
                    <a:p>
                      <a:pPr indent="0" lvl="0" marL="0" rtl="0" algn="ctr">
                        <a:spcBef>
                          <a:spcPts val="0"/>
                        </a:spcBef>
                        <a:spcAft>
                          <a:spcPts val="0"/>
                        </a:spcAft>
                        <a:buNone/>
                      </a:pPr>
                      <a:r>
                        <a:rPr lang="en">
                          <a:solidFill>
                            <a:schemeClr val="dk1"/>
                          </a:solidFill>
                        </a:rPr>
                        <a:t>1</a:t>
                      </a:r>
                      <a:endParaRPr>
                        <a:solidFill>
                          <a:schemeClr val="dk1"/>
                        </a:solidFill>
                      </a:endParaRPr>
                    </a:p>
                  </a:txBody>
                  <a:tcPr marT="91425" marB="91425" marR="91425" marL="91425">
                    <a:solidFill>
                      <a:srgbClr val="111111"/>
                    </a:solidFill>
                  </a:tcPr>
                </a:tc>
                <a:tc>
                  <a:txBody>
                    <a:bodyPr/>
                    <a:lstStyle/>
                    <a:p>
                      <a:pPr indent="0" lvl="0" marL="0" rtl="0" algn="ctr">
                        <a:spcBef>
                          <a:spcPts val="0"/>
                        </a:spcBef>
                        <a:spcAft>
                          <a:spcPts val="0"/>
                        </a:spcAft>
                        <a:buNone/>
                      </a:pPr>
                      <a:r>
                        <a:rPr lang="en">
                          <a:solidFill>
                            <a:schemeClr val="dk1"/>
                          </a:solidFill>
                        </a:rPr>
                        <a:t>2</a:t>
                      </a:r>
                      <a:endParaRPr>
                        <a:solidFill>
                          <a:schemeClr val="dk1"/>
                        </a:solidFill>
                      </a:endParaRPr>
                    </a:p>
                  </a:txBody>
                  <a:tcPr marT="91425" marB="91425" marR="91425" marL="91425">
                    <a:solidFill>
                      <a:srgbClr val="111111"/>
                    </a:solidFill>
                  </a:tcPr>
                </a:tc>
              </a:tr>
              <a:tr h="396200">
                <a:tc>
                  <a:txBody>
                    <a:bodyPr/>
                    <a:lstStyle/>
                    <a:p>
                      <a:pPr indent="0" lvl="0" marL="0" rtl="0" algn="ctr">
                        <a:spcBef>
                          <a:spcPts val="0"/>
                        </a:spcBef>
                        <a:spcAft>
                          <a:spcPts val="0"/>
                        </a:spcAft>
                        <a:buNone/>
                      </a:pPr>
                      <a:r>
                        <a:rPr lang="en">
                          <a:solidFill>
                            <a:schemeClr val="dk1"/>
                          </a:solidFill>
                        </a:rPr>
                        <a:t>Testability</a:t>
                      </a:r>
                      <a:endParaRPr>
                        <a:solidFill>
                          <a:schemeClr val="dk1"/>
                        </a:solidFill>
                      </a:endParaRPr>
                    </a:p>
                  </a:txBody>
                  <a:tcPr marT="91425" marB="91425" marR="91425" marL="91425">
                    <a:solidFill>
                      <a:srgbClr val="111111"/>
                    </a:solidFill>
                  </a:tcPr>
                </a:tc>
                <a:tc>
                  <a:txBody>
                    <a:bodyPr/>
                    <a:lstStyle/>
                    <a:p>
                      <a:pPr indent="0" lvl="0" marL="0" rtl="0" algn="ctr">
                        <a:spcBef>
                          <a:spcPts val="0"/>
                        </a:spcBef>
                        <a:spcAft>
                          <a:spcPts val="0"/>
                        </a:spcAft>
                        <a:buNone/>
                      </a:pPr>
                      <a:r>
                        <a:rPr lang="en">
                          <a:solidFill>
                            <a:schemeClr val="dk1"/>
                          </a:solidFill>
                        </a:rPr>
                        <a:t>0.2</a:t>
                      </a:r>
                      <a:endParaRPr>
                        <a:solidFill>
                          <a:schemeClr val="dk1"/>
                        </a:solidFill>
                      </a:endParaRPr>
                    </a:p>
                  </a:txBody>
                  <a:tcPr marT="91425" marB="91425" marR="91425" marL="91425">
                    <a:solidFill>
                      <a:srgbClr val="111111"/>
                    </a:solidFill>
                  </a:tcPr>
                </a:tc>
                <a:tc>
                  <a:txBody>
                    <a:bodyPr/>
                    <a:lstStyle/>
                    <a:p>
                      <a:pPr indent="0" lvl="0" marL="0" rtl="0" algn="ctr">
                        <a:spcBef>
                          <a:spcPts val="0"/>
                        </a:spcBef>
                        <a:spcAft>
                          <a:spcPts val="0"/>
                        </a:spcAft>
                        <a:buNone/>
                      </a:pPr>
                      <a:r>
                        <a:rPr lang="en">
                          <a:solidFill>
                            <a:schemeClr val="dk1"/>
                          </a:solidFill>
                        </a:rPr>
                        <a:t>3</a:t>
                      </a:r>
                      <a:endParaRPr>
                        <a:solidFill>
                          <a:schemeClr val="dk1"/>
                        </a:solidFill>
                      </a:endParaRPr>
                    </a:p>
                  </a:txBody>
                  <a:tcPr marT="91425" marB="91425" marR="91425" marL="91425">
                    <a:solidFill>
                      <a:srgbClr val="111111"/>
                    </a:solidFill>
                  </a:tcPr>
                </a:tc>
                <a:tc>
                  <a:txBody>
                    <a:bodyPr/>
                    <a:lstStyle/>
                    <a:p>
                      <a:pPr indent="0" lvl="0" marL="0" rtl="0" algn="ctr">
                        <a:spcBef>
                          <a:spcPts val="0"/>
                        </a:spcBef>
                        <a:spcAft>
                          <a:spcPts val="0"/>
                        </a:spcAft>
                        <a:buNone/>
                      </a:pPr>
                      <a:r>
                        <a:rPr lang="en">
                          <a:solidFill>
                            <a:schemeClr val="dk1"/>
                          </a:solidFill>
                        </a:rPr>
                        <a:t>3</a:t>
                      </a:r>
                      <a:endParaRPr>
                        <a:solidFill>
                          <a:schemeClr val="dk1"/>
                        </a:solidFill>
                      </a:endParaRPr>
                    </a:p>
                  </a:txBody>
                  <a:tcPr marT="91425" marB="91425" marR="91425" marL="91425">
                    <a:solidFill>
                      <a:srgbClr val="111111"/>
                    </a:solidFill>
                  </a:tcPr>
                </a:tc>
                <a:tc>
                  <a:txBody>
                    <a:bodyPr/>
                    <a:lstStyle/>
                    <a:p>
                      <a:pPr indent="0" lvl="0" marL="0" rtl="0" algn="ctr">
                        <a:spcBef>
                          <a:spcPts val="0"/>
                        </a:spcBef>
                        <a:spcAft>
                          <a:spcPts val="0"/>
                        </a:spcAft>
                        <a:buNone/>
                      </a:pPr>
                      <a:r>
                        <a:rPr lang="en">
                          <a:solidFill>
                            <a:schemeClr val="dk1"/>
                          </a:solidFill>
                        </a:rPr>
                        <a:t>2</a:t>
                      </a:r>
                      <a:endParaRPr>
                        <a:solidFill>
                          <a:schemeClr val="dk1"/>
                        </a:solidFill>
                      </a:endParaRPr>
                    </a:p>
                  </a:txBody>
                  <a:tcPr marT="91425" marB="91425" marR="91425" marL="91425">
                    <a:solidFill>
                      <a:srgbClr val="111111"/>
                    </a:solidFill>
                  </a:tcPr>
                </a:tc>
                <a:tc>
                  <a:txBody>
                    <a:bodyPr/>
                    <a:lstStyle/>
                    <a:p>
                      <a:pPr indent="0" lvl="0" marL="0" rtl="0" algn="ctr">
                        <a:spcBef>
                          <a:spcPts val="0"/>
                        </a:spcBef>
                        <a:spcAft>
                          <a:spcPts val="0"/>
                        </a:spcAft>
                        <a:buNone/>
                      </a:pPr>
                      <a:r>
                        <a:rPr lang="en">
                          <a:solidFill>
                            <a:schemeClr val="dk1"/>
                          </a:solidFill>
                        </a:rPr>
                        <a:t>3</a:t>
                      </a:r>
                      <a:endParaRPr>
                        <a:solidFill>
                          <a:schemeClr val="dk1"/>
                        </a:solidFill>
                      </a:endParaRPr>
                    </a:p>
                  </a:txBody>
                  <a:tcPr marT="91425" marB="91425" marR="91425" marL="91425">
                    <a:solidFill>
                      <a:srgbClr val="111111"/>
                    </a:solidFill>
                  </a:tcPr>
                </a:tc>
              </a:tr>
              <a:tr h="609575">
                <a:tc>
                  <a:txBody>
                    <a:bodyPr/>
                    <a:lstStyle/>
                    <a:p>
                      <a:pPr indent="0" lvl="0" marL="0" rtl="0" algn="ctr">
                        <a:spcBef>
                          <a:spcPts val="0"/>
                        </a:spcBef>
                        <a:spcAft>
                          <a:spcPts val="0"/>
                        </a:spcAft>
                        <a:buNone/>
                      </a:pPr>
                      <a:r>
                        <a:rPr lang="en">
                          <a:solidFill>
                            <a:schemeClr val="dk1"/>
                          </a:solidFill>
                        </a:rPr>
                        <a:t>Cost/Market Availability</a:t>
                      </a:r>
                      <a:endParaRPr>
                        <a:solidFill>
                          <a:schemeClr val="dk1"/>
                        </a:solidFill>
                      </a:endParaRPr>
                    </a:p>
                  </a:txBody>
                  <a:tcPr marT="91425" marB="91425" marR="91425" marL="91425">
                    <a:solidFill>
                      <a:srgbClr val="111111"/>
                    </a:solidFill>
                  </a:tcPr>
                </a:tc>
                <a:tc>
                  <a:txBody>
                    <a:bodyPr/>
                    <a:lstStyle/>
                    <a:p>
                      <a:pPr indent="0" lvl="0" marL="0" rtl="0" algn="ctr">
                        <a:spcBef>
                          <a:spcPts val="0"/>
                        </a:spcBef>
                        <a:spcAft>
                          <a:spcPts val="0"/>
                        </a:spcAft>
                        <a:buNone/>
                      </a:pPr>
                      <a:r>
                        <a:rPr lang="en">
                          <a:solidFill>
                            <a:schemeClr val="dk1"/>
                          </a:solidFill>
                        </a:rPr>
                        <a:t>0.15</a:t>
                      </a:r>
                      <a:endParaRPr>
                        <a:solidFill>
                          <a:schemeClr val="dk1"/>
                        </a:solidFill>
                      </a:endParaRPr>
                    </a:p>
                  </a:txBody>
                  <a:tcPr marT="91425" marB="91425" marR="91425" marL="91425">
                    <a:solidFill>
                      <a:srgbClr val="111111"/>
                    </a:solidFill>
                  </a:tcPr>
                </a:tc>
                <a:tc>
                  <a:txBody>
                    <a:bodyPr/>
                    <a:lstStyle/>
                    <a:p>
                      <a:pPr indent="0" lvl="0" marL="0" rtl="0" algn="ctr">
                        <a:spcBef>
                          <a:spcPts val="0"/>
                        </a:spcBef>
                        <a:spcAft>
                          <a:spcPts val="0"/>
                        </a:spcAft>
                        <a:buNone/>
                      </a:pPr>
                      <a:r>
                        <a:rPr lang="en">
                          <a:solidFill>
                            <a:schemeClr val="dk1"/>
                          </a:solidFill>
                        </a:rPr>
                        <a:t>3</a:t>
                      </a:r>
                      <a:endParaRPr>
                        <a:solidFill>
                          <a:schemeClr val="dk1"/>
                        </a:solidFill>
                      </a:endParaRPr>
                    </a:p>
                  </a:txBody>
                  <a:tcPr marT="91425" marB="91425" marR="91425" marL="91425">
                    <a:solidFill>
                      <a:srgbClr val="111111"/>
                    </a:solidFill>
                  </a:tcPr>
                </a:tc>
                <a:tc>
                  <a:txBody>
                    <a:bodyPr/>
                    <a:lstStyle/>
                    <a:p>
                      <a:pPr indent="0" lvl="0" marL="0" rtl="0" algn="ctr">
                        <a:spcBef>
                          <a:spcPts val="0"/>
                        </a:spcBef>
                        <a:spcAft>
                          <a:spcPts val="0"/>
                        </a:spcAft>
                        <a:buNone/>
                      </a:pPr>
                      <a:r>
                        <a:rPr lang="en">
                          <a:solidFill>
                            <a:schemeClr val="dk1"/>
                          </a:solidFill>
                        </a:rPr>
                        <a:t>3</a:t>
                      </a:r>
                      <a:endParaRPr>
                        <a:solidFill>
                          <a:schemeClr val="dk1"/>
                        </a:solidFill>
                      </a:endParaRPr>
                    </a:p>
                  </a:txBody>
                  <a:tcPr marT="91425" marB="91425" marR="91425" marL="91425">
                    <a:solidFill>
                      <a:srgbClr val="111111"/>
                    </a:solidFill>
                  </a:tcPr>
                </a:tc>
                <a:tc>
                  <a:txBody>
                    <a:bodyPr/>
                    <a:lstStyle/>
                    <a:p>
                      <a:pPr indent="0" lvl="0" marL="0" rtl="0" algn="ctr">
                        <a:spcBef>
                          <a:spcPts val="0"/>
                        </a:spcBef>
                        <a:spcAft>
                          <a:spcPts val="0"/>
                        </a:spcAft>
                        <a:buNone/>
                      </a:pPr>
                      <a:r>
                        <a:rPr lang="en">
                          <a:solidFill>
                            <a:schemeClr val="dk1"/>
                          </a:solidFill>
                        </a:rPr>
                        <a:t>2</a:t>
                      </a:r>
                      <a:endParaRPr>
                        <a:solidFill>
                          <a:schemeClr val="dk1"/>
                        </a:solidFill>
                      </a:endParaRPr>
                    </a:p>
                  </a:txBody>
                  <a:tcPr marT="91425" marB="91425" marR="91425" marL="91425">
                    <a:solidFill>
                      <a:srgbClr val="111111"/>
                    </a:solidFill>
                  </a:tcPr>
                </a:tc>
                <a:tc>
                  <a:txBody>
                    <a:bodyPr/>
                    <a:lstStyle/>
                    <a:p>
                      <a:pPr indent="0" lvl="0" marL="0" rtl="0" algn="ctr">
                        <a:spcBef>
                          <a:spcPts val="0"/>
                        </a:spcBef>
                        <a:spcAft>
                          <a:spcPts val="0"/>
                        </a:spcAft>
                        <a:buNone/>
                      </a:pPr>
                      <a:r>
                        <a:rPr lang="en">
                          <a:solidFill>
                            <a:schemeClr val="dk1"/>
                          </a:solidFill>
                        </a:rPr>
                        <a:t>2</a:t>
                      </a:r>
                      <a:endParaRPr>
                        <a:solidFill>
                          <a:schemeClr val="dk1"/>
                        </a:solidFill>
                      </a:endParaRPr>
                    </a:p>
                  </a:txBody>
                  <a:tcPr marT="91425" marB="91425" marR="91425" marL="91425">
                    <a:solidFill>
                      <a:srgbClr val="111111"/>
                    </a:solidFill>
                  </a:tcPr>
                </a:tc>
              </a:tr>
              <a:tr h="396200">
                <a:tc>
                  <a:txBody>
                    <a:bodyPr/>
                    <a:lstStyle/>
                    <a:p>
                      <a:pPr indent="0" lvl="0" marL="0" rtl="0" algn="ctr">
                        <a:spcBef>
                          <a:spcPts val="0"/>
                        </a:spcBef>
                        <a:spcAft>
                          <a:spcPts val="0"/>
                        </a:spcAft>
                        <a:buNone/>
                      </a:pPr>
                      <a:r>
                        <a:rPr lang="en">
                          <a:solidFill>
                            <a:schemeClr val="dk1"/>
                          </a:solidFill>
                        </a:rPr>
                        <a:t>Resiliency</a:t>
                      </a:r>
                      <a:endParaRPr>
                        <a:solidFill>
                          <a:schemeClr val="dk1"/>
                        </a:solidFill>
                      </a:endParaRPr>
                    </a:p>
                  </a:txBody>
                  <a:tcPr marT="91425" marB="91425" marR="91425" marL="91425">
                    <a:solidFill>
                      <a:srgbClr val="111111"/>
                    </a:solidFill>
                  </a:tcPr>
                </a:tc>
                <a:tc>
                  <a:txBody>
                    <a:bodyPr/>
                    <a:lstStyle/>
                    <a:p>
                      <a:pPr indent="0" lvl="0" marL="0" rtl="0" algn="ctr">
                        <a:spcBef>
                          <a:spcPts val="0"/>
                        </a:spcBef>
                        <a:spcAft>
                          <a:spcPts val="0"/>
                        </a:spcAft>
                        <a:buNone/>
                      </a:pPr>
                      <a:r>
                        <a:rPr lang="en">
                          <a:solidFill>
                            <a:schemeClr val="dk1"/>
                          </a:solidFill>
                        </a:rPr>
                        <a:t>0.1</a:t>
                      </a:r>
                      <a:endParaRPr>
                        <a:solidFill>
                          <a:schemeClr val="dk1"/>
                        </a:solidFill>
                      </a:endParaRPr>
                    </a:p>
                  </a:txBody>
                  <a:tcPr marT="91425" marB="91425" marR="91425" marL="91425">
                    <a:solidFill>
                      <a:srgbClr val="111111"/>
                    </a:solidFill>
                  </a:tcPr>
                </a:tc>
                <a:tc>
                  <a:txBody>
                    <a:bodyPr/>
                    <a:lstStyle/>
                    <a:p>
                      <a:pPr indent="0" lvl="0" marL="0" rtl="0" algn="ctr">
                        <a:spcBef>
                          <a:spcPts val="0"/>
                        </a:spcBef>
                        <a:spcAft>
                          <a:spcPts val="0"/>
                        </a:spcAft>
                        <a:buNone/>
                      </a:pPr>
                      <a:r>
                        <a:rPr lang="en">
                          <a:solidFill>
                            <a:schemeClr val="dk1"/>
                          </a:solidFill>
                        </a:rPr>
                        <a:t>1</a:t>
                      </a:r>
                      <a:endParaRPr>
                        <a:solidFill>
                          <a:schemeClr val="dk1"/>
                        </a:solidFill>
                      </a:endParaRPr>
                    </a:p>
                  </a:txBody>
                  <a:tcPr marT="91425" marB="91425" marR="91425" marL="91425">
                    <a:solidFill>
                      <a:srgbClr val="111111"/>
                    </a:solidFill>
                  </a:tcPr>
                </a:tc>
                <a:tc>
                  <a:txBody>
                    <a:bodyPr/>
                    <a:lstStyle/>
                    <a:p>
                      <a:pPr indent="0" lvl="0" marL="0" rtl="0" algn="ctr">
                        <a:spcBef>
                          <a:spcPts val="0"/>
                        </a:spcBef>
                        <a:spcAft>
                          <a:spcPts val="0"/>
                        </a:spcAft>
                        <a:buNone/>
                      </a:pPr>
                      <a:r>
                        <a:rPr lang="en">
                          <a:solidFill>
                            <a:schemeClr val="dk1"/>
                          </a:solidFill>
                        </a:rPr>
                        <a:t>2</a:t>
                      </a:r>
                      <a:endParaRPr>
                        <a:solidFill>
                          <a:schemeClr val="dk1"/>
                        </a:solidFill>
                      </a:endParaRPr>
                    </a:p>
                  </a:txBody>
                  <a:tcPr marT="91425" marB="91425" marR="91425" marL="91425">
                    <a:solidFill>
                      <a:srgbClr val="111111"/>
                    </a:solidFill>
                  </a:tcPr>
                </a:tc>
                <a:tc>
                  <a:txBody>
                    <a:bodyPr/>
                    <a:lstStyle/>
                    <a:p>
                      <a:pPr indent="0" lvl="0" marL="0" rtl="0" algn="ctr">
                        <a:spcBef>
                          <a:spcPts val="0"/>
                        </a:spcBef>
                        <a:spcAft>
                          <a:spcPts val="0"/>
                        </a:spcAft>
                        <a:buNone/>
                      </a:pPr>
                      <a:r>
                        <a:rPr lang="en">
                          <a:solidFill>
                            <a:schemeClr val="dk1"/>
                          </a:solidFill>
                        </a:rPr>
                        <a:t>1</a:t>
                      </a:r>
                      <a:endParaRPr>
                        <a:solidFill>
                          <a:schemeClr val="dk1"/>
                        </a:solidFill>
                      </a:endParaRPr>
                    </a:p>
                  </a:txBody>
                  <a:tcPr marT="91425" marB="91425" marR="91425" marL="91425">
                    <a:solidFill>
                      <a:srgbClr val="111111"/>
                    </a:solidFill>
                  </a:tcPr>
                </a:tc>
                <a:tc>
                  <a:txBody>
                    <a:bodyPr/>
                    <a:lstStyle/>
                    <a:p>
                      <a:pPr indent="0" lvl="0" marL="0" rtl="0" algn="ctr">
                        <a:spcBef>
                          <a:spcPts val="0"/>
                        </a:spcBef>
                        <a:spcAft>
                          <a:spcPts val="0"/>
                        </a:spcAft>
                        <a:buNone/>
                      </a:pPr>
                      <a:r>
                        <a:rPr lang="en">
                          <a:solidFill>
                            <a:schemeClr val="dk1"/>
                          </a:solidFill>
                        </a:rPr>
                        <a:t>3</a:t>
                      </a:r>
                      <a:endParaRPr>
                        <a:solidFill>
                          <a:schemeClr val="dk1"/>
                        </a:solidFill>
                      </a:endParaRPr>
                    </a:p>
                  </a:txBody>
                  <a:tcPr marT="91425" marB="91425" marR="91425" marL="91425">
                    <a:solidFill>
                      <a:srgbClr val="111111"/>
                    </a:solidFill>
                  </a:tcPr>
                </a:tc>
              </a:tr>
              <a:tr h="396200">
                <a:tc>
                  <a:txBody>
                    <a:bodyPr/>
                    <a:lstStyle/>
                    <a:p>
                      <a:pPr indent="0" lvl="0" marL="0" rtl="0" algn="ctr">
                        <a:spcBef>
                          <a:spcPts val="0"/>
                        </a:spcBef>
                        <a:spcAft>
                          <a:spcPts val="0"/>
                        </a:spcAft>
                        <a:buNone/>
                      </a:pPr>
                      <a:r>
                        <a:rPr b="1" lang="en">
                          <a:solidFill>
                            <a:schemeClr val="dk1"/>
                          </a:solidFill>
                        </a:rPr>
                        <a:t>Score</a:t>
                      </a:r>
                      <a:endParaRPr b="1">
                        <a:solidFill>
                          <a:schemeClr val="dk1"/>
                        </a:solidFill>
                      </a:endParaRPr>
                    </a:p>
                  </a:txBody>
                  <a:tcPr marT="91425" marB="91425" marR="91425" marL="91425">
                    <a:solidFill>
                      <a:srgbClr val="111111"/>
                    </a:solidFill>
                  </a:tcPr>
                </a:tc>
                <a:tc>
                  <a:txBody>
                    <a:bodyPr/>
                    <a:lstStyle/>
                    <a:p>
                      <a:pPr indent="0" lvl="0" marL="0" rtl="0" algn="ctr">
                        <a:spcBef>
                          <a:spcPts val="0"/>
                        </a:spcBef>
                        <a:spcAft>
                          <a:spcPts val="0"/>
                        </a:spcAft>
                        <a:buNone/>
                      </a:pPr>
                      <a:r>
                        <a:t/>
                      </a:r>
                      <a:endParaRPr b="1">
                        <a:solidFill>
                          <a:schemeClr val="dk1"/>
                        </a:solidFill>
                      </a:endParaRPr>
                    </a:p>
                  </a:txBody>
                  <a:tcPr marT="91425" marB="91425" marR="91425" marL="91425">
                    <a:solidFill>
                      <a:srgbClr val="111111"/>
                    </a:solidFill>
                  </a:tcPr>
                </a:tc>
                <a:tc>
                  <a:txBody>
                    <a:bodyPr/>
                    <a:lstStyle/>
                    <a:p>
                      <a:pPr indent="0" lvl="0" marL="0" rtl="0" algn="ctr">
                        <a:spcBef>
                          <a:spcPts val="0"/>
                        </a:spcBef>
                        <a:spcAft>
                          <a:spcPts val="0"/>
                        </a:spcAft>
                        <a:buNone/>
                      </a:pPr>
                      <a:r>
                        <a:rPr b="1" lang="en">
                          <a:solidFill>
                            <a:schemeClr val="dk1"/>
                          </a:solidFill>
                        </a:rPr>
                        <a:t>1.85</a:t>
                      </a:r>
                      <a:endParaRPr b="1">
                        <a:solidFill>
                          <a:schemeClr val="dk1"/>
                        </a:solidFill>
                      </a:endParaRPr>
                    </a:p>
                  </a:txBody>
                  <a:tcPr marT="91425" marB="91425" marR="91425" marL="91425">
                    <a:solidFill>
                      <a:srgbClr val="111111"/>
                    </a:solidFill>
                  </a:tcPr>
                </a:tc>
                <a:tc>
                  <a:txBody>
                    <a:bodyPr/>
                    <a:lstStyle/>
                    <a:p>
                      <a:pPr indent="0" lvl="0" marL="0" rtl="0" algn="ctr">
                        <a:spcBef>
                          <a:spcPts val="0"/>
                        </a:spcBef>
                        <a:spcAft>
                          <a:spcPts val="0"/>
                        </a:spcAft>
                        <a:buNone/>
                      </a:pPr>
                      <a:r>
                        <a:rPr b="1" lang="en">
                          <a:solidFill>
                            <a:schemeClr val="dk1"/>
                          </a:solidFill>
                        </a:rPr>
                        <a:t>2.2</a:t>
                      </a:r>
                      <a:endParaRPr b="1">
                        <a:solidFill>
                          <a:schemeClr val="dk1"/>
                        </a:solidFill>
                      </a:endParaRPr>
                    </a:p>
                  </a:txBody>
                  <a:tcPr marT="91425" marB="91425" marR="91425" marL="91425">
                    <a:solidFill>
                      <a:srgbClr val="111111"/>
                    </a:solidFill>
                  </a:tcPr>
                </a:tc>
                <a:tc>
                  <a:txBody>
                    <a:bodyPr/>
                    <a:lstStyle/>
                    <a:p>
                      <a:pPr indent="0" lvl="0" marL="0" rtl="0" algn="ctr">
                        <a:spcBef>
                          <a:spcPts val="0"/>
                        </a:spcBef>
                        <a:spcAft>
                          <a:spcPts val="0"/>
                        </a:spcAft>
                        <a:buNone/>
                      </a:pPr>
                      <a:r>
                        <a:rPr b="1" lang="en">
                          <a:solidFill>
                            <a:schemeClr val="dk1"/>
                          </a:solidFill>
                        </a:rPr>
                        <a:t>2.15</a:t>
                      </a:r>
                      <a:endParaRPr b="1">
                        <a:solidFill>
                          <a:schemeClr val="dk1"/>
                        </a:solidFill>
                      </a:endParaRPr>
                    </a:p>
                  </a:txBody>
                  <a:tcPr marT="91425" marB="91425" marR="91425" marL="91425">
                    <a:solidFill>
                      <a:srgbClr val="111111"/>
                    </a:solidFill>
                  </a:tcPr>
                </a:tc>
                <a:tc>
                  <a:txBody>
                    <a:bodyPr/>
                    <a:lstStyle/>
                    <a:p>
                      <a:pPr indent="0" lvl="0" marL="0" rtl="0" algn="ctr">
                        <a:spcBef>
                          <a:spcPts val="0"/>
                        </a:spcBef>
                        <a:spcAft>
                          <a:spcPts val="0"/>
                        </a:spcAft>
                        <a:buNone/>
                      </a:pPr>
                      <a:r>
                        <a:rPr b="1" lang="en">
                          <a:solidFill>
                            <a:schemeClr val="dk1"/>
                          </a:solidFill>
                        </a:rPr>
                        <a:t>2.3</a:t>
                      </a:r>
                      <a:endParaRPr b="1">
                        <a:solidFill>
                          <a:schemeClr val="dk1"/>
                        </a:solidFill>
                      </a:endParaRPr>
                    </a:p>
                  </a:txBody>
                  <a:tcPr marT="91425" marB="91425" marR="91425" marL="91425">
                    <a:solidFill>
                      <a:srgbClr val="111111"/>
                    </a:solidFill>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Results and Current Design Space</a:t>
            </a:r>
            <a:endParaRPr/>
          </a:p>
        </p:txBody>
      </p:sp>
      <p:sp>
        <p:nvSpPr>
          <p:cNvPr id="195" name="Google Shape;195;p3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68300" lvl="0" marL="457200" rtl="0" algn="l">
              <a:lnSpc>
                <a:spcPct val="150000"/>
              </a:lnSpc>
              <a:spcBef>
                <a:spcPts val="0"/>
              </a:spcBef>
              <a:spcAft>
                <a:spcPts val="0"/>
              </a:spcAft>
              <a:buClr>
                <a:schemeClr val="dk1"/>
              </a:buClr>
              <a:buSzPts val="2200"/>
              <a:buChar char="●"/>
            </a:pPr>
            <a:r>
              <a:rPr lang="en" sz="2200">
                <a:solidFill>
                  <a:schemeClr val="dk1"/>
                </a:solidFill>
              </a:rPr>
              <a:t>Means of Detection: Plate deformation</a:t>
            </a:r>
            <a:endParaRPr sz="2200">
              <a:solidFill>
                <a:schemeClr val="dk1"/>
              </a:solidFill>
            </a:endParaRPr>
          </a:p>
          <a:p>
            <a:pPr indent="-368300" lvl="0" marL="457200" rtl="0" algn="l">
              <a:lnSpc>
                <a:spcPct val="150000"/>
              </a:lnSpc>
              <a:spcBef>
                <a:spcPts val="0"/>
              </a:spcBef>
              <a:spcAft>
                <a:spcPts val="0"/>
              </a:spcAft>
              <a:buClr>
                <a:schemeClr val="dk1"/>
              </a:buClr>
              <a:buSzPts val="2200"/>
              <a:buChar char="●"/>
            </a:pPr>
            <a:r>
              <a:rPr lang="en" sz="2200">
                <a:solidFill>
                  <a:schemeClr val="dk1"/>
                </a:solidFill>
              </a:rPr>
              <a:t>Power: Currently Low Concern</a:t>
            </a:r>
            <a:endParaRPr sz="2200">
              <a:solidFill>
                <a:schemeClr val="dk1"/>
              </a:solidFill>
            </a:endParaRPr>
          </a:p>
          <a:p>
            <a:pPr indent="-368300" lvl="0" marL="457200" rtl="0" algn="l">
              <a:lnSpc>
                <a:spcPct val="150000"/>
              </a:lnSpc>
              <a:spcBef>
                <a:spcPts val="0"/>
              </a:spcBef>
              <a:spcAft>
                <a:spcPts val="0"/>
              </a:spcAft>
              <a:buClr>
                <a:schemeClr val="dk1"/>
              </a:buClr>
              <a:buSzPts val="2200"/>
              <a:buChar char="●"/>
            </a:pPr>
            <a:r>
              <a:rPr lang="en" sz="2200">
                <a:solidFill>
                  <a:schemeClr val="dk1"/>
                </a:solidFill>
              </a:rPr>
              <a:t>Sensitivity: </a:t>
            </a:r>
            <a:r>
              <a:rPr lang="en" sz="2200">
                <a:solidFill>
                  <a:schemeClr val="dk1"/>
                </a:solidFill>
              </a:rPr>
              <a:t>Plausible</a:t>
            </a:r>
            <a:endParaRPr sz="2200">
              <a:solidFill>
                <a:schemeClr val="dk1"/>
              </a:solidFill>
            </a:endParaRPr>
          </a:p>
          <a:p>
            <a:pPr indent="-368300" lvl="0" marL="457200" rtl="0" algn="l">
              <a:lnSpc>
                <a:spcPct val="150000"/>
              </a:lnSpc>
              <a:spcBef>
                <a:spcPts val="0"/>
              </a:spcBef>
              <a:spcAft>
                <a:spcPts val="0"/>
              </a:spcAft>
              <a:buClr>
                <a:schemeClr val="dk1"/>
              </a:buClr>
              <a:buSzPts val="2200"/>
              <a:buChar char="●"/>
            </a:pPr>
            <a:r>
              <a:rPr lang="en" sz="2200">
                <a:solidFill>
                  <a:schemeClr val="dk1"/>
                </a:solidFill>
              </a:rPr>
              <a:t>Size: No Concern</a:t>
            </a:r>
            <a:endParaRPr sz="2200">
              <a:solidFill>
                <a:schemeClr val="dk1"/>
              </a:solidFill>
            </a:endParaRPr>
          </a:p>
        </p:txBody>
      </p:sp>
      <p:sp>
        <p:nvSpPr>
          <p:cNvPr id="196" name="Google Shape;196;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Further Trade Exploration</a:t>
            </a:r>
            <a:endParaRPr/>
          </a:p>
        </p:txBody>
      </p:sp>
      <p:sp>
        <p:nvSpPr>
          <p:cNvPr id="202" name="Google Shape;202;p3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68300" lvl="0" marL="457200" rtl="0" algn="l">
              <a:spcBef>
                <a:spcPts val="0"/>
              </a:spcBef>
              <a:spcAft>
                <a:spcPts val="0"/>
              </a:spcAft>
              <a:buClr>
                <a:schemeClr val="dk1"/>
              </a:buClr>
              <a:buSzPts val="2200"/>
              <a:buChar char="●"/>
            </a:pPr>
            <a:r>
              <a:rPr lang="en" sz="2200">
                <a:solidFill>
                  <a:schemeClr val="dk1"/>
                </a:solidFill>
              </a:rPr>
              <a:t>Capacitor noise levels</a:t>
            </a:r>
            <a:endParaRPr sz="2200">
              <a:solidFill>
                <a:schemeClr val="dk1"/>
              </a:solidFill>
            </a:endParaRPr>
          </a:p>
          <a:p>
            <a:pPr indent="-368300" lvl="0" marL="457200" rtl="0" algn="l">
              <a:spcBef>
                <a:spcPts val="0"/>
              </a:spcBef>
              <a:spcAft>
                <a:spcPts val="0"/>
              </a:spcAft>
              <a:buClr>
                <a:schemeClr val="dk1"/>
              </a:buClr>
              <a:buSzPts val="2200"/>
              <a:buChar char="●"/>
            </a:pPr>
            <a:r>
              <a:rPr lang="en" sz="2200">
                <a:solidFill>
                  <a:schemeClr val="dk1"/>
                </a:solidFill>
              </a:rPr>
              <a:t>Vacuum environment</a:t>
            </a:r>
            <a:endParaRPr sz="2200">
              <a:solidFill>
                <a:schemeClr val="dk1"/>
              </a:solidFill>
            </a:endParaRPr>
          </a:p>
          <a:p>
            <a:pPr indent="-368300" lvl="0" marL="457200" rtl="0" algn="l">
              <a:spcBef>
                <a:spcPts val="0"/>
              </a:spcBef>
              <a:spcAft>
                <a:spcPts val="0"/>
              </a:spcAft>
              <a:buClr>
                <a:schemeClr val="dk1"/>
              </a:buClr>
              <a:buSzPts val="2200"/>
              <a:buChar char="●"/>
            </a:pPr>
            <a:r>
              <a:rPr lang="en" sz="2200">
                <a:solidFill>
                  <a:schemeClr val="dk1"/>
                </a:solidFill>
              </a:rPr>
              <a:t>Laser interferometer</a:t>
            </a:r>
            <a:endParaRPr sz="2200">
              <a:solidFill>
                <a:schemeClr val="dk1"/>
              </a:solidFill>
            </a:endParaRPr>
          </a:p>
          <a:p>
            <a:pPr indent="-368300" lvl="0" marL="457200" rtl="0" algn="l">
              <a:spcBef>
                <a:spcPts val="0"/>
              </a:spcBef>
              <a:spcAft>
                <a:spcPts val="0"/>
              </a:spcAft>
              <a:buClr>
                <a:schemeClr val="dk1"/>
              </a:buClr>
              <a:buSzPts val="2200"/>
              <a:buChar char="●"/>
            </a:pPr>
            <a:r>
              <a:rPr lang="en" sz="2200">
                <a:solidFill>
                  <a:schemeClr val="dk1"/>
                </a:solidFill>
              </a:rPr>
              <a:t>Material thickness/Machinability</a:t>
            </a:r>
            <a:endParaRPr sz="2200">
              <a:solidFill>
                <a:schemeClr val="dk1"/>
              </a:solidFill>
            </a:endParaRPr>
          </a:p>
          <a:p>
            <a:pPr indent="-368300" lvl="0" marL="457200" rtl="0" algn="l">
              <a:spcBef>
                <a:spcPts val="0"/>
              </a:spcBef>
              <a:spcAft>
                <a:spcPts val="0"/>
              </a:spcAft>
              <a:buClr>
                <a:schemeClr val="dk1"/>
              </a:buClr>
              <a:buSzPts val="2200"/>
              <a:buChar char="●"/>
            </a:pPr>
            <a:r>
              <a:rPr lang="en" sz="2200">
                <a:solidFill>
                  <a:schemeClr val="dk1"/>
                </a:solidFill>
              </a:rPr>
              <a:t>Noise mitigation</a:t>
            </a:r>
            <a:endParaRPr sz="2200">
              <a:solidFill>
                <a:schemeClr val="dk1"/>
              </a:solidFill>
            </a:endParaRPr>
          </a:p>
        </p:txBody>
      </p:sp>
      <p:sp>
        <p:nvSpPr>
          <p:cNvPr id="203" name="Google Shape;203;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64" name="Google Shape;64;p14"/>
          <p:cNvPicPr preferRelativeResize="0"/>
          <p:nvPr/>
        </p:nvPicPr>
        <p:blipFill>
          <a:blip r:embed="rId3">
            <a:alphaModFix/>
          </a:blip>
          <a:stretch>
            <a:fillRect/>
          </a:stretch>
        </p:blipFill>
        <p:spPr>
          <a:xfrm>
            <a:off x="152400" y="599813"/>
            <a:ext cx="5258501" cy="3943876"/>
          </a:xfrm>
          <a:prstGeom prst="rect">
            <a:avLst/>
          </a:prstGeom>
          <a:noFill/>
          <a:ln>
            <a:noFill/>
          </a:ln>
        </p:spPr>
      </p:pic>
      <p:sp>
        <p:nvSpPr>
          <p:cNvPr id="65" name="Google Shape;65;p14"/>
          <p:cNvSpPr txBox="1"/>
          <p:nvPr/>
        </p:nvSpPr>
        <p:spPr>
          <a:xfrm>
            <a:off x="5510400" y="789375"/>
            <a:ext cx="3633600" cy="3952800"/>
          </a:xfrm>
          <a:prstGeom prst="rect">
            <a:avLst/>
          </a:prstGeom>
          <a:noFill/>
          <a:ln>
            <a:noFill/>
          </a:ln>
        </p:spPr>
        <p:txBody>
          <a:bodyPr anchorCtr="0" anchor="t" bIns="91425" lIns="91425" spcFirstLastPara="1" rIns="91425" wrap="square" tIns="91425">
            <a:spAutoFit/>
          </a:bodyPr>
          <a:lstStyle/>
          <a:p>
            <a:pPr indent="-355600" lvl="0" marL="457200" rtl="0" algn="l">
              <a:lnSpc>
                <a:spcPct val="115000"/>
              </a:lnSpc>
              <a:spcBef>
                <a:spcPts val="0"/>
              </a:spcBef>
              <a:spcAft>
                <a:spcPts val="0"/>
              </a:spcAft>
              <a:buClr>
                <a:schemeClr val="dk1"/>
              </a:buClr>
              <a:buSzPts val="2000"/>
              <a:buChar char="●"/>
            </a:pPr>
            <a:r>
              <a:rPr lang="en" sz="2400">
                <a:solidFill>
                  <a:schemeClr val="dk1"/>
                </a:solidFill>
              </a:rPr>
              <a:t>Tim Shaw</a:t>
            </a:r>
            <a:endParaRPr sz="2400">
              <a:solidFill>
                <a:schemeClr val="dk1"/>
              </a:solidFill>
            </a:endParaRPr>
          </a:p>
          <a:p>
            <a:pPr indent="-355600" lvl="0" marL="457200" rtl="0" algn="l">
              <a:lnSpc>
                <a:spcPct val="115000"/>
              </a:lnSpc>
              <a:spcBef>
                <a:spcPts val="0"/>
              </a:spcBef>
              <a:spcAft>
                <a:spcPts val="0"/>
              </a:spcAft>
              <a:buClr>
                <a:schemeClr val="dk1"/>
              </a:buClr>
              <a:buSzPts val="2000"/>
              <a:buChar char="●"/>
            </a:pPr>
            <a:r>
              <a:rPr lang="en" sz="2400">
                <a:solidFill>
                  <a:schemeClr val="dk1"/>
                </a:solidFill>
              </a:rPr>
              <a:t>Alec Macchia</a:t>
            </a:r>
            <a:endParaRPr sz="2400">
              <a:solidFill>
                <a:schemeClr val="dk1"/>
              </a:solidFill>
            </a:endParaRPr>
          </a:p>
          <a:p>
            <a:pPr indent="-355600" lvl="0" marL="457200" rtl="0" algn="l">
              <a:lnSpc>
                <a:spcPct val="115000"/>
              </a:lnSpc>
              <a:spcBef>
                <a:spcPts val="0"/>
              </a:spcBef>
              <a:spcAft>
                <a:spcPts val="0"/>
              </a:spcAft>
              <a:buClr>
                <a:schemeClr val="dk1"/>
              </a:buClr>
              <a:buSzPts val="2000"/>
              <a:buChar char="●"/>
            </a:pPr>
            <a:r>
              <a:rPr lang="en" sz="2400">
                <a:solidFill>
                  <a:schemeClr val="dk1"/>
                </a:solidFill>
              </a:rPr>
              <a:t>Cyrus Nichols</a:t>
            </a:r>
            <a:endParaRPr sz="2400">
              <a:solidFill>
                <a:schemeClr val="dk1"/>
              </a:solidFill>
            </a:endParaRPr>
          </a:p>
          <a:p>
            <a:pPr indent="-381000" lvl="0" marL="457200" rtl="0" algn="l">
              <a:lnSpc>
                <a:spcPct val="115000"/>
              </a:lnSpc>
              <a:spcBef>
                <a:spcPts val="0"/>
              </a:spcBef>
              <a:spcAft>
                <a:spcPts val="0"/>
              </a:spcAft>
              <a:buClr>
                <a:schemeClr val="dk1"/>
              </a:buClr>
              <a:buSzPts val="2400"/>
              <a:buChar char="●"/>
            </a:pPr>
            <a:r>
              <a:rPr lang="en" sz="2400">
                <a:solidFill>
                  <a:schemeClr val="dk1"/>
                </a:solidFill>
              </a:rPr>
              <a:t>Sophia Trissell</a:t>
            </a:r>
            <a:endParaRPr sz="2400">
              <a:solidFill>
                <a:schemeClr val="dk1"/>
              </a:solidFill>
            </a:endParaRPr>
          </a:p>
          <a:p>
            <a:pPr indent="-381000" lvl="0" marL="457200" rtl="0" algn="l">
              <a:lnSpc>
                <a:spcPct val="115000"/>
              </a:lnSpc>
              <a:spcBef>
                <a:spcPts val="0"/>
              </a:spcBef>
              <a:spcAft>
                <a:spcPts val="0"/>
              </a:spcAft>
              <a:buClr>
                <a:schemeClr val="dk1"/>
              </a:buClr>
              <a:buSzPts val="2400"/>
              <a:buChar char="●"/>
            </a:pPr>
            <a:r>
              <a:rPr lang="en" sz="2400">
                <a:solidFill>
                  <a:schemeClr val="dk1"/>
                </a:solidFill>
              </a:rPr>
              <a:t>Riley Gordon</a:t>
            </a:r>
            <a:endParaRPr sz="2400">
              <a:solidFill>
                <a:schemeClr val="dk1"/>
              </a:solidFill>
            </a:endParaRPr>
          </a:p>
          <a:p>
            <a:pPr indent="-355600" lvl="0" marL="457200" rtl="0" algn="l">
              <a:lnSpc>
                <a:spcPct val="115000"/>
              </a:lnSpc>
              <a:spcBef>
                <a:spcPts val="0"/>
              </a:spcBef>
              <a:spcAft>
                <a:spcPts val="0"/>
              </a:spcAft>
              <a:buClr>
                <a:schemeClr val="dk1"/>
              </a:buClr>
              <a:buSzPts val="2000"/>
              <a:buChar char="●"/>
            </a:pPr>
            <a:r>
              <a:rPr lang="en" sz="2400">
                <a:solidFill>
                  <a:schemeClr val="dk1"/>
                </a:solidFill>
              </a:rPr>
              <a:t>Bradley Bishop</a:t>
            </a:r>
            <a:endParaRPr sz="2400">
              <a:solidFill>
                <a:schemeClr val="dk1"/>
              </a:solidFill>
            </a:endParaRPr>
          </a:p>
          <a:p>
            <a:pPr indent="-355600" lvl="0" marL="457200" rtl="0" algn="l">
              <a:lnSpc>
                <a:spcPct val="115000"/>
              </a:lnSpc>
              <a:spcBef>
                <a:spcPts val="0"/>
              </a:spcBef>
              <a:spcAft>
                <a:spcPts val="0"/>
              </a:spcAft>
              <a:buClr>
                <a:schemeClr val="dk1"/>
              </a:buClr>
              <a:buSzPts val="2000"/>
              <a:buChar char="●"/>
            </a:pPr>
            <a:r>
              <a:rPr lang="en" sz="2400">
                <a:solidFill>
                  <a:schemeClr val="dk1"/>
                </a:solidFill>
              </a:rPr>
              <a:t>Tyler Schwinck</a:t>
            </a:r>
            <a:endParaRPr sz="2400">
              <a:solidFill>
                <a:schemeClr val="dk1"/>
              </a:solidFill>
            </a:endParaRPr>
          </a:p>
          <a:p>
            <a:pPr indent="-381000" lvl="0" marL="457200" rtl="0" algn="l">
              <a:lnSpc>
                <a:spcPct val="115000"/>
              </a:lnSpc>
              <a:spcBef>
                <a:spcPts val="0"/>
              </a:spcBef>
              <a:spcAft>
                <a:spcPts val="0"/>
              </a:spcAft>
              <a:buClr>
                <a:schemeClr val="dk1"/>
              </a:buClr>
              <a:buSzPts val="2400"/>
              <a:buChar char="●"/>
            </a:pPr>
            <a:r>
              <a:rPr lang="en" sz="2400">
                <a:solidFill>
                  <a:schemeClr val="dk1"/>
                </a:solidFill>
              </a:rPr>
              <a:t>Garrett Lycett</a:t>
            </a:r>
            <a:endParaRPr sz="2400">
              <a:solidFill>
                <a:schemeClr val="dk1"/>
              </a:solidFill>
            </a:endParaRPr>
          </a:p>
          <a:p>
            <a:pPr indent="-381000" lvl="0" marL="457200" rtl="0" algn="l">
              <a:lnSpc>
                <a:spcPct val="115000"/>
              </a:lnSpc>
              <a:spcBef>
                <a:spcPts val="0"/>
              </a:spcBef>
              <a:spcAft>
                <a:spcPts val="0"/>
              </a:spcAft>
              <a:buClr>
                <a:schemeClr val="dk1"/>
              </a:buClr>
              <a:buSzPts val="2400"/>
              <a:buChar char="●"/>
            </a:pPr>
            <a:r>
              <a:rPr lang="en" sz="2400">
                <a:solidFill>
                  <a:schemeClr val="dk1"/>
                </a:solidFill>
              </a:rPr>
              <a:t>Jarrett Bartson</a:t>
            </a:r>
            <a:endParaRPr sz="2400">
              <a:solidFill>
                <a:schemeClr val="dk1"/>
              </a:solidFill>
            </a:endParaRPr>
          </a:p>
        </p:txBody>
      </p:sp>
      <p:sp>
        <p:nvSpPr>
          <p:cNvPr id="66" name="Google Shape;66;p14"/>
          <p:cNvSpPr txBox="1"/>
          <p:nvPr/>
        </p:nvSpPr>
        <p:spPr>
          <a:xfrm>
            <a:off x="5510400" y="142875"/>
            <a:ext cx="34290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000">
                <a:solidFill>
                  <a:schemeClr val="dk1"/>
                </a:solidFill>
              </a:rPr>
              <a:t>Team Members</a:t>
            </a:r>
            <a:endParaRPr sz="30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
                                        </p:tgtEl>
                                        <p:attrNameLst>
                                          <p:attrName>style.visibility</p:attrName>
                                        </p:attrNameLst>
                                      </p:cBhvr>
                                      <p:to>
                                        <p:strVal val="visible"/>
                                      </p:to>
                                    </p:set>
                                    <p:animEffect filter="fade" transition="in">
                                      <p:cBhvr>
                                        <p:cTn dur="1000"/>
                                        <p:tgtEl>
                                          <p:spTgt spid="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2"/>
          <p:cNvSpPr txBox="1"/>
          <p:nvPr>
            <p:ph type="title"/>
          </p:nvPr>
        </p:nvSpPr>
        <p:spPr>
          <a:xfrm>
            <a:off x="311700" y="300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Preliminary Risk Assessment</a:t>
            </a:r>
            <a:endParaRPr/>
          </a:p>
        </p:txBody>
      </p:sp>
      <p:sp>
        <p:nvSpPr>
          <p:cNvPr id="209" name="Google Shape;209;p32"/>
          <p:cNvSpPr txBox="1"/>
          <p:nvPr>
            <p:ph idx="1" type="body"/>
          </p:nvPr>
        </p:nvSpPr>
        <p:spPr>
          <a:xfrm>
            <a:off x="272500" y="1469950"/>
            <a:ext cx="8559900" cy="2596500"/>
          </a:xfrm>
          <a:prstGeom prst="rect">
            <a:avLst/>
          </a:prstGeom>
        </p:spPr>
        <p:txBody>
          <a:bodyPr anchorCtr="0" anchor="t" bIns="91425" lIns="91425" spcFirstLastPara="1" rIns="91425" wrap="square" tIns="91425">
            <a:normAutofit lnSpcReduction="10000"/>
          </a:bodyPr>
          <a:lstStyle/>
          <a:p>
            <a:pPr indent="-342900" lvl="0" marL="457200" rtl="0" algn="l">
              <a:lnSpc>
                <a:spcPct val="200000"/>
              </a:lnSpc>
              <a:spcBef>
                <a:spcPts val="0"/>
              </a:spcBef>
              <a:spcAft>
                <a:spcPts val="0"/>
              </a:spcAft>
              <a:buClr>
                <a:schemeClr val="dk1"/>
              </a:buClr>
              <a:buSzPts val="1800"/>
              <a:buAutoNum type="arabicPeriod"/>
            </a:pPr>
            <a:r>
              <a:rPr lang="en">
                <a:solidFill>
                  <a:schemeClr val="dk1"/>
                </a:solidFill>
              </a:rPr>
              <a:t>Sensitivity of sensor (</a:t>
            </a:r>
            <a:r>
              <a:rPr lang="en">
                <a:solidFill>
                  <a:srgbClr val="E06666"/>
                </a:solidFill>
              </a:rPr>
              <a:t>20</a:t>
            </a:r>
            <a:r>
              <a:rPr lang="en">
                <a:solidFill>
                  <a:schemeClr val="dk1"/>
                </a:solidFill>
              </a:rPr>
              <a:t>)</a:t>
            </a:r>
            <a:endParaRPr>
              <a:solidFill>
                <a:schemeClr val="dk1"/>
              </a:solidFill>
            </a:endParaRPr>
          </a:p>
          <a:p>
            <a:pPr indent="-342900" lvl="0" marL="457200" rtl="0" algn="l">
              <a:lnSpc>
                <a:spcPct val="200000"/>
              </a:lnSpc>
              <a:spcBef>
                <a:spcPts val="0"/>
              </a:spcBef>
              <a:spcAft>
                <a:spcPts val="0"/>
              </a:spcAft>
              <a:buClr>
                <a:schemeClr val="dk1"/>
              </a:buClr>
              <a:buSzPts val="1800"/>
              <a:buAutoNum type="arabicPeriod"/>
            </a:pPr>
            <a:r>
              <a:rPr lang="en">
                <a:solidFill>
                  <a:schemeClr val="dk1"/>
                </a:solidFill>
              </a:rPr>
              <a:t>Data processor failure (</a:t>
            </a:r>
            <a:r>
              <a:rPr lang="en">
                <a:solidFill>
                  <a:srgbClr val="FFD966"/>
                </a:solidFill>
              </a:rPr>
              <a:t>10</a:t>
            </a:r>
            <a:r>
              <a:rPr lang="en">
                <a:solidFill>
                  <a:schemeClr val="dk1"/>
                </a:solidFill>
              </a:rPr>
              <a:t>)</a:t>
            </a:r>
            <a:endParaRPr>
              <a:solidFill>
                <a:schemeClr val="dk1"/>
              </a:solidFill>
            </a:endParaRPr>
          </a:p>
          <a:p>
            <a:pPr indent="-342900" lvl="0" marL="457200" rtl="0" algn="l">
              <a:lnSpc>
                <a:spcPct val="200000"/>
              </a:lnSpc>
              <a:spcBef>
                <a:spcPts val="0"/>
              </a:spcBef>
              <a:spcAft>
                <a:spcPts val="0"/>
              </a:spcAft>
              <a:buClr>
                <a:schemeClr val="dk1"/>
              </a:buClr>
              <a:buSzPts val="1800"/>
              <a:buAutoNum type="arabicPeriod"/>
            </a:pPr>
            <a:r>
              <a:rPr lang="en">
                <a:solidFill>
                  <a:schemeClr val="dk1"/>
                </a:solidFill>
              </a:rPr>
              <a:t>Power over 1W (</a:t>
            </a:r>
            <a:r>
              <a:rPr lang="en">
                <a:solidFill>
                  <a:srgbClr val="FFD966"/>
                </a:solidFill>
              </a:rPr>
              <a:t>9</a:t>
            </a:r>
            <a:r>
              <a:rPr lang="en">
                <a:solidFill>
                  <a:schemeClr val="dk1"/>
                </a:solidFill>
              </a:rPr>
              <a:t>)</a:t>
            </a:r>
            <a:endParaRPr>
              <a:solidFill>
                <a:schemeClr val="dk1"/>
              </a:solidFill>
            </a:endParaRPr>
          </a:p>
          <a:p>
            <a:pPr indent="-342900" lvl="0" marL="457200" rtl="0" algn="l">
              <a:lnSpc>
                <a:spcPct val="200000"/>
              </a:lnSpc>
              <a:spcBef>
                <a:spcPts val="0"/>
              </a:spcBef>
              <a:spcAft>
                <a:spcPts val="0"/>
              </a:spcAft>
              <a:buClr>
                <a:schemeClr val="dk1"/>
              </a:buClr>
              <a:buSzPts val="1800"/>
              <a:buAutoNum type="arabicPeriod"/>
            </a:pPr>
            <a:r>
              <a:rPr lang="en">
                <a:solidFill>
                  <a:schemeClr val="dk1"/>
                </a:solidFill>
              </a:rPr>
              <a:t>Cost over budget (</a:t>
            </a:r>
            <a:r>
              <a:rPr lang="en">
                <a:solidFill>
                  <a:srgbClr val="FFD966"/>
                </a:solidFill>
              </a:rPr>
              <a:t>10</a:t>
            </a:r>
            <a:r>
              <a:rPr lang="en">
                <a:solidFill>
                  <a:schemeClr val="dk1"/>
                </a:solidFill>
              </a:rPr>
              <a:t>)</a:t>
            </a:r>
            <a:endParaRPr>
              <a:solidFill>
                <a:schemeClr val="dk1"/>
              </a:solidFill>
            </a:endParaRPr>
          </a:p>
          <a:p>
            <a:pPr indent="-342900" lvl="0" marL="457200" rtl="0" algn="l">
              <a:lnSpc>
                <a:spcPct val="200000"/>
              </a:lnSpc>
              <a:spcBef>
                <a:spcPts val="0"/>
              </a:spcBef>
              <a:spcAft>
                <a:spcPts val="0"/>
              </a:spcAft>
              <a:buClr>
                <a:schemeClr val="dk1"/>
              </a:buClr>
              <a:buSzPts val="1800"/>
              <a:buAutoNum type="arabicPeriod"/>
            </a:pPr>
            <a:r>
              <a:rPr lang="en">
                <a:solidFill>
                  <a:schemeClr val="dk1"/>
                </a:solidFill>
              </a:rPr>
              <a:t>Can’t survive vacuum (</a:t>
            </a:r>
            <a:r>
              <a:rPr lang="en">
                <a:solidFill>
                  <a:srgbClr val="FFD966"/>
                </a:solidFill>
              </a:rPr>
              <a:t>12</a:t>
            </a:r>
            <a:r>
              <a:rPr lang="en">
                <a:solidFill>
                  <a:schemeClr val="dk1"/>
                </a:solidFill>
              </a:rPr>
              <a:t>)</a:t>
            </a:r>
            <a:endParaRPr>
              <a:solidFill>
                <a:schemeClr val="dk1"/>
              </a:solidFill>
            </a:endParaRPr>
          </a:p>
        </p:txBody>
      </p:sp>
      <p:sp>
        <p:nvSpPr>
          <p:cNvPr id="210" name="Google Shape;210;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aphicFrame>
        <p:nvGraphicFramePr>
          <p:cNvPr id="211" name="Google Shape;211;p32"/>
          <p:cNvGraphicFramePr/>
          <p:nvPr/>
        </p:nvGraphicFramePr>
        <p:xfrm>
          <a:off x="3854525" y="305013"/>
          <a:ext cx="3000000" cy="3000000"/>
        </p:xfrm>
        <a:graphic>
          <a:graphicData uri="http://schemas.openxmlformats.org/drawingml/2006/table">
            <a:tbl>
              <a:tblPr>
                <a:noFill/>
                <a:tableStyleId>{BFC1894F-C894-44AF-8DA5-4E7B40659E67}</a:tableStyleId>
              </a:tblPr>
              <a:tblGrid>
                <a:gridCol w="911400"/>
                <a:gridCol w="804825"/>
                <a:gridCol w="825650"/>
                <a:gridCol w="833725"/>
                <a:gridCol w="842550"/>
                <a:gridCol w="842125"/>
              </a:tblGrid>
              <a:tr h="572725">
                <a:tc gridSpan="6">
                  <a:txBody>
                    <a:bodyPr/>
                    <a:lstStyle/>
                    <a:p>
                      <a:pPr indent="0" lvl="0" marL="0" rtl="0" algn="ctr">
                        <a:spcBef>
                          <a:spcPts val="0"/>
                        </a:spcBef>
                        <a:spcAft>
                          <a:spcPts val="0"/>
                        </a:spcAft>
                        <a:buNone/>
                      </a:pPr>
                      <a:r>
                        <a:rPr lang="en">
                          <a:solidFill>
                            <a:schemeClr val="dk1"/>
                          </a:solidFill>
                        </a:rPr>
                        <a:t>      </a:t>
                      </a:r>
                      <a:endParaRPr>
                        <a:solidFill>
                          <a:schemeClr val="dk1"/>
                        </a:solidFill>
                      </a:endParaRPr>
                    </a:p>
                    <a:p>
                      <a:pPr indent="0" lvl="0" marL="0" rtl="0" algn="ctr">
                        <a:spcBef>
                          <a:spcPts val="0"/>
                        </a:spcBef>
                        <a:spcAft>
                          <a:spcPts val="0"/>
                        </a:spcAft>
                        <a:buNone/>
                      </a:pPr>
                      <a:r>
                        <a:rPr lang="en">
                          <a:solidFill>
                            <a:schemeClr val="dk1"/>
                          </a:solidFill>
                        </a:rPr>
                        <a:t>        </a:t>
                      </a:r>
                      <a:r>
                        <a:rPr lang="en">
                          <a:solidFill>
                            <a:schemeClr val="dk1"/>
                          </a:solidFill>
                        </a:rPr>
                        <a:t>      Risk Matrix</a:t>
                      </a:r>
                      <a:endParaRPr>
                        <a:solidFill>
                          <a:schemeClr val="dk1"/>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hMerge="1"/>
                <a:tc hMerge="1"/>
                <a:tc hMerge="1"/>
                <a:tc hMerge="1"/>
              </a:tr>
              <a:tr h="669300">
                <a:tc>
                  <a:txBody>
                    <a:bodyPr/>
                    <a:lstStyle/>
                    <a:p>
                      <a:pPr indent="0" lvl="0" marL="0" rtl="0" algn="ctr">
                        <a:spcBef>
                          <a:spcPts val="0"/>
                        </a:spcBef>
                        <a:spcAft>
                          <a:spcPts val="0"/>
                        </a:spcAft>
                        <a:buNone/>
                      </a:pPr>
                      <a:r>
                        <a:rPr lang="en">
                          <a:solidFill>
                            <a:schemeClr val="dk1"/>
                          </a:solidFill>
                        </a:rPr>
                        <a:t>Very Likely</a:t>
                      </a:r>
                      <a:endParaRPr>
                        <a:solidFill>
                          <a:schemeClr val="dk1"/>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solidFill>
                          <a:schemeClr val="lt1"/>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3C47D"/>
                    </a:solidFill>
                  </a:tcPr>
                </a:tc>
                <a:tc>
                  <a:txBody>
                    <a:bodyPr/>
                    <a:lstStyle/>
                    <a:p>
                      <a:pPr indent="0" lvl="0" marL="0" rtl="0" algn="ctr">
                        <a:spcBef>
                          <a:spcPts val="0"/>
                        </a:spcBef>
                        <a:spcAft>
                          <a:spcPts val="0"/>
                        </a:spcAft>
                        <a:buNone/>
                      </a:pPr>
                      <a:r>
                        <a:t/>
                      </a:r>
                      <a:endParaRPr>
                        <a:solidFill>
                          <a:schemeClr val="lt1"/>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D966"/>
                    </a:solidFill>
                  </a:tcPr>
                </a:tc>
                <a:tc>
                  <a:txBody>
                    <a:bodyPr/>
                    <a:lstStyle/>
                    <a:p>
                      <a:pPr indent="0" lvl="0" marL="0" rtl="0" algn="l">
                        <a:spcBef>
                          <a:spcPts val="0"/>
                        </a:spcBef>
                        <a:spcAft>
                          <a:spcPts val="0"/>
                        </a:spcAft>
                        <a:buNone/>
                      </a:pPr>
                      <a:r>
                        <a:t/>
                      </a:r>
                      <a:endParaRPr>
                        <a:solidFill>
                          <a:schemeClr val="lt1"/>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06666"/>
                    </a:solidFill>
                  </a:tcPr>
                </a:tc>
                <a:tc>
                  <a:txBody>
                    <a:bodyPr/>
                    <a:lstStyle/>
                    <a:p>
                      <a:pPr indent="0" lvl="0" marL="0" rtl="0" algn="l">
                        <a:spcBef>
                          <a:spcPts val="0"/>
                        </a:spcBef>
                        <a:spcAft>
                          <a:spcPts val="0"/>
                        </a:spcAft>
                        <a:buNone/>
                      </a:pPr>
                      <a:r>
                        <a:t/>
                      </a:r>
                      <a:endParaRPr>
                        <a:solidFill>
                          <a:schemeClr val="lt1"/>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06666"/>
                    </a:solidFill>
                  </a:tcPr>
                </a:tc>
                <a:tc>
                  <a:txBody>
                    <a:bodyPr/>
                    <a:lstStyle/>
                    <a:p>
                      <a:pPr indent="0" lvl="0" marL="0" rtl="0" algn="l">
                        <a:spcBef>
                          <a:spcPts val="0"/>
                        </a:spcBef>
                        <a:spcAft>
                          <a:spcPts val="0"/>
                        </a:spcAft>
                        <a:buNone/>
                      </a:pPr>
                      <a:r>
                        <a:t/>
                      </a:r>
                      <a:endParaRPr>
                        <a:solidFill>
                          <a:schemeClr val="lt1"/>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06666"/>
                    </a:solidFill>
                  </a:tcPr>
                </a:tc>
              </a:tr>
              <a:tr h="678475">
                <a:tc>
                  <a:txBody>
                    <a:bodyPr/>
                    <a:lstStyle/>
                    <a:p>
                      <a:pPr indent="0" lvl="0" marL="0" rtl="0" algn="ctr">
                        <a:spcBef>
                          <a:spcPts val="0"/>
                        </a:spcBef>
                        <a:spcAft>
                          <a:spcPts val="0"/>
                        </a:spcAft>
                        <a:buNone/>
                      </a:pPr>
                      <a:r>
                        <a:rPr lang="en">
                          <a:solidFill>
                            <a:schemeClr val="dk1"/>
                          </a:solidFill>
                        </a:rPr>
                        <a:t>Likely</a:t>
                      </a:r>
                      <a:endParaRPr>
                        <a:solidFill>
                          <a:schemeClr val="dk1"/>
                        </a:solidFill>
                      </a:endParaRPr>
                    </a:p>
                    <a:p>
                      <a:pPr indent="0" lvl="0" marL="0" rtl="0" algn="ctr">
                        <a:spcBef>
                          <a:spcPts val="0"/>
                        </a:spcBef>
                        <a:spcAft>
                          <a:spcPts val="0"/>
                        </a:spcAft>
                        <a:buNone/>
                      </a:pPr>
                      <a:r>
                        <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solidFill>
                          <a:schemeClr val="lt1"/>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3C47D"/>
                    </a:solidFill>
                  </a:tcPr>
                </a:tc>
                <a:tc>
                  <a:txBody>
                    <a:bodyPr/>
                    <a:lstStyle/>
                    <a:p>
                      <a:pPr indent="0" lvl="0" marL="0" rtl="0" algn="ctr">
                        <a:spcBef>
                          <a:spcPts val="0"/>
                        </a:spcBef>
                        <a:spcAft>
                          <a:spcPts val="0"/>
                        </a:spcAft>
                        <a:buNone/>
                      </a:pPr>
                      <a:r>
                        <a:t/>
                      </a:r>
                      <a:endParaRPr>
                        <a:solidFill>
                          <a:schemeClr val="lt1"/>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D966"/>
                    </a:solidFill>
                  </a:tcPr>
                </a:tc>
                <a:tc>
                  <a:txBody>
                    <a:bodyPr/>
                    <a:lstStyle/>
                    <a:p>
                      <a:pPr indent="0" lvl="0" marL="0" rtl="0" algn="ctr">
                        <a:spcBef>
                          <a:spcPts val="0"/>
                        </a:spcBef>
                        <a:spcAft>
                          <a:spcPts val="0"/>
                        </a:spcAft>
                        <a:buNone/>
                      </a:pPr>
                      <a:r>
                        <a:rPr lang="en">
                          <a:solidFill>
                            <a:schemeClr val="lt1"/>
                          </a:solidFill>
                        </a:rPr>
                        <a:t>5</a:t>
                      </a:r>
                      <a:endParaRPr>
                        <a:solidFill>
                          <a:schemeClr val="lt1"/>
                        </a:solidFill>
                      </a:endParaRPr>
                    </a:p>
                    <a:p>
                      <a:pPr indent="0" lvl="0" marL="0" rtl="0" algn="l">
                        <a:spcBef>
                          <a:spcPts val="0"/>
                        </a:spcBef>
                        <a:spcAft>
                          <a:spcPts val="0"/>
                        </a:spcAft>
                        <a:buNone/>
                      </a:pPr>
                      <a:r>
                        <a:t/>
                      </a:r>
                      <a:endParaRPr>
                        <a:solidFill>
                          <a:schemeClr val="lt1"/>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D966"/>
                    </a:solidFill>
                  </a:tcPr>
                </a:tc>
                <a:tc>
                  <a:txBody>
                    <a:bodyPr/>
                    <a:lstStyle/>
                    <a:p>
                      <a:pPr indent="0" lvl="0" marL="0" rtl="0" algn="l">
                        <a:spcBef>
                          <a:spcPts val="0"/>
                        </a:spcBef>
                        <a:spcAft>
                          <a:spcPts val="0"/>
                        </a:spcAft>
                        <a:buNone/>
                      </a:pPr>
                      <a:r>
                        <a:t/>
                      </a:r>
                      <a:endParaRPr>
                        <a:solidFill>
                          <a:schemeClr val="lt1"/>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06666"/>
                    </a:solidFill>
                  </a:tcPr>
                </a:tc>
                <a:tc>
                  <a:txBody>
                    <a:bodyPr/>
                    <a:lstStyle/>
                    <a:p>
                      <a:pPr indent="0" lvl="0" marL="0" rtl="0" algn="ctr">
                        <a:spcBef>
                          <a:spcPts val="0"/>
                        </a:spcBef>
                        <a:spcAft>
                          <a:spcPts val="0"/>
                        </a:spcAft>
                        <a:buNone/>
                      </a:pPr>
                      <a:r>
                        <a:rPr lang="en">
                          <a:solidFill>
                            <a:schemeClr val="lt1"/>
                          </a:solidFill>
                        </a:rPr>
                        <a:t>1</a:t>
                      </a:r>
                      <a:endParaRPr>
                        <a:solidFill>
                          <a:schemeClr val="lt1"/>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06666"/>
                    </a:solidFill>
                  </a:tcPr>
                </a:tc>
              </a:tr>
              <a:tr h="682900">
                <a:tc>
                  <a:txBody>
                    <a:bodyPr/>
                    <a:lstStyle/>
                    <a:p>
                      <a:pPr indent="0" lvl="0" marL="0" rtl="0" algn="l">
                        <a:spcBef>
                          <a:spcPts val="0"/>
                        </a:spcBef>
                        <a:spcAft>
                          <a:spcPts val="0"/>
                        </a:spcAft>
                        <a:buNone/>
                      </a:pPr>
                      <a:r>
                        <a:rPr lang="en">
                          <a:solidFill>
                            <a:schemeClr val="dk1"/>
                          </a:solidFill>
                        </a:rPr>
                        <a:t>Possible</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solidFill>
                          <a:schemeClr val="lt1"/>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3C47D"/>
                    </a:solidFill>
                  </a:tcPr>
                </a:tc>
                <a:tc>
                  <a:txBody>
                    <a:bodyPr/>
                    <a:lstStyle/>
                    <a:p>
                      <a:pPr indent="0" lvl="0" marL="0" rtl="0" algn="l">
                        <a:spcBef>
                          <a:spcPts val="0"/>
                        </a:spcBef>
                        <a:spcAft>
                          <a:spcPts val="0"/>
                        </a:spcAft>
                        <a:buNone/>
                      </a:pPr>
                      <a:r>
                        <a:t/>
                      </a:r>
                      <a:endParaRPr>
                        <a:solidFill>
                          <a:schemeClr val="lt1"/>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3C47D"/>
                    </a:solidFill>
                  </a:tcPr>
                </a:tc>
                <a:tc>
                  <a:txBody>
                    <a:bodyPr/>
                    <a:lstStyle/>
                    <a:p>
                      <a:pPr indent="0" lvl="0" marL="0" rtl="0" algn="ctr">
                        <a:spcBef>
                          <a:spcPts val="0"/>
                        </a:spcBef>
                        <a:spcAft>
                          <a:spcPts val="0"/>
                        </a:spcAft>
                        <a:buNone/>
                      </a:pPr>
                      <a:r>
                        <a:rPr lang="en">
                          <a:solidFill>
                            <a:schemeClr val="lt1"/>
                          </a:solidFill>
                        </a:rPr>
                        <a:t>3</a:t>
                      </a:r>
                      <a:endParaRPr>
                        <a:solidFill>
                          <a:schemeClr val="lt1"/>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D966"/>
                    </a:solidFill>
                  </a:tcPr>
                </a:tc>
                <a:tc>
                  <a:txBody>
                    <a:bodyPr/>
                    <a:lstStyle/>
                    <a:p>
                      <a:pPr indent="0" lvl="0" marL="0" rtl="0" algn="l">
                        <a:spcBef>
                          <a:spcPts val="0"/>
                        </a:spcBef>
                        <a:spcAft>
                          <a:spcPts val="0"/>
                        </a:spcAft>
                        <a:buNone/>
                      </a:pPr>
                      <a:r>
                        <a:t/>
                      </a:r>
                      <a:endParaRPr>
                        <a:solidFill>
                          <a:schemeClr val="lt1"/>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D966"/>
                    </a:solidFill>
                  </a:tcPr>
                </a:tc>
                <a:tc>
                  <a:txBody>
                    <a:bodyPr/>
                    <a:lstStyle/>
                    <a:p>
                      <a:pPr indent="0" lvl="0" marL="0" rtl="0" algn="ctr">
                        <a:spcBef>
                          <a:spcPts val="0"/>
                        </a:spcBef>
                        <a:spcAft>
                          <a:spcPts val="0"/>
                        </a:spcAft>
                        <a:buNone/>
                      </a:pPr>
                      <a:r>
                        <a:rPr lang="en">
                          <a:solidFill>
                            <a:schemeClr val="lt1"/>
                          </a:solidFill>
                        </a:rPr>
                        <a:t> </a:t>
                      </a:r>
                      <a:endParaRPr>
                        <a:solidFill>
                          <a:schemeClr val="lt1"/>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06666"/>
                    </a:solidFill>
                  </a:tcPr>
                </a:tc>
              </a:tr>
              <a:tr h="669325">
                <a:tc>
                  <a:txBody>
                    <a:bodyPr/>
                    <a:lstStyle/>
                    <a:p>
                      <a:pPr indent="0" lvl="0" marL="0" rtl="0" algn="ctr">
                        <a:spcBef>
                          <a:spcPts val="0"/>
                        </a:spcBef>
                        <a:spcAft>
                          <a:spcPts val="0"/>
                        </a:spcAft>
                        <a:buNone/>
                      </a:pPr>
                      <a:r>
                        <a:rPr lang="en">
                          <a:solidFill>
                            <a:schemeClr val="dk1"/>
                          </a:solidFill>
                        </a:rPr>
                        <a:t>Unlikely</a:t>
                      </a:r>
                      <a:endParaRPr>
                        <a:solidFill>
                          <a:schemeClr val="dk1"/>
                        </a:solidFill>
                      </a:endParaRPr>
                    </a:p>
                    <a:p>
                      <a:pPr indent="0" lvl="0" marL="0" rtl="0" algn="ctr">
                        <a:spcBef>
                          <a:spcPts val="0"/>
                        </a:spcBef>
                        <a:spcAft>
                          <a:spcPts val="0"/>
                        </a:spcAft>
                        <a:buNone/>
                      </a:pPr>
                      <a:r>
                        <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solidFill>
                          <a:schemeClr val="lt1"/>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3C47D"/>
                    </a:solidFill>
                  </a:tcPr>
                </a:tc>
                <a:tc>
                  <a:txBody>
                    <a:bodyPr/>
                    <a:lstStyle/>
                    <a:p>
                      <a:pPr indent="0" lvl="0" marL="0" rtl="0" algn="l">
                        <a:spcBef>
                          <a:spcPts val="0"/>
                        </a:spcBef>
                        <a:spcAft>
                          <a:spcPts val="0"/>
                        </a:spcAft>
                        <a:buNone/>
                      </a:pPr>
                      <a:r>
                        <a:t/>
                      </a:r>
                      <a:endParaRPr>
                        <a:solidFill>
                          <a:schemeClr val="lt1"/>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3C47D"/>
                    </a:solidFill>
                  </a:tcPr>
                </a:tc>
                <a:tc>
                  <a:txBody>
                    <a:bodyPr/>
                    <a:lstStyle/>
                    <a:p>
                      <a:pPr indent="0" lvl="0" marL="0" rtl="0" algn="l">
                        <a:spcBef>
                          <a:spcPts val="0"/>
                        </a:spcBef>
                        <a:spcAft>
                          <a:spcPts val="0"/>
                        </a:spcAft>
                        <a:buNone/>
                      </a:pPr>
                      <a:r>
                        <a:t/>
                      </a:r>
                      <a:endParaRPr>
                        <a:solidFill>
                          <a:schemeClr val="lt1"/>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3C47D"/>
                    </a:solidFill>
                  </a:tcPr>
                </a:tc>
                <a:tc>
                  <a:txBody>
                    <a:bodyPr/>
                    <a:lstStyle/>
                    <a:p>
                      <a:pPr indent="0" lvl="0" marL="0" rtl="0" algn="l">
                        <a:spcBef>
                          <a:spcPts val="0"/>
                        </a:spcBef>
                        <a:spcAft>
                          <a:spcPts val="0"/>
                        </a:spcAft>
                        <a:buNone/>
                      </a:pPr>
                      <a:r>
                        <a:t/>
                      </a:r>
                      <a:endParaRPr>
                        <a:solidFill>
                          <a:schemeClr val="lt1"/>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D966"/>
                    </a:solidFill>
                  </a:tcPr>
                </a:tc>
                <a:tc>
                  <a:txBody>
                    <a:bodyPr/>
                    <a:lstStyle/>
                    <a:p>
                      <a:pPr indent="0" lvl="0" marL="0" rtl="0" algn="ctr">
                        <a:spcBef>
                          <a:spcPts val="0"/>
                        </a:spcBef>
                        <a:spcAft>
                          <a:spcPts val="0"/>
                        </a:spcAft>
                        <a:buNone/>
                      </a:pPr>
                      <a:r>
                        <a:rPr lang="en">
                          <a:solidFill>
                            <a:schemeClr val="lt1"/>
                          </a:solidFill>
                        </a:rPr>
                        <a:t>2, 4</a:t>
                      </a:r>
                      <a:endParaRPr>
                        <a:solidFill>
                          <a:schemeClr val="lt1"/>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D966"/>
                    </a:solidFill>
                  </a:tcPr>
                </a:tc>
              </a:tr>
              <a:tr h="705975">
                <a:tc>
                  <a:txBody>
                    <a:bodyPr/>
                    <a:lstStyle/>
                    <a:p>
                      <a:pPr indent="0" lvl="0" marL="0" rtl="0" algn="ctr">
                        <a:spcBef>
                          <a:spcPts val="0"/>
                        </a:spcBef>
                        <a:spcAft>
                          <a:spcPts val="0"/>
                        </a:spcAft>
                        <a:buNone/>
                      </a:pPr>
                      <a:r>
                        <a:rPr lang="en">
                          <a:solidFill>
                            <a:schemeClr val="dk1"/>
                          </a:solidFill>
                        </a:rPr>
                        <a:t>Very Unlikely</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solidFill>
                          <a:schemeClr val="lt1"/>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3C47D"/>
                    </a:solidFill>
                  </a:tcPr>
                </a:tc>
                <a:tc>
                  <a:txBody>
                    <a:bodyPr/>
                    <a:lstStyle/>
                    <a:p>
                      <a:pPr indent="0" lvl="0" marL="0" rtl="0" algn="l">
                        <a:spcBef>
                          <a:spcPts val="0"/>
                        </a:spcBef>
                        <a:spcAft>
                          <a:spcPts val="0"/>
                        </a:spcAft>
                        <a:buNone/>
                      </a:pPr>
                      <a:r>
                        <a:t/>
                      </a:r>
                      <a:endParaRPr>
                        <a:solidFill>
                          <a:schemeClr val="lt1"/>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3C47D"/>
                    </a:solidFill>
                  </a:tcPr>
                </a:tc>
                <a:tc>
                  <a:txBody>
                    <a:bodyPr/>
                    <a:lstStyle/>
                    <a:p>
                      <a:pPr indent="0" lvl="0" marL="0" rtl="0" algn="l">
                        <a:spcBef>
                          <a:spcPts val="0"/>
                        </a:spcBef>
                        <a:spcAft>
                          <a:spcPts val="0"/>
                        </a:spcAft>
                        <a:buNone/>
                      </a:pPr>
                      <a:r>
                        <a:t/>
                      </a:r>
                      <a:endParaRPr>
                        <a:solidFill>
                          <a:schemeClr val="lt1"/>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3C47D"/>
                    </a:solidFill>
                  </a:tcPr>
                </a:tc>
                <a:tc>
                  <a:txBody>
                    <a:bodyPr/>
                    <a:lstStyle/>
                    <a:p>
                      <a:pPr indent="0" lvl="0" marL="0" rtl="0" algn="l">
                        <a:spcBef>
                          <a:spcPts val="0"/>
                        </a:spcBef>
                        <a:spcAft>
                          <a:spcPts val="0"/>
                        </a:spcAft>
                        <a:buNone/>
                      </a:pPr>
                      <a:r>
                        <a:t/>
                      </a:r>
                      <a:endParaRPr>
                        <a:solidFill>
                          <a:schemeClr val="lt1"/>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3C47D"/>
                    </a:solidFill>
                  </a:tcPr>
                </a:tc>
                <a:tc>
                  <a:txBody>
                    <a:bodyPr/>
                    <a:lstStyle/>
                    <a:p>
                      <a:pPr indent="0" lvl="0" marL="0" rtl="0" algn="l">
                        <a:spcBef>
                          <a:spcPts val="0"/>
                        </a:spcBef>
                        <a:spcAft>
                          <a:spcPts val="0"/>
                        </a:spcAft>
                        <a:buNone/>
                      </a:pPr>
                      <a:r>
                        <a:t/>
                      </a:r>
                      <a:endParaRPr>
                        <a:solidFill>
                          <a:schemeClr val="lt1"/>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D966"/>
                    </a:solidFill>
                  </a:tcPr>
                </a:tc>
              </a:tr>
              <a:tr h="623475">
                <a:tc>
                  <a:txBody>
                    <a:bodyPr/>
                    <a:lstStyle/>
                    <a:p>
                      <a:pPr indent="0" lvl="0" marL="0" rtl="0" algn="ctr">
                        <a:spcBef>
                          <a:spcPts val="0"/>
                        </a:spcBef>
                        <a:spcAft>
                          <a:spcPts val="0"/>
                        </a:spcAft>
                        <a:buNone/>
                      </a:pPr>
                      <a:r>
                        <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a:solidFill>
                            <a:schemeClr val="dk1"/>
                          </a:solidFill>
                        </a:rPr>
                        <a:t>Insign.</a:t>
                      </a:r>
                      <a:endParaRPr>
                        <a:solidFill>
                          <a:schemeClr val="dk1"/>
                        </a:solidFill>
                      </a:endParaRPr>
                    </a:p>
                    <a:p>
                      <a:pPr indent="0" lvl="0" marL="0" rtl="0" algn="ctr">
                        <a:spcBef>
                          <a:spcPts val="0"/>
                        </a:spcBef>
                        <a:spcAft>
                          <a:spcPts val="0"/>
                        </a:spcAft>
                        <a:buNone/>
                      </a:pPr>
                      <a:r>
                        <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a:solidFill>
                            <a:schemeClr val="dk1"/>
                          </a:solidFill>
                        </a:rPr>
                        <a:t>Minor</a:t>
                      </a:r>
                      <a:endParaRPr>
                        <a:solidFill>
                          <a:schemeClr val="dk1"/>
                        </a:solidFill>
                      </a:endParaRPr>
                    </a:p>
                    <a:p>
                      <a:pPr indent="0" lvl="0" marL="0" rtl="0" algn="ctr">
                        <a:spcBef>
                          <a:spcPts val="0"/>
                        </a:spcBef>
                        <a:spcAft>
                          <a:spcPts val="0"/>
                        </a:spcAft>
                        <a:buNone/>
                      </a:pPr>
                      <a:r>
                        <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a:solidFill>
                            <a:schemeClr val="dk1"/>
                          </a:solidFill>
                        </a:rPr>
                        <a:t>Mod.</a:t>
                      </a:r>
                      <a:endParaRPr>
                        <a:solidFill>
                          <a:schemeClr val="dk1"/>
                        </a:solidFill>
                      </a:endParaRPr>
                    </a:p>
                    <a:p>
                      <a:pPr indent="0" lvl="0" marL="0" rtl="0" algn="ctr">
                        <a:spcBef>
                          <a:spcPts val="0"/>
                        </a:spcBef>
                        <a:spcAft>
                          <a:spcPts val="0"/>
                        </a:spcAft>
                        <a:buNone/>
                      </a:pPr>
                      <a:r>
                        <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a:solidFill>
                            <a:schemeClr val="dk1"/>
                          </a:solidFill>
                        </a:rPr>
                        <a:t>Major</a:t>
                      </a:r>
                      <a:endParaRPr>
                        <a:solidFill>
                          <a:schemeClr val="dk1"/>
                        </a:solidFill>
                      </a:endParaRPr>
                    </a:p>
                    <a:p>
                      <a:pPr indent="0" lvl="0" marL="0" rtl="0" algn="ctr">
                        <a:spcBef>
                          <a:spcPts val="0"/>
                        </a:spcBef>
                        <a:spcAft>
                          <a:spcPts val="0"/>
                        </a:spcAft>
                        <a:buNone/>
                      </a:pPr>
                      <a:r>
                        <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a:solidFill>
                            <a:schemeClr val="dk1"/>
                          </a:solidFill>
                        </a:rPr>
                        <a:t>Severe</a:t>
                      </a:r>
                      <a:endParaRPr>
                        <a:solidFill>
                          <a:schemeClr val="dk1"/>
                        </a:solidFill>
                      </a:endParaRPr>
                    </a:p>
                    <a:p>
                      <a:pPr indent="0" lvl="0" marL="0" rtl="0" algn="ctr">
                        <a:spcBef>
                          <a:spcPts val="0"/>
                        </a:spcBef>
                        <a:spcAft>
                          <a:spcPts val="0"/>
                        </a:spcAft>
                        <a:buNone/>
                      </a:pPr>
                      <a:r>
                        <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212" name="Google Shape;212;p32"/>
          <p:cNvSpPr txBox="1"/>
          <p:nvPr/>
        </p:nvSpPr>
        <p:spPr>
          <a:xfrm>
            <a:off x="3604775" y="1723750"/>
            <a:ext cx="548700" cy="234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L</a:t>
            </a:r>
            <a:endParaRPr>
              <a:solidFill>
                <a:schemeClr val="dk1"/>
              </a:solidFill>
            </a:endParaRPr>
          </a:p>
          <a:p>
            <a:pPr indent="0" lvl="0" marL="0" rtl="0" algn="l">
              <a:spcBef>
                <a:spcPts val="0"/>
              </a:spcBef>
              <a:spcAft>
                <a:spcPts val="0"/>
              </a:spcAft>
              <a:buNone/>
            </a:pPr>
            <a:r>
              <a:rPr lang="en">
                <a:solidFill>
                  <a:schemeClr val="dk1"/>
                </a:solidFill>
              </a:rPr>
              <a:t>i</a:t>
            </a:r>
            <a:endParaRPr>
              <a:solidFill>
                <a:schemeClr val="dk1"/>
              </a:solidFill>
            </a:endParaRPr>
          </a:p>
          <a:p>
            <a:pPr indent="0" lvl="0" marL="0" rtl="0" algn="l">
              <a:spcBef>
                <a:spcPts val="0"/>
              </a:spcBef>
              <a:spcAft>
                <a:spcPts val="0"/>
              </a:spcAft>
              <a:buNone/>
            </a:pPr>
            <a:r>
              <a:rPr lang="en">
                <a:solidFill>
                  <a:schemeClr val="dk1"/>
                </a:solidFill>
              </a:rPr>
              <a:t>k</a:t>
            </a:r>
            <a:endParaRPr>
              <a:solidFill>
                <a:schemeClr val="dk1"/>
              </a:solidFill>
            </a:endParaRPr>
          </a:p>
          <a:p>
            <a:pPr indent="0" lvl="0" marL="0" rtl="0" algn="l">
              <a:spcBef>
                <a:spcPts val="0"/>
              </a:spcBef>
              <a:spcAft>
                <a:spcPts val="0"/>
              </a:spcAft>
              <a:buNone/>
            </a:pPr>
            <a:r>
              <a:rPr lang="en">
                <a:solidFill>
                  <a:schemeClr val="dk1"/>
                </a:solidFill>
              </a:rPr>
              <a:t>e</a:t>
            </a:r>
            <a:endParaRPr>
              <a:solidFill>
                <a:schemeClr val="dk1"/>
              </a:solidFill>
            </a:endParaRPr>
          </a:p>
          <a:p>
            <a:pPr indent="0" lvl="0" marL="0" rtl="0" algn="l">
              <a:spcBef>
                <a:spcPts val="0"/>
              </a:spcBef>
              <a:spcAft>
                <a:spcPts val="0"/>
              </a:spcAft>
              <a:buNone/>
            </a:pPr>
            <a:r>
              <a:rPr lang="en">
                <a:solidFill>
                  <a:schemeClr val="dk1"/>
                </a:solidFill>
              </a:rPr>
              <a:t>l</a:t>
            </a:r>
            <a:endParaRPr>
              <a:solidFill>
                <a:schemeClr val="dk1"/>
              </a:solidFill>
            </a:endParaRPr>
          </a:p>
          <a:p>
            <a:pPr indent="0" lvl="0" marL="0" rtl="0" algn="l">
              <a:spcBef>
                <a:spcPts val="0"/>
              </a:spcBef>
              <a:spcAft>
                <a:spcPts val="0"/>
              </a:spcAft>
              <a:buNone/>
            </a:pPr>
            <a:r>
              <a:rPr lang="en">
                <a:solidFill>
                  <a:schemeClr val="dk1"/>
                </a:solidFill>
              </a:rPr>
              <a:t>i</a:t>
            </a:r>
            <a:endParaRPr>
              <a:solidFill>
                <a:schemeClr val="dk1"/>
              </a:solidFill>
            </a:endParaRPr>
          </a:p>
          <a:p>
            <a:pPr indent="0" lvl="0" marL="0" rtl="0" algn="l">
              <a:spcBef>
                <a:spcPts val="0"/>
              </a:spcBef>
              <a:spcAft>
                <a:spcPts val="0"/>
              </a:spcAft>
              <a:buNone/>
            </a:pPr>
            <a:r>
              <a:rPr lang="en">
                <a:solidFill>
                  <a:schemeClr val="dk1"/>
                </a:solidFill>
              </a:rPr>
              <a:t>h</a:t>
            </a:r>
            <a:endParaRPr>
              <a:solidFill>
                <a:schemeClr val="dk1"/>
              </a:solidFill>
            </a:endParaRPr>
          </a:p>
          <a:p>
            <a:pPr indent="0" lvl="0" marL="0" rtl="0" algn="l">
              <a:spcBef>
                <a:spcPts val="0"/>
              </a:spcBef>
              <a:spcAft>
                <a:spcPts val="0"/>
              </a:spcAft>
              <a:buNone/>
            </a:pPr>
            <a:r>
              <a:rPr lang="en">
                <a:solidFill>
                  <a:schemeClr val="dk1"/>
                </a:solidFill>
              </a:rPr>
              <a:t>o</a:t>
            </a:r>
            <a:endParaRPr>
              <a:solidFill>
                <a:schemeClr val="dk1"/>
              </a:solidFill>
            </a:endParaRPr>
          </a:p>
          <a:p>
            <a:pPr indent="0" lvl="0" marL="0" rtl="0" algn="l">
              <a:spcBef>
                <a:spcPts val="0"/>
              </a:spcBef>
              <a:spcAft>
                <a:spcPts val="0"/>
              </a:spcAft>
              <a:buNone/>
            </a:pPr>
            <a:r>
              <a:rPr lang="en">
                <a:solidFill>
                  <a:schemeClr val="dk1"/>
                </a:solidFill>
              </a:rPr>
              <a:t>o</a:t>
            </a:r>
            <a:endParaRPr>
              <a:solidFill>
                <a:schemeClr val="dk1"/>
              </a:solidFill>
            </a:endParaRPr>
          </a:p>
          <a:p>
            <a:pPr indent="0" lvl="0" marL="0" rtl="0" algn="l">
              <a:spcBef>
                <a:spcPts val="0"/>
              </a:spcBef>
              <a:spcAft>
                <a:spcPts val="0"/>
              </a:spcAft>
              <a:buNone/>
            </a:pPr>
            <a:r>
              <a:rPr lang="en">
                <a:solidFill>
                  <a:schemeClr val="dk1"/>
                </a:solidFill>
              </a:rPr>
              <a:t>d</a:t>
            </a:r>
            <a:endParaRPr>
              <a:solidFill>
                <a:schemeClr val="dk1"/>
              </a:solidFill>
            </a:endParaRPr>
          </a:p>
          <a:p>
            <a:pPr indent="0" lvl="0" marL="0" rtl="0" algn="l">
              <a:spcBef>
                <a:spcPts val="0"/>
              </a:spcBef>
              <a:spcAft>
                <a:spcPts val="0"/>
              </a:spcAft>
              <a:buNone/>
            </a:pPr>
            <a:r>
              <a:t/>
            </a:r>
            <a:endParaRPr>
              <a:solidFill>
                <a:schemeClr val="dk1"/>
              </a:solidFill>
            </a:endParaRPr>
          </a:p>
        </p:txBody>
      </p:sp>
      <p:sp>
        <p:nvSpPr>
          <p:cNvPr id="213" name="Google Shape;213;p32"/>
          <p:cNvSpPr txBox="1"/>
          <p:nvPr/>
        </p:nvSpPr>
        <p:spPr>
          <a:xfrm>
            <a:off x="6170350" y="4663225"/>
            <a:ext cx="13662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rPr>
              <a:t>Consequence</a:t>
            </a:r>
            <a:endParaRPr sz="150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id="218" name="Google Shape;218;p33"/>
          <p:cNvPicPr preferRelativeResize="0"/>
          <p:nvPr/>
        </p:nvPicPr>
        <p:blipFill>
          <a:blip r:embed="rId3">
            <a:alphaModFix/>
          </a:blip>
          <a:stretch>
            <a:fillRect/>
          </a:stretch>
        </p:blipFill>
        <p:spPr>
          <a:xfrm>
            <a:off x="0" y="0"/>
            <a:ext cx="9144003" cy="5143500"/>
          </a:xfrm>
          <a:prstGeom prst="rect">
            <a:avLst/>
          </a:prstGeom>
          <a:noFill/>
          <a:ln>
            <a:noFill/>
          </a:ln>
        </p:spPr>
      </p:pic>
      <p:sp>
        <p:nvSpPr>
          <p:cNvPr id="219" name="Google Shape;219;p3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Modeling &amp; </a:t>
            </a:r>
            <a:r>
              <a:rPr lang="en"/>
              <a:t>Prototyping</a:t>
            </a:r>
            <a:r>
              <a:rPr lang="en"/>
              <a:t> Plan</a:t>
            </a:r>
            <a:endParaRPr/>
          </a:p>
        </p:txBody>
      </p:sp>
      <p:sp>
        <p:nvSpPr>
          <p:cNvPr id="220" name="Google Shape;220;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Modeling</a:t>
            </a:r>
            <a:endParaRPr/>
          </a:p>
        </p:txBody>
      </p:sp>
      <p:sp>
        <p:nvSpPr>
          <p:cNvPr id="226" name="Google Shape;226;p34"/>
          <p:cNvSpPr txBox="1"/>
          <p:nvPr>
            <p:ph idx="1" type="body"/>
          </p:nvPr>
        </p:nvSpPr>
        <p:spPr>
          <a:xfrm>
            <a:off x="311700" y="1152475"/>
            <a:ext cx="4124100" cy="34164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Clr>
                <a:schemeClr val="dk1"/>
              </a:buClr>
              <a:buSzPts val="2000"/>
              <a:buChar char="●"/>
            </a:pPr>
            <a:r>
              <a:rPr lang="en" sz="2000">
                <a:solidFill>
                  <a:schemeClr val="dk1"/>
                </a:solidFill>
              </a:rPr>
              <a:t>Models will assist </a:t>
            </a:r>
            <a:r>
              <a:rPr lang="en" sz="2000">
                <a:solidFill>
                  <a:schemeClr val="dk1"/>
                </a:solidFill>
              </a:rPr>
              <a:t>prototyping</a:t>
            </a:r>
            <a:endParaRPr sz="2000">
              <a:solidFill>
                <a:schemeClr val="dk1"/>
              </a:solidFill>
            </a:endParaRPr>
          </a:p>
          <a:p>
            <a:pPr indent="0" lvl="0" marL="457200" rtl="0" algn="l">
              <a:spcBef>
                <a:spcPts val="1200"/>
              </a:spcBef>
              <a:spcAft>
                <a:spcPts val="0"/>
              </a:spcAft>
              <a:buNone/>
            </a:pPr>
            <a:r>
              <a:t/>
            </a:r>
            <a:endParaRPr sz="2000">
              <a:solidFill>
                <a:schemeClr val="dk1"/>
              </a:solidFill>
            </a:endParaRPr>
          </a:p>
          <a:p>
            <a:pPr indent="-355600" lvl="0" marL="457200" rtl="0" algn="l">
              <a:spcBef>
                <a:spcPts val="1200"/>
              </a:spcBef>
              <a:spcAft>
                <a:spcPts val="0"/>
              </a:spcAft>
              <a:buClr>
                <a:schemeClr val="dk1"/>
              </a:buClr>
              <a:buSzPts val="2000"/>
              <a:buChar char="●"/>
            </a:pPr>
            <a:r>
              <a:rPr lang="en" sz="2000">
                <a:solidFill>
                  <a:schemeClr val="dk1"/>
                </a:solidFill>
              </a:rPr>
              <a:t>ANSYS plate deflection</a:t>
            </a:r>
            <a:endParaRPr sz="2000">
              <a:solidFill>
                <a:schemeClr val="dk1"/>
              </a:solidFill>
            </a:endParaRPr>
          </a:p>
          <a:p>
            <a:pPr indent="0" lvl="0" marL="0" rtl="0" algn="l">
              <a:spcBef>
                <a:spcPts val="1200"/>
              </a:spcBef>
              <a:spcAft>
                <a:spcPts val="0"/>
              </a:spcAft>
              <a:buNone/>
            </a:pPr>
            <a:r>
              <a:t/>
            </a:r>
            <a:endParaRPr sz="2000">
              <a:solidFill>
                <a:schemeClr val="dk1"/>
              </a:solidFill>
            </a:endParaRPr>
          </a:p>
          <a:p>
            <a:pPr indent="-355600" lvl="0" marL="457200" rtl="0" algn="l">
              <a:spcBef>
                <a:spcPts val="1200"/>
              </a:spcBef>
              <a:spcAft>
                <a:spcPts val="0"/>
              </a:spcAft>
              <a:buClr>
                <a:schemeClr val="dk1"/>
              </a:buClr>
              <a:buSzPts val="2000"/>
              <a:buChar char="●"/>
            </a:pPr>
            <a:r>
              <a:rPr lang="en" sz="2000">
                <a:solidFill>
                  <a:schemeClr val="dk1"/>
                </a:solidFill>
              </a:rPr>
              <a:t>Spring-mass analysis</a:t>
            </a:r>
            <a:endParaRPr sz="2000">
              <a:solidFill>
                <a:schemeClr val="dk1"/>
              </a:solidFill>
            </a:endParaRPr>
          </a:p>
        </p:txBody>
      </p:sp>
      <p:sp>
        <p:nvSpPr>
          <p:cNvPr id="227" name="Google Shape;227;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28" name="Google Shape;228;p34"/>
          <p:cNvPicPr preferRelativeResize="0"/>
          <p:nvPr/>
        </p:nvPicPr>
        <p:blipFill>
          <a:blip r:embed="rId3">
            <a:alphaModFix/>
          </a:blip>
          <a:stretch>
            <a:fillRect/>
          </a:stretch>
        </p:blipFill>
        <p:spPr>
          <a:xfrm>
            <a:off x="4428900" y="920475"/>
            <a:ext cx="4403400" cy="33025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Tabletop Testing: Level 1</a:t>
            </a:r>
            <a:endParaRPr/>
          </a:p>
        </p:txBody>
      </p:sp>
      <p:sp>
        <p:nvSpPr>
          <p:cNvPr id="234" name="Google Shape;234;p35"/>
          <p:cNvSpPr txBox="1"/>
          <p:nvPr>
            <p:ph idx="1" type="body"/>
          </p:nvPr>
        </p:nvSpPr>
        <p:spPr>
          <a:xfrm>
            <a:off x="311700" y="1152475"/>
            <a:ext cx="8520600" cy="3802500"/>
          </a:xfrm>
          <a:prstGeom prst="rect">
            <a:avLst/>
          </a:prstGeom>
        </p:spPr>
        <p:txBody>
          <a:bodyPr anchorCtr="0" anchor="t" bIns="91425" lIns="91425" spcFirstLastPara="1" rIns="91425" wrap="square" tIns="91425">
            <a:normAutofit/>
          </a:bodyPr>
          <a:lstStyle/>
          <a:p>
            <a:pPr indent="0" lvl="0" marL="0" rtl="0" algn="l">
              <a:lnSpc>
                <a:spcPct val="150000"/>
              </a:lnSpc>
              <a:spcBef>
                <a:spcPts val="0"/>
              </a:spcBef>
              <a:spcAft>
                <a:spcPts val="0"/>
              </a:spcAft>
              <a:buNone/>
            </a:pPr>
            <a:r>
              <a:rPr lang="en" sz="2200">
                <a:solidFill>
                  <a:schemeClr val="dk1"/>
                </a:solidFill>
              </a:rPr>
              <a:t>Objectives:</a:t>
            </a:r>
            <a:endParaRPr sz="2200">
              <a:solidFill>
                <a:schemeClr val="dk1"/>
              </a:solidFill>
            </a:endParaRPr>
          </a:p>
          <a:p>
            <a:pPr indent="-368300" lvl="0" marL="457200" rtl="0" algn="l">
              <a:lnSpc>
                <a:spcPct val="150000"/>
              </a:lnSpc>
              <a:spcBef>
                <a:spcPts val="1200"/>
              </a:spcBef>
              <a:spcAft>
                <a:spcPts val="0"/>
              </a:spcAft>
              <a:buClr>
                <a:schemeClr val="dk1"/>
              </a:buClr>
              <a:buSzPts val="2200"/>
              <a:buChar char="●"/>
            </a:pPr>
            <a:r>
              <a:rPr lang="en" sz="2200">
                <a:solidFill>
                  <a:schemeClr val="dk1"/>
                </a:solidFill>
              </a:rPr>
              <a:t>Verify baseline functionality outside of vacuum environment</a:t>
            </a:r>
            <a:endParaRPr sz="2200">
              <a:solidFill>
                <a:schemeClr val="dk1"/>
              </a:solidFill>
            </a:endParaRPr>
          </a:p>
          <a:p>
            <a:pPr indent="-368300" lvl="0" marL="457200" rtl="0" algn="l">
              <a:lnSpc>
                <a:spcPct val="150000"/>
              </a:lnSpc>
              <a:spcBef>
                <a:spcPts val="0"/>
              </a:spcBef>
              <a:spcAft>
                <a:spcPts val="0"/>
              </a:spcAft>
              <a:buClr>
                <a:schemeClr val="dk1"/>
              </a:buClr>
              <a:buSzPts val="2200"/>
              <a:buChar char="●"/>
            </a:pPr>
            <a:r>
              <a:rPr lang="en" sz="2200">
                <a:solidFill>
                  <a:schemeClr val="dk1"/>
                </a:solidFill>
              </a:rPr>
              <a:t>Characterization of noise and interference</a:t>
            </a:r>
            <a:endParaRPr sz="2200">
              <a:solidFill>
                <a:schemeClr val="dk1"/>
              </a:solidFill>
            </a:endParaRPr>
          </a:p>
          <a:p>
            <a:pPr indent="-368300" lvl="0" marL="457200" rtl="0" algn="l">
              <a:lnSpc>
                <a:spcPct val="150000"/>
              </a:lnSpc>
              <a:spcBef>
                <a:spcPts val="0"/>
              </a:spcBef>
              <a:spcAft>
                <a:spcPts val="0"/>
              </a:spcAft>
              <a:buClr>
                <a:schemeClr val="dk1"/>
              </a:buClr>
              <a:buSzPts val="2200"/>
              <a:buChar char="●"/>
            </a:pPr>
            <a:r>
              <a:rPr lang="en" sz="2200">
                <a:solidFill>
                  <a:schemeClr val="dk1"/>
                </a:solidFill>
              </a:rPr>
              <a:t>Test detection using available particles (salt, sand, etc)</a:t>
            </a:r>
            <a:endParaRPr sz="2200">
              <a:solidFill>
                <a:schemeClr val="dk1"/>
              </a:solidFill>
            </a:endParaRPr>
          </a:p>
        </p:txBody>
      </p:sp>
      <p:sp>
        <p:nvSpPr>
          <p:cNvPr id="235" name="Google Shape;235;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Vacuum Chamber Testing: Level 2</a:t>
            </a:r>
            <a:endParaRPr/>
          </a:p>
        </p:txBody>
      </p:sp>
      <p:sp>
        <p:nvSpPr>
          <p:cNvPr id="241" name="Google Shape;241;p3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000">
                <a:solidFill>
                  <a:schemeClr val="dk1"/>
                </a:solidFill>
              </a:rPr>
              <a:t>In-State Testing</a:t>
            </a:r>
            <a:endParaRPr sz="2000">
              <a:solidFill>
                <a:schemeClr val="dk1"/>
              </a:solidFill>
            </a:endParaRPr>
          </a:p>
          <a:p>
            <a:pPr indent="-355600" lvl="0" marL="457200" rtl="0" algn="l">
              <a:spcBef>
                <a:spcPts val="1200"/>
              </a:spcBef>
              <a:spcAft>
                <a:spcPts val="0"/>
              </a:spcAft>
              <a:buClr>
                <a:schemeClr val="dk1"/>
              </a:buClr>
              <a:buSzPts val="2000"/>
              <a:buChar char="●"/>
            </a:pPr>
            <a:r>
              <a:rPr lang="en" sz="2000">
                <a:solidFill>
                  <a:schemeClr val="dk1"/>
                </a:solidFill>
              </a:rPr>
              <a:t>CU </a:t>
            </a:r>
            <a:r>
              <a:rPr lang="en" sz="2000">
                <a:solidFill>
                  <a:schemeClr val="dk1"/>
                </a:solidFill>
              </a:rPr>
              <a:t>Autonomous Vehicle Systems (AVS) Lab</a:t>
            </a:r>
            <a:endParaRPr sz="2000">
              <a:solidFill>
                <a:schemeClr val="dk1"/>
              </a:solidFill>
            </a:endParaRPr>
          </a:p>
          <a:p>
            <a:pPr indent="-355600" lvl="0" marL="457200" rtl="0" algn="l">
              <a:spcBef>
                <a:spcPts val="0"/>
              </a:spcBef>
              <a:spcAft>
                <a:spcPts val="0"/>
              </a:spcAft>
              <a:buClr>
                <a:schemeClr val="dk1"/>
              </a:buClr>
              <a:buSzPts val="2000"/>
              <a:buChar char="●"/>
            </a:pPr>
            <a:r>
              <a:rPr lang="en" sz="2000">
                <a:solidFill>
                  <a:schemeClr val="dk1"/>
                </a:solidFill>
              </a:rPr>
              <a:t>Contact: Dr. Hanspeter Schaub</a:t>
            </a:r>
            <a:endParaRPr sz="2000">
              <a:solidFill>
                <a:schemeClr val="dk1"/>
              </a:solidFill>
            </a:endParaRPr>
          </a:p>
          <a:p>
            <a:pPr indent="0" lvl="0" marL="0" rtl="0" algn="l">
              <a:spcBef>
                <a:spcPts val="1200"/>
              </a:spcBef>
              <a:spcAft>
                <a:spcPts val="0"/>
              </a:spcAft>
              <a:buNone/>
            </a:pPr>
            <a:r>
              <a:rPr lang="en" sz="2000">
                <a:solidFill>
                  <a:schemeClr val="dk1"/>
                </a:solidFill>
              </a:rPr>
              <a:t>Objectives:</a:t>
            </a:r>
            <a:endParaRPr sz="2000">
              <a:solidFill>
                <a:schemeClr val="dk1"/>
              </a:solidFill>
            </a:endParaRPr>
          </a:p>
          <a:p>
            <a:pPr indent="-355600" lvl="0" marL="457200" rtl="0" algn="l">
              <a:spcBef>
                <a:spcPts val="1200"/>
              </a:spcBef>
              <a:spcAft>
                <a:spcPts val="0"/>
              </a:spcAft>
              <a:buClr>
                <a:schemeClr val="dk1"/>
              </a:buClr>
              <a:buSzPts val="2000"/>
              <a:buChar char="●"/>
            </a:pPr>
            <a:r>
              <a:rPr lang="en" sz="2000">
                <a:solidFill>
                  <a:schemeClr val="dk1"/>
                </a:solidFill>
              </a:rPr>
              <a:t>Survivability and functionality in </a:t>
            </a:r>
            <a:r>
              <a:rPr lang="en" sz="2000">
                <a:solidFill>
                  <a:schemeClr val="dk1"/>
                </a:solidFill>
              </a:rPr>
              <a:t>vacuum</a:t>
            </a:r>
            <a:r>
              <a:rPr lang="en" sz="2000">
                <a:solidFill>
                  <a:schemeClr val="dk1"/>
                </a:solidFill>
              </a:rPr>
              <a:t> </a:t>
            </a:r>
            <a:r>
              <a:rPr lang="en" sz="2000">
                <a:solidFill>
                  <a:schemeClr val="dk1"/>
                </a:solidFill>
              </a:rPr>
              <a:t>environment</a:t>
            </a:r>
            <a:endParaRPr sz="2000">
              <a:solidFill>
                <a:schemeClr val="dk1"/>
              </a:solidFill>
            </a:endParaRPr>
          </a:p>
          <a:p>
            <a:pPr indent="-355600" lvl="0" marL="457200" rtl="0" algn="l">
              <a:spcBef>
                <a:spcPts val="0"/>
              </a:spcBef>
              <a:spcAft>
                <a:spcPts val="0"/>
              </a:spcAft>
              <a:buClr>
                <a:schemeClr val="dk1"/>
              </a:buClr>
              <a:buSzPts val="2000"/>
              <a:buChar char="●"/>
            </a:pPr>
            <a:r>
              <a:rPr lang="en" sz="2000">
                <a:solidFill>
                  <a:schemeClr val="dk1"/>
                </a:solidFill>
              </a:rPr>
              <a:t>Further characterization of setup noise</a:t>
            </a:r>
            <a:endParaRPr sz="2000">
              <a:solidFill>
                <a:schemeClr val="dk1"/>
              </a:solidFill>
            </a:endParaRPr>
          </a:p>
        </p:txBody>
      </p:sp>
      <p:sp>
        <p:nvSpPr>
          <p:cNvPr id="242" name="Google Shape;242;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43" name="Google Shape;243;p36"/>
          <p:cNvPicPr preferRelativeResize="0"/>
          <p:nvPr/>
        </p:nvPicPr>
        <p:blipFill>
          <a:blip r:embed="rId3">
            <a:alphaModFix/>
          </a:blip>
          <a:stretch>
            <a:fillRect/>
          </a:stretch>
        </p:blipFill>
        <p:spPr>
          <a:xfrm>
            <a:off x="5941775" y="357850"/>
            <a:ext cx="2973575" cy="18661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Vacuum Chamber Testing: Out-of-state</a:t>
            </a:r>
            <a:endParaRPr/>
          </a:p>
        </p:txBody>
      </p:sp>
      <p:sp>
        <p:nvSpPr>
          <p:cNvPr id="249" name="Google Shape;249;p37"/>
          <p:cNvSpPr txBox="1"/>
          <p:nvPr>
            <p:ph idx="1" type="body"/>
          </p:nvPr>
        </p:nvSpPr>
        <p:spPr>
          <a:xfrm>
            <a:off x="311700" y="1326425"/>
            <a:ext cx="8520600" cy="34164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Clr>
                <a:schemeClr val="dk1"/>
              </a:buClr>
              <a:buSzPts val="2000"/>
              <a:buChar char="●"/>
            </a:pPr>
            <a:r>
              <a:rPr lang="en" sz="2000">
                <a:solidFill>
                  <a:schemeClr val="dk1"/>
                </a:solidFill>
              </a:rPr>
              <a:t>RadNet Medical Imaging</a:t>
            </a:r>
            <a:endParaRPr sz="2000">
              <a:solidFill>
                <a:schemeClr val="dk1"/>
              </a:solidFill>
            </a:endParaRPr>
          </a:p>
          <a:p>
            <a:pPr indent="-355600" lvl="0" marL="457200" rtl="0" algn="l">
              <a:spcBef>
                <a:spcPts val="0"/>
              </a:spcBef>
              <a:spcAft>
                <a:spcPts val="0"/>
              </a:spcAft>
              <a:buClr>
                <a:schemeClr val="dk1"/>
              </a:buClr>
              <a:buSzPts val="2000"/>
              <a:buChar char="●"/>
            </a:pPr>
            <a:r>
              <a:rPr lang="en" sz="2000">
                <a:solidFill>
                  <a:schemeClr val="dk1"/>
                </a:solidFill>
              </a:rPr>
              <a:t>Particle Accelerator </a:t>
            </a:r>
            <a:endParaRPr sz="2000">
              <a:solidFill>
                <a:schemeClr val="dk1"/>
              </a:solidFill>
            </a:endParaRPr>
          </a:p>
          <a:p>
            <a:pPr indent="0" lvl="0" marL="0" rtl="0" algn="l">
              <a:spcBef>
                <a:spcPts val="1200"/>
              </a:spcBef>
              <a:spcAft>
                <a:spcPts val="0"/>
              </a:spcAft>
              <a:buNone/>
            </a:pPr>
            <a:r>
              <a:rPr lang="en" sz="2000">
                <a:solidFill>
                  <a:schemeClr val="dk1"/>
                </a:solidFill>
              </a:rPr>
              <a:t>Objectives:</a:t>
            </a:r>
            <a:endParaRPr sz="2000">
              <a:solidFill>
                <a:schemeClr val="dk1"/>
              </a:solidFill>
            </a:endParaRPr>
          </a:p>
          <a:p>
            <a:pPr indent="-355600" lvl="0" marL="457200" rtl="0" algn="l">
              <a:spcBef>
                <a:spcPts val="1200"/>
              </a:spcBef>
              <a:spcAft>
                <a:spcPts val="0"/>
              </a:spcAft>
              <a:buClr>
                <a:schemeClr val="dk1"/>
              </a:buClr>
              <a:buSzPts val="2000"/>
              <a:buChar char="●"/>
            </a:pPr>
            <a:r>
              <a:rPr lang="en" sz="2000">
                <a:solidFill>
                  <a:schemeClr val="dk1"/>
                </a:solidFill>
              </a:rPr>
              <a:t>Test mission functionality</a:t>
            </a:r>
            <a:endParaRPr sz="2000">
              <a:solidFill>
                <a:schemeClr val="dk1"/>
              </a:solidFill>
            </a:endParaRPr>
          </a:p>
          <a:p>
            <a:pPr indent="-355600" lvl="1" marL="914400" rtl="0" algn="l">
              <a:spcBef>
                <a:spcPts val="0"/>
              </a:spcBef>
              <a:spcAft>
                <a:spcPts val="0"/>
              </a:spcAft>
              <a:buClr>
                <a:schemeClr val="dk1"/>
              </a:buClr>
              <a:buSzPts val="2000"/>
              <a:buChar char="○"/>
            </a:pPr>
            <a:r>
              <a:rPr lang="en" sz="2000">
                <a:solidFill>
                  <a:schemeClr val="dk1"/>
                </a:solidFill>
              </a:rPr>
              <a:t>Development of procedure</a:t>
            </a:r>
            <a:endParaRPr sz="2000">
              <a:solidFill>
                <a:schemeClr val="dk1"/>
              </a:solidFill>
            </a:endParaRPr>
          </a:p>
        </p:txBody>
      </p:sp>
      <p:sp>
        <p:nvSpPr>
          <p:cNvPr id="250" name="Google Shape;250;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51" name="Google Shape;251;p37"/>
          <p:cNvPicPr preferRelativeResize="0"/>
          <p:nvPr/>
        </p:nvPicPr>
        <p:blipFill>
          <a:blip r:embed="rId3">
            <a:alphaModFix/>
          </a:blip>
          <a:stretch>
            <a:fillRect/>
          </a:stretch>
        </p:blipFill>
        <p:spPr>
          <a:xfrm>
            <a:off x="747025" y="3726000"/>
            <a:ext cx="2421225" cy="1207900"/>
          </a:xfrm>
          <a:prstGeom prst="rect">
            <a:avLst/>
          </a:prstGeom>
          <a:noFill/>
          <a:ln>
            <a:noFill/>
          </a:ln>
        </p:spPr>
      </p:pic>
      <p:pic>
        <p:nvPicPr>
          <p:cNvPr id="252" name="Google Shape;252;p37"/>
          <p:cNvPicPr preferRelativeResize="0"/>
          <p:nvPr/>
        </p:nvPicPr>
        <p:blipFill>
          <a:blip r:embed="rId4">
            <a:alphaModFix/>
          </a:blip>
          <a:stretch>
            <a:fillRect/>
          </a:stretch>
        </p:blipFill>
        <p:spPr>
          <a:xfrm>
            <a:off x="4981200" y="1326425"/>
            <a:ext cx="3491255" cy="26241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Advanced Studies</a:t>
            </a:r>
            <a:endParaRPr/>
          </a:p>
        </p:txBody>
      </p:sp>
      <p:sp>
        <p:nvSpPr>
          <p:cNvPr id="258" name="Google Shape;258;p38"/>
          <p:cNvSpPr txBox="1"/>
          <p:nvPr>
            <p:ph idx="1" type="body"/>
          </p:nvPr>
        </p:nvSpPr>
        <p:spPr>
          <a:xfrm>
            <a:off x="311700" y="1133500"/>
            <a:ext cx="8520600" cy="3234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sz="2200">
              <a:solidFill>
                <a:schemeClr val="dk1"/>
              </a:solidFill>
            </a:endParaRPr>
          </a:p>
          <a:p>
            <a:pPr indent="-368300" lvl="0" marL="457200" rtl="0" algn="l">
              <a:spcBef>
                <a:spcPts val="0"/>
              </a:spcBef>
              <a:spcAft>
                <a:spcPts val="0"/>
              </a:spcAft>
              <a:buClr>
                <a:schemeClr val="dk1"/>
              </a:buClr>
              <a:buSzPts val="2200"/>
              <a:buChar char="●"/>
            </a:pPr>
            <a:r>
              <a:rPr lang="en" sz="2200">
                <a:solidFill>
                  <a:schemeClr val="dk1"/>
                </a:solidFill>
              </a:rPr>
              <a:t>Cost function - price and construction</a:t>
            </a:r>
            <a:endParaRPr sz="2200">
              <a:solidFill>
                <a:schemeClr val="dk1"/>
              </a:solidFill>
            </a:endParaRPr>
          </a:p>
          <a:p>
            <a:pPr indent="0" lvl="0" marL="457200" rtl="0" algn="l">
              <a:spcBef>
                <a:spcPts val="0"/>
              </a:spcBef>
              <a:spcAft>
                <a:spcPts val="0"/>
              </a:spcAft>
              <a:buNone/>
            </a:pPr>
            <a:r>
              <a:t/>
            </a:r>
            <a:endParaRPr sz="2200">
              <a:solidFill>
                <a:schemeClr val="dk1"/>
              </a:solidFill>
            </a:endParaRPr>
          </a:p>
          <a:p>
            <a:pPr indent="-368300" lvl="0" marL="457200" rtl="0" algn="l">
              <a:spcBef>
                <a:spcPts val="0"/>
              </a:spcBef>
              <a:spcAft>
                <a:spcPts val="0"/>
              </a:spcAft>
              <a:buClr>
                <a:schemeClr val="dk1"/>
              </a:buClr>
              <a:buSzPts val="2200"/>
              <a:buChar char="●"/>
            </a:pPr>
            <a:r>
              <a:rPr lang="en" sz="2200">
                <a:solidFill>
                  <a:schemeClr val="dk1"/>
                </a:solidFill>
              </a:rPr>
              <a:t>Analysis of construction parameters</a:t>
            </a:r>
            <a:endParaRPr sz="2200">
              <a:solidFill>
                <a:schemeClr val="dk1"/>
              </a:solidFill>
            </a:endParaRPr>
          </a:p>
          <a:p>
            <a:pPr indent="0" lvl="0" marL="457200" rtl="0" algn="l">
              <a:spcBef>
                <a:spcPts val="0"/>
              </a:spcBef>
              <a:spcAft>
                <a:spcPts val="0"/>
              </a:spcAft>
              <a:buNone/>
            </a:pPr>
            <a:r>
              <a:t/>
            </a:r>
            <a:endParaRPr sz="2200">
              <a:solidFill>
                <a:schemeClr val="dk1"/>
              </a:solidFill>
            </a:endParaRPr>
          </a:p>
          <a:p>
            <a:pPr indent="-368300" lvl="0" marL="457200" rtl="0" algn="l">
              <a:spcBef>
                <a:spcPts val="0"/>
              </a:spcBef>
              <a:spcAft>
                <a:spcPts val="0"/>
              </a:spcAft>
              <a:buClr>
                <a:schemeClr val="dk1"/>
              </a:buClr>
              <a:buSzPts val="2200"/>
              <a:buChar char="●"/>
            </a:pPr>
            <a:r>
              <a:rPr lang="en" sz="2200">
                <a:solidFill>
                  <a:schemeClr val="dk1"/>
                </a:solidFill>
              </a:rPr>
              <a:t>Data processing</a:t>
            </a:r>
            <a:endParaRPr sz="2200">
              <a:solidFill>
                <a:schemeClr val="dk1"/>
              </a:solidFill>
            </a:endParaRPr>
          </a:p>
          <a:p>
            <a:pPr indent="0" lvl="0" marL="0" rtl="0" algn="l">
              <a:spcBef>
                <a:spcPts val="0"/>
              </a:spcBef>
              <a:spcAft>
                <a:spcPts val="0"/>
              </a:spcAft>
              <a:buNone/>
            </a:pPr>
            <a:r>
              <a:t/>
            </a:r>
            <a:endParaRPr sz="2200">
              <a:solidFill>
                <a:schemeClr val="dk1"/>
              </a:solidFill>
            </a:endParaRPr>
          </a:p>
          <a:p>
            <a:pPr indent="-368300" lvl="0" marL="457200" rtl="0" algn="l">
              <a:spcBef>
                <a:spcPts val="0"/>
              </a:spcBef>
              <a:spcAft>
                <a:spcPts val="0"/>
              </a:spcAft>
              <a:buClr>
                <a:schemeClr val="dk1"/>
              </a:buClr>
              <a:buSzPts val="2200"/>
              <a:buChar char="●"/>
            </a:pPr>
            <a:r>
              <a:rPr lang="en" sz="2200">
                <a:solidFill>
                  <a:schemeClr val="dk1"/>
                </a:solidFill>
              </a:rPr>
              <a:t>Further risk</a:t>
            </a:r>
            <a:endParaRPr sz="2200">
              <a:solidFill>
                <a:schemeClr val="dk1"/>
              </a:solidFill>
            </a:endParaRPr>
          </a:p>
        </p:txBody>
      </p:sp>
      <p:sp>
        <p:nvSpPr>
          <p:cNvPr id="259" name="Google Shape;259;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65" name="Google Shape;265;p39"/>
          <p:cNvPicPr preferRelativeResize="0"/>
          <p:nvPr/>
        </p:nvPicPr>
        <p:blipFill>
          <a:blip r:embed="rId3">
            <a:alphaModFix/>
          </a:blip>
          <a:stretch>
            <a:fillRect/>
          </a:stretch>
        </p:blipFill>
        <p:spPr>
          <a:xfrm>
            <a:off x="20225" y="-7"/>
            <a:ext cx="9103551" cy="5143506"/>
          </a:xfrm>
          <a:prstGeom prst="rect">
            <a:avLst/>
          </a:prstGeom>
          <a:noFill/>
          <a:ln>
            <a:noFill/>
          </a:ln>
        </p:spPr>
      </p:pic>
      <p:sp>
        <p:nvSpPr>
          <p:cNvPr id="266" name="Google Shape;266;p39"/>
          <p:cNvSpPr txBox="1"/>
          <p:nvPr>
            <p:ph type="title"/>
          </p:nvPr>
        </p:nvSpPr>
        <p:spPr>
          <a:xfrm>
            <a:off x="1227750" y="2273700"/>
            <a:ext cx="6688500" cy="22992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Thank you for watching!</a:t>
            </a:r>
            <a:endParaRPr/>
          </a:p>
        </p:txBody>
      </p:sp>
      <p:sp>
        <p:nvSpPr>
          <p:cNvPr id="267" name="Google Shape;267;p39"/>
          <p:cNvSpPr/>
          <p:nvPr/>
        </p:nvSpPr>
        <p:spPr>
          <a:xfrm>
            <a:off x="7444475" y="4093800"/>
            <a:ext cx="825300" cy="2568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40"/>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Backup Slides</a:t>
            </a:r>
            <a:endParaRPr/>
          </a:p>
        </p:txBody>
      </p:sp>
      <p:sp>
        <p:nvSpPr>
          <p:cNvPr id="273" name="Google Shape;273;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41"/>
          <p:cNvSpPr txBox="1"/>
          <p:nvPr>
            <p:ph type="title"/>
          </p:nvPr>
        </p:nvSpPr>
        <p:spPr>
          <a:xfrm>
            <a:off x="311700" y="975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Level 1 Requirements</a:t>
            </a:r>
            <a:endParaRPr/>
          </a:p>
        </p:txBody>
      </p:sp>
      <p:sp>
        <p:nvSpPr>
          <p:cNvPr id="279" name="Google Shape;279;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aphicFrame>
        <p:nvGraphicFramePr>
          <p:cNvPr id="280" name="Google Shape;280;p41"/>
          <p:cNvGraphicFramePr/>
          <p:nvPr/>
        </p:nvGraphicFramePr>
        <p:xfrm>
          <a:off x="311700" y="728925"/>
          <a:ext cx="3000000" cy="3000000"/>
        </p:xfrm>
        <a:graphic>
          <a:graphicData uri="http://schemas.openxmlformats.org/drawingml/2006/table">
            <a:tbl>
              <a:tblPr>
                <a:noFill/>
                <a:tableStyleId>{BFC1894F-C894-44AF-8DA5-4E7B40659E67}</a:tableStyleId>
              </a:tblPr>
              <a:tblGrid>
                <a:gridCol w="8520600"/>
              </a:tblGrid>
              <a:tr h="381000">
                <a:tc>
                  <a:txBody>
                    <a:bodyPr/>
                    <a:lstStyle/>
                    <a:p>
                      <a:pPr indent="0" lvl="0" marL="0" rtl="0" algn="l">
                        <a:spcBef>
                          <a:spcPts val="0"/>
                        </a:spcBef>
                        <a:spcAft>
                          <a:spcPts val="0"/>
                        </a:spcAft>
                        <a:buNone/>
                      </a:pPr>
                      <a:r>
                        <a:rPr lang="en" sz="1600">
                          <a:solidFill>
                            <a:schemeClr val="dk1"/>
                          </a:solidFill>
                        </a:rPr>
                        <a:t>The sensor shall fit inside the vacuum chamber testing apparatus.</a:t>
                      </a:r>
                      <a:endParaRPr sz="1600">
                        <a:solidFill>
                          <a:schemeClr val="dk1"/>
                        </a:solidFill>
                      </a:endParaRPr>
                    </a:p>
                  </a:txBody>
                  <a:tcPr marT="91425" marB="91425" marR="91425" marL="91425"/>
                </a:tc>
              </a:tr>
              <a:tr h="381000">
                <a:tc>
                  <a:txBody>
                    <a:bodyPr/>
                    <a:lstStyle/>
                    <a:p>
                      <a:pPr indent="0" lvl="0" marL="0" rtl="0" algn="l">
                        <a:spcBef>
                          <a:spcPts val="0"/>
                        </a:spcBef>
                        <a:spcAft>
                          <a:spcPts val="0"/>
                        </a:spcAft>
                        <a:buNone/>
                      </a:pPr>
                      <a:r>
                        <a:rPr lang="en" sz="1600">
                          <a:solidFill>
                            <a:schemeClr val="dk1"/>
                          </a:solidFill>
                        </a:rPr>
                        <a:t>The detection hardware shall be capable of operating at laboratory bench conditions.</a:t>
                      </a:r>
                      <a:endParaRPr sz="1600">
                        <a:solidFill>
                          <a:schemeClr val="dk1"/>
                        </a:solidFill>
                      </a:endParaRPr>
                    </a:p>
                  </a:txBody>
                  <a:tcPr marT="91425" marB="91425" marR="91425" marL="91425"/>
                </a:tc>
              </a:tr>
              <a:tr h="381000">
                <a:tc>
                  <a:txBody>
                    <a:bodyPr/>
                    <a:lstStyle/>
                    <a:p>
                      <a:pPr indent="0" lvl="0" marL="0" rtl="0" algn="l">
                        <a:spcBef>
                          <a:spcPts val="0"/>
                        </a:spcBef>
                        <a:spcAft>
                          <a:spcPts val="0"/>
                        </a:spcAft>
                        <a:buNone/>
                      </a:pPr>
                      <a:r>
                        <a:rPr lang="en" sz="1600">
                          <a:solidFill>
                            <a:schemeClr val="dk1"/>
                          </a:solidFill>
                        </a:rPr>
                        <a:t>The sensor shall be able to survive repeated impacts from small ice particles.</a:t>
                      </a:r>
                      <a:endParaRPr sz="1600">
                        <a:solidFill>
                          <a:schemeClr val="dk1"/>
                        </a:solidFill>
                      </a:endParaRPr>
                    </a:p>
                  </a:txBody>
                  <a:tcPr marT="91425" marB="91425" marR="91425" marL="91425"/>
                </a:tc>
              </a:tr>
              <a:tr h="381000">
                <a:tc>
                  <a:txBody>
                    <a:bodyPr/>
                    <a:lstStyle/>
                    <a:p>
                      <a:pPr indent="0" lvl="0" marL="0" rtl="0" algn="l">
                        <a:spcBef>
                          <a:spcPts val="0"/>
                        </a:spcBef>
                        <a:spcAft>
                          <a:spcPts val="0"/>
                        </a:spcAft>
                        <a:buNone/>
                      </a:pPr>
                      <a:r>
                        <a:rPr lang="en" sz="1600">
                          <a:solidFill>
                            <a:schemeClr val="dk1"/>
                          </a:solidFill>
                          <a:highlight>
                            <a:srgbClr val="990000"/>
                          </a:highlight>
                        </a:rPr>
                        <a:t>The vacuum portion of the sensor shall not use more than 1W of power.</a:t>
                      </a:r>
                      <a:endParaRPr sz="1600">
                        <a:solidFill>
                          <a:schemeClr val="dk1"/>
                        </a:solidFill>
                        <a:highlight>
                          <a:srgbClr val="990000"/>
                        </a:highlight>
                      </a:endParaRPr>
                    </a:p>
                  </a:txBody>
                  <a:tcPr marT="91425" marB="91425" marR="91425" marL="91425"/>
                </a:tc>
              </a:tr>
              <a:tr h="381000">
                <a:tc>
                  <a:txBody>
                    <a:bodyPr/>
                    <a:lstStyle/>
                    <a:p>
                      <a:pPr indent="0" lvl="0" marL="0" rtl="0" algn="l">
                        <a:spcBef>
                          <a:spcPts val="0"/>
                        </a:spcBef>
                        <a:spcAft>
                          <a:spcPts val="0"/>
                        </a:spcAft>
                        <a:buNone/>
                      </a:pPr>
                      <a:r>
                        <a:rPr lang="en" sz="1600">
                          <a:solidFill>
                            <a:schemeClr val="dk1"/>
                          </a:solidFill>
                        </a:rPr>
                        <a:t>The sensor shall mitigate vibrations inside the vacuum chamber.</a:t>
                      </a:r>
                      <a:endParaRPr sz="1600">
                        <a:solidFill>
                          <a:schemeClr val="dk1"/>
                        </a:solidFill>
                      </a:endParaRPr>
                    </a:p>
                  </a:txBody>
                  <a:tcPr marT="91425" marB="91425" marR="91425" marL="91425"/>
                </a:tc>
              </a:tr>
              <a:tr h="381000">
                <a:tc>
                  <a:txBody>
                    <a:bodyPr/>
                    <a:lstStyle/>
                    <a:p>
                      <a:pPr indent="0" lvl="0" marL="0" rtl="0" algn="l">
                        <a:spcBef>
                          <a:spcPts val="0"/>
                        </a:spcBef>
                        <a:spcAft>
                          <a:spcPts val="0"/>
                        </a:spcAft>
                        <a:buNone/>
                      </a:pPr>
                      <a:r>
                        <a:rPr lang="en" sz="1600">
                          <a:solidFill>
                            <a:schemeClr val="dk1"/>
                          </a:solidFill>
                          <a:highlight>
                            <a:srgbClr val="990000"/>
                          </a:highlight>
                        </a:rPr>
                        <a:t>The sensor shall be able to detect impacts with similar momentum to ice particles prior to vacuum chamber testing.</a:t>
                      </a:r>
                      <a:endParaRPr sz="1600">
                        <a:solidFill>
                          <a:schemeClr val="dk1"/>
                        </a:solidFill>
                        <a:highlight>
                          <a:srgbClr val="990000"/>
                        </a:highlight>
                      </a:endParaRPr>
                    </a:p>
                  </a:txBody>
                  <a:tcPr marT="91425" marB="91425" marR="91425" marL="91425"/>
                </a:tc>
              </a:tr>
              <a:tr h="381000">
                <a:tc>
                  <a:txBody>
                    <a:bodyPr/>
                    <a:lstStyle/>
                    <a:p>
                      <a:pPr indent="0" lvl="0" marL="0" rtl="0" algn="l">
                        <a:spcBef>
                          <a:spcPts val="0"/>
                        </a:spcBef>
                        <a:spcAft>
                          <a:spcPts val="0"/>
                        </a:spcAft>
                        <a:buNone/>
                      </a:pPr>
                      <a:r>
                        <a:rPr lang="en" sz="1600">
                          <a:solidFill>
                            <a:schemeClr val="dk1"/>
                          </a:solidFill>
                        </a:rPr>
                        <a:t>The system shall be able to provide data over a given window of time to the user.</a:t>
                      </a:r>
                      <a:endParaRPr sz="1600">
                        <a:solidFill>
                          <a:schemeClr val="dk1"/>
                        </a:solidFill>
                      </a:endParaRPr>
                    </a:p>
                  </a:txBody>
                  <a:tcPr marT="91425" marB="91425" marR="91425" marL="91425"/>
                </a:tc>
              </a:tr>
              <a:tr h="381000">
                <a:tc>
                  <a:txBody>
                    <a:bodyPr/>
                    <a:lstStyle/>
                    <a:p>
                      <a:pPr indent="0" lvl="0" marL="0" rtl="0" algn="l">
                        <a:spcBef>
                          <a:spcPts val="0"/>
                        </a:spcBef>
                        <a:spcAft>
                          <a:spcPts val="0"/>
                        </a:spcAft>
                        <a:buNone/>
                      </a:pPr>
                      <a:r>
                        <a:rPr lang="en" sz="1600">
                          <a:solidFill>
                            <a:schemeClr val="dk1"/>
                          </a:solidFill>
                        </a:rPr>
                        <a:t>The system shall be able to measure the noise floor and be able to take this into account when measuring impacts.</a:t>
                      </a:r>
                      <a:endParaRPr sz="1600">
                        <a:solidFill>
                          <a:schemeClr val="dk1"/>
                        </a:solidFill>
                      </a:endParaRPr>
                    </a:p>
                  </a:txBody>
                  <a:tcPr marT="91425" marB="91425" marR="91425" marL="91425"/>
                </a:tc>
              </a:tr>
              <a:tr h="381000">
                <a:tc>
                  <a:txBody>
                    <a:bodyPr/>
                    <a:lstStyle/>
                    <a:p>
                      <a:pPr indent="0" lvl="0" marL="0" rtl="0" algn="l">
                        <a:spcBef>
                          <a:spcPts val="0"/>
                        </a:spcBef>
                        <a:spcAft>
                          <a:spcPts val="0"/>
                        </a:spcAft>
                        <a:buNone/>
                      </a:pPr>
                      <a:r>
                        <a:rPr lang="en" sz="1600">
                          <a:solidFill>
                            <a:schemeClr val="dk1"/>
                          </a:solidFill>
                          <a:highlight>
                            <a:srgbClr val="990000"/>
                          </a:highlight>
                        </a:rPr>
                        <a:t>The system shall be able to determine the rate of impacts.</a:t>
                      </a:r>
                      <a:endParaRPr sz="1600">
                        <a:solidFill>
                          <a:schemeClr val="dk1"/>
                        </a:solidFill>
                        <a:highlight>
                          <a:srgbClr val="990000"/>
                        </a:highlight>
                      </a:endParaRPr>
                    </a:p>
                  </a:txBody>
                  <a:tcPr marT="91425" marB="91425" marR="91425" marL="91425"/>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pic>
        <p:nvPicPr>
          <p:cNvPr id="71" name="Google Shape;71;p15"/>
          <p:cNvPicPr preferRelativeResize="0"/>
          <p:nvPr/>
        </p:nvPicPr>
        <p:blipFill>
          <a:blip r:embed="rId3">
            <a:alphaModFix/>
          </a:blip>
          <a:stretch>
            <a:fillRect/>
          </a:stretch>
        </p:blipFill>
        <p:spPr>
          <a:xfrm>
            <a:off x="0" y="0"/>
            <a:ext cx="9143997" cy="5143500"/>
          </a:xfrm>
          <a:prstGeom prst="rect">
            <a:avLst/>
          </a:prstGeom>
          <a:noFill/>
          <a:ln>
            <a:noFill/>
          </a:ln>
        </p:spPr>
      </p:pic>
      <p:sp>
        <p:nvSpPr>
          <p:cNvPr id="72" name="Google Shape;72;p15"/>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Project Overview</a:t>
            </a:r>
            <a:endParaRPr/>
          </a:p>
        </p:txBody>
      </p:sp>
      <p:sp>
        <p:nvSpPr>
          <p:cNvPr id="73" name="Google Shape;73;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74" name="Google Shape;74;p15"/>
          <p:cNvSpPr txBox="1"/>
          <p:nvPr/>
        </p:nvSpPr>
        <p:spPr>
          <a:xfrm>
            <a:off x="0" y="4835700"/>
            <a:ext cx="9144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2"/>
                </a:solidFill>
              </a:rPr>
              <a:t>Image courtesy of NASA https://solarsystem.nasa.gov/resources/17737/enceladus-plume/</a:t>
            </a:r>
            <a:endParaRPr sz="800">
              <a:solidFill>
                <a:schemeClr val="lt2"/>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42"/>
          <p:cNvSpPr txBox="1"/>
          <p:nvPr>
            <p:ph type="title"/>
          </p:nvPr>
        </p:nvSpPr>
        <p:spPr>
          <a:xfrm>
            <a:off x="265500" y="1233175"/>
            <a:ext cx="4045200" cy="14823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sz="4800"/>
              <a:t>Plate Deflection</a:t>
            </a:r>
            <a:endParaRPr sz="4800"/>
          </a:p>
        </p:txBody>
      </p:sp>
      <p:sp>
        <p:nvSpPr>
          <p:cNvPr id="286" name="Google Shape;286;p42"/>
          <p:cNvSpPr txBox="1"/>
          <p:nvPr>
            <p:ph idx="2" type="body"/>
          </p:nvPr>
        </p:nvSpPr>
        <p:spPr>
          <a:xfrm>
            <a:off x="4939500" y="724200"/>
            <a:ext cx="3963900" cy="36951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a:t>Pros: </a:t>
            </a:r>
            <a:endParaRPr/>
          </a:p>
          <a:p>
            <a:pPr indent="-334327" lvl="0" marL="457200" rtl="0" algn="l">
              <a:spcBef>
                <a:spcPts val="1200"/>
              </a:spcBef>
              <a:spcAft>
                <a:spcPts val="0"/>
              </a:spcAft>
              <a:buSzPct val="100000"/>
              <a:buChar char="-"/>
            </a:pPr>
            <a:r>
              <a:rPr lang="en"/>
              <a:t>Commercial sensors available</a:t>
            </a:r>
            <a:endParaRPr/>
          </a:p>
          <a:p>
            <a:pPr indent="-334327" lvl="0" marL="457200" rtl="0" algn="l">
              <a:spcBef>
                <a:spcPts val="0"/>
              </a:spcBef>
              <a:spcAft>
                <a:spcPts val="0"/>
              </a:spcAft>
              <a:buSzPct val="100000"/>
              <a:buChar char="-"/>
            </a:pPr>
            <a:r>
              <a:rPr lang="en"/>
              <a:t>Simple to model</a:t>
            </a:r>
            <a:endParaRPr/>
          </a:p>
          <a:p>
            <a:pPr indent="-334327" lvl="0" marL="457200" rtl="0" algn="l">
              <a:spcBef>
                <a:spcPts val="0"/>
              </a:spcBef>
              <a:spcAft>
                <a:spcPts val="0"/>
              </a:spcAft>
              <a:buSzPct val="100000"/>
              <a:buChar char="-"/>
            </a:pPr>
            <a:r>
              <a:rPr lang="en"/>
              <a:t>Data is </a:t>
            </a:r>
            <a:r>
              <a:rPr lang="en"/>
              <a:t>directly related to the applied force</a:t>
            </a:r>
            <a:endParaRPr/>
          </a:p>
          <a:p>
            <a:pPr indent="0" lvl="0" marL="0" rtl="0" algn="l">
              <a:spcBef>
                <a:spcPts val="1200"/>
              </a:spcBef>
              <a:spcAft>
                <a:spcPts val="0"/>
              </a:spcAft>
              <a:buNone/>
            </a:pPr>
            <a:r>
              <a:rPr lang="en"/>
              <a:t>Cons:</a:t>
            </a:r>
            <a:endParaRPr/>
          </a:p>
          <a:p>
            <a:pPr indent="-334327" lvl="0" marL="457200" rtl="0" algn="l">
              <a:spcBef>
                <a:spcPts val="1200"/>
              </a:spcBef>
              <a:spcAft>
                <a:spcPts val="0"/>
              </a:spcAft>
              <a:buSzPct val="100000"/>
              <a:buChar char="-"/>
            </a:pPr>
            <a:r>
              <a:rPr lang="en"/>
              <a:t>Need very high resolution (nm)</a:t>
            </a:r>
            <a:endParaRPr/>
          </a:p>
          <a:p>
            <a:pPr indent="-334327" lvl="0" marL="457200" rtl="0" algn="l">
              <a:spcBef>
                <a:spcPts val="0"/>
              </a:spcBef>
              <a:spcAft>
                <a:spcPts val="0"/>
              </a:spcAft>
              <a:buSzPct val="100000"/>
              <a:buChar char="-"/>
            </a:pPr>
            <a:r>
              <a:rPr lang="en"/>
              <a:t>Expensive</a:t>
            </a:r>
            <a:endParaRPr/>
          </a:p>
          <a:p>
            <a:pPr indent="0" lvl="0" marL="0" rtl="0" algn="l">
              <a:spcBef>
                <a:spcPts val="1200"/>
              </a:spcBef>
              <a:spcAft>
                <a:spcPts val="0"/>
              </a:spcAft>
              <a:buNone/>
            </a:pPr>
            <a:r>
              <a:rPr lang="en"/>
              <a:t>Risks:</a:t>
            </a:r>
            <a:endParaRPr/>
          </a:p>
          <a:p>
            <a:pPr indent="-334327" lvl="0" marL="457200" rtl="0" algn="l">
              <a:spcBef>
                <a:spcPts val="1200"/>
              </a:spcBef>
              <a:spcAft>
                <a:spcPts val="0"/>
              </a:spcAft>
              <a:buSzPct val="100000"/>
              <a:buChar char="-"/>
            </a:pPr>
            <a:r>
              <a:rPr lang="en"/>
              <a:t>Mechanical Stability</a:t>
            </a:r>
            <a:endParaRPr/>
          </a:p>
          <a:p>
            <a:pPr indent="-334327" lvl="0" marL="457200" rtl="0" algn="l">
              <a:spcBef>
                <a:spcPts val="0"/>
              </a:spcBef>
              <a:spcAft>
                <a:spcPts val="0"/>
              </a:spcAft>
              <a:buSzPct val="100000"/>
              <a:buChar char="-"/>
            </a:pPr>
            <a:r>
              <a:rPr lang="en"/>
              <a:t>Interfacing with COTS components</a:t>
            </a:r>
            <a:endParaRPr/>
          </a:p>
        </p:txBody>
      </p:sp>
      <p:sp>
        <p:nvSpPr>
          <p:cNvPr id="287" name="Google Shape;287;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88" name="Google Shape;288;p42"/>
          <p:cNvPicPr preferRelativeResize="0"/>
          <p:nvPr/>
        </p:nvPicPr>
        <p:blipFill>
          <a:blip r:embed="rId3">
            <a:alphaModFix/>
          </a:blip>
          <a:stretch>
            <a:fillRect/>
          </a:stretch>
        </p:blipFill>
        <p:spPr>
          <a:xfrm>
            <a:off x="815599" y="3658125"/>
            <a:ext cx="2945001" cy="1150600"/>
          </a:xfrm>
          <a:prstGeom prst="rect">
            <a:avLst/>
          </a:prstGeom>
          <a:noFill/>
          <a:ln>
            <a:noFill/>
          </a:ln>
        </p:spPr>
      </p:pic>
      <p:sp>
        <p:nvSpPr>
          <p:cNvPr id="289" name="Google Shape;289;p42"/>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chemeClr val="dk1"/>
                </a:solidFill>
              </a:rPr>
              <a:t>M</a:t>
            </a:r>
            <a:r>
              <a:rPr lang="en">
                <a:solidFill>
                  <a:schemeClr val="dk1"/>
                </a:solidFill>
              </a:rPr>
              <a:t>easure the deflection of the plate with respect to time</a:t>
            </a:r>
            <a:endParaRPr>
              <a:solidFill>
                <a:schemeClr val="dk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43"/>
          <p:cNvSpPr txBox="1"/>
          <p:nvPr>
            <p:ph type="title"/>
          </p:nvPr>
        </p:nvSpPr>
        <p:spPr>
          <a:xfrm>
            <a:off x="311700" y="445025"/>
            <a:ext cx="46365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Plate Deflection Measurement </a:t>
            </a:r>
            <a:endParaRPr/>
          </a:p>
        </p:txBody>
      </p:sp>
      <p:sp>
        <p:nvSpPr>
          <p:cNvPr id="295" name="Google Shape;295;p43"/>
          <p:cNvSpPr txBox="1"/>
          <p:nvPr>
            <p:ph idx="1" type="body"/>
          </p:nvPr>
        </p:nvSpPr>
        <p:spPr>
          <a:xfrm>
            <a:off x="183975" y="1132275"/>
            <a:ext cx="8520600" cy="40113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a:solidFill>
                  <a:schemeClr val="dk1"/>
                </a:solidFill>
              </a:rPr>
              <a:t>From simulations, we expect between 100s of nm to 10s of µm displacements</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0"/>
              </a:spcAft>
              <a:buNone/>
            </a:pPr>
            <a:r>
              <a:rPr lang="en">
                <a:solidFill>
                  <a:schemeClr val="dk1"/>
                </a:solidFill>
              </a:rPr>
              <a:t>Sensors on market:</a:t>
            </a:r>
            <a:endParaRPr>
              <a:solidFill>
                <a:schemeClr val="dk1"/>
              </a:solidFill>
            </a:endParaRPr>
          </a:p>
          <a:p>
            <a:pPr indent="-334327" lvl="0" marL="457200" rtl="0" algn="l">
              <a:spcBef>
                <a:spcPts val="1200"/>
              </a:spcBef>
              <a:spcAft>
                <a:spcPts val="0"/>
              </a:spcAft>
              <a:buClr>
                <a:schemeClr val="dk1"/>
              </a:buClr>
              <a:buSzPct val="100000"/>
              <a:buAutoNum type="arabicParenR"/>
            </a:pPr>
            <a:r>
              <a:rPr lang="en">
                <a:solidFill>
                  <a:schemeClr val="dk1"/>
                </a:solidFill>
              </a:rPr>
              <a:t>Photoelectric: Resolution as high as 0.2µm	</a:t>
            </a:r>
            <a:endParaRPr>
              <a:solidFill>
                <a:schemeClr val="dk1"/>
              </a:solidFill>
            </a:endParaRPr>
          </a:p>
          <a:p>
            <a:pPr indent="0" lvl="0" marL="457200" rtl="0" algn="l">
              <a:spcBef>
                <a:spcPts val="1200"/>
              </a:spcBef>
              <a:spcAft>
                <a:spcPts val="0"/>
              </a:spcAft>
              <a:buNone/>
            </a:pPr>
            <a:r>
              <a:t/>
            </a:r>
            <a:endParaRPr>
              <a:solidFill>
                <a:schemeClr val="dk1"/>
              </a:solidFill>
            </a:endParaRPr>
          </a:p>
          <a:p>
            <a:pPr indent="0" lvl="0" marL="0" rtl="0" algn="l">
              <a:spcBef>
                <a:spcPts val="1200"/>
              </a:spcBef>
              <a:spcAft>
                <a:spcPts val="0"/>
              </a:spcAft>
              <a:buNone/>
            </a:pPr>
            <a:r>
              <a:t/>
            </a:r>
            <a:endParaRPr>
              <a:solidFill>
                <a:schemeClr val="dk1"/>
              </a:solidFill>
            </a:endParaRPr>
          </a:p>
          <a:p>
            <a:pPr indent="-334327" lvl="0" marL="457200" rtl="0" algn="l">
              <a:spcBef>
                <a:spcPts val="1200"/>
              </a:spcBef>
              <a:spcAft>
                <a:spcPts val="0"/>
              </a:spcAft>
              <a:buClr>
                <a:schemeClr val="dk1"/>
              </a:buClr>
              <a:buSzPct val="100000"/>
              <a:buAutoNum type="arabicParenR"/>
            </a:pPr>
            <a:r>
              <a:rPr lang="en">
                <a:solidFill>
                  <a:schemeClr val="dk1"/>
                </a:solidFill>
              </a:rPr>
              <a:t>Interferometer: Resolution in nm range </a:t>
            </a:r>
            <a:endParaRPr>
              <a:solidFill>
                <a:schemeClr val="dk1"/>
              </a:solidFill>
            </a:endParaRPr>
          </a:p>
          <a:p>
            <a:pPr indent="0" lvl="0" marL="0" rtl="0" algn="l">
              <a:spcBef>
                <a:spcPts val="1200"/>
              </a:spcBef>
              <a:spcAft>
                <a:spcPts val="0"/>
              </a:spcAft>
              <a:buNone/>
            </a:pPr>
            <a:r>
              <a:rPr lang="en">
                <a:solidFill>
                  <a:schemeClr val="dk1"/>
                </a:solidFill>
              </a:rPr>
              <a:t>      </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1200"/>
              </a:spcAft>
              <a:buNone/>
            </a:pPr>
            <a:r>
              <a:rPr b="1" lang="en">
                <a:solidFill>
                  <a:schemeClr val="dk1"/>
                </a:solidFill>
              </a:rPr>
              <a:t>No other sensor types on market sensitive enough to detect displacements</a:t>
            </a:r>
            <a:endParaRPr b="1">
              <a:solidFill>
                <a:schemeClr val="dk1"/>
              </a:solidFill>
            </a:endParaRPr>
          </a:p>
        </p:txBody>
      </p:sp>
      <p:sp>
        <p:nvSpPr>
          <p:cNvPr id="296" name="Google Shape;296;p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97" name="Google Shape;297;p43"/>
          <p:cNvPicPr preferRelativeResize="0"/>
          <p:nvPr/>
        </p:nvPicPr>
        <p:blipFill>
          <a:blip r:embed="rId3">
            <a:alphaModFix/>
          </a:blip>
          <a:stretch>
            <a:fillRect/>
          </a:stretch>
        </p:blipFill>
        <p:spPr>
          <a:xfrm>
            <a:off x="5255649" y="43150"/>
            <a:ext cx="2945001" cy="1150600"/>
          </a:xfrm>
          <a:prstGeom prst="rect">
            <a:avLst/>
          </a:prstGeom>
          <a:noFill/>
          <a:ln>
            <a:noFill/>
          </a:ln>
        </p:spPr>
      </p:pic>
      <p:grpSp>
        <p:nvGrpSpPr>
          <p:cNvPr id="298" name="Google Shape;298;p43"/>
          <p:cNvGrpSpPr/>
          <p:nvPr/>
        </p:nvGrpSpPr>
        <p:grpSpPr>
          <a:xfrm>
            <a:off x="4948175" y="1830850"/>
            <a:ext cx="4302900" cy="1297725"/>
            <a:chOff x="4948175" y="1830850"/>
            <a:chExt cx="4302900" cy="1297725"/>
          </a:xfrm>
        </p:grpSpPr>
        <p:pic>
          <p:nvPicPr>
            <p:cNvPr id="299" name="Google Shape;299;p43"/>
            <p:cNvPicPr preferRelativeResize="0"/>
            <p:nvPr/>
          </p:nvPicPr>
          <p:blipFill>
            <a:blip r:embed="rId4">
              <a:alphaModFix/>
            </a:blip>
            <a:stretch>
              <a:fillRect/>
            </a:stretch>
          </p:blipFill>
          <p:spPr>
            <a:xfrm>
              <a:off x="5417450" y="1830850"/>
              <a:ext cx="933221" cy="928250"/>
            </a:xfrm>
            <a:prstGeom prst="rect">
              <a:avLst/>
            </a:prstGeom>
            <a:noFill/>
            <a:ln>
              <a:noFill/>
            </a:ln>
          </p:spPr>
        </p:pic>
        <p:pic>
          <p:nvPicPr>
            <p:cNvPr id="300" name="Google Shape;300;p43"/>
            <p:cNvPicPr preferRelativeResize="0"/>
            <p:nvPr/>
          </p:nvPicPr>
          <p:blipFill>
            <a:blip r:embed="rId5">
              <a:alphaModFix/>
            </a:blip>
            <a:stretch>
              <a:fillRect/>
            </a:stretch>
          </p:blipFill>
          <p:spPr>
            <a:xfrm>
              <a:off x="6780575" y="1830850"/>
              <a:ext cx="861527" cy="928250"/>
            </a:xfrm>
            <a:prstGeom prst="rect">
              <a:avLst/>
            </a:prstGeom>
            <a:noFill/>
            <a:ln>
              <a:noFill/>
            </a:ln>
          </p:spPr>
        </p:pic>
        <p:sp>
          <p:nvSpPr>
            <p:cNvPr id="301" name="Google Shape;301;p43"/>
            <p:cNvSpPr txBox="1"/>
            <p:nvPr/>
          </p:nvSpPr>
          <p:spPr>
            <a:xfrm>
              <a:off x="4948175" y="2728375"/>
              <a:ext cx="4302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2"/>
                  </a:solidFill>
                </a:rPr>
                <a:t>Resolution:  8um            0.2um		   1um</a:t>
              </a:r>
              <a:endParaRPr>
                <a:solidFill>
                  <a:schemeClr val="lt2"/>
                </a:solidFill>
              </a:endParaRPr>
            </a:p>
          </p:txBody>
        </p:sp>
        <p:pic>
          <p:nvPicPr>
            <p:cNvPr id="302" name="Google Shape;302;p43"/>
            <p:cNvPicPr preferRelativeResize="0"/>
            <p:nvPr/>
          </p:nvPicPr>
          <p:blipFill>
            <a:blip r:embed="rId6">
              <a:alphaModFix/>
            </a:blip>
            <a:stretch>
              <a:fillRect/>
            </a:stretch>
          </p:blipFill>
          <p:spPr>
            <a:xfrm>
              <a:off x="8152525" y="1830850"/>
              <a:ext cx="793092" cy="928250"/>
            </a:xfrm>
            <a:prstGeom prst="rect">
              <a:avLst/>
            </a:prstGeom>
            <a:noFill/>
            <a:ln>
              <a:noFill/>
            </a:ln>
          </p:spPr>
        </p:pic>
      </p:grpSp>
      <p:pic>
        <p:nvPicPr>
          <p:cNvPr id="303" name="Google Shape;303;p43"/>
          <p:cNvPicPr preferRelativeResize="0"/>
          <p:nvPr/>
        </p:nvPicPr>
        <p:blipFill>
          <a:blip r:embed="rId7">
            <a:alphaModFix/>
          </a:blip>
          <a:stretch>
            <a:fillRect/>
          </a:stretch>
        </p:blipFill>
        <p:spPr>
          <a:xfrm>
            <a:off x="5417438" y="3345100"/>
            <a:ext cx="1394650" cy="1043475"/>
          </a:xfrm>
          <a:prstGeom prst="rect">
            <a:avLst/>
          </a:prstGeom>
          <a:noFill/>
          <a:ln>
            <a:noFill/>
          </a:ln>
        </p:spPr>
      </p:pic>
      <p:pic>
        <p:nvPicPr>
          <p:cNvPr id="304" name="Google Shape;304;p43"/>
          <p:cNvPicPr preferRelativeResize="0"/>
          <p:nvPr/>
        </p:nvPicPr>
        <p:blipFill>
          <a:blip r:embed="rId8">
            <a:alphaModFix/>
          </a:blip>
          <a:stretch>
            <a:fillRect/>
          </a:stretch>
        </p:blipFill>
        <p:spPr>
          <a:xfrm>
            <a:off x="7050150" y="3345100"/>
            <a:ext cx="1150498" cy="10434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44"/>
          <p:cNvSpPr txBox="1"/>
          <p:nvPr>
            <p:ph type="title"/>
          </p:nvPr>
        </p:nvSpPr>
        <p:spPr>
          <a:xfrm>
            <a:off x="311700" y="184675"/>
            <a:ext cx="8520600" cy="664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2600"/>
              <a:t>Beam deflection</a:t>
            </a:r>
            <a:endParaRPr sz="2600"/>
          </a:p>
        </p:txBody>
      </p:sp>
      <p:sp>
        <p:nvSpPr>
          <p:cNvPr id="310" name="Google Shape;310;p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11" name="Google Shape;311;p44"/>
          <p:cNvPicPr preferRelativeResize="0"/>
          <p:nvPr/>
        </p:nvPicPr>
        <p:blipFill rotWithShape="1">
          <a:blip r:embed="rId3">
            <a:alphaModFix/>
          </a:blip>
          <a:srcRect b="4617" l="0" r="0" t="6231"/>
          <a:stretch/>
        </p:blipFill>
        <p:spPr>
          <a:xfrm>
            <a:off x="2118113" y="997750"/>
            <a:ext cx="4907750" cy="2474650"/>
          </a:xfrm>
          <a:prstGeom prst="rect">
            <a:avLst/>
          </a:prstGeom>
          <a:noFill/>
          <a:ln>
            <a:noFill/>
          </a:ln>
        </p:spPr>
      </p:pic>
      <p:pic>
        <p:nvPicPr>
          <p:cNvPr id="312" name="Google Shape;312;p44"/>
          <p:cNvPicPr preferRelativeResize="0"/>
          <p:nvPr/>
        </p:nvPicPr>
        <p:blipFill>
          <a:blip r:embed="rId4">
            <a:alphaModFix/>
          </a:blip>
          <a:stretch>
            <a:fillRect/>
          </a:stretch>
        </p:blipFill>
        <p:spPr>
          <a:xfrm>
            <a:off x="2933090" y="3620675"/>
            <a:ext cx="3277826" cy="12806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45"/>
          <p:cNvSpPr txBox="1"/>
          <p:nvPr>
            <p:ph type="title"/>
          </p:nvPr>
        </p:nvSpPr>
        <p:spPr>
          <a:xfrm>
            <a:off x="265488" y="546650"/>
            <a:ext cx="4045200" cy="14823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Capacitor Voltage Measurement  </a:t>
            </a:r>
            <a:endParaRPr/>
          </a:p>
        </p:txBody>
      </p:sp>
      <p:sp>
        <p:nvSpPr>
          <p:cNvPr id="318" name="Google Shape;318;p45"/>
          <p:cNvSpPr txBox="1"/>
          <p:nvPr>
            <p:ph idx="2" type="body"/>
          </p:nvPr>
        </p:nvSpPr>
        <p:spPr>
          <a:xfrm>
            <a:off x="4939500" y="312400"/>
            <a:ext cx="3837000" cy="4585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Pros:</a:t>
            </a:r>
            <a:endParaRPr/>
          </a:p>
          <a:p>
            <a:pPr indent="-342900" lvl="0" marL="457200" rtl="0" algn="l">
              <a:spcBef>
                <a:spcPts val="1200"/>
              </a:spcBef>
              <a:spcAft>
                <a:spcPts val="0"/>
              </a:spcAft>
              <a:buClr>
                <a:schemeClr val="dk1"/>
              </a:buClr>
              <a:buSzPts val="1800"/>
              <a:buChar char="-"/>
            </a:pPr>
            <a:r>
              <a:rPr lang="en">
                <a:solidFill>
                  <a:schemeClr val="dk1"/>
                </a:solidFill>
              </a:rPr>
              <a:t>High sensitivity (down to 100s of nm) at low cost</a:t>
            </a:r>
            <a:endParaRPr/>
          </a:p>
          <a:p>
            <a:pPr indent="0" lvl="0" marL="0" rtl="0" algn="l">
              <a:spcBef>
                <a:spcPts val="1200"/>
              </a:spcBef>
              <a:spcAft>
                <a:spcPts val="0"/>
              </a:spcAft>
              <a:buNone/>
            </a:pPr>
            <a:r>
              <a:rPr lang="en"/>
              <a:t>Cons: </a:t>
            </a:r>
            <a:endParaRPr/>
          </a:p>
          <a:p>
            <a:pPr indent="-342900" lvl="0" marL="457200" rtl="0" algn="l">
              <a:spcBef>
                <a:spcPts val="1200"/>
              </a:spcBef>
              <a:spcAft>
                <a:spcPts val="0"/>
              </a:spcAft>
              <a:buClr>
                <a:schemeClr val="dk1"/>
              </a:buClr>
              <a:buSzPts val="1800"/>
              <a:buChar char="-"/>
            </a:pPr>
            <a:r>
              <a:rPr lang="en">
                <a:solidFill>
                  <a:schemeClr val="dk1"/>
                </a:solidFill>
              </a:rPr>
              <a:t>Difficult to model</a:t>
            </a:r>
            <a:endParaRPr/>
          </a:p>
          <a:p>
            <a:pPr indent="-342900" lvl="0" marL="457200" rtl="0" algn="l">
              <a:spcBef>
                <a:spcPts val="0"/>
              </a:spcBef>
              <a:spcAft>
                <a:spcPts val="0"/>
              </a:spcAft>
              <a:buSzPts val="1800"/>
              <a:buChar char="-"/>
            </a:pPr>
            <a:r>
              <a:rPr lang="en"/>
              <a:t>Cannot differentiate between single and multiple impacts</a:t>
            </a:r>
            <a:endParaRPr/>
          </a:p>
          <a:p>
            <a:pPr indent="0" lvl="0" marL="0" rtl="0" algn="l">
              <a:spcBef>
                <a:spcPts val="1200"/>
              </a:spcBef>
              <a:spcAft>
                <a:spcPts val="0"/>
              </a:spcAft>
              <a:buNone/>
            </a:pPr>
            <a:r>
              <a:rPr lang="en"/>
              <a:t>Risks: </a:t>
            </a:r>
            <a:endParaRPr/>
          </a:p>
          <a:p>
            <a:pPr indent="-342900" lvl="0" marL="457200" rtl="0" algn="l">
              <a:spcBef>
                <a:spcPts val="1200"/>
              </a:spcBef>
              <a:spcAft>
                <a:spcPts val="0"/>
              </a:spcAft>
              <a:buClr>
                <a:schemeClr val="dk1"/>
              </a:buClr>
              <a:buSzPts val="1800"/>
              <a:buChar char="-"/>
            </a:pPr>
            <a:r>
              <a:rPr lang="en"/>
              <a:t>Complex</a:t>
            </a:r>
            <a:endParaRPr/>
          </a:p>
          <a:p>
            <a:pPr indent="-342900" lvl="0" marL="457200" rtl="0" algn="l">
              <a:spcBef>
                <a:spcPts val="0"/>
              </a:spcBef>
              <a:spcAft>
                <a:spcPts val="0"/>
              </a:spcAft>
              <a:buSzPts val="1800"/>
              <a:buChar char="-"/>
            </a:pPr>
            <a:r>
              <a:rPr lang="en"/>
              <a:t>Mechanical stability</a:t>
            </a:r>
            <a:endParaRPr/>
          </a:p>
        </p:txBody>
      </p:sp>
      <p:sp>
        <p:nvSpPr>
          <p:cNvPr id="319" name="Google Shape;319;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20" name="Google Shape;320;p45"/>
          <p:cNvPicPr preferRelativeResize="0"/>
          <p:nvPr/>
        </p:nvPicPr>
        <p:blipFill>
          <a:blip r:embed="rId3">
            <a:alphaModFix/>
          </a:blip>
          <a:stretch>
            <a:fillRect/>
          </a:stretch>
        </p:blipFill>
        <p:spPr>
          <a:xfrm>
            <a:off x="749813" y="3342075"/>
            <a:ext cx="3076575" cy="1485900"/>
          </a:xfrm>
          <a:prstGeom prst="rect">
            <a:avLst/>
          </a:prstGeom>
          <a:noFill/>
          <a:ln>
            <a:noFill/>
          </a:ln>
        </p:spPr>
      </p:pic>
      <p:sp>
        <p:nvSpPr>
          <p:cNvPr id="321" name="Google Shape;321;p45"/>
          <p:cNvSpPr txBox="1"/>
          <p:nvPr>
            <p:ph idx="1" type="subTitle"/>
          </p:nvPr>
        </p:nvSpPr>
        <p:spPr>
          <a:xfrm>
            <a:off x="265488" y="1982650"/>
            <a:ext cx="4045200" cy="123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chemeClr val="dk1"/>
                </a:solidFill>
              </a:rPr>
              <a:t>Measure change in </a:t>
            </a:r>
            <a:r>
              <a:rPr lang="en">
                <a:solidFill>
                  <a:schemeClr val="dk1"/>
                </a:solidFill>
              </a:rPr>
              <a:t>voltage across a variable capacitor</a:t>
            </a:r>
            <a:endParaRPr>
              <a:solidFill>
                <a:schemeClr val="dk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46"/>
          <p:cNvSpPr txBox="1"/>
          <p:nvPr>
            <p:ph type="title"/>
          </p:nvPr>
        </p:nvSpPr>
        <p:spPr>
          <a:xfrm>
            <a:off x="311700" y="445025"/>
            <a:ext cx="37575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Laser Particle Diffraction</a:t>
            </a:r>
            <a:endParaRPr/>
          </a:p>
        </p:txBody>
      </p:sp>
      <p:sp>
        <p:nvSpPr>
          <p:cNvPr id="327" name="Google Shape;327;p4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Char char="●"/>
            </a:pPr>
            <a:r>
              <a:rPr lang="en">
                <a:solidFill>
                  <a:schemeClr val="dk1"/>
                </a:solidFill>
              </a:rPr>
              <a:t>Laser hits particle and light propagates from the edges </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Size of particle affects the angle and intensity of the scattered light</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Benefits: Wide dynamic size range, Flexible sample types, Fast measurements, Easy to interpret, Sensitivity (~30 nm)</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Cons: Assumes hard spherical model, Optical concentration range, Expensive (Self-build?)</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Risk: Possible error due to different particle shapes and accuracy of self-built sensor</a:t>
            </a:r>
            <a:endParaRPr>
              <a:solidFill>
                <a:schemeClr val="dk1"/>
              </a:solidFill>
            </a:endParaRPr>
          </a:p>
        </p:txBody>
      </p:sp>
      <p:sp>
        <p:nvSpPr>
          <p:cNvPr id="328" name="Google Shape;328;p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29" name="Google Shape;329;p46"/>
          <p:cNvPicPr preferRelativeResize="0"/>
          <p:nvPr/>
        </p:nvPicPr>
        <p:blipFill>
          <a:blip r:embed="rId3">
            <a:alphaModFix/>
          </a:blip>
          <a:stretch>
            <a:fillRect/>
          </a:stretch>
        </p:blipFill>
        <p:spPr>
          <a:xfrm>
            <a:off x="2282650" y="2911500"/>
            <a:ext cx="4578700" cy="19868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47"/>
          <p:cNvSpPr txBox="1"/>
          <p:nvPr>
            <p:ph type="title"/>
          </p:nvPr>
        </p:nvSpPr>
        <p:spPr>
          <a:xfrm>
            <a:off x="265500" y="552600"/>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Laser Particle </a:t>
            </a:r>
            <a:r>
              <a:rPr lang="en"/>
              <a:t>Diffraction</a:t>
            </a:r>
            <a:endParaRPr/>
          </a:p>
        </p:txBody>
      </p:sp>
      <p:sp>
        <p:nvSpPr>
          <p:cNvPr id="335" name="Google Shape;335;p47"/>
          <p:cNvSpPr txBox="1"/>
          <p:nvPr>
            <p:ph idx="2" type="body"/>
          </p:nvPr>
        </p:nvSpPr>
        <p:spPr>
          <a:xfrm>
            <a:off x="4939500" y="724200"/>
            <a:ext cx="4045200" cy="3695100"/>
          </a:xfrm>
          <a:prstGeom prst="rect">
            <a:avLst/>
          </a:prstGeom>
        </p:spPr>
        <p:txBody>
          <a:bodyPr anchorCtr="0" anchor="ctr" bIns="91425" lIns="91425" spcFirstLastPara="1" rIns="91425" wrap="square" tIns="91425">
            <a:normAutofit fontScale="92500" lnSpcReduction="20000"/>
          </a:bodyPr>
          <a:lstStyle/>
          <a:p>
            <a:pPr indent="0" lvl="0" marL="0" rtl="0" algn="l">
              <a:spcBef>
                <a:spcPts val="0"/>
              </a:spcBef>
              <a:spcAft>
                <a:spcPts val="0"/>
              </a:spcAft>
              <a:buNone/>
            </a:pPr>
            <a:r>
              <a:rPr lang="en"/>
              <a:t>Pros: </a:t>
            </a:r>
            <a:endParaRPr/>
          </a:p>
          <a:p>
            <a:pPr indent="-334327" lvl="0" marL="457200" rtl="0" algn="l">
              <a:spcBef>
                <a:spcPts val="1200"/>
              </a:spcBef>
              <a:spcAft>
                <a:spcPts val="0"/>
              </a:spcAft>
              <a:buClr>
                <a:schemeClr val="dk1"/>
              </a:buClr>
              <a:buSzPct val="100000"/>
              <a:buChar char="-"/>
            </a:pPr>
            <a:r>
              <a:rPr lang="en">
                <a:solidFill>
                  <a:schemeClr val="dk1"/>
                </a:solidFill>
              </a:rPr>
              <a:t>Wide dynamic size range</a:t>
            </a:r>
            <a:endParaRPr/>
          </a:p>
          <a:p>
            <a:pPr indent="-334327" lvl="0" marL="457200" rtl="0" algn="l">
              <a:spcBef>
                <a:spcPts val="0"/>
              </a:spcBef>
              <a:spcAft>
                <a:spcPts val="0"/>
              </a:spcAft>
              <a:buClr>
                <a:schemeClr val="dk1"/>
              </a:buClr>
              <a:buSzPct val="100000"/>
              <a:buChar char="-"/>
            </a:pPr>
            <a:r>
              <a:rPr lang="en">
                <a:solidFill>
                  <a:schemeClr val="dk1"/>
                </a:solidFill>
              </a:rPr>
              <a:t>Fast measurements</a:t>
            </a:r>
            <a:endParaRPr/>
          </a:p>
          <a:p>
            <a:pPr indent="-334327" lvl="0" marL="457200" rtl="0" algn="l">
              <a:spcBef>
                <a:spcPts val="0"/>
              </a:spcBef>
              <a:spcAft>
                <a:spcPts val="0"/>
              </a:spcAft>
              <a:buClr>
                <a:schemeClr val="dk1"/>
              </a:buClr>
              <a:buSzPct val="100000"/>
              <a:buChar char="-"/>
            </a:pPr>
            <a:r>
              <a:rPr lang="en">
                <a:solidFill>
                  <a:schemeClr val="dk1"/>
                </a:solidFill>
              </a:rPr>
              <a:t>Sensitivity ~</a:t>
            </a:r>
            <a:r>
              <a:rPr lang="en"/>
              <a:t>1</a:t>
            </a:r>
            <a:r>
              <a:rPr lang="en">
                <a:solidFill>
                  <a:schemeClr val="dk1"/>
                </a:solidFill>
              </a:rPr>
              <a:t>0 nm</a:t>
            </a:r>
            <a:endParaRPr>
              <a:solidFill>
                <a:schemeClr val="dk1"/>
              </a:solidFill>
            </a:endParaRPr>
          </a:p>
          <a:p>
            <a:pPr indent="0" lvl="0" marL="0" rtl="0" algn="l">
              <a:spcBef>
                <a:spcPts val="1200"/>
              </a:spcBef>
              <a:spcAft>
                <a:spcPts val="0"/>
              </a:spcAft>
              <a:buNone/>
            </a:pPr>
            <a:r>
              <a:rPr lang="en">
                <a:solidFill>
                  <a:schemeClr val="dk1"/>
                </a:solidFill>
              </a:rPr>
              <a:t>Cons: </a:t>
            </a:r>
            <a:endParaRPr>
              <a:solidFill>
                <a:schemeClr val="dk1"/>
              </a:solidFill>
            </a:endParaRPr>
          </a:p>
          <a:p>
            <a:pPr indent="-334327" lvl="0" marL="457200" rtl="0" algn="l">
              <a:spcBef>
                <a:spcPts val="1200"/>
              </a:spcBef>
              <a:spcAft>
                <a:spcPts val="0"/>
              </a:spcAft>
              <a:buClr>
                <a:schemeClr val="dk1"/>
              </a:buClr>
              <a:buSzPct val="100000"/>
              <a:buChar char="-"/>
            </a:pPr>
            <a:r>
              <a:rPr lang="en">
                <a:solidFill>
                  <a:schemeClr val="dk1"/>
                </a:solidFill>
              </a:rPr>
              <a:t>Assumes hard spherical </a:t>
            </a:r>
            <a:r>
              <a:rPr lang="en"/>
              <a:t>particles</a:t>
            </a:r>
            <a:endParaRPr/>
          </a:p>
          <a:p>
            <a:pPr indent="-334327" lvl="0" marL="457200" rtl="0" algn="l">
              <a:spcBef>
                <a:spcPts val="0"/>
              </a:spcBef>
              <a:spcAft>
                <a:spcPts val="0"/>
              </a:spcAft>
              <a:buClr>
                <a:schemeClr val="dk1"/>
              </a:buClr>
              <a:buSzPct val="100000"/>
              <a:buChar char="-"/>
            </a:pPr>
            <a:r>
              <a:rPr lang="en">
                <a:solidFill>
                  <a:schemeClr val="dk1"/>
                </a:solidFill>
              </a:rPr>
              <a:t>Expensive, unless self-built </a:t>
            </a:r>
            <a:endParaRPr/>
          </a:p>
          <a:p>
            <a:pPr indent="-334327" lvl="0" marL="457200" rtl="0" algn="l">
              <a:spcBef>
                <a:spcPts val="0"/>
              </a:spcBef>
              <a:spcAft>
                <a:spcPts val="0"/>
              </a:spcAft>
              <a:buSzPct val="100000"/>
              <a:buChar char="-"/>
            </a:pPr>
            <a:r>
              <a:rPr lang="en"/>
              <a:t>Power</a:t>
            </a:r>
            <a:endParaRPr/>
          </a:p>
          <a:p>
            <a:pPr indent="-334327" lvl="0" marL="457200" rtl="0" algn="l">
              <a:spcBef>
                <a:spcPts val="0"/>
              </a:spcBef>
              <a:spcAft>
                <a:spcPts val="0"/>
              </a:spcAft>
              <a:buSzPct val="100000"/>
              <a:buChar char="-"/>
            </a:pPr>
            <a:r>
              <a:rPr lang="en"/>
              <a:t>Complex</a:t>
            </a:r>
            <a:endParaRPr/>
          </a:p>
          <a:p>
            <a:pPr indent="0" lvl="0" marL="0" rtl="0" algn="l">
              <a:spcBef>
                <a:spcPts val="1200"/>
              </a:spcBef>
              <a:spcAft>
                <a:spcPts val="0"/>
              </a:spcAft>
              <a:buNone/>
            </a:pPr>
            <a:r>
              <a:rPr lang="en"/>
              <a:t>Risks:</a:t>
            </a:r>
            <a:endParaRPr/>
          </a:p>
          <a:p>
            <a:pPr indent="-334327" lvl="0" marL="457200" rtl="0" algn="l">
              <a:spcBef>
                <a:spcPts val="1200"/>
              </a:spcBef>
              <a:spcAft>
                <a:spcPts val="0"/>
              </a:spcAft>
              <a:buClr>
                <a:schemeClr val="dk1"/>
              </a:buClr>
              <a:buSzPct val="100000"/>
              <a:buChar char="-"/>
            </a:pPr>
            <a:r>
              <a:rPr lang="en"/>
              <a:t>High possibility of error in data</a:t>
            </a:r>
            <a:endParaRPr/>
          </a:p>
        </p:txBody>
      </p:sp>
      <p:sp>
        <p:nvSpPr>
          <p:cNvPr id="336" name="Google Shape;336;p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37" name="Google Shape;337;p47"/>
          <p:cNvPicPr preferRelativeResize="0"/>
          <p:nvPr/>
        </p:nvPicPr>
        <p:blipFill rotWithShape="1">
          <a:blip r:embed="rId3">
            <a:alphaModFix/>
          </a:blip>
          <a:srcRect b="0" l="3516" r="1453" t="0"/>
          <a:stretch/>
        </p:blipFill>
        <p:spPr>
          <a:xfrm>
            <a:off x="112438" y="3069975"/>
            <a:ext cx="4351324" cy="1986850"/>
          </a:xfrm>
          <a:prstGeom prst="rect">
            <a:avLst/>
          </a:prstGeom>
          <a:noFill/>
          <a:ln>
            <a:noFill/>
          </a:ln>
        </p:spPr>
      </p:pic>
      <p:sp>
        <p:nvSpPr>
          <p:cNvPr id="338" name="Google Shape;338;p47"/>
          <p:cNvSpPr txBox="1"/>
          <p:nvPr>
            <p:ph idx="1" type="subTitle"/>
          </p:nvPr>
        </p:nvSpPr>
        <p:spPr>
          <a:xfrm>
            <a:off x="187400" y="1954200"/>
            <a:ext cx="4045200" cy="123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chemeClr val="dk1"/>
                </a:solidFill>
              </a:rPr>
              <a:t>Measure concentration of particles via scattering of a laser</a:t>
            </a:r>
            <a:endParaRPr>
              <a:solidFill>
                <a:schemeClr val="dk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48"/>
          <p:cNvSpPr txBox="1"/>
          <p:nvPr>
            <p:ph type="title"/>
          </p:nvPr>
        </p:nvSpPr>
        <p:spPr>
          <a:xfrm>
            <a:off x="276650" y="0"/>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Piezoelectric</a:t>
            </a:r>
            <a:endParaRPr/>
          </a:p>
        </p:txBody>
      </p:sp>
      <p:sp>
        <p:nvSpPr>
          <p:cNvPr id="344" name="Google Shape;344;p48"/>
          <p:cNvSpPr txBox="1"/>
          <p:nvPr>
            <p:ph idx="2" type="body"/>
          </p:nvPr>
        </p:nvSpPr>
        <p:spPr>
          <a:xfrm>
            <a:off x="4939500" y="323550"/>
            <a:ext cx="3952800" cy="4339800"/>
          </a:xfrm>
          <a:prstGeom prst="rect">
            <a:avLst/>
          </a:prstGeom>
        </p:spPr>
        <p:txBody>
          <a:bodyPr anchorCtr="0" anchor="ctr" bIns="91425" lIns="91425" spcFirstLastPara="1" rIns="91425" wrap="square" tIns="91425">
            <a:normAutofit lnSpcReduction="20000"/>
          </a:bodyPr>
          <a:lstStyle/>
          <a:p>
            <a:pPr indent="0" lvl="0" marL="0" rtl="0" algn="l">
              <a:spcBef>
                <a:spcPts val="0"/>
              </a:spcBef>
              <a:spcAft>
                <a:spcPts val="0"/>
              </a:spcAft>
              <a:buNone/>
            </a:pPr>
            <a:r>
              <a:rPr lang="en"/>
              <a:t>Pros: </a:t>
            </a:r>
            <a:endParaRPr/>
          </a:p>
          <a:p>
            <a:pPr indent="-342900" lvl="0" marL="457200" rtl="0" algn="l">
              <a:spcBef>
                <a:spcPts val="1200"/>
              </a:spcBef>
              <a:spcAft>
                <a:spcPts val="0"/>
              </a:spcAft>
              <a:buClr>
                <a:schemeClr val="dk1"/>
              </a:buClr>
              <a:buSzPts val="1800"/>
              <a:buChar char="-"/>
            </a:pPr>
            <a:r>
              <a:rPr lang="en"/>
              <a:t>Commercially available</a:t>
            </a:r>
            <a:endParaRPr/>
          </a:p>
          <a:p>
            <a:pPr indent="-342900" lvl="0" marL="457200" rtl="0" algn="l">
              <a:spcBef>
                <a:spcPts val="0"/>
              </a:spcBef>
              <a:spcAft>
                <a:spcPts val="0"/>
              </a:spcAft>
              <a:buSzPts val="1800"/>
              <a:buChar char="-"/>
            </a:pPr>
            <a:r>
              <a:rPr lang="en"/>
              <a:t>Fast response time</a:t>
            </a:r>
            <a:endParaRPr/>
          </a:p>
          <a:p>
            <a:pPr indent="-342900" lvl="0" marL="457200" rtl="0" algn="l">
              <a:spcBef>
                <a:spcPts val="0"/>
              </a:spcBef>
              <a:spcAft>
                <a:spcPts val="0"/>
              </a:spcAft>
              <a:buSzPts val="1800"/>
              <a:buChar char="-"/>
            </a:pPr>
            <a:r>
              <a:rPr lang="en"/>
              <a:t>Data is directly related to the applied force</a:t>
            </a:r>
            <a:endParaRPr/>
          </a:p>
          <a:p>
            <a:pPr indent="0" lvl="0" marL="0" rtl="0" algn="l">
              <a:spcBef>
                <a:spcPts val="1200"/>
              </a:spcBef>
              <a:spcAft>
                <a:spcPts val="0"/>
              </a:spcAft>
              <a:buNone/>
            </a:pPr>
            <a:r>
              <a:rPr lang="en"/>
              <a:t>Cons: </a:t>
            </a:r>
            <a:endParaRPr/>
          </a:p>
          <a:p>
            <a:pPr indent="-342900" lvl="0" marL="457200" rtl="0" algn="l">
              <a:spcBef>
                <a:spcPts val="1200"/>
              </a:spcBef>
              <a:spcAft>
                <a:spcPts val="0"/>
              </a:spcAft>
              <a:buClr>
                <a:schemeClr val="dk1"/>
              </a:buClr>
              <a:buSzPts val="1800"/>
              <a:buChar char="-"/>
            </a:pPr>
            <a:r>
              <a:rPr lang="en"/>
              <a:t>Limited sensitivity</a:t>
            </a:r>
            <a:endParaRPr/>
          </a:p>
          <a:p>
            <a:pPr indent="-342900" lvl="0" marL="457200" rtl="0" algn="l">
              <a:spcBef>
                <a:spcPts val="0"/>
              </a:spcBef>
              <a:spcAft>
                <a:spcPts val="0"/>
              </a:spcAft>
              <a:buClr>
                <a:schemeClr val="dk1"/>
              </a:buClr>
              <a:buSzPts val="1800"/>
              <a:buChar char="-"/>
            </a:pPr>
            <a:r>
              <a:rPr lang="en"/>
              <a:t>Low design flexibility</a:t>
            </a:r>
            <a:endParaRPr/>
          </a:p>
          <a:p>
            <a:pPr indent="-342900" lvl="0" marL="457200" rtl="0" algn="l">
              <a:spcBef>
                <a:spcPts val="0"/>
              </a:spcBef>
              <a:spcAft>
                <a:spcPts val="0"/>
              </a:spcAft>
              <a:buSzPts val="1800"/>
              <a:buChar char="-"/>
            </a:pPr>
            <a:r>
              <a:rPr lang="en"/>
              <a:t>Cannot differentiate between single and multiple impacts</a:t>
            </a:r>
            <a:endParaRPr/>
          </a:p>
          <a:p>
            <a:pPr indent="0" lvl="0" marL="0" rtl="0" algn="l">
              <a:spcBef>
                <a:spcPts val="1200"/>
              </a:spcBef>
              <a:spcAft>
                <a:spcPts val="0"/>
              </a:spcAft>
              <a:buNone/>
            </a:pPr>
            <a:r>
              <a:rPr lang="en"/>
              <a:t>Risks: </a:t>
            </a:r>
            <a:endParaRPr/>
          </a:p>
          <a:p>
            <a:pPr indent="-342900" lvl="0" marL="457200" rtl="0" algn="l">
              <a:spcBef>
                <a:spcPts val="1200"/>
              </a:spcBef>
              <a:spcAft>
                <a:spcPts val="0"/>
              </a:spcAft>
              <a:buSzPts val="1800"/>
              <a:buChar char="-"/>
            </a:pPr>
            <a:r>
              <a:rPr lang="en"/>
              <a:t>Required sensitivity may not be achievable</a:t>
            </a:r>
            <a:endParaRPr/>
          </a:p>
        </p:txBody>
      </p:sp>
      <p:sp>
        <p:nvSpPr>
          <p:cNvPr id="345" name="Google Shape;345;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46" name="Google Shape;346;p48"/>
          <p:cNvPicPr preferRelativeResize="0"/>
          <p:nvPr/>
        </p:nvPicPr>
        <p:blipFill>
          <a:blip r:embed="rId3">
            <a:alphaModFix/>
          </a:blip>
          <a:stretch>
            <a:fillRect/>
          </a:stretch>
        </p:blipFill>
        <p:spPr>
          <a:xfrm>
            <a:off x="102424" y="2435474"/>
            <a:ext cx="4393649" cy="2370800"/>
          </a:xfrm>
          <a:prstGeom prst="rect">
            <a:avLst/>
          </a:prstGeom>
          <a:noFill/>
          <a:ln>
            <a:noFill/>
          </a:ln>
        </p:spPr>
      </p:pic>
      <p:sp>
        <p:nvSpPr>
          <p:cNvPr id="347" name="Google Shape;347;p48"/>
          <p:cNvSpPr txBox="1"/>
          <p:nvPr>
            <p:ph idx="1" type="subTitle"/>
          </p:nvPr>
        </p:nvSpPr>
        <p:spPr>
          <a:xfrm>
            <a:off x="276650" y="1569900"/>
            <a:ext cx="4045200" cy="123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chemeClr val="dk1"/>
                </a:solidFill>
              </a:rPr>
              <a:t>Use a material that creates a </a:t>
            </a:r>
            <a:r>
              <a:rPr lang="en">
                <a:solidFill>
                  <a:schemeClr val="dk1"/>
                </a:solidFill>
              </a:rPr>
              <a:t>voltage</a:t>
            </a:r>
            <a:r>
              <a:rPr lang="en">
                <a:solidFill>
                  <a:schemeClr val="dk1"/>
                </a:solidFill>
              </a:rPr>
              <a:t> when it deforms</a:t>
            </a:r>
            <a:endParaRPr>
              <a:solidFill>
                <a:schemeClr val="dk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4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Sensitivity Analysis</a:t>
            </a:r>
            <a:endParaRPr/>
          </a:p>
        </p:txBody>
      </p:sp>
      <p:sp>
        <p:nvSpPr>
          <p:cNvPr id="353" name="Google Shape;353;p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aphicFrame>
        <p:nvGraphicFramePr>
          <p:cNvPr id="354" name="Google Shape;354;p49"/>
          <p:cNvGraphicFramePr/>
          <p:nvPr/>
        </p:nvGraphicFramePr>
        <p:xfrm>
          <a:off x="311700" y="1619792"/>
          <a:ext cx="3000000" cy="3000000"/>
        </p:xfrm>
        <a:graphic>
          <a:graphicData uri="http://schemas.openxmlformats.org/drawingml/2006/table">
            <a:tbl>
              <a:tblPr>
                <a:noFill/>
                <a:tableStyleId>{BFC1894F-C894-44AF-8DA5-4E7B40659E67}</a:tableStyleId>
              </a:tblPr>
              <a:tblGrid>
                <a:gridCol w="1632150"/>
                <a:gridCol w="1632150"/>
                <a:gridCol w="1632150"/>
                <a:gridCol w="1615100"/>
                <a:gridCol w="1776950"/>
              </a:tblGrid>
              <a:tr h="906050">
                <a:tc>
                  <a:txBody>
                    <a:bodyPr/>
                    <a:lstStyle/>
                    <a:p>
                      <a:pPr indent="0" lvl="0" marL="0" rtl="0" algn="l">
                        <a:spcBef>
                          <a:spcPts val="0"/>
                        </a:spcBef>
                        <a:spcAft>
                          <a:spcPts val="0"/>
                        </a:spcAft>
                        <a:buNone/>
                      </a:pPr>
                      <a:r>
                        <a:rPr b="1" lang="en"/>
                        <a:t>Sensor Type</a:t>
                      </a:r>
                      <a:endParaRPr b="1"/>
                    </a:p>
                  </a:txBody>
                  <a:tcPr marT="91425" marB="91425" marR="91425" marL="91425" anchor="ctr">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lang="en"/>
                        <a:t>Piezoelectric</a:t>
                      </a:r>
                      <a:endParaRPr/>
                    </a:p>
                  </a:txBody>
                  <a:tcPr marT="91425" marB="91425" marR="91425" marL="91425" anchor="ctr">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lang="en"/>
                        <a:t>Capacitor</a:t>
                      </a:r>
                      <a:endParaRPr/>
                    </a:p>
                  </a:txBody>
                  <a:tcPr marT="91425" marB="91425" marR="91425" marL="91425" anchor="ctr">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lang="en"/>
                        <a:t>Laser Diffraction</a:t>
                      </a:r>
                      <a:endParaRPr/>
                    </a:p>
                  </a:txBody>
                  <a:tcPr marT="91425" marB="91425" marR="91425" marL="91425" anchor="ctr">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lang="en"/>
                        <a:t>Plate Deflection</a:t>
                      </a:r>
                      <a:endParaRPr/>
                    </a:p>
                  </a:txBody>
                  <a:tcPr marT="91425" marB="91425" marR="91425" marL="91425" anchor="ctr">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solidFill>
                      <a:schemeClr val="dk1"/>
                    </a:solidFill>
                  </a:tcPr>
                </a:tc>
              </a:tr>
              <a:tr h="1393950">
                <a:tc>
                  <a:txBody>
                    <a:bodyPr/>
                    <a:lstStyle/>
                    <a:p>
                      <a:pPr indent="0" lvl="0" marL="0" rtl="0" algn="l">
                        <a:spcBef>
                          <a:spcPts val="0"/>
                        </a:spcBef>
                        <a:spcAft>
                          <a:spcPts val="0"/>
                        </a:spcAft>
                        <a:buNone/>
                      </a:pPr>
                      <a:r>
                        <a:rPr b="1" lang="en"/>
                        <a:t>Sensitivity</a:t>
                      </a:r>
                      <a:endParaRPr b="1"/>
                    </a:p>
                  </a:txBody>
                  <a:tcPr marT="91425" marB="91425" marR="91425" marL="91425" anchor="ctr">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a:t>uv/um</a:t>
                      </a:r>
                      <a:endParaRPr/>
                    </a:p>
                  </a:txBody>
                  <a:tcPr marT="91425" marB="91425" marR="91425" marL="91425" anchor="ctr">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a:t>mv/um</a:t>
                      </a:r>
                      <a:endParaRPr/>
                    </a:p>
                  </a:txBody>
                  <a:tcPr marT="91425" marB="91425" marR="91425" marL="91425" anchor="ctr">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a:t>Min particle size:</a:t>
                      </a:r>
                      <a:endParaRPr/>
                    </a:p>
                    <a:p>
                      <a:pPr indent="0" lvl="0" marL="0" rtl="0" algn="ctr">
                        <a:spcBef>
                          <a:spcPts val="0"/>
                        </a:spcBef>
                        <a:spcAft>
                          <a:spcPts val="0"/>
                        </a:spcAft>
                        <a:buNone/>
                      </a:pPr>
                      <a:r>
                        <a:rPr lang="en"/>
                        <a:t> </a:t>
                      </a:r>
                      <a:endParaRPr/>
                    </a:p>
                    <a:p>
                      <a:pPr indent="0" lvl="0" marL="0" rtl="0" algn="ctr">
                        <a:spcBef>
                          <a:spcPts val="0"/>
                        </a:spcBef>
                        <a:spcAft>
                          <a:spcPts val="0"/>
                        </a:spcAft>
                        <a:buNone/>
                      </a:pPr>
                      <a:r>
                        <a:rPr lang="en"/>
                        <a:t>10nm diameter</a:t>
                      </a:r>
                      <a:endParaRPr/>
                    </a:p>
                  </a:txBody>
                  <a:tcPr marT="91425" marB="91425" marR="91425" marL="91425" anchor="ctr">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a:t>Photoelectric: 0.2</a:t>
                      </a:r>
                      <a:r>
                        <a:rPr lang="en" sz="1200">
                          <a:solidFill>
                            <a:srgbClr val="111111"/>
                          </a:solidFill>
                          <a:highlight>
                            <a:srgbClr val="FFFFFF"/>
                          </a:highlight>
                          <a:latin typeface="Roboto"/>
                          <a:ea typeface="Roboto"/>
                          <a:cs typeface="Roboto"/>
                          <a:sym typeface="Roboto"/>
                        </a:rPr>
                        <a:t>μm</a:t>
                      </a:r>
                      <a:endParaRPr sz="1200">
                        <a:solidFill>
                          <a:srgbClr val="111111"/>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1200">
                        <a:solidFill>
                          <a:srgbClr val="111111"/>
                        </a:solidFill>
                        <a:highlight>
                          <a:srgbClr val="FFFFFF"/>
                        </a:highlight>
                        <a:latin typeface="Roboto"/>
                        <a:ea typeface="Roboto"/>
                        <a:cs typeface="Roboto"/>
                        <a:sym typeface="Roboto"/>
                      </a:endParaRPr>
                    </a:p>
                    <a:p>
                      <a:pPr indent="0" lvl="0" marL="0" rtl="0" algn="ctr">
                        <a:spcBef>
                          <a:spcPts val="0"/>
                        </a:spcBef>
                        <a:spcAft>
                          <a:spcPts val="0"/>
                        </a:spcAft>
                        <a:buNone/>
                      </a:pPr>
                      <a:r>
                        <a:rPr lang="en" sz="1300">
                          <a:solidFill>
                            <a:srgbClr val="111111"/>
                          </a:solidFill>
                          <a:highlight>
                            <a:srgbClr val="FFFFFF"/>
                          </a:highlight>
                        </a:rPr>
                        <a:t>Interferometer: 0.5nm</a:t>
                      </a:r>
                      <a:endParaRPr sz="1300">
                        <a:solidFill>
                          <a:srgbClr val="111111"/>
                        </a:solidFill>
                        <a:highlight>
                          <a:srgbClr val="FFFFFF"/>
                        </a:highlight>
                      </a:endParaRPr>
                    </a:p>
                  </a:txBody>
                  <a:tcPr marT="91425" marB="91425" marR="91425" marL="91425" anchor="ctr">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solidFill>
                      <a:schemeClr val="dk1"/>
                    </a:solidFill>
                  </a:tcPr>
                </a:tc>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50"/>
          <p:cNvSpPr txBox="1"/>
          <p:nvPr>
            <p:ph type="title"/>
          </p:nvPr>
        </p:nvSpPr>
        <p:spPr>
          <a:xfrm>
            <a:off x="311700" y="0"/>
            <a:ext cx="8520600" cy="841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2400"/>
              <a:t>Requirements - Mission</a:t>
            </a:r>
            <a:endParaRPr sz="2400"/>
          </a:p>
        </p:txBody>
      </p:sp>
      <p:sp>
        <p:nvSpPr>
          <p:cNvPr id="360" name="Google Shape;360;p5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61" name="Google Shape;361;p50"/>
          <p:cNvPicPr preferRelativeResize="0"/>
          <p:nvPr/>
        </p:nvPicPr>
        <p:blipFill>
          <a:blip r:embed="rId3">
            <a:alphaModFix/>
          </a:blip>
          <a:stretch>
            <a:fillRect/>
          </a:stretch>
        </p:blipFill>
        <p:spPr>
          <a:xfrm>
            <a:off x="198863" y="1480063"/>
            <a:ext cx="8746275" cy="25449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51"/>
          <p:cNvSpPr txBox="1"/>
          <p:nvPr>
            <p:ph type="title"/>
          </p:nvPr>
        </p:nvSpPr>
        <p:spPr>
          <a:xfrm>
            <a:off x="311700" y="0"/>
            <a:ext cx="8520600" cy="841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2400"/>
              <a:t>Requirements - Sensor</a:t>
            </a:r>
            <a:endParaRPr sz="2400"/>
          </a:p>
        </p:txBody>
      </p:sp>
      <p:sp>
        <p:nvSpPr>
          <p:cNvPr id="367" name="Google Shape;367;p5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68" name="Google Shape;368;p51"/>
          <p:cNvPicPr preferRelativeResize="0"/>
          <p:nvPr/>
        </p:nvPicPr>
        <p:blipFill>
          <a:blip r:embed="rId3">
            <a:alphaModFix/>
          </a:blip>
          <a:stretch>
            <a:fillRect/>
          </a:stretch>
        </p:blipFill>
        <p:spPr>
          <a:xfrm>
            <a:off x="1315988" y="628650"/>
            <a:ext cx="6512022" cy="44281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Enceladus and Water</a:t>
            </a:r>
            <a:endParaRPr/>
          </a:p>
        </p:txBody>
      </p:sp>
      <p:sp>
        <p:nvSpPr>
          <p:cNvPr id="80" name="Google Shape;80;p16"/>
          <p:cNvSpPr txBox="1"/>
          <p:nvPr>
            <p:ph idx="1" type="body"/>
          </p:nvPr>
        </p:nvSpPr>
        <p:spPr>
          <a:xfrm>
            <a:off x="311700" y="1450375"/>
            <a:ext cx="39900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Char char="●"/>
            </a:pPr>
            <a:r>
              <a:rPr lang="en">
                <a:solidFill>
                  <a:schemeClr val="dk1"/>
                </a:solidFill>
              </a:rPr>
              <a:t>M</a:t>
            </a:r>
            <a:r>
              <a:rPr lang="en">
                <a:solidFill>
                  <a:schemeClr val="dk1"/>
                </a:solidFill>
              </a:rPr>
              <a:t>oon of Saturn with water under a surface of ice</a:t>
            </a:r>
            <a:endParaRPr>
              <a:solidFill>
                <a:schemeClr val="dk1"/>
              </a:solidFill>
            </a:endParaRPr>
          </a:p>
          <a:p>
            <a:pPr indent="0" lvl="0" marL="0" rtl="0" algn="l">
              <a:spcBef>
                <a:spcPts val="1000"/>
              </a:spcBef>
              <a:spcAft>
                <a:spcPts val="0"/>
              </a:spcAft>
              <a:buNone/>
            </a:pPr>
            <a:r>
              <a:t/>
            </a:r>
            <a:endParaRPr>
              <a:solidFill>
                <a:schemeClr val="dk1"/>
              </a:solidFill>
            </a:endParaRPr>
          </a:p>
          <a:p>
            <a:pPr indent="-342900" lvl="0" marL="457200" rtl="0" algn="l">
              <a:spcBef>
                <a:spcPts val="1000"/>
              </a:spcBef>
              <a:spcAft>
                <a:spcPts val="0"/>
              </a:spcAft>
              <a:buClr>
                <a:schemeClr val="dk1"/>
              </a:buClr>
              <a:buSzPts val="1800"/>
              <a:buChar char="●"/>
            </a:pPr>
            <a:r>
              <a:rPr lang="en">
                <a:solidFill>
                  <a:schemeClr val="dk1"/>
                </a:solidFill>
              </a:rPr>
              <a:t>Tidal heating </a:t>
            </a:r>
            <a:r>
              <a:rPr lang="en">
                <a:solidFill>
                  <a:schemeClr val="dk1"/>
                </a:solidFill>
              </a:rPr>
              <a:t>causes</a:t>
            </a:r>
            <a:r>
              <a:rPr lang="en">
                <a:solidFill>
                  <a:schemeClr val="dk1"/>
                </a:solidFill>
              </a:rPr>
              <a:t> water to escape in the form of geysers</a:t>
            </a:r>
            <a:endParaRPr>
              <a:solidFill>
                <a:schemeClr val="dk1"/>
              </a:solidFill>
            </a:endParaRPr>
          </a:p>
          <a:p>
            <a:pPr indent="0" lvl="0" marL="0" rtl="0" algn="l">
              <a:spcBef>
                <a:spcPts val="1000"/>
              </a:spcBef>
              <a:spcAft>
                <a:spcPts val="0"/>
              </a:spcAft>
              <a:buNone/>
            </a:pPr>
            <a:r>
              <a:t/>
            </a:r>
            <a:endParaRPr>
              <a:solidFill>
                <a:schemeClr val="dk1"/>
              </a:solidFill>
            </a:endParaRPr>
          </a:p>
          <a:p>
            <a:pPr indent="-342900" lvl="0" marL="457200" rtl="0" algn="l">
              <a:spcBef>
                <a:spcPts val="1000"/>
              </a:spcBef>
              <a:spcAft>
                <a:spcPts val="1000"/>
              </a:spcAft>
              <a:buClr>
                <a:schemeClr val="dk1"/>
              </a:buClr>
              <a:buSzPts val="1800"/>
              <a:buChar char="●"/>
            </a:pPr>
            <a:r>
              <a:rPr lang="en">
                <a:solidFill>
                  <a:schemeClr val="dk1"/>
                </a:solidFill>
              </a:rPr>
              <a:t>Geyser particles may contain organics</a:t>
            </a:r>
            <a:endParaRPr>
              <a:solidFill>
                <a:schemeClr val="dk1"/>
              </a:solidFill>
            </a:endParaRPr>
          </a:p>
        </p:txBody>
      </p:sp>
      <p:sp>
        <p:nvSpPr>
          <p:cNvPr id="81" name="Google Shape;81;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82" name="Google Shape;82;p16"/>
          <p:cNvPicPr preferRelativeResize="0"/>
          <p:nvPr/>
        </p:nvPicPr>
        <p:blipFill>
          <a:blip r:embed="rId3">
            <a:alphaModFix/>
          </a:blip>
          <a:stretch>
            <a:fillRect/>
          </a:stretch>
        </p:blipFill>
        <p:spPr>
          <a:xfrm>
            <a:off x="4425925" y="248300"/>
            <a:ext cx="4440550" cy="2497824"/>
          </a:xfrm>
          <a:prstGeom prst="rect">
            <a:avLst/>
          </a:prstGeom>
          <a:noFill/>
          <a:ln>
            <a:noFill/>
          </a:ln>
        </p:spPr>
      </p:pic>
      <p:sp>
        <p:nvSpPr>
          <p:cNvPr id="83" name="Google Shape;83;p16"/>
          <p:cNvSpPr txBox="1"/>
          <p:nvPr/>
        </p:nvSpPr>
        <p:spPr>
          <a:xfrm>
            <a:off x="4572000" y="4776500"/>
            <a:ext cx="3863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500">
                <a:solidFill>
                  <a:schemeClr val="dk1"/>
                </a:solidFill>
              </a:rPr>
              <a:t>Enceladus Images and Diagrams courtesy of NASA JPL Photojournal: </a:t>
            </a:r>
            <a:r>
              <a:rPr lang="en" sz="500" u="sng">
                <a:solidFill>
                  <a:schemeClr val="hlink"/>
                </a:solidFill>
                <a:hlinkClick r:id="rId4"/>
              </a:rPr>
              <a:t>https://photojournal.jpl.nasa.gov/figures/PIA19656_fig1.jpg</a:t>
            </a:r>
            <a:r>
              <a:rPr lang="en" sz="500">
                <a:solidFill>
                  <a:schemeClr val="dk1"/>
                </a:solidFill>
              </a:rPr>
              <a:t> </a:t>
            </a:r>
            <a:r>
              <a:rPr lang="en" sz="500" u="sng">
                <a:solidFill>
                  <a:schemeClr val="hlink"/>
                </a:solidFill>
                <a:hlinkClick r:id="rId5"/>
              </a:rPr>
              <a:t>https://photojournal.jpl.nasa.gov/jpegMod/PIA21442_modest.jpg</a:t>
            </a:r>
            <a:r>
              <a:rPr lang="en" sz="500">
                <a:solidFill>
                  <a:schemeClr val="dk1"/>
                </a:solidFill>
              </a:rPr>
              <a:t> https://photojournal.jpl.nasa.gov/jpegMod/PIA14858_modest.jpg</a:t>
            </a:r>
            <a:endParaRPr sz="500">
              <a:solidFill>
                <a:schemeClr val="dk1"/>
              </a:solidFill>
            </a:endParaRPr>
          </a:p>
        </p:txBody>
      </p:sp>
      <p:pic>
        <p:nvPicPr>
          <p:cNvPr id="84" name="Google Shape;84;p16"/>
          <p:cNvPicPr preferRelativeResize="0"/>
          <p:nvPr/>
        </p:nvPicPr>
        <p:blipFill>
          <a:blip r:embed="rId6">
            <a:alphaModFix/>
          </a:blip>
          <a:stretch>
            <a:fillRect/>
          </a:stretch>
        </p:blipFill>
        <p:spPr>
          <a:xfrm>
            <a:off x="6836101" y="2746125"/>
            <a:ext cx="2030375" cy="2023926"/>
          </a:xfrm>
          <a:prstGeom prst="rect">
            <a:avLst/>
          </a:prstGeom>
          <a:noFill/>
          <a:ln>
            <a:noFill/>
          </a:ln>
        </p:spPr>
      </p:pic>
      <p:pic>
        <p:nvPicPr>
          <p:cNvPr id="85" name="Google Shape;85;p16"/>
          <p:cNvPicPr preferRelativeResize="0"/>
          <p:nvPr/>
        </p:nvPicPr>
        <p:blipFill>
          <a:blip r:embed="rId7">
            <a:alphaModFix/>
          </a:blip>
          <a:stretch>
            <a:fillRect/>
          </a:stretch>
        </p:blipFill>
        <p:spPr>
          <a:xfrm>
            <a:off x="4425925" y="2746125"/>
            <a:ext cx="2410175" cy="20303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52"/>
          <p:cNvSpPr txBox="1"/>
          <p:nvPr>
            <p:ph type="title"/>
          </p:nvPr>
        </p:nvSpPr>
        <p:spPr>
          <a:xfrm>
            <a:off x="311700" y="0"/>
            <a:ext cx="8520600" cy="841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2400"/>
              <a:t>Requirements - Software</a:t>
            </a:r>
            <a:endParaRPr sz="2400"/>
          </a:p>
        </p:txBody>
      </p:sp>
      <p:sp>
        <p:nvSpPr>
          <p:cNvPr id="374" name="Google Shape;374;p5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75" name="Google Shape;375;p52"/>
          <p:cNvPicPr preferRelativeResize="0"/>
          <p:nvPr/>
        </p:nvPicPr>
        <p:blipFill>
          <a:blip r:embed="rId3">
            <a:alphaModFix/>
          </a:blip>
          <a:stretch>
            <a:fillRect/>
          </a:stretch>
        </p:blipFill>
        <p:spPr>
          <a:xfrm>
            <a:off x="1008338" y="724800"/>
            <a:ext cx="7127325" cy="369389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53"/>
          <p:cNvSpPr txBox="1"/>
          <p:nvPr>
            <p:ph type="title"/>
          </p:nvPr>
        </p:nvSpPr>
        <p:spPr>
          <a:xfrm>
            <a:off x="0" y="0"/>
            <a:ext cx="7362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Requirement Breakdown</a:t>
            </a:r>
            <a:endParaRPr/>
          </a:p>
        </p:txBody>
      </p:sp>
      <p:sp>
        <p:nvSpPr>
          <p:cNvPr id="381" name="Google Shape;381;p5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82" name="Google Shape;382;p53"/>
          <p:cNvPicPr preferRelativeResize="0"/>
          <p:nvPr/>
        </p:nvPicPr>
        <p:blipFill>
          <a:blip r:embed="rId3">
            <a:alphaModFix/>
          </a:blip>
          <a:stretch>
            <a:fillRect/>
          </a:stretch>
        </p:blipFill>
        <p:spPr>
          <a:xfrm>
            <a:off x="1105650" y="685950"/>
            <a:ext cx="6768475" cy="43051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54"/>
          <p:cNvSpPr txBox="1"/>
          <p:nvPr>
            <p:ph type="title"/>
          </p:nvPr>
        </p:nvSpPr>
        <p:spPr>
          <a:xfrm>
            <a:off x="0" y="0"/>
            <a:ext cx="7362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Requirement Breakdown (cont’d)</a:t>
            </a:r>
            <a:endParaRPr/>
          </a:p>
        </p:txBody>
      </p:sp>
      <p:sp>
        <p:nvSpPr>
          <p:cNvPr id="388" name="Google Shape;388;p5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89" name="Google Shape;389;p54"/>
          <p:cNvPicPr preferRelativeResize="0"/>
          <p:nvPr/>
        </p:nvPicPr>
        <p:blipFill>
          <a:blip r:embed="rId3">
            <a:alphaModFix/>
          </a:blip>
          <a:stretch>
            <a:fillRect/>
          </a:stretch>
        </p:blipFill>
        <p:spPr>
          <a:xfrm>
            <a:off x="277475" y="926049"/>
            <a:ext cx="8589050" cy="38372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55"/>
          <p:cNvSpPr txBox="1"/>
          <p:nvPr>
            <p:ph type="title"/>
          </p:nvPr>
        </p:nvSpPr>
        <p:spPr>
          <a:xfrm>
            <a:off x="0" y="0"/>
            <a:ext cx="7362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Requirement Breakdown (cont’d)</a:t>
            </a:r>
            <a:endParaRPr/>
          </a:p>
        </p:txBody>
      </p:sp>
      <p:sp>
        <p:nvSpPr>
          <p:cNvPr id="395" name="Google Shape;395;p5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96" name="Google Shape;396;p55"/>
          <p:cNvPicPr preferRelativeResize="0"/>
          <p:nvPr/>
        </p:nvPicPr>
        <p:blipFill>
          <a:blip r:embed="rId3">
            <a:alphaModFix/>
          </a:blip>
          <a:stretch>
            <a:fillRect/>
          </a:stretch>
        </p:blipFill>
        <p:spPr>
          <a:xfrm>
            <a:off x="294950" y="675299"/>
            <a:ext cx="8432000" cy="43815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56"/>
          <p:cNvSpPr txBox="1"/>
          <p:nvPr>
            <p:ph type="title"/>
          </p:nvPr>
        </p:nvSpPr>
        <p:spPr>
          <a:xfrm>
            <a:off x="0" y="0"/>
            <a:ext cx="7362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Requirement Breakdown (cont’d)</a:t>
            </a:r>
            <a:endParaRPr/>
          </a:p>
        </p:txBody>
      </p:sp>
      <p:sp>
        <p:nvSpPr>
          <p:cNvPr id="402" name="Google Shape;402;p5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03" name="Google Shape;403;p56"/>
          <p:cNvPicPr preferRelativeResize="0"/>
          <p:nvPr/>
        </p:nvPicPr>
        <p:blipFill>
          <a:blip r:embed="rId3">
            <a:alphaModFix/>
          </a:blip>
          <a:stretch>
            <a:fillRect/>
          </a:stretch>
        </p:blipFill>
        <p:spPr>
          <a:xfrm>
            <a:off x="618275" y="1146600"/>
            <a:ext cx="7907457" cy="3516617"/>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57"/>
          <p:cNvSpPr txBox="1"/>
          <p:nvPr>
            <p:ph type="title"/>
          </p:nvPr>
        </p:nvSpPr>
        <p:spPr>
          <a:xfrm>
            <a:off x="0" y="0"/>
            <a:ext cx="7362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Requirement Breakdown (cont’d)</a:t>
            </a:r>
            <a:endParaRPr/>
          </a:p>
        </p:txBody>
      </p:sp>
      <p:sp>
        <p:nvSpPr>
          <p:cNvPr id="409" name="Google Shape;409;p5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10" name="Google Shape;410;p57"/>
          <p:cNvPicPr preferRelativeResize="0"/>
          <p:nvPr/>
        </p:nvPicPr>
        <p:blipFill>
          <a:blip r:embed="rId3">
            <a:alphaModFix/>
          </a:blip>
          <a:stretch>
            <a:fillRect/>
          </a:stretch>
        </p:blipFill>
        <p:spPr>
          <a:xfrm>
            <a:off x="581738" y="841800"/>
            <a:ext cx="7980520" cy="399689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58"/>
          <p:cNvSpPr txBox="1"/>
          <p:nvPr>
            <p:ph type="title"/>
          </p:nvPr>
        </p:nvSpPr>
        <p:spPr>
          <a:xfrm>
            <a:off x="0" y="0"/>
            <a:ext cx="7362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Requirement Breakdown (cont’d)</a:t>
            </a:r>
            <a:endParaRPr/>
          </a:p>
        </p:txBody>
      </p:sp>
      <p:sp>
        <p:nvSpPr>
          <p:cNvPr id="416" name="Google Shape;416;p5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17" name="Google Shape;417;p58"/>
          <p:cNvPicPr preferRelativeResize="0"/>
          <p:nvPr/>
        </p:nvPicPr>
        <p:blipFill>
          <a:blip r:embed="rId3">
            <a:alphaModFix/>
          </a:blip>
          <a:stretch>
            <a:fillRect/>
          </a:stretch>
        </p:blipFill>
        <p:spPr>
          <a:xfrm>
            <a:off x="488175" y="994200"/>
            <a:ext cx="8167656" cy="384600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59"/>
          <p:cNvSpPr txBox="1"/>
          <p:nvPr>
            <p:ph type="title"/>
          </p:nvPr>
        </p:nvSpPr>
        <p:spPr>
          <a:xfrm>
            <a:off x="0" y="0"/>
            <a:ext cx="7362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Requirement Breakdown (cont’d)</a:t>
            </a:r>
            <a:endParaRPr/>
          </a:p>
        </p:txBody>
      </p:sp>
      <p:sp>
        <p:nvSpPr>
          <p:cNvPr id="423" name="Google Shape;423;p5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24" name="Google Shape;424;p59"/>
          <p:cNvPicPr preferRelativeResize="0"/>
          <p:nvPr/>
        </p:nvPicPr>
        <p:blipFill>
          <a:blip r:embed="rId3">
            <a:alphaModFix/>
          </a:blip>
          <a:stretch>
            <a:fillRect/>
          </a:stretch>
        </p:blipFill>
        <p:spPr>
          <a:xfrm>
            <a:off x="493525" y="930850"/>
            <a:ext cx="8156940" cy="399690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60"/>
          <p:cNvSpPr txBox="1"/>
          <p:nvPr>
            <p:ph type="title"/>
          </p:nvPr>
        </p:nvSpPr>
        <p:spPr>
          <a:xfrm>
            <a:off x="0" y="0"/>
            <a:ext cx="7362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Requirement Breakdown (cont’d)</a:t>
            </a:r>
            <a:endParaRPr/>
          </a:p>
        </p:txBody>
      </p:sp>
      <p:sp>
        <p:nvSpPr>
          <p:cNvPr id="430" name="Google Shape;430;p6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31" name="Google Shape;431;p60"/>
          <p:cNvPicPr preferRelativeResize="0"/>
          <p:nvPr/>
        </p:nvPicPr>
        <p:blipFill>
          <a:blip r:embed="rId3">
            <a:alphaModFix/>
          </a:blip>
          <a:stretch>
            <a:fillRect/>
          </a:stretch>
        </p:blipFill>
        <p:spPr>
          <a:xfrm>
            <a:off x="484025" y="994200"/>
            <a:ext cx="8175962" cy="3516616"/>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61"/>
          <p:cNvSpPr txBox="1"/>
          <p:nvPr>
            <p:ph type="title"/>
          </p:nvPr>
        </p:nvSpPr>
        <p:spPr>
          <a:xfrm>
            <a:off x="0" y="0"/>
            <a:ext cx="7362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Requirement Breakdown (cont’d)</a:t>
            </a:r>
            <a:endParaRPr/>
          </a:p>
        </p:txBody>
      </p:sp>
      <p:sp>
        <p:nvSpPr>
          <p:cNvPr id="437" name="Google Shape;437;p6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38" name="Google Shape;438;p61"/>
          <p:cNvPicPr preferRelativeResize="0"/>
          <p:nvPr/>
        </p:nvPicPr>
        <p:blipFill>
          <a:blip r:embed="rId3">
            <a:alphaModFix/>
          </a:blip>
          <a:stretch>
            <a:fillRect/>
          </a:stretch>
        </p:blipFill>
        <p:spPr>
          <a:xfrm>
            <a:off x="152400" y="1083550"/>
            <a:ext cx="8839198" cy="325770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ASTROBi Mission Profile</a:t>
            </a:r>
            <a:endParaRPr/>
          </a:p>
        </p:txBody>
      </p:sp>
      <p:sp>
        <p:nvSpPr>
          <p:cNvPr id="91" name="Google Shape;91;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Char char="●"/>
            </a:pPr>
            <a:r>
              <a:rPr lang="en">
                <a:solidFill>
                  <a:schemeClr val="dk1"/>
                </a:solidFill>
              </a:rPr>
              <a:t>ASTROBi wants to take</a:t>
            </a:r>
            <a:r>
              <a:rPr lang="en">
                <a:solidFill>
                  <a:schemeClr val="dk1"/>
                </a:solidFill>
              </a:rPr>
              <a:t> </a:t>
            </a:r>
            <a:r>
              <a:rPr lang="en">
                <a:solidFill>
                  <a:schemeClr val="dk1"/>
                </a:solidFill>
              </a:rPr>
              <a:t>samples of the plumes of </a:t>
            </a:r>
            <a:r>
              <a:rPr lang="en">
                <a:solidFill>
                  <a:schemeClr val="dk1"/>
                </a:solidFill>
              </a:rPr>
              <a:t>Enceladus to be viewed with a microscope</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Proper positioning within the plume is critical to obtain the correct sample</a:t>
            </a:r>
            <a:endParaRPr>
              <a:solidFill>
                <a:schemeClr val="dk1"/>
              </a:solidFill>
            </a:endParaRPr>
          </a:p>
          <a:p>
            <a:pPr indent="0" lvl="0" marL="0" rtl="0" algn="l">
              <a:spcBef>
                <a:spcPts val="1200"/>
              </a:spcBef>
              <a:spcAft>
                <a:spcPts val="1200"/>
              </a:spcAft>
              <a:buNone/>
            </a:pPr>
            <a:r>
              <a:t/>
            </a:r>
            <a:endParaRPr/>
          </a:p>
        </p:txBody>
      </p:sp>
      <p:sp>
        <p:nvSpPr>
          <p:cNvPr id="92" name="Google Shape;92;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93" name="Google Shape;93;p17"/>
          <p:cNvPicPr preferRelativeResize="0"/>
          <p:nvPr/>
        </p:nvPicPr>
        <p:blipFill>
          <a:blip r:embed="rId3">
            <a:alphaModFix/>
          </a:blip>
          <a:stretch>
            <a:fillRect/>
          </a:stretch>
        </p:blipFill>
        <p:spPr>
          <a:xfrm>
            <a:off x="1607925" y="2345825"/>
            <a:ext cx="2964074" cy="2223050"/>
          </a:xfrm>
          <a:prstGeom prst="rect">
            <a:avLst/>
          </a:prstGeom>
          <a:noFill/>
          <a:ln>
            <a:noFill/>
          </a:ln>
        </p:spPr>
      </p:pic>
      <p:pic>
        <p:nvPicPr>
          <p:cNvPr id="94" name="Google Shape;94;p17"/>
          <p:cNvPicPr preferRelativeResize="0"/>
          <p:nvPr/>
        </p:nvPicPr>
        <p:blipFill>
          <a:blip r:embed="rId4">
            <a:alphaModFix/>
          </a:blip>
          <a:stretch>
            <a:fillRect/>
          </a:stretch>
        </p:blipFill>
        <p:spPr>
          <a:xfrm>
            <a:off x="6959275" y="596463"/>
            <a:ext cx="1791915" cy="269825"/>
          </a:xfrm>
          <a:prstGeom prst="rect">
            <a:avLst/>
          </a:prstGeom>
          <a:noFill/>
          <a:ln>
            <a:noFill/>
          </a:ln>
        </p:spPr>
      </p:pic>
      <p:pic>
        <p:nvPicPr>
          <p:cNvPr id="95" name="Google Shape;95;p17"/>
          <p:cNvPicPr preferRelativeResize="0"/>
          <p:nvPr/>
        </p:nvPicPr>
        <p:blipFill rotWithShape="1">
          <a:blip r:embed="rId5">
            <a:alphaModFix/>
          </a:blip>
          <a:srcRect b="0" l="0" r="50094" t="0"/>
          <a:stretch/>
        </p:blipFill>
        <p:spPr>
          <a:xfrm>
            <a:off x="4572000" y="2345825"/>
            <a:ext cx="3228810" cy="222305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62"/>
          <p:cNvSpPr txBox="1"/>
          <p:nvPr>
            <p:ph type="title"/>
          </p:nvPr>
        </p:nvSpPr>
        <p:spPr>
          <a:xfrm>
            <a:off x="311700" y="121750"/>
            <a:ext cx="8520600" cy="7434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2400"/>
              <a:t>Impact rates</a:t>
            </a:r>
            <a:endParaRPr sz="2400"/>
          </a:p>
        </p:txBody>
      </p:sp>
      <p:sp>
        <p:nvSpPr>
          <p:cNvPr id="444" name="Google Shape;444;p6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45" name="Google Shape;445;p62"/>
          <p:cNvPicPr preferRelativeResize="0"/>
          <p:nvPr/>
        </p:nvPicPr>
        <p:blipFill>
          <a:blip r:embed="rId3">
            <a:alphaModFix/>
          </a:blip>
          <a:stretch>
            <a:fillRect/>
          </a:stretch>
        </p:blipFill>
        <p:spPr>
          <a:xfrm>
            <a:off x="2921675" y="411950"/>
            <a:ext cx="3300642" cy="44718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63"/>
          <p:cNvSpPr txBox="1"/>
          <p:nvPr>
            <p:ph type="title"/>
          </p:nvPr>
        </p:nvSpPr>
        <p:spPr>
          <a:xfrm>
            <a:off x="311700" y="121750"/>
            <a:ext cx="8520600" cy="7434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2400"/>
              <a:t>Impact rates</a:t>
            </a:r>
            <a:endParaRPr sz="2400"/>
          </a:p>
        </p:txBody>
      </p:sp>
      <p:sp>
        <p:nvSpPr>
          <p:cNvPr id="451" name="Google Shape;451;p6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52" name="Google Shape;452;p63"/>
          <p:cNvPicPr preferRelativeResize="0"/>
          <p:nvPr/>
        </p:nvPicPr>
        <p:blipFill>
          <a:blip r:embed="rId3">
            <a:alphaModFix/>
          </a:blip>
          <a:stretch>
            <a:fillRect/>
          </a:stretch>
        </p:blipFill>
        <p:spPr>
          <a:xfrm>
            <a:off x="903888" y="1300675"/>
            <a:ext cx="7336225" cy="35125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6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Preliminary Models: Model 1</a:t>
            </a:r>
            <a:endParaRPr/>
          </a:p>
        </p:txBody>
      </p:sp>
      <p:sp>
        <p:nvSpPr>
          <p:cNvPr id="458" name="Google Shape;458;p64"/>
          <p:cNvSpPr txBox="1"/>
          <p:nvPr>
            <p:ph idx="1" type="body"/>
          </p:nvPr>
        </p:nvSpPr>
        <p:spPr>
          <a:xfrm>
            <a:off x="311700" y="1017725"/>
            <a:ext cx="8520600" cy="3947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Char char="●"/>
            </a:pPr>
            <a:r>
              <a:rPr lang="en">
                <a:solidFill>
                  <a:schemeClr val="dk1"/>
                </a:solidFill>
              </a:rPr>
              <a:t>Square plate with a point load applied at its center</a:t>
            </a:r>
            <a:endParaRPr>
              <a:solidFill>
                <a:schemeClr val="dk1"/>
              </a:solidFill>
            </a:endParaRPr>
          </a:p>
        </p:txBody>
      </p:sp>
      <p:sp>
        <p:nvSpPr>
          <p:cNvPr id="459" name="Google Shape;459;p6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60" name="Google Shape;460;p64"/>
          <p:cNvPicPr preferRelativeResize="0"/>
          <p:nvPr/>
        </p:nvPicPr>
        <p:blipFill>
          <a:blip r:embed="rId3">
            <a:alphaModFix/>
          </a:blip>
          <a:stretch>
            <a:fillRect/>
          </a:stretch>
        </p:blipFill>
        <p:spPr>
          <a:xfrm>
            <a:off x="4572004" y="1512293"/>
            <a:ext cx="4195825" cy="3386927"/>
          </a:xfrm>
          <a:prstGeom prst="rect">
            <a:avLst/>
          </a:prstGeom>
          <a:noFill/>
          <a:ln>
            <a:noFill/>
          </a:ln>
        </p:spPr>
      </p:pic>
      <p:pic>
        <p:nvPicPr>
          <p:cNvPr id="461" name="Google Shape;461;p64"/>
          <p:cNvPicPr preferRelativeResize="0"/>
          <p:nvPr/>
        </p:nvPicPr>
        <p:blipFill>
          <a:blip r:embed="rId4">
            <a:alphaModFix/>
          </a:blip>
          <a:stretch>
            <a:fillRect/>
          </a:stretch>
        </p:blipFill>
        <p:spPr>
          <a:xfrm>
            <a:off x="311700" y="1516944"/>
            <a:ext cx="4195824" cy="3372074"/>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6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Preliminary Models: Model 2</a:t>
            </a:r>
            <a:endParaRPr/>
          </a:p>
        </p:txBody>
      </p:sp>
      <p:sp>
        <p:nvSpPr>
          <p:cNvPr id="467" name="Google Shape;467;p65"/>
          <p:cNvSpPr txBox="1"/>
          <p:nvPr>
            <p:ph idx="1" type="body"/>
          </p:nvPr>
        </p:nvSpPr>
        <p:spPr>
          <a:xfrm>
            <a:off x="311700" y="1017725"/>
            <a:ext cx="8520600" cy="3947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Char char="●"/>
            </a:pPr>
            <a:r>
              <a:rPr lang="en">
                <a:solidFill>
                  <a:schemeClr val="dk1"/>
                </a:solidFill>
              </a:rPr>
              <a:t>Capacitor with variable plate spacing</a:t>
            </a:r>
            <a:endParaRPr>
              <a:solidFill>
                <a:schemeClr val="dk1"/>
              </a:solidFill>
            </a:endParaRPr>
          </a:p>
        </p:txBody>
      </p:sp>
      <p:sp>
        <p:nvSpPr>
          <p:cNvPr id="468" name="Google Shape;468;p6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69" name="Google Shape;469;p65"/>
          <p:cNvPicPr preferRelativeResize="0"/>
          <p:nvPr/>
        </p:nvPicPr>
        <p:blipFill>
          <a:blip r:embed="rId3">
            <a:alphaModFix/>
          </a:blip>
          <a:stretch>
            <a:fillRect/>
          </a:stretch>
        </p:blipFill>
        <p:spPr>
          <a:xfrm>
            <a:off x="4572008" y="1476697"/>
            <a:ext cx="4166043" cy="3376177"/>
          </a:xfrm>
          <a:prstGeom prst="rect">
            <a:avLst/>
          </a:prstGeom>
          <a:noFill/>
          <a:ln>
            <a:noFill/>
          </a:ln>
        </p:spPr>
      </p:pic>
      <p:pic>
        <p:nvPicPr>
          <p:cNvPr id="470" name="Google Shape;470;p65"/>
          <p:cNvPicPr preferRelativeResize="0"/>
          <p:nvPr/>
        </p:nvPicPr>
        <p:blipFill>
          <a:blip r:embed="rId4">
            <a:alphaModFix/>
          </a:blip>
          <a:stretch>
            <a:fillRect/>
          </a:stretch>
        </p:blipFill>
        <p:spPr>
          <a:xfrm>
            <a:off x="311700" y="1476700"/>
            <a:ext cx="4166042" cy="3376171"/>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6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Impact Research and Limitations</a:t>
            </a:r>
            <a:endParaRPr/>
          </a:p>
        </p:txBody>
      </p:sp>
      <p:sp>
        <p:nvSpPr>
          <p:cNvPr id="476" name="Google Shape;476;p6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Char char="●"/>
            </a:pPr>
            <a:r>
              <a:rPr lang="en">
                <a:solidFill>
                  <a:schemeClr val="dk1"/>
                </a:solidFill>
              </a:rPr>
              <a:t>Material Limits of Water Ice</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Y</a:t>
            </a:r>
            <a:r>
              <a:rPr lang="en">
                <a:solidFill>
                  <a:schemeClr val="dk1"/>
                </a:solidFill>
              </a:rPr>
              <a:t>ield</a:t>
            </a:r>
            <a:r>
              <a:rPr lang="en">
                <a:solidFill>
                  <a:schemeClr val="dk1"/>
                </a:solidFill>
              </a:rPr>
              <a:t> strength of 0.7-3.5 MPa</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Maximum force to 440 nN</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Energy Dissipation</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Impact vaporization</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Frictional losses in sensor material</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Impact Physics</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Impact momentum losses</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Material momentum losses</a:t>
            </a:r>
            <a:endParaRPr>
              <a:solidFill>
                <a:schemeClr val="dk1"/>
              </a:solidFill>
            </a:endParaRPr>
          </a:p>
        </p:txBody>
      </p:sp>
      <p:sp>
        <p:nvSpPr>
          <p:cNvPr id="477" name="Google Shape;477;p6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6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Similar</a:t>
            </a:r>
            <a:r>
              <a:rPr lang="en"/>
              <a:t> particle testing</a:t>
            </a:r>
            <a:endParaRPr/>
          </a:p>
        </p:txBody>
      </p:sp>
      <p:sp>
        <p:nvSpPr>
          <p:cNvPr id="483" name="Google Shape;483;p6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Char char="●"/>
            </a:pPr>
            <a:r>
              <a:rPr lang="en">
                <a:solidFill>
                  <a:schemeClr val="dk1"/>
                </a:solidFill>
              </a:rPr>
              <a:t>Mass of grain of salt ≅ 0.05 mg</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Dropped from height of 0.0046m = 4.6mm</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Momentum same as ice particle = 2.641x10</a:t>
            </a:r>
            <a:r>
              <a:rPr baseline="30000" lang="en">
                <a:solidFill>
                  <a:schemeClr val="dk1"/>
                </a:solidFill>
              </a:rPr>
              <a:t>-9</a:t>
            </a:r>
            <a:r>
              <a:rPr lang="en">
                <a:solidFill>
                  <a:schemeClr val="dk1"/>
                </a:solidFill>
              </a:rPr>
              <a:t> kg m</a:t>
            </a:r>
            <a:r>
              <a:rPr baseline="30000" lang="en">
                <a:solidFill>
                  <a:schemeClr val="dk1"/>
                </a:solidFill>
              </a:rPr>
              <a:t>2</a:t>
            </a:r>
            <a:r>
              <a:rPr lang="en">
                <a:solidFill>
                  <a:schemeClr val="dk1"/>
                </a:solidFill>
              </a:rPr>
              <a:t>/s</a:t>
            </a:r>
            <a:r>
              <a:rPr baseline="30000" lang="en">
                <a:solidFill>
                  <a:schemeClr val="dk1"/>
                </a:solidFill>
              </a:rPr>
              <a:t>2</a:t>
            </a:r>
            <a:endParaRPr baseline="30000">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Can purchase smaller particles down to the several microns range</a:t>
            </a:r>
            <a:endParaRPr/>
          </a:p>
        </p:txBody>
      </p:sp>
      <p:sp>
        <p:nvSpPr>
          <p:cNvPr id="484" name="Google Shape;484;p6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68"/>
          <p:cNvSpPr txBox="1"/>
          <p:nvPr>
            <p:ph type="title"/>
          </p:nvPr>
        </p:nvSpPr>
        <p:spPr>
          <a:xfrm>
            <a:off x="311700" y="2367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Customer Supplied Vacuum Chamber Testing Information</a:t>
            </a:r>
            <a:endParaRPr/>
          </a:p>
        </p:txBody>
      </p:sp>
      <p:sp>
        <p:nvSpPr>
          <p:cNvPr id="490" name="Google Shape;490;p6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91" name="Google Shape;491;p68"/>
          <p:cNvPicPr preferRelativeResize="0"/>
          <p:nvPr/>
        </p:nvPicPr>
        <p:blipFill rotWithShape="1">
          <a:blip r:embed="rId3">
            <a:alphaModFix/>
          </a:blip>
          <a:srcRect b="12906" l="8589" r="10680" t="6978"/>
          <a:stretch/>
        </p:blipFill>
        <p:spPr>
          <a:xfrm>
            <a:off x="1145300" y="1098775"/>
            <a:ext cx="2995060" cy="3845202"/>
          </a:xfrm>
          <a:prstGeom prst="rect">
            <a:avLst/>
          </a:prstGeom>
          <a:noFill/>
          <a:ln>
            <a:noFill/>
          </a:ln>
        </p:spPr>
      </p:pic>
      <p:pic>
        <p:nvPicPr>
          <p:cNvPr id="492" name="Google Shape;492;p68"/>
          <p:cNvPicPr preferRelativeResize="0"/>
          <p:nvPr/>
        </p:nvPicPr>
        <p:blipFill rotWithShape="1">
          <a:blip r:embed="rId4">
            <a:alphaModFix/>
          </a:blip>
          <a:srcRect b="28709" l="9187" r="10083" t="6977"/>
          <a:stretch/>
        </p:blipFill>
        <p:spPr>
          <a:xfrm>
            <a:off x="4571999" y="1098775"/>
            <a:ext cx="3731151" cy="3845202"/>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6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RadNet </a:t>
            </a:r>
            <a:r>
              <a:rPr lang="en"/>
              <a:t>Vacuum Chamber Testing Information (cont.)</a:t>
            </a:r>
            <a:endParaRPr/>
          </a:p>
          <a:p>
            <a:pPr indent="0" lvl="0" marL="0" rtl="0" algn="l">
              <a:spcBef>
                <a:spcPts val="0"/>
              </a:spcBef>
              <a:spcAft>
                <a:spcPts val="0"/>
              </a:spcAft>
              <a:buNone/>
            </a:pPr>
            <a:r>
              <a:t/>
            </a:r>
            <a:endParaRPr/>
          </a:p>
        </p:txBody>
      </p:sp>
      <p:sp>
        <p:nvSpPr>
          <p:cNvPr id="498" name="Google Shape;498;p6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99" name="Google Shape;499;p69"/>
          <p:cNvPicPr preferRelativeResize="0"/>
          <p:nvPr/>
        </p:nvPicPr>
        <p:blipFill rotWithShape="1">
          <a:blip r:embed="rId3">
            <a:alphaModFix/>
          </a:blip>
          <a:srcRect b="28894" l="8238" r="27249" t="6434"/>
          <a:stretch/>
        </p:blipFill>
        <p:spPr>
          <a:xfrm>
            <a:off x="3223225" y="1372400"/>
            <a:ext cx="2618674" cy="3396326"/>
          </a:xfrm>
          <a:prstGeom prst="rect">
            <a:avLst/>
          </a:prstGeom>
          <a:noFill/>
          <a:ln>
            <a:noFill/>
          </a:ln>
        </p:spPr>
      </p:pic>
      <p:pic>
        <p:nvPicPr>
          <p:cNvPr id="500" name="Google Shape;500;p69"/>
          <p:cNvPicPr preferRelativeResize="0"/>
          <p:nvPr/>
        </p:nvPicPr>
        <p:blipFill rotWithShape="1">
          <a:blip r:embed="rId4">
            <a:alphaModFix/>
          </a:blip>
          <a:srcRect b="28353" l="8835" r="28057" t="6971"/>
          <a:stretch/>
        </p:blipFill>
        <p:spPr>
          <a:xfrm>
            <a:off x="6116650" y="1372375"/>
            <a:ext cx="2561448" cy="3396326"/>
          </a:xfrm>
          <a:prstGeom prst="rect">
            <a:avLst/>
          </a:prstGeom>
          <a:noFill/>
          <a:ln>
            <a:noFill/>
          </a:ln>
        </p:spPr>
      </p:pic>
      <p:pic>
        <p:nvPicPr>
          <p:cNvPr id="501" name="Google Shape;501;p69"/>
          <p:cNvPicPr preferRelativeResize="0"/>
          <p:nvPr/>
        </p:nvPicPr>
        <p:blipFill rotWithShape="1">
          <a:blip r:embed="rId5">
            <a:alphaModFix/>
          </a:blip>
          <a:srcRect b="27186" l="7165" r="26305" t="6116"/>
          <a:stretch/>
        </p:blipFill>
        <p:spPr>
          <a:xfrm>
            <a:off x="329800" y="1372363"/>
            <a:ext cx="2618674" cy="33963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01" name="Google Shape;101;p18"/>
          <p:cNvPicPr preferRelativeResize="0"/>
          <p:nvPr/>
        </p:nvPicPr>
        <p:blipFill rotWithShape="1">
          <a:blip r:embed="rId3">
            <a:alphaModFix/>
          </a:blip>
          <a:srcRect b="0" l="239" r="0" t="0"/>
          <a:stretch/>
        </p:blipFill>
        <p:spPr>
          <a:xfrm>
            <a:off x="11163" y="663025"/>
            <a:ext cx="9121674" cy="3817451"/>
          </a:xfrm>
          <a:prstGeom prst="rect">
            <a:avLst/>
          </a:prstGeom>
          <a:noFill/>
          <a:ln>
            <a:noFill/>
          </a:ln>
        </p:spPr>
      </p:pic>
      <p:sp>
        <p:nvSpPr>
          <p:cNvPr id="102" name="Google Shape;102;p18"/>
          <p:cNvSpPr txBox="1"/>
          <p:nvPr/>
        </p:nvSpPr>
        <p:spPr>
          <a:xfrm>
            <a:off x="0" y="663025"/>
            <a:ext cx="4130700" cy="492600"/>
          </a:xfrm>
          <a:prstGeom prst="rect">
            <a:avLst/>
          </a:prstGeom>
          <a:gradFill>
            <a:gsLst>
              <a:gs pos="0">
                <a:srgbClr val="696969"/>
              </a:gs>
              <a:gs pos="100000">
                <a:srgbClr val="1D1D1D"/>
              </a:gs>
            </a:gsLst>
            <a:lin ang="5400012" scaled="0"/>
          </a:gra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chemeClr val="dk1"/>
                </a:solidFill>
              </a:rPr>
              <a:t>M.U.S.I.C. CONOPS</a:t>
            </a:r>
            <a:endParaRPr b="1" sz="200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Objectives</a:t>
            </a:r>
            <a:endParaRPr/>
          </a:p>
        </p:txBody>
      </p:sp>
      <p:sp>
        <p:nvSpPr>
          <p:cNvPr id="108" name="Google Shape;108;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68300" lvl="0" marL="457200" rtl="0" algn="l">
              <a:lnSpc>
                <a:spcPct val="150000"/>
              </a:lnSpc>
              <a:spcBef>
                <a:spcPts val="0"/>
              </a:spcBef>
              <a:spcAft>
                <a:spcPts val="0"/>
              </a:spcAft>
              <a:buClr>
                <a:schemeClr val="dk1"/>
              </a:buClr>
              <a:buSzPts val="2200"/>
              <a:buChar char="●"/>
            </a:pPr>
            <a:r>
              <a:rPr lang="en" sz="2200">
                <a:solidFill>
                  <a:schemeClr val="dk1"/>
                </a:solidFill>
              </a:rPr>
              <a:t>Simulate the detection process</a:t>
            </a:r>
            <a:endParaRPr sz="2200">
              <a:solidFill>
                <a:schemeClr val="dk1"/>
              </a:solidFill>
            </a:endParaRPr>
          </a:p>
          <a:p>
            <a:pPr indent="-368300" lvl="0" marL="457200" rtl="0" algn="l">
              <a:lnSpc>
                <a:spcPct val="150000"/>
              </a:lnSpc>
              <a:spcBef>
                <a:spcPts val="0"/>
              </a:spcBef>
              <a:spcAft>
                <a:spcPts val="0"/>
              </a:spcAft>
              <a:buClr>
                <a:schemeClr val="dk1"/>
              </a:buClr>
              <a:buSzPts val="2200"/>
              <a:buChar char="●"/>
            </a:pPr>
            <a:r>
              <a:rPr lang="en" sz="2200">
                <a:solidFill>
                  <a:schemeClr val="dk1"/>
                </a:solidFill>
              </a:rPr>
              <a:t>D</a:t>
            </a:r>
            <a:r>
              <a:rPr lang="en" sz="2200">
                <a:solidFill>
                  <a:schemeClr val="dk1"/>
                </a:solidFill>
              </a:rPr>
              <a:t>etect the presence of small particles</a:t>
            </a:r>
            <a:endParaRPr sz="2200">
              <a:solidFill>
                <a:schemeClr val="dk1"/>
              </a:solidFill>
            </a:endParaRPr>
          </a:p>
          <a:p>
            <a:pPr indent="-368300" lvl="0" marL="457200" rtl="0" algn="l">
              <a:lnSpc>
                <a:spcPct val="150000"/>
              </a:lnSpc>
              <a:spcBef>
                <a:spcPts val="0"/>
              </a:spcBef>
              <a:spcAft>
                <a:spcPts val="0"/>
              </a:spcAft>
              <a:buClr>
                <a:schemeClr val="dk1"/>
              </a:buClr>
              <a:buSzPts val="2200"/>
              <a:buChar char="●"/>
            </a:pPr>
            <a:r>
              <a:rPr lang="en" sz="2200">
                <a:solidFill>
                  <a:schemeClr val="dk1"/>
                </a:solidFill>
              </a:rPr>
              <a:t>Process the data from the impacts for:</a:t>
            </a:r>
            <a:endParaRPr sz="2200">
              <a:solidFill>
                <a:schemeClr val="dk1"/>
              </a:solidFill>
            </a:endParaRPr>
          </a:p>
          <a:p>
            <a:pPr indent="-342900" lvl="1" marL="914400" rtl="0" algn="l">
              <a:lnSpc>
                <a:spcPct val="150000"/>
              </a:lnSpc>
              <a:spcBef>
                <a:spcPts val="0"/>
              </a:spcBef>
              <a:spcAft>
                <a:spcPts val="0"/>
              </a:spcAft>
              <a:buClr>
                <a:schemeClr val="dk1"/>
              </a:buClr>
              <a:buSzPts val="1800"/>
              <a:buChar char="○"/>
            </a:pPr>
            <a:r>
              <a:rPr lang="en" sz="1800">
                <a:solidFill>
                  <a:schemeClr val="dk1"/>
                </a:solidFill>
              </a:rPr>
              <a:t>Plume density</a:t>
            </a:r>
            <a:endParaRPr sz="1800">
              <a:solidFill>
                <a:schemeClr val="dk1"/>
              </a:solidFill>
            </a:endParaRPr>
          </a:p>
          <a:p>
            <a:pPr indent="-342900" lvl="1" marL="914400" rtl="0" algn="l">
              <a:lnSpc>
                <a:spcPct val="150000"/>
              </a:lnSpc>
              <a:spcBef>
                <a:spcPts val="0"/>
              </a:spcBef>
              <a:spcAft>
                <a:spcPts val="0"/>
              </a:spcAft>
              <a:buClr>
                <a:schemeClr val="dk1"/>
              </a:buClr>
              <a:buSzPts val="1800"/>
              <a:buChar char="○"/>
            </a:pPr>
            <a:r>
              <a:rPr lang="en" sz="1800">
                <a:solidFill>
                  <a:schemeClr val="dk1"/>
                </a:solidFill>
              </a:rPr>
              <a:t>Particle sizes</a:t>
            </a:r>
            <a:endParaRPr sz="1800">
              <a:solidFill>
                <a:schemeClr val="dk1"/>
              </a:solidFill>
            </a:endParaRPr>
          </a:p>
          <a:p>
            <a:pPr indent="-342900" lvl="1" marL="914400" rtl="0" algn="l">
              <a:lnSpc>
                <a:spcPct val="150000"/>
              </a:lnSpc>
              <a:spcBef>
                <a:spcPts val="0"/>
              </a:spcBef>
              <a:spcAft>
                <a:spcPts val="0"/>
              </a:spcAft>
              <a:buClr>
                <a:schemeClr val="dk1"/>
              </a:buClr>
              <a:buSzPts val="1800"/>
              <a:buChar char="○"/>
            </a:pPr>
            <a:r>
              <a:rPr lang="en" sz="1800">
                <a:solidFill>
                  <a:schemeClr val="dk1"/>
                </a:solidFill>
              </a:rPr>
              <a:t>Particle velocities</a:t>
            </a:r>
            <a:endParaRPr sz="1800">
              <a:solidFill>
                <a:schemeClr val="dk1"/>
              </a:solidFill>
            </a:endParaRPr>
          </a:p>
        </p:txBody>
      </p:sp>
      <p:sp>
        <p:nvSpPr>
          <p:cNvPr id="109" name="Google Shape;109;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15" name="Google Shape;115;p20"/>
          <p:cNvPicPr preferRelativeResize="0"/>
          <p:nvPr/>
        </p:nvPicPr>
        <p:blipFill>
          <a:blip r:embed="rId3">
            <a:alphaModFix/>
          </a:blip>
          <a:stretch>
            <a:fillRect/>
          </a:stretch>
        </p:blipFill>
        <p:spPr>
          <a:xfrm>
            <a:off x="1338900" y="146850"/>
            <a:ext cx="6466200" cy="4849800"/>
          </a:xfrm>
          <a:prstGeom prst="corner">
            <a:avLst>
              <a:gd fmla="val 83336" name="adj1"/>
              <a:gd fmla="val 76623" name="adj2"/>
            </a:avLst>
          </a:prstGeom>
          <a:noFill/>
          <a:ln>
            <a:noFill/>
          </a:ln>
        </p:spPr>
      </p:pic>
      <p:sp>
        <p:nvSpPr>
          <p:cNvPr id="116" name="Google Shape;116;p20"/>
          <p:cNvSpPr/>
          <p:nvPr/>
        </p:nvSpPr>
        <p:spPr>
          <a:xfrm>
            <a:off x="4959975" y="146850"/>
            <a:ext cx="2845200" cy="9168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20"/>
          <p:cNvSpPr txBox="1"/>
          <p:nvPr>
            <p:ph type="title"/>
          </p:nvPr>
        </p:nvSpPr>
        <p:spPr>
          <a:xfrm>
            <a:off x="4387400" y="146850"/>
            <a:ext cx="36603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chemeClr val="lt1"/>
                </a:solidFill>
              </a:rPr>
              <a:t>Functional Block Diagram</a:t>
            </a:r>
            <a:endParaRPr>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CPEs</a:t>
            </a:r>
            <a:endParaRPr/>
          </a:p>
        </p:txBody>
      </p:sp>
      <p:sp>
        <p:nvSpPr>
          <p:cNvPr id="123" name="Google Shape;123;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aphicFrame>
        <p:nvGraphicFramePr>
          <p:cNvPr id="124" name="Google Shape;124;p21"/>
          <p:cNvGraphicFramePr/>
          <p:nvPr/>
        </p:nvGraphicFramePr>
        <p:xfrm>
          <a:off x="410513" y="1361525"/>
          <a:ext cx="3000000" cy="3000000"/>
        </p:xfrm>
        <a:graphic>
          <a:graphicData uri="http://schemas.openxmlformats.org/drawingml/2006/table">
            <a:tbl>
              <a:tblPr>
                <a:noFill/>
                <a:tableStyleId>{BFC1894F-C894-44AF-8DA5-4E7B40659E67}</a:tableStyleId>
              </a:tblPr>
              <a:tblGrid>
                <a:gridCol w="4076275"/>
                <a:gridCol w="4246700"/>
              </a:tblGrid>
              <a:tr h="381000">
                <a:tc>
                  <a:txBody>
                    <a:bodyPr/>
                    <a:lstStyle/>
                    <a:p>
                      <a:pPr indent="0" lvl="0" marL="0" rtl="0" algn="ctr">
                        <a:spcBef>
                          <a:spcPts val="0"/>
                        </a:spcBef>
                        <a:spcAft>
                          <a:spcPts val="0"/>
                        </a:spcAft>
                        <a:buNone/>
                      </a:pPr>
                      <a:r>
                        <a:rPr b="1" lang="en" sz="2400">
                          <a:solidFill>
                            <a:schemeClr val="dk1"/>
                          </a:solidFill>
                        </a:rPr>
                        <a:t>Critical Project Element</a:t>
                      </a:r>
                      <a:endParaRPr b="1" sz="2400">
                        <a:solidFill>
                          <a:schemeClr val="dk1"/>
                        </a:solidFill>
                      </a:endParaRPr>
                    </a:p>
                  </a:txBody>
                  <a:tcPr marT="91425" marB="91425" marR="91425" marL="91425">
                    <a:solidFill>
                      <a:schemeClr val="lt1"/>
                    </a:solidFill>
                  </a:tcPr>
                </a:tc>
                <a:tc>
                  <a:txBody>
                    <a:bodyPr/>
                    <a:lstStyle/>
                    <a:p>
                      <a:pPr indent="0" lvl="0" marL="0" rtl="0" algn="ctr">
                        <a:spcBef>
                          <a:spcPts val="0"/>
                        </a:spcBef>
                        <a:spcAft>
                          <a:spcPts val="0"/>
                        </a:spcAft>
                        <a:buNone/>
                      </a:pPr>
                      <a:r>
                        <a:rPr b="1" lang="en" sz="2400">
                          <a:solidFill>
                            <a:schemeClr val="dk1"/>
                          </a:solidFill>
                        </a:rPr>
                        <a:t>Reasoning</a:t>
                      </a:r>
                      <a:endParaRPr b="1" sz="2400">
                        <a:solidFill>
                          <a:schemeClr val="dk1"/>
                        </a:solidFill>
                      </a:endParaRPr>
                    </a:p>
                  </a:txBody>
                  <a:tcPr marT="91425" marB="91425" marR="91425" marL="91425">
                    <a:solidFill>
                      <a:schemeClr val="lt1"/>
                    </a:solidFill>
                  </a:tcPr>
                </a:tc>
              </a:tr>
              <a:tr h="381000">
                <a:tc>
                  <a:txBody>
                    <a:bodyPr/>
                    <a:lstStyle/>
                    <a:p>
                      <a:pPr indent="0" lvl="0" marL="0" rtl="0" algn="l">
                        <a:spcBef>
                          <a:spcPts val="0"/>
                        </a:spcBef>
                        <a:spcAft>
                          <a:spcPts val="0"/>
                        </a:spcAft>
                        <a:buNone/>
                      </a:pPr>
                      <a:r>
                        <a:rPr lang="en" sz="2200">
                          <a:solidFill>
                            <a:schemeClr val="dk1"/>
                          </a:solidFill>
                        </a:rPr>
                        <a:t>Sensor</a:t>
                      </a:r>
                      <a:endParaRPr sz="2200">
                        <a:solidFill>
                          <a:schemeClr val="dk1"/>
                        </a:solidFill>
                      </a:endParaRPr>
                    </a:p>
                  </a:txBody>
                  <a:tcPr marT="91425" marB="91425" marR="91425" marL="91425"/>
                </a:tc>
                <a:tc>
                  <a:txBody>
                    <a:bodyPr/>
                    <a:lstStyle/>
                    <a:p>
                      <a:pPr indent="0" lvl="0" marL="0" rtl="0" algn="l">
                        <a:lnSpc>
                          <a:spcPct val="115000"/>
                        </a:lnSpc>
                        <a:spcBef>
                          <a:spcPts val="0"/>
                        </a:spcBef>
                        <a:spcAft>
                          <a:spcPts val="0"/>
                        </a:spcAft>
                        <a:buNone/>
                      </a:pPr>
                      <a:r>
                        <a:rPr lang="en" sz="2200">
                          <a:solidFill>
                            <a:schemeClr val="dk1"/>
                          </a:solidFill>
                        </a:rPr>
                        <a:t>Necessary for data collection</a:t>
                      </a:r>
                      <a:endParaRPr sz="2200">
                        <a:solidFill>
                          <a:schemeClr val="dk1"/>
                        </a:solidFill>
                      </a:endParaRPr>
                    </a:p>
                  </a:txBody>
                  <a:tcPr marT="91425" marB="91425" marR="91425" marL="91425"/>
                </a:tc>
              </a:tr>
              <a:tr h="381000">
                <a:tc>
                  <a:txBody>
                    <a:bodyPr/>
                    <a:lstStyle/>
                    <a:p>
                      <a:pPr indent="0" lvl="0" marL="0" rtl="0" algn="l">
                        <a:spcBef>
                          <a:spcPts val="0"/>
                        </a:spcBef>
                        <a:spcAft>
                          <a:spcPts val="0"/>
                        </a:spcAft>
                        <a:buNone/>
                      </a:pPr>
                      <a:r>
                        <a:rPr lang="en" sz="2200">
                          <a:solidFill>
                            <a:schemeClr val="dk1"/>
                          </a:solidFill>
                        </a:rPr>
                        <a:t>Data Analysis</a:t>
                      </a:r>
                      <a:endParaRPr sz="2200">
                        <a:solidFill>
                          <a:schemeClr val="dk1"/>
                        </a:solidFill>
                      </a:endParaRPr>
                    </a:p>
                  </a:txBody>
                  <a:tcPr marT="91425" marB="91425" marR="91425" marL="91425"/>
                </a:tc>
                <a:tc>
                  <a:txBody>
                    <a:bodyPr/>
                    <a:lstStyle/>
                    <a:p>
                      <a:pPr indent="0" lvl="0" marL="0" rtl="0" algn="l">
                        <a:lnSpc>
                          <a:spcPct val="115000"/>
                        </a:lnSpc>
                        <a:spcBef>
                          <a:spcPts val="0"/>
                        </a:spcBef>
                        <a:spcAft>
                          <a:spcPts val="0"/>
                        </a:spcAft>
                        <a:buNone/>
                      </a:pPr>
                      <a:r>
                        <a:rPr lang="en" sz="2200">
                          <a:solidFill>
                            <a:schemeClr val="dk1"/>
                          </a:solidFill>
                        </a:rPr>
                        <a:t>Noise reduction, impact data processing</a:t>
                      </a:r>
                      <a:endParaRPr sz="2200">
                        <a:solidFill>
                          <a:schemeClr val="dk1"/>
                        </a:solidFill>
                      </a:endParaRPr>
                    </a:p>
                  </a:txBody>
                  <a:tcPr marT="91425" marB="91425" marR="91425" marL="91425"/>
                </a:tc>
              </a:tr>
              <a:tr h="381000">
                <a:tc>
                  <a:txBody>
                    <a:bodyPr/>
                    <a:lstStyle/>
                    <a:p>
                      <a:pPr indent="0" lvl="0" marL="0" rtl="0" algn="l">
                        <a:spcBef>
                          <a:spcPts val="0"/>
                        </a:spcBef>
                        <a:spcAft>
                          <a:spcPts val="0"/>
                        </a:spcAft>
                        <a:buNone/>
                      </a:pPr>
                      <a:r>
                        <a:rPr lang="en" sz="2200">
                          <a:solidFill>
                            <a:schemeClr val="dk1"/>
                          </a:solidFill>
                        </a:rPr>
                        <a:t>Testing/Simulation Software</a:t>
                      </a:r>
                      <a:endParaRPr sz="2200">
                        <a:solidFill>
                          <a:schemeClr val="dk1"/>
                        </a:solidFill>
                      </a:endParaRPr>
                    </a:p>
                  </a:txBody>
                  <a:tcPr marT="91425" marB="91425" marR="91425" marL="91425"/>
                </a:tc>
                <a:tc>
                  <a:txBody>
                    <a:bodyPr/>
                    <a:lstStyle/>
                    <a:p>
                      <a:pPr indent="0" lvl="0" marL="0" rtl="0" algn="l">
                        <a:spcBef>
                          <a:spcPts val="0"/>
                        </a:spcBef>
                        <a:spcAft>
                          <a:spcPts val="0"/>
                        </a:spcAft>
                        <a:buNone/>
                      </a:pPr>
                      <a:r>
                        <a:rPr lang="en" sz="2200">
                          <a:solidFill>
                            <a:schemeClr val="dk1"/>
                          </a:solidFill>
                        </a:rPr>
                        <a:t>Assisting/predicting testing results</a:t>
                      </a:r>
                      <a:endParaRPr sz="2200">
                        <a:solidFill>
                          <a:schemeClr val="dk1"/>
                        </a:solidFill>
                      </a:endParaRPr>
                    </a:p>
                  </a:txBody>
                  <a:tcPr marT="91425" marB="91425" marR="91425" marL="91425"/>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D1C97D5F27A942A6ECCDFB95DF13FE" ma:contentTypeVersion="2" ma:contentTypeDescription="Create a new document." ma:contentTypeScope="" ma:versionID="5c0e740550673f5f4954bb6797f86aac">
  <xsd:schema xmlns:xsd="http://www.w3.org/2001/XMLSchema" xmlns:xs="http://www.w3.org/2001/XMLSchema" xmlns:p="http://schemas.microsoft.com/office/2006/metadata/properties" xmlns:ns2="808fd839-170a-44a4-85e4-5aff044f8a2d" targetNamespace="http://schemas.microsoft.com/office/2006/metadata/properties" ma:root="true" ma:fieldsID="5619e1ff52abc926600559262f396ca4" ns2:_="">
    <xsd:import namespace="808fd839-170a-44a4-85e4-5aff044f8a2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8fd839-170a-44a4-85e4-5aff044f8a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A8E6C04-0F10-4C1D-A09B-4B043C813854}"/>
</file>

<file path=customXml/itemProps2.xml><?xml version="1.0" encoding="utf-8"?>
<ds:datastoreItem xmlns:ds="http://schemas.openxmlformats.org/officeDocument/2006/customXml" ds:itemID="{4B57A563-87EC-4D29-9E1E-1E9636D78155}"/>
</file>

<file path=customXml/itemProps3.xml><?xml version="1.0" encoding="utf-8"?>
<ds:datastoreItem xmlns:ds="http://schemas.openxmlformats.org/officeDocument/2006/customXml" ds:itemID="{E730C162-4AD2-407A-A9E8-2D64B4A3E556}"/>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0x01010055D1C97D5F27A942A6ECCDFB95DF13FE</vt:lpwstr>
  </property>
</Properties>
</file>