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10A_7A0837E1.xml" ContentType="application/vnd.ms-powerpoint.comments+xml"/>
  <Override PartName="/ppt/comments/modernComment_105_3379D070.xml" ContentType="application/vnd.ms-powerpoint.comments+xml"/>
  <Override PartName="/ppt/comments/modernComment_106_4AD96AB4.xml" ContentType="application/vnd.ms-powerpoint.comments+xml"/>
  <Override PartName="/ppt/comments/modernComment_147_2FA2E2ED.xml" ContentType="application/vnd.ms-powerpoint.comments+xml"/>
  <Override PartName="/ppt/comments/modernComment_15D_D2917734.xml" ContentType="application/vnd.ms-powerpoint.comments+xml"/>
  <Override PartName="/ppt/comments/modernComment_11D_198062F1.xml" ContentType="application/vnd.ms-powerpoint.comment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comments/modernComment_125_E08E4130.xml" ContentType="application/vnd.ms-powerpoint.comments+xml"/>
  <Override PartName="/ppt/comments/modernComment_15A_D68C8AF4.xml" ContentType="application/vnd.ms-powerpoint.comments+xml"/>
  <Override PartName="/ppt/authors.xml" ContentType="application/vnd.ms-powerpoint.authors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comments/modernComment_108_A756EE79.xml" ContentType="application/vnd.ms-powerpoint.comments+xml"/>
  <Override PartName="/ppt/comments/modernComment_109_777936DA.xml" ContentType="application/vnd.ms-powerpoint.comment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75"/>
  </p:notesMasterIdLst>
  <p:sldIdLst>
    <p:sldId id="256" r:id="rId2"/>
    <p:sldId id="350" r:id="rId3"/>
    <p:sldId id="318" r:id="rId4"/>
    <p:sldId id="264" r:id="rId5"/>
    <p:sldId id="267" r:id="rId6"/>
    <p:sldId id="263" r:id="rId7"/>
    <p:sldId id="326" r:id="rId8"/>
    <p:sldId id="265" r:id="rId9"/>
    <p:sldId id="332" r:id="rId10"/>
    <p:sldId id="266" r:id="rId11"/>
    <p:sldId id="261" r:id="rId12"/>
    <p:sldId id="262" r:id="rId13"/>
    <p:sldId id="310" r:id="rId14"/>
    <p:sldId id="279" r:id="rId15"/>
    <p:sldId id="258" r:id="rId16"/>
    <p:sldId id="287" r:id="rId17"/>
    <p:sldId id="271" r:id="rId18"/>
    <p:sldId id="323" r:id="rId19"/>
    <p:sldId id="314" r:id="rId20"/>
    <p:sldId id="339" r:id="rId21"/>
    <p:sldId id="272" r:id="rId22"/>
    <p:sldId id="327" r:id="rId23"/>
    <p:sldId id="289" r:id="rId24"/>
    <p:sldId id="349" r:id="rId25"/>
    <p:sldId id="343" r:id="rId26"/>
    <p:sldId id="345" r:id="rId27"/>
    <p:sldId id="290" r:id="rId28"/>
    <p:sldId id="315" r:id="rId29"/>
    <p:sldId id="291" r:id="rId30"/>
    <p:sldId id="305" r:id="rId31"/>
    <p:sldId id="324" r:id="rId32"/>
    <p:sldId id="325" r:id="rId33"/>
    <p:sldId id="292" r:id="rId34"/>
    <p:sldId id="328" r:id="rId35"/>
    <p:sldId id="285" r:id="rId36"/>
    <p:sldId id="320" r:id="rId37"/>
    <p:sldId id="259" r:id="rId38"/>
    <p:sldId id="313" r:id="rId39"/>
    <p:sldId id="275" r:id="rId40"/>
    <p:sldId id="321" r:id="rId41"/>
    <p:sldId id="322" r:id="rId42"/>
    <p:sldId id="260" r:id="rId43"/>
    <p:sldId id="347" r:id="rId44"/>
    <p:sldId id="269" r:id="rId45"/>
    <p:sldId id="296" r:id="rId46"/>
    <p:sldId id="297" r:id="rId47"/>
    <p:sldId id="281" r:id="rId48"/>
    <p:sldId id="270" r:id="rId49"/>
    <p:sldId id="308" r:id="rId50"/>
    <p:sldId id="278" r:id="rId51"/>
    <p:sldId id="280" r:id="rId52"/>
    <p:sldId id="286" r:id="rId53"/>
    <p:sldId id="312" r:id="rId54"/>
    <p:sldId id="338" r:id="rId55"/>
    <p:sldId id="306" r:id="rId56"/>
    <p:sldId id="307" r:id="rId57"/>
    <p:sldId id="293" r:id="rId58"/>
    <p:sldId id="282" r:id="rId59"/>
    <p:sldId id="351" r:id="rId60"/>
    <p:sldId id="274" r:id="rId61"/>
    <p:sldId id="346" r:id="rId62"/>
    <p:sldId id="283" r:id="rId63"/>
    <p:sldId id="333" r:id="rId64"/>
    <p:sldId id="344" r:id="rId65"/>
    <p:sldId id="348" r:id="rId66"/>
    <p:sldId id="340" r:id="rId67"/>
    <p:sldId id="317" r:id="rId68"/>
    <p:sldId id="341" r:id="rId69"/>
    <p:sldId id="342" r:id="rId70"/>
    <p:sldId id="334" r:id="rId71"/>
    <p:sldId id="335" r:id="rId72"/>
    <p:sldId id="337" r:id="rId73"/>
    <p:sldId id="336" r:id="rId7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439C85A8-6900-4691-8543-5653868AB143}">
          <p14:sldIdLst>
            <p14:sldId id="256"/>
            <p14:sldId id="350"/>
            <p14:sldId id="318"/>
            <p14:sldId id="264"/>
            <p14:sldId id="267"/>
            <p14:sldId id="263"/>
            <p14:sldId id="326"/>
            <p14:sldId id="265"/>
            <p14:sldId id="332"/>
            <p14:sldId id="266"/>
            <p14:sldId id="261"/>
            <p14:sldId id="262"/>
            <p14:sldId id="310"/>
            <p14:sldId id="279"/>
            <p14:sldId id="258"/>
            <p14:sldId id="287"/>
            <p14:sldId id="271"/>
            <p14:sldId id="323"/>
            <p14:sldId id="314"/>
            <p14:sldId id="339"/>
            <p14:sldId id="272"/>
            <p14:sldId id="327"/>
            <p14:sldId id="289"/>
          </p14:sldIdLst>
        </p14:section>
        <p14:section name="Untitled Section" id="{2C34F95F-4B01-467A-B3C4-88D146A4A2BE}">
          <p14:sldIdLst>
            <p14:sldId id="349"/>
            <p14:sldId id="343"/>
            <p14:sldId id="345"/>
            <p14:sldId id="290"/>
            <p14:sldId id="315"/>
            <p14:sldId id="291"/>
            <p14:sldId id="305"/>
            <p14:sldId id="324"/>
            <p14:sldId id="325"/>
            <p14:sldId id="292"/>
            <p14:sldId id="328"/>
            <p14:sldId id="285"/>
            <p14:sldId id="320"/>
            <p14:sldId id="259"/>
            <p14:sldId id="313"/>
            <p14:sldId id="275"/>
            <p14:sldId id="321"/>
            <p14:sldId id="322"/>
            <p14:sldId id="260"/>
            <p14:sldId id="347"/>
            <p14:sldId id="269"/>
            <p14:sldId id="296"/>
            <p14:sldId id="297"/>
            <p14:sldId id="281"/>
            <p14:sldId id="270"/>
            <p14:sldId id="308"/>
            <p14:sldId id="278"/>
            <p14:sldId id="280"/>
            <p14:sldId id="286"/>
            <p14:sldId id="312"/>
            <p14:sldId id="338"/>
            <p14:sldId id="306"/>
            <p14:sldId id="307"/>
            <p14:sldId id="293"/>
            <p14:sldId id="282"/>
            <p14:sldId id="351"/>
            <p14:sldId id="274"/>
            <p14:sldId id="346"/>
            <p14:sldId id="283"/>
            <p14:sldId id="333"/>
            <p14:sldId id="344"/>
            <p14:sldId id="348"/>
            <p14:sldId id="340"/>
            <p14:sldId id="317"/>
            <p14:sldId id="341"/>
            <p14:sldId id="342"/>
            <p14:sldId id="334"/>
            <p14:sldId id="335"/>
            <p14:sldId id="337"/>
            <p14:sldId id="33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0081907-C3C1-C6BB-34FC-3239CCC4E1DC}" name="Braden Robert Kopec" initials="BK" userId="S::brko2755@colorado.edu::a802af92-331d-42a8-979a-bd29923fbff3" providerId="AD"/>
  <p188:author id="{3C58551B-25C4-5B3E-2729-D0039A9EC1CD}" name="Kathryn Elizabeth Boykin" initials="KB" userId="S::kabo6094@colorado.edu::85b01d72-4feb-43b2-87fb-8c976b01b8df" providerId="AD"/>
  <p188:author id="{2BC6C84E-6B58-E085-A76A-C70AA8928C9B}" name="Benjamin Hunter Esser" initials="BHE" userId="Benjamin Hunter Esser" providerId="None"/>
  <p188:author id="{39C33B8A-4347-E32C-C8FA-FA87A19280DC}" name="Jack Thomas Huston" initials="JTH" userId="Jack Thomas Huston" providerId="None"/>
  <p188:author id="{65F9009A-F46F-42AA-87B0-8B9BEC812940}" name="Joseph Charles Miserlian" initials="JCM" userId="S::jomi4816@colorado.edu::0a5cf395-2505-4a53-bf32-9a91c5a6455d" providerId="AD"/>
  <p188:author id="{B8B973C1-ACB6-3EE8-0166-26AFCE8FC11F}" name="Ryan Thomas Bennett" initials="RTB" userId="S::rybe3618@colorado.edu::9e9f1c39-9541-4b67-a07f-102cb78152ad" providerId="AD"/>
  <p188:author id="{E4FF52F9-7B3D-56DD-FF1B-41319261666B}" name="Ryan Thomas Bennett" initials="RTB" userId="Ryan Thomas Bennett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EE09"/>
    <a:srgbClr val="CFCFD1"/>
    <a:srgbClr val="FFFFFF"/>
    <a:srgbClr val="CC6600"/>
    <a:srgbClr val="767171"/>
    <a:srgbClr val="3C572A"/>
    <a:srgbClr val="303D1E"/>
    <a:srgbClr val="30441E"/>
    <a:srgbClr val="304B1E"/>
    <a:srgbClr val="FFE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E50186-2514-42D9-8B11-AF40567326EC}" v="758" dt="2022-10-03T06:09:01.238"/>
    <p1510:client id="{1F8264BD-1F8A-D045-A84F-A9E3F86CD271}" v="1223" dt="2022-10-03T02:07:43.471"/>
    <p1510:client id="{22EE5CD7-7212-4FE1-961C-4A2CEE46A250}" v="39" dt="2022-10-03T03:55:48.959"/>
    <p1510:client id="{4DD971D8-1D73-BA07-E1D6-E26501FFEA24}" v="78" dt="2022-10-03T05:39:40.691"/>
    <p1510:client id="{70E22CAB-A948-4EFA-8F72-ADF036DB7AD4}" v="27" dt="2022-10-02T23:20:14.920"/>
    <p1510:client id="{9FAFB9E4-F7F5-4C7F-AFF9-40917ABEA333}" v="2555" dt="2022-10-03T05:56:05.307"/>
    <p1510:client id="{AC0E150D-A4CC-3F1B-5F95-F6D18B817307}" v="248" dt="2022-10-02T22:43:11.638"/>
    <p1510:client id="{BD8EF00A-04C1-4086-B7E0-E0C11E29AD71}" v="595" dt="2022-10-03T00:37:17.915"/>
    <p1510:client id="{C377741D-6F4A-6CD6-C587-316CDCF2C18C}" v="250" dt="2022-10-02T21:18:08.146"/>
    <p1510:client id="{C5F7C15E-1D7B-457D-9809-846F5FCC64E5}" v="164" dt="2022-10-02T23:32:41.6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06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customXml" Target="../customXml/item3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customXml" Target="../customXml/item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83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8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omments/modernComment_105_3379D07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84D7133-BDB8-498F-83AC-2980F42DCE4D}" authorId="{C0081907-C3C1-C6BB-34FC-3239CCC4E1DC}" status="resolved" created="2022-09-27T17:29:26.102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863621232" sldId="261"/>
      <ac:spMk id="3" creationId="{E87ED498-D7C8-23EB-8417-11532FEF76F5}"/>
      <ac:txMk cp="0">
        <ac:context len="275" hash="3218433838"/>
      </ac:txMk>
    </ac:txMkLst>
    <p188:pos x="5625352" y="638735"/>
    <p188:replyLst>
      <p188:reply id="{BE8471BF-8389-41E8-8F81-4E5FC80BA372}" authorId="{39C33B8A-4347-E32C-C8FA-FA87A19280DC}" created="2022-09-27T17:58:30.806">
        <p188:txBody>
          <a:bodyPr/>
          <a:lstStyle/>
          <a:p>
            <a:r>
              <a:rPr lang="en-US"/>
              <a:t>Yeah, we need to talk with Astrobi Erik though. If we say our requirement is to detect 1-4 microns only, then charge detection doesn't allow for that</a:t>
            </a:r>
          </a:p>
        </p188:txBody>
      </p188:reply>
      <p188:reply id="{513B8A4F-6376-4141-9D74-904CBF70E906}" authorId="{C0081907-C3C1-C6BB-34FC-3239CCC4E1DC}" created="2022-09-27T19:22:48.690">
        <p188:txBody>
          <a:bodyPr/>
          <a:lstStyle/>
          <a:p>
            <a:r>
              <a:rPr lang="en-US"/>
              <a:t>Ok, maybe we work to discuss a charge density per second (or variable charge density per second), the same way that we are assuming a constant mass flow. I think that could be huge for decomplicating the issue, as well as design it for the final test environment.</a:t>
            </a:r>
          </a:p>
        </p188:txBody>
      </p188:reply>
    </p188:replyLst>
    <p188:txBody>
      <a:bodyPr/>
      <a:lstStyle/>
      <a:p>
        <a:r>
          <a:rPr lang="en-US"/>
          <a:t>Maybe don't include this because it is in our original requirements to do 1-4. Don't want to overcomplicate or give the PAB ammo</a:t>
        </a:r>
      </a:p>
    </p188:txBody>
  </p188:cm>
  <p188:cm id="{DFCE17F4-02FA-47E9-91B9-8AE3BFE64A86}" authorId="{C0081907-C3C1-C6BB-34FC-3239CCC4E1DC}" status="resolved" created="2022-09-27T17:31:54.730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863621232" sldId="261"/>
      <ac:spMk id="3" creationId="{E87ED498-D7C8-23EB-8417-11532FEF76F5}"/>
      <ac:txMk cp="0">
        <ac:context len="275" hash="3218433838"/>
      </ac:txMk>
    </ac:txMkLst>
    <p188:pos x="4549588" y="1966632"/>
    <p188:txBody>
      <a:bodyPr/>
      <a:lstStyle/>
      <a:p>
        <a:r>
          <a:rPr lang="en-US"/>
          <a:t>Maybe add all of these stats as bullets (include average charge) slide is getting pretty wordy</a:t>
        </a:r>
      </a:p>
    </p188:txBody>
  </p188:cm>
</p188:cmLst>
</file>

<file path=ppt/comments/modernComment_106_4AD96AB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2ACDB74-01E7-42F2-820F-DC0101484321}" authorId="{C0081907-C3C1-C6BB-34FC-3239CCC4E1DC}" status="resolved" created="2022-09-27T17:28:57.148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255762612" sldId="262"/>
      <ac:spMk id="2" creationId="{C036B52F-342D-602D-5C31-0C7F44367EF1}"/>
      <ac:txMk cp="15">
        <ac:context len="41" hash="4293269746"/>
      </ac:txMk>
    </ac:txMkLst>
    <p188:pos x="4129367" y="470647"/>
    <p188:txBody>
      <a:bodyPr/>
      <a:lstStyle/>
      <a:p>
        <a:r>
          <a:rPr lang="en-US"/>
          <a:t>Maybe call this section Constraints: Size</a:t>
        </a:r>
      </a:p>
    </p188:txBody>
  </p188:cm>
</p188:cmLst>
</file>

<file path=ppt/comments/modernComment_108_A756EE7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93CDC09-DEF5-495E-A8D9-8062C9FFA8C5}" authorId="{B8B973C1-ACB6-3EE8-0166-26AFCE8FC11F}" status="resolved" created="2022-09-30T19:00:59.996" complete="100000">
    <pc:sldMkLst xmlns:pc="http://schemas.microsoft.com/office/powerpoint/2013/main/command">
      <pc:docMk/>
      <pc:sldMk cId="2807492217" sldId="264"/>
    </pc:sldMkLst>
    <p188:txBody>
      <a:bodyPr/>
      <a:lstStyle/>
      <a:p>
        <a:r>
          <a:rPr lang="en-US"/>
          <a:t>wider so that we take up more of the screen</a:t>
        </a:r>
      </a:p>
    </p188:txBody>
  </p188:cm>
</p188:cmLst>
</file>

<file path=ppt/comments/modernComment_109_777936D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8E79730-CE92-4FE2-A06A-45DC465E5D2D}" authorId="{65F9009A-F46F-42AA-87B0-8B9BEC812940}" created="2022-09-29T16:08:30.90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004432602" sldId="265"/>
      <ac:spMk id="3" creationId="{EF3EF9B9-D721-8BFF-F38A-C620A95BABB1}"/>
    </ac:deMkLst>
    <p188:txBody>
      <a:bodyPr/>
      <a:lstStyle/>
      <a:p>
        <a:r>
          <a:rPr lang="en-US"/>
          <a:t>More detail on CPE's
(Check with Knudsen)</a:t>
        </a:r>
      </a:p>
    </p188:txBody>
  </p188:cm>
  <p188:cm id="{3BE108CC-F4B5-4CE8-916D-610447B865A9}" authorId="{C0081907-C3C1-C6BB-34FC-3239CCC4E1DC}" created="2022-10-02T20:48:22.897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004432602" sldId="265"/>
      <ac:spMk id="3" creationId="{EF3EF9B9-D721-8BFF-F38A-C620A95BABB1}"/>
      <ac:txMk cp="210" len="11">
        <ac:context len="294" hash="4134727572"/>
      </ac:txMk>
    </ac:txMkLst>
    <p188:pos x="2280397" y="2790264"/>
    <p188:txBody>
      <a:bodyPr/>
      <a:lstStyle/>
      <a:p>
        <a:r>
          <a:rPr lang="en-US"/>
          <a:t>Vacuum chamber testing: ​
Sensor must operate in vacuum conditions​
Sensor must interface with vacuum chamber
^^ This is what I deleted</a:t>
        </a:r>
      </a:p>
    </p188:txBody>
  </p188:cm>
</p188:cmLst>
</file>

<file path=ppt/comments/modernComment_10A_7A0837E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8A0D656-3D5C-42C9-BFE9-37E077D876A9}" authorId="{C0081907-C3C1-C6BB-34FC-3239CCC4E1DC}" status="resolved" created="2022-09-29T23:44:48.405" complete="100000">
    <pc:sldMkLst xmlns:pc="http://schemas.microsoft.com/office/powerpoint/2013/main/command">
      <pc:docMk/>
      <pc:sldMk cId="2047358945" sldId="266"/>
    </pc:sldMkLst>
    <p188:replyLst>
      <p188:reply id="{A2877317-76EB-4411-90C4-1CA86B1D8B73}" authorId="{E4FF52F9-7B3D-56DD-FF1B-41319261666B}" created="2022-09-30T02:00:58.123">
        <p188:txBody>
          <a:bodyPr/>
          <a:lstStyle/>
          <a:p>
            <a:r>
              <a:rPr lang="en-US"/>
              <a:t>Yeah, I agree, I think it's a little better in this spot to introduce our discussion</a:t>
            </a:r>
          </a:p>
        </p188:txBody>
      </p188:reply>
    </p188:replyLst>
    <p188:txBody>
      <a:bodyPr/>
      <a:lstStyle/>
      <a:p>
        <a:r>
          <a:rPr lang="en-US"/>
          <a:t>This slide is supposed to be section 1.3 - so before the "Trades" section formally starts. I think it should go after the trades title slide. Anyone have any thoughts?</a:t>
        </a:r>
      </a:p>
    </p188:txBody>
  </p188:cm>
</p188:cmLst>
</file>

<file path=ppt/comments/modernComment_11D_198062F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DF849FD-40E6-4947-89EA-F3A8E8CF3F4B}" authorId="{C0081907-C3C1-C6BB-34FC-3239CCC4E1DC}" created="2022-09-30T05:46:42.079">
    <pc:sldMkLst xmlns:pc="http://schemas.microsoft.com/office/powerpoint/2013/main/command">
      <pc:docMk/>
      <pc:sldMk cId="427844337" sldId="285"/>
    </pc:sldMkLst>
    <p188:replyLst>
      <p188:reply id="{85C82248-1DA1-446E-B9DB-B4DA7F5202E9}" authorId="{C0081907-C3C1-C6BB-34FC-3239CCC4E1DC}" created="2022-09-30T05:46:50.892">
        <p188:txBody>
          <a:bodyPr/>
          <a:lstStyle/>
          <a:p>
            <a:r>
              <a:rPr lang="en-US"/>
              <a:t>great spelling brady</a:t>
            </a:r>
          </a:p>
        </p188:txBody>
      </p188:reply>
    </p188:replyLst>
    <p188:txBody>
      <a:bodyPr/>
      <a:lstStyle/>
      <a:p>
        <a:r>
          <a:rPr lang="en-US"/>
          <a:t>Do we need to add uncertainty to this discrete section? we talk about it in the next section, and I think that should cover the uncertainty analisys that we have to do for 2.4</a:t>
        </a:r>
      </a:p>
    </p188:txBody>
  </p188:cm>
  <p188:cm id="{EEFACFA9-FC1F-48B0-A701-4D0061B73D91}" authorId="{B8B973C1-ACB6-3EE8-0166-26AFCE8FC11F}" created="2022-09-30T15:03:59.575">
    <pc:sldMkLst xmlns:pc="http://schemas.microsoft.com/office/powerpoint/2013/main/command">
      <pc:docMk/>
      <pc:sldMk cId="427844337" sldId="285"/>
    </pc:sldMkLst>
    <p188:txBody>
      <a:bodyPr/>
      <a:lstStyle/>
      <a:p>
        <a:r>
          <a:rPr lang="en-US"/>
          <a:t>Would we also want to change this to a black background like we've done with previous tables?</a:t>
        </a:r>
      </a:p>
    </p188:txBody>
  </p188:cm>
</p188:cmLst>
</file>

<file path=ppt/comments/modernComment_125_E08E413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FD833CD-97CA-4D79-8814-7220854DA9BE}" authorId="{C0081907-C3C1-C6BB-34FC-3239CCC4E1DC}" created="2022-09-29T02:46:12.854">
    <pc:sldMkLst xmlns:pc="http://schemas.microsoft.com/office/powerpoint/2013/main/command">
      <pc:docMk/>
      <pc:sldMk cId="3767419184" sldId="293"/>
    </pc:sldMkLst>
    <p188:txBody>
      <a:bodyPr/>
      <a:lstStyle/>
      <a:p>
        <a:r>
          <a:rPr lang="en-US"/>
          <a:t>We may have to move this to the backup slides :(</a:t>
        </a:r>
      </a:p>
    </p188:txBody>
  </p188:cm>
</p188:cmLst>
</file>

<file path=ppt/comments/modernComment_147_2FA2E2E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78A16B7-C227-47DC-BAEA-9E6CE90E8518}" authorId="{E4FF52F9-7B3D-56DD-FF1B-41319261666B}" status="resolved" created="2022-09-30T02:03:26.894" complete="100000">
    <pc:sldMkLst xmlns:pc="http://schemas.microsoft.com/office/powerpoint/2013/main/command">
      <pc:docMk/>
      <pc:sldMk cId="799204077" sldId="327"/>
    </pc:sldMkLst>
    <p188:replyLst>
      <p188:reply id="{7FA72FF2-C38A-4DE8-840F-75642D8F6BD1}" authorId="{3C58551B-25C4-5B3E-2729-D0039A9EC1CD}" created="2022-09-30T02:17:17.101">
        <p188:txBody>
          <a:bodyPr/>
          <a:lstStyle/>
          <a:p>
            <a:r>
              <a:rPr lang="en-US"/>
              <a:t>You right, fixing it now </a:t>
            </a:r>
          </a:p>
        </p188:txBody>
      </p188:reply>
    </p188:replyLst>
    <p188:txBody>
      <a:bodyPr/>
      <a:lstStyle/>
      <a:p>
        <a:r>
          <a:rPr lang="en-US"/>
          <a:t>Should it be coefficient too large? on sever likely box. Like a higher coefficient of restitution means less energy is being transferred to the sensor plate</a:t>
        </a:r>
      </a:p>
    </p188:txBody>
  </p188:cm>
</p188:cmLst>
</file>

<file path=ppt/comments/modernComment_15A_D68C8AF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ABF394F-2D77-4B6A-B605-159FE2E0DDD8}" authorId="{C0081907-C3C1-C6BB-34FC-3239CCC4E1DC}" created="2022-09-30T06:16:01.278">
    <pc:sldMkLst xmlns:pc="http://schemas.microsoft.com/office/powerpoint/2013/main/command">
      <pc:docMk/>
      <pc:sldMk cId="3599534836" sldId="346"/>
    </pc:sldMkLst>
    <p188:txBody>
      <a:bodyPr/>
      <a:lstStyle/>
      <a:p>
        <a:r>
          <a:rPr lang="en-US"/>
          <a:t>We may want to put this in the backup slides since we haven't done too much research on this</a:t>
        </a:r>
      </a:p>
    </p188:txBody>
  </p188:cm>
</p188:cmLst>
</file>

<file path=ppt/comments/modernComment_15D_D291773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312B490-B4FA-4E07-AE10-B1F1D67F86EF}" authorId="{2BC6C84E-6B58-E085-A76A-C70AA8928C9B}" created="2022-09-30T19:08:20.962">
    <pc:sldMkLst xmlns:pc="http://schemas.microsoft.com/office/powerpoint/2013/main/command">
      <pc:docMk/>
      <pc:sldMk cId="3532748596" sldId="349"/>
    </pc:sldMkLst>
    <p188:txBody>
      <a:bodyPr/>
      <a:lstStyle/>
      <a:p>
        <a:r>
          <a:rPr lang="en-US"/>
          <a:t>Center equations</a:t>
        </a:r>
      </a:p>
    </p188:txBody>
  </p188:cm>
</p188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30T04:48:08.0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15055 3678 0 0 0,'0'6'0'0'0,"0"8"0"0"0,6 19 0 0 0,20 125 0 0 0,17 149 0 0 0,20 136 0 0 0,5 101 0 0 0,-3 60 0 0 0,-7 5 0 0 0,-13-41 0 0 0,-8-57 0 0 0,-10-49 0 0 0,-11-32 0 0 0,-7-23 0 0 0,-5-38 0 0 0,-4-46 0 0 0,-1-36 0 0 0,-1-31 0 0 0,0-11 0 0 0,1-11 0 0 0,-1-15 0 0 0,2-15 0 0 0,-1-25 0 0 0,1-24 0 0 0,0-20 0 0 0,0-22 0 0 0,0 66 0 0 0,0 15 0 0 0,0 22 0 0 0,0-13 0 0 0,0-30 0 0 0,0-37 0 0 0,0-37 0 0 0,0-35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30T04:48:08.0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7011 3724 0 0 0,'0'12'0'0'0,"12"21"0"0"0,28 31 0 0 0,38 33 0 0 0,28 18 0 0 0,21 2 0 0 0,13-13 0 0 0,1-18 0 0 0,-13-30 0 0 0,-15-49 0 0 0,-9-78 0 0 0,-4-83 0 0 0,77-158 0 0 0,8-26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30T04:48:08.0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10769 2117 0 0 0,'0'0'0'0'0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30T04:48:08.0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5027 4921 0 0 0,'0'0'0'0'0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30T04:48:08.0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5027 5133 0 0 0,'0'0'0'0'0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30T04:48:08.0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9816 5318 0 0 0,'0'0'0'0'0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30T04:48:08.0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8281 5054 0 0 0,'0'0'0'0'0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30T04:48:08.0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8281 5054 0 0 0,'0'0'0'0'0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30T04:48:08.0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8520 5186 0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B4FE70-C9BB-45D0-AFB6-D190849D072E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CEA0BF-B4A3-403A-AAB6-F2715EC72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46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Brady </a:t>
            </a:r>
            <a:r>
              <a:rPr lang="en-US" err="1">
                <a:cs typeface="Calibri"/>
              </a:rPr>
              <a:t>Kopec</a:t>
            </a:r>
            <a:r>
              <a:rPr lang="en-US">
                <a:cs typeface="Calibri"/>
              </a:rPr>
              <a:t>, Kate Boykin, Lila </a:t>
            </a:r>
            <a:r>
              <a:rPr lang="en-US" err="1">
                <a:cs typeface="Calibri"/>
              </a:rPr>
              <a:t>Monprode</a:t>
            </a:r>
            <a:r>
              <a:rPr lang="en-US">
                <a:cs typeface="Calibri"/>
              </a:rPr>
              <a:t>, Reid Schneckenburger, Joe </a:t>
            </a:r>
            <a:r>
              <a:rPr lang="en-US" err="1">
                <a:cs typeface="Calibri"/>
              </a:rPr>
              <a:t>Miserlian</a:t>
            </a:r>
            <a:r>
              <a:rPr lang="en-US">
                <a:cs typeface="Calibri"/>
              </a:rPr>
              <a:t>, Jack Huston, Skylar Clark, Ben </a:t>
            </a:r>
            <a:r>
              <a:rPr lang="en-US" err="1">
                <a:cs typeface="Calibri"/>
              </a:rPr>
              <a:t>Esser</a:t>
            </a:r>
            <a:r>
              <a:rPr lang="en-US">
                <a:cs typeface="Calibri"/>
              </a:rPr>
              <a:t>, Ryan Bennett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EA0BF-B4A3-403A-AAB6-F2715EC72AA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371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We need to update this </a:t>
            </a:r>
            <a:r>
              <a:rPr lang="en-US" err="1">
                <a:cs typeface="Calibri"/>
              </a:rPr>
              <a:t>conops</a:t>
            </a:r>
            <a:r>
              <a:rPr lang="en-US">
                <a:cs typeface="Calibri"/>
              </a:rPr>
              <a:t> – maybe no more vibration detection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EA0BF-B4A3-403A-AAB6-F2715EC72AA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3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EA0BF-B4A3-403A-AAB6-F2715EC72AA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34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EA0BF-B4A3-403A-AAB6-F2715EC72AA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28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Sensity – How big of a response does a certain sensor type</a:t>
            </a:r>
            <a:br>
              <a:rPr lang="en-US"/>
            </a:br>
            <a:r>
              <a:rPr lang="en-US"/>
              <a:t>Versatility – Range of particle sizes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EA0BF-B4A3-403A-AAB6-F2715EC72AA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711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Assumptions:</a:t>
            </a:r>
          </a:p>
          <a:p>
            <a:r>
              <a:rPr lang="en-US"/>
              <a:t>Perfect energy conversion, no losses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EA0BF-B4A3-403A-AAB6-F2715EC72AA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34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Sensitivity: </a:t>
            </a:r>
            <a:r>
              <a:rPr lang="en-US">
                <a:solidFill>
                  <a:srgbClr val="FFFF00"/>
                </a:solidFill>
                <a:cs typeface="Calibri"/>
              </a:rPr>
              <a:t>TBD</a:t>
            </a:r>
            <a:endParaRPr lang="en-US">
              <a:solidFill>
                <a:srgbClr val="FFFF00"/>
              </a:solidFill>
            </a:endParaRPr>
          </a:p>
          <a:p>
            <a:pPr lvl="1"/>
            <a:r>
              <a:rPr lang="en-US">
                <a:ea typeface="Calibri"/>
                <a:cs typeface="Calibri"/>
              </a:rPr>
              <a:t>Would need transducer sensitive enough to measure these small displacements over</a:t>
            </a:r>
          </a:p>
          <a:p>
            <a:pPr lvl="1"/>
            <a:r>
              <a:rPr lang="en-US">
                <a:ea typeface="Calibri"/>
                <a:cs typeface="Calibri"/>
              </a:rPr>
              <a:t>Will impact vibrations stand out enough over noise from external vibrations?</a:t>
            </a:r>
          </a:p>
          <a:p>
            <a:pPr lvl="1"/>
            <a:r>
              <a:rPr lang="en-US">
                <a:ea typeface="Calibri"/>
                <a:cs typeface="Calibri"/>
              </a:rPr>
              <a:t>We will create spring-mass simulation to analyze the vibrational response</a:t>
            </a:r>
          </a:p>
          <a:p>
            <a:r>
              <a:rPr lang="en-US">
                <a:cs typeface="Calibri"/>
              </a:rPr>
              <a:t>Versatility: </a:t>
            </a:r>
            <a:r>
              <a:rPr lang="en-US">
                <a:solidFill>
                  <a:srgbClr val="FFFF00"/>
                </a:solidFill>
                <a:cs typeface="Calibri"/>
              </a:rPr>
              <a:t>3</a:t>
            </a:r>
            <a:endParaRPr lang="en-US">
              <a:ea typeface="+mn-lt"/>
              <a:cs typeface="+mn-lt"/>
            </a:endParaRPr>
          </a:p>
          <a:p>
            <a:pPr lvl="1"/>
            <a:r>
              <a:rPr lang="en-US">
                <a:cs typeface="Calibri"/>
              </a:rPr>
              <a:t>Could detect individual impacts for larger, less frequent particles</a:t>
            </a:r>
          </a:p>
          <a:p>
            <a:pPr lvl="1"/>
            <a:r>
              <a:rPr lang="en-US">
                <a:cs typeface="Calibri"/>
              </a:rPr>
              <a:t>Output depends only on size and velocity of particle</a:t>
            </a:r>
            <a:endParaRPr lang="en-US">
              <a:ea typeface="Calibri"/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EA0BF-B4A3-403A-AAB6-F2715EC72AA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17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EA0BF-B4A3-403A-AAB6-F2715EC72AA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51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EA0BF-B4A3-403A-AAB6-F2715EC72AA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918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51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291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55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320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40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721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920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08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30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09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23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1F39104-BCD7-1C2D-747A-A35743705629}"/>
              </a:ext>
            </a:extLst>
          </p:cNvPr>
          <p:cNvSpPr/>
          <p:nvPr userDrawn="1"/>
        </p:nvSpPr>
        <p:spPr>
          <a:xfrm>
            <a:off x="0" y="6241576"/>
            <a:ext cx="12192000" cy="6164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10/3/2022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 u="none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8B43E8-1833-BA6B-7C8C-4098E1A8B7CD}"/>
              </a:ext>
            </a:extLst>
          </p:cNvPr>
          <p:cNvCxnSpPr/>
          <p:nvPr userDrawn="1"/>
        </p:nvCxnSpPr>
        <p:spPr>
          <a:xfrm>
            <a:off x="0" y="6241576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pool ball&#10;&#10;Description automatically generated">
            <a:extLst>
              <a:ext uri="{FF2B5EF4-FFF2-40B4-BE49-F238E27FC236}">
                <a16:creationId xmlns:a16="http://schemas.microsoft.com/office/drawing/2014/main" id="{FD7DAB85-7B2E-CF9C-B3FF-CDBEE1F31CB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018" y="136525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075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A_7A0837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5_3379D07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6_4AD96AB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microsoft.com/office/2018/10/relationships/comments" Target="../comments/modernComment_147_2FA2E2ED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microsoft.com/office/2018/10/relationships/comments" Target="../comments/modernComment_15D_D29177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microsoft.com/office/2018/10/relationships/comments" Target="../comments/modernComment_11D_198062F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customXml" Target="../ink/ink9.xml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openxmlformats.org/officeDocument/2006/relationships/customXml" Target="../ink/ink8.xm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11" Type="http://schemas.openxmlformats.org/officeDocument/2006/relationships/customXml" Target="../ink/ink7.xml"/><Relationship Id="rId5" Type="http://schemas.openxmlformats.org/officeDocument/2006/relationships/image" Target="../media/image37.png"/><Relationship Id="rId10" Type="http://schemas.openxmlformats.org/officeDocument/2006/relationships/customXml" Target="../ink/ink6.xml"/><Relationship Id="rId4" Type="http://schemas.openxmlformats.org/officeDocument/2006/relationships/customXml" Target="../ink/ink2.xml"/><Relationship Id="rId9" Type="http://schemas.openxmlformats.org/officeDocument/2006/relationships/customXml" Target="../ink/ink5.xml"/></Relationships>
</file>

<file path=ppt/slides/_rels/slide4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8_A756EE79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57.xml"/><Relationship Id="rId18" Type="http://schemas.openxmlformats.org/officeDocument/2006/relationships/slide" Target="slide66.xml"/><Relationship Id="rId3" Type="http://schemas.openxmlformats.org/officeDocument/2006/relationships/slide" Target="slide44.xml"/><Relationship Id="rId7" Type="http://schemas.openxmlformats.org/officeDocument/2006/relationships/slide" Target="slide51.xml"/><Relationship Id="rId12" Type="http://schemas.openxmlformats.org/officeDocument/2006/relationships/slide" Target="slide56.xml"/><Relationship Id="rId17" Type="http://schemas.openxmlformats.org/officeDocument/2006/relationships/slide" Target="slide65.xml"/><Relationship Id="rId2" Type="http://schemas.openxmlformats.org/officeDocument/2006/relationships/slide" Target="slide45.xml"/><Relationship Id="rId16" Type="http://schemas.openxmlformats.org/officeDocument/2006/relationships/slide" Target="slide6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0.xml"/><Relationship Id="rId11" Type="http://schemas.openxmlformats.org/officeDocument/2006/relationships/slide" Target="slide55.xml"/><Relationship Id="rId5" Type="http://schemas.openxmlformats.org/officeDocument/2006/relationships/slide" Target="slide49.xml"/><Relationship Id="rId15" Type="http://schemas.openxmlformats.org/officeDocument/2006/relationships/slide" Target="slide60.xml"/><Relationship Id="rId10" Type="http://schemas.openxmlformats.org/officeDocument/2006/relationships/slide" Target="slide54.xml"/><Relationship Id="rId19" Type="http://schemas.openxmlformats.org/officeDocument/2006/relationships/slide" Target="slide70.xml"/><Relationship Id="rId4" Type="http://schemas.openxmlformats.org/officeDocument/2006/relationships/slide" Target="slide48.xml"/><Relationship Id="rId9" Type="http://schemas.openxmlformats.org/officeDocument/2006/relationships/slide" Target="slide53.xml"/><Relationship Id="rId14" Type="http://schemas.openxmlformats.org/officeDocument/2006/relationships/slide" Target="slide5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hyperlink" Target="http://physics.home.birzeit.edu/biophysics/16-AmericanJournalofPhysics441132-11341976.pdf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microsoft.com/office/2018/10/relationships/comments" Target="../comments/modernComment_125_E08E41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microsoft.com/office/2018/10/relationships/comments" Target="../comments/modernComment_15A_D68C8AF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eprints.lib.hokudai.ac.jp/dspace/bitstream/2115/32469/1/P185-212.pdf" TargetMode="External"/><Relationship Id="rId2" Type="http://schemas.openxmlformats.org/officeDocument/2006/relationships/hyperlink" Target="https://www.gfdl.noaa.gov/wp-content/uploads/files/user_files/pag/lecture2008/lecture3.pdf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9_777936DA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88D098B-EB4F-25DF-77C6-6DD318313724}"/>
              </a:ext>
            </a:extLst>
          </p:cNvPr>
          <p:cNvSpPr/>
          <p:nvPr/>
        </p:nvSpPr>
        <p:spPr>
          <a:xfrm>
            <a:off x="0" y="6120190"/>
            <a:ext cx="12192000" cy="758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951" y="2473394"/>
            <a:ext cx="3914019" cy="955606"/>
          </a:xfrm>
        </p:spPr>
        <p:txBody>
          <a:bodyPr>
            <a:noAutofit/>
          </a:bodyPr>
          <a:lstStyle/>
          <a:p>
            <a:r>
              <a:rPr lang="en-US" sz="7000">
                <a:cs typeface="Calibri Light"/>
              </a:rPr>
              <a:t>I</a:t>
            </a:r>
            <a:r>
              <a:rPr lang="en-US" sz="7000" baseline="30000">
                <a:cs typeface="Calibri Light"/>
              </a:rPr>
              <a:t>2</a:t>
            </a:r>
            <a:r>
              <a:rPr lang="en-US" sz="7000">
                <a:cs typeface="Calibri Light"/>
              </a:rPr>
              <a:t>CE PDR</a:t>
            </a:r>
            <a:endParaRPr lang="en-US" sz="7000"/>
          </a:p>
        </p:txBody>
      </p:sp>
      <p:pic>
        <p:nvPicPr>
          <p:cNvPr id="1026" name="Picture 2" descr="Space &amp; Flight | Articles, Videos, &amp; Interactives | NOVA | PBS">
            <a:extLst>
              <a:ext uri="{FF2B5EF4-FFF2-40B4-BE49-F238E27FC236}">
                <a16:creationId xmlns:a16="http://schemas.microsoft.com/office/drawing/2014/main" id="{D20A7663-BDC2-36A8-0714-E3FDE7144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6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" r="19594"/>
          <a:stretch/>
        </p:blipFill>
        <p:spPr bwMode="auto">
          <a:xfrm>
            <a:off x="5705249" y="20224"/>
            <a:ext cx="64867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740650-E84A-7D5C-944E-8BD376C01B0C}"/>
              </a:ext>
            </a:extLst>
          </p:cNvPr>
          <p:cNvSpPr/>
          <p:nvPr/>
        </p:nvSpPr>
        <p:spPr>
          <a:xfrm>
            <a:off x="4957970" y="20224"/>
            <a:ext cx="8385995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8E60F1-CD0E-B226-1BE9-32DEC1FBFDDD}"/>
              </a:ext>
            </a:extLst>
          </p:cNvPr>
          <p:cNvSpPr txBox="1"/>
          <p:nvPr/>
        </p:nvSpPr>
        <p:spPr>
          <a:xfrm>
            <a:off x="1463456" y="3429000"/>
            <a:ext cx="30750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/>
              <a:t>Group 12</a:t>
            </a:r>
          </a:p>
          <a:p>
            <a:pPr algn="ctr"/>
            <a:r>
              <a:rPr lang="en-US" sz="2400" i="1"/>
              <a:t>Sponsored by: </a:t>
            </a:r>
            <a:r>
              <a:rPr lang="en-US" sz="2400" i="1" err="1"/>
              <a:t>ASTROBi</a:t>
            </a:r>
            <a:endParaRPr lang="en-US" sz="2400" i="1"/>
          </a:p>
        </p:txBody>
      </p:sp>
      <p:pic>
        <p:nvPicPr>
          <p:cNvPr id="9" name="Picture 8" descr="A close-up of a planet&#10;&#10;Description automatically generated with medium confidence">
            <a:extLst>
              <a:ext uri="{FF2B5EF4-FFF2-40B4-BE49-F238E27FC236}">
                <a16:creationId xmlns:a16="http://schemas.microsoft.com/office/drawing/2014/main" id="{F7A634F3-33C2-9E82-F1D9-DF91887D4C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825" y="839857"/>
            <a:ext cx="4323384" cy="5091410"/>
          </a:xfrm>
          <a:prstGeom prst="rect">
            <a:avLst/>
          </a:prstGeom>
        </p:spPr>
      </p:pic>
      <p:pic>
        <p:nvPicPr>
          <p:cNvPr id="7" name="Content Placeholder 4" descr="A picture containing pool ball&#10;&#10;Description automatically generated">
            <a:extLst>
              <a:ext uri="{FF2B5EF4-FFF2-40B4-BE49-F238E27FC236}">
                <a16:creationId xmlns:a16="http://schemas.microsoft.com/office/drawing/2014/main" id="{C559CCF8-0D77-051F-FF7C-D5F21308B9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878" y="138341"/>
            <a:ext cx="1356983" cy="136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68BF5-F4A6-EB6F-4A94-1C8235966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Trades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C4CBA3-5FC1-8389-F486-84DF362FA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B08B3-45BC-9025-EDF0-ACB8511C7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A376F0-E58E-EEF4-A256-F38900DAD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6AFFF42F-4306-B061-ACDE-6285C572B5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743757"/>
              </p:ext>
            </p:extLst>
          </p:nvPr>
        </p:nvGraphicFramePr>
        <p:xfrm>
          <a:off x="549088" y="1534802"/>
          <a:ext cx="11089589" cy="4608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4329">
                  <a:extLst>
                    <a:ext uri="{9D8B030D-6E8A-4147-A177-3AD203B41FA5}">
                      <a16:colId xmlns:a16="http://schemas.microsoft.com/office/drawing/2014/main" val="2431518857"/>
                    </a:ext>
                  </a:extLst>
                </a:gridCol>
                <a:gridCol w="6032500">
                  <a:extLst>
                    <a:ext uri="{9D8B030D-6E8A-4147-A177-3AD203B41FA5}">
                      <a16:colId xmlns:a16="http://schemas.microsoft.com/office/drawing/2014/main" val="141828178"/>
                    </a:ext>
                  </a:extLst>
                </a:gridCol>
                <a:gridCol w="1818782">
                  <a:extLst>
                    <a:ext uri="{9D8B030D-6E8A-4147-A177-3AD203B41FA5}">
                      <a16:colId xmlns:a16="http://schemas.microsoft.com/office/drawing/2014/main" val="2011748349"/>
                    </a:ext>
                  </a:extLst>
                </a:gridCol>
                <a:gridCol w="1463978">
                  <a:extLst>
                    <a:ext uri="{9D8B030D-6E8A-4147-A177-3AD203B41FA5}">
                      <a16:colId xmlns:a16="http://schemas.microsoft.com/office/drawing/2014/main" val="1473289894"/>
                    </a:ext>
                  </a:extLst>
                </a:gridCol>
              </a:tblGrid>
              <a:tr h="768127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Trade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Possible Options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Dependent on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Priority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169047"/>
                  </a:ext>
                </a:extLst>
              </a:tr>
              <a:tr h="768127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Detection Method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Acoustic (vibrations), Electrostatic charge, Light scattering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N/A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B8B8"/>
                          </a:solidFill>
                        </a:rPr>
                        <a:t>HIGH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458307"/>
                  </a:ext>
                </a:extLst>
              </a:tr>
              <a:tr h="76812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Data collection 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Vibration sensor (Acoustic), Current sensor (electrostatics), Light sensor (Optics)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Detection Method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Medium</a:t>
                      </a:r>
                      <a:endParaRPr lang="en-US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E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779550"/>
                  </a:ext>
                </a:extLst>
              </a:tr>
              <a:tr h="76812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ADC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Balancing sampling rate with power consumption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Detection Method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Medium</a:t>
                      </a:r>
                      <a:endParaRPr lang="en-US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E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068220"/>
                  </a:ext>
                </a:extLst>
              </a:tr>
              <a:tr h="76812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Computing device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Arduino, Rasberry Pi, Data transmission straight to external computer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ADC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Low</a:t>
                      </a:r>
                      <a:endParaRPr lang="en-US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933418"/>
                  </a:ext>
                </a:extLst>
              </a:tr>
              <a:tr h="76812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Heat Dissipation Method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Finned heat sink, Passive radiation heat rejection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Low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382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735894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E6BC7927-8D6D-2D6F-D190-AE516C2A2BB7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/>
              <a:t>IICE – ASTROBi – Smead Department of Aerospace Engineering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9865AF-E6EA-F950-EE42-D128C55CB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Key Requirement: </a:t>
            </a:r>
            <a:r>
              <a:rPr lang="en-US">
                <a:ea typeface="+mj-lt"/>
                <a:cs typeface="+mj-lt"/>
              </a:rPr>
              <a:t>Detect Particles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7ED498-D7C8-23EB-8417-11532FEF76F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3624010"/>
                <a:ext cx="10515600" cy="4351338"/>
              </a:xfrm>
            </p:spPr>
            <p:txBody>
              <a:bodyPr vert="horz" lIns="91440" tIns="45720" rIns="91440" bIns="45720" rtlCol="0" anchor="t">
                <a:normAutofit/>
              </a:bodyPr>
              <a:lstStyle/>
              <a:p>
                <a:r>
                  <a:rPr lang="en-US">
                    <a:cs typeface="Calibri"/>
                  </a:rPr>
                  <a:t>Measure particles with a radius between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Calibri"/>
                      </a:rPr>
                      <m:t>0.5</m:t>
                    </m:r>
                  </m:oMath>
                </a14:m>
                <a:r>
                  <a:rPr lang="en-US">
                    <a:cs typeface="Calibri"/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Calibri"/>
                      </a:rPr>
                      <m:t>4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Calibri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Calibri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Calibri"/>
                      </a:rPr>
                      <m:t>𝑚</m:t>
                    </m:r>
                  </m:oMath>
                </a14:m>
                <a:endParaRPr lang="en-US">
                  <a:cs typeface="Calibri"/>
                </a:endParaRPr>
              </a:p>
              <a:p>
                <a:pPr lvl="1"/>
                <a:r>
                  <a:rPr lang="en-US">
                    <a:solidFill>
                      <a:schemeClr val="tx1"/>
                    </a:solidFill>
                    <a:cs typeface="Calibri"/>
                  </a:rPr>
                  <a:t>~90% of all mass encountered is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/>
                      </a:rPr>
                      <m:t>&lt;1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/>
                      </a:rPr>
                      <m:t>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/>
                      </a:rPr>
                      <m:t>𝑚</m:t>
                    </m:r>
                  </m:oMath>
                </a14:m>
                <a:r>
                  <a:rPr lang="en-US">
                    <a:solidFill>
                      <a:schemeClr val="tx1"/>
                    </a:solidFill>
                    <a:cs typeface="Calibri"/>
                  </a:rPr>
                  <a:t>, with the majority at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/>
                      </a:rPr>
                      <m:t>2 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/>
                      </a:rPr>
                      <m:t>𝑛𝑚</m:t>
                    </m:r>
                  </m:oMath>
                </a14:m>
                <a:endParaRPr lang="en-US">
                  <a:solidFill>
                    <a:schemeClr val="tx1"/>
                  </a:solidFill>
                  <a:cs typeface="Calibri"/>
                </a:endParaRPr>
              </a:p>
              <a:p>
                <a:pPr lvl="1"/>
                <a:r>
                  <a:rPr lang="en-US">
                    <a:solidFill>
                      <a:schemeClr val="tx1"/>
                    </a:solidFill>
                    <a:cs typeface="Calibri"/>
                  </a:rPr>
                  <a:t>Particles are charged, with maximum charge limited by their radius</a:t>
                </a:r>
              </a:p>
              <a:p>
                <a:pPr lvl="1"/>
                <a:r>
                  <a:rPr lang="en-US">
                    <a:solidFill>
                      <a:schemeClr val="tx1"/>
                    </a:solidFill>
                    <a:cs typeface="Calibri"/>
                  </a:rPr>
                  <a:t>Incident particles between 0.5 and 4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/>
                      </a:rPr>
                      <m:t>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/>
                      </a:rPr>
                      <m:t>𝑚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/>
                      </a:rPr>
                      <m:t>: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/>
                      </a:rPr>
                      <m:t>    8.95</m:t>
                    </m:r>
                  </m:oMath>
                </a14:m>
                <a:r>
                  <a:rPr lang="en-US">
                    <a:solidFill>
                      <a:schemeClr val="tx1"/>
                    </a:solidFill>
                    <a:cs typeface="Calibri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𝑝𝑎𝑟𝑡𝑖𝑐𝑙𝑒𝑠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𝑐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𝑚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𝑠</m:t>
                        </m:r>
                      </m:den>
                    </m:f>
                  </m:oMath>
                </a14:m>
                <a:endParaRPr lang="en-US">
                  <a:cs typeface="Calibri"/>
                </a:endParaRPr>
              </a:p>
              <a:p>
                <a:endParaRPr lang="en-US">
                  <a:cs typeface="Calibri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7ED498-D7C8-23EB-8417-11532FEF76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3624010"/>
                <a:ext cx="10515600" cy="4351338"/>
              </a:xfrm>
              <a:blipFill>
                <a:blip r:embed="rId4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5993F9-D22A-167D-27C8-4B4195E8F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7062E-0DCD-908B-38CD-C1E8C6C2A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11</a:t>
            </a:fld>
            <a:endParaRPr lang="en-US"/>
          </a:p>
        </p:txBody>
      </p:sp>
      <p:sp>
        <p:nvSpPr>
          <p:cNvPr id="8" name="Date Placeholder 5">
            <a:extLst>
              <a:ext uri="{FF2B5EF4-FFF2-40B4-BE49-F238E27FC236}">
                <a16:creationId xmlns:a16="http://schemas.microsoft.com/office/drawing/2014/main" id="{4D18414D-53BC-15E0-5022-E8D6C90B2E69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10/3/2022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A8884973-0162-E9DE-9998-01E233BB0F19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mtClean="0"/>
              <a:pPr/>
              <a:t>11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5798F6-CCBB-5D2D-1B0F-BBB4FBBCB6E1}"/>
              </a:ext>
            </a:extLst>
          </p:cNvPr>
          <p:cNvCxnSpPr/>
          <p:nvPr/>
        </p:nvCxnSpPr>
        <p:spPr>
          <a:xfrm>
            <a:off x="0" y="6241143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11">
                <a:extLst>
                  <a:ext uri="{FF2B5EF4-FFF2-40B4-BE49-F238E27FC236}">
                    <a16:creationId xmlns:a16="http://schemas.microsoft.com/office/drawing/2014/main" id="{9655862B-8374-62C3-6B89-B971A7A4CF5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78447550"/>
                  </p:ext>
                </p:extLst>
              </p:nvPr>
            </p:nvGraphicFramePr>
            <p:xfrm>
              <a:off x="6162173" y="1588770"/>
              <a:ext cx="3982453" cy="167379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25711">
                      <a:extLst>
                        <a:ext uri="{9D8B030D-6E8A-4147-A177-3AD203B41FA5}">
                          <a16:colId xmlns:a16="http://schemas.microsoft.com/office/drawing/2014/main" val="1290671281"/>
                        </a:ext>
                      </a:extLst>
                    </a:gridCol>
                    <a:gridCol w="2356742">
                      <a:extLst>
                        <a:ext uri="{9D8B030D-6E8A-4147-A177-3AD203B41FA5}">
                          <a16:colId xmlns:a16="http://schemas.microsoft.com/office/drawing/2014/main" val="1442620615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>
                              <a:solidFill>
                                <a:schemeClr val="bg1"/>
                              </a:solidFill>
                            </a:rPr>
                            <a:t>Medium Particle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tx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160350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Radius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(2∗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−6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152234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Velocity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00 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855157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Energy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7 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𝑝𝐽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(77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∗10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−12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1864942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11">
                <a:extLst>
                  <a:ext uri="{FF2B5EF4-FFF2-40B4-BE49-F238E27FC236}">
                    <a16:creationId xmlns:a16="http://schemas.microsoft.com/office/drawing/2014/main" id="{9655862B-8374-62C3-6B89-B971A7A4CF5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78447550"/>
                  </p:ext>
                </p:extLst>
              </p:nvPr>
            </p:nvGraphicFramePr>
            <p:xfrm>
              <a:off x="6162173" y="1588770"/>
              <a:ext cx="3982453" cy="167379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25711">
                      <a:extLst>
                        <a:ext uri="{9D8B030D-6E8A-4147-A177-3AD203B41FA5}">
                          <a16:colId xmlns:a16="http://schemas.microsoft.com/office/drawing/2014/main" val="1290671281"/>
                        </a:ext>
                      </a:extLst>
                    </a:gridCol>
                    <a:gridCol w="2356742">
                      <a:extLst>
                        <a:ext uri="{9D8B030D-6E8A-4147-A177-3AD203B41FA5}">
                          <a16:colId xmlns:a16="http://schemas.microsoft.com/office/drawing/2014/main" val="1442620615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>
                              <a:solidFill>
                                <a:schemeClr val="bg1"/>
                              </a:solidFill>
                            </a:rPr>
                            <a:t>Medium Particle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tx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160350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Radius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69072" t="-108197" r="-1031" b="-2754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5223467"/>
                      </a:ext>
                    </a:extLst>
                  </a:tr>
                  <a:tr h="5612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Velocity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69072" t="-136559" r="-1031" b="-806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855157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Energy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69072" t="-360656" r="-1031" b="-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864942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2">
                <a:extLst>
                  <a:ext uri="{FF2B5EF4-FFF2-40B4-BE49-F238E27FC236}">
                    <a16:creationId xmlns:a16="http://schemas.microsoft.com/office/drawing/2014/main" id="{E3178DBC-D779-B0CD-DB92-5B0A493F770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12480327"/>
                  </p:ext>
                </p:extLst>
              </p:nvPr>
            </p:nvGraphicFramePr>
            <p:xfrm>
              <a:off x="1438204" y="1588770"/>
              <a:ext cx="3514795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46152">
                      <a:extLst>
                        <a:ext uri="{9D8B030D-6E8A-4147-A177-3AD203B41FA5}">
                          <a16:colId xmlns:a16="http://schemas.microsoft.com/office/drawing/2014/main" val="1171920603"/>
                        </a:ext>
                      </a:extLst>
                    </a:gridCol>
                    <a:gridCol w="1768643">
                      <a:extLst>
                        <a:ext uri="{9D8B030D-6E8A-4147-A177-3AD203B41FA5}">
                          <a16:colId xmlns:a16="http://schemas.microsoft.com/office/drawing/2014/main" val="1745079437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bg1"/>
                              </a:solidFill>
                            </a:rPr>
                            <a:t>General Requirements</a:t>
                          </a:r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670313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Radius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0.5 – 4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524602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Velocity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100 - 300 m/s</a:t>
                          </a:r>
                          <a:endParaRPr lang="en-US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9515026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2">
                <a:extLst>
                  <a:ext uri="{FF2B5EF4-FFF2-40B4-BE49-F238E27FC236}">
                    <a16:creationId xmlns:a16="http://schemas.microsoft.com/office/drawing/2014/main" id="{E3178DBC-D779-B0CD-DB92-5B0A493F770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12480327"/>
                  </p:ext>
                </p:extLst>
              </p:nvPr>
            </p:nvGraphicFramePr>
            <p:xfrm>
              <a:off x="1438204" y="1588770"/>
              <a:ext cx="3514795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46152">
                      <a:extLst>
                        <a:ext uri="{9D8B030D-6E8A-4147-A177-3AD203B41FA5}">
                          <a16:colId xmlns:a16="http://schemas.microsoft.com/office/drawing/2014/main" val="1171920603"/>
                        </a:ext>
                      </a:extLst>
                    </a:gridCol>
                    <a:gridCol w="1768643">
                      <a:extLst>
                        <a:ext uri="{9D8B030D-6E8A-4147-A177-3AD203B41FA5}">
                          <a16:colId xmlns:a16="http://schemas.microsoft.com/office/drawing/2014/main" val="1745079437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bg1"/>
                              </a:solidFill>
                            </a:rPr>
                            <a:t>General Requirements</a:t>
                          </a:r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670313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Radius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98969" t="-106452" r="-1375" b="-12096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24602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Velocity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100 - 300 m/s</a:t>
                          </a:r>
                          <a:endParaRPr lang="en-US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9515026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26FD9B8B-F8CD-CD0A-62CE-3089C3713D31}"/>
              </a:ext>
            </a:extLst>
          </p:cNvPr>
          <p:cNvSpPr txBox="1"/>
          <p:nvPr/>
        </p:nvSpPr>
        <p:spPr>
          <a:xfrm>
            <a:off x="644907" y="4541520"/>
            <a:ext cx="4028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6362123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74CD4B70-303B-BAFD-36B1-57E9322B43D8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/>
              <a:t>IICE – </a:t>
            </a:r>
            <a:r>
              <a:rPr lang="en-US" i="1" err="1"/>
              <a:t>ASTROBi</a:t>
            </a:r>
            <a:r>
              <a:rPr lang="en-US" i="1"/>
              <a:t> – Smead Department of Aerospace Engineering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36B52F-342D-602D-5C31-0C7F44367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Key Constraints: Size &amp; Heat Dissipation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5A1EB-0FA7-0D50-9A7A-2649DEE16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441" y="1825625"/>
            <a:ext cx="5175997" cy="43569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cs typeface="Calibri"/>
              </a:rPr>
              <a:t>5cm x 10cm maximum incident surface</a:t>
            </a:r>
          </a:p>
          <a:p>
            <a:pPr lvl="1"/>
            <a:r>
              <a:rPr lang="en-US" sz="2000">
                <a:cs typeface="Calibri"/>
              </a:rPr>
              <a:t>Sensor surface must be smaller to account for frame/wiring</a:t>
            </a:r>
          </a:p>
          <a:p>
            <a:r>
              <a:rPr lang="en-US" sz="2400">
                <a:cs typeface="Calibri"/>
              </a:rPr>
              <a:t>Larger area = more particles</a:t>
            </a:r>
          </a:p>
          <a:p>
            <a:r>
              <a:rPr lang="en-US" sz="2400">
                <a:cs typeface="Calibri"/>
              </a:rPr>
              <a:t>More particles = more data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7E833-EFF0-8512-B3D4-33157D683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BE6D0-E58C-79E9-E4D4-A14750462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12</a:t>
            </a:fld>
            <a:endParaRPr lang="en-US"/>
          </a:p>
        </p:txBody>
      </p:sp>
      <p:sp>
        <p:nvSpPr>
          <p:cNvPr id="8" name="Date Placeholder 5">
            <a:extLst>
              <a:ext uri="{FF2B5EF4-FFF2-40B4-BE49-F238E27FC236}">
                <a16:creationId xmlns:a16="http://schemas.microsoft.com/office/drawing/2014/main" id="{0D0550DC-5100-72B2-A0F9-82DB2C588BD0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10/3/2022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49436C4D-AFDB-AFEC-E41C-286A1B99C60A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mtClean="0"/>
              <a:pPr/>
              <a:t>12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9A554A6-C04D-8B3D-BE0D-AB214407F3E6}"/>
              </a:ext>
            </a:extLst>
          </p:cNvPr>
          <p:cNvCxnSpPr/>
          <p:nvPr/>
        </p:nvCxnSpPr>
        <p:spPr>
          <a:xfrm>
            <a:off x="0" y="6241143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85BD5D1-DBB3-C031-E8A9-CD5CB924A326}"/>
              </a:ext>
            </a:extLst>
          </p:cNvPr>
          <p:cNvGrpSpPr/>
          <p:nvPr/>
        </p:nvGrpSpPr>
        <p:grpSpPr>
          <a:xfrm>
            <a:off x="4274993" y="4002021"/>
            <a:ext cx="2963787" cy="1940261"/>
            <a:chOff x="3944420" y="3811523"/>
            <a:chExt cx="3440037" cy="2256877"/>
          </a:xfrm>
        </p:grpSpPr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5646C12C-8399-F7D7-390A-9A970277B46E}"/>
                </a:ext>
              </a:extLst>
            </p:cNvPr>
            <p:cNvSpPr/>
            <p:nvPr/>
          </p:nvSpPr>
          <p:spPr>
            <a:xfrm>
              <a:off x="4463458" y="3811523"/>
              <a:ext cx="2920999" cy="1710266"/>
            </a:xfrm>
            <a:prstGeom prst="cube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5BE2B35-E40E-8538-D2FA-CFAD8015DF54}"/>
                </a:ext>
              </a:extLst>
            </p:cNvPr>
            <p:cNvSpPr/>
            <p:nvPr/>
          </p:nvSpPr>
          <p:spPr>
            <a:xfrm>
              <a:off x="4562475" y="4359275"/>
              <a:ext cx="2277533" cy="1049866"/>
            </a:xfrm>
            <a:prstGeom prst="rect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cs typeface="Calibri"/>
                </a:rPr>
                <a:t>Sensor surface/opening</a:t>
              </a:r>
              <a:endParaRPr lang="en-US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BFC5300-1606-7B89-B029-4EF67F89A9D7}"/>
                </a:ext>
              </a:extLst>
            </p:cNvPr>
            <p:cNvCxnSpPr/>
            <p:nvPr/>
          </p:nvCxnSpPr>
          <p:spPr>
            <a:xfrm flipV="1">
              <a:off x="4459818" y="5636684"/>
              <a:ext cx="2506132" cy="8465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56E68B8-3885-9DD3-AC35-C228207F628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49750" y="4222751"/>
              <a:ext cx="8468" cy="124459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5475972-68EC-93B9-3265-7BFB2E3F4AA0}"/>
                </a:ext>
              </a:extLst>
            </p:cNvPr>
            <p:cNvSpPr txBox="1"/>
            <p:nvPr/>
          </p:nvSpPr>
          <p:spPr>
            <a:xfrm>
              <a:off x="5350932" y="5638800"/>
              <a:ext cx="1094276" cy="42960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cs typeface="Calibri"/>
                </a:rPr>
                <a:t>10 cm</a:t>
              </a:r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34E59B3-58FB-8ABC-8066-25DDC3C46097}"/>
                </a:ext>
              </a:extLst>
            </p:cNvPr>
            <p:cNvSpPr txBox="1"/>
            <p:nvPr/>
          </p:nvSpPr>
          <p:spPr>
            <a:xfrm rot="16200000">
              <a:off x="3716865" y="4588933"/>
              <a:ext cx="824441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cs typeface="Calibri"/>
                </a:rPr>
                <a:t>5 cm</a:t>
              </a:r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D3308C2-C68E-4A1A-D362-2144FA5B55BD}"/>
              </a:ext>
            </a:extLst>
          </p:cNvPr>
          <p:cNvSpPr txBox="1"/>
          <p:nvPr/>
        </p:nvSpPr>
        <p:spPr>
          <a:xfrm>
            <a:off x="6344397" y="1823757"/>
            <a:ext cx="525836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cs typeface="Calibri" panose="020F0502020204030204"/>
              </a:rPr>
              <a:t>Maximum of 1 Watt heat dissipation inside vacuum chamber</a:t>
            </a:r>
          </a:p>
        </p:txBody>
      </p: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8CAADE17-D6D4-85DD-BCF4-190C5569992C}"/>
              </a:ext>
            </a:extLst>
          </p:cNvPr>
          <p:cNvCxnSpPr/>
          <p:nvPr/>
        </p:nvCxnSpPr>
        <p:spPr>
          <a:xfrm flipV="1">
            <a:off x="6683750" y="3155015"/>
            <a:ext cx="298075" cy="1041027"/>
          </a:xfrm>
          <a:prstGeom prst="curvedConnector3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964B7CC1-B84C-CC87-3E1A-ABA576E50271}"/>
              </a:ext>
            </a:extLst>
          </p:cNvPr>
          <p:cNvCxnSpPr>
            <a:cxnSpLocks/>
          </p:cNvCxnSpPr>
          <p:nvPr/>
        </p:nvCxnSpPr>
        <p:spPr>
          <a:xfrm flipV="1">
            <a:off x="6325161" y="3155015"/>
            <a:ext cx="298075" cy="1041027"/>
          </a:xfrm>
          <a:prstGeom prst="curvedConnector3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34E9370D-496B-5324-A5E2-AC0B019C326A}"/>
              </a:ext>
            </a:extLst>
          </p:cNvPr>
          <p:cNvCxnSpPr>
            <a:cxnSpLocks/>
          </p:cNvCxnSpPr>
          <p:nvPr/>
        </p:nvCxnSpPr>
        <p:spPr>
          <a:xfrm flipV="1">
            <a:off x="5944160" y="3143808"/>
            <a:ext cx="298075" cy="1041027"/>
          </a:xfrm>
          <a:prstGeom prst="curvedConnector3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C4ECE4CD-80B2-4D65-3C67-2B92A599ED33}"/>
              </a:ext>
            </a:extLst>
          </p:cNvPr>
          <p:cNvCxnSpPr>
            <a:cxnSpLocks/>
          </p:cNvCxnSpPr>
          <p:nvPr/>
        </p:nvCxnSpPr>
        <p:spPr>
          <a:xfrm flipV="1">
            <a:off x="5579970" y="3143809"/>
            <a:ext cx="298075" cy="1041027"/>
          </a:xfrm>
          <a:prstGeom prst="curvedConnector3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AB115827-F0A2-3BFC-BA45-6101E14C2014}"/>
              </a:ext>
            </a:extLst>
          </p:cNvPr>
          <p:cNvCxnSpPr>
            <a:cxnSpLocks/>
          </p:cNvCxnSpPr>
          <p:nvPr/>
        </p:nvCxnSpPr>
        <p:spPr>
          <a:xfrm flipV="1">
            <a:off x="5193367" y="3155014"/>
            <a:ext cx="298075" cy="1041027"/>
          </a:xfrm>
          <a:prstGeom prst="curvedConnector3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1D9EC61-2361-690F-BB7C-BC92DC3CE1C6}"/>
              </a:ext>
            </a:extLst>
          </p:cNvPr>
          <p:cNvSpPr txBox="1"/>
          <p:nvPr/>
        </p:nvSpPr>
        <p:spPr>
          <a:xfrm>
            <a:off x="5888690" y="2717426"/>
            <a:ext cx="79841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cs typeface="Calibri"/>
              </a:rPr>
              <a:t>≤1W</a:t>
            </a:r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9AF5A8A-C7AA-B6F2-1DEE-A09DB012550C}"/>
              </a:ext>
            </a:extLst>
          </p:cNvPr>
          <p:cNvCxnSpPr>
            <a:cxnSpLocks/>
          </p:cNvCxnSpPr>
          <p:nvPr/>
        </p:nvCxnSpPr>
        <p:spPr>
          <a:xfrm flipV="1">
            <a:off x="6966657" y="5161601"/>
            <a:ext cx="357431" cy="36933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CE6FEC6-4634-E815-A3E9-782153070B74}"/>
              </a:ext>
            </a:extLst>
          </p:cNvPr>
          <p:cNvSpPr txBox="1"/>
          <p:nvPr/>
        </p:nvSpPr>
        <p:spPr>
          <a:xfrm>
            <a:off x="7183436" y="5203236"/>
            <a:ext cx="94278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10 cm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6261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02488-D574-80C0-A5E0-D006CA75F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Interface: Vacuum Chamber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CE3FE-29D6-D436-E790-AF7189635C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Device must be able to attach to vacuum chamber floor with sensor in line with ice particle beam</a:t>
            </a:r>
          </a:p>
          <a:p>
            <a:r>
              <a:rPr lang="en-US"/>
              <a:t>Device must be able to make all electrical connections through a 25-pin feedthrough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7B1E5-5480-685E-7282-C78A5E8AF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F8DD0-8202-A23E-392E-662162B6A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1D1D6-0E00-CC33-6A52-432A0336B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F2D0ED3-CCC0-510B-F6C4-97EB1DF606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841" r="-1059" b="25439"/>
          <a:stretch/>
        </p:blipFill>
        <p:spPr>
          <a:xfrm>
            <a:off x="2630055" y="3243011"/>
            <a:ext cx="7620005" cy="291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00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521AE-297A-D588-4142-3A5D7360A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Trade: Detection Method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D0006-345A-F735-FF17-87577422D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546" y="1825625"/>
            <a:ext cx="369121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u="sng">
                <a:cs typeface="Calibri" panose="020F0502020204030204"/>
              </a:rPr>
              <a:t>Acoustic Detection</a:t>
            </a:r>
            <a:endParaRPr lang="en-US"/>
          </a:p>
          <a:p>
            <a:pPr marL="0" indent="0" algn="ctr">
              <a:buNone/>
            </a:pPr>
            <a:r>
              <a:rPr lang="en-US">
                <a:cs typeface="Calibri" panose="020F0502020204030204"/>
              </a:rPr>
              <a:t>Vibration sensing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A4E60-910B-9E65-66CF-6762DDB3C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8E590-755C-9CC8-8598-22B9D7345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DE7A4-E01A-AA3E-1793-4210B9F1F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14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22D7778-8EFB-BDC2-EFC2-84C68A09A686}"/>
              </a:ext>
            </a:extLst>
          </p:cNvPr>
          <p:cNvSpPr txBox="1">
            <a:spLocks/>
          </p:cNvSpPr>
          <p:nvPr/>
        </p:nvSpPr>
        <p:spPr>
          <a:xfrm>
            <a:off x="3662829" y="1821143"/>
            <a:ext cx="3691217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u="sng">
                <a:cs typeface="Calibri" panose="020F0502020204030204"/>
              </a:rPr>
              <a:t>Optical Detection</a:t>
            </a:r>
            <a:endParaRPr lang="en-US"/>
          </a:p>
          <a:p>
            <a:pPr marL="0" indent="0" algn="ctr">
              <a:buNone/>
            </a:pPr>
            <a:r>
              <a:rPr lang="en-US">
                <a:cs typeface="Calibri" panose="020F0502020204030204"/>
              </a:rPr>
              <a:t>Light scattering</a:t>
            </a:r>
          </a:p>
          <a:p>
            <a:pPr marL="0" indent="0" algn="ctr">
              <a:buNone/>
            </a:pPr>
            <a:endParaRPr lang="en-US">
              <a:cs typeface="Calibri" panose="020F0502020204030204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488F879-526C-653A-7E57-4910C3F083F4}"/>
              </a:ext>
            </a:extLst>
          </p:cNvPr>
          <p:cNvSpPr txBox="1">
            <a:spLocks/>
          </p:cNvSpPr>
          <p:nvPr/>
        </p:nvSpPr>
        <p:spPr>
          <a:xfrm>
            <a:off x="8026213" y="1826746"/>
            <a:ext cx="3691217" cy="15166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u="sng">
                <a:cs typeface="Calibri" panose="020F0502020204030204"/>
              </a:rPr>
              <a:t>Charge Based Detection</a:t>
            </a:r>
            <a:endParaRPr lang="en-US"/>
          </a:p>
          <a:p>
            <a:pPr marL="0" indent="0" algn="ctr">
              <a:buNone/>
            </a:pPr>
            <a:r>
              <a:rPr lang="en-US">
                <a:cs typeface="Calibri" panose="020F0502020204030204"/>
              </a:rPr>
              <a:t>Electrostatic induction and conduction</a:t>
            </a:r>
            <a:endParaRPr lang="en-US" u="sng">
              <a:cs typeface="Calibri" panose="020F0502020204030204"/>
            </a:endParaRPr>
          </a:p>
          <a:p>
            <a:pPr marL="0" indent="0" algn="ctr">
              <a:buNone/>
            </a:pPr>
            <a:endParaRPr lang="en-US">
              <a:cs typeface="Calibri" panose="020F0502020204030204"/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C77D8E67-7D8D-B087-AE2B-9C00D53DBFDD}"/>
              </a:ext>
            </a:extLst>
          </p:cNvPr>
          <p:cNvSpPr/>
          <p:nvPr/>
        </p:nvSpPr>
        <p:spPr>
          <a:xfrm>
            <a:off x="725226" y="4469974"/>
            <a:ext cx="2129593" cy="8918"/>
          </a:xfrm>
          <a:custGeom>
            <a:avLst/>
            <a:gdLst>
              <a:gd name="connsiteX0" fmla="*/ 0 w 6184900"/>
              <a:gd name="connsiteY0" fmla="*/ 0 h 952517"/>
              <a:gd name="connsiteX1" fmla="*/ 3086100 w 6184900"/>
              <a:gd name="connsiteY1" fmla="*/ 952500 h 952517"/>
              <a:gd name="connsiteX2" fmla="*/ 6184900 w 6184900"/>
              <a:gd name="connsiteY2" fmla="*/ 25400 h 95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84900" h="952517">
                <a:moveTo>
                  <a:pt x="0" y="0"/>
                </a:moveTo>
                <a:cubicBezTo>
                  <a:pt x="1027641" y="474133"/>
                  <a:pt x="2055283" y="948267"/>
                  <a:pt x="3086100" y="952500"/>
                </a:cubicBezTo>
                <a:cubicBezTo>
                  <a:pt x="4116917" y="956733"/>
                  <a:pt x="5634567" y="194733"/>
                  <a:pt x="6184900" y="25400"/>
                </a:cubicBezTo>
              </a:path>
            </a:pathLst>
          </a:custGeom>
          <a:noFill/>
          <a:ln w="381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573E4E48-ED28-1133-6ADF-D450F9E3F935}"/>
              </a:ext>
            </a:extLst>
          </p:cNvPr>
          <p:cNvSpPr/>
          <p:nvPr/>
        </p:nvSpPr>
        <p:spPr>
          <a:xfrm>
            <a:off x="725226" y="4469974"/>
            <a:ext cx="2129593" cy="89182"/>
          </a:xfrm>
          <a:custGeom>
            <a:avLst/>
            <a:gdLst>
              <a:gd name="connsiteX0" fmla="*/ 0 w 6184900"/>
              <a:gd name="connsiteY0" fmla="*/ 0 h 952517"/>
              <a:gd name="connsiteX1" fmla="*/ 3086100 w 6184900"/>
              <a:gd name="connsiteY1" fmla="*/ 952500 h 952517"/>
              <a:gd name="connsiteX2" fmla="*/ 6184900 w 6184900"/>
              <a:gd name="connsiteY2" fmla="*/ 25400 h 95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84900" h="952517">
                <a:moveTo>
                  <a:pt x="0" y="0"/>
                </a:moveTo>
                <a:cubicBezTo>
                  <a:pt x="1027641" y="474133"/>
                  <a:pt x="2055283" y="948267"/>
                  <a:pt x="3086100" y="952500"/>
                </a:cubicBezTo>
                <a:cubicBezTo>
                  <a:pt x="4116917" y="956733"/>
                  <a:pt x="5634567" y="194733"/>
                  <a:pt x="6184900" y="25400"/>
                </a:cubicBezTo>
              </a:path>
            </a:pathLst>
          </a:custGeom>
          <a:noFill/>
          <a:ln w="381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C74B0D92-F1A8-480B-076B-243736E33CE0}"/>
              </a:ext>
            </a:extLst>
          </p:cNvPr>
          <p:cNvSpPr/>
          <p:nvPr/>
        </p:nvSpPr>
        <p:spPr>
          <a:xfrm flipV="1">
            <a:off x="725226" y="4389710"/>
            <a:ext cx="2129593" cy="80264"/>
          </a:xfrm>
          <a:custGeom>
            <a:avLst/>
            <a:gdLst>
              <a:gd name="connsiteX0" fmla="*/ 0 w 6184900"/>
              <a:gd name="connsiteY0" fmla="*/ 0 h 952517"/>
              <a:gd name="connsiteX1" fmla="*/ 3086100 w 6184900"/>
              <a:gd name="connsiteY1" fmla="*/ 952500 h 952517"/>
              <a:gd name="connsiteX2" fmla="*/ 6184900 w 6184900"/>
              <a:gd name="connsiteY2" fmla="*/ 25400 h 95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84900" h="952517">
                <a:moveTo>
                  <a:pt x="0" y="0"/>
                </a:moveTo>
                <a:cubicBezTo>
                  <a:pt x="1027641" y="474133"/>
                  <a:pt x="2055283" y="948267"/>
                  <a:pt x="3086100" y="952500"/>
                </a:cubicBezTo>
                <a:cubicBezTo>
                  <a:pt x="4116917" y="956733"/>
                  <a:pt x="5634567" y="194733"/>
                  <a:pt x="6184900" y="25400"/>
                </a:cubicBezTo>
              </a:path>
            </a:pathLst>
          </a:custGeom>
          <a:noFill/>
          <a:ln w="381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C8247548-994A-55E2-54E1-64BAD40A1E99}"/>
              </a:ext>
            </a:extLst>
          </p:cNvPr>
          <p:cNvSpPr/>
          <p:nvPr/>
        </p:nvSpPr>
        <p:spPr>
          <a:xfrm flipV="1">
            <a:off x="725226" y="4284176"/>
            <a:ext cx="2129593" cy="185798"/>
          </a:xfrm>
          <a:custGeom>
            <a:avLst/>
            <a:gdLst>
              <a:gd name="connsiteX0" fmla="*/ 0 w 6184900"/>
              <a:gd name="connsiteY0" fmla="*/ 0 h 952517"/>
              <a:gd name="connsiteX1" fmla="*/ 3086100 w 6184900"/>
              <a:gd name="connsiteY1" fmla="*/ 952500 h 952517"/>
              <a:gd name="connsiteX2" fmla="*/ 6184900 w 6184900"/>
              <a:gd name="connsiteY2" fmla="*/ 25400 h 95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84900" h="952517">
                <a:moveTo>
                  <a:pt x="0" y="0"/>
                </a:moveTo>
                <a:cubicBezTo>
                  <a:pt x="1027641" y="474133"/>
                  <a:pt x="2055283" y="948267"/>
                  <a:pt x="3086100" y="952500"/>
                </a:cubicBezTo>
                <a:cubicBezTo>
                  <a:pt x="4116917" y="956733"/>
                  <a:pt x="5634567" y="194733"/>
                  <a:pt x="6184900" y="25400"/>
                </a:cubicBezTo>
              </a:path>
            </a:pathLst>
          </a:custGeom>
          <a:noFill/>
          <a:ln w="381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69DCCABD-8E00-0849-5369-77ED7EC25667}"/>
              </a:ext>
            </a:extLst>
          </p:cNvPr>
          <p:cNvSpPr/>
          <p:nvPr/>
        </p:nvSpPr>
        <p:spPr>
          <a:xfrm>
            <a:off x="725226" y="4469974"/>
            <a:ext cx="2129593" cy="185798"/>
          </a:xfrm>
          <a:custGeom>
            <a:avLst/>
            <a:gdLst>
              <a:gd name="connsiteX0" fmla="*/ 0 w 6184900"/>
              <a:gd name="connsiteY0" fmla="*/ 0 h 952517"/>
              <a:gd name="connsiteX1" fmla="*/ 3086100 w 6184900"/>
              <a:gd name="connsiteY1" fmla="*/ 952500 h 952517"/>
              <a:gd name="connsiteX2" fmla="*/ 6184900 w 6184900"/>
              <a:gd name="connsiteY2" fmla="*/ 25400 h 95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84900" h="952517">
                <a:moveTo>
                  <a:pt x="0" y="0"/>
                </a:moveTo>
                <a:cubicBezTo>
                  <a:pt x="1027641" y="474133"/>
                  <a:pt x="2055283" y="948267"/>
                  <a:pt x="3086100" y="952500"/>
                </a:cubicBezTo>
                <a:cubicBezTo>
                  <a:pt x="4116917" y="956733"/>
                  <a:pt x="5634567" y="194733"/>
                  <a:pt x="6184900" y="2540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7F9DF7A-DD63-48D4-DAEE-A35D5275250C}"/>
              </a:ext>
            </a:extLst>
          </p:cNvPr>
          <p:cNvSpPr/>
          <p:nvPr/>
        </p:nvSpPr>
        <p:spPr>
          <a:xfrm>
            <a:off x="1129454" y="3760853"/>
            <a:ext cx="657282" cy="894918"/>
          </a:xfrm>
          <a:custGeom>
            <a:avLst/>
            <a:gdLst>
              <a:gd name="connsiteX0" fmla="*/ 0 w 1270000"/>
              <a:gd name="connsiteY0" fmla="*/ 298619 h 1517819"/>
              <a:gd name="connsiteX1" fmla="*/ 533400 w 1270000"/>
              <a:gd name="connsiteY1" fmla="*/ 82719 h 1517819"/>
              <a:gd name="connsiteX2" fmla="*/ 1270000 w 1270000"/>
              <a:gd name="connsiteY2" fmla="*/ 1517819 h 1517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0000" h="1517819">
                <a:moveTo>
                  <a:pt x="0" y="298619"/>
                </a:moveTo>
                <a:cubicBezTo>
                  <a:pt x="160866" y="89069"/>
                  <a:pt x="321733" y="-120481"/>
                  <a:pt x="533400" y="82719"/>
                </a:cubicBezTo>
                <a:cubicBezTo>
                  <a:pt x="745067" y="285919"/>
                  <a:pt x="1007533" y="901869"/>
                  <a:pt x="1270000" y="1517819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FB3F5B-3500-BE09-4228-DFBFB37F0D87}"/>
              </a:ext>
            </a:extLst>
          </p:cNvPr>
          <p:cNvCxnSpPr>
            <a:cxnSpLocks/>
            <a:stCxn id="12" idx="2"/>
          </p:cNvCxnSpPr>
          <p:nvPr/>
        </p:nvCxnSpPr>
        <p:spPr>
          <a:xfrm flipV="1">
            <a:off x="1786736" y="3427736"/>
            <a:ext cx="159535" cy="122803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58BEAA0D-23D0-5A55-47B5-86A04FFFF49E}"/>
              </a:ext>
            </a:extLst>
          </p:cNvPr>
          <p:cNvSpPr/>
          <p:nvPr/>
        </p:nvSpPr>
        <p:spPr>
          <a:xfrm>
            <a:off x="968420" y="3827056"/>
            <a:ext cx="236621" cy="26956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42582F6B-D5DB-1951-B8B8-41D88010D0C4}"/>
              </a:ext>
            </a:extLst>
          </p:cNvPr>
          <p:cNvSpPr/>
          <p:nvPr/>
        </p:nvSpPr>
        <p:spPr>
          <a:xfrm>
            <a:off x="642290" y="4472589"/>
            <a:ext cx="165871" cy="162903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3A57CF5-ABA8-F396-679A-422156E97DA0}"/>
              </a:ext>
            </a:extLst>
          </p:cNvPr>
          <p:cNvSpPr/>
          <p:nvPr/>
        </p:nvSpPr>
        <p:spPr>
          <a:xfrm>
            <a:off x="2768715" y="4468524"/>
            <a:ext cx="165871" cy="162903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009943-87D2-BC00-F95D-E2F242C5ACBF}"/>
              </a:ext>
            </a:extLst>
          </p:cNvPr>
          <p:cNvGrpSpPr/>
          <p:nvPr/>
        </p:nvGrpSpPr>
        <p:grpSpPr>
          <a:xfrm>
            <a:off x="1839511" y="4993290"/>
            <a:ext cx="106760" cy="124819"/>
            <a:chOff x="5492750" y="3137069"/>
            <a:chExt cx="1238250" cy="571162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9C4C734F-D566-DF9A-C85E-7F0D558764D4}"/>
                </a:ext>
              </a:extLst>
            </p:cNvPr>
            <p:cNvSpPr/>
            <p:nvPr/>
          </p:nvSpPr>
          <p:spPr>
            <a:xfrm>
              <a:off x="5492750" y="3137069"/>
              <a:ext cx="1238250" cy="38718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FE5DFDD-7A85-2E12-21E5-0C22D0E70843}"/>
                </a:ext>
              </a:extLst>
            </p:cNvPr>
            <p:cNvSpPr/>
            <p:nvPr/>
          </p:nvSpPr>
          <p:spPr>
            <a:xfrm>
              <a:off x="5492750" y="3321050"/>
              <a:ext cx="1238250" cy="3871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83287C9-5185-DD3F-76A9-EE889FE2E7FB}"/>
              </a:ext>
            </a:extLst>
          </p:cNvPr>
          <p:cNvGrpSpPr/>
          <p:nvPr/>
        </p:nvGrpSpPr>
        <p:grpSpPr>
          <a:xfrm>
            <a:off x="1542395" y="4915790"/>
            <a:ext cx="510680" cy="339614"/>
            <a:chOff x="2151864" y="5507209"/>
            <a:chExt cx="884453" cy="51629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58249BD-E62D-AD7C-D043-45BEC549023F}"/>
                </a:ext>
              </a:extLst>
            </p:cNvPr>
            <p:cNvSpPr/>
            <p:nvPr/>
          </p:nvSpPr>
          <p:spPr>
            <a:xfrm>
              <a:off x="2151864" y="5594197"/>
              <a:ext cx="884453" cy="4293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661724C-BC12-95AC-1DD7-52553C05187F}"/>
                </a:ext>
              </a:extLst>
            </p:cNvPr>
            <p:cNvGrpSpPr/>
            <p:nvPr/>
          </p:nvGrpSpPr>
          <p:grpSpPr>
            <a:xfrm>
              <a:off x="2671303" y="5507209"/>
              <a:ext cx="184899" cy="189755"/>
              <a:chOff x="5492750" y="3137069"/>
              <a:chExt cx="1238250" cy="571162"/>
            </a:xfrm>
            <a:grpFill/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D676C484-3C95-B4E5-1247-1351F35BCBE3}"/>
                  </a:ext>
                </a:extLst>
              </p:cNvPr>
              <p:cNvSpPr/>
              <p:nvPr/>
            </p:nvSpPr>
            <p:spPr>
              <a:xfrm>
                <a:off x="5492750" y="3137069"/>
                <a:ext cx="1238250" cy="38718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2C72D89-9522-B228-EEFD-5DE32B522E1A}"/>
                  </a:ext>
                </a:extLst>
              </p:cNvPr>
              <p:cNvSpPr/>
              <p:nvPr/>
            </p:nvSpPr>
            <p:spPr>
              <a:xfrm>
                <a:off x="5492750" y="3321050"/>
                <a:ext cx="1238250" cy="38718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2090385-2C1F-9F6A-582C-55F8544E5E6B}"/>
                </a:ext>
              </a:extLst>
            </p:cNvPr>
            <p:cNvSpPr/>
            <p:nvPr/>
          </p:nvSpPr>
          <p:spPr>
            <a:xfrm>
              <a:off x="2273447" y="5524943"/>
              <a:ext cx="182776" cy="1385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36E43D1-2236-56D2-9F62-3E85C4ADCC0A}"/>
              </a:ext>
            </a:extLst>
          </p:cNvPr>
          <p:cNvCxnSpPr>
            <a:stCxn id="51" idx="0"/>
            <a:endCxn id="59" idx="1"/>
          </p:cNvCxnSpPr>
          <p:nvPr/>
        </p:nvCxnSpPr>
        <p:spPr>
          <a:xfrm flipH="1" flipV="1">
            <a:off x="1787836" y="4655768"/>
            <a:ext cx="107862" cy="260023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433D3F3-AA05-0317-F4E4-1D6BAC0B94DA}"/>
              </a:ext>
            </a:extLst>
          </p:cNvPr>
          <p:cNvCxnSpPr>
            <a:cxnSpLocks/>
            <a:stCxn id="50" idx="0"/>
            <a:endCxn id="12" idx="2"/>
          </p:cNvCxnSpPr>
          <p:nvPr/>
        </p:nvCxnSpPr>
        <p:spPr>
          <a:xfrm flipV="1">
            <a:off x="1665363" y="4655771"/>
            <a:ext cx="121373" cy="27168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0EECE15-998A-EBC4-F803-67C4A6C3E020}"/>
              </a:ext>
            </a:extLst>
          </p:cNvPr>
          <p:cNvCxnSpPr>
            <a:cxnSpLocks/>
          </p:cNvCxnSpPr>
          <p:nvPr/>
        </p:nvCxnSpPr>
        <p:spPr>
          <a:xfrm>
            <a:off x="1984769" y="4676981"/>
            <a:ext cx="0" cy="296030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7" descr="Diagram, schematic&#10;&#10;Description automatically generated">
            <a:extLst>
              <a:ext uri="{FF2B5EF4-FFF2-40B4-BE49-F238E27FC236}">
                <a16:creationId xmlns:a16="http://schemas.microsoft.com/office/drawing/2014/main" id="{38C1F4C5-BB9C-1441-2374-F783D49078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64" b="47906"/>
          <a:stretch/>
        </p:blipFill>
        <p:spPr>
          <a:xfrm>
            <a:off x="3657521" y="3404962"/>
            <a:ext cx="4366974" cy="165398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90993BF-9467-4BE4-CC03-F90CB0851202}"/>
              </a:ext>
            </a:extLst>
          </p:cNvPr>
          <p:cNvGrpSpPr/>
          <p:nvPr/>
        </p:nvGrpSpPr>
        <p:grpSpPr>
          <a:xfrm>
            <a:off x="8119687" y="3935872"/>
            <a:ext cx="3725026" cy="1065304"/>
            <a:chOff x="8119687" y="3935872"/>
            <a:chExt cx="3725026" cy="1065304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0B03314-CCAF-21A3-13AC-7151CDDA9143}"/>
                </a:ext>
              </a:extLst>
            </p:cNvPr>
            <p:cNvSpPr/>
            <p:nvPr/>
          </p:nvSpPr>
          <p:spPr>
            <a:xfrm>
              <a:off x="10346248" y="4374822"/>
              <a:ext cx="53919" cy="20977"/>
            </a:xfrm>
            <a:prstGeom prst="rect">
              <a:avLst/>
            </a:prstGeom>
            <a:solidFill>
              <a:srgbClr val="3C57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7C8D760-EBAC-83C7-7D25-1927132E6B6C}"/>
                </a:ext>
              </a:extLst>
            </p:cNvPr>
            <p:cNvSpPr/>
            <p:nvPr/>
          </p:nvSpPr>
          <p:spPr>
            <a:xfrm>
              <a:off x="10471046" y="3957180"/>
              <a:ext cx="1373667" cy="821134"/>
            </a:xfrm>
            <a:prstGeom prst="rect">
              <a:avLst/>
            </a:prstGeom>
            <a:solidFill>
              <a:srgbClr val="3C572A"/>
            </a:solidFill>
            <a:ln>
              <a:noFill/>
            </a:ln>
            <a:scene3d>
              <a:camera prst="isometricOffAxis2Top"/>
              <a:lightRig rig="contrasting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931E99C7-5814-77A2-D607-EC1813738AEB}"/>
                </a:ext>
              </a:extLst>
            </p:cNvPr>
            <p:cNvSpPr/>
            <p:nvPr/>
          </p:nvSpPr>
          <p:spPr>
            <a:xfrm>
              <a:off x="9307279" y="4256349"/>
              <a:ext cx="1277772" cy="744827"/>
            </a:xfrm>
            <a:custGeom>
              <a:avLst/>
              <a:gdLst>
                <a:gd name="connsiteX0" fmla="*/ 46841 w 2570966"/>
                <a:gd name="connsiteY0" fmla="*/ 1242235 h 1623313"/>
                <a:gd name="connsiteX1" fmla="*/ 56366 w 2570966"/>
                <a:gd name="connsiteY1" fmla="*/ 1527985 h 1623313"/>
                <a:gd name="connsiteX2" fmla="*/ 608816 w 2570966"/>
                <a:gd name="connsiteY2" fmla="*/ 1623235 h 1623313"/>
                <a:gd name="connsiteX3" fmla="*/ 1561316 w 2570966"/>
                <a:gd name="connsiteY3" fmla="*/ 1537510 h 1623313"/>
                <a:gd name="connsiteX4" fmla="*/ 2104241 w 2570966"/>
                <a:gd name="connsiteY4" fmla="*/ 1232710 h 1623313"/>
                <a:gd name="connsiteX5" fmla="*/ 1894691 w 2570966"/>
                <a:gd name="connsiteY5" fmla="*/ 556435 h 1623313"/>
                <a:gd name="connsiteX6" fmla="*/ 1932791 w 2570966"/>
                <a:gd name="connsiteY6" fmla="*/ 23035 h 1623313"/>
                <a:gd name="connsiteX7" fmla="*/ 2570966 w 2570966"/>
                <a:gd name="connsiteY7" fmla="*/ 146860 h 1623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70966" h="1623313">
                  <a:moveTo>
                    <a:pt x="46841" y="1242235"/>
                  </a:moveTo>
                  <a:cubicBezTo>
                    <a:pt x="4772" y="1353360"/>
                    <a:pt x="-37297" y="1464485"/>
                    <a:pt x="56366" y="1527985"/>
                  </a:cubicBezTo>
                  <a:cubicBezTo>
                    <a:pt x="150029" y="1591485"/>
                    <a:pt x="357991" y="1621648"/>
                    <a:pt x="608816" y="1623235"/>
                  </a:cubicBezTo>
                  <a:cubicBezTo>
                    <a:pt x="859641" y="1624823"/>
                    <a:pt x="1312079" y="1602597"/>
                    <a:pt x="1561316" y="1537510"/>
                  </a:cubicBezTo>
                  <a:cubicBezTo>
                    <a:pt x="1810553" y="1472423"/>
                    <a:pt x="2048679" y="1396223"/>
                    <a:pt x="2104241" y="1232710"/>
                  </a:cubicBezTo>
                  <a:cubicBezTo>
                    <a:pt x="2159804" y="1069197"/>
                    <a:pt x="1923266" y="758047"/>
                    <a:pt x="1894691" y="556435"/>
                  </a:cubicBezTo>
                  <a:cubicBezTo>
                    <a:pt x="1866116" y="354823"/>
                    <a:pt x="1820079" y="91297"/>
                    <a:pt x="1932791" y="23035"/>
                  </a:cubicBezTo>
                  <a:cubicBezTo>
                    <a:pt x="2045503" y="-45227"/>
                    <a:pt x="2308234" y="50816"/>
                    <a:pt x="2570966" y="146860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10E62BF-7628-BFB2-946D-5E145E119E96}"/>
                </a:ext>
              </a:extLst>
            </p:cNvPr>
            <p:cNvSpPr/>
            <p:nvPr/>
          </p:nvSpPr>
          <p:spPr>
            <a:xfrm>
              <a:off x="10102190" y="4133288"/>
              <a:ext cx="539668" cy="98668"/>
            </a:xfrm>
            <a:custGeom>
              <a:avLst/>
              <a:gdLst>
                <a:gd name="connsiteX0" fmla="*/ 0 w 1085850"/>
                <a:gd name="connsiteY0" fmla="*/ 81692 h 215042"/>
                <a:gd name="connsiteX1" fmla="*/ 342900 w 1085850"/>
                <a:gd name="connsiteY1" fmla="*/ 5492 h 215042"/>
                <a:gd name="connsiteX2" fmla="*/ 1085850 w 1085850"/>
                <a:gd name="connsiteY2" fmla="*/ 21504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5850" h="215042">
                  <a:moveTo>
                    <a:pt x="0" y="81692"/>
                  </a:moveTo>
                  <a:cubicBezTo>
                    <a:pt x="80962" y="32479"/>
                    <a:pt x="161925" y="-16733"/>
                    <a:pt x="342900" y="5492"/>
                  </a:cubicBezTo>
                  <a:cubicBezTo>
                    <a:pt x="523875" y="27717"/>
                    <a:pt x="804862" y="121379"/>
                    <a:pt x="1085850" y="215042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DA6678F4-77FB-5EB2-F263-46B610DAF7BB}"/>
                </a:ext>
              </a:extLst>
            </p:cNvPr>
            <p:cNvGrpSpPr/>
            <p:nvPr/>
          </p:nvGrpSpPr>
          <p:grpSpPr>
            <a:xfrm>
              <a:off x="8119687" y="4044574"/>
              <a:ext cx="1501366" cy="796121"/>
              <a:chOff x="876252" y="3429000"/>
              <a:chExt cx="3020852" cy="1735106"/>
            </a:xfrm>
          </p:grpSpPr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32F12DCF-ACE7-D4F4-860D-5DFFC8F90A7F}"/>
                  </a:ext>
                </a:extLst>
              </p:cNvPr>
              <p:cNvSpPr/>
              <p:nvPr/>
            </p:nvSpPr>
            <p:spPr>
              <a:xfrm>
                <a:off x="876252" y="3429000"/>
                <a:ext cx="3020852" cy="1735106"/>
              </a:xfrm>
              <a:prstGeom prst="rect">
                <a:avLst/>
              </a:prstGeom>
              <a:solidFill>
                <a:schemeClr val="bg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DA5CF0B9-6CD9-1F6B-C0D6-F3CB9738B7B4}"/>
                  </a:ext>
                </a:extLst>
              </p:cNvPr>
              <p:cNvSpPr/>
              <p:nvPr/>
            </p:nvSpPr>
            <p:spPr>
              <a:xfrm>
                <a:off x="876252" y="3429000"/>
                <a:ext cx="3020852" cy="18880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7D1E8E24-FC20-17DE-97CA-A2306A979AEB}"/>
                  </a:ext>
                </a:extLst>
              </p:cNvPr>
              <p:cNvSpPr/>
              <p:nvPr/>
            </p:nvSpPr>
            <p:spPr>
              <a:xfrm>
                <a:off x="876252" y="4975303"/>
                <a:ext cx="3020852" cy="18880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41054D5B-4137-E976-B916-126CA311DCB6}"/>
                </a:ext>
              </a:extLst>
            </p:cNvPr>
            <p:cNvSpPr/>
            <p:nvPr/>
          </p:nvSpPr>
          <p:spPr>
            <a:xfrm>
              <a:off x="9917682" y="4044574"/>
              <a:ext cx="227229" cy="79612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4C63908A-7783-8B70-BC03-FA81D86F8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69632" y="3935872"/>
              <a:ext cx="1373667" cy="821159"/>
            </a:xfrm>
            <a:prstGeom prst="rect">
              <a:avLst/>
            </a:prstGeom>
            <a:ln>
              <a:solidFill>
                <a:schemeClr val="bg1"/>
              </a:solidFill>
            </a:ln>
            <a:scene3d>
              <a:camera prst="isometricOffAxis2Top"/>
              <a:lightRig rig="flood" dir="t"/>
            </a:scene3d>
          </p:spPr>
        </p:pic>
        <p:pic>
          <p:nvPicPr>
            <p:cNvPr id="93" name="Graphic 92" descr="Processor with solid fill">
              <a:extLst>
                <a:ext uri="{FF2B5EF4-FFF2-40B4-BE49-F238E27FC236}">
                  <a16:creationId xmlns:a16="http://schemas.microsoft.com/office/drawing/2014/main" id="{E279B67E-9626-6A07-8080-6167C4AC8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104655" y="4171357"/>
              <a:ext cx="454458" cy="419555"/>
            </a:xfrm>
            <a:prstGeom prst="rect">
              <a:avLst/>
            </a:prstGeom>
            <a:scene3d>
              <a:camera prst="isometricOffAxis2Top"/>
              <a:lightRig rig="threePt" dir="t"/>
            </a:scene3d>
          </p:spPr>
        </p:pic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01D5E79F-F5FC-F3FD-B12C-9E44854B69A8}"/>
                </a:ext>
              </a:extLst>
            </p:cNvPr>
            <p:cNvSpPr/>
            <p:nvPr/>
          </p:nvSpPr>
          <p:spPr>
            <a:xfrm>
              <a:off x="8332377" y="4273231"/>
              <a:ext cx="194768" cy="17981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8CE13784-3E0F-21EC-A906-8F09BA05830C}"/>
                </a:ext>
              </a:extLst>
            </p:cNvPr>
            <p:cNvSpPr/>
            <p:nvPr/>
          </p:nvSpPr>
          <p:spPr>
            <a:xfrm>
              <a:off x="8876784" y="4495691"/>
              <a:ext cx="194768" cy="17981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5713EB56-16A4-133F-6AA6-DA278B10D30E}"/>
                </a:ext>
              </a:extLst>
            </p:cNvPr>
            <p:cNvSpPr/>
            <p:nvPr/>
          </p:nvSpPr>
          <p:spPr>
            <a:xfrm>
              <a:off x="9787061" y="4170810"/>
              <a:ext cx="133226" cy="12299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0093F90A-1685-5502-AEBE-5577394D2EE0}"/>
                </a:ext>
              </a:extLst>
            </p:cNvPr>
            <p:cNvSpPr/>
            <p:nvPr/>
          </p:nvSpPr>
          <p:spPr>
            <a:xfrm>
              <a:off x="9678697" y="4307397"/>
              <a:ext cx="229248" cy="21164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0B667670-A0C7-CC7E-EF47-E93701A2578E}"/>
                </a:ext>
              </a:extLst>
            </p:cNvPr>
            <p:cNvSpPr/>
            <p:nvPr/>
          </p:nvSpPr>
          <p:spPr>
            <a:xfrm>
              <a:off x="9779972" y="4598592"/>
              <a:ext cx="135452" cy="125049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41792E4E-C4CB-30DD-BACF-3BB8A9581F2E}"/>
                </a:ext>
              </a:extLst>
            </p:cNvPr>
            <p:cNvSpPr/>
            <p:nvPr/>
          </p:nvSpPr>
          <p:spPr>
            <a:xfrm>
              <a:off x="8379607" y="4351566"/>
              <a:ext cx="108300" cy="3204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05A55D6-F07F-4892-F975-4F8AE1C84179}"/>
                </a:ext>
              </a:extLst>
            </p:cNvPr>
            <p:cNvSpPr/>
            <p:nvPr/>
          </p:nvSpPr>
          <p:spPr>
            <a:xfrm>
              <a:off x="8918975" y="4571504"/>
              <a:ext cx="108300" cy="3204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D735FF12-020E-93FB-68DB-94B2D7DBC25D}"/>
                </a:ext>
              </a:extLst>
            </p:cNvPr>
            <p:cNvSpPr/>
            <p:nvPr/>
          </p:nvSpPr>
          <p:spPr>
            <a:xfrm>
              <a:off x="9739171" y="4397193"/>
              <a:ext cx="108300" cy="3204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0E05F5D-FB8A-1C84-7E8D-C768B1A9EA16}"/>
                </a:ext>
              </a:extLst>
            </p:cNvPr>
            <p:cNvSpPr/>
            <p:nvPr/>
          </p:nvSpPr>
          <p:spPr>
            <a:xfrm>
              <a:off x="9814851" y="4223084"/>
              <a:ext cx="73008" cy="2097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B6128D02-B76A-776D-DD5E-B11FA2EDBEAC}"/>
                </a:ext>
              </a:extLst>
            </p:cNvPr>
            <p:cNvSpPr/>
            <p:nvPr/>
          </p:nvSpPr>
          <p:spPr>
            <a:xfrm>
              <a:off x="9810967" y="4651602"/>
              <a:ext cx="73008" cy="2097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65EE0122-EA3D-6FD4-0140-1D87A0C5E87B}"/>
                </a:ext>
              </a:extLst>
            </p:cNvPr>
            <p:cNvSpPr/>
            <p:nvPr/>
          </p:nvSpPr>
          <p:spPr>
            <a:xfrm>
              <a:off x="10002459" y="4087958"/>
              <a:ext cx="108300" cy="32049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9C86F73F-E7A2-88BB-57DF-9BE3B3B27599}"/>
                </a:ext>
              </a:extLst>
            </p:cNvPr>
            <p:cNvSpPr/>
            <p:nvPr/>
          </p:nvSpPr>
          <p:spPr>
            <a:xfrm>
              <a:off x="9936718" y="4200832"/>
              <a:ext cx="108300" cy="32049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F99B7A09-698D-4498-6AAF-52954626912D}"/>
                </a:ext>
              </a:extLst>
            </p:cNvPr>
            <p:cNvSpPr/>
            <p:nvPr/>
          </p:nvSpPr>
          <p:spPr>
            <a:xfrm>
              <a:off x="10002459" y="4313706"/>
              <a:ext cx="108300" cy="32049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FC56D726-08ED-9B75-4F92-FDB4CA5220D2}"/>
                </a:ext>
              </a:extLst>
            </p:cNvPr>
            <p:cNvSpPr/>
            <p:nvPr/>
          </p:nvSpPr>
          <p:spPr>
            <a:xfrm>
              <a:off x="9936718" y="4426580"/>
              <a:ext cx="108300" cy="32049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9F510DB-EE44-B405-279F-A81D6B1D7D18}"/>
                </a:ext>
              </a:extLst>
            </p:cNvPr>
            <p:cNvSpPr/>
            <p:nvPr/>
          </p:nvSpPr>
          <p:spPr>
            <a:xfrm>
              <a:off x="10002459" y="4539455"/>
              <a:ext cx="108300" cy="32049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F8424ECA-939B-851A-9C7A-5AF99DBD8C1A}"/>
                </a:ext>
              </a:extLst>
            </p:cNvPr>
            <p:cNvSpPr/>
            <p:nvPr/>
          </p:nvSpPr>
          <p:spPr>
            <a:xfrm>
              <a:off x="9936718" y="4652329"/>
              <a:ext cx="108300" cy="32049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0D888E03-C9A6-6A9A-2701-B1F51818AA1C}"/>
                </a:ext>
              </a:extLst>
            </p:cNvPr>
            <p:cNvSpPr/>
            <p:nvPr/>
          </p:nvSpPr>
          <p:spPr>
            <a:xfrm>
              <a:off x="10002459" y="4765204"/>
              <a:ext cx="108300" cy="32049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Cross 110">
              <a:extLst>
                <a:ext uri="{FF2B5EF4-FFF2-40B4-BE49-F238E27FC236}">
                  <a16:creationId xmlns:a16="http://schemas.microsoft.com/office/drawing/2014/main" id="{09A1F87D-70F7-E288-D420-F894A8426DF6}"/>
                </a:ext>
              </a:extLst>
            </p:cNvPr>
            <p:cNvSpPr/>
            <p:nvPr/>
          </p:nvSpPr>
          <p:spPr>
            <a:xfrm>
              <a:off x="8198045" y="4056242"/>
              <a:ext cx="68633" cy="63362"/>
            </a:xfrm>
            <a:prstGeom prst="plus">
              <a:avLst>
                <a:gd name="adj" fmla="val 36420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Cross 111">
              <a:extLst>
                <a:ext uri="{FF2B5EF4-FFF2-40B4-BE49-F238E27FC236}">
                  <a16:creationId xmlns:a16="http://schemas.microsoft.com/office/drawing/2014/main" id="{4905BEF4-331B-15E4-2B0F-B4CAA1BCC8D6}"/>
                </a:ext>
              </a:extLst>
            </p:cNvPr>
            <p:cNvSpPr/>
            <p:nvPr/>
          </p:nvSpPr>
          <p:spPr>
            <a:xfrm>
              <a:off x="8403442" y="4056242"/>
              <a:ext cx="68633" cy="63362"/>
            </a:xfrm>
            <a:prstGeom prst="plus">
              <a:avLst>
                <a:gd name="adj" fmla="val 36420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Cross 112">
              <a:extLst>
                <a:ext uri="{FF2B5EF4-FFF2-40B4-BE49-F238E27FC236}">
                  <a16:creationId xmlns:a16="http://schemas.microsoft.com/office/drawing/2014/main" id="{8B2FB7ED-E5C5-D380-EBA3-7F50DE2BCF88}"/>
                </a:ext>
              </a:extLst>
            </p:cNvPr>
            <p:cNvSpPr/>
            <p:nvPr/>
          </p:nvSpPr>
          <p:spPr>
            <a:xfrm>
              <a:off x="8608839" y="4056242"/>
              <a:ext cx="68633" cy="63362"/>
            </a:xfrm>
            <a:prstGeom prst="plus">
              <a:avLst>
                <a:gd name="adj" fmla="val 36420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Cross 113">
              <a:extLst>
                <a:ext uri="{FF2B5EF4-FFF2-40B4-BE49-F238E27FC236}">
                  <a16:creationId xmlns:a16="http://schemas.microsoft.com/office/drawing/2014/main" id="{9F246397-DA58-E167-A9EB-FE0AF7767F49}"/>
                </a:ext>
              </a:extLst>
            </p:cNvPr>
            <p:cNvSpPr/>
            <p:nvPr/>
          </p:nvSpPr>
          <p:spPr>
            <a:xfrm>
              <a:off x="8814236" y="4056242"/>
              <a:ext cx="68633" cy="63362"/>
            </a:xfrm>
            <a:prstGeom prst="plus">
              <a:avLst>
                <a:gd name="adj" fmla="val 36420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Cross 114">
              <a:extLst>
                <a:ext uri="{FF2B5EF4-FFF2-40B4-BE49-F238E27FC236}">
                  <a16:creationId xmlns:a16="http://schemas.microsoft.com/office/drawing/2014/main" id="{1F64D4B1-F23D-086E-69CF-8A5108D3E124}"/>
                </a:ext>
              </a:extLst>
            </p:cNvPr>
            <p:cNvSpPr/>
            <p:nvPr/>
          </p:nvSpPr>
          <p:spPr>
            <a:xfrm>
              <a:off x="9019633" y="4056242"/>
              <a:ext cx="68633" cy="63362"/>
            </a:xfrm>
            <a:prstGeom prst="plus">
              <a:avLst>
                <a:gd name="adj" fmla="val 36420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Cross 115">
              <a:extLst>
                <a:ext uri="{FF2B5EF4-FFF2-40B4-BE49-F238E27FC236}">
                  <a16:creationId xmlns:a16="http://schemas.microsoft.com/office/drawing/2014/main" id="{D1E8C2A5-EB2E-4584-4494-FA8719CBDF96}"/>
                </a:ext>
              </a:extLst>
            </p:cNvPr>
            <p:cNvSpPr/>
            <p:nvPr/>
          </p:nvSpPr>
          <p:spPr>
            <a:xfrm>
              <a:off x="9225030" y="4056242"/>
              <a:ext cx="68633" cy="63362"/>
            </a:xfrm>
            <a:prstGeom prst="plus">
              <a:avLst>
                <a:gd name="adj" fmla="val 36420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Cross 116">
              <a:extLst>
                <a:ext uri="{FF2B5EF4-FFF2-40B4-BE49-F238E27FC236}">
                  <a16:creationId xmlns:a16="http://schemas.microsoft.com/office/drawing/2014/main" id="{7A8CB3D5-C934-F0E4-0C10-46F27379BD5C}"/>
                </a:ext>
              </a:extLst>
            </p:cNvPr>
            <p:cNvSpPr/>
            <p:nvPr/>
          </p:nvSpPr>
          <p:spPr>
            <a:xfrm>
              <a:off x="9430426" y="4056242"/>
              <a:ext cx="68633" cy="63362"/>
            </a:xfrm>
            <a:prstGeom prst="plus">
              <a:avLst>
                <a:gd name="adj" fmla="val 36420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Cross 117">
              <a:extLst>
                <a:ext uri="{FF2B5EF4-FFF2-40B4-BE49-F238E27FC236}">
                  <a16:creationId xmlns:a16="http://schemas.microsoft.com/office/drawing/2014/main" id="{741B02D7-BC5E-89F1-33A0-F30A3BF98301}"/>
                </a:ext>
              </a:extLst>
            </p:cNvPr>
            <p:cNvSpPr/>
            <p:nvPr/>
          </p:nvSpPr>
          <p:spPr>
            <a:xfrm>
              <a:off x="8197646" y="4764943"/>
              <a:ext cx="68633" cy="63362"/>
            </a:xfrm>
            <a:prstGeom prst="plus">
              <a:avLst>
                <a:gd name="adj" fmla="val 36420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Cross 118">
              <a:extLst>
                <a:ext uri="{FF2B5EF4-FFF2-40B4-BE49-F238E27FC236}">
                  <a16:creationId xmlns:a16="http://schemas.microsoft.com/office/drawing/2014/main" id="{05B5DE66-4C24-A19D-315A-B65CD43248E2}"/>
                </a:ext>
              </a:extLst>
            </p:cNvPr>
            <p:cNvSpPr/>
            <p:nvPr/>
          </p:nvSpPr>
          <p:spPr>
            <a:xfrm>
              <a:off x="8403043" y="4764943"/>
              <a:ext cx="68633" cy="63362"/>
            </a:xfrm>
            <a:prstGeom prst="plus">
              <a:avLst>
                <a:gd name="adj" fmla="val 36420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Cross 119">
              <a:extLst>
                <a:ext uri="{FF2B5EF4-FFF2-40B4-BE49-F238E27FC236}">
                  <a16:creationId xmlns:a16="http://schemas.microsoft.com/office/drawing/2014/main" id="{30B38EDB-FB9F-F009-F461-A709A4EC8AE5}"/>
                </a:ext>
              </a:extLst>
            </p:cNvPr>
            <p:cNvSpPr/>
            <p:nvPr/>
          </p:nvSpPr>
          <p:spPr>
            <a:xfrm>
              <a:off x="8608440" y="4764943"/>
              <a:ext cx="68633" cy="63362"/>
            </a:xfrm>
            <a:prstGeom prst="plus">
              <a:avLst>
                <a:gd name="adj" fmla="val 36420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Cross 120">
              <a:extLst>
                <a:ext uri="{FF2B5EF4-FFF2-40B4-BE49-F238E27FC236}">
                  <a16:creationId xmlns:a16="http://schemas.microsoft.com/office/drawing/2014/main" id="{C67F2535-314E-DBC9-1CB1-8A206805459B}"/>
                </a:ext>
              </a:extLst>
            </p:cNvPr>
            <p:cNvSpPr/>
            <p:nvPr/>
          </p:nvSpPr>
          <p:spPr>
            <a:xfrm>
              <a:off x="8813837" y="4764943"/>
              <a:ext cx="68633" cy="63362"/>
            </a:xfrm>
            <a:prstGeom prst="plus">
              <a:avLst>
                <a:gd name="adj" fmla="val 36420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Cross 121">
              <a:extLst>
                <a:ext uri="{FF2B5EF4-FFF2-40B4-BE49-F238E27FC236}">
                  <a16:creationId xmlns:a16="http://schemas.microsoft.com/office/drawing/2014/main" id="{8FE1A5D4-FC7B-2D39-F9DA-818087036A34}"/>
                </a:ext>
              </a:extLst>
            </p:cNvPr>
            <p:cNvSpPr/>
            <p:nvPr/>
          </p:nvSpPr>
          <p:spPr>
            <a:xfrm>
              <a:off x="9019234" y="4764943"/>
              <a:ext cx="68633" cy="63362"/>
            </a:xfrm>
            <a:prstGeom prst="plus">
              <a:avLst>
                <a:gd name="adj" fmla="val 36420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Cross 122">
              <a:extLst>
                <a:ext uri="{FF2B5EF4-FFF2-40B4-BE49-F238E27FC236}">
                  <a16:creationId xmlns:a16="http://schemas.microsoft.com/office/drawing/2014/main" id="{79103D2F-2C83-D74B-07E3-31408B1CED7D}"/>
                </a:ext>
              </a:extLst>
            </p:cNvPr>
            <p:cNvSpPr/>
            <p:nvPr/>
          </p:nvSpPr>
          <p:spPr>
            <a:xfrm>
              <a:off x="9224631" y="4764943"/>
              <a:ext cx="68633" cy="63362"/>
            </a:xfrm>
            <a:prstGeom prst="plus">
              <a:avLst>
                <a:gd name="adj" fmla="val 36420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Cross 123">
              <a:extLst>
                <a:ext uri="{FF2B5EF4-FFF2-40B4-BE49-F238E27FC236}">
                  <a16:creationId xmlns:a16="http://schemas.microsoft.com/office/drawing/2014/main" id="{470C7D93-872D-E5BE-CCE2-860583FC383E}"/>
                </a:ext>
              </a:extLst>
            </p:cNvPr>
            <p:cNvSpPr/>
            <p:nvPr/>
          </p:nvSpPr>
          <p:spPr>
            <a:xfrm>
              <a:off x="9430026" y="4764943"/>
              <a:ext cx="68633" cy="63362"/>
            </a:xfrm>
            <a:prstGeom prst="plus">
              <a:avLst>
                <a:gd name="adj" fmla="val 36420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C336DFBE-9995-3969-EB1A-62B5E53272DD}"/>
                </a:ext>
              </a:extLst>
            </p:cNvPr>
            <p:cNvCxnSpPr>
              <a:stCxn id="94" idx="6"/>
            </p:cNvCxnSpPr>
            <p:nvPr/>
          </p:nvCxnSpPr>
          <p:spPr>
            <a:xfrm flipV="1">
              <a:off x="8527145" y="4363136"/>
              <a:ext cx="24954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AC9CDD03-C1EA-4E05-6C17-8C95A5BC2A4F}"/>
                </a:ext>
              </a:extLst>
            </p:cNvPr>
            <p:cNvCxnSpPr>
              <a:stCxn id="95" idx="6"/>
            </p:cNvCxnSpPr>
            <p:nvPr/>
          </p:nvCxnSpPr>
          <p:spPr>
            <a:xfrm>
              <a:off x="9071552" y="4585596"/>
              <a:ext cx="301612" cy="193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2790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0761AA16-5325-3C22-16AA-E888BFF7C830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/>
              <a:t>IICE – ASTROBi – Smead Department of Aerospace Engineering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655545-AC94-F92C-C596-F35EBDCF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105" y="365125"/>
            <a:ext cx="2411792" cy="333755"/>
          </a:xfrm>
        </p:spPr>
        <p:txBody>
          <a:bodyPr>
            <a:normAutofit fontScale="90000"/>
          </a:bodyPr>
          <a:lstStyle/>
          <a:p>
            <a:r>
              <a:rPr lang="en-US">
                <a:cs typeface="Calibri Light"/>
              </a:rPr>
              <a:t>Trade Tree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E39C7-E1E0-83EF-EBC0-4C65637A7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046AE-DA49-88E0-C0E3-81441E340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15</a:t>
            </a:fld>
            <a:endParaRPr lang="en-US"/>
          </a:p>
        </p:txBody>
      </p:sp>
      <p:sp>
        <p:nvSpPr>
          <p:cNvPr id="8" name="Date Placeholder 5">
            <a:extLst>
              <a:ext uri="{FF2B5EF4-FFF2-40B4-BE49-F238E27FC236}">
                <a16:creationId xmlns:a16="http://schemas.microsoft.com/office/drawing/2014/main" id="{FE2A96B1-D720-26B7-47BA-F570D509E2E7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10/3/2022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A947AF31-5AB7-BBC2-6223-CB295C8552C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mtClean="0"/>
              <a:pPr/>
              <a:t>15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8EC41F0-1F7F-A508-6E79-01F61BE36094}"/>
              </a:ext>
            </a:extLst>
          </p:cNvPr>
          <p:cNvCxnSpPr/>
          <p:nvPr/>
        </p:nvCxnSpPr>
        <p:spPr>
          <a:xfrm>
            <a:off x="0" y="6241143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3" descr="Diagram&#10;&#10;Description automatically generated">
            <a:extLst>
              <a:ext uri="{FF2B5EF4-FFF2-40B4-BE49-F238E27FC236}">
                <a16:creationId xmlns:a16="http://schemas.microsoft.com/office/drawing/2014/main" id="{C0B0CF81-15BB-5C49-43BE-75FBEA24E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733" y="822104"/>
            <a:ext cx="9510485" cy="521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04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AF2A2-D960-FB58-FBFB-3B4D778FF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Sensor Selection Criteria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C2655-3C8C-8F4E-C083-C131BF57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A933C-3CA8-8363-A8FD-13644BCF1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ADEFD-0F16-523F-053D-856808EA9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5D62CA9-C79B-B615-5B9B-6E8A6C56BC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2121103"/>
              </p:ext>
            </p:extLst>
          </p:nvPr>
        </p:nvGraphicFramePr>
        <p:xfrm>
          <a:off x="2349500" y="1460500"/>
          <a:ext cx="7137876" cy="44935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8938">
                  <a:extLst>
                    <a:ext uri="{9D8B030D-6E8A-4147-A177-3AD203B41FA5}">
                      <a16:colId xmlns:a16="http://schemas.microsoft.com/office/drawing/2014/main" val="2150372124"/>
                    </a:ext>
                  </a:extLst>
                </a:gridCol>
                <a:gridCol w="3568938">
                  <a:extLst>
                    <a:ext uri="{9D8B030D-6E8A-4147-A177-3AD203B41FA5}">
                      <a16:colId xmlns:a16="http://schemas.microsoft.com/office/drawing/2014/main" val="2045679393"/>
                    </a:ext>
                  </a:extLst>
                </a:gridCol>
              </a:tblGrid>
              <a:tr h="45370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4400">
                          <a:solidFill>
                            <a:schemeClr val="tx1"/>
                          </a:solidFill>
                        </a:rPr>
                        <a:t>Criteria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4400">
                          <a:solidFill>
                            <a:schemeClr val="tx1"/>
                          </a:solidFill>
                        </a:rPr>
                        <a:t>Weight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6237395"/>
                  </a:ext>
                </a:extLst>
              </a:tr>
              <a:tr h="70117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effectLst/>
                        </a:rPr>
                        <a:t>Sensitivity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effectLst/>
                        </a:rPr>
                        <a:t>0.3</a:t>
                      </a:r>
                      <a:endParaRPr lang="en-US" sz="28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025313"/>
                  </a:ext>
                </a:extLst>
              </a:tr>
              <a:tr h="59118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effectLst/>
                        </a:rPr>
                        <a:t>Versatility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effectLst/>
                        </a:rPr>
                        <a:t>0.2</a:t>
                      </a:r>
                      <a:endParaRPr lang="en-US" sz="28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261450"/>
                  </a:ext>
                </a:extLst>
              </a:tr>
              <a:tr h="97615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effectLst/>
                        </a:rPr>
                        <a:t>Power Consumption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effectLst/>
                        </a:rPr>
                        <a:t>0.2</a:t>
                      </a:r>
                      <a:endParaRPr lang="en-US" sz="28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628219"/>
                  </a:ext>
                </a:extLst>
              </a:tr>
              <a:tr h="41245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effectLst/>
                        </a:rPr>
                        <a:t>Cost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effectLst/>
                        </a:rPr>
                        <a:t>0.15</a:t>
                      </a:r>
                      <a:endParaRPr lang="en-US" sz="28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54635"/>
                  </a:ext>
                </a:extLst>
              </a:tr>
              <a:tr h="70117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effectLst/>
                        </a:rPr>
                        <a:t>Heritage/Available Resources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effectLst/>
                        </a:rPr>
                        <a:t>0.15</a:t>
                      </a:r>
                      <a:endParaRPr lang="en-US" sz="28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0436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2179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5DE7B-4771-74A4-357C-3DA1DE6BB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Design Option: Acoustic Sensor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F2054-0E65-7D04-1EC5-006461052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36"/>
            <a:ext cx="10515600" cy="11789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Original design plan for the project (ASTROBi Acoustic Sensor)</a:t>
            </a:r>
          </a:p>
          <a:p>
            <a:r>
              <a:rPr lang="en-US">
                <a:cs typeface="Calibri"/>
              </a:rPr>
              <a:t>Ice collision generates measured vibrations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C5BB1-E2EF-9417-049B-392D86DE2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47BDF-A895-F2F2-4ACE-788BFD6E3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E09C7-A122-EED0-7122-944E0A2F1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17</a:t>
            </a:fld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9DA22D52-1B94-639F-7516-FA362D47C9C5}"/>
              </a:ext>
            </a:extLst>
          </p:cNvPr>
          <p:cNvSpPr/>
          <p:nvPr/>
        </p:nvSpPr>
        <p:spPr>
          <a:xfrm>
            <a:off x="3019425" y="4576492"/>
            <a:ext cx="2771775" cy="856663"/>
          </a:xfrm>
          <a:custGeom>
            <a:avLst/>
            <a:gdLst>
              <a:gd name="connsiteX0" fmla="*/ 0 w 2867025"/>
              <a:gd name="connsiteY0" fmla="*/ 857694 h 867068"/>
              <a:gd name="connsiteX1" fmla="*/ 790575 w 2867025"/>
              <a:gd name="connsiteY1" fmla="*/ 838644 h 867068"/>
              <a:gd name="connsiteX2" fmla="*/ 1209675 w 2867025"/>
              <a:gd name="connsiteY2" fmla="*/ 619569 h 867068"/>
              <a:gd name="connsiteX3" fmla="*/ 1828800 w 2867025"/>
              <a:gd name="connsiteY3" fmla="*/ 476694 h 867068"/>
              <a:gd name="connsiteX4" fmla="*/ 2009775 w 2867025"/>
              <a:gd name="connsiteY4" fmla="*/ 76644 h 867068"/>
              <a:gd name="connsiteX5" fmla="*/ 2867025 w 2867025"/>
              <a:gd name="connsiteY5" fmla="*/ 444 h 867068"/>
              <a:gd name="connsiteX0" fmla="*/ 0 w 2771775"/>
              <a:gd name="connsiteY0" fmla="*/ 806042 h 815416"/>
              <a:gd name="connsiteX1" fmla="*/ 790575 w 2771775"/>
              <a:gd name="connsiteY1" fmla="*/ 786992 h 815416"/>
              <a:gd name="connsiteX2" fmla="*/ 1209675 w 2771775"/>
              <a:gd name="connsiteY2" fmla="*/ 567917 h 815416"/>
              <a:gd name="connsiteX3" fmla="*/ 1828800 w 2771775"/>
              <a:gd name="connsiteY3" fmla="*/ 425042 h 815416"/>
              <a:gd name="connsiteX4" fmla="*/ 2009775 w 2771775"/>
              <a:gd name="connsiteY4" fmla="*/ 24992 h 815416"/>
              <a:gd name="connsiteX5" fmla="*/ 2771775 w 2771775"/>
              <a:gd name="connsiteY5" fmla="*/ 82142 h 815416"/>
              <a:gd name="connsiteX0" fmla="*/ 0 w 2771775"/>
              <a:gd name="connsiteY0" fmla="*/ 847289 h 856663"/>
              <a:gd name="connsiteX1" fmla="*/ 790575 w 2771775"/>
              <a:gd name="connsiteY1" fmla="*/ 828239 h 856663"/>
              <a:gd name="connsiteX2" fmla="*/ 1209675 w 2771775"/>
              <a:gd name="connsiteY2" fmla="*/ 609164 h 856663"/>
              <a:gd name="connsiteX3" fmla="*/ 1828800 w 2771775"/>
              <a:gd name="connsiteY3" fmla="*/ 466289 h 856663"/>
              <a:gd name="connsiteX4" fmla="*/ 2009775 w 2771775"/>
              <a:gd name="connsiteY4" fmla="*/ 66239 h 856663"/>
              <a:gd name="connsiteX5" fmla="*/ 2771775 w 2771775"/>
              <a:gd name="connsiteY5" fmla="*/ 123389 h 856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71775" h="856663">
                <a:moveTo>
                  <a:pt x="0" y="847289"/>
                </a:moveTo>
                <a:cubicBezTo>
                  <a:pt x="294481" y="857607"/>
                  <a:pt x="588963" y="867926"/>
                  <a:pt x="790575" y="828239"/>
                </a:cubicBezTo>
                <a:cubicBezTo>
                  <a:pt x="992187" y="788552"/>
                  <a:pt x="1036637" y="669489"/>
                  <a:pt x="1209675" y="609164"/>
                </a:cubicBezTo>
                <a:cubicBezTo>
                  <a:pt x="1382713" y="548839"/>
                  <a:pt x="1695450" y="556776"/>
                  <a:pt x="1828800" y="466289"/>
                </a:cubicBezTo>
                <a:cubicBezTo>
                  <a:pt x="1962150" y="375802"/>
                  <a:pt x="1836738" y="145614"/>
                  <a:pt x="2009775" y="66239"/>
                </a:cubicBezTo>
                <a:cubicBezTo>
                  <a:pt x="2182812" y="-13136"/>
                  <a:pt x="2467768" y="-49649"/>
                  <a:pt x="2771775" y="123389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5EC37859-981E-872E-8176-2F23FF866BF6}"/>
              </a:ext>
            </a:extLst>
          </p:cNvPr>
          <p:cNvSpPr/>
          <p:nvPr/>
        </p:nvSpPr>
        <p:spPr>
          <a:xfrm>
            <a:off x="746125" y="4268370"/>
            <a:ext cx="3688266" cy="13557"/>
          </a:xfrm>
          <a:custGeom>
            <a:avLst/>
            <a:gdLst>
              <a:gd name="connsiteX0" fmla="*/ 0 w 6184900"/>
              <a:gd name="connsiteY0" fmla="*/ 0 h 952517"/>
              <a:gd name="connsiteX1" fmla="*/ 3086100 w 6184900"/>
              <a:gd name="connsiteY1" fmla="*/ 952500 h 952517"/>
              <a:gd name="connsiteX2" fmla="*/ 6184900 w 6184900"/>
              <a:gd name="connsiteY2" fmla="*/ 25400 h 95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84900" h="952517">
                <a:moveTo>
                  <a:pt x="0" y="0"/>
                </a:moveTo>
                <a:cubicBezTo>
                  <a:pt x="1027641" y="474133"/>
                  <a:pt x="2055283" y="948267"/>
                  <a:pt x="3086100" y="952500"/>
                </a:cubicBezTo>
                <a:cubicBezTo>
                  <a:pt x="4116917" y="956733"/>
                  <a:pt x="5634567" y="194733"/>
                  <a:pt x="6184900" y="25400"/>
                </a:cubicBezTo>
              </a:path>
            </a:pathLst>
          </a:custGeom>
          <a:noFill/>
          <a:ln w="38100">
            <a:solidFill>
              <a:schemeClr val="tx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C81ECACE-8D44-3E88-1761-1814A9EFD274}"/>
              </a:ext>
            </a:extLst>
          </p:cNvPr>
          <p:cNvSpPr/>
          <p:nvPr/>
        </p:nvSpPr>
        <p:spPr>
          <a:xfrm>
            <a:off x="746125" y="4268371"/>
            <a:ext cx="3688266" cy="135577"/>
          </a:xfrm>
          <a:custGeom>
            <a:avLst/>
            <a:gdLst>
              <a:gd name="connsiteX0" fmla="*/ 0 w 6184900"/>
              <a:gd name="connsiteY0" fmla="*/ 0 h 952517"/>
              <a:gd name="connsiteX1" fmla="*/ 3086100 w 6184900"/>
              <a:gd name="connsiteY1" fmla="*/ 952500 h 952517"/>
              <a:gd name="connsiteX2" fmla="*/ 6184900 w 6184900"/>
              <a:gd name="connsiteY2" fmla="*/ 25400 h 95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84900" h="952517">
                <a:moveTo>
                  <a:pt x="0" y="0"/>
                </a:moveTo>
                <a:cubicBezTo>
                  <a:pt x="1027641" y="474133"/>
                  <a:pt x="2055283" y="948267"/>
                  <a:pt x="3086100" y="952500"/>
                </a:cubicBezTo>
                <a:cubicBezTo>
                  <a:pt x="4116917" y="956733"/>
                  <a:pt x="5634567" y="194733"/>
                  <a:pt x="6184900" y="25400"/>
                </a:cubicBezTo>
              </a:path>
            </a:pathLst>
          </a:custGeom>
          <a:noFill/>
          <a:ln w="38100">
            <a:solidFill>
              <a:schemeClr val="tx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96125FEC-2081-A776-6684-DC71628A80CD}"/>
              </a:ext>
            </a:extLst>
          </p:cNvPr>
          <p:cNvSpPr/>
          <p:nvPr/>
        </p:nvSpPr>
        <p:spPr>
          <a:xfrm flipV="1">
            <a:off x="746125" y="4146350"/>
            <a:ext cx="3688266" cy="122019"/>
          </a:xfrm>
          <a:custGeom>
            <a:avLst/>
            <a:gdLst>
              <a:gd name="connsiteX0" fmla="*/ 0 w 6184900"/>
              <a:gd name="connsiteY0" fmla="*/ 0 h 952517"/>
              <a:gd name="connsiteX1" fmla="*/ 3086100 w 6184900"/>
              <a:gd name="connsiteY1" fmla="*/ 952500 h 952517"/>
              <a:gd name="connsiteX2" fmla="*/ 6184900 w 6184900"/>
              <a:gd name="connsiteY2" fmla="*/ 25400 h 95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84900" h="952517">
                <a:moveTo>
                  <a:pt x="0" y="0"/>
                </a:moveTo>
                <a:cubicBezTo>
                  <a:pt x="1027641" y="474133"/>
                  <a:pt x="2055283" y="948267"/>
                  <a:pt x="3086100" y="952500"/>
                </a:cubicBezTo>
                <a:cubicBezTo>
                  <a:pt x="4116917" y="956733"/>
                  <a:pt x="5634567" y="194733"/>
                  <a:pt x="6184900" y="25400"/>
                </a:cubicBezTo>
              </a:path>
            </a:pathLst>
          </a:custGeom>
          <a:noFill/>
          <a:ln w="38100">
            <a:solidFill>
              <a:schemeClr val="tx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8BF13106-5E91-1F2D-0B29-82C53304F34A}"/>
              </a:ext>
            </a:extLst>
          </p:cNvPr>
          <p:cNvSpPr/>
          <p:nvPr/>
        </p:nvSpPr>
        <p:spPr>
          <a:xfrm flipV="1">
            <a:off x="746125" y="3985914"/>
            <a:ext cx="3688266" cy="282456"/>
          </a:xfrm>
          <a:custGeom>
            <a:avLst/>
            <a:gdLst>
              <a:gd name="connsiteX0" fmla="*/ 0 w 6184900"/>
              <a:gd name="connsiteY0" fmla="*/ 0 h 952517"/>
              <a:gd name="connsiteX1" fmla="*/ 3086100 w 6184900"/>
              <a:gd name="connsiteY1" fmla="*/ 952500 h 952517"/>
              <a:gd name="connsiteX2" fmla="*/ 6184900 w 6184900"/>
              <a:gd name="connsiteY2" fmla="*/ 25400 h 95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84900" h="952517">
                <a:moveTo>
                  <a:pt x="0" y="0"/>
                </a:moveTo>
                <a:cubicBezTo>
                  <a:pt x="1027641" y="474133"/>
                  <a:pt x="2055283" y="948267"/>
                  <a:pt x="3086100" y="952500"/>
                </a:cubicBezTo>
                <a:cubicBezTo>
                  <a:pt x="4116917" y="956733"/>
                  <a:pt x="5634567" y="194733"/>
                  <a:pt x="6184900" y="25400"/>
                </a:cubicBezTo>
              </a:path>
            </a:pathLst>
          </a:custGeom>
          <a:noFill/>
          <a:ln w="38100">
            <a:solidFill>
              <a:schemeClr val="tx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3A0D15E8-B2E9-8442-72A0-BD2D698E4D6B}"/>
              </a:ext>
            </a:extLst>
          </p:cNvPr>
          <p:cNvSpPr/>
          <p:nvPr/>
        </p:nvSpPr>
        <p:spPr>
          <a:xfrm>
            <a:off x="746125" y="4268370"/>
            <a:ext cx="3688266" cy="282456"/>
          </a:xfrm>
          <a:custGeom>
            <a:avLst/>
            <a:gdLst>
              <a:gd name="connsiteX0" fmla="*/ 0 w 6184900"/>
              <a:gd name="connsiteY0" fmla="*/ 0 h 952517"/>
              <a:gd name="connsiteX1" fmla="*/ 3086100 w 6184900"/>
              <a:gd name="connsiteY1" fmla="*/ 952500 h 952517"/>
              <a:gd name="connsiteX2" fmla="*/ 6184900 w 6184900"/>
              <a:gd name="connsiteY2" fmla="*/ 25400 h 95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84900" h="952517">
                <a:moveTo>
                  <a:pt x="0" y="0"/>
                </a:moveTo>
                <a:cubicBezTo>
                  <a:pt x="1027641" y="474133"/>
                  <a:pt x="2055283" y="948267"/>
                  <a:pt x="3086100" y="952500"/>
                </a:cubicBezTo>
                <a:cubicBezTo>
                  <a:pt x="4116917" y="956733"/>
                  <a:pt x="5634567" y="194733"/>
                  <a:pt x="6184900" y="2540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EAF8FC7B-0E5F-2C86-2F5F-3F2C9A2AF6E9}"/>
              </a:ext>
            </a:extLst>
          </p:cNvPr>
          <p:cNvSpPr/>
          <p:nvPr/>
        </p:nvSpPr>
        <p:spPr>
          <a:xfrm>
            <a:off x="1446213" y="3190342"/>
            <a:ext cx="1138354" cy="1360484"/>
          </a:xfrm>
          <a:custGeom>
            <a:avLst/>
            <a:gdLst>
              <a:gd name="connsiteX0" fmla="*/ 0 w 1270000"/>
              <a:gd name="connsiteY0" fmla="*/ 298619 h 1517819"/>
              <a:gd name="connsiteX1" fmla="*/ 533400 w 1270000"/>
              <a:gd name="connsiteY1" fmla="*/ 82719 h 1517819"/>
              <a:gd name="connsiteX2" fmla="*/ 1270000 w 1270000"/>
              <a:gd name="connsiteY2" fmla="*/ 1517819 h 1517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0000" h="1517819">
                <a:moveTo>
                  <a:pt x="0" y="298619"/>
                </a:moveTo>
                <a:cubicBezTo>
                  <a:pt x="160866" y="89069"/>
                  <a:pt x="321733" y="-120481"/>
                  <a:pt x="533400" y="82719"/>
                </a:cubicBezTo>
                <a:cubicBezTo>
                  <a:pt x="745067" y="285919"/>
                  <a:pt x="1007533" y="901869"/>
                  <a:pt x="1270000" y="1517819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CE5FC46-E574-3EA7-75DC-6510B80DB3E2}"/>
              </a:ext>
            </a:extLst>
          </p:cNvPr>
          <p:cNvCxnSpPr>
            <a:cxnSpLocks/>
            <a:stCxn id="42" idx="2"/>
          </p:cNvCxnSpPr>
          <p:nvPr/>
        </p:nvCxnSpPr>
        <p:spPr>
          <a:xfrm flipV="1">
            <a:off x="2584566" y="2683926"/>
            <a:ext cx="276301" cy="186690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397B9702-3FE8-491E-8FAE-D6D09611460A}"/>
              </a:ext>
            </a:extLst>
          </p:cNvPr>
          <p:cNvSpPr/>
          <p:nvPr/>
        </p:nvSpPr>
        <p:spPr>
          <a:xfrm>
            <a:off x="1167316" y="3290985"/>
            <a:ext cx="409807" cy="40980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144A8D16-6A01-6A1E-E99F-BBE6CB9D7CDA}"/>
              </a:ext>
            </a:extLst>
          </p:cNvPr>
          <p:cNvSpPr/>
          <p:nvPr/>
        </p:nvSpPr>
        <p:spPr>
          <a:xfrm>
            <a:off x="602488" y="4272347"/>
            <a:ext cx="287274" cy="24765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B2653E91-B6D6-84A0-A51B-719890976812}"/>
              </a:ext>
            </a:extLst>
          </p:cNvPr>
          <p:cNvSpPr/>
          <p:nvPr/>
        </p:nvSpPr>
        <p:spPr>
          <a:xfrm>
            <a:off x="4285267" y="4266166"/>
            <a:ext cx="287274" cy="24765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25D032F-7299-4FCA-D5D9-AA625508D801}"/>
              </a:ext>
            </a:extLst>
          </p:cNvPr>
          <p:cNvGrpSpPr/>
          <p:nvPr/>
        </p:nvGrpSpPr>
        <p:grpSpPr>
          <a:xfrm>
            <a:off x="2675968" y="5063942"/>
            <a:ext cx="184899" cy="189755"/>
            <a:chOff x="5492750" y="3137069"/>
            <a:chExt cx="1238250" cy="571162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33A97977-7606-6427-FF37-C9125B806563}"/>
                </a:ext>
              </a:extLst>
            </p:cNvPr>
            <p:cNvSpPr/>
            <p:nvPr/>
          </p:nvSpPr>
          <p:spPr>
            <a:xfrm>
              <a:off x="5492750" y="3137069"/>
              <a:ext cx="1238250" cy="38718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F19233E7-6A96-C839-0586-70E6205C721F}"/>
                </a:ext>
              </a:extLst>
            </p:cNvPr>
            <p:cNvSpPr/>
            <p:nvPr/>
          </p:nvSpPr>
          <p:spPr>
            <a:xfrm>
              <a:off x="5492750" y="3321050"/>
              <a:ext cx="1238250" cy="3871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0704DD9-542B-D5D4-8155-BF51155C128E}"/>
              </a:ext>
            </a:extLst>
          </p:cNvPr>
          <p:cNvGrpSpPr/>
          <p:nvPr/>
        </p:nvGrpSpPr>
        <p:grpSpPr>
          <a:xfrm>
            <a:off x="2161389" y="4946116"/>
            <a:ext cx="884453" cy="516292"/>
            <a:chOff x="2151864" y="5507209"/>
            <a:chExt cx="884453" cy="51629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8ED94B6B-EBF4-FC88-DBC6-4453283BFF24}"/>
                </a:ext>
              </a:extLst>
            </p:cNvPr>
            <p:cNvSpPr/>
            <p:nvPr/>
          </p:nvSpPr>
          <p:spPr>
            <a:xfrm>
              <a:off x="2151864" y="5594197"/>
              <a:ext cx="884453" cy="4293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3311C7A8-54F8-5A92-EEC9-B2E0DA13F061}"/>
                </a:ext>
              </a:extLst>
            </p:cNvPr>
            <p:cNvGrpSpPr/>
            <p:nvPr/>
          </p:nvGrpSpPr>
          <p:grpSpPr>
            <a:xfrm>
              <a:off x="2671303" y="5507209"/>
              <a:ext cx="184899" cy="189755"/>
              <a:chOff x="5492750" y="3137069"/>
              <a:chExt cx="1238250" cy="571162"/>
            </a:xfrm>
            <a:grpFill/>
          </p:grpSpPr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5016E34E-3071-4417-E9E0-A3467766668F}"/>
                  </a:ext>
                </a:extLst>
              </p:cNvPr>
              <p:cNvSpPr/>
              <p:nvPr/>
            </p:nvSpPr>
            <p:spPr>
              <a:xfrm>
                <a:off x="5492750" y="3137069"/>
                <a:ext cx="1238250" cy="38718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1D651EC6-680A-6E8F-A0E8-32914C3DF1B2}"/>
                  </a:ext>
                </a:extLst>
              </p:cNvPr>
              <p:cNvSpPr/>
              <p:nvPr/>
            </p:nvSpPr>
            <p:spPr>
              <a:xfrm>
                <a:off x="5492750" y="3321050"/>
                <a:ext cx="1238250" cy="38718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414D30BC-66E2-0D7B-B20D-29C9CDFB606B}"/>
                </a:ext>
              </a:extLst>
            </p:cNvPr>
            <p:cNvSpPr/>
            <p:nvPr/>
          </p:nvSpPr>
          <p:spPr>
            <a:xfrm>
              <a:off x="2273447" y="5524943"/>
              <a:ext cx="182776" cy="1385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F18E3C8-A738-9CC4-5E2C-E0F084BEC42C}"/>
              </a:ext>
            </a:extLst>
          </p:cNvPr>
          <p:cNvCxnSpPr>
            <a:stCxn id="81" idx="0"/>
            <a:endCxn id="89" idx="1"/>
          </p:cNvCxnSpPr>
          <p:nvPr/>
        </p:nvCxnSpPr>
        <p:spPr>
          <a:xfrm flipH="1" flipV="1">
            <a:off x="2586471" y="4550821"/>
            <a:ext cx="186807" cy="3952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9C5A18C-8763-5AA1-AD64-5C4AE50F23E4}"/>
              </a:ext>
            </a:extLst>
          </p:cNvPr>
          <p:cNvCxnSpPr>
            <a:cxnSpLocks/>
            <a:stCxn id="80" idx="0"/>
            <a:endCxn id="42" idx="2"/>
          </p:cNvCxnSpPr>
          <p:nvPr/>
        </p:nvCxnSpPr>
        <p:spPr>
          <a:xfrm flipV="1">
            <a:off x="2374360" y="4550826"/>
            <a:ext cx="210207" cy="413024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E0B7024-9F74-B6CA-77D8-1A8E7F43AD18}"/>
              </a:ext>
            </a:extLst>
          </p:cNvPr>
          <p:cNvCxnSpPr>
            <a:cxnSpLocks/>
          </p:cNvCxnSpPr>
          <p:nvPr/>
        </p:nvCxnSpPr>
        <p:spPr>
          <a:xfrm>
            <a:off x="2927542" y="4583070"/>
            <a:ext cx="0" cy="450034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174EBCF-D2DC-C787-7F96-7465B6AB73AE}"/>
              </a:ext>
            </a:extLst>
          </p:cNvPr>
          <p:cNvGrpSpPr/>
          <p:nvPr/>
        </p:nvGrpSpPr>
        <p:grpSpPr>
          <a:xfrm>
            <a:off x="5362538" y="3917654"/>
            <a:ext cx="5885868" cy="2230899"/>
            <a:chOff x="5318194" y="3099596"/>
            <a:chExt cx="5885868" cy="2230899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4BCEB95-F9C1-3268-2EE8-B04187811BD3}"/>
                </a:ext>
              </a:extLst>
            </p:cNvPr>
            <p:cNvSpPr/>
            <p:nvPr/>
          </p:nvSpPr>
          <p:spPr>
            <a:xfrm>
              <a:off x="8474869" y="3933346"/>
              <a:ext cx="108489" cy="45719"/>
            </a:xfrm>
            <a:prstGeom prst="rect">
              <a:avLst/>
            </a:prstGeom>
            <a:solidFill>
              <a:srgbClr val="3C57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D92EB90-6DA3-B2CE-42D8-B7A2FDED2BE9}"/>
                </a:ext>
              </a:extLst>
            </p:cNvPr>
            <p:cNvSpPr/>
            <p:nvPr/>
          </p:nvSpPr>
          <p:spPr>
            <a:xfrm>
              <a:off x="5318194" y="4056265"/>
              <a:ext cx="108489" cy="45719"/>
            </a:xfrm>
            <a:prstGeom prst="rect">
              <a:avLst/>
            </a:prstGeom>
            <a:solidFill>
              <a:srgbClr val="3C57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B1755E6-B408-713A-C80B-9773E195F5EC}"/>
                </a:ext>
              </a:extLst>
            </p:cNvPr>
            <p:cNvSpPr/>
            <p:nvPr/>
          </p:nvSpPr>
          <p:spPr>
            <a:xfrm>
              <a:off x="5569295" y="3146036"/>
              <a:ext cx="2763912" cy="1789621"/>
            </a:xfrm>
            <a:prstGeom prst="rect">
              <a:avLst/>
            </a:prstGeom>
            <a:solidFill>
              <a:srgbClr val="3C572A"/>
            </a:solidFill>
            <a:ln>
              <a:noFill/>
            </a:ln>
            <a:scene3d>
              <a:camera prst="isometricOffAxis2Top"/>
              <a:lightRig rig="contrasting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2" descr="Arduino Uno - Drawing v3 - Album on Imgur">
              <a:extLst>
                <a:ext uri="{FF2B5EF4-FFF2-40B4-BE49-F238E27FC236}">
                  <a16:creationId xmlns:a16="http://schemas.microsoft.com/office/drawing/2014/main" id="{84299F7D-9968-5BF1-F904-DB7903E056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0813" y="3519916"/>
              <a:ext cx="2313249" cy="1810579"/>
            </a:xfrm>
            <a:prstGeom prst="rect">
              <a:avLst/>
            </a:prstGeom>
            <a:noFill/>
            <a:scene3d>
              <a:camera prst="isometricOffAxis2To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67B26EF-CAF3-447B-A566-81F47BDFFDA1}"/>
                </a:ext>
              </a:extLst>
            </p:cNvPr>
            <p:cNvSpPr/>
            <p:nvPr/>
          </p:nvSpPr>
          <p:spPr>
            <a:xfrm>
              <a:off x="9094575" y="4081506"/>
              <a:ext cx="208993" cy="119972"/>
            </a:xfrm>
            <a:prstGeom prst="rect">
              <a:avLst/>
            </a:prstGeom>
            <a:solidFill>
              <a:srgbClr val="CFCF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2DCBDCB-04E0-4805-0B07-5A6A54AC73CC}"/>
                </a:ext>
              </a:extLst>
            </p:cNvPr>
            <p:cNvSpPr/>
            <p:nvPr/>
          </p:nvSpPr>
          <p:spPr>
            <a:xfrm>
              <a:off x="9384594" y="4041515"/>
              <a:ext cx="208993" cy="115339"/>
            </a:xfrm>
            <a:prstGeom prst="rect">
              <a:avLst/>
            </a:prstGeom>
            <a:solidFill>
              <a:srgbClr val="CFCF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Parallelogram 58">
              <a:extLst>
                <a:ext uri="{FF2B5EF4-FFF2-40B4-BE49-F238E27FC236}">
                  <a16:creationId xmlns:a16="http://schemas.microsoft.com/office/drawing/2014/main" id="{A8F963C1-A034-FAF8-CD76-D07E955BD196}"/>
                </a:ext>
              </a:extLst>
            </p:cNvPr>
            <p:cNvSpPr/>
            <p:nvPr/>
          </p:nvSpPr>
          <p:spPr>
            <a:xfrm rot="570114">
              <a:off x="9103419" y="3997812"/>
              <a:ext cx="481324" cy="125376"/>
            </a:xfrm>
            <a:prstGeom prst="parallelogram">
              <a:avLst>
                <a:gd name="adj" fmla="val 111199"/>
              </a:avLst>
            </a:prstGeom>
            <a:solidFill>
              <a:srgbClr val="CFCFD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5BE590D-6B0D-6A05-8227-96171078789E}"/>
                </a:ext>
              </a:extLst>
            </p:cNvPr>
            <p:cNvCxnSpPr>
              <a:endCxn id="59" idx="2"/>
            </p:cNvCxnSpPr>
            <p:nvPr/>
          </p:nvCxnSpPr>
          <p:spPr>
            <a:xfrm flipV="1">
              <a:off x="9438258" y="4143991"/>
              <a:ext cx="0" cy="11247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9AE390F-582B-6FD7-0BC6-21861A1CF8E0}"/>
                </a:ext>
              </a:extLst>
            </p:cNvPr>
            <p:cNvCxnSpPr/>
            <p:nvPr/>
          </p:nvCxnSpPr>
          <p:spPr>
            <a:xfrm flipV="1">
              <a:off x="9593588" y="4041513"/>
              <a:ext cx="0" cy="11247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C59E7C4-AD3B-DF26-4021-C3F61D2931B0}"/>
                </a:ext>
              </a:extLst>
            </p:cNvPr>
            <p:cNvCxnSpPr/>
            <p:nvPr/>
          </p:nvCxnSpPr>
          <p:spPr>
            <a:xfrm flipV="1">
              <a:off x="9094575" y="4086504"/>
              <a:ext cx="0" cy="11247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EF0A25C-347F-888A-83C8-0497095D3715}"/>
                </a:ext>
              </a:extLst>
            </p:cNvPr>
            <p:cNvSpPr/>
            <p:nvPr/>
          </p:nvSpPr>
          <p:spPr>
            <a:xfrm>
              <a:off x="8717008" y="4402232"/>
              <a:ext cx="208993" cy="86679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87F98536-8CE9-FDFB-437A-B7316C9EBF46}"/>
                </a:ext>
              </a:extLst>
            </p:cNvPr>
            <p:cNvSpPr/>
            <p:nvPr/>
          </p:nvSpPr>
          <p:spPr>
            <a:xfrm>
              <a:off x="8967762" y="4392904"/>
              <a:ext cx="208993" cy="86679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FA8B43A9-022D-73D7-7C38-6D0995448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66450" y="3099596"/>
              <a:ext cx="2763912" cy="1789675"/>
            </a:xfrm>
            <a:prstGeom prst="rect">
              <a:avLst/>
            </a:prstGeom>
            <a:ln>
              <a:solidFill>
                <a:schemeClr val="bg1"/>
              </a:solidFill>
            </a:ln>
            <a:scene3d>
              <a:camera prst="isometricOffAxis2Top"/>
              <a:lightRig rig="flood" dir="t"/>
            </a:scene3d>
          </p:spPr>
        </p:pic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C7D9C6A-5DB6-7AF8-068A-E8886DC57460}"/>
                </a:ext>
              </a:extLst>
            </p:cNvPr>
            <p:cNvSpPr/>
            <p:nvPr/>
          </p:nvSpPr>
          <p:spPr>
            <a:xfrm>
              <a:off x="8058965" y="3684902"/>
              <a:ext cx="929640" cy="660720"/>
            </a:xfrm>
            <a:custGeom>
              <a:avLst/>
              <a:gdLst>
                <a:gd name="connsiteX0" fmla="*/ 0 w 929640"/>
                <a:gd name="connsiteY0" fmla="*/ 470220 h 660720"/>
                <a:gd name="connsiteX1" fmla="*/ 121920 w 929640"/>
                <a:gd name="connsiteY1" fmla="*/ 28260 h 660720"/>
                <a:gd name="connsiteX2" fmla="*/ 601980 w 929640"/>
                <a:gd name="connsiteY2" fmla="*/ 112080 h 660720"/>
                <a:gd name="connsiteX3" fmla="*/ 929640 w 929640"/>
                <a:gd name="connsiteY3" fmla="*/ 660720 h 660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9640" h="660720">
                  <a:moveTo>
                    <a:pt x="0" y="470220"/>
                  </a:moveTo>
                  <a:cubicBezTo>
                    <a:pt x="10795" y="279085"/>
                    <a:pt x="21590" y="87950"/>
                    <a:pt x="121920" y="28260"/>
                  </a:cubicBezTo>
                  <a:cubicBezTo>
                    <a:pt x="222250" y="-31430"/>
                    <a:pt x="467360" y="6670"/>
                    <a:pt x="601980" y="112080"/>
                  </a:cubicBezTo>
                  <a:cubicBezTo>
                    <a:pt x="736600" y="217490"/>
                    <a:pt x="833120" y="439105"/>
                    <a:pt x="929640" y="660720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0A8CE89A-E3B9-5810-9C23-792D20A83286}"/>
                </a:ext>
              </a:extLst>
            </p:cNvPr>
            <p:cNvSpPr/>
            <p:nvPr/>
          </p:nvSpPr>
          <p:spPr>
            <a:xfrm>
              <a:off x="8119925" y="3662042"/>
              <a:ext cx="929640" cy="660720"/>
            </a:xfrm>
            <a:custGeom>
              <a:avLst/>
              <a:gdLst>
                <a:gd name="connsiteX0" fmla="*/ 0 w 929640"/>
                <a:gd name="connsiteY0" fmla="*/ 470220 h 660720"/>
                <a:gd name="connsiteX1" fmla="*/ 121920 w 929640"/>
                <a:gd name="connsiteY1" fmla="*/ 28260 h 660720"/>
                <a:gd name="connsiteX2" fmla="*/ 601980 w 929640"/>
                <a:gd name="connsiteY2" fmla="*/ 112080 h 660720"/>
                <a:gd name="connsiteX3" fmla="*/ 929640 w 929640"/>
                <a:gd name="connsiteY3" fmla="*/ 660720 h 660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9640" h="660720">
                  <a:moveTo>
                    <a:pt x="0" y="470220"/>
                  </a:moveTo>
                  <a:cubicBezTo>
                    <a:pt x="10795" y="279085"/>
                    <a:pt x="21590" y="87950"/>
                    <a:pt x="121920" y="28260"/>
                  </a:cubicBezTo>
                  <a:cubicBezTo>
                    <a:pt x="222250" y="-31430"/>
                    <a:pt x="467360" y="6670"/>
                    <a:pt x="601980" y="112080"/>
                  </a:cubicBezTo>
                  <a:cubicBezTo>
                    <a:pt x="736600" y="217490"/>
                    <a:pt x="833120" y="439105"/>
                    <a:pt x="929640" y="660720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67B80368-638B-AA2C-697F-7B47712F15A1}"/>
                </a:ext>
              </a:extLst>
            </p:cNvPr>
            <p:cNvSpPr/>
            <p:nvPr/>
          </p:nvSpPr>
          <p:spPr>
            <a:xfrm>
              <a:off x="8173265" y="3638705"/>
              <a:ext cx="929640" cy="660720"/>
            </a:xfrm>
            <a:custGeom>
              <a:avLst/>
              <a:gdLst>
                <a:gd name="connsiteX0" fmla="*/ 0 w 929640"/>
                <a:gd name="connsiteY0" fmla="*/ 470220 h 660720"/>
                <a:gd name="connsiteX1" fmla="*/ 121920 w 929640"/>
                <a:gd name="connsiteY1" fmla="*/ 28260 h 660720"/>
                <a:gd name="connsiteX2" fmla="*/ 601980 w 929640"/>
                <a:gd name="connsiteY2" fmla="*/ 112080 h 660720"/>
                <a:gd name="connsiteX3" fmla="*/ 929640 w 929640"/>
                <a:gd name="connsiteY3" fmla="*/ 660720 h 660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9640" h="660720">
                  <a:moveTo>
                    <a:pt x="0" y="470220"/>
                  </a:moveTo>
                  <a:cubicBezTo>
                    <a:pt x="10795" y="279085"/>
                    <a:pt x="21590" y="87950"/>
                    <a:pt x="121920" y="28260"/>
                  </a:cubicBezTo>
                  <a:cubicBezTo>
                    <a:pt x="222250" y="-31430"/>
                    <a:pt x="467360" y="6670"/>
                    <a:pt x="601980" y="112080"/>
                  </a:cubicBezTo>
                  <a:cubicBezTo>
                    <a:pt x="736600" y="217490"/>
                    <a:pt x="833120" y="439105"/>
                    <a:pt x="929640" y="660720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D3879A9D-6C79-73BA-301B-90F1B0CA341D}"/>
                </a:ext>
              </a:extLst>
            </p:cNvPr>
            <p:cNvSpPr/>
            <p:nvPr/>
          </p:nvSpPr>
          <p:spPr>
            <a:xfrm>
              <a:off x="8226605" y="3602986"/>
              <a:ext cx="929640" cy="660720"/>
            </a:xfrm>
            <a:custGeom>
              <a:avLst/>
              <a:gdLst>
                <a:gd name="connsiteX0" fmla="*/ 0 w 929640"/>
                <a:gd name="connsiteY0" fmla="*/ 470220 h 660720"/>
                <a:gd name="connsiteX1" fmla="*/ 121920 w 929640"/>
                <a:gd name="connsiteY1" fmla="*/ 28260 h 660720"/>
                <a:gd name="connsiteX2" fmla="*/ 601980 w 929640"/>
                <a:gd name="connsiteY2" fmla="*/ 112080 h 660720"/>
                <a:gd name="connsiteX3" fmla="*/ 929640 w 929640"/>
                <a:gd name="connsiteY3" fmla="*/ 660720 h 660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9640" h="660720">
                  <a:moveTo>
                    <a:pt x="0" y="470220"/>
                  </a:moveTo>
                  <a:cubicBezTo>
                    <a:pt x="10795" y="279085"/>
                    <a:pt x="21590" y="87950"/>
                    <a:pt x="121920" y="28260"/>
                  </a:cubicBezTo>
                  <a:cubicBezTo>
                    <a:pt x="222250" y="-31430"/>
                    <a:pt x="467360" y="6670"/>
                    <a:pt x="601980" y="112080"/>
                  </a:cubicBezTo>
                  <a:cubicBezTo>
                    <a:pt x="736600" y="217490"/>
                    <a:pt x="833120" y="439105"/>
                    <a:pt x="929640" y="660720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95208EC-E9E3-E1DE-C4DA-CE854CFEA729}"/>
                </a:ext>
              </a:extLst>
            </p:cNvPr>
            <p:cNvSpPr/>
            <p:nvPr/>
          </p:nvSpPr>
          <p:spPr>
            <a:xfrm>
              <a:off x="8279945" y="3569651"/>
              <a:ext cx="929640" cy="660720"/>
            </a:xfrm>
            <a:custGeom>
              <a:avLst/>
              <a:gdLst>
                <a:gd name="connsiteX0" fmla="*/ 0 w 929640"/>
                <a:gd name="connsiteY0" fmla="*/ 470220 h 660720"/>
                <a:gd name="connsiteX1" fmla="*/ 121920 w 929640"/>
                <a:gd name="connsiteY1" fmla="*/ 28260 h 660720"/>
                <a:gd name="connsiteX2" fmla="*/ 601980 w 929640"/>
                <a:gd name="connsiteY2" fmla="*/ 112080 h 660720"/>
                <a:gd name="connsiteX3" fmla="*/ 929640 w 929640"/>
                <a:gd name="connsiteY3" fmla="*/ 660720 h 660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9640" h="660720">
                  <a:moveTo>
                    <a:pt x="0" y="470220"/>
                  </a:moveTo>
                  <a:cubicBezTo>
                    <a:pt x="10795" y="279085"/>
                    <a:pt x="21590" y="87950"/>
                    <a:pt x="121920" y="28260"/>
                  </a:cubicBezTo>
                  <a:cubicBezTo>
                    <a:pt x="222250" y="-31430"/>
                    <a:pt x="467360" y="6670"/>
                    <a:pt x="601980" y="112080"/>
                  </a:cubicBezTo>
                  <a:cubicBezTo>
                    <a:pt x="736600" y="217490"/>
                    <a:pt x="833120" y="439105"/>
                    <a:pt x="929640" y="660720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Parallelogram 70">
              <a:extLst>
                <a:ext uri="{FF2B5EF4-FFF2-40B4-BE49-F238E27FC236}">
                  <a16:creationId xmlns:a16="http://schemas.microsoft.com/office/drawing/2014/main" id="{EC0A88EF-8BBB-2C76-FB5D-537656CFFFB4}"/>
                </a:ext>
              </a:extLst>
            </p:cNvPr>
            <p:cNvSpPr/>
            <p:nvPr/>
          </p:nvSpPr>
          <p:spPr>
            <a:xfrm rot="11426216" flipV="1">
              <a:off x="7989758" y="4038248"/>
              <a:ext cx="127958" cy="129016"/>
            </a:xfrm>
            <a:prstGeom prst="parallelogram">
              <a:avLst>
                <a:gd name="adj" fmla="val 2440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Parallelogram 71">
              <a:extLst>
                <a:ext uri="{FF2B5EF4-FFF2-40B4-BE49-F238E27FC236}">
                  <a16:creationId xmlns:a16="http://schemas.microsoft.com/office/drawing/2014/main" id="{397B6A05-70BD-50DD-C14E-2D7105566CB5}"/>
                </a:ext>
              </a:extLst>
            </p:cNvPr>
            <p:cNvSpPr/>
            <p:nvPr/>
          </p:nvSpPr>
          <p:spPr>
            <a:xfrm rot="9200648">
              <a:off x="8904593" y="4181731"/>
              <a:ext cx="384481" cy="122228"/>
            </a:xfrm>
            <a:prstGeom prst="parallelogram">
              <a:avLst>
                <a:gd name="adj" fmla="val 5746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Parallelogram 72">
              <a:extLst>
                <a:ext uri="{FF2B5EF4-FFF2-40B4-BE49-F238E27FC236}">
                  <a16:creationId xmlns:a16="http://schemas.microsoft.com/office/drawing/2014/main" id="{6881B50A-9FCC-9F18-11C6-7838B6E99369}"/>
                </a:ext>
              </a:extLst>
            </p:cNvPr>
            <p:cNvSpPr/>
            <p:nvPr/>
          </p:nvSpPr>
          <p:spPr>
            <a:xfrm rot="11426216" flipV="1">
              <a:off x="8843996" y="4235948"/>
              <a:ext cx="127958" cy="129016"/>
            </a:xfrm>
            <a:prstGeom prst="parallelogram">
              <a:avLst>
                <a:gd name="adj" fmla="val 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Parallelogram 73">
              <a:extLst>
                <a:ext uri="{FF2B5EF4-FFF2-40B4-BE49-F238E27FC236}">
                  <a16:creationId xmlns:a16="http://schemas.microsoft.com/office/drawing/2014/main" id="{96DC372D-3373-5D49-AE38-AF240121F7B8}"/>
                </a:ext>
              </a:extLst>
            </p:cNvPr>
            <p:cNvSpPr/>
            <p:nvPr/>
          </p:nvSpPr>
          <p:spPr>
            <a:xfrm rot="8882417">
              <a:off x="8042084" y="3977716"/>
              <a:ext cx="341843" cy="122228"/>
            </a:xfrm>
            <a:prstGeom prst="parallelogram">
              <a:avLst>
                <a:gd name="adj" fmla="val 5746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Parallelogram 74">
              <a:extLst>
                <a:ext uri="{FF2B5EF4-FFF2-40B4-BE49-F238E27FC236}">
                  <a16:creationId xmlns:a16="http://schemas.microsoft.com/office/drawing/2014/main" id="{F59342AE-C1DD-88AD-4173-6E0BAE0E9155}"/>
                </a:ext>
              </a:extLst>
            </p:cNvPr>
            <p:cNvSpPr/>
            <p:nvPr/>
          </p:nvSpPr>
          <p:spPr>
            <a:xfrm rot="530444">
              <a:off x="8693780" y="4362505"/>
              <a:ext cx="464388" cy="79805"/>
            </a:xfrm>
            <a:prstGeom prst="parallelogram">
              <a:avLst>
                <a:gd name="adj" fmla="val 111199"/>
              </a:avLst>
            </a:prstGeom>
            <a:solidFill>
              <a:srgbClr val="21212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6" name="Graphic 75" descr="Processor with solid fill">
              <a:extLst>
                <a:ext uri="{FF2B5EF4-FFF2-40B4-BE49-F238E27FC236}">
                  <a16:creationId xmlns:a16="http://schemas.microsoft.com/office/drawing/2014/main" id="{E6AD34D7-8089-BAB6-C044-0C7C1AB36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844161" y="3612825"/>
              <a:ext cx="914400" cy="914400"/>
            </a:xfrm>
            <a:prstGeom prst="rect">
              <a:avLst/>
            </a:prstGeom>
            <a:scene3d>
              <a:camera prst="isometricOffAxis2Top"/>
              <a:lightRig rig="threePt" dir="t"/>
            </a:scene3d>
          </p:spPr>
        </p:pic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42C75E5C-60E3-2B29-CB5E-9D887888DB4D}"/>
                </a:ext>
              </a:extLst>
            </p:cNvPr>
            <p:cNvCxnSpPr/>
            <p:nvPr/>
          </p:nvCxnSpPr>
          <p:spPr>
            <a:xfrm>
              <a:off x="7800975" y="4431481"/>
              <a:ext cx="0" cy="4127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B32D765A-18CC-938B-893A-149EAD9277FC}"/>
              </a:ext>
            </a:extLst>
          </p:cNvPr>
          <p:cNvSpPr txBox="1"/>
          <p:nvPr/>
        </p:nvSpPr>
        <p:spPr>
          <a:xfrm>
            <a:off x="27893" y="5435507"/>
            <a:ext cx="63613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Vibration Transducer</a:t>
            </a:r>
          </a:p>
          <a:p>
            <a:r>
              <a:rPr lang="en-US" sz="1400"/>
              <a:t>(Proximity, Fiber optic Displacement, Piezoelectric , Accelerometer)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5073A6B-301D-E169-777F-F678D58E3CE1}"/>
              </a:ext>
            </a:extLst>
          </p:cNvPr>
          <p:cNvSpPr txBox="1"/>
          <p:nvPr/>
        </p:nvSpPr>
        <p:spPr>
          <a:xfrm>
            <a:off x="5857756" y="3835274"/>
            <a:ext cx="3055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Charge Sensitive Amplifier (CSA)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6E0D21A-D05C-BA68-F496-40688FA8AB30}"/>
              </a:ext>
            </a:extLst>
          </p:cNvPr>
          <p:cNvSpPr txBox="1"/>
          <p:nvPr/>
        </p:nvSpPr>
        <p:spPr>
          <a:xfrm>
            <a:off x="8968801" y="4214490"/>
            <a:ext cx="3055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Analog to Digital Converter (ADC)</a:t>
            </a:r>
          </a:p>
        </p:txBody>
      </p:sp>
    </p:spTree>
    <p:extLst>
      <p:ext uri="{BB962C8B-B14F-4D97-AF65-F5344CB8AC3E}">
        <p14:creationId xmlns:p14="http://schemas.microsoft.com/office/powerpoint/2010/main" val="350424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06AA7-FF8D-6CFD-0306-211682821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Acoustic Sensor: Engineering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15FB8-8A98-FEE5-6005-8CCDB78FB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7068" y="2008982"/>
            <a:ext cx="7797763" cy="38554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Momentum Methods:</a:t>
            </a:r>
          </a:p>
          <a:p>
            <a:pPr lvl="1"/>
            <a:r>
              <a:rPr lang="en-US"/>
              <a:t>Used change in momentum along with beam deflection equations</a:t>
            </a:r>
          </a:p>
          <a:p>
            <a:r>
              <a:rPr lang="en-US"/>
              <a:t>Energy Methods:</a:t>
            </a:r>
            <a:endParaRPr lang="en-US">
              <a:cs typeface="Calibri"/>
            </a:endParaRPr>
          </a:p>
          <a:p>
            <a:pPr lvl="1"/>
            <a:r>
              <a:rPr lang="en-US"/>
              <a:t>Conservation of energy with kinetic energy of particle and strain energy of beam</a:t>
            </a:r>
          </a:p>
          <a:p>
            <a:r>
              <a:rPr lang="en-US">
                <a:cs typeface="Calibri"/>
              </a:rPr>
              <a:t>Spring-Mass Model:</a:t>
            </a:r>
          </a:p>
          <a:p>
            <a:pPr lvl="1"/>
            <a:r>
              <a:rPr lang="en-US">
                <a:cs typeface="Calibri"/>
              </a:rPr>
              <a:t>Currently in development</a:t>
            </a:r>
          </a:p>
          <a:p>
            <a:pPr lvl="1"/>
            <a:endParaRPr lang="en-US">
              <a:cs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19810-C1C6-DE9F-C31B-914EB0FF7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7A7CA-BE5E-97B1-A001-D8F40E984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E4865-0598-26A0-0859-42949DCD7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18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D6FAEFD-FF22-4975-4173-1AE8D5040F17}"/>
              </a:ext>
            </a:extLst>
          </p:cNvPr>
          <p:cNvGrpSpPr/>
          <p:nvPr/>
        </p:nvGrpSpPr>
        <p:grpSpPr>
          <a:xfrm>
            <a:off x="1181301" y="1639339"/>
            <a:ext cx="2253034" cy="3957886"/>
            <a:chOff x="1181301" y="1639339"/>
            <a:chExt cx="2253034" cy="395788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1F5001A-BCEC-9975-B0B5-27A9DE0DD2A1}"/>
                </a:ext>
              </a:extLst>
            </p:cNvPr>
            <p:cNvGrpSpPr/>
            <p:nvPr/>
          </p:nvGrpSpPr>
          <p:grpSpPr>
            <a:xfrm>
              <a:off x="1181301" y="1639339"/>
              <a:ext cx="2253034" cy="3957886"/>
              <a:chOff x="1181301" y="1639339"/>
              <a:chExt cx="2253034" cy="3957886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9EC7E63-355F-1BF7-B536-718A853FB80C}"/>
                  </a:ext>
                </a:extLst>
              </p:cNvPr>
              <p:cNvSpPr/>
              <p:nvPr/>
            </p:nvSpPr>
            <p:spPr>
              <a:xfrm rot="5400000">
                <a:off x="-380385" y="3620331"/>
                <a:ext cx="3688266" cy="13557"/>
              </a:xfrm>
              <a:custGeom>
                <a:avLst/>
                <a:gdLst>
                  <a:gd name="connsiteX0" fmla="*/ 0 w 6184900"/>
                  <a:gd name="connsiteY0" fmla="*/ 0 h 952517"/>
                  <a:gd name="connsiteX1" fmla="*/ 3086100 w 6184900"/>
                  <a:gd name="connsiteY1" fmla="*/ 952500 h 952517"/>
                  <a:gd name="connsiteX2" fmla="*/ 6184900 w 6184900"/>
                  <a:gd name="connsiteY2" fmla="*/ 25400 h 952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84900" h="952517">
                    <a:moveTo>
                      <a:pt x="0" y="0"/>
                    </a:moveTo>
                    <a:cubicBezTo>
                      <a:pt x="1027641" y="474133"/>
                      <a:pt x="2055283" y="948267"/>
                      <a:pt x="3086100" y="952500"/>
                    </a:cubicBezTo>
                    <a:cubicBezTo>
                      <a:pt x="4116917" y="956733"/>
                      <a:pt x="5634567" y="194733"/>
                      <a:pt x="6184900" y="25400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4ABB5BE7-B328-D91F-979F-8C0F857EF799}"/>
                  </a:ext>
                </a:extLst>
              </p:cNvPr>
              <p:cNvGrpSpPr/>
              <p:nvPr/>
            </p:nvGrpSpPr>
            <p:grpSpPr>
              <a:xfrm>
                <a:off x="1181301" y="1639339"/>
                <a:ext cx="2253034" cy="3957886"/>
                <a:chOff x="1181301" y="1639339"/>
                <a:chExt cx="2253034" cy="3957886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709CCD46-291F-69B3-F558-10E236E282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70527" y="3627109"/>
                  <a:ext cx="1723545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9FDA93F6-01AE-FEE5-C9E8-EB2E9B0F5520}"/>
                    </a:ext>
                  </a:extLst>
                </p:cNvPr>
                <p:cNvGrpSpPr/>
                <p:nvPr/>
              </p:nvGrpSpPr>
              <p:grpSpPr>
                <a:xfrm>
                  <a:off x="1181301" y="1639339"/>
                  <a:ext cx="282448" cy="3957886"/>
                  <a:chOff x="1181301" y="1639339"/>
                  <a:chExt cx="282448" cy="3957886"/>
                </a:xfrm>
              </p:grpSpPr>
              <p:sp>
                <p:nvSpPr>
                  <p:cNvPr id="32" name="Freeform: Shape 31">
                    <a:extLst>
                      <a:ext uri="{FF2B5EF4-FFF2-40B4-BE49-F238E27FC236}">
                        <a16:creationId xmlns:a16="http://schemas.microsoft.com/office/drawing/2014/main" id="{E3668BF4-54A0-D647-9952-4E20FC80B8C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-521608" y="3476152"/>
                    <a:ext cx="3688266" cy="282447"/>
                  </a:xfrm>
                  <a:custGeom>
                    <a:avLst/>
                    <a:gdLst>
                      <a:gd name="connsiteX0" fmla="*/ 0 w 6184900"/>
                      <a:gd name="connsiteY0" fmla="*/ 0 h 952517"/>
                      <a:gd name="connsiteX1" fmla="*/ 3086100 w 6184900"/>
                      <a:gd name="connsiteY1" fmla="*/ 952500 h 952517"/>
                      <a:gd name="connsiteX2" fmla="*/ 6184900 w 6184900"/>
                      <a:gd name="connsiteY2" fmla="*/ 25400 h 9525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184900" h="952517">
                        <a:moveTo>
                          <a:pt x="0" y="0"/>
                        </a:moveTo>
                        <a:cubicBezTo>
                          <a:pt x="1027641" y="474133"/>
                          <a:pt x="2055283" y="948267"/>
                          <a:pt x="3086100" y="952500"/>
                        </a:cubicBezTo>
                        <a:cubicBezTo>
                          <a:pt x="4116917" y="956733"/>
                          <a:pt x="5634567" y="194733"/>
                          <a:pt x="6184900" y="25400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Isosceles Triangle 32">
                    <a:extLst>
                      <a:ext uri="{FF2B5EF4-FFF2-40B4-BE49-F238E27FC236}">
                        <a16:creationId xmlns:a16="http://schemas.microsoft.com/office/drawing/2014/main" id="{6D16C50C-9F68-B827-A0B5-1EA0BA12C73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196287" y="5329763"/>
                    <a:ext cx="287274" cy="247650"/>
                  </a:xfrm>
                  <a:prstGeom prst="triangl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Isosceles Triangle 33">
                    <a:extLst>
                      <a:ext uri="{FF2B5EF4-FFF2-40B4-BE49-F238E27FC236}">
                        <a16:creationId xmlns:a16="http://schemas.microsoft.com/office/drawing/2014/main" id="{AFD53E6A-A2BF-D895-99FE-4AA9AA856D7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196287" y="1659151"/>
                    <a:ext cx="287274" cy="247650"/>
                  </a:xfrm>
                  <a:prstGeom prst="triangl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AC1A4387-EBF1-822A-35B0-583A34B5508C}"/>
                    </a:ext>
                  </a:extLst>
                </p:cNvPr>
                <p:cNvSpPr/>
                <p:nvPr/>
              </p:nvSpPr>
              <p:spPr>
                <a:xfrm>
                  <a:off x="3134842" y="3474243"/>
                  <a:ext cx="299493" cy="30573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F92885E-27E1-2BAE-A942-55820D1E4839}"/>
                </a:ext>
              </a:extLst>
            </p:cNvPr>
            <p:cNvCxnSpPr>
              <a:cxnSpLocks/>
            </p:cNvCxnSpPr>
            <p:nvPr/>
          </p:nvCxnSpPr>
          <p:spPr>
            <a:xfrm>
              <a:off x="1181301" y="3627108"/>
              <a:ext cx="296812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49A3DDD0-140A-13ED-446E-A6F2C5FF671F}"/>
                    </a:ext>
                  </a:extLst>
                </p:cNvPr>
                <p:cNvSpPr txBox="1"/>
                <p:nvPr/>
              </p:nvSpPr>
              <p:spPr>
                <a:xfrm>
                  <a:off x="1296146" y="3240885"/>
                  <a:ext cx="54072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49A3DDD0-140A-13ED-446E-A6F2C5FF67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6146" y="3240885"/>
                  <a:ext cx="540725" cy="276999"/>
                </a:xfrm>
                <a:prstGeom prst="rect">
                  <a:avLst/>
                </a:prstGeom>
                <a:blipFill>
                  <a:blip r:embed="rId2"/>
                  <a:stretch>
                    <a:fillRect l="-5682" r="-2273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8327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51A3F-F632-A406-476A-98B21B3F9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805E7-4470-4B32-D497-0B5FDB88C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06491-8C27-B110-1CB1-7658B9EEA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820845DD-CD65-4B27-3945-3E7C25E4FA1D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140073889"/>
                  </p:ext>
                </p:extLst>
              </p:nvPr>
            </p:nvGraphicFramePr>
            <p:xfrm>
              <a:off x="2247900" y="1955800"/>
              <a:ext cx="7232890" cy="35712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57635">
                      <a:extLst>
                        <a:ext uri="{9D8B030D-6E8A-4147-A177-3AD203B41FA5}">
                          <a16:colId xmlns:a16="http://schemas.microsoft.com/office/drawing/2014/main" val="3239704077"/>
                        </a:ext>
                      </a:extLst>
                    </a:gridCol>
                    <a:gridCol w="1016926">
                      <a:extLst>
                        <a:ext uri="{9D8B030D-6E8A-4147-A177-3AD203B41FA5}">
                          <a16:colId xmlns:a16="http://schemas.microsoft.com/office/drawing/2014/main" val="3459490686"/>
                        </a:ext>
                      </a:extLst>
                    </a:gridCol>
                    <a:gridCol w="1419692">
                      <a:extLst>
                        <a:ext uri="{9D8B030D-6E8A-4147-A177-3AD203B41FA5}">
                          <a16:colId xmlns:a16="http://schemas.microsoft.com/office/drawing/2014/main" val="283414105"/>
                        </a:ext>
                      </a:extLst>
                    </a:gridCol>
                    <a:gridCol w="1638637">
                      <a:extLst>
                        <a:ext uri="{9D8B030D-6E8A-4147-A177-3AD203B41FA5}">
                          <a16:colId xmlns:a16="http://schemas.microsoft.com/office/drawing/2014/main" val="2019376796"/>
                        </a:ext>
                      </a:extLst>
                    </a:gridCol>
                  </a:tblGrid>
                  <a:tr h="406101">
                    <a:tc gridSpan="4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Impact @ 200m/s on 9cm x 2cm x 10</a:t>
                          </a:r>
                          <a14:m>
                            <m:oMath xmlns:m="http://schemas.openxmlformats.org/officeDocument/2006/math"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  <m:r>
                                <a:rPr lang="en-US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</m:oMath>
                          </a14:m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 Sheet</a:t>
                          </a:r>
                          <a:r>
                            <a:rPr lang="en-US" baseline="0">
                              <a:solidFill>
                                <a:schemeClr val="tx1"/>
                              </a:solidFill>
                            </a:rPr>
                            <a:t> of Aluminum</a:t>
                          </a:r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>
                              <a:solidFill>
                                <a:schemeClr val="tx1"/>
                              </a:solidFill>
                            </a:rPr>
                            <a:t>Energy Methods</a:t>
                          </a:r>
                        </a:p>
                      </a:txBody>
                      <a:tcPr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807759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>
                              <a:solidFill>
                                <a:schemeClr val="bg1"/>
                              </a:solidFill>
                            </a:rPr>
                            <a:t>Particle Radius </a:t>
                          </a:r>
                          <a14:m>
                            <m:oMath xmlns:m="http://schemas.openxmlformats.org/officeDocument/2006/math">
                              <m:r>
                                <a:rPr lang="en-US" b="0" i="0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bg1"/>
                              </a:solidFill>
                            </a:rPr>
                            <a:t> 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0.5</m:t>
                              </m:r>
                            </m:oMath>
                          </a14:m>
                          <a:endParaRPr lang="en-US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32555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Beam Deflection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d>
                            </m:oMath>
                          </a14:m>
                          <a:endParaRPr lang="en-US" b="0">
                            <a:solidFill>
                              <a:schemeClr val="tx1"/>
                            </a:solidFill>
                          </a:endParaRPr>
                        </a:p>
                        <a:p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Coefficient of Restitution = 0.7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18.0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50.9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144.1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60425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Force of Impact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oMath>
                          </a14:m>
                          <a:endParaRPr lang="en-US" b="0">
                            <a:solidFill>
                              <a:schemeClr val="tx1"/>
                            </a:solidFill>
                          </a:endParaRPr>
                        </a:p>
                        <a:p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Coefficient of Restitution = 0.7</a:t>
                          </a:r>
                        </a:p>
                      </a:txBody>
                      <a:tcPr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0.136</a:t>
                          </a:r>
                        </a:p>
                      </a:txBody>
                      <a:tcPr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0.387</a:t>
                          </a:r>
                        </a:p>
                      </a:txBody>
                      <a:tcPr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1.09</a:t>
                          </a:r>
                        </a:p>
                      </a:txBody>
                      <a:tcPr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049671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Beam Deflection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d>
                            </m:oMath>
                          </a14:m>
                          <a:endParaRPr lang="en-US" b="0">
                            <a:solidFill>
                              <a:schemeClr val="tx1"/>
                            </a:solidFill>
                          </a:endParaRPr>
                        </a:p>
                        <a:p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Coefficient of Restitution = 0.9</a:t>
                          </a:r>
                        </a:p>
                      </a:txBody>
                      <a:tcP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11.0</a:t>
                          </a:r>
                        </a:p>
                      </a:txBody>
                      <a:tcPr anchor="ctr"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31.1</a:t>
                          </a:r>
                        </a:p>
                      </a:txBody>
                      <a:tcPr anchor="ctr"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88.0</a:t>
                          </a:r>
                        </a:p>
                      </a:txBody>
                      <a:tcPr anchor="ctr"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851280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Force of Impact </a:t>
                          </a:r>
                          <a14:m>
                            <m:oMath xmlns:m="http://schemas.openxmlformats.org/officeDocument/2006/math">
                              <m:r>
                                <a:rPr lang="en-US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Coefficient of Restitution = 0.9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0.083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0.235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0.666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74818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820845DD-CD65-4B27-3945-3E7C25E4FA1D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140073889"/>
                  </p:ext>
                </p:extLst>
              </p:nvPr>
            </p:nvGraphicFramePr>
            <p:xfrm>
              <a:off x="2247900" y="1955800"/>
              <a:ext cx="7232890" cy="35712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57635">
                      <a:extLst>
                        <a:ext uri="{9D8B030D-6E8A-4147-A177-3AD203B41FA5}">
                          <a16:colId xmlns:a16="http://schemas.microsoft.com/office/drawing/2014/main" val="3239704077"/>
                        </a:ext>
                      </a:extLst>
                    </a:gridCol>
                    <a:gridCol w="1016926">
                      <a:extLst>
                        <a:ext uri="{9D8B030D-6E8A-4147-A177-3AD203B41FA5}">
                          <a16:colId xmlns:a16="http://schemas.microsoft.com/office/drawing/2014/main" val="3459490686"/>
                        </a:ext>
                      </a:extLst>
                    </a:gridCol>
                    <a:gridCol w="1419692">
                      <a:extLst>
                        <a:ext uri="{9D8B030D-6E8A-4147-A177-3AD203B41FA5}">
                          <a16:colId xmlns:a16="http://schemas.microsoft.com/office/drawing/2014/main" val="283414105"/>
                        </a:ext>
                      </a:extLst>
                    </a:gridCol>
                    <a:gridCol w="1638637">
                      <a:extLst>
                        <a:ext uri="{9D8B030D-6E8A-4147-A177-3AD203B41FA5}">
                          <a16:colId xmlns:a16="http://schemas.microsoft.com/office/drawing/2014/main" val="2019376796"/>
                        </a:ext>
                      </a:extLst>
                    </a:gridCol>
                  </a:tblGrid>
                  <a:tr h="640080">
                    <a:tc gridSpan="4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84" t="-4762" r="-337" b="-474286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807759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93" t="-180328" r="-129672" b="-7163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11377" t="-180328" r="-302994" b="-7163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94850" t="-180328" r="-117167" b="-7163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42007" t="-180328" r="-1487" b="-7163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32555841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93" t="-162857" r="-129672" b="-316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18.0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50.9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144.1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6042561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93" t="-260377" r="-129672" b="-2132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0.136</a:t>
                          </a:r>
                        </a:p>
                      </a:txBody>
                      <a:tcPr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0.387</a:t>
                          </a:r>
                        </a:p>
                      </a:txBody>
                      <a:tcPr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1.09</a:t>
                          </a:r>
                        </a:p>
                      </a:txBody>
                      <a:tcPr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04967156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3"/>
                          <a:stretch>
                            <a:fillRect l="-193" t="-363810" r="-129672" b="-1152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11.0</a:t>
                          </a:r>
                        </a:p>
                      </a:txBody>
                      <a:tcPr anchor="ctr"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31.1</a:t>
                          </a:r>
                        </a:p>
                      </a:txBody>
                      <a:tcPr anchor="ctr"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88.0</a:t>
                          </a:r>
                        </a:p>
                      </a:txBody>
                      <a:tcPr anchor="ctr"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85128063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93" t="-463810" r="-129672" b="-152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0.083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0.235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0.666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7481854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id="{3B4F1995-13A1-E99E-D53D-D4A878EBC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Acoustic Sensor: Deflection Results</a:t>
            </a:r>
          </a:p>
        </p:txBody>
      </p:sp>
    </p:spTree>
    <p:extLst>
      <p:ext uri="{BB962C8B-B14F-4D97-AF65-F5344CB8AC3E}">
        <p14:creationId xmlns:p14="http://schemas.microsoft.com/office/powerpoint/2010/main" val="698632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9E5AAD-03B1-A17A-E7D2-553589BD4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09057D-A260-10A4-61A2-619CC355D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8E7446-FC40-A5EB-2702-E08F61AA4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7" descr="A group of people holding a globe&#10;&#10;Description automatically generated with low confidence">
            <a:extLst>
              <a:ext uri="{FF2B5EF4-FFF2-40B4-BE49-F238E27FC236}">
                <a16:creationId xmlns:a16="http://schemas.microsoft.com/office/drawing/2014/main" id="{3771CB51-22F7-683E-1B99-FA17A8999A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0"/>
          <a:stretch/>
        </p:blipFill>
        <p:spPr>
          <a:xfrm>
            <a:off x="2761810" y="419862"/>
            <a:ext cx="6668380" cy="56154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E57E6E-7B53-F745-AF66-D38F18624B5F}"/>
              </a:ext>
            </a:extLst>
          </p:cNvPr>
          <p:cNvSpPr/>
          <p:nvPr/>
        </p:nvSpPr>
        <p:spPr>
          <a:xfrm rot="317383">
            <a:off x="2583361" y="462369"/>
            <a:ext cx="7025280" cy="64442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7992054"/>
              </a:avLst>
            </a:prstTxWarp>
            <a:spAutoFit/>
          </a:bodyPr>
          <a:lstStyle/>
          <a:p>
            <a:pPr algn="ctr"/>
            <a:r>
              <a:rPr lang="en-US" sz="4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Skylar      Jack     Reid       Joe      Brady     Kate       Ben        Ryan        Lila    </a:t>
            </a:r>
            <a:endParaRPr lang="en-US" sz="4400" b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462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ABB3D-7377-A780-B4B6-D3053FB45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Acceleration Based Methods</a:t>
            </a:r>
          </a:p>
        </p:txBody>
      </p:sp>
      <p:pic>
        <p:nvPicPr>
          <p:cNvPr id="8" name="acceleration_output">
            <a:hlinkClick r:id="" action="ppaction://media"/>
            <a:extLst>
              <a:ext uri="{FF2B5EF4-FFF2-40B4-BE49-F238E27FC236}">
                <a16:creationId xmlns:a16="http://schemas.microsoft.com/office/drawing/2014/main" id="{930E4905-3C03-FE5D-855B-C9E33A414F1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68825" y="3126586"/>
            <a:ext cx="6654350" cy="305009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3194F-ED2B-D17F-06E8-9028EF361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2AA26-50D4-BF75-BAC7-2F36B9625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E9781F-C818-1B97-A35F-E89F23B72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C7321D2-F493-6F58-9A79-1A8811606778}"/>
                  </a:ext>
                </a:extLst>
              </p:cNvPr>
              <p:cNvSpPr txBox="1"/>
              <p:nvPr/>
            </p:nvSpPr>
            <p:spPr>
              <a:xfrm>
                <a:off x="947500" y="1522621"/>
                <a:ext cx="10563182" cy="1850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/>
                  <a:t>Measures acceleration of foil surface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/>
                  <a:t>Best case yields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3.74⋅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r>
                  <a:rPr lang="en-US" sz="2400"/>
                  <a:t> g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400" u="sng"/>
                  <a:t>Assumes infinitely light accelerometer</a:t>
                </a:r>
                <a:r>
                  <a:rPr lang="en-US" sz="2400"/>
                  <a:t> placed on the surface of the foil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400"/>
                  <a:t>Far below commercial grade accelerometer chips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C7321D2-F493-6F58-9A79-1A88116067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500" y="1522621"/>
                <a:ext cx="10563182" cy="1850828"/>
              </a:xfrm>
              <a:prstGeom prst="rect">
                <a:avLst/>
              </a:prstGeom>
              <a:blipFill>
                <a:blip r:embed="rId5"/>
                <a:stretch>
                  <a:fillRect l="-750" t="-26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367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9AF71-570C-8B45-369B-06874BE33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Acoustic Sensor: Trade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6B7F9-1AA3-77C4-F7BB-BA8928123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1">
                <a:cs typeface="Calibri"/>
              </a:rPr>
              <a:t>Sensitivity: </a:t>
            </a:r>
            <a:r>
              <a:rPr lang="en-US" b="1">
                <a:solidFill>
                  <a:srgbClr val="FFFF00"/>
                </a:solidFill>
                <a:cs typeface="Calibri"/>
              </a:rPr>
              <a:t>TBD</a:t>
            </a:r>
            <a:endParaRPr lang="en-US" b="1">
              <a:solidFill>
                <a:srgbClr val="FFFF00"/>
              </a:solidFill>
            </a:endParaRPr>
          </a:p>
          <a:p>
            <a:pPr lvl="1"/>
            <a:r>
              <a:rPr lang="en-US">
                <a:ea typeface="Calibri"/>
                <a:cs typeface="Calibri"/>
              </a:rPr>
              <a:t>Working on finishing simulation to determine sensitivity</a:t>
            </a:r>
          </a:p>
          <a:p>
            <a:r>
              <a:rPr lang="en-US" b="1">
                <a:cs typeface="Calibri"/>
              </a:rPr>
              <a:t>Versatility: </a:t>
            </a:r>
            <a:r>
              <a:rPr lang="en-US" b="1">
                <a:solidFill>
                  <a:srgbClr val="FFFF00"/>
                </a:solidFill>
                <a:cs typeface="Calibri"/>
              </a:rPr>
              <a:t>3</a:t>
            </a:r>
          </a:p>
          <a:p>
            <a:r>
              <a:rPr lang="en-US" b="1">
                <a:ea typeface="+mn-lt"/>
                <a:cs typeface="+mn-lt"/>
              </a:rPr>
              <a:t>Power Consumption: </a:t>
            </a:r>
            <a:r>
              <a:rPr lang="en-US" b="1">
                <a:solidFill>
                  <a:srgbClr val="92D050"/>
                </a:solidFill>
                <a:ea typeface="+mn-lt"/>
                <a:cs typeface="+mn-lt"/>
              </a:rPr>
              <a:t>4</a:t>
            </a:r>
            <a:endParaRPr lang="en-US" b="1">
              <a:ea typeface="+mn-lt"/>
              <a:cs typeface="+mn-lt"/>
            </a:endParaRPr>
          </a:p>
          <a:p>
            <a:r>
              <a:rPr lang="en-US" b="1">
                <a:ea typeface="+mn-lt"/>
                <a:cs typeface="+mn-lt"/>
              </a:rPr>
              <a:t>Cost: </a:t>
            </a:r>
            <a:r>
              <a:rPr lang="en-US" b="1">
                <a:solidFill>
                  <a:srgbClr val="92D050"/>
                </a:solidFill>
                <a:ea typeface="+mn-lt"/>
                <a:cs typeface="+mn-lt"/>
              </a:rPr>
              <a:t>4</a:t>
            </a:r>
            <a:endParaRPr lang="en-US" b="1">
              <a:solidFill>
                <a:srgbClr val="FFFF00"/>
              </a:solidFill>
              <a:cs typeface="Calibri"/>
            </a:endParaRPr>
          </a:p>
          <a:p>
            <a:r>
              <a:rPr lang="en-US" b="1">
                <a:ea typeface="+mn-lt"/>
                <a:cs typeface="+mn-lt"/>
              </a:rPr>
              <a:t>Heritage: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b="1">
                <a:solidFill>
                  <a:srgbClr val="FFC000"/>
                </a:solidFill>
                <a:ea typeface="+mn-lt"/>
                <a:cs typeface="+mn-lt"/>
              </a:rPr>
              <a:t>1.5</a:t>
            </a:r>
            <a:endParaRPr lang="en-US" b="1">
              <a:solidFill>
                <a:srgbClr val="92D050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solidFill>
                <a:srgbClr val="FFC000"/>
              </a:solidFill>
              <a:ea typeface="Calibri"/>
              <a:cs typeface="Calibri"/>
            </a:endParaRPr>
          </a:p>
          <a:p>
            <a:endParaRPr lang="en-US">
              <a:solidFill>
                <a:srgbClr val="FFC000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2FD79-2EE2-221B-55B8-A9C3E025B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C4E21-DDFB-8E5D-D874-7899C43D9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868A5-797D-189F-94EC-7BD0CE05D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906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3C9F7-5F05-A1C9-CFC3-4FB9BE704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Acoustic Sensor: Risk Management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46A21-B3DD-3833-50DA-44A165754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A62BA-FFDF-B798-C52A-2B4B19ABE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6BFD0-6E92-42B0-999B-0359671ED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8" descr="Chart, table&#10;&#10;Description automatically generated">
            <a:extLst>
              <a:ext uri="{FF2B5EF4-FFF2-40B4-BE49-F238E27FC236}">
                <a16:creationId xmlns:a16="http://schemas.microsoft.com/office/drawing/2014/main" id="{B49DE7BF-23A5-56B7-1EE1-E197A3874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458" b="278"/>
          <a:stretch/>
        </p:blipFill>
        <p:spPr>
          <a:xfrm>
            <a:off x="1885288" y="1427945"/>
            <a:ext cx="8421424" cy="4639232"/>
          </a:xfrm>
        </p:spPr>
      </p:pic>
    </p:spTree>
    <p:extLst>
      <p:ext uri="{BB962C8B-B14F-4D97-AF65-F5344CB8AC3E}">
        <p14:creationId xmlns:p14="http://schemas.microsoft.com/office/powerpoint/2010/main" val="79920407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5DE7B-4771-74A4-357C-3DA1DE6BB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Design Option: Optical Sensor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F2054-0E65-7D04-1EC5-006461052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>
                <a:cs typeface="Calibri"/>
              </a:rPr>
              <a:t>Utilization of Light scattering to detect particles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C5BB1-E2EF-9417-049B-392D86DE2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47BDF-A895-F2F2-4ACE-788BFD6E3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E09C7-A122-EED0-7122-944E0A2F1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7" descr="Diagram, schematic&#10;&#10;Description automatically generated">
            <a:extLst>
              <a:ext uri="{FF2B5EF4-FFF2-40B4-BE49-F238E27FC236}">
                <a16:creationId xmlns:a16="http://schemas.microsoft.com/office/drawing/2014/main" id="{F28D6533-8A11-ABE2-1387-CAC603DEC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701" y="2344840"/>
            <a:ext cx="6596128" cy="373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506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5DE7B-4771-74A4-357C-3DA1DE6BB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Optical Sensor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C5BB1-E2EF-9417-049B-392D86DE2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47BDF-A895-F2F2-4ACE-788BFD6E3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E09C7-A122-EED0-7122-944E0A2F1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10">
                <a:extLst>
                  <a:ext uri="{FF2B5EF4-FFF2-40B4-BE49-F238E27FC236}">
                    <a16:creationId xmlns:a16="http://schemas.microsoft.com/office/drawing/2014/main" id="{4EFE02DC-A634-E576-67D5-B70B6582D5BA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893760898"/>
                  </p:ext>
                </p:extLst>
              </p:nvPr>
            </p:nvGraphicFramePr>
            <p:xfrm>
              <a:off x="838203" y="1690688"/>
              <a:ext cx="10515597" cy="2552489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3505199">
                      <a:extLst>
                        <a:ext uri="{9D8B030D-6E8A-4147-A177-3AD203B41FA5}">
                          <a16:colId xmlns:a16="http://schemas.microsoft.com/office/drawing/2014/main" val="658919546"/>
                        </a:ext>
                      </a:extLst>
                    </a:gridCol>
                    <a:gridCol w="3505199">
                      <a:extLst>
                        <a:ext uri="{9D8B030D-6E8A-4147-A177-3AD203B41FA5}">
                          <a16:colId xmlns:a16="http://schemas.microsoft.com/office/drawing/2014/main" val="2704575774"/>
                        </a:ext>
                      </a:extLst>
                    </a:gridCol>
                    <a:gridCol w="3505199">
                      <a:extLst>
                        <a:ext uri="{9D8B030D-6E8A-4147-A177-3AD203B41FA5}">
                          <a16:colId xmlns:a16="http://schemas.microsoft.com/office/drawing/2014/main" val="2423102161"/>
                        </a:ext>
                      </a:extLst>
                    </a:gridCol>
                  </a:tblGrid>
                  <a:tr h="4255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Rayleigh Scattering</a:t>
                          </a: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Mie Scattering</a:t>
                          </a: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Mie- Optical</a:t>
                          </a: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84174358"/>
                      </a:ext>
                    </a:extLst>
                  </a:tr>
                  <a:tr h="69624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9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9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solidFill>
                                          <a:schemeClr val="tx1">
                                            <a:lumMod val="9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solidFill>
                                          <a:schemeClr val="tx1">
                                            <a:lumMod val="9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solidFill>
                                          <a:schemeClr val="tx1">
                                            <a:lumMod val="9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den>
                                </m:f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9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b="0" i="1" smtClean="0">
                                        <a:solidFill>
                                          <a:schemeClr val="tx1">
                                            <a:lumMod val="9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solidFill>
                                          <a:schemeClr val="tx1">
                                            <a:lumMod val="9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solidFill>
                                          <a:schemeClr val="tx1">
                                            <a:lumMod val="9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den>
                                </m:f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9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9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9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9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9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9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9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≥</m:t>
                                </m:r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9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06647422"/>
                      </a:ext>
                    </a:extLst>
                  </a:tr>
                  <a:tr h="69631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>
                                            <a:lumMod val="9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>
                                            <a:lumMod val="9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>
                                            <a:lumMod val="9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𝑠𝑐𝑎𝑡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9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∝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solidFill>
                                          <a:schemeClr val="tx1">
                                            <a:lumMod val="9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solidFill>
                                          <a:schemeClr val="tx1">
                                            <a:lumMod val="9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solidFill>
                                          <a:schemeClr val="tx1">
                                            <a:lumMod val="9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>
                                            <a:lumMod val="9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>
                                            <a:lumMod val="9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>
                                            <a:lumMod val="9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𝑠𝑐𝑎𝑡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9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∝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solidFill>
                                          <a:schemeClr val="tx1">
                                            <a:lumMod val="9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solidFill>
                                          <a:schemeClr val="tx1">
                                            <a:lumMod val="9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solidFill>
                                              <a:schemeClr val="tx1">
                                                <a:lumMod val="9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>
                                                <a:lumMod val="9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solidFill>
                                              <a:schemeClr val="tx1">
                                                <a:lumMod val="9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sup>
                                    </m:sSup>
                                  </m:den>
                                </m:f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9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>
                                            <a:lumMod val="9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>
                                            <a:lumMod val="9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>
                                            <a:lumMod val="9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𝑠𝑐𝑎𝑡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9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∝</m:t>
                                </m:r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9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08114203"/>
                      </a:ext>
                    </a:extLst>
                  </a:tr>
                  <a:tr h="73442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9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9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≥10 </m:t>
                                </m:r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9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9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9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1 </m:t>
                                </m:r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9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9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9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9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9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&lt;10 </m:t>
                                </m:r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9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9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9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9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≤1 </m:t>
                                </m:r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9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9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2727316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10">
                <a:extLst>
                  <a:ext uri="{FF2B5EF4-FFF2-40B4-BE49-F238E27FC236}">
                    <a16:creationId xmlns:a16="http://schemas.microsoft.com/office/drawing/2014/main" id="{4EFE02DC-A634-E576-67D5-B70B6582D5BA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893760898"/>
                  </p:ext>
                </p:extLst>
              </p:nvPr>
            </p:nvGraphicFramePr>
            <p:xfrm>
              <a:off x="838203" y="1690688"/>
              <a:ext cx="10515597" cy="2552489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3505199">
                      <a:extLst>
                        <a:ext uri="{9D8B030D-6E8A-4147-A177-3AD203B41FA5}">
                          <a16:colId xmlns:a16="http://schemas.microsoft.com/office/drawing/2014/main" val="658919546"/>
                        </a:ext>
                      </a:extLst>
                    </a:gridCol>
                    <a:gridCol w="3505199">
                      <a:extLst>
                        <a:ext uri="{9D8B030D-6E8A-4147-A177-3AD203B41FA5}">
                          <a16:colId xmlns:a16="http://schemas.microsoft.com/office/drawing/2014/main" val="2704575774"/>
                        </a:ext>
                      </a:extLst>
                    </a:gridCol>
                    <a:gridCol w="3505199">
                      <a:extLst>
                        <a:ext uri="{9D8B030D-6E8A-4147-A177-3AD203B41FA5}">
                          <a16:colId xmlns:a16="http://schemas.microsoft.com/office/drawing/2014/main" val="2423102161"/>
                        </a:ext>
                      </a:extLst>
                    </a:gridCol>
                  </a:tblGrid>
                  <a:tr h="4255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Rayleigh Scattering</a:t>
                          </a: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Mie Scattering</a:t>
                          </a: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Mie- Optical</a:t>
                          </a: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84174358"/>
                      </a:ext>
                    </a:extLst>
                  </a:tr>
                  <a:tr h="69624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74" t="-61739" r="-200870" b="-20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000" t="-61739" r="-100521" b="-20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0348" t="-61739" r="-696" b="-20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6647422"/>
                      </a:ext>
                    </a:extLst>
                  </a:tr>
                  <a:tr h="69631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74" t="-163158" r="-200870" b="-1078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000" t="-163158" r="-100521" b="-1078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0348" t="-163158" r="-696" b="-10789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8114203"/>
                      </a:ext>
                    </a:extLst>
                  </a:tr>
                  <a:tr h="73442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74" t="-247934" r="-200870" b="-16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000" t="-247934" r="-100521" b="-16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0348" t="-247934" r="-696" b="-16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2727316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B361A92-C3A9-89C5-DCDA-F90EDD5E599C}"/>
                  </a:ext>
                </a:extLst>
              </p:cNvPr>
              <p:cNvSpPr txBox="1"/>
              <p:nvPr/>
            </p:nvSpPr>
            <p:spPr>
              <a:xfrm>
                <a:off x="1504335" y="4699819"/>
                <a:ext cx="306766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/>
                  <a:t> is wavelength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𝑠𝑐𝑎𝑡</m:t>
                        </m:r>
                      </m:sub>
                    </m:sSub>
                  </m:oMath>
                </a14:m>
                <a:r>
                  <a:rPr lang="en-US"/>
                  <a:t> is scattering efficiency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/>
                  <a:t> is radius of particle 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B361A92-C3A9-89C5-DCDA-F90EDD5E5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335" y="4699819"/>
                <a:ext cx="3067665" cy="923330"/>
              </a:xfrm>
              <a:prstGeom prst="rect">
                <a:avLst/>
              </a:prstGeom>
              <a:blipFill>
                <a:blip r:embed="rId4"/>
                <a:stretch>
                  <a:fillRect l="-1789"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274859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5DE7B-4771-74A4-357C-3DA1DE6BB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Optical Sensor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C5BB1-E2EF-9417-049B-392D86DE2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47BDF-A895-F2F2-4ACE-788BFD6E3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E09C7-A122-EED0-7122-944E0A2F1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498FDD56-786F-73ED-4F5F-835C9D381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132" y="1141407"/>
            <a:ext cx="5785703" cy="457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7BA745-D0A1-F37B-140D-BC671772B394}"/>
              </a:ext>
            </a:extLst>
          </p:cNvPr>
          <p:cNvSpPr txBox="1"/>
          <p:nvPr/>
        </p:nvSpPr>
        <p:spPr>
          <a:xfrm>
            <a:off x="4997474" y="658574"/>
            <a:ext cx="4880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Optic Cross Section as a Function of wavelength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251412-192D-512D-47DD-E1C794797BAD}"/>
              </a:ext>
            </a:extLst>
          </p:cNvPr>
          <p:cNvSpPr txBox="1"/>
          <p:nvPr/>
        </p:nvSpPr>
        <p:spPr>
          <a:xfrm>
            <a:off x="606286" y="1590261"/>
            <a:ext cx="29751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Highest receivable signal in start of Mie scattering Region</a:t>
            </a:r>
          </a:p>
        </p:txBody>
      </p:sp>
    </p:spTree>
    <p:extLst>
      <p:ext uri="{BB962C8B-B14F-4D97-AF65-F5344CB8AC3E}">
        <p14:creationId xmlns:p14="http://schemas.microsoft.com/office/powerpoint/2010/main" val="7048787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5DE7B-4771-74A4-357C-3DA1DE6BB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Optical Sensor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C5BB1-E2EF-9417-049B-392D86DE2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47BDF-A895-F2F2-4ACE-788BFD6E3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E09C7-A122-EED0-7122-944E0A2F1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10">
                <a:extLst>
                  <a:ext uri="{FF2B5EF4-FFF2-40B4-BE49-F238E27FC236}">
                    <a16:creationId xmlns:a16="http://schemas.microsoft.com/office/drawing/2014/main" id="{22A79689-55DE-1F42-BB6F-F11013DAA7C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93179040"/>
                  </p:ext>
                </p:extLst>
              </p:nvPr>
            </p:nvGraphicFramePr>
            <p:xfrm>
              <a:off x="2227939" y="1741487"/>
              <a:ext cx="8552120" cy="118750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10424">
                      <a:extLst>
                        <a:ext uri="{9D8B030D-6E8A-4147-A177-3AD203B41FA5}">
                          <a16:colId xmlns:a16="http://schemas.microsoft.com/office/drawing/2014/main" val="1601950865"/>
                        </a:ext>
                      </a:extLst>
                    </a:gridCol>
                    <a:gridCol w="1710424">
                      <a:extLst>
                        <a:ext uri="{9D8B030D-6E8A-4147-A177-3AD203B41FA5}">
                          <a16:colId xmlns:a16="http://schemas.microsoft.com/office/drawing/2014/main" val="555725128"/>
                        </a:ext>
                      </a:extLst>
                    </a:gridCol>
                    <a:gridCol w="2034615">
                      <a:extLst>
                        <a:ext uri="{9D8B030D-6E8A-4147-A177-3AD203B41FA5}">
                          <a16:colId xmlns:a16="http://schemas.microsoft.com/office/drawing/2014/main" val="3678260426"/>
                        </a:ext>
                      </a:extLst>
                    </a:gridCol>
                    <a:gridCol w="1386233">
                      <a:extLst>
                        <a:ext uri="{9D8B030D-6E8A-4147-A177-3AD203B41FA5}">
                          <a16:colId xmlns:a16="http://schemas.microsoft.com/office/drawing/2014/main" val="2212225585"/>
                        </a:ext>
                      </a:extLst>
                    </a:gridCol>
                    <a:gridCol w="1710424">
                      <a:extLst>
                        <a:ext uri="{9D8B030D-6E8A-4147-A177-3AD203B41FA5}">
                          <a16:colId xmlns:a16="http://schemas.microsoft.com/office/drawing/2014/main" val="1376289802"/>
                        </a:ext>
                      </a:extLst>
                    </a:gridCol>
                  </a:tblGrid>
                  <a:tr h="5474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Power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Wavelength </a:t>
                          </a:r>
                          <a14:m>
                            <m:oMath xmlns:m="http://schemas.openxmlformats.org/officeDocument/2006/math"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</m:oMath>
                          </a14:m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Number particles 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Depth 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Extinction of light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803407"/>
                      </a:ext>
                    </a:extLst>
                  </a:tr>
                  <a:tr h="5474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1 watt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1,000 nm [IR]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u="none" strike="noStrike" kern="1200" baseline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500,000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5 cm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0.001 watts 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6979904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10">
                <a:extLst>
                  <a:ext uri="{FF2B5EF4-FFF2-40B4-BE49-F238E27FC236}">
                    <a16:creationId xmlns:a16="http://schemas.microsoft.com/office/drawing/2014/main" id="{22A79689-55DE-1F42-BB6F-F11013DAA7C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93179040"/>
                  </p:ext>
                </p:extLst>
              </p:nvPr>
            </p:nvGraphicFramePr>
            <p:xfrm>
              <a:off x="2227939" y="1741487"/>
              <a:ext cx="8552120" cy="118750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10424">
                      <a:extLst>
                        <a:ext uri="{9D8B030D-6E8A-4147-A177-3AD203B41FA5}">
                          <a16:colId xmlns:a16="http://schemas.microsoft.com/office/drawing/2014/main" val="1601950865"/>
                        </a:ext>
                      </a:extLst>
                    </a:gridCol>
                    <a:gridCol w="1710424">
                      <a:extLst>
                        <a:ext uri="{9D8B030D-6E8A-4147-A177-3AD203B41FA5}">
                          <a16:colId xmlns:a16="http://schemas.microsoft.com/office/drawing/2014/main" val="555725128"/>
                        </a:ext>
                      </a:extLst>
                    </a:gridCol>
                    <a:gridCol w="2034615">
                      <a:extLst>
                        <a:ext uri="{9D8B030D-6E8A-4147-A177-3AD203B41FA5}">
                          <a16:colId xmlns:a16="http://schemas.microsoft.com/office/drawing/2014/main" val="3678260426"/>
                        </a:ext>
                      </a:extLst>
                    </a:gridCol>
                    <a:gridCol w="1386233">
                      <a:extLst>
                        <a:ext uri="{9D8B030D-6E8A-4147-A177-3AD203B41FA5}">
                          <a16:colId xmlns:a16="http://schemas.microsoft.com/office/drawing/2014/main" val="2212225585"/>
                        </a:ext>
                      </a:extLst>
                    </a:gridCol>
                    <a:gridCol w="1710424">
                      <a:extLst>
                        <a:ext uri="{9D8B030D-6E8A-4147-A177-3AD203B41FA5}">
                          <a16:colId xmlns:a16="http://schemas.microsoft.com/office/drawing/2014/main" val="1376289802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Power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00356" t="-4717" r="-301068" b="-867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Number particles 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Depth 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Extinction of light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803407"/>
                      </a:ext>
                    </a:extLst>
                  </a:tr>
                  <a:tr h="5474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1 watt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1,000 nm [IR]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u="none" strike="noStrike" kern="1200" baseline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500,000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5 cm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0.001 watts 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6979904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74DAC66-4085-4002-D374-D3228194CE63}"/>
              </a:ext>
            </a:extLst>
          </p:cNvPr>
          <p:cNvSpPr txBox="1"/>
          <p:nvPr/>
        </p:nvSpPr>
        <p:spPr>
          <a:xfrm>
            <a:off x="2102223" y="3178865"/>
            <a:ext cx="8754619" cy="25237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500,000-micron sized particles is not an accurate reflection of the orbit parameters</a:t>
            </a:r>
            <a:endParaRPr lang="en-US" sz="28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Depth of sampling environment limits scattering effects</a:t>
            </a:r>
            <a:endParaRPr lang="en-US" sz="28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Permittivity of ice used in the calculation was an estimate and would significantly change scattering and absorption </a:t>
            </a:r>
            <a:endParaRPr lang="en-US" sz="28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7" name="Picture 7" descr="Diagram, schematic&#10;&#10;Description automatically generated">
            <a:extLst>
              <a:ext uri="{FF2B5EF4-FFF2-40B4-BE49-F238E27FC236}">
                <a16:creationId xmlns:a16="http://schemas.microsoft.com/office/drawing/2014/main" id="{CB349799-F80C-D27D-049B-A58C0D87C2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62" t="17831" r="22452" b="46704"/>
          <a:stretch/>
        </p:blipFill>
        <p:spPr>
          <a:xfrm rot="5400000">
            <a:off x="-735105" y="2766218"/>
            <a:ext cx="3666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061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9AF71-570C-8B45-369B-06874BE33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Optical Sensor: Trade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6B7F9-1AA3-77C4-F7BB-BA8928123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1">
                <a:cs typeface="Calibri"/>
              </a:rPr>
              <a:t>Sensitivity: </a:t>
            </a:r>
            <a:r>
              <a:rPr lang="en-US" b="1">
                <a:solidFill>
                  <a:srgbClr val="FFFF00"/>
                </a:solidFill>
                <a:cs typeface="Calibri"/>
              </a:rPr>
              <a:t>3</a:t>
            </a:r>
            <a:endParaRPr lang="en-US" b="1">
              <a:solidFill>
                <a:srgbClr val="FFFF00"/>
              </a:solidFill>
            </a:endParaRPr>
          </a:p>
          <a:p>
            <a:pPr lvl="1"/>
            <a:r>
              <a:rPr lang="en-US">
                <a:ea typeface="Calibri"/>
                <a:cs typeface="Calibri"/>
              </a:rPr>
              <a:t>Easily detects single sized particle</a:t>
            </a:r>
          </a:p>
          <a:p>
            <a:r>
              <a:rPr lang="en-US" b="1">
                <a:ea typeface="Calibri"/>
                <a:cs typeface="Calibri"/>
              </a:rPr>
              <a:t>Versatility: </a:t>
            </a:r>
            <a:r>
              <a:rPr lang="en-US" b="1">
                <a:solidFill>
                  <a:srgbClr val="FF0000"/>
                </a:solidFill>
                <a:ea typeface="Calibri"/>
                <a:cs typeface="Calibri"/>
              </a:rPr>
              <a:t>1</a:t>
            </a:r>
          </a:p>
          <a:p>
            <a:r>
              <a:rPr lang="en-US" b="1">
                <a:ea typeface="Calibri"/>
                <a:cs typeface="Calibri"/>
              </a:rPr>
              <a:t>Power Consumption: </a:t>
            </a:r>
            <a:r>
              <a:rPr lang="en-US" b="1">
                <a:solidFill>
                  <a:srgbClr val="FF0000"/>
                </a:solidFill>
                <a:ea typeface="Calibri"/>
                <a:cs typeface="Calibri"/>
              </a:rPr>
              <a:t>1</a:t>
            </a:r>
          </a:p>
          <a:p>
            <a:r>
              <a:rPr lang="en-US" b="1">
                <a:ea typeface="Calibri"/>
                <a:cs typeface="Calibri"/>
              </a:rPr>
              <a:t>Cost: </a:t>
            </a:r>
            <a:r>
              <a:rPr lang="en-US" b="1">
                <a:solidFill>
                  <a:srgbClr val="FF0000"/>
                </a:solidFill>
                <a:ea typeface="Calibri"/>
                <a:cs typeface="Calibri"/>
              </a:rPr>
              <a:t>1</a:t>
            </a:r>
          </a:p>
          <a:p>
            <a:r>
              <a:rPr lang="en-US" b="1">
                <a:ea typeface="Calibri"/>
                <a:cs typeface="Calibri"/>
              </a:rPr>
              <a:t>Heritage: </a:t>
            </a:r>
            <a:r>
              <a:rPr lang="en-US" b="1">
                <a:solidFill>
                  <a:srgbClr val="FFFF00"/>
                </a:solidFill>
                <a:ea typeface="Calibri"/>
                <a:cs typeface="Calibri"/>
              </a:rPr>
              <a:t>3</a:t>
            </a:r>
          </a:p>
          <a:p>
            <a:pPr lvl="1"/>
            <a:r>
              <a:rPr lang="en-US">
                <a:ea typeface="Calibri"/>
                <a:cs typeface="Calibri"/>
              </a:rPr>
              <a:t>No current examples of high velocity detection</a:t>
            </a: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2FD79-2EE2-221B-55B8-A9C3E025B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C4E21-DDFB-8E5D-D874-7899C43D9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868A5-797D-189F-94EC-7BD0CE05D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138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1E576-F54F-A458-B1F4-C15274082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Optical Sensor: Risk Management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B77E4-5BB8-93D6-CF86-103F18FC7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55476-8D61-3681-0094-73AB39A97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0E037-B488-49E4-87CE-872FAA282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28</a:t>
            </a:fld>
            <a:endParaRPr lang="en-US"/>
          </a:p>
        </p:txBody>
      </p:sp>
      <p:pic>
        <p:nvPicPr>
          <p:cNvPr id="8" name="Picture 8" descr="Chart, table&#10;&#10;Description automatically generated">
            <a:extLst>
              <a:ext uri="{FF2B5EF4-FFF2-40B4-BE49-F238E27FC236}">
                <a16:creationId xmlns:a16="http://schemas.microsoft.com/office/drawing/2014/main" id="{420EC5A6-EB64-7FB8-06F8-16295C045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466210"/>
            <a:ext cx="8827104" cy="446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199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roup 203">
            <a:extLst>
              <a:ext uri="{FF2B5EF4-FFF2-40B4-BE49-F238E27FC236}">
                <a16:creationId xmlns:a16="http://schemas.microsoft.com/office/drawing/2014/main" id="{4D952FA8-AC27-DB5F-3D1F-2909B6177A49}"/>
              </a:ext>
            </a:extLst>
          </p:cNvPr>
          <p:cNvGrpSpPr/>
          <p:nvPr/>
        </p:nvGrpSpPr>
        <p:grpSpPr>
          <a:xfrm>
            <a:off x="838200" y="3099596"/>
            <a:ext cx="10365862" cy="2321778"/>
            <a:chOff x="838200" y="3099596"/>
            <a:chExt cx="10365862" cy="2321778"/>
          </a:xfrm>
        </p:grpSpPr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4D4BBF21-A313-6622-FB04-ACDCF9FDFAAC}"/>
                </a:ext>
              </a:extLst>
            </p:cNvPr>
            <p:cNvSpPr/>
            <p:nvPr/>
          </p:nvSpPr>
          <p:spPr>
            <a:xfrm>
              <a:off x="8474869" y="3933346"/>
              <a:ext cx="108489" cy="45719"/>
            </a:xfrm>
            <a:prstGeom prst="rect">
              <a:avLst/>
            </a:prstGeom>
            <a:solidFill>
              <a:srgbClr val="3C57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A98E0EEC-4E09-3F93-443A-CE1D63E3140D}"/>
                </a:ext>
              </a:extLst>
            </p:cNvPr>
            <p:cNvSpPr/>
            <p:nvPr/>
          </p:nvSpPr>
          <p:spPr>
            <a:xfrm>
              <a:off x="5318194" y="4056265"/>
              <a:ext cx="108489" cy="45719"/>
            </a:xfrm>
            <a:prstGeom prst="rect">
              <a:avLst/>
            </a:prstGeom>
            <a:solidFill>
              <a:srgbClr val="3C57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1CE3E8F0-C241-0FF5-1808-086F7E82D5A9}"/>
                </a:ext>
              </a:extLst>
            </p:cNvPr>
            <p:cNvSpPr/>
            <p:nvPr/>
          </p:nvSpPr>
          <p:spPr>
            <a:xfrm>
              <a:off x="5569295" y="3146036"/>
              <a:ext cx="2763912" cy="1789621"/>
            </a:xfrm>
            <a:prstGeom prst="rect">
              <a:avLst/>
            </a:prstGeom>
            <a:solidFill>
              <a:srgbClr val="3C572A"/>
            </a:solidFill>
            <a:ln>
              <a:noFill/>
            </a:ln>
            <a:scene3d>
              <a:camera prst="isometricOffAxis2Top"/>
              <a:lightRig rig="contrasting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C08C8A2E-D7F0-E679-359B-D05D17DA0FBF}"/>
                </a:ext>
              </a:extLst>
            </p:cNvPr>
            <p:cNvSpPr/>
            <p:nvPr/>
          </p:nvSpPr>
          <p:spPr>
            <a:xfrm>
              <a:off x="3227717" y="3798061"/>
              <a:ext cx="2570966" cy="1623313"/>
            </a:xfrm>
            <a:custGeom>
              <a:avLst/>
              <a:gdLst>
                <a:gd name="connsiteX0" fmla="*/ 46841 w 2570966"/>
                <a:gd name="connsiteY0" fmla="*/ 1242235 h 1623313"/>
                <a:gd name="connsiteX1" fmla="*/ 56366 w 2570966"/>
                <a:gd name="connsiteY1" fmla="*/ 1527985 h 1623313"/>
                <a:gd name="connsiteX2" fmla="*/ 608816 w 2570966"/>
                <a:gd name="connsiteY2" fmla="*/ 1623235 h 1623313"/>
                <a:gd name="connsiteX3" fmla="*/ 1561316 w 2570966"/>
                <a:gd name="connsiteY3" fmla="*/ 1537510 h 1623313"/>
                <a:gd name="connsiteX4" fmla="*/ 2104241 w 2570966"/>
                <a:gd name="connsiteY4" fmla="*/ 1232710 h 1623313"/>
                <a:gd name="connsiteX5" fmla="*/ 1894691 w 2570966"/>
                <a:gd name="connsiteY5" fmla="*/ 556435 h 1623313"/>
                <a:gd name="connsiteX6" fmla="*/ 1932791 w 2570966"/>
                <a:gd name="connsiteY6" fmla="*/ 23035 h 1623313"/>
                <a:gd name="connsiteX7" fmla="*/ 2570966 w 2570966"/>
                <a:gd name="connsiteY7" fmla="*/ 146860 h 1623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70966" h="1623313">
                  <a:moveTo>
                    <a:pt x="46841" y="1242235"/>
                  </a:moveTo>
                  <a:cubicBezTo>
                    <a:pt x="4772" y="1353360"/>
                    <a:pt x="-37297" y="1464485"/>
                    <a:pt x="56366" y="1527985"/>
                  </a:cubicBezTo>
                  <a:cubicBezTo>
                    <a:pt x="150029" y="1591485"/>
                    <a:pt x="357991" y="1621648"/>
                    <a:pt x="608816" y="1623235"/>
                  </a:cubicBezTo>
                  <a:cubicBezTo>
                    <a:pt x="859641" y="1624823"/>
                    <a:pt x="1312079" y="1602597"/>
                    <a:pt x="1561316" y="1537510"/>
                  </a:cubicBezTo>
                  <a:cubicBezTo>
                    <a:pt x="1810553" y="1472423"/>
                    <a:pt x="2048679" y="1396223"/>
                    <a:pt x="2104241" y="1232710"/>
                  </a:cubicBezTo>
                  <a:cubicBezTo>
                    <a:pt x="2159804" y="1069197"/>
                    <a:pt x="1923266" y="758047"/>
                    <a:pt x="1894691" y="556435"/>
                  </a:cubicBezTo>
                  <a:cubicBezTo>
                    <a:pt x="1866116" y="354823"/>
                    <a:pt x="1820079" y="91297"/>
                    <a:pt x="1932791" y="23035"/>
                  </a:cubicBezTo>
                  <a:cubicBezTo>
                    <a:pt x="2045503" y="-45227"/>
                    <a:pt x="2308234" y="50816"/>
                    <a:pt x="2570966" y="146860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71353273-5F64-23D7-9FE0-7E915BB08417}"/>
                </a:ext>
              </a:extLst>
            </p:cNvPr>
            <p:cNvSpPr/>
            <p:nvPr/>
          </p:nvSpPr>
          <p:spPr>
            <a:xfrm>
              <a:off x="4827133" y="3529854"/>
              <a:ext cx="1085850" cy="215042"/>
            </a:xfrm>
            <a:custGeom>
              <a:avLst/>
              <a:gdLst>
                <a:gd name="connsiteX0" fmla="*/ 0 w 1085850"/>
                <a:gd name="connsiteY0" fmla="*/ 81692 h 215042"/>
                <a:gd name="connsiteX1" fmla="*/ 342900 w 1085850"/>
                <a:gd name="connsiteY1" fmla="*/ 5492 h 215042"/>
                <a:gd name="connsiteX2" fmla="*/ 1085850 w 1085850"/>
                <a:gd name="connsiteY2" fmla="*/ 21504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5850" h="215042">
                  <a:moveTo>
                    <a:pt x="0" y="81692"/>
                  </a:moveTo>
                  <a:cubicBezTo>
                    <a:pt x="80962" y="32479"/>
                    <a:pt x="161925" y="-16733"/>
                    <a:pt x="342900" y="5492"/>
                  </a:cubicBezTo>
                  <a:cubicBezTo>
                    <a:pt x="523875" y="27717"/>
                    <a:pt x="804862" y="121379"/>
                    <a:pt x="1085850" y="215042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FB36C348-4A79-1801-FB70-1DFEBBD54C0E}"/>
                </a:ext>
              </a:extLst>
            </p:cNvPr>
            <p:cNvGrpSpPr/>
            <p:nvPr/>
          </p:nvGrpSpPr>
          <p:grpSpPr>
            <a:xfrm>
              <a:off x="838200" y="3336507"/>
              <a:ext cx="3020852" cy="1735106"/>
              <a:chOff x="876252" y="3429000"/>
              <a:chExt cx="3020852" cy="1735106"/>
            </a:xfrm>
          </p:grpSpPr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8FFE168A-5FA7-10AA-06D5-938C70E1B5B1}"/>
                  </a:ext>
                </a:extLst>
              </p:cNvPr>
              <p:cNvSpPr/>
              <p:nvPr/>
            </p:nvSpPr>
            <p:spPr>
              <a:xfrm>
                <a:off x="876252" y="3429000"/>
                <a:ext cx="3020852" cy="1735106"/>
              </a:xfrm>
              <a:prstGeom prst="rect">
                <a:avLst/>
              </a:prstGeom>
              <a:solidFill>
                <a:schemeClr val="bg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310E702E-822A-3E61-6E91-74711647813B}"/>
                  </a:ext>
                </a:extLst>
              </p:cNvPr>
              <p:cNvSpPr/>
              <p:nvPr/>
            </p:nvSpPr>
            <p:spPr>
              <a:xfrm>
                <a:off x="876252" y="3429000"/>
                <a:ext cx="3020852" cy="18880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929002DE-EEF4-7BA3-3995-5683A9FBF76E}"/>
                  </a:ext>
                </a:extLst>
              </p:cNvPr>
              <p:cNvSpPr/>
              <p:nvPr/>
            </p:nvSpPr>
            <p:spPr>
              <a:xfrm>
                <a:off x="876252" y="4975303"/>
                <a:ext cx="3020852" cy="18880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49547BEA-06E6-8E34-4AF4-7239D6340A82}"/>
                </a:ext>
              </a:extLst>
            </p:cNvPr>
            <p:cNvSpPr/>
            <p:nvPr/>
          </p:nvSpPr>
          <p:spPr>
            <a:xfrm>
              <a:off x="4455890" y="3336507"/>
              <a:ext cx="457200" cy="173510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2" name="Picture 2" descr="Arduino Uno - Drawing v3 - Album on Imgur">
              <a:extLst>
                <a:ext uri="{FF2B5EF4-FFF2-40B4-BE49-F238E27FC236}">
                  <a16:creationId xmlns:a16="http://schemas.microsoft.com/office/drawing/2014/main" id="{A88A8BE1-EBF0-0317-AE70-E7B83ED3F8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0813" y="3519916"/>
              <a:ext cx="2313249" cy="1810579"/>
            </a:xfrm>
            <a:prstGeom prst="rect">
              <a:avLst/>
            </a:prstGeom>
            <a:noFill/>
            <a:scene3d>
              <a:camera prst="isometricOffAxis2To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159BB491-7571-EF71-BAB2-CA362CF10391}"/>
                </a:ext>
              </a:extLst>
            </p:cNvPr>
            <p:cNvSpPr/>
            <p:nvPr/>
          </p:nvSpPr>
          <p:spPr>
            <a:xfrm>
              <a:off x="9094575" y="4081506"/>
              <a:ext cx="208993" cy="119972"/>
            </a:xfrm>
            <a:prstGeom prst="rect">
              <a:avLst/>
            </a:prstGeom>
            <a:solidFill>
              <a:srgbClr val="CFCF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EDB19A97-12F7-58B9-CA64-FFA132ACA052}"/>
                </a:ext>
              </a:extLst>
            </p:cNvPr>
            <p:cNvSpPr/>
            <p:nvPr/>
          </p:nvSpPr>
          <p:spPr>
            <a:xfrm>
              <a:off x="9384594" y="4041515"/>
              <a:ext cx="208993" cy="115339"/>
            </a:xfrm>
            <a:prstGeom prst="rect">
              <a:avLst/>
            </a:prstGeom>
            <a:solidFill>
              <a:srgbClr val="CFCF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Parallelogram 214">
              <a:extLst>
                <a:ext uri="{FF2B5EF4-FFF2-40B4-BE49-F238E27FC236}">
                  <a16:creationId xmlns:a16="http://schemas.microsoft.com/office/drawing/2014/main" id="{71F19BE3-54D3-6781-EA27-39DF025DCD43}"/>
                </a:ext>
              </a:extLst>
            </p:cNvPr>
            <p:cNvSpPr/>
            <p:nvPr/>
          </p:nvSpPr>
          <p:spPr>
            <a:xfrm rot="570114">
              <a:off x="9103419" y="3997812"/>
              <a:ext cx="481324" cy="125376"/>
            </a:xfrm>
            <a:prstGeom prst="parallelogram">
              <a:avLst>
                <a:gd name="adj" fmla="val 111199"/>
              </a:avLst>
            </a:prstGeom>
            <a:solidFill>
              <a:srgbClr val="CFCFD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5C0EED80-AED5-C8AB-1DEE-0C30293EBDD0}"/>
                </a:ext>
              </a:extLst>
            </p:cNvPr>
            <p:cNvCxnSpPr>
              <a:endCxn id="215" idx="2"/>
            </p:cNvCxnSpPr>
            <p:nvPr/>
          </p:nvCxnSpPr>
          <p:spPr>
            <a:xfrm flipV="1">
              <a:off x="9438258" y="4143991"/>
              <a:ext cx="0" cy="11247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A9C53E08-7850-0026-14E2-690AA9A85F85}"/>
                </a:ext>
              </a:extLst>
            </p:cNvPr>
            <p:cNvCxnSpPr/>
            <p:nvPr/>
          </p:nvCxnSpPr>
          <p:spPr>
            <a:xfrm flipV="1">
              <a:off x="9593588" y="4041513"/>
              <a:ext cx="0" cy="11247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915F6A32-EA71-FF16-D42D-39FB081E00FD}"/>
                </a:ext>
              </a:extLst>
            </p:cNvPr>
            <p:cNvCxnSpPr/>
            <p:nvPr/>
          </p:nvCxnSpPr>
          <p:spPr>
            <a:xfrm flipV="1">
              <a:off x="9094575" y="4086504"/>
              <a:ext cx="0" cy="11247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F0DB8426-1D7A-533C-B263-BB09F34CC95B}"/>
                </a:ext>
              </a:extLst>
            </p:cNvPr>
            <p:cNvSpPr/>
            <p:nvPr/>
          </p:nvSpPr>
          <p:spPr>
            <a:xfrm>
              <a:off x="8717008" y="4402232"/>
              <a:ext cx="208993" cy="86679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CDB7D3D3-942C-FAC4-7910-54FBC3A37264}"/>
                </a:ext>
              </a:extLst>
            </p:cNvPr>
            <p:cNvSpPr/>
            <p:nvPr/>
          </p:nvSpPr>
          <p:spPr>
            <a:xfrm>
              <a:off x="8967762" y="4392904"/>
              <a:ext cx="208993" cy="86679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1" name="Picture 220">
              <a:extLst>
                <a:ext uri="{FF2B5EF4-FFF2-40B4-BE49-F238E27FC236}">
                  <a16:creationId xmlns:a16="http://schemas.microsoft.com/office/drawing/2014/main" id="{DB6696A1-57E0-C830-DBBE-CEACC087F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66450" y="3099596"/>
              <a:ext cx="2763912" cy="1789675"/>
            </a:xfrm>
            <a:prstGeom prst="rect">
              <a:avLst/>
            </a:prstGeom>
            <a:ln>
              <a:solidFill>
                <a:schemeClr val="bg1"/>
              </a:solidFill>
            </a:ln>
            <a:scene3d>
              <a:camera prst="isometricOffAxis2Top"/>
              <a:lightRig rig="flood" dir="t"/>
            </a:scene3d>
          </p:spPr>
        </p:pic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D6BF00D7-2378-DEE8-E971-4A195445F47C}"/>
                </a:ext>
              </a:extLst>
            </p:cNvPr>
            <p:cNvSpPr/>
            <p:nvPr/>
          </p:nvSpPr>
          <p:spPr>
            <a:xfrm>
              <a:off x="8058965" y="3684902"/>
              <a:ext cx="929640" cy="660720"/>
            </a:xfrm>
            <a:custGeom>
              <a:avLst/>
              <a:gdLst>
                <a:gd name="connsiteX0" fmla="*/ 0 w 929640"/>
                <a:gd name="connsiteY0" fmla="*/ 470220 h 660720"/>
                <a:gd name="connsiteX1" fmla="*/ 121920 w 929640"/>
                <a:gd name="connsiteY1" fmla="*/ 28260 h 660720"/>
                <a:gd name="connsiteX2" fmla="*/ 601980 w 929640"/>
                <a:gd name="connsiteY2" fmla="*/ 112080 h 660720"/>
                <a:gd name="connsiteX3" fmla="*/ 929640 w 929640"/>
                <a:gd name="connsiteY3" fmla="*/ 660720 h 660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9640" h="660720">
                  <a:moveTo>
                    <a:pt x="0" y="470220"/>
                  </a:moveTo>
                  <a:cubicBezTo>
                    <a:pt x="10795" y="279085"/>
                    <a:pt x="21590" y="87950"/>
                    <a:pt x="121920" y="28260"/>
                  </a:cubicBezTo>
                  <a:cubicBezTo>
                    <a:pt x="222250" y="-31430"/>
                    <a:pt x="467360" y="6670"/>
                    <a:pt x="601980" y="112080"/>
                  </a:cubicBezTo>
                  <a:cubicBezTo>
                    <a:pt x="736600" y="217490"/>
                    <a:pt x="833120" y="439105"/>
                    <a:pt x="929640" y="660720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9E600842-C8EC-EE7E-335D-76CC3F48397C}"/>
                </a:ext>
              </a:extLst>
            </p:cNvPr>
            <p:cNvSpPr/>
            <p:nvPr/>
          </p:nvSpPr>
          <p:spPr>
            <a:xfrm>
              <a:off x="8119925" y="3662042"/>
              <a:ext cx="929640" cy="660720"/>
            </a:xfrm>
            <a:custGeom>
              <a:avLst/>
              <a:gdLst>
                <a:gd name="connsiteX0" fmla="*/ 0 w 929640"/>
                <a:gd name="connsiteY0" fmla="*/ 470220 h 660720"/>
                <a:gd name="connsiteX1" fmla="*/ 121920 w 929640"/>
                <a:gd name="connsiteY1" fmla="*/ 28260 h 660720"/>
                <a:gd name="connsiteX2" fmla="*/ 601980 w 929640"/>
                <a:gd name="connsiteY2" fmla="*/ 112080 h 660720"/>
                <a:gd name="connsiteX3" fmla="*/ 929640 w 929640"/>
                <a:gd name="connsiteY3" fmla="*/ 660720 h 660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9640" h="660720">
                  <a:moveTo>
                    <a:pt x="0" y="470220"/>
                  </a:moveTo>
                  <a:cubicBezTo>
                    <a:pt x="10795" y="279085"/>
                    <a:pt x="21590" y="87950"/>
                    <a:pt x="121920" y="28260"/>
                  </a:cubicBezTo>
                  <a:cubicBezTo>
                    <a:pt x="222250" y="-31430"/>
                    <a:pt x="467360" y="6670"/>
                    <a:pt x="601980" y="112080"/>
                  </a:cubicBezTo>
                  <a:cubicBezTo>
                    <a:pt x="736600" y="217490"/>
                    <a:pt x="833120" y="439105"/>
                    <a:pt x="929640" y="660720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5A80612D-FFE8-2A1B-F669-B5112481DCF1}"/>
                </a:ext>
              </a:extLst>
            </p:cNvPr>
            <p:cNvSpPr/>
            <p:nvPr/>
          </p:nvSpPr>
          <p:spPr>
            <a:xfrm>
              <a:off x="8173265" y="3638705"/>
              <a:ext cx="929640" cy="660720"/>
            </a:xfrm>
            <a:custGeom>
              <a:avLst/>
              <a:gdLst>
                <a:gd name="connsiteX0" fmla="*/ 0 w 929640"/>
                <a:gd name="connsiteY0" fmla="*/ 470220 h 660720"/>
                <a:gd name="connsiteX1" fmla="*/ 121920 w 929640"/>
                <a:gd name="connsiteY1" fmla="*/ 28260 h 660720"/>
                <a:gd name="connsiteX2" fmla="*/ 601980 w 929640"/>
                <a:gd name="connsiteY2" fmla="*/ 112080 h 660720"/>
                <a:gd name="connsiteX3" fmla="*/ 929640 w 929640"/>
                <a:gd name="connsiteY3" fmla="*/ 660720 h 660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9640" h="660720">
                  <a:moveTo>
                    <a:pt x="0" y="470220"/>
                  </a:moveTo>
                  <a:cubicBezTo>
                    <a:pt x="10795" y="279085"/>
                    <a:pt x="21590" y="87950"/>
                    <a:pt x="121920" y="28260"/>
                  </a:cubicBezTo>
                  <a:cubicBezTo>
                    <a:pt x="222250" y="-31430"/>
                    <a:pt x="467360" y="6670"/>
                    <a:pt x="601980" y="112080"/>
                  </a:cubicBezTo>
                  <a:cubicBezTo>
                    <a:pt x="736600" y="217490"/>
                    <a:pt x="833120" y="439105"/>
                    <a:pt x="929640" y="660720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B139A696-74B2-6AC7-0803-FBCA6D7F7D2A}"/>
                </a:ext>
              </a:extLst>
            </p:cNvPr>
            <p:cNvSpPr/>
            <p:nvPr/>
          </p:nvSpPr>
          <p:spPr>
            <a:xfrm>
              <a:off x="8226605" y="3602986"/>
              <a:ext cx="929640" cy="660720"/>
            </a:xfrm>
            <a:custGeom>
              <a:avLst/>
              <a:gdLst>
                <a:gd name="connsiteX0" fmla="*/ 0 w 929640"/>
                <a:gd name="connsiteY0" fmla="*/ 470220 h 660720"/>
                <a:gd name="connsiteX1" fmla="*/ 121920 w 929640"/>
                <a:gd name="connsiteY1" fmla="*/ 28260 h 660720"/>
                <a:gd name="connsiteX2" fmla="*/ 601980 w 929640"/>
                <a:gd name="connsiteY2" fmla="*/ 112080 h 660720"/>
                <a:gd name="connsiteX3" fmla="*/ 929640 w 929640"/>
                <a:gd name="connsiteY3" fmla="*/ 660720 h 660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9640" h="660720">
                  <a:moveTo>
                    <a:pt x="0" y="470220"/>
                  </a:moveTo>
                  <a:cubicBezTo>
                    <a:pt x="10795" y="279085"/>
                    <a:pt x="21590" y="87950"/>
                    <a:pt x="121920" y="28260"/>
                  </a:cubicBezTo>
                  <a:cubicBezTo>
                    <a:pt x="222250" y="-31430"/>
                    <a:pt x="467360" y="6670"/>
                    <a:pt x="601980" y="112080"/>
                  </a:cubicBezTo>
                  <a:cubicBezTo>
                    <a:pt x="736600" y="217490"/>
                    <a:pt x="833120" y="439105"/>
                    <a:pt x="929640" y="660720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30071E7C-3731-707B-CE45-5E3BCEAE68E0}"/>
                </a:ext>
              </a:extLst>
            </p:cNvPr>
            <p:cNvSpPr/>
            <p:nvPr/>
          </p:nvSpPr>
          <p:spPr>
            <a:xfrm>
              <a:off x="8279945" y="3569651"/>
              <a:ext cx="929640" cy="660720"/>
            </a:xfrm>
            <a:custGeom>
              <a:avLst/>
              <a:gdLst>
                <a:gd name="connsiteX0" fmla="*/ 0 w 929640"/>
                <a:gd name="connsiteY0" fmla="*/ 470220 h 660720"/>
                <a:gd name="connsiteX1" fmla="*/ 121920 w 929640"/>
                <a:gd name="connsiteY1" fmla="*/ 28260 h 660720"/>
                <a:gd name="connsiteX2" fmla="*/ 601980 w 929640"/>
                <a:gd name="connsiteY2" fmla="*/ 112080 h 660720"/>
                <a:gd name="connsiteX3" fmla="*/ 929640 w 929640"/>
                <a:gd name="connsiteY3" fmla="*/ 660720 h 660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9640" h="660720">
                  <a:moveTo>
                    <a:pt x="0" y="470220"/>
                  </a:moveTo>
                  <a:cubicBezTo>
                    <a:pt x="10795" y="279085"/>
                    <a:pt x="21590" y="87950"/>
                    <a:pt x="121920" y="28260"/>
                  </a:cubicBezTo>
                  <a:cubicBezTo>
                    <a:pt x="222250" y="-31430"/>
                    <a:pt x="467360" y="6670"/>
                    <a:pt x="601980" y="112080"/>
                  </a:cubicBezTo>
                  <a:cubicBezTo>
                    <a:pt x="736600" y="217490"/>
                    <a:pt x="833120" y="439105"/>
                    <a:pt x="929640" y="660720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Parallelogram 226">
              <a:extLst>
                <a:ext uri="{FF2B5EF4-FFF2-40B4-BE49-F238E27FC236}">
                  <a16:creationId xmlns:a16="http://schemas.microsoft.com/office/drawing/2014/main" id="{4D3C20D8-4314-02DB-AAC9-FA070875A311}"/>
                </a:ext>
              </a:extLst>
            </p:cNvPr>
            <p:cNvSpPr/>
            <p:nvPr/>
          </p:nvSpPr>
          <p:spPr>
            <a:xfrm rot="11426216" flipV="1">
              <a:off x="7989758" y="4038248"/>
              <a:ext cx="127958" cy="129016"/>
            </a:xfrm>
            <a:prstGeom prst="parallelogram">
              <a:avLst>
                <a:gd name="adj" fmla="val 2440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Parallelogram 227">
              <a:extLst>
                <a:ext uri="{FF2B5EF4-FFF2-40B4-BE49-F238E27FC236}">
                  <a16:creationId xmlns:a16="http://schemas.microsoft.com/office/drawing/2014/main" id="{F037D731-9352-0E56-5F26-04045BC5F80F}"/>
                </a:ext>
              </a:extLst>
            </p:cNvPr>
            <p:cNvSpPr/>
            <p:nvPr/>
          </p:nvSpPr>
          <p:spPr>
            <a:xfrm rot="9200648">
              <a:off x="8904593" y="4181731"/>
              <a:ext cx="384481" cy="122228"/>
            </a:xfrm>
            <a:prstGeom prst="parallelogram">
              <a:avLst>
                <a:gd name="adj" fmla="val 5746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Parallelogram 228">
              <a:extLst>
                <a:ext uri="{FF2B5EF4-FFF2-40B4-BE49-F238E27FC236}">
                  <a16:creationId xmlns:a16="http://schemas.microsoft.com/office/drawing/2014/main" id="{8C444E96-EEC4-295E-C61D-1471DC78DF1A}"/>
                </a:ext>
              </a:extLst>
            </p:cNvPr>
            <p:cNvSpPr/>
            <p:nvPr/>
          </p:nvSpPr>
          <p:spPr>
            <a:xfrm rot="11426216" flipV="1">
              <a:off x="8843996" y="4235948"/>
              <a:ext cx="127958" cy="129016"/>
            </a:xfrm>
            <a:prstGeom prst="parallelogram">
              <a:avLst>
                <a:gd name="adj" fmla="val 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Parallelogram 229">
              <a:extLst>
                <a:ext uri="{FF2B5EF4-FFF2-40B4-BE49-F238E27FC236}">
                  <a16:creationId xmlns:a16="http://schemas.microsoft.com/office/drawing/2014/main" id="{ADAC0197-C64C-C4E5-03DE-27972C9D96D3}"/>
                </a:ext>
              </a:extLst>
            </p:cNvPr>
            <p:cNvSpPr/>
            <p:nvPr/>
          </p:nvSpPr>
          <p:spPr>
            <a:xfrm rot="8882417">
              <a:off x="8042084" y="3977716"/>
              <a:ext cx="341843" cy="122228"/>
            </a:xfrm>
            <a:prstGeom prst="parallelogram">
              <a:avLst>
                <a:gd name="adj" fmla="val 5746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Parallelogram 230">
              <a:extLst>
                <a:ext uri="{FF2B5EF4-FFF2-40B4-BE49-F238E27FC236}">
                  <a16:creationId xmlns:a16="http://schemas.microsoft.com/office/drawing/2014/main" id="{68011C86-8642-39FB-FDBA-585271D5D822}"/>
                </a:ext>
              </a:extLst>
            </p:cNvPr>
            <p:cNvSpPr/>
            <p:nvPr/>
          </p:nvSpPr>
          <p:spPr>
            <a:xfrm rot="530444">
              <a:off x="8693780" y="4362505"/>
              <a:ext cx="464388" cy="79805"/>
            </a:xfrm>
            <a:prstGeom prst="parallelogram">
              <a:avLst>
                <a:gd name="adj" fmla="val 111199"/>
              </a:avLst>
            </a:prstGeom>
            <a:solidFill>
              <a:srgbClr val="21212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2" name="Graphic 231" descr="Processor with solid fill">
              <a:extLst>
                <a:ext uri="{FF2B5EF4-FFF2-40B4-BE49-F238E27FC236}">
                  <a16:creationId xmlns:a16="http://schemas.microsoft.com/office/drawing/2014/main" id="{16E25050-4736-5E01-D123-934C47FF2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44161" y="3612825"/>
              <a:ext cx="914400" cy="914400"/>
            </a:xfrm>
            <a:prstGeom prst="rect">
              <a:avLst/>
            </a:prstGeom>
            <a:scene3d>
              <a:camera prst="isometricOffAxis2Top"/>
              <a:lightRig rig="threePt" dir="t"/>
            </a:scene3d>
          </p:spPr>
        </p:pic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9694C40B-BA0A-16B3-1246-4E7054E5B868}"/>
                </a:ext>
              </a:extLst>
            </p:cNvPr>
            <p:cNvSpPr/>
            <p:nvPr/>
          </p:nvSpPr>
          <p:spPr>
            <a:xfrm>
              <a:off x="1266146" y="3834853"/>
              <a:ext cx="391887" cy="391887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37290E24-B4E9-543A-0659-EDE1C03C0993}"/>
                </a:ext>
              </a:extLst>
            </p:cNvPr>
            <p:cNvSpPr/>
            <p:nvPr/>
          </p:nvSpPr>
          <p:spPr>
            <a:xfrm>
              <a:off x="2361531" y="4319694"/>
              <a:ext cx="391887" cy="391887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FC779605-7B87-6F12-9F45-3ACFD2F4EED8}"/>
                </a:ext>
              </a:extLst>
            </p:cNvPr>
            <p:cNvSpPr/>
            <p:nvPr/>
          </p:nvSpPr>
          <p:spPr>
            <a:xfrm>
              <a:off x="4193071" y="3611632"/>
              <a:ext cx="268060" cy="26806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85CBE3C3-64AA-EABF-A60F-29DD0434F528}"/>
                </a:ext>
              </a:extLst>
            </p:cNvPr>
            <p:cNvSpPr/>
            <p:nvPr/>
          </p:nvSpPr>
          <p:spPr>
            <a:xfrm>
              <a:off x="3975036" y="3909317"/>
              <a:ext cx="461263" cy="461263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94803514-B6C3-D1D7-1C80-5DF91A73DCFE}"/>
                </a:ext>
              </a:extLst>
            </p:cNvPr>
            <p:cNvSpPr/>
            <p:nvPr/>
          </p:nvSpPr>
          <p:spPr>
            <a:xfrm>
              <a:off x="4178808" y="4543961"/>
              <a:ext cx="272538" cy="272538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2E582CFA-4103-53DD-B487-73835F1C3F3E}"/>
                </a:ext>
              </a:extLst>
            </p:cNvPr>
            <p:cNvSpPr/>
            <p:nvPr/>
          </p:nvSpPr>
          <p:spPr>
            <a:xfrm>
              <a:off x="1361176" y="4005581"/>
              <a:ext cx="217907" cy="6985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7AE239C7-A46A-9974-4441-338EA2C5918F}"/>
                </a:ext>
              </a:extLst>
            </p:cNvPr>
            <p:cNvSpPr/>
            <p:nvPr/>
          </p:nvSpPr>
          <p:spPr>
            <a:xfrm>
              <a:off x="2446422" y="4484925"/>
              <a:ext cx="217907" cy="6985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4153A4AB-5B12-64F1-3A4B-FB71DB0682C2}"/>
                </a:ext>
              </a:extLst>
            </p:cNvPr>
            <p:cNvSpPr/>
            <p:nvPr/>
          </p:nvSpPr>
          <p:spPr>
            <a:xfrm>
              <a:off x="4096713" y="4105023"/>
              <a:ext cx="217907" cy="6985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92C286DB-EC71-9B36-A635-AA406F6C2C55}"/>
                </a:ext>
              </a:extLst>
            </p:cNvPr>
            <p:cNvSpPr/>
            <p:nvPr/>
          </p:nvSpPr>
          <p:spPr>
            <a:xfrm>
              <a:off x="4248987" y="3725560"/>
              <a:ext cx="146898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E668214F-4414-0467-E66E-F83D99015115}"/>
                </a:ext>
              </a:extLst>
            </p:cNvPr>
            <p:cNvSpPr/>
            <p:nvPr/>
          </p:nvSpPr>
          <p:spPr>
            <a:xfrm>
              <a:off x="4241171" y="4659494"/>
              <a:ext cx="146898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5996EC5F-FABA-87B5-4A52-2B94E96D8C80}"/>
                </a:ext>
              </a:extLst>
            </p:cNvPr>
            <p:cNvSpPr/>
            <p:nvPr/>
          </p:nvSpPr>
          <p:spPr>
            <a:xfrm>
              <a:off x="4626467" y="3431059"/>
              <a:ext cx="217907" cy="6985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2E7954F0-F599-3270-315D-CA32217C956C}"/>
                </a:ext>
              </a:extLst>
            </p:cNvPr>
            <p:cNvSpPr/>
            <p:nvPr/>
          </p:nvSpPr>
          <p:spPr>
            <a:xfrm>
              <a:off x="4494192" y="3677063"/>
              <a:ext cx="217907" cy="6985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2395E3A3-5A1F-C2D9-E0C9-1FA7F50911C3}"/>
                </a:ext>
              </a:extLst>
            </p:cNvPr>
            <p:cNvSpPr/>
            <p:nvPr/>
          </p:nvSpPr>
          <p:spPr>
            <a:xfrm>
              <a:off x="4626467" y="3923067"/>
              <a:ext cx="217907" cy="6985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7A108F03-1F74-222B-A462-9CCE4F413776}"/>
                </a:ext>
              </a:extLst>
            </p:cNvPr>
            <p:cNvSpPr/>
            <p:nvPr/>
          </p:nvSpPr>
          <p:spPr>
            <a:xfrm>
              <a:off x="4494192" y="4169071"/>
              <a:ext cx="217907" cy="6985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7736C913-2D14-FC22-72D4-64CC326ECC18}"/>
                </a:ext>
              </a:extLst>
            </p:cNvPr>
            <p:cNvSpPr/>
            <p:nvPr/>
          </p:nvSpPr>
          <p:spPr>
            <a:xfrm>
              <a:off x="4626467" y="4415075"/>
              <a:ext cx="217907" cy="6985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BEF253A5-546C-9387-CCE0-9C05B97A1571}"/>
                </a:ext>
              </a:extLst>
            </p:cNvPr>
            <p:cNvSpPr/>
            <p:nvPr/>
          </p:nvSpPr>
          <p:spPr>
            <a:xfrm>
              <a:off x="4494192" y="4661079"/>
              <a:ext cx="217907" cy="6985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4A6A8BDB-B479-69C3-5260-A4921BAA75E3}"/>
                </a:ext>
              </a:extLst>
            </p:cNvPr>
            <p:cNvSpPr/>
            <p:nvPr/>
          </p:nvSpPr>
          <p:spPr>
            <a:xfrm>
              <a:off x="4626467" y="4907084"/>
              <a:ext cx="217907" cy="6985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Cross 249">
              <a:extLst>
                <a:ext uri="{FF2B5EF4-FFF2-40B4-BE49-F238E27FC236}">
                  <a16:creationId xmlns:a16="http://schemas.microsoft.com/office/drawing/2014/main" id="{AE229ABA-7316-E449-A64B-FCFF67093016}"/>
                </a:ext>
              </a:extLst>
            </p:cNvPr>
            <p:cNvSpPr/>
            <p:nvPr/>
          </p:nvSpPr>
          <p:spPr>
            <a:xfrm>
              <a:off x="995862" y="3361936"/>
              <a:ext cx="138094" cy="138094"/>
            </a:xfrm>
            <a:prstGeom prst="plus">
              <a:avLst>
                <a:gd name="adj" fmla="val 36420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Cross 250">
              <a:extLst>
                <a:ext uri="{FF2B5EF4-FFF2-40B4-BE49-F238E27FC236}">
                  <a16:creationId xmlns:a16="http://schemas.microsoft.com/office/drawing/2014/main" id="{45B04AE0-F673-32A0-0F75-2AB39F6CECF2}"/>
                </a:ext>
              </a:extLst>
            </p:cNvPr>
            <p:cNvSpPr/>
            <p:nvPr/>
          </p:nvSpPr>
          <p:spPr>
            <a:xfrm>
              <a:off x="1409135" y="3361936"/>
              <a:ext cx="138094" cy="138094"/>
            </a:xfrm>
            <a:prstGeom prst="plus">
              <a:avLst>
                <a:gd name="adj" fmla="val 36420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Cross 251">
              <a:extLst>
                <a:ext uri="{FF2B5EF4-FFF2-40B4-BE49-F238E27FC236}">
                  <a16:creationId xmlns:a16="http://schemas.microsoft.com/office/drawing/2014/main" id="{6541A0A4-0AD2-DD2F-B99D-6043F7117E8B}"/>
                </a:ext>
              </a:extLst>
            </p:cNvPr>
            <p:cNvSpPr/>
            <p:nvPr/>
          </p:nvSpPr>
          <p:spPr>
            <a:xfrm>
              <a:off x="1822408" y="3361936"/>
              <a:ext cx="138094" cy="138094"/>
            </a:xfrm>
            <a:prstGeom prst="plus">
              <a:avLst>
                <a:gd name="adj" fmla="val 36420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Cross 252">
              <a:extLst>
                <a:ext uri="{FF2B5EF4-FFF2-40B4-BE49-F238E27FC236}">
                  <a16:creationId xmlns:a16="http://schemas.microsoft.com/office/drawing/2014/main" id="{8661B48B-5F27-1631-B494-2C0D7DC5EF94}"/>
                </a:ext>
              </a:extLst>
            </p:cNvPr>
            <p:cNvSpPr/>
            <p:nvPr/>
          </p:nvSpPr>
          <p:spPr>
            <a:xfrm>
              <a:off x="2235681" y="3361936"/>
              <a:ext cx="138094" cy="138094"/>
            </a:xfrm>
            <a:prstGeom prst="plus">
              <a:avLst>
                <a:gd name="adj" fmla="val 36420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Cross 253">
              <a:extLst>
                <a:ext uri="{FF2B5EF4-FFF2-40B4-BE49-F238E27FC236}">
                  <a16:creationId xmlns:a16="http://schemas.microsoft.com/office/drawing/2014/main" id="{F13258FC-FF2A-66B6-D291-59F69EB1C325}"/>
                </a:ext>
              </a:extLst>
            </p:cNvPr>
            <p:cNvSpPr/>
            <p:nvPr/>
          </p:nvSpPr>
          <p:spPr>
            <a:xfrm>
              <a:off x="2648954" y="3361936"/>
              <a:ext cx="138094" cy="138094"/>
            </a:xfrm>
            <a:prstGeom prst="plus">
              <a:avLst>
                <a:gd name="adj" fmla="val 36420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Cross 254">
              <a:extLst>
                <a:ext uri="{FF2B5EF4-FFF2-40B4-BE49-F238E27FC236}">
                  <a16:creationId xmlns:a16="http://schemas.microsoft.com/office/drawing/2014/main" id="{056C5800-1AF9-3684-4EFC-41201EA5DF28}"/>
                </a:ext>
              </a:extLst>
            </p:cNvPr>
            <p:cNvSpPr/>
            <p:nvPr/>
          </p:nvSpPr>
          <p:spPr>
            <a:xfrm>
              <a:off x="3062227" y="3361936"/>
              <a:ext cx="138094" cy="138094"/>
            </a:xfrm>
            <a:prstGeom prst="plus">
              <a:avLst>
                <a:gd name="adj" fmla="val 36420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Cross 255">
              <a:extLst>
                <a:ext uri="{FF2B5EF4-FFF2-40B4-BE49-F238E27FC236}">
                  <a16:creationId xmlns:a16="http://schemas.microsoft.com/office/drawing/2014/main" id="{2625BDF6-3AA2-491A-5DBC-F4772A61B7DB}"/>
                </a:ext>
              </a:extLst>
            </p:cNvPr>
            <p:cNvSpPr/>
            <p:nvPr/>
          </p:nvSpPr>
          <p:spPr>
            <a:xfrm>
              <a:off x="3475497" y="3361936"/>
              <a:ext cx="138094" cy="138094"/>
            </a:xfrm>
            <a:prstGeom prst="plus">
              <a:avLst>
                <a:gd name="adj" fmla="val 36420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Cross 256">
              <a:extLst>
                <a:ext uri="{FF2B5EF4-FFF2-40B4-BE49-F238E27FC236}">
                  <a16:creationId xmlns:a16="http://schemas.microsoft.com/office/drawing/2014/main" id="{AD6DDC65-EDEC-5B7D-D42D-6AD19BCAA98D}"/>
                </a:ext>
              </a:extLst>
            </p:cNvPr>
            <p:cNvSpPr/>
            <p:nvPr/>
          </p:nvSpPr>
          <p:spPr>
            <a:xfrm>
              <a:off x="995058" y="4906515"/>
              <a:ext cx="138094" cy="138094"/>
            </a:xfrm>
            <a:prstGeom prst="plus">
              <a:avLst>
                <a:gd name="adj" fmla="val 36420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Cross 257">
              <a:extLst>
                <a:ext uri="{FF2B5EF4-FFF2-40B4-BE49-F238E27FC236}">
                  <a16:creationId xmlns:a16="http://schemas.microsoft.com/office/drawing/2014/main" id="{0993CF64-7354-6F0C-D2F4-88E69D0BCD27}"/>
                </a:ext>
              </a:extLst>
            </p:cNvPr>
            <p:cNvSpPr/>
            <p:nvPr/>
          </p:nvSpPr>
          <p:spPr>
            <a:xfrm>
              <a:off x="1408331" y="4906515"/>
              <a:ext cx="138094" cy="138094"/>
            </a:xfrm>
            <a:prstGeom prst="plus">
              <a:avLst>
                <a:gd name="adj" fmla="val 36420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Cross 258">
              <a:extLst>
                <a:ext uri="{FF2B5EF4-FFF2-40B4-BE49-F238E27FC236}">
                  <a16:creationId xmlns:a16="http://schemas.microsoft.com/office/drawing/2014/main" id="{1684CEB2-A6FE-7BBA-12A3-AE78E548B1A1}"/>
                </a:ext>
              </a:extLst>
            </p:cNvPr>
            <p:cNvSpPr/>
            <p:nvPr/>
          </p:nvSpPr>
          <p:spPr>
            <a:xfrm>
              <a:off x="1821604" y="4906515"/>
              <a:ext cx="138094" cy="138094"/>
            </a:xfrm>
            <a:prstGeom prst="plus">
              <a:avLst>
                <a:gd name="adj" fmla="val 36420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Cross 259">
              <a:extLst>
                <a:ext uri="{FF2B5EF4-FFF2-40B4-BE49-F238E27FC236}">
                  <a16:creationId xmlns:a16="http://schemas.microsoft.com/office/drawing/2014/main" id="{A89D606D-4FA3-FC29-4590-D1A5F7A8CED0}"/>
                </a:ext>
              </a:extLst>
            </p:cNvPr>
            <p:cNvSpPr/>
            <p:nvPr/>
          </p:nvSpPr>
          <p:spPr>
            <a:xfrm>
              <a:off x="2234877" y="4906515"/>
              <a:ext cx="138094" cy="138094"/>
            </a:xfrm>
            <a:prstGeom prst="plus">
              <a:avLst>
                <a:gd name="adj" fmla="val 36420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Cross 260">
              <a:extLst>
                <a:ext uri="{FF2B5EF4-FFF2-40B4-BE49-F238E27FC236}">
                  <a16:creationId xmlns:a16="http://schemas.microsoft.com/office/drawing/2014/main" id="{AFBC0918-3FC1-1B1C-5BB1-4EFAEA083CCF}"/>
                </a:ext>
              </a:extLst>
            </p:cNvPr>
            <p:cNvSpPr/>
            <p:nvPr/>
          </p:nvSpPr>
          <p:spPr>
            <a:xfrm>
              <a:off x="2648150" y="4906515"/>
              <a:ext cx="138094" cy="138094"/>
            </a:xfrm>
            <a:prstGeom prst="plus">
              <a:avLst>
                <a:gd name="adj" fmla="val 36420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Cross 261">
              <a:extLst>
                <a:ext uri="{FF2B5EF4-FFF2-40B4-BE49-F238E27FC236}">
                  <a16:creationId xmlns:a16="http://schemas.microsoft.com/office/drawing/2014/main" id="{8A2DB824-755C-F608-D006-08160C4806B1}"/>
                </a:ext>
              </a:extLst>
            </p:cNvPr>
            <p:cNvSpPr/>
            <p:nvPr/>
          </p:nvSpPr>
          <p:spPr>
            <a:xfrm>
              <a:off x="3061423" y="4906515"/>
              <a:ext cx="138094" cy="138094"/>
            </a:xfrm>
            <a:prstGeom prst="plus">
              <a:avLst>
                <a:gd name="adj" fmla="val 36420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Cross 262">
              <a:extLst>
                <a:ext uri="{FF2B5EF4-FFF2-40B4-BE49-F238E27FC236}">
                  <a16:creationId xmlns:a16="http://schemas.microsoft.com/office/drawing/2014/main" id="{CDEBD8B7-F2B9-B7BA-3D2A-E8054C0D83BA}"/>
                </a:ext>
              </a:extLst>
            </p:cNvPr>
            <p:cNvSpPr/>
            <p:nvPr/>
          </p:nvSpPr>
          <p:spPr>
            <a:xfrm>
              <a:off x="3474693" y="4906515"/>
              <a:ext cx="138094" cy="138094"/>
            </a:xfrm>
            <a:prstGeom prst="plus">
              <a:avLst>
                <a:gd name="adj" fmla="val 36420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4" name="Straight Arrow Connector 263">
              <a:extLst>
                <a:ext uri="{FF2B5EF4-FFF2-40B4-BE49-F238E27FC236}">
                  <a16:creationId xmlns:a16="http://schemas.microsoft.com/office/drawing/2014/main" id="{ED7540DD-A24A-79A3-1A01-472312776E25}"/>
                </a:ext>
              </a:extLst>
            </p:cNvPr>
            <p:cNvCxnSpPr>
              <a:stCxn id="233" idx="6"/>
            </p:cNvCxnSpPr>
            <p:nvPr/>
          </p:nvCxnSpPr>
          <p:spPr>
            <a:xfrm flipV="1">
              <a:off x="1658033" y="4030796"/>
              <a:ext cx="502100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Arrow Connector 264">
              <a:extLst>
                <a:ext uri="{FF2B5EF4-FFF2-40B4-BE49-F238E27FC236}">
                  <a16:creationId xmlns:a16="http://schemas.microsoft.com/office/drawing/2014/main" id="{7100833E-1031-AD8E-7183-0741ABFE8727}"/>
                </a:ext>
              </a:extLst>
            </p:cNvPr>
            <p:cNvCxnSpPr>
              <a:stCxn id="234" idx="6"/>
            </p:cNvCxnSpPr>
            <p:nvPr/>
          </p:nvCxnSpPr>
          <p:spPr>
            <a:xfrm>
              <a:off x="2753418" y="4515638"/>
              <a:ext cx="606865" cy="421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8604D80F-3657-526F-4D1C-D96EACC2779C}"/>
                </a:ext>
              </a:extLst>
            </p:cNvPr>
            <p:cNvCxnSpPr/>
            <p:nvPr/>
          </p:nvCxnSpPr>
          <p:spPr>
            <a:xfrm>
              <a:off x="7800975" y="4431481"/>
              <a:ext cx="0" cy="4127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E65DE7B-4771-74A4-357C-3DA1DE6BB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Design Option: Electrostatic Sensor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F2054-0E65-7D04-1EC5-006461052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8318"/>
            <a:ext cx="10515600" cy="18752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400">
                <a:cs typeface="Calibri"/>
              </a:rPr>
              <a:t>Utilization of charge carrying particles to induce or conduct charge into the sensor device.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C5BB1-E2EF-9417-049B-392D86DE2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47BDF-A895-F2F2-4ACE-788BFD6E3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E09C7-A122-EED0-7122-944E0A2F1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29</a:t>
            </a:fld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95B9D29-5D7C-B335-2B8B-B5DFE293C31B}"/>
              </a:ext>
            </a:extLst>
          </p:cNvPr>
          <p:cNvSpPr txBox="1"/>
          <p:nvPr/>
        </p:nvSpPr>
        <p:spPr>
          <a:xfrm>
            <a:off x="866775" y="2976233"/>
            <a:ext cx="3020852" cy="370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Induction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894B844-A2FB-6659-EBD8-1AE1D97AE9CC}"/>
              </a:ext>
            </a:extLst>
          </p:cNvPr>
          <p:cNvSpPr txBox="1"/>
          <p:nvPr/>
        </p:nvSpPr>
        <p:spPr>
          <a:xfrm>
            <a:off x="5724770" y="3063509"/>
            <a:ext cx="3055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Charge Sensitive Amplifier (CSA)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0EEEA17-3C87-C683-C771-632BAE011FF2}"/>
              </a:ext>
            </a:extLst>
          </p:cNvPr>
          <p:cNvSpPr txBox="1"/>
          <p:nvPr/>
        </p:nvSpPr>
        <p:spPr>
          <a:xfrm>
            <a:off x="3857527" y="2963115"/>
            <a:ext cx="17163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Conduction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4632B58-1F8E-F2C2-C52C-970F9C3051CE}"/>
              </a:ext>
            </a:extLst>
          </p:cNvPr>
          <p:cNvSpPr txBox="1"/>
          <p:nvPr/>
        </p:nvSpPr>
        <p:spPr>
          <a:xfrm>
            <a:off x="8835815" y="3442725"/>
            <a:ext cx="3055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Analog to Digital Converter (ADC)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9B756F98-D3CE-16CB-8392-630B841D93A6}"/>
              </a:ext>
            </a:extLst>
          </p:cNvPr>
          <p:cNvSpPr txBox="1"/>
          <p:nvPr/>
        </p:nvSpPr>
        <p:spPr>
          <a:xfrm>
            <a:off x="2463435" y="3722004"/>
            <a:ext cx="1952229" cy="37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Ice Particles</a:t>
            </a:r>
          </a:p>
        </p:txBody>
      </p:sp>
    </p:spTree>
    <p:extLst>
      <p:ext uri="{BB962C8B-B14F-4D97-AF65-F5344CB8AC3E}">
        <p14:creationId xmlns:p14="http://schemas.microsoft.com/office/powerpoint/2010/main" val="1520049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B2275-1CDD-BCF7-EEAF-720AC01D4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/>
              <a:t>Project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B9A928-60A0-3FBC-6A88-13616AABF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C83C98-E800-9482-17EF-AE723B2AC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B44E41-CF1B-911A-821F-C880A7AC9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8511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1FF8A-EB03-1F82-D039-DC4687DF8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Electrostatic Sensor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7533F-C718-D61B-C895-11CEAF647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8110"/>
            <a:ext cx="10515600" cy="1203325"/>
          </a:xfrm>
        </p:spPr>
        <p:txBody>
          <a:bodyPr/>
          <a:lstStyle/>
          <a:p>
            <a:r>
              <a:rPr lang="en-US">
                <a:cs typeface="Calibri"/>
              </a:rPr>
              <a:t>Requires particles to be charged</a:t>
            </a:r>
          </a:p>
          <a:p>
            <a:r>
              <a:rPr lang="en-US">
                <a:cs typeface="Calibri"/>
              </a:rPr>
              <a:t>Cassini’s E5 (25 km) fly-by suggests these particles carry charge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 algn="ctr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6852C-4138-F822-CF00-0856E315C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95029-CEBC-2E09-3791-93C6CB87C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15DD8-D83E-2B08-686C-8D329B9EE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DD001FF-1993-0111-D29A-391BEA81F472}"/>
                  </a:ext>
                </a:extLst>
              </p:cNvPr>
              <p:cNvSpPr txBox="1"/>
              <p:nvPr/>
            </p:nvSpPr>
            <p:spPr>
              <a:xfrm>
                <a:off x="531019" y="2849446"/>
                <a:ext cx="5634770" cy="1540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/>
                          </a:rPr>
                          <m:t>𝑞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/>
                          </a:rPr>
                          <m:t>𝑑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cs typeface="Calibri"/>
                      </a:rPr>
                      <m:t>=0.31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/>
                      </a:rPr>
                      <m:t>𝑡𝑜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/>
                      </a:rPr>
                      <m:t> 0.57 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/>
                          </a:rPr>
                          <m:t>𝑒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cs typeface="Calibri"/>
                      </a:rPr>
                      <m:t>⋅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/>
                              </a:rPr>
                              <m:t>𝑟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/>
                              </a:rPr>
                              <m:t>1 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/>
                              </a:rPr>
                              <m:t>𝑛𝑚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b="0">
                    <a:cs typeface="Calibri"/>
                  </a:rPr>
                  <a:t> </a:t>
                </a:r>
              </a:p>
              <a:p>
                <a:endParaRPr lang="en-US" sz="2400" b="0" i="1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𝑡𝑜𝑡𝑎𝑙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=7.75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𝑝𝐶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lang="en-US" sz="2400"/>
                  <a:t>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DD001FF-1993-0111-D29A-391BEA81F4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019" y="2849446"/>
                <a:ext cx="5634770" cy="15409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>
            <a:extLst>
              <a:ext uri="{FF2B5EF4-FFF2-40B4-BE49-F238E27FC236}">
                <a16:creationId xmlns:a16="http://schemas.microsoft.com/office/drawing/2014/main" id="{0E5D1A32-CE5B-A6AA-379B-292806620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4341" y="2562802"/>
            <a:ext cx="6542974" cy="36206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42E1E6-7969-4617-A395-6E10AC068142}"/>
                  </a:ext>
                </a:extLst>
              </p:cNvPr>
              <p:cNvSpPr txBox="1"/>
              <p:nvPr/>
            </p:nvSpPr>
            <p:spPr>
              <a:xfrm>
                <a:off x="492919" y="4747872"/>
                <a:ext cx="497266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 </m:t>
                    </m:r>
                  </m:oMath>
                </a14:m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</a:rPr>
                  <a:t>Charge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</m:t>
                    </m:r>
                  </m:oMath>
                </a14:m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</a:rPr>
                  <a:t> Elementary Charge (charge of one electron)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 </m:t>
                    </m:r>
                  </m:oMath>
                </a14:m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</a:rPr>
                  <a:t>Coulombs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 </m:t>
                    </m:r>
                  </m:oMath>
                </a14:m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</a:rPr>
                  <a:t>Radius of Particle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42E1E6-7969-4617-A395-6E10AC0681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919" y="4747872"/>
                <a:ext cx="4972665" cy="1200329"/>
              </a:xfrm>
              <a:prstGeom prst="rect">
                <a:avLst/>
              </a:prstGeom>
              <a:blipFill>
                <a:blip r:embed="rId4"/>
                <a:stretch>
                  <a:fillRect t="-3553" b="-65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96867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C2005-86A5-1DDA-CB13-A3CD4938F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2086"/>
            <a:ext cx="10515600" cy="272609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Induction Based</a:t>
            </a:r>
          </a:p>
          <a:p>
            <a:pPr lvl="1"/>
            <a:r>
              <a:rPr lang="en-US"/>
              <a:t>Negatively charged particles fly through a conductive wire grid</a:t>
            </a:r>
            <a:endParaRPr lang="en-US">
              <a:cs typeface="Calibri"/>
            </a:endParaRPr>
          </a:p>
          <a:p>
            <a:pPr lvl="1"/>
            <a:r>
              <a:rPr lang="en-US"/>
              <a:t>Particles induce a current in the wire</a:t>
            </a:r>
            <a:endParaRPr lang="en-US">
              <a:cs typeface="Calibri"/>
            </a:endParaRPr>
          </a:p>
          <a:p>
            <a:pPr lvl="1"/>
            <a:r>
              <a:rPr lang="en-US"/>
              <a:t>Measurements of the amperage show particle charge</a:t>
            </a:r>
            <a:endParaRPr lang="en-US">
              <a:cs typeface="Calibri"/>
            </a:endParaRPr>
          </a:p>
          <a:p>
            <a:pPr lvl="1"/>
            <a:r>
              <a:rPr lang="en-US"/>
              <a:t>Additional grids can be added</a:t>
            </a:r>
            <a:endParaRPr lang="en-US">
              <a:cs typeface="Calibri"/>
            </a:endParaRPr>
          </a:p>
          <a:p>
            <a:pPr lvl="2"/>
            <a:r>
              <a:rPr lang="en-US">
                <a:cs typeface="Calibri"/>
              </a:rPr>
              <a:t>Velocity and trajectory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8C423-85B0-D54A-977C-A5229AB05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22853-DDA9-5D93-B30C-7D6B450E7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7591D-1931-AFAD-27EF-352808F9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31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F82225-AD50-B3DA-D7DF-5E7BCE76E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>
                <a:cs typeface="Calibri Light"/>
              </a:rPr>
              <a:t>Electrostatic Sensor</a:t>
            </a:r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622BF4C-C19C-FE58-1F12-388746C8C586}"/>
              </a:ext>
            </a:extLst>
          </p:cNvPr>
          <p:cNvCxnSpPr>
            <a:cxnSpLocks/>
            <a:stCxn id="22" idx="6"/>
          </p:cNvCxnSpPr>
          <p:nvPr/>
        </p:nvCxnSpPr>
        <p:spPr>
          <a:xfrm>
            <a:off x="3252305" y="4574985"/>
            <a:ext cx="1333142" cy="280930"/>
          </a:xfrm>
          <a:prstGeom prst="straightConnector1">
            <a:avLst/>
          </a:prstGeom>
          <a:ln w="381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AF4F7571-649A-C3E1-F584-566BCFEC6BB9}"/>
              </a:ext>
            </a:extLst>
          </p:cNvPr>
          <p:cNvSpPr/>
          <p:nvPr/>
        </p:nvSpPr>
        <p:spPr>
          <a:xfrm>
            <a:off x="4236896" y="4301251"/>
            <a:ext cx="237502" cy="231904"/>
          </a:xfrm>
          <a:prstGeom prst="flowChartConnector">
            <a:avLst/>
          </a:prstGeom>
          <a:solidFill>
            <a:srgbClr val="CC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52505684-093B-CEFB-3D76-CF4508B0B83B}"/>
              </a:ext>
            </a:extLst>
          </p:cNvPr>
          <p:cNvSpPr/>
          <p:nvPr/>
        </p:nvSpPr>
        <p:spPr>
          <a:xfrm>
            <a:off x="4236896" y="4944595"/>
            <a:ext cx="237504" cy="231906"/>
          </a:xfrm>
          <a:prstGeom prst="flowChartConnector">
            <a:avLst/>
          </a:prstGeom>
          <a:solidFill>
            <a:srgbClr val="CC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AB53BFC3-D172-657B-79EC-1EDD33C3616E}"/>
              </a:ext>
            </a:extLst>
          </p:cNvPr>
          <p:cNvSpPr/>
          <p:nvPr/>
        </p:nvSpPr>
        <p:spPr>
          <a:xfrm>
            <a:off x="4236896" y="5587942"/>
            <a:ext cx="237502" cy="231904"/>
          </a:xfrm>
          <a:prstGeom prst="flowChartConnector">
            <a:avLst/>
          </a:prstGeom>
          <a:solidFill>
            <a:srgbClr val="CC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5F50F63D-5A9C-4318-598D-F7A720F90B81}"/>
              </a:ext>
            </a:extLst>
          </p:cNvPr>
          <p:cNvSpPr/>
          <p:nvPr/>
        </p:nvSpPr>
        <p:spPr>
          <a:xfrm>
            <a:off x="4869947" y="4301251"/>
            <a:ext cx="237502" cy="231904"/>
          </a:xfrm>
          <a:prstGeom prst="flowChartConnector">
            <a:avLst/>
          </a:prstGeom>
          <a:solidFill>
            <a:srgbClr val="CC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4AB05208-1B20-F03B-78DD-A0F5FB94FEEB}"/>
              </a:ext>
            </a:extLst>
          </p:cNvPr>
          <p:cNvSpPr/>
          <p:nvPr/>
        </p:nvSpPr>
        <p:spPr>
          <a:xfrm>
            <a:off x="4869947" y="4944595"/>
            <a:ext cx="237504" cy="231906"/>
          </a:xfrm>
          <a:prstGeom prst="flowChartConnector">
            <a:avLst/>
          </a:prstGeom>
          <a:solidFill>
            <a:srgbClr val="CC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4A96087F-F45D-D2CD-FBCA-FABFD16FB1D0}"/>
              </a:ext>
            </a:extLst>
          </p:cNvPr>
          <p:cNvSpPr/>
          <p:nvPr/>
        </p:nvSpPr>
        <p:spPr>
          <a:xfrm>
            <a:off x="4869947" y="5587942"/>
            <a:ext cx="237502" cy="231904"/>
          </a:xfrm>
          <a:prstGeom prst="flowChartConnector">
            <a:avLst/>
          </a:prstGeom>
          <a:solidFill>
            <a:srgbClr val="CC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F22FD779-79D2-9B7C-6F3E-A41DA4484B44}"/>
              </a:ext>
            </a:extLst>
          </p:cNvPr>
          <p:cNvSpPr/>
          <p:nvPr/>
        </p:nvSpPr>
        <p:spPr>
          <a:xfrm>
            <a:off x="2998426" y="4445529"/>
            <a:ext cx="253879" cy="258911"/>
          </a:xfrm>
          <a:prstGeom prst="flowChartConnector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27C2ED8-9D4D-59A1-817E-7931EA357F4B}"/>
              </a:ext>
            </a:extLst>
          </p:cNvPr>
          <p:cNvSpPr/>
          <p:nvPr/>
        </p:nvSpPr>
        <p:spPr>
          <a:xfrm>
            <a:off x="2808977" y="4855915"/>
            <a:ext cx="344852" cy="1004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24D6125-31DD-896C-92B0-4F108471C519}"/>
              </a:ext>
            </a:extLst>
          </p:cNvPr>
          <p:cNvCxnSpPr>
            <a:cxnSpLocks/>
            <a:stCxn id="39" idx="6"/>
          </p:cNvCxnSpPr>
          <p:nvPr/>
        </p:nvCxnSpPr>
        <p:spPr>
          <a:xfrm>
            <a:off x="7828922" y="4689624"/>
            <a:ext cx="1333142" cy="280930"/>
          </a:xfrm>
          <a:prstGeom prst="straightConnector1">
            <a:avLst/>
          </a:prstGeom>
          <a:ln w="381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80CED2BE-C756-1319-3E6F-45A71B8912AB}"/>
              </a:ext>
            </a:extLst>
          </p:cNvPr>
          <p:cNvSpPr/>
          <p:nvPr/>
        </p:nvSpPr>
        <p:spPr>
          <a:xfrm>
            <a:off x="7809331" y="4278184"/>
            <a:ext cx="237502" cy="231904"/>
          </a:xfrm>
          <a:prstGeom prst="flowChartConnector">
            <a:avLst/>
          </a:prstGeom>
          <a:solidFill>
            <a:srgbClr val="CC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DA7B06A6-207E-489D-CF7A-9DE0B84735E9}"/>
              </a:ext>
            </a:extLst>
          </p:cNvPr>
          <p:cNvSpPr/>
          <p:nvPr/>
        </p:nvSpPr>
        <p:spPr>
          <a:xfrm>
            <a:off x="7809331" y="4921528"/>
            <a:ext cx="237504" cy="231906"/>
          </a:xfrm>
          <a:prstGeom prst="flowChartConnector">
            <a:avLst/>
          </a:prstGeom>
          <a:solidFill>
            <a:srgbClr val="CC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5" name="Flowchart: Connector 34">
            <a:extLst>
              <a:ext uri="{FF2B5EF4-FFF2-40B4-BE49-F238E27FC236}">
                <a16:creationId xmlns:a16="http://schemas.microsoft.com/office/drawing/2014/main" id="{2AC082B6-3A80-0853-D055-9436756BCB3D}"/>
              </a:ext>
            </a:extLst>
          </p:cNvPr>
          <p:cNvSpPr/>
          <p:nvPr/>
        </p:nvSpPr>
        <p:spPr>
          <a:xfrm>
            <a:off x="7809331" y="5564875"/>
            <a:ext cx="237502" cy="231904"/>
          </a:xfrm>
          <a:prstGeom prst="flowChartConnector">
            <a:avLst/>
          </a:prstGeom>
          <a:solidFill>
            <a:srgbClr val="CC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6" name="Flowchart: Connector 35">
            <a:extLst>
              <a:ext uri="{FF2B5EF4-FFF2-40B4-BE49-F238E27FC236}">
                <a16:creationId xmlns:a16="http://schemas.microsoft.com/office/drawing/2014/main" id="{4908C5DA-E23A-C05B-9D3E-6902FB12D90D}"/>
              </a:ext>
            </a:extLst>
          </p:cNvPr>
          <p:cNvSpPr/>
          <p:nvPr/>
        </p:nvSpPr>
        <p:spPr>
          <a:xfrm>
            <a:off x="8442382" y="4278184"/>
            <a:ext cx="237502" cy="231904"/>
          </a:xfrm>
          <a:prstGeom prst="flowChartConnector">
            <a:avLst/>
          </a:prstGeom>
          <a:solidFill>
            <a:srgbClr val="CC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7" name="Flowchart: Connector 36">
            <a:extLst>
              <a:ext uri="{FF2B5EF4-FFF2-40B4-BE49-F238E27FC236}">
                <a16:creationId xmlns:a16="http://schemas.microsoft.com/office/drawing/2014/main" id="{BAFFF89A-7F66-3FBF-50EC-630B474FDB3E}"/>
              </a:ext>
            </a:extLst>
          </p:cNvPr>
          <p:cNvSpPr/>
          <p:nvPr/>
        </p:nvSpPr>
        <p:spPr>
          <a:xfrm>
            <a:off x="8442382" y="4921528"/>
            <a:ext cx="237504" cy="231906"/>
          </a:xfrm>
          <a:prstGeom prst="flowChartConnector">
            <a:avLst/>
          </a:prstGeom>
          <a:solidFill>
            <a:srgbClr val="CC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8" name="Flowchart: Connector 37">
            <a:extLst>
              <a:ext uri="{FF2B5EF4-FFF2-40B4-BE49-F238E27FC236}">
                <a16:creationId xmlns:a16="http://schemas.microsoft.com/office/drawing/2014/main" id="{2D5BFAFB-A73E-F7BE-F28D-2865A3374B88}"/>
              </a:ext>
            </a:extLst>
          </p:cNvPr>
          <p:cNvSpPr/>
          <p:nvPr/>
        </p:nvSpPr>
        <p:spPr>
          <a:xfrm>
            <a:off x="8442382" y="5564875"/>
            <a:ext cx="237502" cy="231904"/>
          </a:xfrm>
          <a:prstGeom prst="flowChartConnector">
            <a:avLst/>
          </a:prstGeom>
          <a:solidFill>
            <a:srgbClr val="CC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9" name="Flowchart: Connector 38">
            <a:extLst>
              <a:ext uri="{FF2B5EF4-FFF2-40B4-BE49-F238E27FC236}">
                <a16:creationId xmlns:a16="http://schemas.microsoft.com/office/drawing/2014/main" id="{0A45E888-FAA9-F562-A3E5-9C0B7E243F54}"/>
              </a:ext>
            </a:extLst>
          </p:cNvPr>
          <p:cNvSpPr/>
          <p:nvPr/>
        </p:nvSpPr>
        <p:spPr>
          <a:xfrm>
            <a:off x="7575043" y="4560168"/>
            <a:ext cx="253879" cy="258911"/>
          </a:xfrm>
          <a:prstGeom prst="flowChartConnector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FEDA78D-2450-E6CA-76AD-C3EF347B7014}"/>
              </a:ext>
            </a:extLst>
          </p:cNvPr>
          <p:cNvSpPr/>
          <p:nvPr/>
        </p:nvSpPr>
        <p:spPr>
          <a:xfrm>
            <a:off x="7184705" y="4814688"/>
            <a:ext cx="344852" cy="1004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ross 49">
            <a:extLst>
              <a:ext uri="{FF2B5EF4-FFF2-40B4-BE49-F238E27FC236}">
                <a16:creationId xmlns:a16="http://schemas.microsoft.com/office/drawing/2014/main" id="{422AD420-6B9C-90A0-132A-8E4A6ECEEAC9}"/>
              </a:ext>
            </a:extLst>
          </p:cNvPr>
          <p:cNvSpPr/>
          <p:nvPr/>
        </p:nvSpPr>
        <p:spPr>
          <a:xfrm>
            <a:off x="7740284" y="4206849"/>
            <a:ext cx="138094" cy="138094"/>
          </a:xfrm>
          <a:prstGeom prst="plus">
            <a:avLst>
              <a:gd name="adj" fmla="val 36420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ross 50">
            <a:extLst>
              <a:ext uri="{FF2B5EF4-FFF2-40B4-BE49-F238E27FC236}">
                <a16:creationId xmlns:a16="http://schemas.microsoft.com/office/drawing/2014/main" id="{650D594C-9EBF-8FB5-24A0-C68DFF65E448}"/>
              </a:ext>
            </a:extLst>
          </p:cNvPr>
          <p:cNvSpPr/>
          <p:nvPr/>
        </p:nvSpPr>
        <p:spPr>
          <a:xfrm>
            <a:off x="7910613" y="4332356"/>
            <a:ext cx="138094" cy="138094"/>
          </a:xfrm>
          <a:prstGeom prst="plus">
            <a:avLst>
              <a:gd name="adj" fmla="val 36420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ross 51">
            <a:extLst>
              <a:ext uri="{FF2B5EF4-FFF2-40B4-BE49-F238E27FC236}">
                <a16:creationId xmlns:a16="http://schemas.microsoft.com/office/drawing/2014/main" id="{1F2B8E22-9F19-CA5E-EE8B-E7A607AC4832}"/>
              </a:ext>
            </a:extLst>
          </p:cNvPr>
          <p:cNvSpPr/>
          <p:nvPr/>
        </p:nvSpPr>
        <p:spPr>
          <a:xfrm>
            <a:off x="7825449" y="4879199"/>
            <a:ext cx="138094" cy="138094"/>
          </a:xfrm>
          <a:prstGeom prst="plus">
            <a:avLst>
              <a:gd name="adj" fmla="val 36420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ross 52">
            <a:extLst>
              <a:ext uri="{FF2B5EF4-FFF2-40B4-BE49-F238E27FC236}">
                <a16:creationId xmlns:a16="http://schemas.microsoft.com/office/drawing/2014/main" id="{34522250-B950-53E9-AEA1-1626FDE0629B}"/>
              </a:ext>
            </a:extLst>
          </p:cNvPr>
          <p:cNvSpPr/>
          <p:nvPr/>
        </p:nvSpPr>
        <p:spPr>
          <a:xfrm>
            <a:off x="7973367" y="5036081"/>
            <a:ext cx="138094" cy="138094"/>
          </a:xfrm>
          <a:prstGeom prst="plus">
            <a:avLst>
              <a:gd name="adj" fmla="val 36420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190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C2005-86A5-1DDA-CB13-A3CD4938F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Conduction Based – Faraday’s Cup</a:t>
            </a:r>
          </a:p>
          <a:p>
            <a:pPr lvl="1"/>
            <a:r>
              <a:rPr lang="en-US">
                <a:cs typeface="Calibri"/>
              </a:rPr>
              <a:t>Measure total charge density</a:t>
            </a:r>
            <a:endParaRPr lang="en-US"/>
          </a:p>
          <a:p>
            <a:pPr lvl="1"/>
            <a:r>
              <a:rPr lang="en-US"/>
              <a:t>Incident particles impact sensor face, causing some charge to be transferred</a:t>
            </a:r>
            <a:endParaRPr lang="en-US">
              <a:cs typeface="Calibri"/>
            </a:endParaRPr>
          </a:p>
          <a:p>
            <a:pPr lvl="1"/>
            <a:r>
              <a:rPr lang="en-US"/>
              <a:t>Sensor face is discharged periodically, measuring amperage</a:t>
            </a:r>
            <a:endParaRPr lang="en-US">
              <a:cs typeface="Calibri"/>
            </a:endParaRPr>
          </a:p>
          <a:p>
            <a:pPr lvl="2"/>
            <a:r>
              <a:rPr lang="en-US"/>
              <a:t>Cannot measure individual particles</a:t>
            </a:r>
            <a:endParaRPr lang="en-US">
              <a:cs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8C423-85B0-D54A-977C-A5229AB05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22853-DDA9-5D93-B30C-7D6B450E7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7591D-1931-AFAD-27EF-352808F9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32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F82225-AD50-B3DA-D7DF-5E7BCE76E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>
                <a:cs typeface="Calibri Light"/>
              </a:rPr>
              <a:t>Electrostatic Sensor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DD9D34-9CC1-9BEF-CB5C-8505BB4BA11D}"/>
              </a:ext>
            </a:extLst>
          </p:cNvPr>
          <p:cNvSpPr/>
          <p:nvPr/>
        </p:nvSpPr>
        <p:spPr>
          <a:xfrm>
            <a:off x="5715000" y="6134100"/>
            <a:ext cx="3327400" cy="6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3B9279-573E-BFE9-05A4-9859025770D3}"/>
              </a:ext>
            </a:extLst>
          </p:cNvPr>
          <p:cNvGrpSpPr/>
          <p:nvPr/>
        </p:nvGrpSpPr>
        <p:grpSpPr>
          <a:xfrm>
            <a:off x="4163592" y="3864264"/>
            <a:ext cx="3864816" cy="2134899"/>
            <a:chOff x="1048274" y="2936714"/>
            <a:chExt cx="3864816" cy="213489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ECA653C-A1C4-757C-1A4A-536896718E21}"/>
                </a:ext>
              </a:extLst>
            </p:cNvPr>
            <p:cNvGrpSpPr/>
            <p:nvPr/>
          </p:nvGrpSpPr>
          <p:grpSpPr>
            <a:xfrm>
              <a:off x="2446421" y="3336507"/>
              <a:ext cx="2044637" cy="1735106"/>
              <a:chOff x="876252" y="3429000"/>
              <a:chExt cx="3020852" cy="1735106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E0DC249-96C0-B907-EEDD-F90AFF10BB6C}"/>
                  </a:ext>
                </a:extLst>
              </p:cNvPr>
              <p:cNvSpPr/>
              <p:nvPr/>
            </p:nvSpPr>
            <p:spPr>
              <a:xfrm>
                <a:off x="876252" y="3429000"/>
                <a:ext cx="3020852" cy="1735106"/>
              </a:xfrm>
              <a:prstGeom prst="rect">
                <a:avLst/>
              </a:prstGeom>
              <a:solidFill>
                <a:schemeClr val="bg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858AFC4-D12C-341F-2138-98153BCAAD4B}"/>
                  </a:ext>
                </a:extLst>
              </p:cNvPr>
              <p:cNvSpPr/>
              <p:nvPr/>
            </p:nvSpPr>
            <p:spPr>
              <a:xfrm>
                <a:off x="876252" y="3429000"/>
                <a:ext cx="3020852" cy="18880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A146DF4-82EF-68F7-8059-C569A951DC0C}"/>
                  </a:ext>
                </a:extLst>
              </p:cNvPr>
              <p:cNvSpPr/>
              <p:nvPr/>
            </p:nvSpPr>
            <p:spPr>
              <a:xfrm>
                <a:off x="876252" y="4975303"/>
                <a:ext cx="3020852" cy="18880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A55B3FF-FDD2-4741-9D14-30E168A4C62F}"/>
                </a:ext>
              </a:extLst>
            </p:cNvPr>
            <p:cNvSpPr/>
            <p:nvPr/>
          </p:nvSpPr>
          <p:spPr>
            <a:xfrm>
              <a:off x="4455890" y="3336507"/>
              <a:ext cx="457200" cy="173510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F734BA0-EEFC-8D67-714E-471BEF9A4CBF}"/>
                </a:ext>
              </a:extLst>
            </p:cNvPr>
            <p:cNvSpPr/>
            <p:nvPr/>
          </p:nvSpPr>
          <p:spPr>
            <a:xfrm>
              <a:off x="1266146" y="3834853"/>
              <a:ext cx="391887" cy="391887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181DA58-81A0-2508-6A3E-6F83B514C92C}"/>
                </a:ext>
              </a:extLst>
            </p:cNvPr>
            <p:cNvSpPr/>
            <p:nvPr/>
          </p:nvSpPr>
          <p:spPr>
            <a:xfrm>
              <a:off x="2361531" y="4319694"/>
              <a:ext cx="391887" cy="391887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817C559-5536-86CE-2CD2-6763844A8FC1}"/>
                </a:ext>
              </a:extLst>
            </p:cNvPr>
            <p:cNvSpPr/>
            <p:nvPr/>
          </p:nvSpPr>
          <p:spPr>
            <a:xfrm>
              <a:off x="4193071" y="3611632"/>
              <a:ext cx="268060" cy="26806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8E2252C-7C0A-CBEB-84B5-A0C7A0D10D5E}"/>
                </a:ext>
              </a:extLst>
            </p:cNvPr>
            <p:cNvSpPr/>
            <p:nvPr/>
          </p:nvSpPr>
          <p:spPr>
            <a:xfrm>
              <a:off x="3975036" y="3909317"/>
              <a:ext cx="461263" cy="461263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841D6F2-CADA-5491-F5D0-A61A03E46DA4}"/>
                </a:ext>
              </a:extLst>
            </p:cNvPr>
            <p:cNvSpPr/>
            <p:nvPr/>
          </p:nvSpPr>
          <p:spPr>
            <a:xfrm>
              <a:off x="4178808" y="4543961"/>
              <a:ext cx="272538" cy="272538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CC27700-F24F-B0C3-8044-62B3CD1E76FE}"/>
                </a:ext>
              </a:extLst>
            </p:cNvPr>
            <p:cNvSpPr/>
            <p:nvPr/>
          </p:nvSpPr>
          <p:spPr>
            <a:xfrm>
              <a:off x="1361176" y="4005581"/>
              <a:ext cx="217907" cy="6985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BBF5E72-45EE-1F36-0F69-4E9BFE2679BA}"/>
                </a:ext>
              </a:extLst>
            </p:cNvPr>
            <p:cNvSpPr/>
            <p:nvPr/>
          </p:nvSpPr>
          <p:spPr>
            <a:xfrm>
              <a:off x="2446422" y="4484925"/>
              <a:ext cx="217907" cy="6985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D7F0826-714F-F37F-91A2-63E520FC11A4}"/>
                </a:ext>
              </a:extLst>
            </p:cNvPr>
            <p:cNvSpPr/>
            <p:nvPr/>
          </p:nvSpPr>
          <p:spPr>
            <a:xfrm>
              <a:off x="4096713" y="4105023"/>
              <a:ext cx="217907" cy="6985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A2337A2-FC18-3846-FB79-0E4B9D93A028}"/>
                </a:ext>
              </a:extLst>
            </p:cNvPr>
            <p:cNvSpPr/>
            <p:nvPr/>
          </p:nvSpPr>
          <p:spPr>
            <a:xfrm>
              <a:off x="4248987" y="3725560"/>
              <a:ext cx="146898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5A44DC5-6827-929E-616F-580074CF3A99}"/>
                </a:ext>
              </a:extLst>
            </p:cNvPr>
            <p:cNvSpPr/>
            <p:nvPr/>
          </p:nvSpPr>
          <p:spPr>
            <a:xfrm>
              <a:off x="4241171" y="4659494"/>
              <a:ext cx="146898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48DC754-4D40-864F-1419-D1E9586E1AAE}"/>
                </a:ext>
              </a:extLst>
            </p:cNvPr>
            <p:cNvSpPr/>
            <p:nvPr/>
          </p:nvSpPr>
          <p:spPr>
            <a:xfrm>
              <a:off x="4626467" y="3431059"/>
              <a:ext cx="217907" cy="6985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EEDF7D5-CCAE-F545-280A-FF0DF923A5E9}"/>
                </a:ext>
              </a:extLst>
            </p:cNvPr>
            <p:cNvSpPr/>
            <p:nvPr/>
          </p:nvSpPr>
          <p:spPr>
            <a:xfrm>
              <a:off x="4494192" y="3677063"/>
              <a:ext cx="217907" cy="6985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FC88414-9BBC-6671-D643-672C997EEBF0}"/>
                </a:ext>
              </a:extLst>
            </p:cNvPr>
            <p:cNvSpPr/>
            <p:nvPr/>
          </p:nvSpPr>
          <p:spPr>
            <a:xfrm>
              <a:off x="4626467" y="3923067"/>
              <a:ext cx="217907" cy="6985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533C9DD-7175-231C-348D-53A30C666D87}"/>
                </a:ext>
              </a:extLst>
            </p:cNvPr>
            <p:cNvSpPr/>
            <p:nvPr/>
          </p:nvSpPr>
          <p:spPr>
            <a:xfrm>
              <a:off x="4494192" y="4169071"/>
              <a:ext cx="217907" cy="6985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D8BEC64-4117-8BB2-D828-72B2CC8E4D59}"/>
                </a:ext>
              </a:extLst>
            </p:cNvPr>
            <p:cNvSpPr/>
            <p:nvPr/>
          </p:nvSpPr>
          <p:spPr>
            <a:xfrm>
              <a:off x="4626467" y="4415075"/>
              <a:ext cx="217907" cy="6985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06B9AC6-998A-3647-62D8-7DBFF029C52A}"/>
                </a:ext>
              </a:extLst>
            </p:cNvPr>
            <p:cNvSpPr/>
            <p:nvPr/>
          </p:nvSpPr>
          <p:spPr>
            <a:xfrm>
              <a:off x="4494192" y="4661079"/>
              <a:ext cx="217907" cy="6985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87BF47B-6DFC-C547-A047-D938FC835FDB}"/>
                </a:ext>
              </a:extLst>
            </p:cNvPr>
            <p:cNvSpPr/>
            <p:nvPr/>
          </p:nvSpPr>
          <p:spPr>
            <a:xfrm>
              <a:off x="4626467" y="4907084"/>
              <a:ext cx="217907" cy="6985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57A9C6A-C671-245C-4976-D7B06CD507DA}"/>
                </a:ext>
              </a:extLst>
            </p:cNvPr>
            <p:cNvCxnSpPr>
              <a:stCxn id="14" idx="6"/>
            </p:cNvCxnSpPr>
            <p:nvPr/>
          </p:nvCxnSpPr>
          <p:spPr>
            <a:xfrm flipV="1">
              <a:off x="1658033" y="4030796"/>
              <a:ext cx="502100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22FB10E2-E0BA-0EE5-E4A0-578BCFF20014}"/>
                </a:ext>
              </a:extLst>
            </p:cNvPr>
            <p:cNvCxnSpPr>
              <a:stCxn id="15" idx="6"/>
            </p:cNvCxnSpPr>
            <p:nvPr/>
          </p:nvCxnSpPr>
          <p:spPr>
            <a:xfrm>
              <a:off x="2753418" y="4515638"/>
              <a:ext cx="606865" cy="421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4C5F91A-D259-25E8-D0CD-70571E73887F}"/>
                </a:ext>
              </a:extLst>
            </p:cNvPr>
            <p:cNvSpPr txBox="1"/>
            <p:nvPr/>
          </p:nvSpPr>
          <p:spPr>
            <a:xfrm>
              <a:off x="2679569" y="2936714"/>
              <a:ext cx="171631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Conduction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F7B7764-DE57-078A-E2BF-B7D1BE3BD2E0}"/>
                </a:ext>
              </a:extLst>
            </p:cNvPr>
            <p:cNvSpPr txBox="1"/>
            <p:nvPr/>
          </p:nvSpPr>
          <p:spPr>
            <a:xfrm>
              <a:off x="1048274" y="3386220"/>
              <a:ext cx="1952229" cy="376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Ice Particles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21549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9AF71-570C-8B45-369B-06874BE33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Electrostatic Sensor: Trade Performance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2FD79-2EE2-221B-55B8-A9C3E025B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C4E21-DDFB-8E5D-D874-7899C43D9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868A5-797D-189F-94EC-7BD0CE05D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4C803B1-565B-94CA-F5C4-ED46DC1E7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0303"/>
            <a:ext cx="10515600" cy="4392199"/>
          </a:xfrm>
        </p:spPr>
        <p:txBody>
          <a:bodyPr>
            <a:normAutofit/>
          </a:bodyPr>
          <a:lstStyle/>
          <a:p>
            <a:r>
              <a:rPr lang="en-US" b="1">
                <a:cs typeface="Calibri"/>
              </a:rPr>
              <a:t>Sensitivity:</a:t>
            </a:r>
            <a:r>
              <a:rPr lang="en-US" b="1">
                <a:solidFill>
                  <a:srgbClr val="92D050"/>
                </a:solidFill>
                <a:cs typeface="Calibri"/>
              </a:rPr>
              <a:t> 4</a:t>
            </a:r>
            <a:endParaRPr lang="en-US" b="1">
              <a:solidFill>
                <a:srgbClr val="92D050"/>
              </a:solidFill>
            </a:endParaRPr>
          </a:p>
          <a:p>
            <a:pPr lvl="1"/>
            <a:r>
              <a:rPr lang="en-US">
                <a:ea typeface="Calibri"/>
                <a:cs typeface="Calibri"/>
              </a:rPr>
              <a:t>May be capable of detecting individual particles (Induction)</a:t>
            </a:r>
          </a:p>
          <a:p>
            <a:pPr lvl="1"/>
            <a:r>
              <a:rPr lang="en-US">
                <a:ea typeface="Calibri"/>
                <a:cs typeface="Calibri"/>
              </a:rPr>
              <a:t>Can easily detect groups of particles over short time span (Conduction)</a:t>
            </a:r>
          </a:p>
          <a:p>
            <a:r>
              <a:rPr lang="en-US" b="1">
                <a:ea typeface="Calibri"/>
                <a:cs typeface="Calibri"/>
              </a:rPr>
              <a:t>Versatility:</a:t>
            </a:r>
            <a:r>
              <a:rPr lang="en-US" b="1">
                <a:solidFill>
                  <a:srgbClr val="92D050"/>
                </a:solidFill>
                <a:ea typeface="Calibri"/>
                <a:cs typeface="Calibri"/>
              </a:rPr>
              <a:t> 4</a:t>
            </a:r>
          </a:p>
          <a:p>
            <a:r>
              <a:rPr lang="en-US" b="1">
                <a:ea typeface="Calibri"/>
                <a:cs typeface="Calibri"/>
              </a:rPr>
              <a:t>Power Consumption: </a:t>
            </a:r>
            <a:r>
              <a:rPr lang="en-US" b="1">
                <a:solidFill>
                  <a:srgbClr val="FFFF00"/>
                </a:solidFill>
                <a:ea typeface="Calibri"/>
                <a:cs typeface="Calibri"/>
              </a:rPr>
              <a:t>3</a:t>
            </a:r>
          </a:p>
          <a:p>
            <a:r>
              <a:rPr lang="en-US" b="1">
                <a:ea typeface="Calibri"/>
                <a:cs typeface="Calibri"/>
              </a:rPr>
              <a:t>Cost:</a:t>
            </a:r>
            <a:r>
              <a:rPr lang="en-US" b="1">
                <a:solidFill>
                  <a:schemeClr val="accent6"/>
                </a:solidFill>
                <a:ea typeface="Calibri"/>
                <a:cs typeface="Calibri"/>
              </a:rPr>
              <a:t> 5</a:t>
            </a:r>
          </a:p>
          <a:p>
            <a:pPr lvl="1"/>
            <a:r>
              <a:rPr lang="en-US">
                <a:ea typeface="Calibri"/>
                <a:cs typeface="Calibri"/>
              </a:rPr>
              <a:t>Common components</a:t>
            </a:r>
          </a:p>
          <a:p>
            <a:r>
              <a:rPr lang="en-US" b="1">
                <a:ea typeface="Calibri"/>
                <a:cs typeface="Calibri"/>
              </a:rPr>
              <a:t>Heritage:</a:t>
            </a:r>
            <a:r>
              <a:rPr lang="en-US" b="1">
                <a:solidFill>
                  <a:srgbClr val="92D050"/>
                </a:solidFill>
                <a:ea typeface="Calibri"/>
                <a:cs typeface="Calibri"/>
              </a:rPr>
              <a:t> 4</a:t>
            </a:r>
          </a:p>
          <a:p>
            <a:pPr lvl="1"/>
            <a:r>
              <a:rPr lang="en-US">
                <a:ea typeface="Calibri"/>
                <a:cs typeface="Calibri"/>
              </a:rPr>
              <a:t>Previously used by Cassini in transits of Enceladus’ ice plumes</a:t>
            </a:r>
          </a:p>
        </p:txBody>
      </p:sp>
    </p:spTree>
    <p:extLst>
      <p:ext uri="{BB962C8B-B14F-4D97-AF65-F5344CB8AC3E}">
        <p14:creationId xmlns:p14="http://schemas.microsoft.com/office/powerpoint/2010/main" val="23400089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A5F80-B77E-363B-F756-1D7D1FC72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Electrostatic Sensor: Risk Management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353F3-0C18-725C-42E7-09CAE3232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CC955-7302-7A18-ED11-01AB0D999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860EC-36FE-6FF7-4027-2B0449318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34</a:t>
            </a:fld>
            <a:endParaRPr lang="en-US"/>
          </a:p>
        </p:txBody>
      </p:sp>
      <p:pic>
        <p:nvPicPr>
          <p:cNvPr id="9" name="Picture 9" descr="Chart, table&#10;&#10;Description automatically generated">
            <a:extLst>
              <a:ext uri="{FF2B5EF4-FFF2-40B4-BE49-F238E27FC236}">
                <a16:creationId xmlns:a16="http://schemas.microsoft.com/office/drawing/2014/main" id="{88EE5721-B2B8-18B6-6ED6-89923D71D9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" t="322" r="167" b="484"/>
          <a:stretch/>
        </p:blipFill>
        <p:spPr>
          <a:xfrm>
            <a:off x="1792514" y="1471048"/>
            <a:ext cx="8663808" cy="445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683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10B90-EFE0-9AC0-8E56-A227F7240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Trade Matrix with Weightings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72D88-F5F7-14B0-614E-4B60489CE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07EE7-3FB0-9B9E-E3E1-FBB40BC09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39AA3-CB11-8758-60CC-4CF02D03C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35</a:t>
            </a:fld>
            <a:endParaRPr lang="en-US"/>
          </a:p>
        </p:txBody>
      </p:sp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B6EC5841-A25A-9F56-9013-D5C6284E06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" t="531" r="-10"/>
          <a:stretch/>
        </p:blipFill>
        <p:spPr>
          <a:xfrm>
            <a:off x="2044459" y="1544128"/>
            <a:ext cx="8153453" cy="435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433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B2275-1CDD-BCF7-EEAF-720AC01D4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/>
              <a:t>Current Design Space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B9A928-60A0-3FBC-6A88-13616AABF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C83C98-E800-9482-17EF-AE723B2AC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B44E41-CF1B-911A-821F-C880A7AC9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373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F7FE6-B276-E8F5-CB3D-BD5EA2A79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Current Design Configuration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EE5B7-669D-F874-4E82-3209B906D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456" y="1814419"/>
            <a:ext cx="4881443" cy="11968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400" b="1">
                <a:cs typeface="Calibri"/>
              </a:rPr>
              <a:t>SBC (Single Board Computer) :</a:t>
            </a:r>
            <a:endParaRPr lang="en-US" sz="2400" b="1">
              <a:ea typeface="Calibri" panose="020F0502020204030204"/>
              <a:cs typeface="Calibri"/>
            </a:endParaRPr>
          </a:p>
          <a:p>
            <a:pPr marL="0" indent="0" algn="ctr">
              <a:buNone/>
            </a:pPr>
            <a:r>
              <a:rPr lang="en-US" sz="2400">
                <a:ea typeface="+mn-lt"/>
                <a:cs typeface="+mn-lt"/>
              </a:rPr>
              <a:t> Raspberry Pi</a:t>
            </a:r>
            <a:endParaRPr lang="en-US" sz="2400">
              <a:ea typeface="Calibri"/>
              <a:cs typeface="Calibri"/>
            </a:endParaRPr>
          </a:p>
          <a:p>
            <a:pPr marL="0" indent="0" algn="ctr">
              <a:buNone/>
            </a:pPr>
            <a:endParaRPr lang="en-US" sz="2400">
              <a:ea typeface="Calibri"/>
              <a:cs typeface="Calibri"/>
            </a:endParaRPr>
          </a:p>
          <a:p>
            <a:pPr algn="ctr"/>
            <a:endParaRPr lang="en-US" sz="2400">
              <a:ea typeface="Calibri"/>
              <a:cs typeface="Calibri"/>
            </a:endParaRPr>
          </a:p>
          <a:p>
            <a:pPr algn="ctr"/>
            <a:endParaRPr lang="en-US" sz="2400">
              <a:cs typeface="Calibri"/>
            </a:endParaRPr>
          </a:p>
          <a:p>
            <a:pPr lvl="1" algn="ctr"/>
            <a:endParaRPr lang="en-US">
              <a:ea typeface="Calibri" panose="020F0502020204030204"/>
              <a:cs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48174-A608-2CCD-A9D1-5CFF46732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92D18-007C-60A5-1F89-339DC982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37</a:t>
            </a:fld>
            <a:endParaRPr lang="en-US"/>
          </a:p>
        </p:txBody>
      </p:sp>
      <p:sp>
        <p:nvSpPr>
          <p:cNvPr id="8" name="Date Placeholder 5">
            <a:extLst>
              <a:ext uri="{FF2B5EF4-FFF2-40B4-BE49-F238E27FC236}">
                <a16:creationId xmlns:a16="http://schemas.microsoft.com/office/drawing/2014/main" id="{7156090D-60B1-BE90-44A6-BBFF4A3C38F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10/3/2022</a:t>
            </a:r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B5BDD280-6C2B-58EF-8F91-6082E2058E86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/>
              <a:t>IICE – ASTROBi – Smead Department of Aerospace Engineering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78E42157-BEC7-8B39-494F-BA9404DB48BA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mtClean="0"/>
              <a:pPr/>
              <a:t>37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0B7ACE3-6887-073F-D13A-E22CF3F4193E}"/>
              </a:ext>
            </a:extLst>
          </p:cNvPr>
          <p:cNvCxnSpPr/>
          <p:nvPr/>
        </p:nvCxnSpPr>
        <p:spPr>
          <a:xfrm>
            <a:off x="0" y="6241143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F0AD0D4-4D6D-CECB-7F23-66FF2793EC19}"/>
              </a:ext>
            </a:extLst>
          </p:cNvPr>
          <p:cNvSpPr txBox="1"/>
          <p:nvPr/>
        </p:nvSpPr>
        <p:spPr>
          <a:xfrm>
            <a:off x="6239808" y="1815353"/>
            <a:ext cx="51463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FFFFFF"/>
                </a:solidFill>
                <a:latin typeface="Calibri"/>
                <a:ea typeface="Arial"/>
                <a:cs typeface="Arial"/>
              </a:rPr>
              <a:t>Heat rejection method:</a:t>
            </a:r>
            <a:endParaRPr lang="en-US" sz="2400" b="1"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2400">
                <a:solidFill>
                  <a:srgbClr val="FFFFFF"/>
                </a:solidFill>
                <a:latin typeface="Calibri"/>
                <a:ea typeface="Arial"/>
                <a:cs typeface="Arial"/>
              </a:rPr>
              <a:t>Cooling through conduction/radiation​</a:t>
            </a:r>
            <a:endParaRPr lang="en-US" sz="240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97FD29-799A-B677-64D4-05C3FD9F0F29}"/>
              </a:ext>
            </a:extLst>
          </p:cNvPr>
          <p:cNvSpPr txBox="1"/>
          <p:nvPr/>
        </p:nvSpPr>
        <p:spPr>
          <a:xfrm>
            <a:off x="4508011" y="3132088"/>
            <a:ext cx="317966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ea typeface="Calibri"/>
                <a:cs typeface="Calibri"/>
              </a:rPr>
              <a:t>Particle Sensor:</a:t>
            </a:r>
          </a:p>
          <a:p>
            <a:pPr algn="ctr"/>
            <a:r>
              <a:rPr lang="en-US" sz="2400" b="1" u="sng">
                <a:ea typeface="Calibri"/>
                <a:cs typeface="Calibri"/>
              </a:rPr>
              <a:t>EITHER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6AD5FF-7CD3-D316-60CA-D38A70AC7145}"/>
              </a:ext>
            </a:extLst>
          </p:cNvPr>
          <p:cNvSpPr txBox="1"/>
          <p:nvPr/>
        </p:nvSpPr>
        <p:spPr>
          <a:xfrm>
            <a:off x="799353" y="3961279"/>
            <a:ext cx="487357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FFFFFF"/>
                </a:solidFill>
                <a:latin typeface="Calibri"/>
                <a:ea typeface="Arial"/>
                <a:cs typeface="Arial"/>
              </a:rPr>
              <a:t>Acoustic sensor:</a:t>
            </a:r>
            <a:endParaRPr lang="en-US" sz="2400" b="1">
              <a:solidFill>
                <a:srgbClr val="FFFFFF"/>
              </a:solidFill>
              <a:latin typeface="Calibri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2400">
                <a:solidFill>
                  <a:srgbClr val="FFFFFF"/>
                </a:solidFill>
                <a:latin typeface="Calibri"/>
                <a:ea typeface="Arial"/>
                <a:cs typeface="Arial"/>
              </a:rPr>
              <a:t>-Aluminum sheet as impact surface </a:t>
            </a:r>
            <a:endParaRPr lang="en-US" sz="2400">
              <a:solidFill>
                <a:srgbClr val="FFFFFF"/>
              </a:solidFill>
              <a:latin typeface="Calibri"/>
              <a:ea typeface="Arial"/>
              <a:cs typeface="Calibri"/>
            </a:endParaRPr>
          </a:p>
          <a:p>
            <a:pPr algn="ctr"/>
            <a:r>
              <a:rPr lang="en-US" sz="2400">
                <a:solidFill>
                  <a:srgbClr val="FFFFFF"/>
                </a:solidFill>
                <a:latin typeface="Calibri"/>
                <a:ea typeface="Arial"/>
                <a:cs typeface="Arial"/>
              </a:rPr>
              <a:t>-Transducer converting vibration to analog signal​​</a:t>
            </a:r>
            <a:endParaRPr lang="en-US" sz="2400">
              <a:ea typeface="Calibri"/>
              <a:cs typeface="Calibri"/>
            </a:endParaRPr>
          </a:p>
          <a:p>
            <a:pPr lvl="0" rtl="0"/>
            <a:endParaRPr lang="en-US" sz="2400">
              <a:ea typeface="Calibri" panose="020F0502020204030204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359FC2-C391-1165-A2F9-79D4261A58E5}"/>
              </a:ext>
            </a:extLst>
          </p:cNvPr>
          <p:cNvSpPr txBox="1"/>
          <p:nvPr/>
        </p:nvSpPr>
        <p:spPr>
          <a:xfrm>
            <a:off x="6473265" y="4000500"/>
            <a:ext cx="491545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FFFFFF"/>
                </a:solidFill>
                <a:latin typeface="Calibri"/>
              </a:rPr>
              <a:t>Electrostatic sensor:</a:t>
            </a:r>
            <a:endParaRPr lang="en-US" sz="2400" b="1">
              <a:ea typeface="Calibri"/>
              <a:cs typeface="Calibri"/>
            </a:endParaRPr>
          </a:p>
          <a:p>
            <a:pPr algn="ctr"/>
            <a:r>
              <a:rPr lang="en-US" sz="2400">
                <a:ea typeface="Calibri"/>
                <a:cs typeface="Calibri"/>
              </a:rPr>
              <a:t>Use induction and/or conduction of excess charge in ice particles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7B19AA-0D97-FEEB-ABF4-8C39EB592AD0}"/>
              </a:ext>
            </a:extLst>
          </p:cNvPr>
          <p:cNvSpPr/>
          <p:nvPr/>
        </p:nvSpPr>
        <p:spPr>
          <a:xfrm>
            <a:off x="747430" y="3083858"/>
            <a:ext cx="10651191" cy="2605367"/>
          </a:xfrm>
          <a:prstGeom prst="rect">
            <a:avLst/>
          </a:prstGeom>
          <a:noFill/>
          <a:ln w="28575">
            <a:solidFill>
              <a:srgbClr val="FFFF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940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69125-806E-05C3-D403-0F21C60FC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Unknowns &amp; Plans for Solving 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E2B17-4548-D326-6C60-C9EB11001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080DE-CD66-CD75-3236-5F64C7B30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5BF8E3-8C51-7DE7-B59C-2FB94DC16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38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E84055B-1E5E-3EA7-A1C4-3A6496FBC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213" y="1505450"/>
            <a:ext cx="5267540" cy="32818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u="sng"/>
              <a:t>Acoustic Sensor </a:t>
            </a:r>
            <a:endParaRPr lang="en-US" b="1" u="sng">
              <a:cs typeface="Calibri"/>
            </a:endParaRPr>
          </a:p>
          <a:p>
            <a:pPr marL="457200" lvl="1" indent="0">
              <a:buNone/>
            </a:pPr>
            <a:r>
              <a:rPr lang="en-US">
                <a:cs typeface="Calibri"/>
              </a:rPr>
              <a:t>Feasibility of measuring ripple vibrations </a:t>
            </a: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pPr marL="457200" lvl="1" indent="0">
              <a:buNone/>
            </a:pPr>
            <a:r>
              <a:rPr lang="en-US">
                <a:cs typeface="Calibri"/>
              </a:rPr>
              <a:t>Method for vibration mitigation within vacuum chamber </a:t>
            </a:r>
          </a:p>
          <a:p>
            <a:pPr marL="0" indent="0">
              <a:buNone/>
            </a:pPr>
            <a:r>
              <a:rPr lang="en-US" b="1" u="sng">
                <a:ea typeface="+mn-lt"/>
                <a:cs typeface="+mn-lt"/>
              </a:rPr>
              <a:t>Electrostatic Sensor</a:t>
            </a:r>
          </a:p>
          <a:p>
            <a:pPr marL="0" indent="0">
              <a:buNone/>
            </a:pPr>
            <a:r>
              <a:rPr lang="en-US" sz="2400">
                <a:ea typeface="+mn-lt"/>
                <a:cs typeface="+mn-lt"/>
              </a:rPr>
              <a:t>  </a:t>
            </a:r>
            <a:endParaRPr lang="en-US" sz="2400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2AE9B5-0A00-EDA1-7A12-D4E7687B3CC2}"/>
              </a:ext>
            </a:extLst>
          </p:cNvPr>
          <p:cNvSpPr txBox="1"/>
          <p:nvPr/>
        </p:nvSpPr>
        <p:spPr>
          <a:xfrm>
            <a:off x="7847262" y="2780631"/>
            <a:ext cx="180975" cy="3619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0514E0-52FA-7FB0-4797-2A1437098F20}"/>
              </a:ext>
            </a:extLst>
          </p:cNvPr>
          <p:cNvSpPr txBox="1"/>
          <p:nvPr/>
        </p:nvSpPr>
        <p:spPr>
          <a:xfrm>
            <a:off x="6603999" y="1951789"/>
            <a:ext cx="499978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ea typeface="+mn-lt"/>
                <a:cs typeface="+mn-lt"/>
              </a:rPr>
              <a:t>Solve</a:t>
            </a:r>
            <a:r>
              <a:rPr lang="en-US" sz="2400">
                <a:cs typeface="Calibri"/>
              </a:rPr>
              <a:t> ANSYS model and MATLAB representation of spring mass system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4315BBF-C3E4-8AF3-DD37-24186E804CAF}"/>
              </a:ext>
            </a:extLst>
          </p:cNvPr>
          <p:cNvSpPr/>
          <p:nvPr/>
        </p:nvSpPr>
        <p:spPr>
          <a:xfrm>
            <a:off x="5197389" y="2068749"/>
            <a:ext cx="1203157" cy="48126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48F9B9-E224-058C-DD1F-0E8EB35C3742}"/>
              </a:ext>
            </a:extLst>
          </p:cNvPr>
          <p:cNvSpPr txBox="1"/>
          <p:nvPr/>
        </p:nvSpPr>
        <p:spPr>
          <a:xfrm>
            <a:off x="6604000" y="3302000"/>
            <a:ext cx="453189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ea typeface="+mn-lt"/>
                <a:cs typeface="+mn-lt"/>
              </a:rPr>
              <a:t>Investigate</a:t>
            </a:r>
            <a:r>
              <a:rPr lang="en-US" sz="2400">
                <a:cs typeface="Calibri"/>
              </a:rPr>
              <a:t> suspension techniques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C19CEC6-B37F-7A15-149C-FB19B44B66B5}"/>
              </a:ext>
            </a:extLst>
          </p:cNvPr>
          <p:cNvSpPr/>
          <p:nvPr/>
        </p:nvSpPr>
        <p:spPr>
          <a:xfrm>
            <a:off x="5197388" y="3285274"/>
            <a:ext cx="1203157" cy="48126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2AE6B1-8539-1D8F-50F6-0BBF4F2F8776}"/>
              </a:ext>
            </a:extLst>
          </p:cNvPr>
          <p:cNvSpPr txBox="1"/>
          <p:nvPr/>
        </p:nvSpPr>
        <p:spPr>
          <a:xfrm>
            <a:off x="1082841" y="4411578"/>
            <a:ext cx="462611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ea typeface="+mn-lt"/>
                <a:cs typeface="+mn-lt"/>
              </a:rPr>
              <a:t>Induction vs. conduction-based sensing strategy</a:t>
            </a:r>
            <a:endParaRPr lang="en-US" err="1">
              <a:cs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AE1C97-2E0D-B883-AB3E-53098E78CFFB}"/>
              </a:ext>
            </a:extLst>
          </p:cNvPr>
          <p:cNvSpPr txBox="1"/>
          <p:nvPr/>
        </p:nvSpPr>
        <p:spPr>
          <a:xfrm>
            <a:off x="6603999" y="4692316"/>
            <a:ext cx="446505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ea typeface="+mn-lt"/>
                <a:cs typeface="+mn-lt"/>
              </a:rPr>
              <a:t>Quantitative</a:t>
            </a:r>
            <a:r>
              <a:rPr lang="en-US" sz="2400">
                <a:cs typeface="Calibri"/>
              </a:rPr>
              <a:t> feasibility analysis  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F585B082-B9D9-AA87-BCFC-C9AB33E7AB69}"/>
              </a:ext>
            </a:extLst>
          </p:cNvPr>
          <p:cNvSpPr/>
          <p:nvPr/>
        </p:nvSpPr>
        <p:spPr>
          <a:xfrm>
            <a:off x="5194046" y="4685617"/>
            <a:ext cx="1203157" cy="48126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9014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86475-CBC2-EB56-28BA-8995A2A12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5C3D1-ED10-536F-62AD-10F62F08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DDA77-A6CD-EB0E-179F-42E40F2A1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F2E873-FE99-1CE1-33CE-E683243BBA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3768" y="298283"/>
            <a:ext cx="10515600" cy="1325563"/>
          </a:xfrm>
        </p:spPr>
        <p:txBody>
          <a:bodyPr/>
          <a:lstStyle/>
          <a:p>
            <a:r>
              <a:rPr lang="en-US"/>
              <a:t>Future Trade Studies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6CD2E48-5669-EF73-81EA-2B96806FE390}"/>
                  </a:ext>
                </a:extLst>
              </p14:cNvPr>
              <p14:cNvContentPartPr/>
              <p14:nvPr/>
            </p14:nvContentPartPr>
            <p14:xfrm>
              <a:off x="5842000" y="1625599"/>
              <a:ext cx="168366" cy="3268591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6CD2E48-5669-EF73-81EA-2B96806FE39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24012" y="1607600"/>
                <a:ext cx="203982" cy="33042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14BECD7-A327-D232-580C-CD68CC4920F3}"/>
                  </a:ext>
                </a:extLst>
              </p14:cNvPr>
              <p14:cNvContentPartPr/>
              <p14:nvPr/>
            </p14:nvContentPartPr>
            <p14:xfrm>
              <a:off x="1981200" y="1559572"/>
              <a:ext cx="522172" cy="3150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14BECD7-A327-D232-580C-CD68CC4920F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63219" y="1541589"/>
                <a:ext cx="557775" cy="350666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FC0AC3B6-4195-3B6A-72DA-168E0C7910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4435589"/>
              </p:ext>
            </p:extLst>
          </p:nvPr>
        </p:nvGraphicFramePr>
        <p:xfrm>
          <a:off x="1074153" y="1502611"/>
          <a:ext cx="9989834" cy="4262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97713">
                  <a:extLst>
                    <a:ext uri="{9D8B030D-6E8A-4147-A177-3AD203B41FA5}">
                      <a16:colId xmlns:a16="http://schemas.microsoft.com/office/drawing/2014/main" val="3215055472"/>
                    </a:ext>
                  </a:extLst>
                </a:gridCol>
                <a:gridCol w="4992121">
                  <a:extLst>
                    <a:ext uri="{9D8B030D-6E8A-4147-A177-3AD203B41FA5}">
                      <a16:colId xmlns:a16="http://schemas.microsoft.com/office/drawing/2014/main" val="526794163"/>
                    </a:ext>
                  </a:extLst>
                </a:gridCol>
              </a:tblGrid>
              <a:tr h="81280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Acoustic Sensor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Electrostatic Sensor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036649"/>
                  </a:ext>
                </a:extLst>
              </a:tr>
              <a:tr h="3450193">
                <a:tc>
                  <a:txBody>
                    <a:bodyPr/>
                    <a:lstStyle/>
                    <a:p>
                      <a:pPr marL="742950" marR="0" lvl="1" indent="-285750" algn="l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24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Determine optimal impact membrane size</a:t>
                      </a:r>
                    </a:p>
                    <a:p>
                      <a:pPr marL="742950" marR="0" lvl="1" indent="-285750" algn="l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24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Transducer type: decide between proximity, piezoelectric, fiber optic displacement, and accelerometer</a:t>
                      </a:r>
                    </a:p>
                    <a:p>
                      <a:pPr marL="742950" marR="0" lvl="1" indent="-285750" algn="l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24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ADC requirements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42950" marR="0" lvl="1" indent="-285750" algn="l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2400" b="0" i="0" u="none" strike="noStrike" kern="1200" noProof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Investigate charge sensitive amplifiers in comparison to alternative sensors</a:t>
                      </a:r>
                      <a:endParaRPr lang="en-US"/>
                    </a:p>
                    <a:p>
                      <a:pPr marL="742950" marR="0" lvl="1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2400" b="0" i="0" u="none" strike="noStrike" kern="1200" noProof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ADC requirements</a:t>
                      </a:r>
                    </a:p>
                    <a:p>
                      <a:pPr marL="742950" marR="0" lvl="1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2400" b="0" i="0" u="none" strike="noStrike" kern="1200" noProof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Radiative coating</a:t>
                      </a:r>
                    </a:p>
                    <a:p>
                      <a:pPr marL="742950" marR="0" lvl="1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endParaRPr lang="en-US" sz="2400" b="0" i="0" u="none" strike="noStrike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4220996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A69E4AF-C1E3-3083-67D6-52A3221A346F}"/>
                  </a:ext>
                </a:extLst>
              </p14:cNvPr>
              <p14:cNvContentPartPr/>
              <p14:nvPr/>
            </p14:nvContentPartPr>
            <p14:xfrm>
              <a:off x="3784600" y="876300"/>
              <a:ext cx="12700" cy="127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A69E4AF-C1E3-3083-67D6-52A3221A346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49600" y="241300"/>
                <a:ext cx="1270000" cy="1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06FC574-B661-61AE-68D5-80158395731B}"/>
                  </a:ext>
                </a:extLst>
              </p14:cNvPr>
              <p14:cNvContentPartPr/>
              <p14:nvPr/>
            </p14:nvContentPartPr>
            <p14:xfrm>
              <a:off x="1028700" y="2222500"/>
              <a:ext cx="12700" cy="127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06FC574-B661-61AE-68D5-80158395731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3700" y="1587500"/>
                <a:ext cx="1270000" cy="1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9C1127D-A3FD-E2F3-2993-247F7449DDBE}"/>
                  </a:ext>
                </a:extLst>
              </p14:cNvPr>
              <p14:cNvContentPartPr/>
              <p14:nvPr/>
            </p14:nvContentPartPr>
            <p14:xfrm>
              <a:off x="1028700" y="2324100"/>
              <a:ext cx="12700" cy="127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9C1127D-A3FD-E2F3-2993-247F7449DDB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3700" y="1689100"/>
                <a:ext cx="1270000" cy="1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3E86CD7-0840-8DCA-E29D-76091FE498BE}"/>
                  </a:ext>
                </a:extLst>
              </p14:cNvPr>
              <p14:cNvContentPartPr/>
              <p14:nvPr/>
            </p14:nvContentPartPr>
            <p14:xfrm>
              <a:off x="3327400" y="2413000"/>
              <a:ext cx="12700" cy="127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3E86CD7-0840-8DCA-E29D-76091FE498B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92400" y="1778000"/>
                <a:ext cx="1270000" cy="1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D37DD80-E35C-82EE-0C47-542349B97BE3}"/>
                  </a:ext>
                </a:extLst>
              </p14:cNvPr>
              <p14:cNvContentPartPr/>
              <p14:nvPr/>
            </p14:nvContentPartPr>
            <p14:xfrm>
              <a:off x="2590800" y="2286000"/>
              <a:ext cx="12700" cy="127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D37DD80-E35C-82EE-0C47-542349B97BE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55800" y="1651000"/>
                <a:ext cx="1270000" cy="1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BB7C70F-8F87-5428-D250-5B368CF15225}"/>
                  </a:ext>
                </a:extLst>
              </p14:cNvPr>
              <p14:cNvContentPartPr/>
              <p14:nvPr/>
            </p14:nvContentPartPr>
            <p14:xfrm>
              <a:off x="2590800" y="2286000"/>
              <a:ext cx="12700" cy="127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BB7C70F-8F87-5428-D250-5B368CF1522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55800" y="1651000"/>
                <a:ext cx="1270000" cy="1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D48DC8B-742E-BD56-A0CB-4545F9DAFA95}"/>
                  </a:ext>
                </a:extLst>
              </p14:cNvPr>
              <p14:cNvContentPartPr/>
              <p14:nvPr/>
            </p14:nvContentPartPr>
            <p14:xfrm>
              <a:off x="2705100" y="2349500"/>
              <a:ext cx="12700" cy="127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D48DC8B-742E-BD56-A0CB-4545F9DAFA9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70100" y="1714500"/>
                <a:ext cx="1270000" cy="127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80673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D721563E-1943-E279-C686-130B15F2FCBF}"/>
              </a:ext>
            </a:extLst>
          </p:cNvPr>
          <p:cNvGrpSpPr/>
          <p:nvPr/>
        </p:nvGrpSpPr>
        <p:grpSpPr>
          <a:xfrm rot="12420000">
            <a:off x="4410891" y="3281506"/>
            <a:ext cx="3649788" cy="4217276"/>
            <a:chOff x="869768" y="1658439"/>
            <a:chExt cx="2853924" cy="330287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D70BC69-2E8E-D166-AB54-0E55B5387F93}"/>
                </a:ext>
              </a:extLst>
            </p:cNvPr>
            <p:cNvGrpSpPr/>
            <p:nvPr/>
          </p:nvGrpSpPr>
          <p:grpSpPr>
            <a:xfrm>
              <a:off x="1512408" y="2054524"/>
              <a:ext cx="1828118" cy="2906791"/>
              <a:chOff x="1512409" y="2054524"/>
              <a:chExt cx="1858433" cy="2906791"/>
            </a:xfrm>
          </p:grpSpPr>
          <p:sp>
            <p:nvSpPr>
              <p:cNvPr id="58" name="Isosceles Triangle 57">
                <a:extLst>
                  <a:ext uri="{FF2B5EF4-FFF2-40B4-BE49-F238E27FC236}">
                    <a16:creationId xmlns:a16="http://schemas.microsoft.com/office/drawing/2014/main" id="{2D0A2D10-3A5E-77F3-1880-971FF84D9817}"/>
                  </a:ext>
                </a:extLst>
              </p:cNvPr>
              <p:cNvSpPr/>
              <p:nvPr/>
            </p:nvSpPr>
            <p:spPr>
              <a:xfrm rot="526227">
                <a:off x="2005592" y="3575311"/>
                <a:ext cx="390019" cy="1343957"/>
              </a:xfrm>
              <a:prstGeom prst="triangle">
                <a:avLst/>
              </a:prstGeom>
              <a:gradFill>
                <a:gsLst>
                  <a:gs pos="0">
                    <a:schemeClr val="bg1"/>
                  </a:gs>
                  <a:gs pos="78000">
                    <a:schemeClr val="accent1">
                      <a:lumMod val="60000"/>
                      <a:lumOff val="40000"/>
                      <a:alpha val="10000"/>
                    </a:schemeClr>
                  </a:gs>
                  <a:gs pos="28800">
                    <a:srgbClr val="FFFFFF"/>
                  </a:gs>
                  <a:gs pos="99000">
                    <a:srgbClr val="002060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9" name="Isosceles Triangle 58">
                <a:extLst>
                  <a:ext uri="{FF2B5EF4-FFF2-40B4-BE49-F238E27FC236}">
                    <a16:creationId xmlns:a16="http://schemas.microsoft.com/office/drawing/2014/main" id="{68681693-C88B-46DD-F4C6-D4E2FE660B14}"/>
                  </a:ext>
                </a:extLst>
              </p:cNvPr>
              <p:cNvSpPr/>
              <p:nvPr/>
            </p:nvSpPr>
            <p:spPr>
              <a:xfrm>
                <a:off x="2270645" y="3763464"/>
                <a:ext cx="241124" cy="905296"/>
              </a:xfrm>
              <a:prstGeom prst="triangle">
                <a:avLst/>
              </a:prstGeom>
              <a:gradFill>
                <a:gsLst>
                  <a:gs pos="0">
                    <a:schemeClr val="bg1"/>
                  </a:gs>
                  <a:gs pos="78000">
                    <a:schemeClr val="accent1">
                      <a:lumMod val="60000"/>
                      <a:lumOff val="40000"/>
                      <a:alpha val="10000"/>
                    </a:schemeClr>
                  </a:gs>
                  <a:gs pos="28800">
                    <a:srgbClr val="FFFFFF"/>
                  </a:gs>
                  <a:gs pos="99000">
                    <a:srgbClr val="002060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0" name="Isosceles Triangle 59">
                <a:extLst>
                  <a:ext uri="{FF2B5EF4-FFF2-40B4-BE49-F238E27FC236}">
                    <a16:creationId xmlns:a16="http://schemas.microsoft.com/office/drawing/2014/main" id="{DA62452A-C584-39D8-3FA1-EB6F518ABFC7}"/>
                  </a:ext>
                </a:extLst>
              </p:cNvPr>
              <p:cNvSpPr/>
              <p:nvPr/>
            </p:nvSpPr>
            <p:spPr>
              <a:xfrm rot="20979093">
                <a:off x="2495260" y="3617358"/>
                <a:ext cx="296235" cy="1343957"/>
              </a:xfrm>
              <a:prstGeom prst="triangle">
                <a:avLst/>
              </a:prstGeom>
              <a:gradFill>
                <a:gsLst>
                  <a:gs pos="0">
                    <a:schemeClr val="bg1"/>
                  </a:gs>
                  <a:gs pos="78000">
                    <a:schemeClr val="accent1">
                      <a:lumMod val="60000"/>
                      <a:lumOff val="40000"/>
                      <a:alpha val="10000"/>
                    </a:schemeClr>
                  </a:gs>
                  <a:gs pos="28800">
                    <a:srgbClr val="FFFFFF"/>
                  </a:gs>
                  <a:gs pos="99000">
                    <a:srgbClr val="002060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1" name="Isosceles Triangle 60">
                <a:extLst>
                  <a:ext uri="{FF2B5EF4-FFF2-40B4-BE49-F238E27FC236}">
                    <a16:creationId xmlns:a16="http://schemas.microsoft.com/office/drawing/2014/main" id="{8D4E37A3-4654-948B-6968-B84B90B766E5}"/>
                  </a:ext>
                </a:extLst>
              </p:cNvPr>
              <p:cNvSpPr/>
              <p:nvPr/>
            </p:nvSpPr>
            <p:spPr>
              <a:xfrm rot="21361719">
                <a:off x="2414754" y="3626743"/>
                <a:ext cx="179061" cy="905296"/>
              </a:xfrm>
              <a:prstGeom prst="triangle">
                <a:avLst/>
              </a:prstGeom>
              <a:gradFill>
                <a:gsLst>
                  <a:gs pos="0">
                    <a:schemeClr val="bg1"/>
                  </a:gs>
                  <a:gs pos="78000">
                    <a:schemeClr val="accent1">
                      <a:lumMod val="60000"/>
                      <a:lumOff val="40000"/>
                      <a:alpha val="10000"/>
                    </a:schemeClr>
                  </a:gs>
                  <a:gs pos="28800">
                    <a:srgbClr val="FFFFFF"/>
                  </a:gs>
                  <a:gs pos="99000">
                    <a:srgbClr val="002060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2" name="Isosceles Triangle 61">
                <a:extLst>
                  <a:ext uri="{FF2B5EF4-FFF2-40B4-BE49-F238E27FC236}">
                    <a16:creationId xmlns:a16="http://schemas.microsoft.com/office/drawing/2014/main" id="{C856699E-99FF-D973-B8CF-48CA0C1A3466}"/>
                  </a:ext>
                </a:extLst>
              </p:cNvPr>
              <p:cNvSpPr/>
              <p:nvPr/>
            </p:nvSpPr>
            <p:spPr>
              <a:xfrm>
                <a:off x="1916750" y="3511621"/>
                <a:ext cx="974242" cy="905296"/>
              </a:xfrm>
              <a:prstGeom prst="triangle">
                <a:avLst/>
              </a:prstGeom>
              <a:gradFill>
                <a:gsLst>
                  <a:gs pos="0">
                    <a:schemeClr val="bg1"/>
                  </a:gs>
                  <a:gs pos="78000">
                    <a:schemeClr val="accent1">
                      <a:lumMod val="60000"/>
                      <a:lumOff val="40000"/>
                      <a:alpha val="10000"/>
                    </a:schemeClr>
                  </a:gs>
                  <a:gs pos="28800">
                    <a:srgbClr val="FFFFFF"/>
                  </a:gs>
                  <a:gs pos="99000">
                    <a:srgbClr val="002060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319858F0-AD5B-37C7-35E6-D144D698223B}"/>
                  </a:ext>
                </a:extLst>
              </p:cNvPr>
              <p:cNvSpPr/>
              <p:nvPr/>
            </p:nvSpPr>
            <p:spPr>
              <a:xfrm>
                <a:off x="1512409" y="2054524"/>
                <a:ext cx="1858433" cy="1858433"/>
              </a:xfrm>
              <a:prstGeom prst="ellipse">
                <a:avLst/>
              </a:prstGeom>
              <a:gradFill flip="none" rotWithShape="1">
                <a:gsLst>
                  <a:gs pos="43000">
                    <a:schemeClr val="tx2">
                      <a:lumMod val="40000"/>
                      <a:lumOff val="60000"/>
                    </a:schemeClr>
                  </a:gs>
                  <a:gs pos="70000">
                    <a:srgbClr val="141920"/>
                  </a:gs>
                  <a:gs pos="8000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44" name="Arc 43">
              <a:extLst>
                <a:ext uri="{FF2B5EF4-FFF2-40B4-BE49-F238E27FC236}">
                  <a16:creationId xmlns:a16="http://schemas.microsoft.com/office/drawing/2014/main" id="{8D7B804C-839E-67DE-0CBB-2FC0B9492B96}"/>
                </a:ext>
              </a:extLst>
            </p:cNvPr>
            <p:cNvSpPr/>
            <p:nvPr/>
          </p:nvSpPr>
          <p:spPr>
            <a:xfrm>
              <a:off x="1116323" y="1658439"/>
              <a:ext cx="2607369" cy="2650603"/>
            </a:xfrm>
            <a:prstGeom prst="arc">
              <a:avLst>
                <a:gd name="adj1" fmla="val 19652709"/>
                <a:gd name="adj2" fmla="val 7671708"/>
              </a:avLst>
            </a:prstGeom>
            <a:ln w="28575">
              <a:solidFill>
                <a:schemeClr val="tx1"/>
              </a:solidFill>
              <a:prstDash val="sysDash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1446030-32B4-BD63-1F69-B5D0DDDB6151}"/>
                </a:ext>
              </a:extLst>
            </p:cNvPr>
            <p:cNvGrpSpPr/>
            <p:nvPr/>
          </p:nvGrpSpPr>
          <p:grpSpPr>
            <a:xfrm rot="7613823">
              <a:off x="855621" y="3317732"/>
              <a:ext cx="955712" cy="927418"/>
              <a:chOff x="855621" y="3317729"/>
              <a:chExt cx="3009897" cy="2873150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02A6A5C3-F0D4-F2EF-E38A-F259DED18A6B}"/>
                  </a:ext>
                </a:extLst>
              </p:cNvPr>
              <p:cNvGrpSpPr/>
              <p:nvPr/>
            </p:nvGrpSpPr>
            <p:grpSpPr>
              <a:xfrm>
                <a:off x="855621" y="3317729"/>
                <a:ext cx="3009897" cy="2873150"/>
                <a:chOff x="855621" y="3317729"/>
                <a:chExt cx="3009897" cy="2873150"/>
              </a:xfrm>
            </p:grpSpPr>
            <p:sp>
              <p:nvSpPr>
                <p:cNvPr id="48" name="Isosceles Triangle 47">
                  <a:extLst>
                    <a:ext uri="{FF2B5EF4-FFF2-40B4-BE49-F238E27FC236}">
                      <a16:creationId xmlns:a16="http://schemas.microsoft.com/office/drawing/2014/main" id="{3543E086-DC8B-D04C-AEB8-0D78147AA611}"/>
                    </a:ext>
                  </a:extLst>
                </p:cNvPr>
                <p:cNvSpPr/>
                <p:nvPr/>
              </p:nvSpPr>
              <p:spPr>
                <a:xfrm rot="10800000">
                  <a:off x="1862013" y="3317729"/>
                  <a:ext cx="1330123" cy="1858433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chemeClr val="bg2">
                        <a:lumMod val="50000"/>
                        <a:tint val="66000"/>
                        <a:satMod val="160000"/>
                      </a:schemeClr>
                    </a:gs>
                    <a:gs pos="50000">
                      <a:schemeClr val="bg2">
                        <a:lumMod val="50000"/>
                        <a:tint val="44500"/>
                        <a:satMod val="160000"/>
                      </a:schemeClr>
                    </a:gs>
                    <a:gs pos="100000">
                      <a:schemeClr val="bg2">
                        <a:lumMod val="50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1E1137CC-7277-0B6F-0041-F1D572608CE7}"/>
                    </a:ext>
                  </a:extLst>
                </p:cNvPr>
                <p:cNvGrpSpPr/>
                <p:nvPr/>
              </p:nvGrpSpPr>
              <p:grpSpPr>
                <a:xfrm>
                  <a:off x="3209498" y="4781774"/>
                  <a:ext cx="656020" cy="1110532"/>
                  <a:chOff x="3209498" y="4781774"/>
                  <a:chExt cx="656020" cy="1110532"/>
                </a:xfrm>
                <a:solidFill>
                  <a:schemeClr val="bg2">
                    <a:lumMod val="90000"/>
                  </a:schemeClr>
                </a:solidFill>
              </p:grpSpPr>
              <p:sp>
                <p:nvSpPr>
                  <p:cNvPr id="55" name="Chord 54">
                    <a:extLst>
                      <a:ext uri="{FF2B5EF4-FFF2-40B4-BE49-F238E27FC236}">
                        <a16:creationId xmlns:a16="http://schemas.microsoft.com/office/drawing/2014/main" id="{33CC58BA-9085-8A62-AE98-554D29EB7B99}"/>
                      </a:ext>
                    </a:extLst>
                  </p:cNvPr>
                  <p:cNvSpPr/>
                  <p:nvPr/>
                </p:nvSpPr>
                <p:spPr>
                  <a:xfrm>
                    <a:off x="3209498" y="4781774"/>
                    <a:ext cx="630338" cy="1110532"/>
                  </a:xfrm>
                  <a:prstGeom prst="chord">
                    <a:avLst>
                      <a:gd name="adj1" fmla="val 5345161"/>
                      <a:gd name="adj2" fmla="val 1620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E29125A4-541D-05A9-1666-421B2F6A6198}"/>
                      </a:ext>
                    </a:extLst>
                  </p:cNvPr>
                  <p:cNvSpPr/>
                  <p:nvPr/>
                </p:nvSpPr>
                <p:spPr>
                  <a:xfrm>
                    <a:off x="3318735" y="5110609"/>
                    <a:ext cx="342175" cy="434855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5ECBD6D9-E44E-0406-40AA-165C316258D3}"/>
                      </a:ext>
                    </a:extLst>
                  </p:cNvPr>
                  <p:cNvSpPr/>
                  <p:nvPr/>
                </p:nvSpPr>
                <p:spPr>
                  <a:xfrm>
                    <a:off x="3635229" y="4885745"/>
                    <a:ext cx="230289" cy="87944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594F00E9-48DB-3FBD-7327-5568B2BCB9D7}"/>
                    </a:ext>
                  </a:extLst>
                </p:cNvPr>
                <p:cNvGrpSpPr/>
                <p:nvPr/>
              </p:nvGrpSpPr>
              <p:grpSpPr>
                <a:xfrm>
                  <a:off x="855621" y="4706853"/>
                  <a:ext cx="1479505" cy="1110532"/>
                  <a:chOff x="855621" y="4706853"/>
                  <a:chExt cx="1479505" cy="1110532"/>
                </a:xfrm>
                <a:solidFill>
                  <a:schemeClr val="bg2">
                    <a:lumMod val="90000"/>
                  </a:schemeClr>
                </a:solidFill>
              </p:grpSpPr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48E66B68-F543-3F97-F77D-76EFEFDF3B7F}"/>
                      </a:ext>
                    </a:extLst>
                  </p:cNvPr>
                  <p:cNvSpPr/>
                  <p:nvPr/>
                </p:nvSpPr>
                <p:spPr>
                  <a:xfrm>
                    <a:off x="1214314" y="5262119"/>
                    <a:ext cx="1120812" cy="63662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8A127168-FAFA-352D-A82E-3D07876B837F}"/>
                      </a:ext>
                    </a:extLst>
                  </p:cNvPr>
                  <p:cNvSpPr/>
                  <p:nvPr/>
                </p:nvSpPr>
                <p:spPr>
                  <a:xfrm>
                    <a:off x="1053049" y="5132866"/>
                    <a:ext cx="205580" cy="30094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54" name="Chord 53">
                    <a:extLst>
                      <a:ext uri="{FF2B5EF4-FFF2-40B4-BE49-F238E27FC236}">
                        <a16:creationId xmlns:a16="http://schemas.microsoft.com/office/drawing/2014/main" id="{623A4EEF-8761-DB57-470B-2B85CC0365EB}"/>
                      </a:ext>
                    </a:extLst>
                  </p:cNvPr>
                  <p:cNvSpPr/>
                  <p:nvPr/>
                </p:nvSpPr>
                <p:spPr>
                  <a:xfrm flipH="1">
                    <a:off x="855621" y="4706853"/>
                    <a:ext cx="1090451" cy="1110532"/>
                  </a:xfrm>
                  <a:prstGeom prst="chord">
                    <a:avLst>
                      <a:gd name="adj1" fmla="val 5345161"/>
                      <a:gd name="adj2" fmla="val 1620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E0FF9665-6B88-5973-4034-020C91292DE3}"/>
                    </a:ext>
                  </a:extLst>
                </p:cNvPr>
                <p:cNvSpPr/>
                <p:nvPr/>
              </p:nvSpPr>
              <p:spPr>
                <a:xfrm>
                  <a:off x="1777614" y="4385229"/>
                  <a:ext cx="1498922" cy="180565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EF9105B2-647A-7305-279E-681EBFAA5444}"/>
                  </a:ext>
                </a:extLst>
              </p:cNvPr>
              <p:cNvSpPr/>
              <p:nvPr/>
            </p:nvSpPr>
            <p:spPr>
              <a:xfrm>
                <a:off x="1988271" y="4574773"/>
                <a:ext cx="609600" cy="76971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A56E0C53-AC3A-6303-0E54-52B27B67A2B9}"/>
              </a:ext>
            </a:extLst>
          </p:cNvPr>
          <p:cNvSpPr/>
          <p:nvPr/>
        </p:nvSpPr>
        <p:spPr>
          <a:xfrm>
            <a:off x="3699933" y="6248399"/>
            <a:ext cx="3649133" cy="6096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03B99F-9F54-1483-EC08-BA44B7808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Project Definition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FFFF3-0BE9-BA3D-C2FD-CFE2B965B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893" y="1993713"/>
            <a:ext cx="10718213" cy="10537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>
                <a:cs typeface="Calibri" panose="020F0502020204030204"/>
              </a:rPr>
              <a:t>This project is to design and fabricate a proof-of-concept sensor capable of measuring the plume density of ice particles around Enceladus</a:t>
            </a:r>
            <a:endParaRPr lang="en-US" b="1">
              <a:ea typeface="Calibri"/>
              <a:cs typeface="Calibri" panose="020F0502020204030204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D5F15-8A6F-504F-EF0F-395804AA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8BAA0-5FB0-83CA-FBD4-0D4320AAB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AF462F-4E2A-F89E-F275-FD193D32C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</a:t>
            </a:fld>
            <a:endParaRPr lang="en-US"/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854C8ABA-BF04-2EB5-63C8-F77C1F59A418}"/>
              </a:ext>
            </a:extLst>
          </p:cNvPr>
          <p:cNvCxnSpPr/>
          <p:nvPr/>
        </p:nvCxnSpPr>
        <p:spPr>
          <a:xfrm>
            <a:off x="-35984" y="6237815"/>
            <a:ext cx="12259733" cy="8467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49221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B2275-1CDD-BCF7-EEAF-720AC01D4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/>
              <a:t>Modeling and Prototyping Plans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B9A928-60A0-3FBC-6A88-13616AABF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C83C98-E800-9482-17EF-AE723B2AC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B44E41-CF1B-911A-821F-C880A7AC9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706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109DC-BAB8-33EC-DDDC-587380EA7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Vibration Detection Sensor Modeling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62BF8-9AF8-BCA6-93B3-192F40F0D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057" y="1845359"/>
            <a:ext cx="10662138" cy="2319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Move away from maximum deflection models and pivot to pure vibrational analysis</a:t>
            </a:r>
          </a:p>
          <a:p>
            <a:pPr lvl="1"/>
            <a:r>
              <a:rPr lang="en-US"/>
              <a:t>ANSYS FEM: mass – spring – hinge model</a:t>
            </a:r>
            <a:endParaRPr lang="en-US">
              <a:cs typeface="Calibri"/>
            </a:endParaRPr>
          </a:p>
          <a:p>
            <a:pPr lvl="1"/>
            <a:r>
              <a:rPr lang="en-US"/>
              <a:t>Impact surface modeled as mass – spring system</a:t>
            </a:r>
            <a:endParaRPr lang="en-US">
              <a:cs typeface="Calibri"/>
            </a:endParaRPr>
          </a:p>
          <a:p>
            <a:pPr lvl="2"/>
            <a:r>
              <a:rPr lang="en-US"/>
              <a:t>Individual elements act independently, allowing concentric ‘wave-like’ movement patterns</a:t>
            </a: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8BBEE-C67D-6EBF-4683-6E8BDDABE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8B6AC-93C1-7075-AC57-92674F00E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41</a:t>
            </a:fld>
            <a:endParaRPr lang="en-US"/>
          </a:p>
        </p:txBody>
      </p:sp>
      <p:sp>
        <p:nvSpPr>
          <p:cNvPr id="8" name="Date Placeholder 5">
            <a:extLst>
              <a:ext uri="{FF2B5EF4-FFF2-40B4-BE49-F238E27FC236}">
                <a16:creationId xmlns:a16="http://schemas.microsoft.com/office/drawing/2014/main" id="{85510DBD-260C-EC75-C0AC-C30A22C7DC94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10/3/2022</a:t>
            </a:r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13D305FB-85BA-D2D0-A857-326C23DD7738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/>
              <a:t>IICE – ASTROBi – Smead Department of Aerospace Engineering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CC70A91C-D0AB-AA4B-8E7B-B541EBABD251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2AA8F5D8-02A8-3D26-26A2-4E4D8011B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015" y="4029800"/>
            <a:ext cx="2743200" cy="211993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C247CB6-CCE2-30FD-DC26-A775096DF70E}"/>
              </a:ext>
            </a:extLst>
          </p:cNvPr>
          <p:cNvCxnSpPr/>
          <p:nvPr/>
        </p:nvCxnSpPr>
        <p:spPr>
          <a:xfrm flipH="1">
            <a:off x="6416431" y="4300416"/>
            <a:ext cx="1449754" cy="8948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CCE64C4-587F-8F41-F27A-0077C03030AA}"/>
              </a:ext>
            </a:extLst>
          </p:cNvPr>
          <p:cNvSpPr txBox="1"/>
          <p:nvPr/>
        </p:nvSpPr>
        <p:spPr>
          <a:xfrm>
            <a:off x="7834922" y="4024922"/>
            <a:ext cx="30480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Calibri"/>
              </a:rPr>
              <a:t>Momentum transfer to point mass </a:t>
            </a:r>
          </a:p>
        </p:txBody>
      </p:sp>
    </p:spTree>
    <p:extLst>
      <p:ext uri="{BB962C8B-B14F-4D97-AF65-F5344CB8AC3E}">
        <p14:creationId xmlns:p14="http://schemas.microsoft.com/office/powerpoint/2010/main" val="16001701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109DC-BAB8-33EC-DDDC-587380EA7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Electrostatic Charge Sensor Modeling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62BF8-9AF8-BCA6-93B3-192F40F0D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1931"/>
            <a:ext cx="10515600" cy="4351338"/>
          </a:xfrm>
        </p:spPr>
        <p:txBody>
          <a:bodyPr/>
          <a:lstStyle/>
          <a:p>
            <a:r>
              <a:rPr lang="en-US"/>
              <a:t>Simulate electrical circuit / prototype PCB</a:t>
            </a:r>
          </a:p>
          <a:p>
            <a:pPr lvl="1"/>
            <a:r>
              <a:rPr lang="en-US"/>
              <a:t>Test charge detection ability</a:t>
            </a:r>
          </a:p>
          <a:p>
            <a:r>
              <a:rPr lang="en-US"/>
              <a:t>Model sensor output for simulated charges</a:t>
            </a:r>
          </a:p>
          <a:p>
            <a:pPr lvl="1"/>
            <a:r>
              <a:rPr lang="en-US"/>
              <a:t>Cylindrical, panel, or wire induction sensor type (Trade Study)</a:t>
            </a:r>
          </a:p>
          <a:p>
            <a:r>
              <a:rPr lang="en-US"/>
              <a:t>Model ice sublimation</a:t>
            </a:r>
          </a:p>
          <a:p>
            <a:pPr lvl="1"/>
            <a:r>
              <a:rPr lang="en-US"/>
              <a:t>Determine if heat input is required to clear sensor</a:t>
            </a:r>
          </a:p>
          <a:p>
            <a:r>
              <a:rPr lang="en-US"/>
              <a:t>Model effects of space environment on sensor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8BBEE-C67D-6EBF-4683-6E8BDDABE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8B6AC-93C1-7075-AC57-92674F00E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42</a:t>
            </a:fld>
            <a:endParaRPr lang="en-US"/>
          </a:p>
        </p:txBody>
      </p:sp>
      <p:sp>
        <p:nvSpPr>
          <p:cNvPr id="8" name="Date Placeholder 5">
            <a:extLst>
              <a:ext uri="{FF2B5EF4-FFF2-40B4-BE49-F238E27FC236}">
                <a16:creationId xmlns:a16="http://schemas.microsoft.com/office/drawing/2014/main" id="{85510DBD-260C-EC75-C0AC-C30A22C7DC94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10/3/2022</a:t>
            </a:r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13D305FB-85BA-D2D0-A857-326C23DD7738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/>
              <a:t>IICE – ASTROBi – Smead Department of Aerospace Engineering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CC70A91C-D0AB-AA4B-8E7B-B541EBABD251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7" name="Graphic 6" descr="Snowflake outline">
            <a:extLst>
              <a:ext uri="{FF2B5EF4-FFF2-40B4-BE49-F238E27FC236}">
                <a16:creationId xmlns:a16="http://schemas.microsoft.com/office/drawing/2014/main" id="{E12A1383-9623-5FBD-CB4B-C8DF36606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8403" y="4998399"/>
            <a:ext cx="882162" cy="882162"/>
          </a:xfrm>
          <a:prstGeom prst="rect">
            <a:avLst/>
          </a:prstGeom>
        </p:spPr>
      </p:pic>
      <p:pic>
        <p:nvPicPr>
          <p:cNvPr id="11" name="Graphic 10" descr="Snowflake outline">
            <a:extLst>
              <a:ext uri="{FF2B5EF4-FFF2-40B4-BE49-F238E27FC236}">
                <a16:creationId xmlns:a16="http://schemas.microsoft.com/office/drawing/2014/main" id="{FEECB707-ABA8-28D5-2165-636E75E99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10799" y="4473000"/>
            <a:ext cx="682870" cy="682870"/>
          </a:xfrm>
          <a:prstGeom prst="rect">
            <a:avLst/>
          </a:prstGeom>
        </p:spPr>
      </p:pic>
      <p:pic>
        <p:nvPicPr>
          <p:cNvPr id="12" name="Graphic 11" descr="Snowflake outline">
            <a:extLst>
              <a:ext uri="{FF2B5EF4-FFF2-40B4-BE49-F238E27FC236}">
                <a16:creationId xmlns:a16="http://schemas.microsoft.com/office/drawing/2014/main" id="{5AC79506-0DD5-892D-9978-FAD6AD014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9531" y="2980592"/>
            <a:ext cx="967008" cy="967008"/>
          </a:xfrm>
          <a:prstGeom prst="rect">
            <a:avLst/>
          </a:prstGeom>
        </p:spPr>
      </p:pic>
      <p:pic>
        <p:nvPicPr>
          <p:cNvPr id="13" name="Graphic 12" descr="Snowflake outline">
            <a:extLst>
              <a:ext uri="{FF2B5EF4-FFF2-40B4-BE49-F238E27FC236}">
                <a16:creationId xmlns:a16="http://schemas.microsoft.com/office/drawing/2014/main" id="{0B5ED875-3E44-9F00-BC3E-6168F9098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2607" y="4219561"/>
            <a:ext cx="506877" cy="506877"/>
          </a:xfrm>
          <a:prstGeom prst="rect">
            <a:avLst/>
          </a:prstGeom>
        </p:spPr>
      </p:pic>
      <p:pic>
        <p:nvPicPr>
          <p:cNvPr id="14" name="Graphic 13" descr="Snowflake outline">
            <a:extLst>
              <a:ext uri="{FF2B5EF4-FFF2-40B4-BE49-F238E27FC236}">
                <a16:creationId xmlns:a16="http://schemas.microsoft.com/office/drawing/2014/main" id="{386CDF12-306E-7A15-7263-932DDAF8D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64250" y="5345398"/>
            <a:ext cx="628357" cy="628357"/>
          </a:xfrm>
          <a:prstGeom prst="rect">
            <a:avLst/>
          </a:prstGeom>
        </p:spPr>
      </p:pic>
      <p:pic>
        <p:nvPicPr>
          <p:cNvPr id="15" name="Graphic 14" descr="Snowflake outline">
            <a:extLst>
              <a:ext uri="{FF2B5EF4-FFF2-40B4-BE49-F238E27FC236}">
                <a16:creationId xmlns:a16="http://schemas.microsoft.com/office/drawing/2014/main" id="{208E5886-2F5D-E1A0-8F82-8B6BA47C7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10799" y="3795485"/>
            <a:ext cx="398732" cy="398732"/>
          </a:xfrm>
          <a:prstGeom prst="rect">
            <a:avLst/>
          </a:prstGeom>
        </p:spPr>
      </p:pic>
      <p:pic>
        <p:nvPicPr>
          <p:cNvPr id="16" name="Graphic 15" descr="Snowflake outline">
            <a:extLst>
              <a:ext uri="{FF2B5EF4-FFF2-40B4-BE49-F238E27FC236}">
                <a16:creationId xmlns:a16="http://schemas.microsoft.com/office/drawing/2014/main" id="{79B906D1-E06A-5990-2AF4-244A1B701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8403" y="2170772"/>
            <a:ext cx="801640" cy="801640"/>
          </a:xfrm>
          <a:prstGeom prst="rect">
            <a:avLst/>
          </a:prstGeom>
        </p:spPr>
      </p:pic>
      <p:pic>
        <p:nvPicPr>
          <p:cNvPr id="17" name="Graphic 16" descr="Snowflake outline">
            <a:extLst>
              <a:ext uri="{FF2B5EF4-FFF2-40B4-BE49-F238E27FC236}">
                <a16:creationId xmlns:a16="http://schemas.microsoft.com/office/drawing/2014/main" id="{91C2027C-90E6-DB6E-4170-E7C623E60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43828" y="5373099"/>
            <a:ext cx="797683" cy="797683"/>
          </a:xfrm>
          <a:prstGeom prst="rect">
            <a:avLst/>
          </a:prstGeom>
        </p:spPr>
      </p:pic>
      <p:pic>
        <p:nvPicPr>
          <p:cNvPr id="18" name="Graphic 17" descr="Snowflake outline">
            <a:extLst>
              <a:ext uri="{FF2B5EF4-FFF2-40B4-BE49-F238E27FC236}">
                <a16:creationId xmlns:a16="http://schemas.microsoft.com/office/drawing/2014/main" id="{0D2D2089-5162-010D-C112-399122EC0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41511" y="2324201"/>
            <a:ext cx="506877" cy="506877"/>
          </a:xfrm>
          <a:prstGeom prst="rect">
            <a:avLst/>
          </a:prstGeom>
        </p:spPr>
      </p:pic>
      <p:pic>
        <p:nvPicPr>
          <p:cNvPr id="20" name="Graphic 19" descr="Snowflake outline">
            <a:extLst>
              <a:ext uri="{FF2B5EF4-FFF2-40B4-BE49-F238E27FC236}">
                <a16:creationId xmlns:a16="http://schemas.microsoft.com/office/drawing/2014/main" id="{5B0B9CF7-881B-7AA5-286F-B7342FABB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91786" y="1497990"/>
            <a:ext cx="726463" cy="726463"/>
          </a:xfrm>
          <a:prstGeom prst="rect">
            <a:avLst/>
          </a:prstGeom>
        </p:spPr>
      </p:pic>
      <p:pic>
        <p:nvPicPr>
          <p:cNvPr id="5" name="Graphic 4" descr="Snowflake outline">
            <a:extLst>
              <a:ext uri="{FF2B5EF4-FFF2-40B4-BE49-F238E27FC236}">
                <a16:creationId xmlns:a16="http://schemas.microsoft.com/office/drawing/2014/main" id="{D1F4A9C3-9872-D3D7-E5C2-2E17DCCF4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83560" y="5458580"/>
            <a:ext cx="398732" cy="398732"/>
          </a:xfrm>
          <a:prstGeom prst="rect">
            <a:avLst/>
          </a:prstGeom>
        </p:spPr>
      </p:pic>
      <p:pic>
        <p:nvPicPr>
          <p:cNvPr id="21" name="Graphic 20" descr="Snowflake outline">
            <a:extLst>
              <a:ext uri="{FF2B5EF4-FFF2-40B4-BE49-F238E27FC236}">
                <a16:creationId xmlns:a16="http://schemas.microsoft.com/office/drawing/2014/main" id="{0D15B64D-25E3-4E69-A429-11E82D227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7725" y="4528969"/>
            <a:ext cx="628357" cy="62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802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04D2B-E772-01FE-0C58-820B653161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254370"/>
          </a:xfrm>
        </p:spPr>
        <p:txBody>
          <a:bodyPr/>
          <a:lstStyle/>
          <a:p>
            <a:r>
              <a:rPr lang="en-US">
                <a:cs typeface="Calibri Light"/>
              </a:rPr>
              <a:t>Thank you for listening!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B92632-EDA7-D50E-11A8-B25A46DF19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64731"/>
            <a:ext cx="9144000" cy="238845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Special thanks to:</a:t>
            </a:r>
          </a:p>
          <a:p>
            <a:r>
              <a:rPr lang="en-US">
                <a:cs typeface="Calibri"/>
              </a:rPr>
              <a:t>Advisor: Dr. Erik Knudsen</a:t>
            </a:r>
          </a:p>
          <a:p>
            <a:r>
              <a:rPr lang="en-US">
                <a:cs typeface="Calibri"/>
              </a:rPr>
              <a:t>Sponsor: Erik Buehler &amp; </a:t>
            </a:r>
            <a:r>
              <a:rPr lang="en-US" err="1">
                <a:cs typeface="Calibri"/>
              </a:rPr>
              <a:t>ASTROBi</a:t>
            </a:r>
            <a:r>
              <a:rPr lang="en-US">
                <a:cs typeface="Calibri"/>
              </a:rPr>
              <a:t> Foundation</a:t>
            </a:r>
          </a:p>
          <a:p>
            <a:r>
              <a:rPr lang="en-US">
                <a:cs typeface="Calibri"/>
              </a:rPr>
              <a:t>Course Coordinators: Dr. Kathryn Wingate &amp; Chris Muldrow</a:t>
            </a:r>
          </a:p>
          <a:p>
            <a:r>
              <a:rPr lang="en-US">
                <a:cs typeface="Calibri"/>
              </a:rPr>
              <a:t>The Senior Project Advisory Board</a:t>
            </a:r>
          </a:p>
        </p:txBody>
      </p:sp>
    </p:spTree>
    <p:extLst>
      <p:ext uri="{BB962C8B-B14F-4D97-AF65-F5344CB8AC3E}">
        <p14:creationId xmlns:p14="http://schemas.microsoft.com/office/powerpoint/2010/main" val="1358411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9CF2C36-23FC-BB68-B01F-6B73A3086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Backup Slides and Slide Links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0581B77-46D8-ABB8-3AF8-5B36A53B9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89733" cy="4351338"/>
          </a:xfrm>
        </p:spPr>
        <p:txBody>
          <a:bodyPr vert="horz" lIns="91440" tIns="45720" rIns="91440" bIns="45720" numCol="3" rtlCol="0" anchor="t">
            <a:normAutofit/>
          </a:bodyPr>
          <a:lstStyle/>
          <a:p>
            <a:r>
              <a:rPr lang="en-US" dirty="0">
                <a:hlinkClick r:id="rId2" action="ppaction://hlinksldjump"/>
              </a:rPr>
              <a:t>Summary of Papers</a:t>
            </a:r>
            <a:endParaRPr lang="en-US" dirty="0">
              <a:hlinkClick r:id="rId3" action="ppaction://hlinksldjump"/>
            </a:endParaRPr>
          </a:p>
          <a:p>
            <a:r>
              <a:rPr lang="en-US" dirty="0">
                <a:hlinkClick r:id="rId3" action="ppaction://hlinksldjump"/>
              </a:rPr>
              <a:t>Backup Slides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hlinkClick r:id="rId3" action="ppaction://hlinksldjump"/>
              </a:rPr>
              <a:t>Electrostatic Detection Slides</a:t>
            </a:r>
            <a:endParaRPr lang="en-US" dirty="0"/>
          </a:p>
          <a:p>
            <a:pPr lvl="2"/>
            <a:r>
              <a:rPr lang="en-US" dirty="0">
                <a:hlinkClick r:id="rId4" action="ppaction://hlinksldjump"/>
              </a:rPr>
              <a:t>Parallel Plates Induction</a:t>
            </a:r>
            <a:endParaRPr lang="en-US" dirty="0"/>
          </a:p>
          <a:p>
            <a:pPr lvl="2"/>
            <a:r>
              <a:rPr lang="en-US" dirty="0">
                <a:hlinkClick r:id="rId5" action="ppaction://hlinksldjump"/>
              </a:rPr>
              <a:t>Cylinder Induction</a:t>
            </a:r>
            <a:endParaRPr lang="en-US" dirty="0"/>
          </a:p>
          <a:p>
            <a:pPr lvl="2"/>
            <a:r>
              <a:rPr lang="en-US" dirty="0">
                <a:hlinkClick r:id="rId6" action="ppaction://hlinksldjump"/>
              </a:rPr>
              <a:t>Conduction Calculation</a:t>
            </a:r>
            <a:endParaRPr lang="en-US" dirty="0"/>
          </a:p>
          <a:p>
            <a:pPr lvl="2"/>
            <a:r>
              <a:rPr lang="en-US" dirty="0">
                <a:hlinkClick r:id="rId7" action="ppaction://hlinksldjump"/>
              </a:rPr>
              <a:t>Mass Build Up</a:t>
            </a:r>
            <a:endParaRPr lang="en-US" dirty="0"/>
          </a:p>
          <a:p>
            <a:pPr lvl="2"/>
            <a:r>
              <a:rPr lang="en-US" dirty="0">
                <a:hlinkClick r:id="rId8" action="ppaction://hlinksldjump"/>
              </a:rPr>
              <a:t>Charge Sensitive Amplifier</a:t>
            </a:r>
            <a:endParaRPr lang="en-US" dirty="0"/>
          </a:p>
          <a:p>
            <a:pPr lvl="2"/>
            <a:r>
              <a:rPr lang="en-US" dirty="0">
                <a:hlinkClick r:id="rId9" action="ppaction://hlinksldjump"/>
              </a:rPr>
              <a:t>CSA Sensitivity</a:t>
            </a:r>
            <a:endParaRPr lang="en-US" dirty="0"/>
          </a:p>
          <a:p>
            <a:pPr lvl="2"/>
            <a:r>
              <a:rPr lang="en-US" dirty="0">
                <a:hlinkClick r:id="rId10" action="ppaction://hlinksldjump"/>
              </a:rPr>
              <a:t>CSA Results</a:t>
            </a:r>
            <a:endParaRPr lang="en-US" dirty="0"/>
          </a:p>
          <a:p>
            <a:pPr lvl="2"/>
            <a:r>
              <a:rPr lang="en-US" dirty="0">
                <a:hlinkClick r:id="rId11" action="ppaction://hlinksldjump"/>
              </a:rPr>
              <a:t>0.5 micron to 5-micron plot</a:t>
            </a:r>
            <a:endParaRPr lang="en-US" dirty="0"/>
          </a:p>
          <a:p>
            <a:pPr lvl="2"/>
            <a:r>
              <a:rPr lang="en-US" dirty="0">
                <a:hlinkClick r:id="rId12" action="ppaction://hlinksldjump"/>
              </a:rPr>
              <a:t>Methods of Adding Charge to Particles</a:t>
            </a:r>
            <a:endParaRPr lang="en-US" dirty="0"/>
          </a:p>
          <a:p>
            <a:pPr lvl="2"/>
            <a:r>
              <a:rPr lang="en-US" dirty="0">
                <a:hlinkClick r:id="rId13" action="ppaction://hlinksldjump"/>
              </a:rPr>
              <a:t>Current 3D Designs</a:t>
            </a:r>
            <a:endParaRPr lang="en-US" dirty="0"/>
          </a:p>
          <a:p>
            <a:pPr lvl="1"/>
            <a:r>
              <a:rPr lang="en-US" dirty="0">
                <a:hlinkClick r:id="rId14" action="ppaction://hlinksldjump"/>
              </a:rPr>
              <a:t>Vibration Detection Slides</a:t>
            </a:r>
            <a:endParaRPr lang="en-US" dirty="0"/>
          </a:p>
          <a:p>
            <a:pPr lvl="2"/>
            <a:r>
              <a:rPr lang="en-US" dirty="0">
                <a:hlinkClick r:id="rId15" action="ppaction://hlinksldjump"/>
              </a:rPr>
              <a:t>Beam Deflection Calculations</a:t>
            </a:r>
            <a:endParaRPr lang="en-US" dirty="0"/>
          </a:p>
          <a:p>
            <a:pPr lvl="1"/>
            <a:r>
              <a:rPr lang="en-US" dirty="0">
                <a:hlinkClick r:id="rId16" action="ppaction://hlinksldjump"/>
              </a:rPr>
              <a:t>Optical Detection Slides</a:t>
            </a:r>
          </a:p>
          <a:p>
            <a:pPr lvl="1"/>
            <a:r>
              <a:rPr lang="en-US" dirty="0">
                <a:cs typeface="Calibri"/>
                <a:hlinkClick r:id="rId17" action="ppaction://hlinksldjump"/>
              </a:rPr>
              <a:t>Completed Trades Slides</a:t>
            </a:r>
            <a:endParaRPr lang="en-US" dirty="0">
              <a:cs typeface="Calibri"/>
            </a:endParaRPr>
          </a:p>
          <a:p>
            <a:pPr lvl="2"/>
            <a:r>
              <a:rPr lang="en-US" dirty="0">
                <a:cs typeface="Calibri"/>
                <a:hlinkClick r:id="rId18" action="ppaction://hlinksldjump"/>
              </a:rPr>
              <a:t>Heat Rejection Trade</a:t>
            </a:r>
            <a:endParaRPr lang="en-US" dirty="0">
              <a:cs typeface="Calibri"/>
            </a:endParaRPr>
          </a:p>
          <a:p>
            <a:pPr lvl="2"/>
            <a:r>
              <a:rPr lang="en-US" dirty="0">
                <a:cs typeface="Calibri"/>
                <a:hlinkClick r:id="rId19" action="ppaction://hlinksldjump"/>
              </a:rPr>
              <a:t>SBC (Single-Board Computer) Trade</a:t>
            </a:r>
            <a:endParaRPr lang="en-US" dirty="0">
              <a:cs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D5514-6342-4267-D2D9-79BCE3F17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9C5F0-6584-F6D8-137B-FA84ED00A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6679B-7DAE-EBFD-ADE1-23E520C85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9975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D116213-0066-7565-7947-01C7BA36DA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Summary of Papers Used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C658A-F41F-FB36-6C96-504F6B0CC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7D36C-CC0E-B7F3-4826-A5D693279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8901C-73C8-0A0B-5AD9-2435C36DE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6440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C4972-AC02-734F-ECD7-0958A2F0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11276" cy="1325563"/>
          </a:xfrm>
        </p:spPr>
        <p:txBody>
          <a:bodyPr>
            <a:normAutofit fontScale="90000"/>
          </a:bodyPr>
          <a:lstStyle/>
          <a:p>
            <a:r>
              <a:rPr lang="en-US"/>
              <a:t>Characteristics of ice grains in the Enceladus plume from Cassini observations [2015]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51FCD6-656E-7CA3-9A52-287708D2B1A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08730"/>
                <a:ext cx="5546969" cy="1536544"/>
              </a:xfrm>
            </p:spPr>
            <p:txBody>
              <a:bodyPr>
                <a:normAutofit/>
              </a:bodyPr>
              <a:lstStyle/>
              <a:p>
                <a:r>
                  <a:rPr lang="en-US" sz="1600"/>
                  <a:t>Most particles in ice plume are &lt; 1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1600"/>
                  <a:t> radius</a:t>
                </a:r>
              </a:p>
              <a:p>
                <a:r>
                  <a:rPr lang="en-US" sz="1600"/>
                  <a:t>Particles are negatively charged and differ by size</a:t>
                </a:r>
              </a:p>
              <a:p>
                <a:r>
                  <a:rPr lang="en-US" sz="1600"/>
                  <a:t>Cassini’s E5 transit occurred at same altitude as our mission</a:t>
                </a:r>
              </a:p>
              <a:p>
                <a:pPr lvl="1"/>
                <a:r>
                  <a:rPr lang="en-US" sz="1050"/>
                  <a:t>Charge parameters were calculated from this transit</a:t>
                </a:r>
                <a:endParaRPr lang="en-US" sz="2800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51FCD6-656E-7CA3-9A52-287708D2B1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08730"/>
                <a:ext cx="5546969" cy="1536544"/>
              </a:xfrm>
              <a:blipFill>
                <a:blip r:embed="rId2"/>
                <a:stretch>
                  <a:fillRect l="-440" t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CD411-BFAC-D396-E562-788CABADF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2A7A8-D37B-8C72-0670-AE9843976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B5FF6-AF22-D96D-2B30-F9EED1161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C18939-580D-CBA1-D696-2D9CAAA69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563" y="3976726"/>
            <a:ext cx="4947895" cy="20466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A1943E-B655-2D44-A25F-D06E5C277091}"/>
              </a:ext>
            </a:extLst>
          </p:cNvPr>
          <p:cNvSpPr txBox="1"/>
          <p:nvPr/>
        </p:nvSpPr>
        <p:spPr>
          <a:xfrm>
            <a:off x="0" y="5543553"/>
            <a:ext cx="60999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en-US" sz="1200">
                <a:effectLst/>
                <a:latin typeface="AdvTT46dcae81"/>
              </a:rPr>
              <a:t>Dong, Y., T. W. Hill, and S.-Y. Ye (2015), Characteristics of ice grains in the Enceladus plume from Cassini observations, </a:t>
            </a:r>
            <a:r>
              <a:rPr lang="en-US" sz="1200">
                <a:effectLst/>
                <a:latin typeface="AdvTT65f8a23b.I"/>
              </a:rPr>
              <a:t>J. </a:t>
            </a:r>
            <a:r>
              <a:rPr lang="en-US" sz="1200" err="1">
                <a:effectLst/>
                <a:latin typeface="AdvTT65f8a23b.I"/>
              </a:rPr>
              <a:t>Geophys</a:t>
            </a:r>
            <a:r>
              <a:rPr lang="en-US" sz="1200">
                <a:effectLst/>
                <a:latin typeface="AdvTT65f8a23b.I"/>
              </a:rPr>
              <a:t>. Res. Space Physics</a:t>
            </a:r>
            <a:r>
              <a:rPr lang="en-US" sz="1200">
                <a:effectLst/>
                <a:latin typeface="AdvTT46dcae81"/>
              </a:rPr>
              <a:t>, </a:t>
            </a:r>
            <a:r>
              <a:rPr lang="en-US" sz="1200">
                <a:effectLst/>
                <a:latin typeface="AdvTT65f8a23b.I"/>
              </a:rPr>
              <a:t>120</a:t>
            </a:r>
            <a:r>
              <a:rPr lang="en-US" sz="1200">
                <a:effectLst/>
                <a:latin typeface="AdvTT46dcae81"/>
              </a:rPr>
              <a:t>, 915</a:t>
            </a:r>
            <a:r>
              <a:rPr lang="en-US" sz="1200">
                <a:effectLst/>
                <a:latin typeface="AdvTT46dcae81+20"/>
              </a:rPr>
              <a:t>–</a:t>
            </a:r>
            <a:r>
              <a:rPr lang="en-US" sz="1200">
                <a:effectLst/>
                <a:latin typeface="AdvTT46dcae81"/>
              </a:rPr>
              <a:t>937, doi:10.1002/ 2014JA020288. </a:t>
            </a:r>
            <a:endParaRPr lang="en-US" sz="1200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2A604BD-6274-92F0-D016-B4DF2050487B}"/>
                  </a:ext>
                </a:extLst>
              </p:cNvPr>
              <p:cNvSpPr txBox="1"/>
              <p:nvPr/>
            </p:nvSpPr>
            <p:spPr>
              <a:xfrm>
                <a:off x="7200904" y="2908604"/>
                <a:ext cx="4838554" cy="1019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latin typeface="Cambria Math" panose="02040503050406030204" pitchFamily="18" charset="0"/>
                  </a:rPr>
                  <a:t>Specific Particle Size Densities:</a:t>
                </a:r>
                <a:endParaRPr lang="en-US" b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23"/>
                              </m:r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sup>
                      <m:e>
                        <m:f>
                          <m:f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𝑑𝑛</m:t>
                            </m:r>
                          </m:num>
                          <m:den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𝑑𝑎</m:t>
                            </m:r>
                          </m:den>
                        </m:f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𝑑𝑎</m:t>
                        </m:r>
                      </m:e>
                    </m:nary>
                  </m:oMath>
                </a14:m>
                <a:r>
                  <a:rPr lang="en-US"/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   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𝑑𝑛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𝑑𝑎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𝜅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/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2A604BD-6274-92F0-D016-B4DF20504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904" y="2908604"/>
                <a:ext cx="4838554" cy="1019831"/>
              </a:xfrm>
              <a:prstGeom prst="rect">
                <a:avLst/>
              </a:prstGeom>
              <a:blipFill>
                <a:blip r:embed="rId4"/>
                <a:stretch>
                  <a:fillRect l="-1008" t="-3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BB2518A-FEB7-78C3-6ABD-87514501BDB6}"/>
                  </a:ext>
                </a:extLst>
              </p:cNvPr>
              <p:cNvSpPr txBox="1"/>
              <p:nvPr/>
            </p:nvSpPr>
            <p:spPr>
              <a:xfrm>
                <a:off x="8585862" y="1622398"/>
                <a:ext cx="3606138" cy="9532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sz="1600"/>
                  <a:t> - Particle Density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𝑝𝑎𝑟𝑡𝑖𝑐𝑙𝑒𝑠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endParaRPr lang="en-US" sz="1600"/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1600"/>
                  <a:t> - Particle Radius</a:t>
                </a:r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/>
                  <a:t> - Curve Fitting Parameters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BB2518A-FEB7-78C3-6ABD-87514501B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5862" y="1622398"/>
                <a:ext cx="3606138" cy="953274"/>
              </a:xfrm>
              <a:prstGeom prst="rect">
                <a:avLst/>
              </a:prstGeom>
              <a:blipFill>
                <a:blip r:embed="rId5"/>
                <a:stretch>
                  <a:fillRect b="-70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7B981375-DA51-583B-4C49-C4EFD686EB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500" y="3266280"/>
            <a:ext cx="6801799" cy="173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713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53E427F-5DC2-31E6-1793-85CB6086B2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Electrostatic Sensing Method Backup Slides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060CB-2E3C-7116-570E-F85FF83E8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581C58-37B0-2A99-71C0-74FE4C540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A7E58-6765-89FD-44A1-16AF5538D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74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5B892-A6EE-A376-CBDF-355408EBA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Electrostatic Induction Calculation </a:t>
            </a:r>
            <a:br>
              <a:rPr lang="en-US"/>
            </a:br>
            <a:r>
              <a:rPr lang="en-US"/>
              <a:t>Parallel Plates </a:t>
            </a:r>
            <a:r>
              <a:rPr lang="en-US" sz="2800"/>
              <a:t>(Green’s Reciprocity Theorem)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8EF3C6-303D-5C8C-3535-CB51D026C8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785984"/>
                <a:ext cx="7261412" cy="3903616"/>
              </a:xfrm>
            </p:spPr>
            <p:txBody>
              <a:bodyPr/>
              <a:lstStyle/>
              <a:p>
                <a:r>
                  <a:rPr lang="en-US"/>
                  <a:t>Charge on Plate 1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</m:oMath>
                </a14:m>
                <a:endParaRPr lang="en-US"/>
              </a:p>
              <a:p>
                <a:r>
                  <a:rPr lang="en-US"/>
                  <a:t>Charge on Plate 2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8EF3C6-303D-5C8C-3535-CB51D026C8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785984"/>
                <a:ext cx="7261412" cy="3903616"/>
              </a:xfrm>
              <a:blipFill>
                <a:blip r:embed="rId2"/>
                <a:stretch>
                  <a:fillRect l="-1511" t="-26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7801D-7EA0-F6E0-D553-2D05D6010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C379F-C344-70FB-EACE-54845B2C9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E6F7D1-0F38-ED3D-BEEB-8F859747F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48</a:t>
            </a:fld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1729876-E171-AEC6-3863-92EC9E91F51A}"/>
              </a:ext>
            </a:extLst>
          </p:cNvPr>
          <p:cNvCxnSpPr>
            <a:cxnSpLocks/>
          </p:cNvCxnSpPr>
          <p:nvPr/>
        </p:nvCxnSpPr>
        <p:spPr>
          <a:xfrm>
            <a:off x="6629400" y="5244353"/>
            <a:ext cx="526676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E5001EB-52B3-019C-002A-2BA2BD8D87A9}"/>
              </a:ext>
            </a:extLst>
          </p:cNvPr>
          <p:cNvCxnSpPr>
            <a:cxnSpLocks/>
          </p:cNvCxnSpPr>
          <p:nvPr/>
        </p:nvCxnSpPr>
        <p:spPr>
          <a:xfrm>
            <a:off x="6734175" y="3012326"/>
            <a:ext cx="5248275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D042B2CC-8214-3B7E-6C22-1E8E01C208F2}"/>
              </a:ext>
            </a:extLst>
          </p:cNvPr>
          <p:cNvSpPr/>
          <p:nvPr/>
        </p:nvSpPr>
        <p:spPr>
          <a:xfrm>
            <a:off x="8437470" y="2867956"/>
            <a:ext cx="288739" cy="28873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3E117E-AE1A-FF02-92F9-88EA506B58FC}"/>
              </a:ext>
            </a:extLst>
          </p:cNvPr>
          <p:cNvCxnSpPr>
            <a:cxnSpLocks/>
          </p:cNvCxnSpPr>
          <p:nvPr/>
        </p:nvCxnSpPr>
        <p:spPr>
          <a:xfrm>
            <a:off x="10782300" y="2212975"/>
            <a:ext cx="0" cy="799351"/>
          </a:xfrm>
          <a:prstGeom prst="line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8314764-0421-C147-2DF0-E5E9AF874A2B}"/>
              </a:ext>
            </a:extLst>
          </p:cNvPr>
          <p:cNvCxnSpPr>
            <a:cxnSpLocks/>
          </p:cNvCxnSpPr>
          <p:nvPr/>
        </p:nvCxnSpPr>
        <p:spPr>
          <a:xfrm>
            <a:off x="11055350" y="3018676"/>
            <a:ext cx="0" cy="2188324"/>
          </a:xfrm>
          <a:prstGeom prst="line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303C2ED-C4A4-5AC2-1935-D057C16F7090}"/>
                  </a:ext>
                </a:extLst>
              </p:cNvPr>
              <p:cNvSpPr txBox="1"/>
              <p:nvPr/>
            </p:nvSpPr>
            <p:spPr>
              <a:xfrm>
                <a:off x="8623117" y="2929866"/>
                <a:ext cx="45271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303C2ED-C4A4-5AC2-1935-D057C16F70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3117" y="2929866"/>
                <a:ext cx="452715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9C53F02-4604-C2FE-BD73-4DD0CEC54A84}"/>
              </a:ext>
            </a:extLst>
          </p:cNvPr>
          <p:cNvCxnSpPr>
            <a:cxnSpLocks/>
          </p:cNvCxnSpPr>
          <p:nvPr/>
        </p:nvCxnSpPr>
        <p:spPr>
          <a:xfrm>
            <a:off x="7750175" y="2212975"/>
            <a:ext cx="0" cy="3000375"/>
          </a:xfrm>
          <a:prstGeom prst="line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0C715D0-FBA5-2D13-1AA2-79A9CC42BECA}"/>
              </a:ext>
            </a:extLst>
          </p:cNvPr>
          <p:cNvSpPr txBox="1"/>
          <p:nvPr/>
        </p:nvSpPr>
        <p:spPr>
          <a:xfrm>
            <a:off x="838200" y="5822666"/>
            <a:ext cx="1057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American Journal of Physics, Volume 44, No. 11, November 1976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17E3F69-E8E3-4F18-5D2A-A3C3138F9CF9}"/>
                  </a:ext>
                </a:extLst>
              </p:cNvPr>
              <p:cNvSpPr txBox="1"/>
              <p:nvPr/>
            </p:nvSpPr>
            <p:spPr>
              <a:xfrm>
                <a:off x="6827930" y="3607962"/>
                <a:ext cx="143173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17E3F69-E8E3-4F18-5D2A-A3C3138F9C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7930" y="3607962"/>
                <a:ext cx="1431739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084F020-2D72-FB1C-841E-9FFA8DAE9242}"/>
                  </a:ext>
                </a:extLst>
              </p:cNvPr>
              <p:cNvSpPr txBox="1"/>
              <p:nvPr/>
            </p:nvSpPr>
            <p:spPr>
              <a:xfrm>
                <a:off x="9297894" y="3940924"/>
                <a:ext cx="18075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084F020-2D72-FB1C-841E-9FFA8DAE92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7894" y="3940924"/>
                <a:ext cx="1807509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5BE4662-09F2-D867-FA27-51FF783D7442}"/>
                  </a:ext>
                </a:extLst>
              </p:cNvPr>
              <p:cNvSpPr txBox="1"/>
              <p:nvPr/>
            </p:nvSpPr>
            <p:spPr>
              <a:xfrm>
                <a:off x="9638366" y="2321255"/>
                <a:ext cx="18075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5BE4662-09F2-D867-FA27-51FF783D7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8366" y="2321255"/>
                <a:ext cx="1807509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B9AAFFB0-61F1-51D3-D261-4A0C8A94BA23}"/>
              </a:ext>
            </a:extLst>
          </p:cNvPr>
          <p:cNvSpPr txBox="1"/>
          <p:nvPr/>
        </p:nvSpPr>
        <p:spPr>
          <a:xfrm>
            <a:off x="6627160" y="5296546"/>
            <a:ext cx="5266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Plate 2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B5A8AE3-9B8B-38A0-7366-3FD2976720BD}"/>
              </a:ext>
            </a:extLst>
          </p:cNvPr>
          <p:cNvCxnSpPr>
            <a:cxnSpLocks/>
          </p:cNvCxnSpPr>
          <p:nvPr/>
        </p:nvCxnSpPr>
        <p:spPr>
          <a:xfrm>
            <a:off x="6638925" y="2177303"/>
            <a:ext cx="526676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83A791DD-0AC5-462F-0632-E0514B3E7884}"/>
              </a:ext>
            </a:extLst>
          </p:cNvPr>
          <p:cNvSpPr txBox="1"/>
          <p:nvPr/>
        </p:nvSpPr>
        <p:spPr>
          <a:xfrm>
            <a:off x="6632393" y="1771446"/>
            <a:ext cx="5266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Plate 1</a:t>
            </a:r>
          </a:p>
        </p:txBody>
      </p:sp>
    </p:spTree>
    <p:extLst>
      <p:ext uri="{BB962C8B-B14F-4D97-AF65-F5344CB8AC3E}">
        <p14:creationId xmlns:p14="http://schemas.microsoft.com/office/powerpoint/2010/main" val="10483333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6B03FD4-45BE-4A7C-F60E-3E21A91C195C}"/>
              </a:ext>
            </a:extLst>
          </p:cNvPr>
          <p:cNvSpPr/>
          <p:nvPr/>
        </p:nvSpPr>
        <p:spPr>
          <a:xfrm>
            <a:off x="5778500" y="2171700"/>
            <a:ext cx="5753100" cy="28575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6413D-DEA6-61F5-FD41-21BF0BE31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Electrostatic Induction Calculation</a:t>
            </a:r>
            <a:br>
              <a:rPr lang="en-US"/>
            </a:br>
            <a:r>
              <a:rPr lang="en-US"/>
              <a:t>Cylinder </a:t>
            </a:r>
            <a:r>
              <a:rPr lang="en-US" sz="2400"/>
              <a:t>(Imianitov and Mikhailovskaia)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3E9D1-09D9-2670-7B1C-EB70E867D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6" y="1627585"/>
            <a:ext cx="4673600" cy="4351338"/>
          </a:xfrm>
        </p:spPr>
        <p:txBody>
          <a:bodyPr/>
          <a:lstStyle/>
          <a:p>
            <a:r>
              <a:rPr lang="en-US"/>
              <a:t>Charge on Cylinder Wall</a:t>
            </a:r>
          </a:p>
          <a:p>
            <a:pPr marL="457200" lvl="1" indent="0">
              <a:buNone/>
            </a:pPr>
            <a:endParaRPr lang="en-US" sz="32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926A3-6A7D-4F97-D9E0-5F9EEC2E1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0F9BD-43FF-F70E-531B-023B8D458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2680B-27C4-03E4-8FDA-152A3B38A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BB603-8E15-C0FD-8BAF-329CBE9343FE}"/>
              </a:ext>
            </a:extLst>
          </p:cNvPr>
          <p:cNvSpPr/>
          <p:nvPr/>
        </p:nvSpPr>
        <p:spPr>
          <a:xfrm>
            <a:off x="5778500" y="2171700"/>
            <a:ext cx="5753100" cy="1397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981090-918D-F0C0-0601-B62499C7E407}"/>
              </a:ext>
            </a:extLst>
          </p:cNvPr>
          <p:cNvSpPr/>
          <p:nvPr/>
        </p:nvSpPr>
        <p:spPr>
          <a:xfrm>
            <a:off x="5778500" y="4889500"/>
            <a:ext cx="5753100" cy="1397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959D6B9-45A1-2E23-6E5E-34E89041DA0C}"/>
              </a:ext>
            </a:extLst>
          </p:cNvPr>
          <p:cNvCxnSpPr>
            <a:cxnSpLocks/>
          </p:cNvCxnSpPr>
          <p:nvPr/>
        </p:nvCxnSpPr>
        <p:spPr>
          <a:xfrm flipV="1">
            <a:off x="8655050" y="2885282"/>
            <a:ext cx="0" cy="7358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B5E953B-A8EC-46A6-D4A0-C13AA045A200}"/>
              </a:ext>
            </a:extLst>
          </p:cNvPr>
          <p:cNvCxnSpPr>
            <a:cxnSpLocks/>
          </p:cNvCxnSpPr>
          <p:nvPr/>
        </p:nvCxnSpPr>
        <p:spPr>
          <a:xfrm rot="5400000" flipV="1">
            <a:off x="9029303" y="3232547"/>
            <a:ext cx="0" cy="7358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854948E0-97FE-C103-6D71-CC0675DB3A18}"/>
              </a:ext>
            </a:extLst>
          </p:cNvPr>
          <p:cNvSpPr/>
          <p:nvPr/>
        </p:nvSpPr>
        <p:spPr>
          <a:xfrm>
            <a:off x="8597900" y="3536949"/>
            <a:ext cx="127000" cy="127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3B79D6-B786-0EB2-1E0B-4A5F990C5471}"/>
              </a:ext>
            </a:extLst>
          </p:cNvPr>
          <p:cNvCxnSpPr>
            <a:stCxn id="9" idx="1"/>
            <a:endCxn id="9" idx="3"/>
          </p:cNvCxnSpPr>
          <p:nvPr/>
        </p:nvCxnSpPr>
        <p:spPr>
          <a:xfrm>
            <a:off x="5778500" y="3600450"/>
            <a:ext cx="5753100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0D001159-BD92-AEC0-A843-383D4107F467}"/>
              </a:ext>
            </a:extLst>
          </p:cNvPr>
          <p:cNvSpPr/>
          <p:nvPr/>
        </p:nvSpPr>
        <p:spPr>
          <a:xfrm>
            <a:off x="10267553" y="3409554"/>
            <a:ext cx="393700" cy="3937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6D7BE5B-23F1-7836-C9C0-8D63482FE25E}"/>
                  </a:ext>
                </a:extLst>
              </p:cNvPr>
              <p:cNvSpPr txBox="1"/>
              <p:nvPr/>
            </p:nvSpPr>
            <p:spPr>
              <a:xfrm>
                <a:off x="-95249" y="2189128"/>
                <a:ext cx="6102350" cy="7278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𝑐𝑦𝑙</m:t>
                              </m:r>
                            </m:sub>
                          </m:sSub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|"/>
                                              <m:endChr m:val="|"/>
                                              <m:ctrlPr>
                                                <a:rPr lang="en-US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1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𝑧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|"/>
                                              <m:endChr m:val="|"/>
                                              <m:ctrlPr>
                                                <a:rPr lang="en-US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1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𝑧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160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6D7BE5B-23F1-7836-C9C0-8D63482FE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5249" y="2189128"/>
                <a:ext cx="6102350" cy="72782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30D0850-FDBE-3107-F83A-26CECC670697}"/>
              </a:ext>
            </a:extLst>
          </p:cNvPr>
          <p:cNvCxnSpPr/>
          <p:nvPr/>
        </p:nvCxnSpPr>
        <p:spPr>
          <a:xfrm>
            <a:off x="8655050" y="4001294"/>
            <a:ext cx="1809353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F30878A-0835-9DB8-58BF-830755292853}"/>
              </a:ext>
            </a:extLst>
          </p:cNvPr>
          <p:cNvCxnSpPr/>
          <p:nvPr/>
        </p:nvCxnSpPr>
        <p:spPr>
          <a:xfrm flipH="1">
            <a:off x="5778500" y="2755015"/>
            <a:ext cx="2876550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180864B-4EA5-72A9-EDF3-095496A12C73}"/>
              </a:ext>
            </a:extLst>
          </p:cNvPr>
          <p:cNvCxnSpPr>
            <a:cxnSpLocks/>
          </p:cNvCxnSpPr>
          <p:nvPr/>
        </p:nvCxnSpPr>
        <p:spPr>
          <a:xfrm flipV="1">
            <a:off x="7127875" y="3600449"/>
            <a:ext cx="0" cy="1289051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216601C-66FC-CAAF-D889-E8EBDE9A40AF}"/>
                  </a:ext>
                </a:extLst>
              </p:cNvPr>
              <p:cNvSpPr txBox="1"/>
              <p:nvPr/>
            </p:nvSpPr>
            <p:spPr>
              <a:xfrm>
                <a:off x="5778500" y="2209908"/>
                <a:ext cx="28828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216601C-66FC-CAAF-D889-E8EBDE9A4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8500" y="2209908"/>
                <a:ext cx="2882899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266688D-2CCA-4FB0-D201-649903397920}"/>
                  </a:ext>
                </a:extLst>
              </p:cNvPr>
              <p:cNvSpPr txBox="1"/>
              <p:nvPr/>
            </p:nvSpPr>
            <p:spPr>
              <a:xfrm>
                <a:off x="5994400" y="3952586"/>
                <a:ext cx="28828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266688D-2CCA-4FB0-D201-6499033979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4400" y="3952586"/>
                <a:ext cx="2882899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976961E-4F9B-40A7-BC2F-3A5C070123C8}"/>
                  </a:ext>
                </a:extLst>
              </p:cNvPr>
              <p:cNvSpPr txBox="1"/>
              <p:nvPr/>
            </p:nvSpPr>
            <p:spPr>
              <a:xfrm>
                <a:off x="8655050" y="4061046"/>
                <a:ext cx="180935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976961E-4F9B-40A7-BC2F-3A5C070123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5050" y="4061046"/>
                <a:ext cx="1809353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>
            <a:extLst>
              <a:ext uri="{FF2B5EF4-FFF2-40B4-BE49-F238E27FC236}">
                <a16:creationId xmlns:a16="http://schemas.microsoft.com/office/drawing/2014/main" id="{9A1FEC62-292F-265A-6555-4A57AA1499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584" y="3032985"/>
            <a:ext cx="5357966" cy="300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37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1B52A-6F17-0710-4E99-CFE3B765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Primary</a:t>
            </a:r>
            <a:r>
              <a:rPr lang="en-US" b="1">
                <a:cs typeface="Calibri"/>
              </a:rPr>
              <a:t> </a:t>
            </a:r>
            <a:r>
              <a:rPr lang="en-US">
                <a:cs typeface="Calibri"/>
              </a:rPr>
              <a:t>Objectives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D5D7F-C294-384A-F80E-D3F7B1950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6893"/>
            <a:ext cx="6959600" cy="117555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>
              <a:buAutoNum type="arabicParenR"/>
            </a:pPr>
            <a:r>
              <a:rPr lang="en-US" sz="2600">
                <a:cs typeface="Calibri"/>
              </a:rPr>
              <a:t>Measure incident particle flux over time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5DD65-4155-08C4-4F93-960D91019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78C47-3563-FF16-A3F9-368810F89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5185A-87E8-7E58-6E01-B5CB3F4D3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E28D0D-5748-E480-D9FC-F5749E212853}"/>
              </a:ext>
            </a:extLst>
          </p:cNvPr>
          <p:cNvSpPr txBox="1"/>
          <p:nvPr/>
        </p:nvSpPr>
        <p:spPr>
          <a:xfrm>
            <a:off x="4333874" y="3344956"/>
            <a:ext cx="7778562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00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2) Detect particles from 0.5 </a:t>
            </a:r>
            <a:r>
              <a:rPr lang="en-US" sz="2600" err="1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μm</a:t>
            </a:r>
            <a:r>
              <a:rPr lang="en-US" sz="2600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 to 4 </a:t>
            </a:r>
            <a:r>
              <a:rPr lang="en-US" sz="2600" err="1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μm</a:t>
            </a:r>
            <a:r>
              <a:rPr lang="en-US" sz="2600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 in radius​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D503AD-D59D-BB7D-9A6C-5A2E47D5994F}"/>
              </a:ext>
            </a:extLst>
          </p:cNvPr>
          <p:cNvSpPr txBox="1"/>
          <p:nvPr/>
        </p:nvSpPr>
        <p:spPr>
          <a:xfrm>
            <a:off x="840440" y="4877360"/>
            <a:ext cx="5939117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00">
                <a:cs typeface="Calibri"/>
              </a:rPr>
              <a:t>3) Operate in vacuum conditions</a:t>
            </a:r>
            <a:endParaRPr lang="en-US" sz="2600"/>
          </a:p>
        </p:txBody>
      </p:sp>
      <p:pic>
        <p:nvPicPr>
          <p:cNvPr id="9" name="Picture 9" descr="A picture containing satellite, transport&#10;&#10;Description automatically generated">
            <a:extLst>
              <a:ext uri="{FF2B5EF4-FFF2-40B4-BE49-F238E27FC236}">
                <a16:creationId xmlns:a16="http://schemas.microsoft.com/office/drawing/2014/main" id="{5DBF7C43-44AB-84AE-BE44-F5A81B07F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5103" y="4000500"/>
            <a:ext cx="1981200" cy="199390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C8F27B50-FD1E-BE47-0310-12873EB5FA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45" t="37230" r="52477" b="36144"/>
          <a:stretch/>
        </p:blipFill>
        <p:spPr>
          <a:xfrm>
            <a:off x="1247215" y="2670362"/>
            <a:ext cx="2860534" cy="18632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74CA4E-6832-EECD-B31C-C1AE9D78D5C6}"/>
              </a:ext>
            </a:extLst>
          </p:cNvPr>
          <p:cNvSpPr txBox="1"/>
          <p:nvPr/>
        </p:nvSpPr>
        <p:spPr>
          <a:xfrm>
            <a:off x="2786529" y="3962399"/>
            <a:ext cx="166127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rgbClr val="FF0000"/>
                </a:solidFill>
                <a:ea typeface="Calibri"/>
                <a:cs typeface="Calibri"/>
              </a:rPr>
              <a:t>~1,000 – 1,000,000 times smaller</a:t>
            </a: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A3D31EDC-24EC-1C72-739A-1A35DD64D4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887" t="32071" r="1995" b="30290"/>
          <a:stretch/>
        </p:blipFill>
        <p:spPr>
          <a:xfrm>
            <a:off x="6997700" y="977900"/>
            <a:ext cx="5664232" cy="215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253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311A6-EA7F-1B55-AAC4-05CA4D7F0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Electrostatic Conduction Calculation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5BD290-A003-7A43-82D7-959480B71AE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/>
                  <a:t>Total charge flux is built up overtime as charge is transferred and stored in the Faraday Cup</a:t>
                </a:r>
              </a:p>
              <a:p>
                <a:r>
                  <a:rPr lang="en-US"/>
                  <a:t>Charge sensitive amplifier proven sensitive down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≈2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𝑓𝐶</m:t>
                    </m:r>
                  </m:oMath>
                </a14:m>
                <a:endParaRPr lang="en-US"/>
              </a:p>
              <a:p>
                <a:r>
                  <a:rPr lang="en-US"/>
                  <a:t>Estimated charge flux based on Cassini’s E5 (25km) pass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=7.75</m:t>
                    </m:r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𝑝𝐶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b="0"/>
              </a:p>
              <a:p>
                <a:r>
                  <a:rPr lang="en-US"/>
                  <a:t>For 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/>
                  <a:t> faraday cup entrance</a:t>
                </a:r>
              </a:p>
              <a:p>
                <a:pPr lvl="1"/>
                <a:r>
                  <a:rPr lang="en-US"/>
                  <a:t>0.25 </a:t>
                </a:r>
                <a:r>
                  <a:rPr lang="en-US" err="1"/>
                  <a:t>ms</a:t>
                </a:r>
                <a:r>
                  <a:rPr lang="en-US"/>
                  <a:t> to reach minimum charge level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/>
                  <a:t>Theoretical sample frequency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~3500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𝐻𝑧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5BD290-A003-7A43-82D7-959480B71A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31A3D-2AD9-16CF-08CA-E900E8D24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EEDEE-81F3-1C2C-F9D8-4632B5C6E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8D43E-FD7B-5AC1-CF2F-E23FB583D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1221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7E897-943E-9FC4-91CB-B148DA71C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Faraday Cup Mass Build 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576BDB-752E-2FA7-C077-C99DC69B57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/>
                  <a:t>For 1cm by 1cm Faraday Cup cross sectional area</a:t>
                </a:r>
              </a:p>
              <a:p>
                <a:pPr lvl="1"/>
                <a:r>
                  <a:rPr lang="en-US"/>
                  <a:t>Expected mass flux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4.64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𝑓𝑒𝑚𝑡𝑜𝑔𝑟𝑎𝑚𝑠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𝑠𝑒𝑐𝑜𝑛𝑑</m:t>
                        </m:r>
                      </m:den>
                    </m:f>
                  </m:oMath>
                </a14:m>
                <a:endParaRPr lang="en-US"/>
              </a:p>
              <a:p>
                <a:pPr lvl="1"/>
                <a:r>
                  <a:rPr lang="en-US"/>
                  <a:t>Total transit time of 216 seconds</a:t>
                </a:r>
              </a:p>
              <a:p>
                <a:r>
                  <a:rPr lang="en-US"/>
                  <a:t>Total mass per orbit =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1000 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𝑓𝑔</m:t>
                    </m:r>
                  </m:oMath>
                </a14:m>
                <a:endParaRPr lang="en-US"/>
              </a:p>
              <a:p>
                <a:r>
                  <a:rPr lang="en-US"/>
                  <a:t>Will consider thermal calculation to see if ice particles will sublimate at a rate high enough to self clear</a:t>
                </a:r>
              </a:p>
              <a:p>
                <a:pPr lvl="1"/>
                <a:r>
                  <a:rPr lang="en-US"/>
                  <a:t>Possibility of adding a heating element to ensure self clearing of particles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576BDB-752E-2FA7-C077-C99DC69B57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00E18-E122-7AE4-FF50-CDEDDEB9B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4E318-ADF7-BA2B-4404-16C0C91EB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EA2C1-5695-F1F8-67D9-841ED54EC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6212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3">
            <a:extLst>
              <a:ext uri="{FF2B5EF4-FFF2-40B4-BE49-F238E27FC236}">
                <a16:creationId xmlns:a16="http://schemas.microsoft.com/office/drawing/2014/main" id="{8E672BAD-B7D5-9E31-0320-A73B4A92B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767" y="1423214"/>
            <a:ext cx="6039620" cy="38433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3252FD-5E0C-9958-44DB-839BBEDF32FC}"/>
              </a:ext>
            </a:extLst>
          </p:cNvPr>
          <p:cNvSpPr/>
          <p:nvPr/>
        </p:nvSpPr>
        <p:spPr>
          <a:xfrm>
            <a:off x="6174698" y="3821046"/>
            <a:ext cx="1068049" cy="3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B2E2D4-3714-8C54-05B4-C42F00F31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Charge Sensitive Amplifier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C5D208-534D-E413-A04A-993A323D58E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5926873" cy="4351338"/>
              </a:xfrm>
            </p:spPr>
            <p:txBody>
              <a:bodyPr/>
              <a:lstStyle/>
              <a:p>
                <a:r>
                  <a:rPr lang="en-US"/>
                  <a:t>Commonly used circuit</a:t>
                </a:r>
              </a:p>
              <a:p>
                <a:pPr lvl="1"/>
                <a:r>
                  <a:rPr lang="en-US"/>
                  <a:t>Commonly found designs can sense charges across sensor of around 2 femtocoulombs</a:t>
                </a:r>
              </a:p>
              <a:p>
                <a:r>
                  <a:rPr lang="en-US"/>
                  <a:t>Integrates current through Op-Amp</a:t>
                </a:r>
              </a:p>
              <a:p>
                <a:r>
                  <a:rPr lang="en-US"/>
                  <a:t>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/>
                  <a:t> determines the gain of the sensor</a:t>
                </a:r>
              </a:p>
              <a:p>
                <a:r>
                  <a:rPr lang="en-US"/>
                  <a:t>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/>
                  <a:t> determines time constant of sensing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C5D208-534D-E413-A04A-993A323D58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5926873" cy="4351338"/>
              </a:xfrm>
              <a:blipFill>
                <a:blip r:embed="rId3"/>
                <a:stretch>
                  <a:fillRect l="-1747" t="-2241" r="-3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51A11-F97E-591E-32E5-64C7FD078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CFA774-860C-3912-047F-018768FF4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42CA7E-6082-ECD2-9FDA-81F185231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DD67047-FA00-ECC5-141C-D28702792470}"/>
                  </a:ext>
                </a:extLst>
              </p:cNvPr>
              <p:cNvSpPr txBox="1"/>
              <p:nvPr/>
            </p:nvSpPr>
            <p:spPr>
              <a:xfrm>
                <a:off x="7446364" y="3206662"/>
                <a:ext cx="12254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 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DD67047-FA00-ECC5-141C-D287027924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6364" y="3206662"/>
                <a:ext cx="1225446" cy="369332"/>
              </a:xfrm>
              <a:prstGeom prst="rect">
                <a:avLst/>
              </a:prstGeom>
              <a:blipFill>
                <a:blip r:embed="rId4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B6F1A347-67C6-F626-09CB-4445058755AC}"/>
              </a:ext>
            </a:extLst>
          </p:cNvPr>
          <p:cNvSpPr/>
          <p:nvPr/>
        </p:nvSpPr>
        <p:spPr>
          <a:xfrm>
            <a:off x="10897849" y="3391328"/>
            <a:ext cx="1068049" cy="3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AF37356-6DC1-9B89-9B72-1D2BB89B77B0}"/>
                  </a:ext>
                </a:extLst>
              </p:cNvPr>
              <p:cNvSpPr txBox="1"/>
              <p:nvPr/>
            </p:nvSpPr>
            <p:spPr>
              <a:xfrm>
                <a:off x="10511822" y="3269980"/>
                <a:ext cx="1803817" cy="612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AF37356-6DC1-9B89-9B72-1D2BB89B77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1822" y="3269980"/>
                <a:ext cx="1803817" cy="6120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269E390-A994-CA83-3850-383C17291EC1}"/>
                  </a:ext>
                </a:extLst>
              </p:cNvPr>
              <p:cNvSpPr txBox="1"/>
              <p:nvPr/>
            </p:nvSpPr>
            <p:spPr>
              <a:xfrm>
                <a:off x="7188545" y="3755381"/>
                <a:ext cx="18038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𝑠𝑒𝑛𝑠𝑜𝑟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269E390-A994-CA83-3850-383C17291E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8545" y="3755381"/>
                <a:ext cx="180381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69CD87FB-7D12-C0ED-39EE-27C5754A8B6F}"/>
              </a:ext>
            </a:extLst>
          </p:cNvPr>
          <p:cNvSpPr/>
          <p:nvPr/>
        </p:nvSpPr>
        <p:spPr>
          <a:xfrm>
            <a:off x="8874552" y="2515639"/>
            <a:ext cx="1068049" cy="3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AB4CA4-C06D-4358-574E-0A3B80F1F3F4}"/>
              </a:ext>
            </a:extLst>
          </p:cNvPr>
          <p:cNvSpPr/>
          <p:nvPr/>
        </p:nvSpPr>
        <p:spPr>
          <a:xfrm>
            <a:off x="8914151" y="1720075"/>
            <a:ext cx="1068049" cy="3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9E81ECD-2E49-0F09-11DA-F12B590CE926}"/>
                  </a:ext>
                </a:extLst>
              </p:cNvPr>
              <p:cNvSpPr txBox="1"/>
              <p:nvPr/>
            </p:nvSpPr>
            <p:spPr>
              <a:xfrm>
                <a:off x="8717155" y="1617263"/>
                <a:ext cx="12254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9E81ECD-2E49-0F09-11DA-F12B590CE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7155" y="1617263"/>
                <a:ext cx="122544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677ED02-F3A4-AE4D-A907-0715A95B8B4B}"/>
                  </a:ext>
                </a:extLst>
              </p:cNvPr>
              <p:cNvSpPr txBox="1"/>
              <p:nvPr/>
            </p:nvSpPr>
            <p:spPr>
              <a:xfrm>
                <a:off x="8717155" y="2475694"/>
                <a:ext cx="12254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677ED02-F3A4-AE4D-A907-0715A95B8B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7155" y="2475694"/>
                <a:ext cx="122544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60590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E5E34-A3D0-A4E5-B82D-9E24D669C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Charge Sensitive Amplifier Sensitivity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69E915-EEC9-B360-65FD-2753E01223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27968"/>
                <a:ext cx="10515600" cy="2669128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𝑝𝐹</m:t>
                    </m:r>
                  </m:oMath>
                </a14:m>
                <a:r>
                  <a:rPr lang="en-US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=50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endParaRPr lang="en-US"/>
              </a:p>
              <a:p>
                <a:r>
                  <a:rPr lang="en-US"/>
                  <a:t>Second stage voltage amplifier (Gain of 20)</a:t>
                </a:r>
              </a:p>
              <a:p>
                <a:r>
                  <a:rPr lang="en-US"/>
                  <a:t>16-bit Analog to Digital Shield on 0-5V Range (0.076 mV resolution)</a:t>
                </a:r>
              </a:p>
              <a:p>
                <a:r>
                  <a:rPr lang="en-US" b="1"/>
                  <a:t>Theoretical resolution of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𝟎𝟎𝟕𝟔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𝒇𝑪</m:t>
                    </m:r>
                  </m:oMath>
                </a14:m>
                <a:endParaRPr lang="en-US" b="1"/>
              </a:p>
              <a:p>
                <a:r>
                  <a:rPr lang="en-US" b="1"/>
                  <a:t>Maximum input charge of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𝒑𝑪</m:t>
                    </m:r>
                  </m:oMath>
                </a14:m>
                <a:r>
                  <a:rPr lang="en-US" b="1"/>
                  <a:t> before maximum ADC value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69E915-EEC9-B360-65FD-2753E01223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27968"/>
                <a:ext cx="10515600" cy="2669128"/>
              </a:xfrm>
              <a:blipFill>
                <a:blip r:embed="rId2"/>
                <a:stretch>
                  <a:fillRect l="-1043" t="-3881" b="-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A6B851-A66A-B8A3-D9C2-69471AA0C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61256-228E-F5E4-6145-EB6D153D8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39F2F-FA3C-919D-E247-1FC792811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609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B604C-1A5F-D23F-4EC6-BEEDA67D8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Charge Sensitive Amplifier Results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AF66A-A1EC-7A07-0D1E-5F1F021AD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Charge Sensitive Amplifier</a:t>
            </a:r>
          </a:p>
          <a:p>
            <a:pPr lvl="1"/>
            <a:r>
              <a:rPr lang="en-US">
                <a:ea typeface="+mn-lt"/>
                <a:cs typeface="+mn-lt"/>
              </a:rPr>
              <a:t>Multiple proven designs used previously for this purpose</a:t>
            </a:r>
          </a:p>
          <a:p>
            <a:pPr lvl="2"/>
            <a:r>
              <a:rPr lang="en-US">
                <a:ea typeface="+mn-lt"/>
                <a:cs typeface="+mn-lt"/>
              </a:rPr>
              <a:t>One circuit shows noise floor of 0.2fC [1]</a:t>
            </a:r>
          </a:p>
          <a:p>
            <a:pPr lvl="3"/>
            <a:r>
              <a:rPr lang="en-US">
                <a:ea typeface="+mn-lt"/>
                <a:cs typeface="+mn-lt"/>
              </a:rPr>
              <a:t>Scale required for induction-based method</a:t>
            </a:r>
          </a:p>
          <a:p>
            <a:pPr lvl="2"/>
            <a:r>
              <a:rPr lang="en-US">
                <a:ea typeface="+mn-lt"/>
                <a:cs typeface="+mn-lt"/>
              </a:rPr>
              <a:t>Simpler design shows noise floor of 200fC [2]</a:t>
            </a:r>
          </a:p>
          <a:p>
            <a:pPr lvl="3"/>
            <a:r>
              <a:rPr lang="en-US">
                <a:ea typeface="+mn-lt"/>
                <a:cs typeface="+mn-lt"/>
              </a:rPr>
              <a:t>Satisfactory for conduction-based method</a:t>
            </a:r>
          </a:p>
          <a:p>
            <a:pPr lvl="1"/>
            <a:r>
              <a:rPr lang="en-US">
                <a:ea typeface="+mn-lt"/>
                <a:cs typeface="+mn-lt"/>
              </a:rPr>
              <a:t>Utilize op-amp current integrator with voltage amplifier into ADC</a:t>
            </a:r>
          </a:p>
          <a:p>
            <a:pPr lvl="1"/>
            <a:r>
              <a:rPr lang="en-US">
                <a:ea typeface="+mn-lt"/>
                <a:cs typeface="+mn-lt"/>
              </a:rPr>
              <a:t>Care must be taken to lower noise floor as much as possible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E49F3-37F2-8F3A-7EE4-B6954ACC7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8337A-F3B8-0F12-A466-DBD72D502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67F18-5D15-7642-99AC-19B742C5A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84FBBA-22F9-E284-E28A-DF047592E989}"/>
              </a:ext>
            </a:extLst>
          </p:cNvPr>
          <p:cNvSpPr txBox="1"/>
          <p:nvPr/>
        </p:nvSpPr>
        <p:spPr>
          <a:xfrm>
            <a:off x="152400" y="5014686"/>
            <a:ext cx="11875104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Segoe UI"/>
              </a:rPr>
              <a:t>[1] Robert Nerem and David Jones, “Charged Particle Pickup Tube Detector Used in Experimental Applications and Classroom</a:t>
            </a:r>
            <a:r>
              <a:rPr lang="en-US">
                <a:cs typeface="Segoe UI"/>
              </a:rPr>
              <a:t> </a:t>
            </a:r>
            <a:r>
              <a:rPr lang="en-US" sz="1600">
                <a:cs typeface="Segoe UI"/>
              </a:rPr>
              <a:t>Demonstrations”, Phys. Teach. 58, 200 (Feb. 2020)​</a:t>
            </a:r>
          </a:p>
          <a:p>
            <a:r>
              <a:rPr lang="en-US" sz="1600">
                <a:cs typeface="Segoe UI"/>
              </a:rPr>
              <a:t>[2] Ralf </a:t>
            </a:r>
            <a:r>
              <a:rPr lang="en-US" sz="1600" err="1">
                <a:cs typeface="Segoe UI"/>
              </a:rPr>
              <a:t>Srama</a:t>
            </a:r>
            <a:r>
              <a:rPr lang="en-US" sz="1600">
                <a:cs typeface="Segoe UI"/>
              </a:rPr>
              <a:t> and Siegfried Auer, “Low-charge detector for the monitoring of hyper-velocity micron-sized dust particles”, 2008 Meas. Sci. Technol. 19 055203</a:t>
            </a:r>
          </a:p>
        </p:txBody>
      </p:sp>
    </p:spTree>
    <p:extLst>
      <p:ext uri="{BB962C8B-B14F-4D97-AF65-F5344CB8AC3E}">
        <p14:creationId xmlns:p14="http://schemas.microsoft.com/office/powerpoint/2010/main" val="18700949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EA59078-7D5B-1AD1-09C1-8BB17AF2058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/>
                  <a:t>0.5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/>
                  <a:t> to 5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/>
                  <a:t> Particle Charges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EA59078-7D5B-1AD1-09C1-8BB17AF205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60E99-38E0-BEE0-3759-F42FE5517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F294D-5F93-FB2A-CA4F-5987BA94A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88814-C644-2281-B43B-2F13178C4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FFAB2A-BAA3-4A20-2A00-95FBAFDFC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0" y="1352324"/>
            <a:ext cx="8572500" cy="474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957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2FE1-5567-BB09-B83A-BE09D6D27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Method of Adding Charge to Particles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F32FAF-31C6-F8E1-B2DF-49806E280A7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/>
                  <a:t>Particles require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≥2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𝑓𝐶</m:t>
                    </m:r>
                  </m:oMath>
                </a14:m>
                <a:r>
                  <a:rPr lang="en-US"/>
                  <a:t> of charge to be detected</a:t>
                </a:r>
              </a:p>
              <a:p>
                <a:r>
                  <a:rPr lang="en-US"/>
                  <a:t>Currently have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0.02 −0.25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𝑓𝐶</m:t>
                    </m:r>
                  </m:oMath>
                </a14:m>
                <a:r>
                  <a:rPr lang="en-US"/>
                  <a:t> of charge</a:t>
                </a:r>
              </a:p>
              <a:p>
                <a:r>
                  <a:rPr lang="en-US"/>
                  <a:t> Requires addition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12358−3000 </m:t>
                    </m:r>
                  </m:oMath>
                </a14:m>
                <a:r>
                  <a:rPr lang="en-US"/>
                  <a:t>electrons per particle</a:t>
                </a:r>
              </a:p>
              <a:p>
                <a:r>
                  <a:rPr lang="en-US"/>
                  <a:t>Could be accomplished with electron gun / electron beam</a:t>
                </a:r>
              </a:p>
              <a:p>
                <a:pPr lvl="1"/>
                <a:r>
                  <a:rPr lang="en-US" u="sng"/>
                  <a:t>Further research is required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F32FAF-31C6-F8E1-B2DF-49806E280A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D695D-9D46-40D5-E5B9-81B64114F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D2FDF-8205-09BF-C320-1EA94EE87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05FB44-D266-3C01-BCD7-F12CC6BAB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1232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4F7B0-D9B5-1DA3-9F1A-D9EE4287B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Possible Electrostatic Design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787D7-9A45-63E6-034C-9E305D0E7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2725"/>
            <a:ext cx="10515600" cy="4351338"/>
          </a:xfrm>
        </p:spPr>
        <p:txBody>
          <a:bodyPr/>
          <a:lstStyle/>
          <a:p>
            <a:r>
              <a:rPr lang="en-US"/>
              <a:t>Trade selection has narrowed down the possible sensing method</a:t>
            </a:r>
          </a:p>
          <a:p>
            <a:r>
              <a:rPr lang="en-US"/>
              <a:t>Potential sensing types are electrostatic induction, conduction, or a hybrid type (inductor tube prior to conduction collector)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54E04-61F9-0592-774E-04B4C6470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892E6B-0520-52BE-60FF-887C22472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1DC9E-C7C1-3684-31B8-2F92A3AF4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57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45434A-6A2D-6B1F-F918-D6F442D32D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7" t="12660" r="41797" b="20458"/>
          <a:stretch/>
        </p:blipFill>
        <p:spPr>
          <a:xfrm>
            <a:off x="928259" y="3111003"/>
            <a:ext cx="2762250" cy="24738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52C489-7DA8-CDDA-FC1A-89F85FADD1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5" t="12960" r="28125" b="20457"/>
          <a:stretch/>
        </p:blipFill>
        <p:spPr>
          <a:xfrm>
            <a:off x="4449027" y="3111003"/>
            <a:ext cx="2913984" cy="24738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B6AAF09-4DB1-E7D7-1CA8-D55140960C2C}"/>
              </a:ext>
            </a:extLst>
          </p:cNvPr>
          <p:cNvSpPr txBox="1"/>
          <p:nvPr/>
        </p:nvSpPr>
        <p:spPr>
          <a:xfrm>
            <a:off x="928259" y="5649397"/>
            <a:ext cx="2762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Induction Method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05E72F-9434-AC2E-A5B3-5ADDD91D456D}"/>
              </a:ext>
            </a:extLst>
          </p:cNvPr>
          <p:cNvSpPr txBox="1"/>
          <p:nvPr/>
        </p:nvSpPr>
        <p:spPr>
          <a:xfrm>
            <a:off x="4449027" y="5589350"/>
            <a:ext cx="2913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Conduction Method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CFCB46-2A29-C8B2-A1E3-8D054EB6BE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6" t="17897" r="30270" b="16058"/>
          <a:stretch/>
        </p:blipFill>
        <p:spPr>
          <a:xfrm>
            <a:off x="8121529" y="3111003"/>
            <a:ext cx="3401150" cy="24738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7224F2-5816-FBDF-31C6-278CDACFA0CA}"/>
              </a:ext>
            </a:extLst>
          </p:cNvPr>
          <p:cNvSpPr txBox="1"/>
          <p:nvPr/>
        </p:nvSpPr>
        <p:spPr>
          <a:xfrm>
            <a:off x="8121528" y="5607614"/>
            <a:ext cx="340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Hybrid Method</a:t>
            </a:r>
          </a:p>
        </p:txBody>
      </p:sp>
    </p:spTree>
    <p:extLst>
      <p:ext uri="{BB962C8B-B14F-4D97-AF65-F5344CB8AC3E}">
        <p14:creationId xmlns:p14="http://schemas.microsoft.com/office/powerpoint/2010/main" val="376741918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53E427F-5DC2-31E6-1793-85CB6086B2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Vibration Sensing Method Backup Slides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060CB-2E3C-7116-570E-F85FF83E8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581C58-37B0-2A99-71C0-74FE4C540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A7E58-6765-89FD-44A1-16AF5538D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077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06AA7-FF8D-6CFD-0306-211682821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Acoustic Sensor: Engineering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15FB8-8A98-FEE5-6005-8CCDB78FB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6907" y="1639339"/>
            <a:ext cx="4432693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/>
              <a:t>Momentum Methods:</a:t>
            </a:r>
          </a:p>
          <a:p>
            <a:pPr lvl="1"/>
            <a:r>
              <a:rPr lang="en-US"/>
              <a:t>Calculated force from change in momentum of particles</a:t>
            </a:r>
            <a:endParaRPr lang="en-US">
              <a:cs typeface="Calibri"/>
            </a:endParaRPr>
          </a:p>
          <a:p>
            <a:pPr lvl="1"/>
            <a:r>
              <a:rPr lang="en-US"/>
              <a:t>Used appropriate beam deflection equation</a:t>
            </a:r>
            <a:endParaRPr lang="en-US">
              <a:cs typeface="Calibri"/>
            </a:endParaRPr>
          </a:p>
          <a:p>
            <a:pPr lvl="2"/>
            <a:r>
              <a:rPr lang="en-US"/>
              <a:t>Did both point load and distributed load</a:t>
            </a:r>
          </a:p>
          <a:p>
            <a:r>
              <a:rPr lang="en-US"/>
              <a:t>Energy Methods:</a:t>
            </a:r>
            <a:endParaRPr lang="en-US">
              <a:cs typeface="Calibri"/>
            </a:endParaRPr>
          </a:p>
          <a:p>
            <a:pPr lvl="1"/>
            <a:r>
              <a:rPr lang="en-US"/>
              <a:t>Conservation of energy with kinetic energy of particle and strain energy of beam</a:t>
            </a:r>
            <a:endParaRPr lang="en-US">
              <a:cs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19810-C1C6-DE9F-C31B-914EB0FF7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7A7CA-BE5E-97B1-A001-D8F40E984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E4865-0598-26A0-0859-42949DCD7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59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D6FAEFD-FF22-4975-4173-1AE8D5040F17}"/>
              </a:ext>
            </a:extLst>
          </p:cNvPr>
          <p:cNvGrpSpPr/>
          <p:nvPr/>
        </p:nvGrpSpPr>
        <p:grpSpPr>
          <a:xfrm>
            <a:off x="1181301" y="1639339"/>
            <a:ext cx="2253034" cy="3957886"/>
            <a:chOff x="1181301" y="1639339"/>
            <a:chExt cx="2253034" cy="395788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1F5001A-BCEC-9975-B0B5-27A9DE0DD2A1}"/>
                </a:ext>
              </a:extLst>
            </p:cNvPr>
            <p:cNvGrpSpPr/>
            <p:nvPr/>
          </p:nvGrpSpPr>
          <p:grpSpPr>
            <a:xfrm>
              <a:off x="1181301" y="1639339"/>
              <a:ext cx="2253034" cy="3957886"/>
              <a:chOff x="1181301" y="1639339"/>
              <a:chExt cx="2253034" cy="3957886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9EC7E63-355F-1BF7-B536-718A853FB80C}"/>
                  </a:ext>
                </a:extLst>
              </p:cNvPr>
              <p:cNvSpPr/>
              <p:nvPr/>
            </p:nvSpPr>
            <p:spPr>
              <a:xfrm rot="5400000">
                <a:off x="-380385" y="3620331"/>
                <a:ext cx="3688266" cy="13557"/>
              </a:xfrm>
              <a:custGeom>
                <a:avLst/>
                <a:gdLst>
                  <a:gd name="connsiteX0" fmla="*/ 0 w 6184900"/>
                  <a:gd name="connsiteY0" fmla="*/ 0 h 952517"/>
                  <a:gd name="connsiteX1" fmla="*/ 3086100 w 6184900"/>
                  <a:gd name="connsiteY1" fmla="*/ 952500 h 952517"/>
                  <a:gd name="connsiteX2" fmla="*/ 6184900 w 6184900"/>
                  <a:gd name="connsiteY2" fmla="*/ 25400 h 952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84900" h="952517">
                    <a:moveTo>
                      <a:pt x="0" y="0"/>
                    </a:moveTo>
                    <a:cubicBezTo>
                      <a:pt x="1027641" y="474133"/>
                      <a:pt x="2055283" y="948267"/>
                      <a:pt x="3086100" y="952500"/>
                    </a:cubicBezTo>
                    <a:cubicBezTo>
                      <a:pt x="4116917" y="956733"/>
                      <a:pt x="5634567" y="194733"/>
                      <a:pt x="6184900" y="25400"/>
                    </a:cubicBezTo>
                  </a:path>
                </a:pathLst>
              </a:custGeom>
              <a:noFill/>
              <a:ln w="38100">
                <a:solidFill>
                  <a:schemeClr val="bg1">
                    <a:lumMod val="85000"/>
                    <a:lumOff val="1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4ABB5BE7-B328-D91F-979F-8C0F857EF799}"/>
                  </a:ext>
                </a:extLst>
              </p:cNvPr>
              <p:cNvGrpSpPr/>
              <p:nvPr/>
            </p:nvGrpSpPr>
            <p:grpSpPr>
              <a:xfrm>
                <a:off x="1181301" y="1639339"/>
                <a:ext cx="2253034" cy="3957886"/>
                <a:chOff x="1181301" y="1639339"/>
                <a:chExt cx="2253034" cy="3957886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709CCD46-291F-69B3-F558-10E236E282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70527" y="3627109"/>
                  <a:ext cx="1723545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9FDA93F6-01AE-FEE5-C9E8-EB2E9B0F5520}"/>
                    </a:ext>
                  </a:extLst>
                </p:cNvPr>
                <p:cNvGrpSpPr/>
                <p:nvPr/>
              </p:nvGrpSpPr>
              <p:grpSpPr>
                <a:xfrm>
                  <a:off x="1181301" y="1639339"/>
                  <a:ext cx="282448" cy="3957886"/>
                  <a:chOff x="1181301" y="1639339"/>
                  <a:chExt cx="282448" cy="3957886"/>
                </a:xfrm>
              </p:grpSpPr>
              <p:sp>
                <p:nvSpPr>
                  <p:cNvPr id="32" name="Freeform: Shape 31">
                    <a:extLst>
                      <a:ext uri="{FF2B5EF4-FFF2-40B4-BE49-F238E27FC236}">
                        <a16:creationId xmlns:a16="http://schemas.microsoft.com/office/drawing/2014/main" id="{E3668BF4-54A0-D647-9952-4E20FC80B8C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-521608" y="3476152"/>
                    <a:ext cx="3688266" cy="282447"/>
                  </a:xfrm>
                  <a:custGeom>
                    <a:avLst/>
                    <a:gdLst>
                      <a:gd name="connsiteX0" fmla="*/ 0 w 6184900"/>
                      <a:gd name="connsiteY0" fmla="*/ 0 h 952517"/>
                      <a:gd name="connsiteX1" fmla="*/ 3086100 w 6184900"/>
                      <a:gd name="connsiteY1" fmla="*/ 952500 h 952517"/>
                      <a:gd name="connsiteX2" fmla="*/ 6184900 w 6184900"/>
                      <a:gd name="connsiteY2" fmla="*/ 25400 h 9525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184900" h="952517">
                        <a:moveTo>
                          <a:pt x="0" y="0"/>
                        </a:moveTo>
                        <a:cubicBezTo>
                          <a:pt x="1027641" y="474133"/>
                          <a:pt x="2055283" y="948267"/>
                          <a:pt x="3086100" y="952500"/>
                        </a:cubicBezTo>
                        <a:cubicBezTo>
                          <a:pt x="4116917" y="956733"/>
                          <a:pt x="5634567" y="194733"/>
                          <a:pt x="6184900" y="25400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Isosceles Triangle 32">
                    <a:extLst>
                      <a:ext uri="{FF2B5EF4-FFF2-40B4-BE49-F238E27FC236}">
                        <a16:creationId xmlns:a16="http://schemas.microsoft.com/office/drawing/2014/main" id="{6D16C50C-9F68-B827-A0B5-1EA0BA12C73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196287" y="5329763"/>
                    <a:ext cx="287274" cy="247650"/>
                  </a:xfrm>
                  <a:prstGeom prst="triangl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Isosceles Triangle 33">
                    <a:extLst>
                      <a:ext uri="{FF2B5EF4-FFF2-40B4-BE49-F238E27FC236}">
                        <a16:creationId xmlns:a16="http://schemas.microsoft.com/office/drawing/2014/main" id="{AFD53E6A-A2BF-D895-99FE-4AA9AA856D7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196287" y="1659151"/>
                    <a:ext cx="287274" cy="247650"/>
                  </a:xfrm>
                  <a:prstGeom prst="triangl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AC1A4387-EBF1-822A-35B0-583A34B5508C}"/>
                    </a:ext>
                  </a:extLst>
                </p:cNvPr>
                <p:cNvSpPr/>
                <p:nvPr/>
              </p:nvSpPr>
              <p:spPr>
                <a:xfrm>
                  <a:off x="3134842" y="3474243"/>
                  <a:ext cx="299493" cy="30573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F92885E-27E1-2BAE-A942-55820D1E4839}"/>
                </a:ext>
              </a:extLst>
            </p:cNvPr>
            <p:cNvCxnSpPr>
              <a:cxnSpLocks/>
            </p:cNvCxnSpPr>
            <p:nvPr/>
          </p:nvCxnSpPr>
          <p:spPr>
            <a:xfrm>
              <a:off x="1181301" y="3627108"/>
              <a:ext cx="296812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49A3DDD0-140A-13ED-446E-A6F2C5FF671F}"/>
                    </a:ext>
                  </a:extLst>
                </p:cNvPr>
                <p:cNvSpPr txBox="1"/>
                <p:nvPr/>
              </p:nvSpPr>
              <p:spPr>
                <a:xfrm>
                  <a:off x="1296146" y="3240885"/>
                  <a:ext cx="54072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49A3DDD0-140A-13ED-446E-A6F2C5FF67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6146" y="3240885"/>
                  <a:ext cx="540725" cy="276999"/>
                </a:xfrm>
                <a:prstGeom prst="rect">
                  <a:avLst/>
                </a:prstGeom>
                <a:blipFill>
                  <a:blip r:embed="rId2"/>
                  <a:stretch>
                    <a:fillRect l="-5682" r="-2273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D276AE0-DBD5-340E-AE57-D7CFFDEEC398}"/>
                  </a:ext>
                </a:extLst>
              </p:cNvPr>
              <p:cNvSpPr txBox="1"/>
              <p:nvPr/>
            </p:nvSpPr>
            <p:spPr>
              <a:xfrm>
                <a:off x="9181516" y="1905342"/>
                <a:ext cx="113524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𝑅𝑚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D276AE0-DBD5-340E-AE57-D7CFFDEEC3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516" y="1905342"/>
                <a:ext cx="1135246" cy="276999"/>
              </a:xfrm>
              <a:prstGeom prst="rect">
                <a:avLst/>
              </a:prstGeom>
              <a:blipFill>
                <a:blip r:embed="rId3"/>
                <a:stretch>
                  <a:fillRect l="-4301" r="-4839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6D9AD2C-AC20-CE16-7D5F-135E819F6231}"/>
                  </a:ext>
                </a:extLst>
              </p:cNvPr>
              <p:cNvSpPr txBox="1"/>
              <p:nvPr/>
            </p:nvSpPr>
            <p:spPr>
              <a:xfrm>
                <a:off x="8515972" y="3240518"/>
                <a:ext cx="3442706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/>
                  <a:t> impact rate (particles/sec)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/>
                  <a:t> mass of particle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/>
                  <a:t> velocity change of Particle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/>
                  <a:t> modulus of elasticity</a:t>
                </a:r>
              </a:p>
              <a:p>
                <a:r>
                  <a:rPr lang="en-US"/>
                  <a:t>F = force of impact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6D9AD2C-AC20-CE16-7D5F-135E819F62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972" y="3240518"/>
                <a:ext cx="3442706" cy="1477328"/>
              </a:xfrm>
              <a:prstGeom prst="rect">
                <a:avLst/>
              </a:prstGeom>
              <a:blipFill>
                <a:blip r:embed="rId4"/>
                <a:stretch>
                  <a:fillRect l="-1593" t="-2479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488AF7D-3F0D-165E-5618-4A127882C72D}"/>
                  </a:ext>
                </a:extLst>
              </p:cNvPr>
              <p:cNvSpPr txBox="1"/>
              <p:nvPr/>
            </p:nvSpPr>
            <p:spPr>
              <a:xfrm>
                <a:off x="8144376" y="5009620"/>
                <a:ext cx="4047624" cy="88793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libri"/>
                              <a:cs typeface="Calibri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libri"/>
                              <a:cs typeface="Calibri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libri"/>
                              <a:cs typeface="Calibri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libri"/>
                          <a:cs typeface="Calibri"/>
                        </a:rPr>
                        <m:t>𝑚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libri"/>
                              <a:cs typeface="Calibri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libri"/>
                              <a:cs typeface="Calibri"/>
                            </a:rPr>
                            <m:t>𝑉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libri"/>
                              <a:cs typeface="Calibri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libri"/>
                          <a:cs typeface="Calibri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libri"/>
                              <a:cs typeface="Calibri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libri"/>
                              <a:cs typeface="Calibri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libri"/>
                              <a:cs typeface="Calibri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libri"/>
                          <a:cs typeface="Calibri"/>
                        </a:rPr>
                        <m:t>𝐹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libri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libri"/>
                              <a:cs typeface="Calibri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libri"/>
                              <a:cs typeface="Calibri"/>
                            </a:rPr>
                            <m:t>𝑚𝑎𝑥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libri"/>
                          <a:cs typeface="Calibri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libri"/>
                              <a:cs typeface="Calibri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libri"/>
                              <a:cs typeface="Calibri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libri"/>
                              <a:cs typeface="Calibri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libri"/>
                          <a:cs typeface="Calibri"/>
                        </a:rPr>
                        <m:t>𝑚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libri"/>
                              <a:cs typeface="Calibri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libri"/>
                              <a:cs typeface="Calibri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libri"/>
                              <a:cs typeface="Calibri"/>
                            </a:rPr>
                            <m:t>𝑒𝑉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libri"/>
                              <a:cs typeface="Calibri"/>
                            </a:rPr>
                            <m:t>)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libri"/>
                              <a:cs typeface="Calibri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>
                  <a:ea typeface="Calibri"/>
                  <a:cs typeface="Calibri"/>
                </a:endParaRPr>
              </a:p>
              <a:p>
                <a:endParaRPr lang="en-US">
                  <a:ea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488AF7D-3F0D-165E-5618-4A127882C7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4376" y="5009620"/>
                <a:ext cx="4047624" cy="88793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36493A9-3EC8-7DF9-D5A1-304331852556}"/>
                  </a:ext>
                </a:extLst>
              </p:cNvPr>
              <p:cNvSpPr txBox="1"/>
              <p:nvPr/>
            </p:nvSpPr>
            <p:spPr>
              <a:xfrm>
                <a:off x="8377903" y="2317188"/>
                <a:ext cx="2666998" cy="92333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libri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libri"/>
                              <a:cs typeface="Calibri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libri"/>
                              <a:cs typeface="Calibri"/>
                            </a:rPr>
                            <m:t>𝑚𝑎𝑥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libri"/>
                          <a:cs typeface="Calibri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𝐹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/>
                            </a:rPr>
                            <m:t>48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𝐸𝐼</m:t>
                          </m:r>
                        </m:den>
                      </m:f>
                    </m:oMath>
                  </m:oMathPara>
                </a14:m>
                <a:endParaRPr lang="en-US">
                  <a:ea typeface="Calibri"/>
                  <a:cs typeface="Calibri"/>
                </a:endParaRPr>
              </a:p>
              <a:p>
                <a:endParaRPr lang="en-US">
                  <a:ea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36493A9-3EC8-7DF9-D5A1-3043318525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7903" y="2317188"/>
                <a:ext cx="2666998" cy="9233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9246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104A6-692E-53C3-7C2B-29DDBD761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87169-0626-43FB-5620-C9087BAF7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AA664-BF34-E5D5-E658-ACFDDCFD5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6" descr="Diagram&#10;&#10;Description automatically generated">
            <a:extLst>
              <a:ext uri="{FF2B5EF4-FFF2-40B4-BE49-F238E27FC236}">
                <a16:creationId xmlns:a16="http://schemas.microsoft.com/office/drawing/2014/main" id="{F5A20C0F-8FF0-1D54-6B66-EE912A8165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2" b="95"/>
          <a:stretch/>
        </p:blipFill>
        <p:spPr>
          <a:xfrm>
            <a:off x="298077" y="245330"/>
            <a:ext cx="10497648" cy="591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854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4C86D-47A1-BE5C-88D4-555A3A266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Beam Deflection Calculations</a:t>
            </a:r>
            <a:endParaRPr lang="en-US"/>
          </a:p>
        </p:txBody>
      </p:sp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9C6A1517-1592-5E25-0C7D-C3F6E77CE1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30" b="60526"/>
          <a:stretch/>
        </p:blipFill>
        <p:spPr>
          <a:xfrm>
            <a:off x="3347087" y="4539099"/>
            <a:ext cx="3151864" cy="125203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4E96E-6C72-2CCD-E45C-01A3048D3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52798-E410-FD8B-62C5-73E3E3AC2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9EDD3-B536-F399-D4CE-7CFDC06F4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60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5555C54-36B8-46F4-6AE5-51E0673C5C0D}"/>
              </a:ext>
            </a:extLst>
          </p:cNvPr>
          <p:cNvGrpSpPr/>
          <p:nvPr/>
        </p:nvGrpSpPr>
        <p:grpSpPr>
          <a:xfrm>
            <a:off x="1181301" y="1639339"/>
            <a:ext cx="2253034" cy="3957886"/>
            <a:chOff x="1181301" y="1639339"/>
            <a:chExt cx="2253034" cy="39578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EF2E67D-D139-35C8-8259-12D29E04B363}"/>
                </a:ext>
              </a:extLst>
            </p:cNvPr>
            <p:cNvGrpSpPr/>
            <p:nvPr/>
          </p:nvGrpSpPr>
          <p:grpSpPr>
            <a:xfrm>
              <a:off x="1181301" y="1639339"/>
              <a:ext cx="2253034" cy="3957886"/>
              <a:chOff x="1181301" y="1639339"/>
              <a:chExt cx="2253034" cy="3957886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760CB194-88A5-A096-AAB9-9B2D815C9639}"/>
                  </a:ext>
                </a:extLst>
              </p:cNvPr>
              <p:cNvSpPr/>
              <p:nvPr/>
            </p:nvSpPr>
            <p:spPr>
              <a:xfrm rot="5400000">
                <a:off x="-380385" y="3620331"/>
                <a:ext cx="3688266" cy="13557"/>
              </a:xfrm>
              <a:custGeom>
                <a:avLst/>
                <a:gdLst>
                  <a:gd name="connsiteX0" fmla="*/ 0 w 6184900"/>
                  <a:gd name="connsiteY0" fmla="*/ 0 h 952517"/>
                  <a:gd name="connsiteX1" fmla="*/ 3086100 w 6184900"/>
                  <a:gd name="connsiteY1" fmla="*/ 952500 h 952517"/>
                  <a:gd name="connsiteX2" fmla="*/ 6184900 w 6184900"/>
                  <a:gd name="connsiteY2" fmla="*/ 25400 h 952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84900" h="952517">
                    <a:moveTo>
                      <a:pt x="0" y="0"/>
                    </a:moveTo>
                    <a:cubicBezTo>
                      <a:pt x="1027641" y="474133"/>
                      <a:pt x="2055283" y="948267"/>
                      <a:pt x="3086100" y="952500"/>
                    </a:cubicBezTo>
                    <a:cubicBezTo>
                      <a:pt x="4116917" y="956733"/>
                      <a:pt x="5634567" y="194733"/>
                      <a:pt x="6184900" y="25400"/>
                    </a:cubicBezTo>
                  </a:path>
                </a:pathLst>
              </a:custGeom>
              <a:noFill/>
              <a:ln w="38100">
                <a:solidFill>
                  <a:schemeClr val="bg1">
                    <a:lumMod val="85000"/>
                    <a:lumOff val="1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338B6CD0-9B25-DB68-F111-5FA162896358}"/>
                  </a:ext>
                </a:extLst>
              </p:cNvPr>
              <p:cNvGrpSpPr/>
              <p:nvPr/>
            </p:nvGrpSpPr>
            <p:grpSpPr>
              <a:xfrm>
                <a:off x="1181301" y="1639339"/>
                <a:ext cx="2253034" cy="3957886"/>
                <a:chOff x="1181301" y="1639339"/>
                <a:chExt cx="2253034" cy="3957886"/>
              </a:xfrm>
            </p:grpSpPr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DB4048C6-6C9C-905B-2351-2652A30220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70527" y="3627109"/>
                  <a:ext cx="1723545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A617BEAC-8DCB-4646-22B2-31FC7A605616}"/>
                    </a:ext>
                  </a:extLst>
                </p:cNvPr>
                <p:cNvGrpSpPr/>
                <p:nvPr/>
              </p:nvGrpSpPr>
              <p:grpSpPr>
                <a:xfrm>
                  <a:off x="1181301" y="1639339"/>
                  <a:ext cx="282448" cy="3957886"/>
                  <a:chOff x="1181301" y="1639339"/>
                  <a:chExt cx="282448" cy="3957886"/>
                </a:xfrm>
              </p:grpSpPr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id="{138A97EE-0A4D-86F3-C4D1-668260A9C3E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-521608" y="3476152"/>
                    <a:ext cx="3688266" cy="282447"/>
                  </a:xfrm>
                  <a:custGeom>
                    <a:avLst/>
                    <a:gdLst>
                      <a:gd name="connsiteX0" fmla="*/ 0 w 6184900"/>
                      <a:gd name="connsiteY0" fmla="*/ 0 h 952517"/>
                      <a:gd name="connsiteX1" fmla="*/ 3086100 w 6184900"/>
                      <a:gd name="connsiteY1" fmla="*/ 952500 h 952517"/>
                      <a:gd name="connsiteX2" fmla="*/ 6184900 w 6184900"/>
                      <a:gd name="connsiteY2" fmla="*/ 25400 h 9525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184900" h="952517">
                        <a:moveTo>
                          <a:pt x="0" y="0"/>
                        </a:moveTo>
                        <a:cubicBezTo>
                          <a:pt x="1027641" y="474133"/>
                          <a:pt x="2055283" y="948267"/>
                          <a:pt x="3086100" y="952500"/>
                        </a:cubicBezTo>
                        <a:cubicBezTo>
                          <a:pt x="4116917" y="956733"/>
                          <a:pt x="5634567" y="194733"/>
                          <a:pt x="6184900" y="25400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" name="Isosceles Triangle 11">
                    <a:extLst>
                      <a:ext uri="{FF2B5EF4-FFF2-40B4-BE49-F238E27FC236}">
                        <a16:creationId xmlns:a16="http://schemas.microsoft.com/office/drawing/2014/main" id="{51303AF9-A27A-8F7F-40D2-2A76EF2A0A0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196287" y="5329763"/>
                    <a:ext cx="287274" cy="247650"/>
                  </a:xfrm>
                  <a:prstGeom prst="triangl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Isosceles Triangle 12">
                    <a:extLst>
                      <a:ext uri="{FF2B5EF4-FFF2-40B4-BE49-F238E27FC236}">
                        <a16:creationId xmlns:a16="http://schemas.microsoft.com/office/drawing/2014/main" id="{407B9199-65C0-A855-532B-EBA8CD4D2B5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196287" y="1659151"/>
                    <a:ext cx="287274" cy="247650"/>
                  </a:xfrm>
                  <a:prstGeom prst="triangl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36EFD406-583B-87BB-7BAB-833C3FE34CBC}"/>
                    </a:ext>
                  </a:extLst>
                </p:cNvPr>
                <p:cNvSpPr/>
                <p:nvPr/>
              </p:nvSpPr>
              <p:spPr>
                <a:xfrm>
                  <a:off x="3134842" y="3474243"/>
                  <a:ext cx="299493" cy="30573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62F5643-D305-7361-13DD-476E6FD6FFBA}"/>
                </a:ext>
              </a:extLst>
            </p:cNvPr>
            <p:cNvCxnSpPr>
              <a:cxnSpLocks/>
            </p:cNvCxnSpPr>
            <p:nvPr/>
          </p:nvCxnSpPr>
          <p:spPr>
            <a:xfrm>
              <a:off x="1181301" y="3627108"/>
              <a:ext cx="296812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355BD79-3B7B-A9FA-80F8-932F915C0345}"/>
                    </a:ext>
                  </a:extLst>
                </p:cNvPr>
                <p:cNvSpPr txBox="1"/>
                <p:nvPr/>
              </p:nvSpPr>
              <p:spPr>
                <a:xfrm>
                  <a:off x="1296146" y="3240885"/>
                  <a:ext cx="54072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355BD79-3B7B-A9FA-80F8-932F915C03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6146" y="3240885"/>
                  <a:ext cx="540725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5682" r="-2273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212F13FD-1E5E-EEFF-5DC8-46749CE16D2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24453493"/>
                  </p:ext>
                </p:extLst>
              </p:nvPr>
            </p:nvGraphicFramePr>
            <p:xfrm>
              <a:off x="6886827" y="1711822"/>
              <a:ext cx="4754880" cy="3203956"/>
            </p:xfrm>
            <a:graphic>
              <a:graphicData uri="http://schemas.openxmlformats.org/drawingml/2006/table">
                <a:tbl>
                  <a:tblPr firstRow="1" firstCol="1">
                    <a:tableStyleId>{5C22544A-7EE6-4342-B048-85BDC9FD1C3A}</a:tableStyleId>
                  </a:tblPr>
                  <a:tblGrid>
                    <a:gridCol w="1569720">
                      <a:extLst>
                        <a:ext uri="{9D8B030D-6E8A-4147-A177-3AD203B41FA5}">
                          <a16:colId xmlns:a16="http://schemas.microsoft.com/office/drawing/2014/main" val="3850082216"/>
                        </a:ext>
                      </a:extLst>
                    </a:gridCol>
                    <a:gridCol w="1066800">
                      <a:extLst>
                        <a:ext uri="{9D8B030D-6E8A-4147-A177-3AD203B41FA5}">
                          <a16:colId xmlns:a16="http://schemas.microsoft.com/office/drawing/2014/main" val="3688428444"/>
                        </a:ext>
                      </a:extLst>
                    </a:gridCol>
                    <a:gridCol w="1066800">
                      <a:extLst>
                        <a:ext uri="{9D8B030D-6E8A-4147-A177-3AD203B41FA5}">
                          <a16:colId xmlns:a16="http://schemas.microsoft.com/office/drawing/2014/main" val="3942301587"/>
                        </a:ext>
                      </a:extLst>
                    </a:gridCol>
                    <a:gridCol w="1051560">
                      <a:extLst>
                        <a:ext uri="{9D8B030D-6E8A-4147-A177-3AD203B41FA5}">
                          <a16:colId xmlns:a16="http://schemas.microsoft.com/office/drawing/2014/main" val="4164592668"/>
                        </a:ext>
                      </a:extLst>
                    </a:gridCol>
                  </a:tblGrid>
                  <a:tr h="180975">
                    <a:tc gridSpan="2">
                      <a:txBody>
                        <a:bodyPr/>
                        <a:lstStyle/>
                        <a:p>
                          <a:pPr marL="0" marR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Results 1: assuming 9cm*2cm beam area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54772553"/>
                      </a:ext>
                    </a:extLst>
                  </a:tr>
                  <a:tr h="180975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diameter </a:t>
                          </a:r>
                          <a14:m>
                            <m:oMath xmlns:m="http://schemas.openxmlformats.org/officeDocument/2006/math"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2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4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24279494"/>
                      </a:ext>
                    </a:extLst>
                  </a:tr>
                  <a:tr h="180975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impacts/sec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27,580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3,447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431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471828768"/>
                      </a:ext>
                    </a:extLst>
                  </a:tr>
                  <a:tr h="180975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Deflection: </a:t>
                          </a:r>
                          <a:endParaRPr lang="en-US" sz="1100">
                            <a:effectLst/>
                          </a:endParaRPr>
                        </a:p>
                        <a:p>
                          <a:pPr marL="0" marR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Distributed Load </a:t>
                          </a:r>
                          <a14:m>
                            <m:oMath xmlns:m="http://schemas.openxmlformats.org/officeDocument/2006/math"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) </m:t>
                              </m:r>
                            </m:oMath>
                          </a14:m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0.439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0.439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0.439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69143005"/>
                      </a:ext>
                    </a:extLst>
                  </a:tr>
                  <a:tr h="180975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Point Load at Center</a:t>
                          </a:r>
                          <a14:m>
                            <m:oMath xmlns:m="http://schemas.openxmlformats.org/officeDocument/2006/math"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4.28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4.28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4.29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637212503"/>
                      </a:ext>
                    </a:extLst>
                  </a:tr>
                  <a:tr h="180975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Energy Methods</a:t>
                          </a:r>
                          <a14:m>
                            <m:oMath xmlns:m="http://schemas.openxmlformats.org/officeDocument/2006/math"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25.2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71.5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201.5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55661546"/>
                      </a:ext>
                    </a:extLst>
                  </a:tr>
                  <a:tr h="180975">
                    <a:tc gridSpan="2">
                      <a:txBody>
                        <a:bodyPr/>
                        <a:lstStyle/>
                        <a:p>
                          <a:pPr marL="0" marR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Results 2: assuming 2cm*2cm beam area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252350586"/>
                      </a:ext>
                    </a:extLst>
                  </a:tr>
                  <a:tr h="180975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diameter (micrometer)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2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4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315374879"/>
                      </a:ext>
                    </a:extLst>
                  </a:tr>
                  <a:tr h="180975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impacts/sec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6,129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766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95.8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959625973"/>
                      </a:ext>
                    </a:extLst>
                  </a:tr>
                  <a:tr h="180975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Deflection: </a:t>
                          </a:r>
                          <a:endParaRPr lang="en-US" sz="1100">
                            <a:effectLst/>
                          </a:endParaRPr>
                        </a:p>
                        <a:p>
                          <a:pPr marL="0" marR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Distributed Load</a:t>
                          </a:r>
                          <a14:m>
                            <m:oMath xmlns:m="http://schemas.openxmlformats.org/officeDocument/2006/math"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0.00107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0.00107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0.00107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069167608"/>
                      </a:ext>
                    </a:extLst>
                  </a:tr>
                  <a:tr h="180975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Point Load at Center</a:t>
                          </a:r>
                          <a14:m>
                            <m:oMath xmlns:m="http://schemas.openxmlformats.org/officeDocument/2006/math"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0.212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0.212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0.212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964468309"/>
                      </a:ext>
                    </a:extLst>
                  </a:tr>
                  <a:tr h="180975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Energy Methods</a:t>
                          </a:r>
                          <a14:m>
                            <m:oMath xmlns:m="http://schemas.openxmlformats.org/officeDocument/2006/math"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5.28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14.9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4.23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0576709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212F13FD-1E5E-EEFF-5DC8-46749CE16D2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24453493"/>
                  </p:ext>
                </p:extLst>
              </p:nvPr>
            </p:nvGraphicFramePr>
            <p:xfrm>
              <a:off x="6886827" y="1711822"/>
              <a:ext cx="4754880" cy="3203956"/>
            </p:xfrm>
            <a:graphic>
              <a:graphicData uri="http://schemas.openxmlformats.org/drawingml/2006/table">
                <a:tbl>
                  <a:tblPr firstRow="1" firstCol="1">
                    <a:tableStyleId>{5C22544A-7EE6-4342-B048-85BDC9FD1C3A}</a:tableStyleId>
                  </a:tblPr>
                  <a:tblGrid>
                    <a:gridCol w="1569720">
                      <a:extLst>
                        <a:ext uri="{9D8B030D-6E8A-4147-A177-3AD203B41FA5}">
                          <a16:colId xmlns:a16="http://schemas.microsoft.com/office/drawing/2014/main" val="3850082216"/>
                        </a:ext>
                      </a:extLst>
                    </a:gridCol>
                    <a:gridCol w="1066800">
                      <a:extLst>
                        <a:ext uri="{9D8B030D-6E8A-4147-A177-3AD203B41FA5}">
                          <a16:colId xmlns:a16="http://schemas.microsoft.com/office/drawing/2014/main" val="3688428444"/>
                        </a:ext>
                      </a:extLst>
                    </a:gridCol>
                    <a:gridCol w="1066800">
                      <a:extLst>
                        <a:ext uri="{9D8B030D-6E8A-4147-A177-3AD203B41FA5}">
                          <a16:colId xmlns:a16="http://schemas.microsoft.com/office/drawing/2014/main" val="3942301587"/>
                        </a:ext>
                      </a:extLst>
                    </a:gridCol>
                    <a:gridCol w="1051560">
                      <a:extLst>
                        <a:ext uri="{9D8B030D-6E8A-4147-A177-3AD203B41FA5}">
                          <a16:colId xmlns:a16="http://schemas.microsoft.com/office/drawing/2014/main" val="4164592668"/>
                        </a:ext>
                      </a:extLst>
                    </a:gridCol>
                  </a:tblGrid>
                  <a:tr h="306959">
                    <a:tc gridSpan="2">
                      <a:txBody>
                        <a:bodyPr/>
                        <a:lstStyle/>
                        <a:p>
                          <a:pPr marL="0" marR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Results 1: assuming 9cm*2cm beam area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54772553"/>
                      </a:ext>
                    </a:extLst>
                  </a:tr>
                  <a:tr h="18097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388" t="-203333" r="-204264" b="-15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2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4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24279494"/>
                      </a:ext>
                    </a:extLst>
                  </a:tr>
                  <a:tr h="180975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impacts/sec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27,580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3,447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431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471828768"/>
                      </a:ext>
                    </a:extLst>
                  </a:tr>
                  <a:tr h="4588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388" t="-161333" r="-204264" b="-47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0.439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0.439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0.439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69143005"/>
                      </a:ext>
                    </a:extLst>
                  </a:tr>
                  <a:tr h="3064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388" t="-384314" r="-204264" b="-5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4.28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4.28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4.29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637212503"/>
                      </a:ext>
                    </a:extLst>
                  </a:tr>
                  <a:tr h="18097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388" t="-823333" r="-204264" b="-9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25.2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71.5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201.5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55661546"/>
                      </a:ext>
                    </a:extLst>
                  </a:tr>
                  <a:tr h="306959">
                    <a:tc gridSpan="2">
                      <a:txBody>
                        <a:bodyPr/>
                        <a:lstStyle/>
                        <a:p>
                          <a:pPr marL="0" marR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Results 2: assuming 2cm*2cm beam area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252350586"/>
                      </a:ext>
                    </a:extLst>
                  </a:tr>
                  <a:tr h="306959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diameter (micrometer)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2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4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315374879"/>
                      </a:ext>
                    </a:extLst>
                  </a:tr>
                  <a:tr h="180975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impacts/sec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6,129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766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95.8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959625973"/>
                      </a:ext>
                    </a:extLst>
                  </a:tr>
                  <a:tr h="3064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388" t="-798039" r="-204264" b="-1823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0.00107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0.00107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0.00107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069167608"/>
                      </a:ext>
                    </a:extLst>
                  </a:tr>
                  <a:tr h="3064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388" t="-916000" r="-204264" b="-8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0.212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0.212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0.212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964468309"/>
                      </a:ext>
                    </a:extLst>
                  </a:tr>
                  <a:tr h="18097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388" t="-1693333" r="-204264" b="-4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5.28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14.9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4.23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05767093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0048497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02672-502D-7306-7205-8E2DF1A49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Light Reflection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542DF-9418-356A-888C-6B5E134F5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4667" y="1825625"/>
            <a:ext cx="7369133" cy="4351338"/>
          </a:xfrm>
        </p:spPr>
        <p:txBody>
          <a:bodyPr/>
          <a:lstStyle/>
          <a:p>
            <a:r>
              <a:rPr lang="en-US"/>
              <a:t>Magnifies small changes in foil surface over a distance using laser light reflected off mirrored surface</a:t>
            </a:r>
          </a:p>
          <a:p>
            <a:r>
              <a:rPr lang="en-US"/>
              <a:t>Confident model of foil behavior needed to fully quantify results</a:t>
            </a:r>
          </a:p>
          <a:p>
            <a:r>
              <a:rPr lang="en-US"/>
              <a:t>Limited by size constraint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121A1-4B69-A6B8-E249-F66F85A7E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E4297-A048-12D6-7322-46CD41BC2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FCFB9-173A-6BB4-336A-75170D565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61</a:t>
            </a:fld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1258315-E761-6205-805A-330834799D91}"/>
              </a:ext>
            </a:extLst>
          </p:cNvPr>
          <p:cNvGrpSpPr/>
          <p:nvPr/>
        </p:nvGrpSpPr>
        <p:grpSpPr>
          <a:xfrm>
            <a:off x="733066" y="1825625"/>
            <a:ext cx="2743734" cy="3957886"/>
            <a:chOff x="733066" y="1825625"/>
            <a:chExt cx="2743734" cy="395788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398E618-73DC-8962-D31B-21B979D0F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22511" flipH="1">
              <a:off x="886468" y="4512872"/>
              <a:ext cx="2489027" cy="904922"/>
            </a:xfrm>
            <a:prstGeom prst="rect">
              <a:avLst/>
            </a:prstGeom>
          </p:spPr>
        </p:pic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59FA57B-ADE7-E65D-E04C-894B32944004}"/>
                </a:ext>
              </a:extLst>
            </p:cNvPr>
            <p:cNvCxnSpPr>
              <a:stCxn id="19" idx="1"/>
            </p:cNvCxnSpPr>
            <p:nvPr/>
          </p:nvCxnSpPr>
          <p:spPr>
            <a:xfrm flipV="1">
              <a:off x="872969" y="3065069"/>
              <a:ext cx="2221361" cy="1735234"/>
            </a:xfrm>
            <a:prstGeom prst="line">
              <a:avLst/>
            </a:prstGeom>
            <a:ln w="76200">
              <a:solidFill>
                <a:srgbClr val="5FEE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7A871C6-95AB-D8C3-73EA-47307E854361}"/>
                </a:ext>
              </a:extLst>
            </p:cNvPr>
            <p:cNvGrpSpPr/>
            <p:nvPr/>
          </p:nvGrpSpPr>
          <p:grpSpPr>
            <a:xfrm>
              <a:off x="733066" y="1825625"/>
              <a:ext cx="2253034" cy="3957886"/>
              <a:chOff x="1181301" y="1639339"/>
              <a:chExt cx="2253034" cy="3957886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39E217D6-823B-2675-A958-8FA0F340B2E2}"/>
                  </a:ext>
                </a:extLst>
              </p:cNvPr>
              <p:cNvSpPr/>
              <p:nvPr/>
            </p:nvSpPr>
            <p:spPr>
              <a:xfrm rot="5400000">
                <a:off x="-380385" y="3620331"/>
                <a:ext cx="3688266" cy="13557"/>
              </a:xfrm>
              <a:custGeom>
                <a:avLst/>
                <a:gdLst>
                  <a:gd name="connsiteX0" fmla="*/ 0 w 6184900"/>
                  <a:gd name="connsiteY0" fmla="*/ 0 h 952517"/>
                  <a:gd name="connsiteX1" fmla="*/ 3086100 w 6184900"/>
                  <a:gd name="connsiteY1" fmla="*/ 952500 h 952517"/>
                  <a:gd name="connsiteX2" fmla="*/ 6184900 w 6184900"/>
                  <a:gd name="connsiteY2" fmla="*/ 25400 h 952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84900" h="952517">
                    <a:moveTo>
                      <a:pt x="0" y="0"/>
                    </a:moveTo>
                    <a:cubicBezTo>
                      <a:pt x="1027641" y="474133"/>
                      <a:pt x="2055283" y="948267"/>
                      <a:pt x="3086100" y="952500"/>
                    </a:cubicBezTo>
                    <a:cubicBezTo>
                      <a:pt x="4116917" y="956733"/>
                      <a:pt x="5634567" y="194733"/>
                      <a:pt x="6184900" y="25400"/>
                    </a:cubicBezTo>
                  </a:path>
                </a:pathLst>
              </a:custGeom>
              <a:noFill/>
              <a:ln w="38100">
                <a:solidFill>
                  <a:schemeClr val="bg1">
                    <a:lumMod val="85000"/>
                    <a:lumOff val="1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F8EC393-D6F7-47BD-B25B-B4DEBF7EF63D}"/>
                  </a:ext>
                </a:extLst>
              </p:cNvPr>
              <p:cNvGrpSpPr/>
              <p:nvPr/>
            </p:nvGrpSpPr>
            <p:grpSpPr>
              <a:xfrm>
                <a:off x="1181301" y="1639339"/>
                <a:ext cx="2253034" cy="3957886"/>
                <a:chOff x="1181301" y="1639339"/>
                <a:chExt cx="2253034" cy="3957886"/>
              </a:xfrm>
            </p:grpSpPr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70C69596-477C-CCE6-402A-9EF2D9F879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70527" y="3627109"/>
                  <a:ext cx="1723545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D4BFFD1D-526B-614A-F1FC-F2D149BF2CC1}"/>
                    </a:ext>
                  </a:extLst>
                </p:cNvPr>
                <p:cNvGrpSpPr/>
                <p:nvPr/>
              </p:nvGrpSpPr>
              <p:grpSpPr>
                <a:xfrm>
                  <a:off x="1181301" y="1639339"/>
                  <a:ext cx="282448" cy="3957886"/>
                  <a:chOff x="1181301" y="1639339"/>
                  <a:chExt cx="282448" cy="3957886"/>
                </a:xfrm>
              </p:grpSpPr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129EE261-6E10-E9C4-E24B-67C311B3B8B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-521608" y="3476152"/>
                    <a:ext cx="3688266" cy="282447"/>
                  </a:xfrm>
                  <a:custGeom>
                    <a:avLst/>
                    <a:gdLst>
                      <a:gd name="connsiteX0" fmla="*/ 0 w 6184900"/>
                      <a:gd name="connsiteY0" fmla="*/ 0 h 952517"/>
                      <a:gd name="connsiteX1" fmla="*/ 3086100 w 6184900"/>
                      <a:gd name="connsiteY1" fmla="*/ 952500 h 952517"/>
                      <a:gd name="connsiteX2" fmla="*/ 6184900 w 6184900"/>
                      <a:gd name="connsiteY2" fmla="*/ 25400 h 9525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184900" h="952517">
                        <a:moveTo>
                          <a:pt x="0" y="0"/>
                        </a:moveTo>
                        <a:cubicBezTo>
                          <a:pt x="1027641" y="474133"/>
                          <a:pt x="2055283" y="948267"/>
                          <a:pt x="3086100" y="952500"/>
                        </a:cubicBezTo>
                        <a:cubicBezTo>
                          <a:pt x="4116917" y="956733"/>
                          <a:pt x="5634567" y="194733"/>
                          <a:pt x="6184900" y="25400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Isosceles Triangle 16">
                    <a:extLst>
                      <a:ext uri="{FF2B5EF4-FFF2-40B4-BE49-F238E27FC236}">
                        <a16:creationId xmlns:a16="http://schemas.microsoft.com/office/drawing/2014/main" id="{9EA9BB97-E085-540A-92DE-D4C01749675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196287" y="5329763"/>
                    <a:ext cx="287274" cy="247650"/>
                  </a:xfrm>
                  <a:prstGeom prst="triangl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Isosceles Triangle 17">
                    <a:extLst>
                      <a:ext uri="{FF2B5EF4-FFF2-40B4-BE49-F238E27FC236}">
                        <a16:creationId xmlns:a16="http://schemas.microsoft.com/office/drawing/2014/main" id="{9575FBBB-8D48-4285-0243-7EC2B1D94EC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196287" y="1659151"/>
                    <a:ext cx="287274" cy="247650"/>
                  </a:xfrm>
                  <a:prstGeom prst="triangl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FC310B39-8F21-1D72-EEB1-834F44C4EF2F}"/>
                    </a:ext>
                  </a:extLst>
                </p:cNvPr>
                <p:cNvSpPr/>
                <p:nvPr/>
              </p:nvSpPr>
              <p:spPr>
                <a:xfrm>
                  <a:off x="3134842" y="3474243"/>
                  <a:ext cx="299493" cy="30573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04773CA-808B-8822-9DA0-6B348EDFF3DE}"/>
                </a:ext>
              </a:extLst>
            </p:cNvPr>
            <p:cNvCxnSpPr>
              <a:cxnSpLocks/>
            </p:cNvCxnSpPr>
            <p:nvPr/>
          </p:nvCxnSpPr>
          <p:spPr>
            <a:xfrm>
              <a:off x="733066" y="3813394"/>
              <a:ext cx="296812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FE4FE04-EE26-0955-019D-1F4E72FB2793}"/>
                    </a:ext>
                  </a:extLst>
                </p:cNvPr>
                <p:cNvSpPr txBox="1"/>
                <p:nvPr/>
              </p:nvSpPr>
              <p:spPr>
                <a:xfrm>
                  <a:off x="847911" y="3427171"/>
                  <a:ext cx="54072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FE4FE04-EE26-0955-019D-1F4E72FB27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7911" y="3427171"/>
                  <a:ext cx="540725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5618" r="-2247" b="-108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76D6620-4CB5-BC5B-6404-0A8227BC8358}"/>
                </a:ext>
              </a:extLst>
            </p:cNvPr>
            <p:cNvSpPr/>
            <p:nvPr/>
          </p:nvSpPr>
          <p:spPr>
            <a:xfrm rot="20973716">
              <a:off x="872390" y="4569540"/>
              <a:ext cx="70003" cy="448844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09CCE58-0443-D408-00F2-1E6EC0DF1E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1472" y="3281921"/>
              <a:ext cx="2247280" cy="1518382"/>
            </a:xfrm>
            <a:prstGeom prst="line">
              <a:avLst/>
            </a:prstGeom>
            <a:ln w="76200">
              <a:solidFill>
                <a:srgbClr val="5FEE09">
                  <a:alpha val="2902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710ECDA-A113-D1E0-EA01-6DF514F519A7}"/>
                </a:ext>
              </a:extLst>
            </p:cNvPr>
            <p:cNvSpPr/>
            <p:nvPr/>
          </p:nvSpPr>
          <p:spPr>
            <a:xfrm>
              <a:off x="3060018" y="2664188"/>
              <a:ext cx="85629" cy="10380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65A5DE9-2BEE-FE5C-60D6-5A09BEAAD84F}"/>
                </a:ext>
              </a:extLst>
            </p:cNvPr>
            <p:cNvSpPr txBox="1"/>
            <p:nvPr/>
          </p:nvSpPr>
          <p:spPr>
            <a:xfrm>
              <a:off x="2657345" y="2263527"/>
              <a:ext cx="819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Sensor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953483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53E427F-5DC2-31E6-1793-85CB6086B2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Optical Sensing Method Backup Slides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060CB-2E3C-7116-570E-F85FF83E8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581C58-37B0-2A99-71C0-74FE4C540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A7E58-6765-89FD-44A1-16AF5538D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381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5DE7B-4771-74A4-357C-3DA1DE6BB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Optical Sensor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C5BB1-E2EF-9417-049B-392D86DE2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47BDF-A895-F2F2-4ACE-788BFD6E3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E09C7-A122-EED0-7122-944E0A2F1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FDD262E-7A4B-3D59-9C44-6576A30EDD16}"/>
                  </a:ext>
                </a:extLst>
              </p:cNvPr>
              <p:cNvSpPr txBox="1"/>
              <p:nvPr/>
            </p:nvSpPr>
            <p:spPr>
              <a:xfrm>
                <a:off x="2649331" y="1394788"/>
                <a:ext cx="6649278" cy="44494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0">
                    <a:latin typeface="Cambria Math" panose="02040503050406030204" pitchFamily="18" charset="0"/>
                  </a:rPr>
                  <a:t>Mie Scattering Approximation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num>
                      <m:den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𝑒𝑥𝑡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p>
                    </m:sSup>
                  </m:oMath>
                </a14:m>
                <a:r>
                  <a:rPr lang="en-US" sz="2000"/>
                  <a:t> 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𝑒𝑥𝑡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)(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𝑠𝑐𝑎𝑡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𝑎𝑏𝑠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𝑠𝑐𝑎𝑡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𝑖𝑐𝑒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𝑖𝑐𝑒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+2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𝑎𝑏𝑠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𝐼𝑚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𝑖𝑐𝑒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𝑖𝑐𝑒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2000"/>
              </a:p>
              <a:p>
                <a:pPr algn="ctr"/>
                <a:r>
                  <a:rPr lang="en-US" sz="2000"/>
                  <a:t>Where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</m:oMath>
                </a14:m>
                <a:r>
                  <a:rPr lang="en-US" sz="2000"/>
                  <a:t> &amp;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US" sz="2000"/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num>
                      <m:den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/>
                  <a:t> is the ratio of non scattered light to light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000"/>
                  <a:t> is the electromagnetic permittivity of a medium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000"/>
                  <a:t> is the number of particles &amp;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2000"/>
                  <a:t> is the depth of the volume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FDD262E-7A4B-3D59-9C44-6576A30ED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9331" y="1394788"/>
                <a:ext cx="6649278" cy="4449423"/>
              </a:xfrm>
              <a:prstGeom prst="rect">
                <a:avLst/>
              </a:prstGeom>
              <a:blipFill>
                <a:blip r:embed="rId2"/>
                <a:stretch>
                  <a:fillRect t="-822" b="-1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18957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53E427F-5DC2-31E6-1793-85CB6086B2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635" y="387625"/>
            <a:ext cx="9144000" cy="856215"/>
          </a:xfrm>
        </p:spPr>
        <p:txBody>
          <a:bodyPr>
            <a:normAutofit/>
          </a:bodyPr>
          <a:lstStyle/>
          <a:p>
            <a:r>
              <a:rPr lang="en-US" sz="4000"/>
              <a:t>Resources and References- optics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060CB-2E3C-7116-570E-F85FF83E8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581C58-37B0-2A99-71C0-74FE4C540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A7E58-6765-89FD-44A1-16AF5538D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9C7E8B-3AE5-BDE7-946B-F0E5FDF580B9}"/>
              </a:ext>
            </a:extLst>
          </p:cNvPr>
          <p:cNvSpPr txBox="1"/>
          <p:nvPr/>
        </p:nvSpPr>
        <p:spPr>
          <a:xfrm>
            <a:off x="1351103" y="1608519"/>
            <a:ext cx="83594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Oziel</a:t>
            </a:r>
            <a:r>
              <a:rPr lang="en-US"/>
              <a:t>, Moshe; </a:t>
            </a:r>
            <a:r>
              <a:rPr lang="en-US" err="1"/>
              <a:t>Korenstein</a:t>
            </a:r>
            <a:r>
              <a:rPr lang="en-US"/>
              <a:t>, Rafi; </a:t>
            </a:r>
            <a:r>
              <a:rPr lang="en-US" err="1"/>
              <a:t>Rubinsky</a:t>
            </a:r>
            <a:r>
              <a:rPr lang="en-US"/>
              <a:t>, Boris (2017): The radar cross section (RCS), σ, as a function of the wavelength, λ.. PLOS ONE. Figure. https://doi.org/10.1371/journal.pone.0186381.g003 </a:t>
            </a:r>
          </a:p>
          <a:p>
            <a:endParaRPr lang="en-US"/>
          </a:p>
          <a:p>
            <a:r>
              <a:rPr lang="en-US">
                <a:hlinkClick r:id="rId2"/>
              </a:rPr>
              <a:t>https://www.gfdl.noaa.gov/wp-content/uploads/files/user_files/pag/lecture2008/lecture3.pdf</a:t>
            </a:r>
            <a:endParaRPr lang="en-US"/>
          </a:p>
          <a:p>
            <a:endParaRPr lang="en-US"/>
          </a:p>
          <a:p>
            <a:r>
              <a:rPr lang="en-US">
                <a:hlinkClick r:id="rId3"/>
              </a:rPr>
              <a:t>https://eprints.lib.hokudai.ac.jp/dspace/bitstream/2115/32469/1/P185-212.pdf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1523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033D8-F0F1-8E1F-51DA-016EAD9C85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Completed Trades Slides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665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53E427F-5DC2-31E6-1793-85CB6086B2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Heat Rejection Method Trade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060CB-2E3C-7116-570E-F85FF83E8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581C58-37B0-2A99-71C0-74FE4C540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A7E58-6765-89FD-44A1-16AF5538D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034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C63FD-C161-F0B1-1995-BC44E8D5A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Thermal Analysis Trade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0B4A4C-D536-1A6B-76C6-05F195B82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05766"/>
            <a:ext cx="5157787" cy="823912"/>
          </a:xfrm>
        </p:spPr>
        <p:txBody>
          <a:bodyPr/>
          <a:lstStyle/>
          <a:p>
            <a:r>
              <a:rPr lang="en-US"/>
              <a:t>Finned Heat Sink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6B5BD5-86F2-4E20-4368-3A0F63256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29678"/>
            <a:ext cx="5157787" cy="1359368"/>
          </a:xfrm>
        </p:spPr>
        <p:txBody>
          <a:bodyPr>
            <a:normAutofit lnSpcReduction="10000"/>
          </a:bodyPr>
          <a:lstStyle/>
          <a:p>
            <a:r>
              <a:rPr lang="en-US"/>
              <a:t>Inefficient for vacuum applications (no fluid medium)</a:t>
            </a:r>
          </a:p>
          <a:p>
            <a:r>
              <a:rPr lang="en-US"/>
              <a:t>Larger volume usage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692340-397F-45B2-5B51-24DAFED81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05766"/>
            <a:ext cx="5183188" cy="823912"/>
          </a:xfrm>
        </p:spPr>
        <p:txBody>
          <a:bodyPr/>
          <a:lstStyle/>
          <a:p>
            <a:r>
              <a:rPr lang="en-US"/>
              <a:t>Radiative Cooling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CC9F03-6C9A-CE7D-6667-6F86C9F1DE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29678"/>
            <a:ext cx="5183188" cy="1353765"/>
          </a:xfrm>
        </p:spPr>
        <p:txBody>
          <a:bodyPr>
            <a:normAutofit lnSpcReduction="10000"/>
          </a:bodyPr>
          <a:lstStyle/>
          <a:p>
            <a:r>
              <a:rPr lang="en-US"/>
              <a:t>High emissivity and high thermal conductivity coating/cover</a:t>
            </a:r>
          </a:p>
          <a:p>
            <a:r>
              <a:rPr lang="en-US"/>
              <a:t>Conduction           Radiation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8A82E3-000F-65F2-5696-1FC67C4C7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BA9941-7CC5-48D5-2D04-11BD0F87D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51737E-A4FB-DA60-4D7D-8AF8475CF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67</a:t>
            </a:fld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9793A2BD-7F89-7F23-0516-B6604DC2395B}"/>
              </a:ext>
            </a:extLst>
          </p:cNvPr>
          <p:cNvSpPr/>
          <p:nvPr/>
        </p:nvSpPr>
        <p:spPr>
          <a:xfrm>
            <a:off x="8271417" y="3081617"/>
            <a:ext cx="678366" cy="9713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5683772-E802-4270-501F-1D184A609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49" y="3730975"/>
            <a:ext cx="4833336" cy="238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12AC1D8-3DEA-B259-6719-5A2900FC7150}"/>
              </a:ext>
            </a:extLst>
          </p:cNvPr>
          <p:cNvGrpSpPr/>
          <p:nvPr/>
        </p:nvGrpSpPr>
        <p:grpSpPr>
          <a:xfrm>
            <a:off x="6776354" y="3176867"/>
            <a:ext cx="2989353" cy="2754929"/>
            <a:chOff x="6647486" y="3025588"/>
            <a:chExt cx="2989353" cy="2754929"/>
          </a:xfrm>
        </p:grpSpPr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9195058B-0B15-8EEE-BEBF-7310E4EB9D0A}"/>
                </a:ext>
              </a:extLst>
            </p:cNvPr>
            <p:cNvSpPr/>
            <p:nvPr/>
          </p:nvSpPr>
          <p:spPr>
            <a:xfrm>
              <a:off x="7120233" y="4310183"/>
              <a:ext cx="2516606" cy="1470334"/>
            </a:xfrm>
            <a:prstGeom prst="cube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0C9E9EF-4C67-5B58-6DC7-0F5DDA8BF0EE}"/>
                </a:ext>
              </a:extLst>
            </p:cNvPr>
            <p:cNvSpPr/>
            <p:nvPr/>
          </p:nvSpPr>
          <p:spPr>
            <a:xfrm>
              <a:off x="7205541" y="4781091"/>
              <a:ext cx="1962224" cy="902581"/>
            </a:xfrm>
            <a:prstGeom prst="rect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05B41C5-80F8-C832-8F4E-CE23A13ECBD1}"/>
                </a:ext>
              </a:extLst>
            </p:cNvPr>
            <p:cNvSpPr txBox="1"/>
            <p:nvPr/>
          </p:nvSpPr>
          <p:spPr>
            <a:xfrm rot="16200000">
              <a:off x="6477761" y="4952624"/>
              <a:ext cx="708781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endParaRPr lang="en-US">
                <a:ea typeface="Calibri"/>
                <a:cs typeface="Calibri"/>
              </a:endParaRPr>
            </a:p>
          </p:txBody>
        </p:sp>
        <p:cxnSp>
          <p:nvCxnSpPr>
            <p:cNvPr id="20" name="Connector: Curved 19">
              <a:extLst>
                <a:ext uri="{FF2B5EF4-FFF2-40B4-BE49-F238E27FC236}">
                  <a16:creationId xmlns:a16="http://schemas.microsoft.com/office/drawing/2014/main" id="{A0452C3C-8411-14EF-207B-5C4E0AF58459}"/>
                </a:ext>
              </a:extLst>
            </p:cNvPr>
            <p:cNvCxnSpPr/>
            <p:nvPr/>
          </p:nvCxnSpPr>
          <p:spPr>
            <a:xfrm flipV="1">
              <a:off x="9076206" y="3463177"/>
              <a:ext cx="298075" cy="1041027"/>
            </a:xfrm>
            <a:prstGeom prst="curvedConnector3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or: Curved 21">
              <a:extLst>
                <a:ext uri="{FF2B5EF4-FFF2-40B4-BE49-F238E27FC236}">
                  <a16:creationId xmlns:a16="http://schemas.microsoft.com/office/drawing/2014/main" id="{ABB708EA-4349-E9E8-EEE7-F47D10B6D2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23220" y="3463177"/>
              <a:ext cx="298075" cy="1041027"/>
            </a:xfrm>
            <a:prstGeom prst="curvedConnector3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or: Curved 23">
              <a:extLst>
                <a:ext uri="{FF2B5EF4-FFF2-40B4-BE49-F238E27FC236}">
                  <a16:creationId xmlns:a16="http://schemas.microsoft.com/office/drawing/2014/main" id="{A2395CDC-3E56-63BB-6281-496C92C36F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42219" y="3451970"/>
              <a:ext cx="298075" cy="1041027"/>
            </a:xfrm>
            <a:prstGeom prst="curvedConnector3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or: Curved 25">
              <a:extLst>
                <a:ext uri="{FF2B5EF4-FFF2-40B4-BE49-F238E27FC236}">
                  <a16:creationId xmlns:a16="http://schemas.microsoft.com/office/drawing/2014/main" id="{65DE7536-7153-B842-A7CA-6D5383BE41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72426" y="3451971"/>
              <a:ext cx="298075" cy="1041027"/>
            </a:xfrm>
            <a:prstGeom prst="curvedConnector3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or: Curved 27">
              <a:extLst>
                <a:ext uri="{FF2B5EF4-FFF2-40B4-BE49-F238E27FC236}">
                  <a16:creationId xmlns:a16="http://schemas.microsoft.com/office/drawing/2014/main" id="{68B8ABD6-E9F9-8EA7-BC0D-4E56B02EFA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91426" y="3463176"/>
              <a:ext cx="298075" cy="1041027"/>
            </a:xfrm>
            <a:prstGeom prst="curvedConnector3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4406B99-B8F1-BB79-45C8-337CB8FEED81}"/>
                </a:ext>
              </a:extLst>
            </p:cNvPr>
            <p:cNvSpPr txBox="1"/>
            <p:nvPr/>
          </p:nvSpPr>
          <p:spPr>
            <a:xfrm>
              <a:off x="8281146" y="3025588"/>
              <a:ext cx="798419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endParaRPr lang="en-US">
                <a:ea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09642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AF2A2-D960-FB58-FBFB-3B4D778FF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Selection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37399-239C-37D4-9F23-F6B631E5B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2702"/>
            <a:ext cx="949026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cs typeface="Calibri" panose="020F0502020204030204"/>
              </a:rPr>
              <a:t>Vacuum Compatible:</a:t>
            </a:r>
            <a:r>
              <a:rPr lang="en-US">
                <a:cs typeface="Calibri" panose="020F0502020204030204"/>
              </a:rPr>
              <a:t> How well will this method work in a vacuum?</a:t>
            </a:r>
          </a:p>
          <a:p>
            <a:pPr marL="0" indent="0">
              <a:buNone/>
            </a:pPr>
            <a:r>
              <a:rPr lang="en-US" b="1">
                <a:cs typeface="Calibri" panose="020F0502020204030204"/>
              </a:rPr>
              <a:t>Volume:</a:t>
            </a:r>
            <a:r>
              <a:rPr lang="en-US">
                <a:cs typeface="Calibri" panose="020F0502020204030204"/>
              </a:rPr>
              <a:t> How large is the thermal system?</a:t>
            </a:r>
            <a:endParaRPr lang="en-US">
              <a:ea typeface="Calibri"/>
              <a:cs typeface="Calibri" panose="020F0502020204030204"/>
            </a:endParaRPr>
          </a:p>
          <a:p>
            <a:pPr marL="0" indent="0">
              <a:buNone/>
            </a:pPr>
            <a:r>
              <a:rPr lang="en-US" b="1">
                <a:cs typeface="Calibri" panose="020F0502020204030204"/>
              </a:rPr>
              <a:t>Cost: </a:t>
            </a:r>
            <a:r>
              <a:rPr lang="en-US">
                <a:cs typeface="Calibri" panose="020F0502020204030204"/>
              </a:rPr>
              <a:t>How much of the budget will the system take up?</a:t>
            </a:r>
            <a:endParaRPr lang="en-US">
              <a:ea typeface="Calibri"/>
              <a:cs typeface="Calibri" panose="020F0502020204030204"/>
            </a:endParaRPr>
          </a:p>
          <a:p>
            <a:pPr marL="0" indent="0">
              <a:buNone/>
            </a:pPr>
            <a:r>
              <a:rPr lang="en-US" b="1">
                <a:cs typeface="Calibri" panose="020F0502020204030204"/>
              </a:rPr>
              <a:t>Ease of integration:</a:t>
            </a:r>
            <a:r>
              <a:rPr lang="en-US">
                <a:cs typeface="Calibri" panose="020F0502020204030204"/>
              </a:rPr>
              <a:t> Is this heat sink easy to integrate and use?</a:t>
            </a:r>
            <a:endParaRPr lang="en-US">
              <a:ea typeface="Calibri"/>
              <a:cs typeface="Calibri" panose="020F0502020204030204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C2655-3C8C-8F4E-C083-C131BF57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A933C-3CA8-8363-A8FD-13644BCF1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ADEFD-0F16-523F-053D-856808EA9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68</a:t>
            </a:fld>
            <a:endParaRPr lang="en-US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5D62CA9-C79B-B615-5B9B-6E8A6C56BC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527926"/>
              </p:ext>
            </p:extLst>
          </p:nvPr>
        </p:nvGraphicFramePr>
        <p:xfrm>
          <a:off x="10735235" y="2095500"/>
          <a:ext cx="949157" cy="2626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9157">
                  <a:extLst>
                    <a:ext uri="{9D8B030D-6E8A-4147-A177-3AD203B41FA5}">
                      <a16:colId xmlns:a16="http://schemas.microsoft.com/office/drawing/2014/main" val="2045679393"/>
                    </a:ext>
                  </a:extLst>
                </a:gridCol>
              </a:tblGrid>
              <a:tr h="38665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Weight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6237395"/>
                  </a:ext>
                </a:extLst>
              </a:tr>
              <a:tr h="70036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>
                          <a:solidFill>
                            <a:schemeClr val="tx1"/>
                          </a:solidFill>
                          <a:effectLst/>
                        </a:rPr>
                        <a:t>0.25</a:t>
                      </a:r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025313"/>
                  </a:ext>
                </a:extLst>
              </a:tr>
              <a:tr h="56029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>
                          <a:solidFill>
                            <a:schemeClr val="tx1"/>
                          </a:solidFill>
                          <a:effectLst/>
                        </a:rPr>
                        <a:t>0.25</a:t>
                      </a:r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261450"/>
                  </a:ext>
                </a:extLst>
              </a:tr>
              <a:tr h="48976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>
                          <a:solidFill>
                            <a:schemeClr val="tx1"/>
                          </a:solidFill>
                          <a:effectLst/>
                        </a:rPr>
                        <a:t>0.3</a:t>
                      </a:r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628219"/>
                  </a:ext>
                </a:extLst>
              </a:tr>
              <a:tr h="48976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>
                          <a:solidFill>
                            <a:schemeClr val="tx1"/>
                          </a:solidFill>
                          <a:effectLst/>
                        </a:rPr>
                        <a:t>0.2</a:t>
                      </a:r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54635"/>
                  </a:ext>
                </a:extLst>
              </a:tr>
            </a:tbl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7F8A11D-4EEE-5980-956E-CDEFAE9C938C}"/>
              </a:ext>
            </a:extLst>
          </p:cNvPr>
          <p:cNvCxnSpPr/>
          <p:nvPr/>
        </p:nvCxnSpPr>
        <p:spPr>
          <a:xfrm>
            <a:off x="2494544" y="3007573"/>
            <a:ext cx="8066050" cy="112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ECB9445-53A2-8035-5FFA-363AB289BCE2}"/>
              </a:ext>
            </a:extLst>
          </p:cNvPr>
          <p:cNvCxnSpPr>
            <a:cxnSpLocks/>
          </p:cNvCxnSpPr>
          <p:nvPr/>
        </p:nvCxnSpPr>
        <p:spPr>
          <a:xfrm>
            <a:off x="7221703" y="3489426"/>
            <a:ext cx="3383715" cy="1793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E68750A-3369-C0F1-736B-9B0DC0665EA1}"/>
              </a:ext>
            </a:extLst>
          </p:cNvPr>
          <p:cNvCxnSpPr>
            <a:cxnSpLocks/>
          </p:cNvCxnSpPr>
          <p:nvPr/>
        </p:nvCxnSpPr>
        <p:spPr>
          <a:xfrm flipV="1">
            <a:off x="10030499" y="4485141"/>
            <a:ext cx="530094" cy="448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8AD32CC-B2F3-8EA9-6863-65A5D4E193B0}"/>
              </a:ext>
            </a:extLst>
          </p:cNvPr>
          <p:cNvCxnSpPr>
            <a:cxnSpLocks/>
          </p:cNvCxnSpPr>
          <p:nvPr/>
        </p:nvCxnSpPr>
        <p:spPr>
          <a:xfrm>
            <a:off x="9009760" y="3993689"/>
            <a:ext cx="1550834" cy="112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20873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CA874-B0B4-05D1-9285-640D59DD7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Thermal Trade Matrix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D8B27A-6900-F918-3901-5651DD9A4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CB9BE-3D84-1D25-FC41-4A447B0C1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61128-6C29-E311-46AB-0C90ADAB5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69</a:t>
            </a:fld>
            <a:endParaRPr lang="en-US"/>
          </a:p>
        </p:txBody>
      </p:sp>
      <p:pic>
        <p:nvPicPr>
          <p:cNvPr id="7" name="Picture 7" descr="Table&#10;&#10;Description automatically generated">
            <a:extLst>
              <a:ext uri="{FF2B5EF4-FFF2-40B4-BE49-F238E27FC236}">
                <a16:creationId xmlns:a16="http://schemas.microsoft.com/office/drawing/2014/main" id="{436147AA-2C87-3AB1-A609-1D04422FE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077" y="1595641"/>
            <a:ext cx="10066244" cy="431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61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AF315-CE2A-98D1-A2E7-DF0A731AA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General Functional Block Diagram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E2F874-1733-6A56-5319-8E90CF6E6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0CDBC-6F24-73CD-E310-CAD720A05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C6824-8007-B0F4-36F0-E2CEF8393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</a:t>
            </a:fld>
            <a:endParaRPr lang="en-US"/>
          </a:p>
        </p:txBody>
      </p:sp>
      <p:pic>
        <p:nvPicPr>
          <p:cNvPr id="9" name="Picture 9" descr="Diagram&#10;&#10;Description automatically generated">
            <a:extLst>
              <a:ext uri="{FF2B5EF4-FFF2-40B4-BE49-F238E27FC236}">
                <a16:creationId xmlns:a16="http://schemas.microsoft.com/office/drawing/2014/main" id="{652507AE-2B45-F52F-6D53-8C541D8C2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988" y="1412397"/>
            <a:ext cx="6732493" cy="46439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E29D43-4757-D5A4-FD97-0026F3C26674}"/>
              </a:ext>
            </a:extLst>
          </p:cNvPr>
          <p:cNvSpPr txBox="1"/>
          <p:nvPr/>
        </p:nvSpPr>
        <p:spPr>
          <a:xfrm>
            <a:off x="8325970" y="1574426"/>
            <a:ext cx="3305735" cy="2126864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>
                <a:cs typeface="Calibri"/>
              </a:rPr>
              <a:t>Key:</a:t>
            </a:r>
            <a:endParaRPr lang="en-US"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>
                <a:cs typeface="Calibri"/>
              </a:rPr>
              <a:t>SBC: Single Board Computer</a:t>
            </a:r>
          </a:p>
          <a:p>
            <a:pPr>
              <a:lnSpc>
                <a:spcPct val="150000"/>
              </a:lnSpc>
            </a:pPr>
            <a:r>
              <a:rPr lang="en-US">
                <a:cs typeface="Calibri"/>
              </a:rPr>
              <a:t>ADC: Analog to Digital Converter</a:t>
            </a:r>
          </a:p>
          <a:p>
            <a:pPr>
              <a:lnSpc>
                <a:spcPct val="150000"/>
              </a:lnSpc>
            </a:pPr>
            <a:r>
              <a:rPr lang="en-US">
                <a:cs typeface="Calibri"/>
              </a:rPr>
              <a:t>TX: Transmit Line</a:t>
            </a:r>
          </a:p>
          <a:p>
            <a:pPr>
              <a:lnSpc>
                <a:spcPct val="150000"/>
              </a:lnSpc>
            </a:pPr>
            <a:r>
              <a:rPr lang="en-US">
                <a:cs typeface="Calibri"/>
              </a:rPr>
              <a:t>RX: Receive Line</a:t>
            </a:r>
          </a:p>
        </p:txBody>
      </p:sp>
    </p:spTree>
    <p:extLst>
      <p:ext uri="{BB962C8B-B14F-4D97-AF65-F5344CB8AC3E}">
        <p14:creationId xmlns:p14="http://schemas.microsoft.com/office/powerpoint/2010/main" val="96640630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A0F03-46BF-CE95-9B2C-882A8EF47B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Computing Device (SBC) Trade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2441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AC878-16B7-9AA8-D388-2E357901B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Arduino vs. Raspberry Pi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27C48-EC84-2CF0-4578-01105D1C3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3487" cy="386250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Arduino</a:t>
            </a:r>
          </a:p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Pros:</a:t>
            </a:r>
            <a:endParaRPr lang="en-US"/>
          </a:p>
          <a:p>
            <a:r>
              <a:rPr lang="en-US">
                <a:ea typeface="Calibri"/>
                <a:cs typeface="Calibri"/>
              </a:rPr>
              <a:t>Low cost</a:t>
            </a:r>
          </a:p>
          <a:p>
            <a:r>
              <a:rPr lang="en-US">
                <a:ea typeface="Calibri"/>
                <a:cs typeface="Calibri"/>
              </a:rPr>
              <a:t>Low power consumption (~200 </a:t>
            </a:r>
            <a:r>
              <a:rPr lang="en-US" err="1">
                <a:ea typeface="Calibri"/>
                <a:cs typeface="Calibri"/>
              </a:rPr>
              <a:t>mW</a:t>
            </a:r>
            <a:r>
              <a:rPr lang="en-US">
                <a:ea typeface="Calibri"/>
                <a:cs typeface="Calibri"/>
              </a:rPr>
              <a:t>)*</a:t>
            </a:r>
          </a:p>
          <a:p>
            <a:r>
              <a:rPr lang="en-US">
                <a:ea typeface="Calibri"/>
                <a:cs typeface="Calibri"/>
              </a:rPr>
              <a:t>Open source</a:t>
            </a:r>
          </a:p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Cons:</a:t>
            </a:r>
          </a:p>
          <a:p>
            <a:r>
              <a:rPr lang="en-US">
                <a:ea typeface="Calibri"/>
                <a:cs typeface="Calibri"/>
              </a:rPr>
              <a:t>Lower clock speeds</a:t>
            </a:r>
          </a:p>
          <a:p>
            <a:r>
              <a:rPr lang="en-US">
                <a:ea typeface="Calibri"/>
                <a:cs typeface="Calibri"/>
              </a:rPr>
              <a:t>Less 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4C085-852B-9F89-E6BC-6B40D80E3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40331-768A-2AFD-6737-AC7D69ED9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BA93B-80A3-8518-60DB-8DA335E2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71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48C817A-D799-3F7A-8855-ACE510F1D488}"/>
              </a:ext>
            </a:extLst>
          </p:cNvPr>
          <p:cNvSpPr txBox="1">
            <a:spLocks/>
          </p:cNvSpPr>
          <p:nvPr/>
        </p:nvSpPr>
        <p:spPr>
          <a:xfrm>
            <a:off x="6094562" y="1819874"/>
            <a:ext cx="5267864" cy="387688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Raspberry Pi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>
                <a:ea typeface="Calibri"/>
                <a:cs typeface="Calibri"/>
              </a:rPr>
              <a:t>Pros:</a:t>
            </a:r>
            <a:endParaRPr lang="en-US"/>
          </a:p>
          <a:p>
            <a:r>
              <a:rPr lang="en-US">
                <a:ea typeface="Calibri"/>
                <a:cs typeface="Calibri"/>
              </a:rPr>
              <a:t>Higher clock speeds</a:t>
            </a:r>
          </a:p>
          <a:p>
            <a:r>
              <a:rPr lang="en-US">
                <a:ea typeface="Calibri"/>
                <a:cs typeface="Calibri"/>
              </a:rPr>
              <a:t>More RAM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>
                <a:ea typeface="Calibri"/>
                <a:cs typeface="Calibri"/>
              </a:rPr>
              <a:t>Cons:</a:t>
            </a:r>
          </a:p>
          <a:p>
            <a:r>
              <a:rPr lang="en-US">
                <a:ea typeface="Calibri"/>
                <a:cs typeface="Calibri"/>
              </a:rPr>
              <a:t>Closed source firmware</a:t>
            </a:r>
          </a:p>
          <a:p>
            <a:r>
              <a:rPr lang="en-US">
                <a:ea typeface="Calibri"/>
                <a:cs typeface="Calibri"/>
              </a:rPr>
              <a:t>More expensive</a:t>
            </a:r>
          </a:p>
          <a:p>
            <a:r>
              <a:rPr lang="en-US">
                <a:ea typeface="Calibri"/>
                <a:cs typeface="Calibri"/>
              </a:rPr>
              <a:t>Higher power consumption (~700 </a:t>
            </a:r>
            <a:r>
              <a:rPr lang="en-US" err="1">
                <a:ea typeface="Calibri"/>
                <a:cs typeface="Calibri"/>
              </a:rPr>
              <a:t>mW</a:t>
            </a:r>
            <a:r>
              <a:rPr lang="en-US">
                <a:ea typeface="Calibri"/>
                <a:cs typeface="Calibri"/>
              </a:rPr>
              <a:t>)*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51AF20-2176-E4B8-2FC7-5257C10CCBD8}"/>
              </a:ext>
            </a:extLst>
          </p:cNvPr>
          <p:cNvSpPr txBox="1"/>
          <p:nvPr/>
        </p:nvSpPr>
        <p:spPr>
          <a:xfrm>
            <a:off x="833544" y="5746835"/>
            <a:ext cx="1021442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* SBC will </a:t>
            </a:r>
            <a:r>
              <a:rPr lang="en-US" b="1" u="sng">
                <a:ea typeface="Calibri"/>
                <a:cs typeface="Calibri"/>
              </a:rPr>
              <a:t>NOT</a:t>
            </a:r>
            <a:r>
              <a:rPr lang="en-US">
                <a:ea typeface="Calibri"/>
                <a:cs typeface="Calibri"/>
              </a:rPr>
              <a:t> be in vacuum chamber, so power consumption is ~negligible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0268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AF2A2-D960-FB58-FBFB-3B4D778FF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Selection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37399-239C-37D4-9F23-F6B631E5B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2702"/>
            <a:ext cx="949026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cs typeface="Calibri" panose="020F0502020204030204"/>
              </a:rPr>
              <a:t>Clock Speed:</a:t>
            </a:r>
            <a:r>
              <a:rPr lang="en-US">
                <a:cs typeface="Calibri" panose="020F0502020204030204"/>
              </a:rPr>
              <a:t> How well will the computer perform?</a:t>
            </a:r>
          </a:p>
          <a:p>
            <a:pPr marL="0" indent="0">
              <a:buNone/>
            </a:pPr>
            <a:r>
              <a:rPr lang="en-US" b="1">
                <a:cs typeface="Calibri" panose="020F0502020204030204"/>
              </a:rPr>
              <a:t>RAM:</a:t>
            </a:r>
            <a:r>
              <a:rPr lang="en-US">
                <a:cs typeface="Calibri" panose="020F0502020204030204"/>
              </a:rPr>
              <a:t> How large is the RAM on the computer?</a:t>
            </a:r>
            <a:endParaRPr lang="en-US">
              <a:ea typeface="Calibri"/>
              <a:cs typeface="Calibri" panose="020F0502020204030204"/>
            </a:endParaRPr>
          </a:p>
          <a:p>
            <a:pPr marL="0" indent="0">
              <a:buNone/>
            </a:pPr>
            <a:r>
              <a:rPr lang="en-US" b="1">
                <a:cs typeface="Calibri" panose="020F0502020204030204"/>
              </a:rPr>
              <a:t>Cost: </a:t>
            </a:r>
            <a:r>
              <a:rPr lang="en-US">
                <a:cs typeface="Calibri" panose="020F0502020204030204"/>
              </a:rPr>
              <a:t>How much of the budget will the computer take up?</a:t>
            </a:r>
            <a:endParaRPr lang="en-US">
              <a:ea typeface="Calibri"/>
              <a:cs typeface="Calibri" panose="020F0502020204030204"/>
            </a:endParaRPr>
          </a:p>
          <a:p>
            <a:pPr marL="0" indent="0">
              <a:buNone/>
            </a:pPr>
            <a:r>
              <a:rPr lang="en-US" b="1">
                <a:cs typeface="Calibri" panose="020F0502020204030204"/>
              </a:rPr>
              <a:t>Ease of use:</a:t>
            </a:r>
            <a:r>
              <a:rPr lang="en-US">
                <a:cs typeface="Calibri" panose="020F0502020204030204"/>
              </a:rPr>
              <a:t> Is this computer easy to program and use?</a:t>
            </a:r>
            <a:endParaRPr lang="en-US">
              <a:ea typeface="Calibri"/>
              <a:cs typeface="Calibri" panose="020F0502020204030204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C2655-3C8C-8F4E-C083-C131BF57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A933C-3CA8-8363-A8FD-13644BCF1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ADEFD-0F16-523F-053D-856808EA9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72</a:t>
            </a:fld>
            <a:endParaRPr lang="en-US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5D62CA9-C79B-B615-5B9B-6E8A6C56BC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109278"/>
              </p:ext>
            </p:extLst>
          </p:nvPr>
        </p:nvGraphicFramePr>
        <p:xfrm>
          <a:off x="10736753" y="1861929"/>
          <a:ext cx="954784" cy="2548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4784">
                  <a:extLst>
                    <a:ext uri="{9D8B030D-6E8A-4147-A177-3AD203B41FA5}">
                      <a16:colId xmlns:a16="http://schemas.microsoft.com/office/drawing/2014/main" val="2045679393"/>
                    </a:ext>
                  </a:extLst>
                </a:gridCol>
              </a:tblGrid>
              <a:tr h="41420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Weight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6237395"/>
                  </a:ext>
                </a:extLst>
              </a:tr>
              <a:tr h="53361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>
                          <a:solidFill>
                            <a:schemeClr val="tx1"/>
                          </a:solidFill>
                          <a:effectLst/>
                        </a:rPr>
                        <a:t>0.25</a:t>
                      </a:r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025313"/>
                  </a:ext>
                </a:extLst>
              </a:tr>
              <a:tr h="53361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>
                          <a:solidFill>
                            <a:schemeClr val="tx1"/>
                          </a:solidFill>
                          <a:effectLst/>
                        </a:rPr>
                        <a:t>0.25</a:t>
                      </a:r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261450"/>
                  </a:ext>
                </a:extLst>
              </a:tr>
              <a:tr h="53361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>
                          <a:solidFill>
                            <a:schemeClr val="tx1"/>
                          </a:solidFill>
                          <a:effectLst/>
                        </a:rPr>
                        <a:t>0.3</a:t>
                      </a:r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628219"/>
                  </a:ext>
                </a:extLst>
              </a:tr>
              <a:tr h="53361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>
                          <a:solidFill>
                            <a:schemeClr val="tx1"/>
                          </a:solidFill>
                          <a:effectLst/>
                        </a:rPr>
                        <a:t>0.2</a:t>
                      </a:r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54635"/>
                  </a:ext>
                </a:extLst>
              </a:tr>
            </a:tbl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7F8A11D-4EEE-5980-956E-CDEFAE9C938C}"/>
              </a:ext>
            </a:extLst>
          </p:cNvPr>
          <p:cNvCxnSpPr/>
          <p:nvPr/>
        </p:nvCxnSpPr>
        <p:spPr>
          <a:xfrm>
            <a:off x="8377632" y="2570543"/>
            <a:ext cx="2182962" cy="112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ECB9445-53A2-8035-5FFA-363AB289BCE2}"/>
              </a:ext>
            </a:extLst>
          </p:cNvPr>
          <p:cNvCxnSpPr>
            <a:cxnSpLocks/>
          </p:cNvCxnSpPr>
          <p:nvPr/>
        </p:nvCxnSpPr>
        <p:spPr>
          <a:xfrm>
            <a:off x="7821217" y="3136440"/>
            <a:ext cx="2739377" cy="112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E68750A-3369-C0F1-736B-9B0DC0665EA1}"/>
              </a:ext>
            </a:extLst>
          </p:cNvPr>
          <p:cNvCxnSpPr>
            <a:cxnSpLocks/>
          </p:cNvCxnSpPr>
          <p:nvPr/>
        </p:nvCxnSpPr>
        <p:spPr>
          <a:xfrm>
            <a:off x="9016367" y="4147843"/>
            <a:ext cx="1544226" cy="1232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8AD32CC-B2F3-8EA9-6863-65A5D4E193B0}"/>
              </a:ext>
            </a:extLst>
          </p:cNvPr>
          <p:cNvCxnSpPr>
            <a:cxnSpLocks/>
          </p:cNvCxnSpPr>
          <p:nvPr/>
        </p:nvCxnSpPr>
        <p:spPr>
          <a:xfrm>
            <a:off x="9469201" y="3640704"/>
            <a:ext cx="1091393" cy="112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13584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CA874-B0B4-05D1-9285-640D59DD7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SBC Trade Matrix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D8B27A-6900-F918-3901-5651DD9A4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CB9BE-3D84-1D25-FC41-4A447B0C1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61128-6C29-E311-46AB-0C90ADAB5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73</a:t>
            </a:fld>
            <a:endParaRPr lang="en-US"/>
          </a:p>
        </p:txBody>
      </p:sp>
      <p:pic>
        <p:nvPicPr>
          <p:cNvPr id="3" name="Picture 6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9BC2871C-AFF8-07D4-6C96-25035D8E4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959" y="1597820"/>
            <a:ext cx="10503273" cy="40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78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81E6D-A601-57F8-53E2-27B0EDDC2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Critical Project Elements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EF9B9-D721-8BFF-F38A-C620A95BA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eriod"/>
            </a:pPr>
            <a:r>
              <a:rPr lang="en-US" b="1">
                <a:ea typeface="Calibri" panose="020F0502020204030204"/>
                <a:cs typeface="Calibri" panose="020F0502020204030204"/>
              </a:rPr>
              <a:t>Geyser Density Detection</a:t>
            </a:r>
          </a:p>
          <a:p>
            <a:pPr marL="971550" lvl="1" indent="-514350"/>
            <a:r>
              <a:rPr lang="en-US">
                <a:ea typeface="Calibri" panose="020F0502020204030204"/>
                <a:cs typeface="Calibri" panose="020F0502020204030204"/>
              </a:rPr>
              <a:t>Measure particles per second incident to the spacecraft</a:t>
            </a:r>
          </a:p>
          <a:p>
            <a:pPr marL="971550" lvl="1" indent="-514350"/>
            <a:r>
              <a:rPr lang="en-US">
                <a:ea typeface="Calibri" panose="020F0502020204030204"/>
                <a:cs typeface="Calibri" panose="020F0502020204030204"/>
              </a:rPr>
              <a:t>Used to prove that the spacecraft is flying through ice plume</a:t>
            </a:r>
          </a:p>
          <a:p>
            <a:pPr marL="514350" indent="-514350">
              <a:buAutoNum type="arabicPeriod"/>
            </a:pPr>
            <a:r>
              <a:rPr lang="en-US" b="1">
                <a:ea typeface="Calibri" panose="020F0502020204030204"/>
                <a:cs typeface="Calibri" panose="020F0502020204030204"/>
              </a:rPr>
              <a:t>Noise Mitigation:</a:t>
            </a:r>
          </a:p>
          <a:p>
            <a:pPr marL="971550" lvl="1" indent="-514350"/>
            <a:r>
              <a:rPr lang="en-US">
                <a:ea typeface="Calibri" panose="020F0502020204030204"/>
                <a:cs typeface="Calibri" panose="020F0502020204030204"/>
              </a:rPr>
              <a:t>Must reduce external noise</a:t>
            </a:r>
          </a:p>
          <a:p>
            <a:pPr marL="971550" lvl="1" indent="-514350"/>
            <a:r>
              <a:rPr lang="en-US">
                <a:ea typeface="Calibri" panose="020F0502020204030204"/>
                <a:cs typeface="Calibri" panose="020F0502020204030204"/>
              </a:rPr>
              <a:t>Maximizes usable data</a:t>
            </a:r>
          </a:p>
          <a:p>
            <a:pPr marL="514350" indent="-514350">
              <a:buAutoNum type="arabicPeriod"/>
            </a:pPr>
            <a:r>
              <a:rPr lang="en-US" b="1">
                <a:ea typeface="Calibri" panose="020F0502020204030204"/>
                <a:cs typeface="Calibri" panose="020F0502020204030204"/>
              </a:rPr>
              <a:t>Simulation</a:t>
            </a:r>
            <a:r>
              <a:rPr lang="en-US">
                <a:ea typeface="Calibri" panose="020F0502020204030204"/>
                <a:cs typeface="Calibri" panose="020F0502020204030204"/>
              </a:rPr>
              <a:t>:</a:t>
            </a:r>
          </a:p>
          <a:p>
            <a:pPr marL="971550" lvl="1" indent="-514350"/>
            <a:r>
              <a:rPr lang="en-US">
                <a:ea typeface="+mn-lt"/>
                <a:cs typeface="+mn-lt"/>
              </a:rPr>
              <a:t>Must quantitatively model the sensor response to incident ice particles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C3725A-9847-70C8-F173-1210F122E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8932F-1F20-E991-DE52-95D621655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0DFAF-73B0-4037-E656-C51AC392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3260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93782-030E-E9C2-8C7B-DF01A006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58" y="2552914"/>
            <a:ext cx="10515600" cy="1077870"/>
          </a:xfrm>
        </p:spPr>
        <p:txBody>
          <a:bodyPr/>
          <a:lstStyle/>
          <a:p>
            <a:pPr algn="ctr"/>
            <a:r>
              <a:rPr lang="en-US"/>
              <a:t>Trades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082D5-F4A2-4A3D-2E01-45E7649ED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8EC8B-4DE4-6F38-F985-D65881B21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IICE – ASTROBi – Smead Department of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C62082-8F95-FE6B-6DB3-D9CC78278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7158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E7E6E6"/>
      </a:dk2>
      <a:lt2>
        <a:srgbClr val="233E6F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D1C97D5F27A942A6ECCDFB95DF13FE" ma:contentTypeVersion="2" ma:contentTypeDescription="Create a new document." ma:contentTypeScope="" ma:versionID="5c0e740550673f5f4954bb6797f86aac">
  <xsd:schema xmlns:xsd="http://www.w3.org/2001/XMLSchema" xmlns:xs="http://www.w3.org/2001/XMLSchema" xmlns:p="http://schemas.microsoft.com/office/2006/metadata/properties" xmlns:ns2="808fd839-170a-44a4-85e4-5aff044f8a2d" targetNamespace="http://schemas.microsoft.com/office/2006/metadata/properties" ma:root="true" ma:fieldsID="5619e1ff52abc926600559262f396ca4" ns2:_="">
    <xsd:import namespace="808fd839-170a-44a4-85e4-5aff044f8a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8fd839-170a-44a4-85e4-5aff044f8a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6626C4E-B040-4343-A3E1-FAA491A46236}"/>
</file>

<file path=customXml/itemProps2.xml><?xml version="1.0" encoding="utf-8"?>
<ds:datastoreItem xmlns:ds="http://schemas.openxmlformats.org/officeDocument/2006/customXml" ds:itemID="{764ACCA5-E2B3-42D4-B8B1-9F7081DB050F}"/>
</file>

<file path=customXml/itemProps3.xml><?xml version="1.0" encoding="utf-8"?>
<ds:datastoreItem xmlns:ds="http://schemas.openxmlformats.org/officeDocument/2006/customXml" ds:itemID="{F7945D64-03C6-4E95-8BCF-58F9761A8A9C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3695</Words>
  <Application>Microsoft Office PowerPoint</Application>
  <PresentationFormat>Widescreen</PresentationFormat>
  <Paragraphs>804</Paragraphs>
  <Slides>73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1" baseType="lpstr">
      <vt:lpstr>AdvTT46dcae81</vt:lpstr>
      <vt:lpstr>AdvTT46dcae81+20</vt:lpstr>
      <vt:lpstr>AdvTT65f8a23b.I</vt:lpstr>
      <vt:lpstr>Arial</vt:lpstr>
      <vt:lpstr>Calibri</vt:lpstr>
      <vt:lpstr>Calibri Light</vt:lpstr>
      <vt:lpstr>Cambria Math</vt:lpstr>
      <vt:lpstr>Office Theme</vt:lpstr>
      <vt:lpstr>I2CE PDR</vt:lpstr>
      <vt:lpstr>PowerPoint Presentation</vt:lpstr>
      <vt:lpstr>Project Description</vt:lpstr>
      <vt:lpstr>Project Definition</vt:lpstr>
      <vt:lpstr>Primary Objectives</vt:lpstr>
      <vt:lpstr>PowerPoint Presentation</vt:lpstr>
      <vt:lpstr>General Functional Block Diagram</vt:lpstr>
      <vt:lpstr>Critical Project Elements</vt:lpstr>
      <vt:lpstr>Trades</vt:lpstr>
      <vt:lpstr>Trades</vt:lpstr>
      <vt:lpstr>Key Requirement: Detect Particles</vt:lpstr>
      <vt:lpstr>Key Constraints: Size &amp; Heat Dissipation</vt:lpstr>
      <vt:lpstr>Key Interface: Vacuum Chamber</vt:lpstr>
      <vt:lpstr>Trade: Detection Method</vt:lpstr>
      <vt:lpstr>Trade Tree</vt:lpstr>
      <vt:lpstr>Sensor Selection Criteria</vt:lpstr>
      <vt:lpstr>Design Option: Acoustic Sensor</vt:lpstr>
      <vt:lpstr>Acoustic Sensor: Engineering Analysis</vt:lpstr>
      <vt:lpstr>Acoustic Sensor: Deflection Results</vt:lpstr>
      <vt:lpstr>Acceleration Based Methods</vt:lpstr>
      <vt:lpstr>Acoustic Sensor: Trade Performance</vt:lpstr>
      <vt:lpstr>Acoustic Sensor: Risk Management</vt:lpstr>
      <vt:lpstr>Design Option: Optical Sensor</vt:lpstr>
      <vt:lpstr>Optical Sensor</vt:lpstr>
      <vt:lpstr>Optical Sensor</vt:lpstr>
      <vt:lpstr>Optical Sensor</vt:lpstr>
      <vt:lpstr>Optical Sensor: Trade Performance</vt:lpstr>
      <vt:lpstr>Optical Sensor: Risk Management</vt:lpstr>
      <vt:lpstr>Design Option: Electrostatic Sensor</vt:lpstr>
      <vt:lpstr>Electrostatic Sensor</vt:lpstr>
      <vt:lpstr>Electrostatic Sensor</vt:lpstr>
      <vt:lpstr>Electrostatic Sensor</vt:lpstr>
      <vt:lpstr>Electrostatic Sensor: Trade Performance</vt:lpstr>
      <vt:lpstr>Electrostatic Sensor: Risk Management</vt:lpstr>
      <vt:lpstr>Trade Matrix with Weightings</vt:lpstr>
      <vt:lpstr>Current Design Space</vt:lpstr>
      <vt:lpstr>Current Design Configuration</vt:lpstr>
      <vt:lpstr>Current Unknowns &amp; Plans for Solving </vt:lpstr>
      <vt:lpstr>Future Trade Studies</vt:lpstr>
      <vt:lpstr>Modeling and Prototyping Plans</vt:lpstr>
      <vt:lpstr>Vibration Detection Sensor Modeling </vt:lpstr>
      <vt:lpstr>Electrostatic Charge Sensor Modeling</vt:lpstr>
      <vt:lpstr>Thank you for listening!</vt:lpstr>
      <vt:lpstr>Backup Slides and Slide Links</vt:lpstr>
      <vt:lpstr>Summary of Papers Used</vt:lpstr>
      <vt:lpstr>Characteristics of ice grains in the Enceladus plume from Cassini observations [2015] </vt:lpstr>
      <vt:lpstr>Electrostatic Sensing Method Backup Slides</vt:lpstr>
      <vt:lpstr>Electrostatic Induction Calculation  Parallel Plates (Green’s Reciprocity Theorem)</vt:lpstr>
      <vt:lpstr>Electrostatic Induction Calculation Cylinder (Imianitov and Mikhailovskaia)</vt:lpstr>
      <vt:lpstr>Electrostatic Conduction Calculation</vt:lpstr>
      <vt:lpstr>Faraday Cup Mass Build Up</vt:lpstr>
      <vt:lpstr>Charge Sensitive Amplifier</vt:lpstr>
      <vt:lpstr>Charge Sensitive Amplifier Sensitivity</vt:lpstr>
      <vt:lpstr>Charge Sensitive Amplifier Results</vt:lpstr>
      <vt:lpstr>0.5μm to 5μm Particle Charges</vt:lpstr>
      <vt:lpstr>Method of Adding Charge to Particles</vt:lpstr>
      <vt:lpstr>Possible Electrostatic Design Space</vt:lpstr>
      <vt:lpstr>Vibration Sensing Method Backup Slides</vt:lpstr>
      <vt:lpstr>Acoustic Sensor: Engineering Analysis</vt:lpstr>
      <vt:lpstr>Beam Deflection Calculations</vt:lpstr>
      <vt:lpstr>Light Reflection Method</vt:lpstr>
      <vt:lpstr>Optical Sensing Method Backup Slides</vt:lpstr>
      <vt:lpstr>Optical Sensor</vt:lpstr>
      <vt:lpstr>Resources and References- optics</vt:lpstr>
      <vt:lpstr>Completed Trades Slides</vt:lpstr>
      <vt:lpstr>Heat Rejection Method Trade</vt:lpstr>
      <vt:lpstr>Thermal Analysis Trade</vt:lpstr>
      <vt:lpstr>Selection Criteria</vt:lpstr>
      <vt:lpstr>Thermal Trade Matrix</vt:lpstr>
      <vt:lpstr>Computing Device (SBC) Trade</vt:lpstr>
      <vt:lpstr>Arduino vs. Raspberry Pi</vt:lpstr>
      <vt:lpstr>Selection Criteria</vt:lpstr>
      <vt:lpstr>SBC Trade Matrix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Brady Kopec</dc:creator>
  <cp:lastModifiedBy>Braden Robert Kopec</cp:lastModifiedBy>
  <cp:revision>2</cp:revision>
  <dcterms:created xsi:type="dcterms:W3CDTF">2022-09-14T01:54:04Z</dcterms:created>
  <dcterms:modified xsi:type="dcterms:W3CDTF">2022-10-03T06:30:28Z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0x01010055D1C97D5F27A942A6ECCDFB95DF13FE</vt:lpwstr>
  </property>
</Properties>
</file>