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embeddedFontLst>
    <p:embeddedFont>
      <p:font typeface="Playfair Display Medium"/>
      <p:regular r:id="rId62"/>
      <p:bold r:id="rId63"/>
      <p:italic r:id="rId64"/>
      <p:boldItalic r:id="rId65"/>
    </p:embeddedFont>
    <p:embeddedFont>
      <p:font typeface="Playfair Display"/>
      <p:regular r:id="rId66"/>
      <p:bold r:id="rId67"/>
      <p:italic r:id="rId68"/>
      <p:boldItalic r:id="rId69"/>
    </p:embeddedFont>
    <p:embeddedFont>
      <p:font typeface="PT Serif"/>
      <p:regular r:id="rId70"/>
      <p:bold r:id="rId71"/>
      <p:italic r:id="rId72"/>
      <p:boldItalic r:id="rId73"/>
    </p:embeddedFont>
    <p:embeddedFont>
      <p:font typeface="Playfair Display ExtraBold"/>
      <p:bold r:id="rId74"/>
      <p:boldItalic r:id="rId75"/>
    </p:embeddedFont>
    <p:embeddedFont>
      <p:font typeface="Playfair Display SemiBold"/>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6AAA9F-95D2-48E6-988F-86014C96B2EB}">
  <a:tblStyle styleId="{8B6AAA9F-95D2-48E6-988F-86014C96B2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3E60D9E-974E-459F-97BC-CBA8A4A5BE4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PlayfairDisplayMedium-bold.fntdata"/><Relationship Id="rId21" Type="http://schemas.openxmlformats.org/officeDocument/2006/relationships/slide" Target="slides/slide16.xml"/><Relationship Id="rId68" Type="http://schemas.openxmlformats.org/officeDocument/2006/relationships/font" Target="fonts/PlayfairDisplay-italic.fntdata"/><Relationship Id="rId16" Type="http://schemas.openxmlformats.org/officeDocument/2006/relationships/slide" Target="slides/slide11.xml"/><Relationship Id="rId74" Type="http://schemas.openxmlformats.org/officeDocument/2006/relationships/font" Target="fonts/PlayfairDisplayExtraBold-bold.fntdata"/><Relationship Id="rId32" Type="http://schemas.openxmlformats.org/officeDocument/2006/relationships/slide" Target="slides/slide27.xml"/><Relationship Id="rId79" Type="http://schemas.openxmlformats.org/officeDocument/2006/relationships/font" Target="fonts/PlayfairDisplaySemiBold-boldItalic.fntdata"/><Relationship Id="rId37" Type="http://schemas.openxmlformats.org/officeDocument/2006/relationships/slide" Target="slides/slide32.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customXml" Target="../customXml/item3.xml"/><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77" Type="http://schemas.openxmlformats.org/officeDocument/2006/relationships/font" Target="fonts/PlayfairDisplaySemiBold-bold.fntdata"/><Relationship Id="rId35" Type="http://schemas.openxmlformats.org/officeDocument/2006/relationships/slide" Target="slides/slide30.xml"/><Relationship Id="rId64" Type="http://schemas.openxmlformats.org/officeDocument/2006/relationships/font" Target="fonts/PlayfairDisplayMedium-italic.fntdata"/><Relationship Id="rId22" Type="http://schemas.openxmlformats.org/officeDocument/2006/relationships/slide" Target="slides/slide17.xml"/><Relationship Id="rId69" Type="http://schemas.openxmlformats.org/officeDocument/2006/relationships/font" Target="fonts/PlayfairDisplay-boldItalic.fntdata"/><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8" Type="http://schemas.openxmlformats.org/officeDocument/2006/relationships/slide" Target="slides/slide3.xml"/><Relationship Id="rId72" Type="http://schemas.openxmlformats.org/officeDocument/2006/relationships/font" Target="fonts/PTSerif-italic.fntdata"/><Relationship Id="rId51" Type="http://schemas.openxmlformats.org/officeDocument/2006/relationships/slide" Target="slides/slide46.xml"/><Relationship Id="rId80" Type="http://schemas.openxmlformats.org/officeDocument/2006/relationships/customXml" Target="../customXml/item1.xml"/><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font" Target="fonts/PlayfairDisplay-bold.fntdata"/><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41" Type="http://schemas.openxmlformats.org/officeDocument/2006/relationships/slide" Target="slides/slide36.xml"/><Relationship Id="rId75" Type="http://schemas.openxmlformats.org/officeDocument/2006/relationships/font" Target="fonts/PlayfairDisplayExtraBold-boldItalic.fntdata"/><Relationship Id="rId70" Type="http://schemas.openxmlformats.org/officeDocument/2006/relationships/font" Target="fonts/PTSerif-regular.fntdata"/><Relationship Id="rId62" Type="http://schemas.openxmlformats.org/officeDocument/2006/relationships/font" Target="fonts/PlayfairDisplayMedium-regular.fntdata"/><Relationship Id="rId20" Type="http://schemas.openxmlformats.org/officeDocument/2006/relationships/slide" Target="slides/slide1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44" Type="http://schemas.openxmlformats.org/officeDocument/2006/relationships/slide" Target="slides/slide39.xml"/><Relationship Id="rId73" Type="http://schemas.openxmlformats.org/officeDocument/2006/relationships/font" Target="fonts/PTSerif-boldItalic.fntdata"/><Relationship Id="rId31" Type="http://schemas.openxmlformats.org/officeDocument/2006/relationships/slide" Target="slides/slide26.xml"/><Relationship Id="rId78" Type="http://schemas.openxmlformats.org/officeDocument/2006/relationships/font" Target="fonts/PlayfairDisplaySemiBold-italic.fntdata"/><Relationship Id="rId65" Type="http://schemas.openxmlformats.org/officeDocument/2006/relationships/font" Target="fonts/PlayfairDisplayMedium-boldItalic.fntdata"/><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81"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76" Type="http://schemas.openxmlformats.org/officeDocument/2006/relationships/font" Target="fonts/PlayfairDisplaySemiBold-regular.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font" Target="fonts/PTSerif-bold.fntdata"/><Relationship Id="rId2" Type="http://schemas.openxmlformats.org/officeDocument/2006/relationships/presProps" Target="presProps.xml"/><Relationship Id="rId29" Type="http://schemas.openxmlformats.org/officeDocument/2006/relationships/slide" Target="slides/slide24.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PlayfairDisplay-regular.fntdata"/><Relationship Id="rId2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but individual intros are not necessary (can do if we have time)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e1268bd2c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e1268bd2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check font on CPE.1</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5f274d82e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5f274d82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why R.4 moves from 5–&gt;2? </a:t>
            </a:r>
            <a:endParaRPr/>
          </a:p>
          <a:p>
            <a:pPr indent="0" lvl="0" marL="0" rtl="0" algn="l">
              <a:spcBef>
                <a:spcPts val="0"/>
              </a:spcBef>
              <a:spcAft>
                <a:spcPts val="0"/>
              </a:spcAft>
              <a:buNone/>
            </a:pPr>
            <a:r>
              <a:rPr lang="en"/>
              <a:t>Likely bringing down likelihood, not consequence with our mitigation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5f274d82e4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5f274d82e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table bigger and make sure to discuss dependencies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 Refers to trades that are smaller and more of a conversation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5f9e6a9841_2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5f9e6a9841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fc090fd75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5fc090fd7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AUSTIN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 made a copy and tidied it up/matched the formatting of the processor trade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Thoughts?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 think this looks really nice - thanks to whoever did this (Kintan?)</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5df09b0dc3_1_1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5df09b0dc3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job Austin!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5df09b0dc3_1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5df09b0dc3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Verbalize requirements, constraints and interfaces! On all trades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Dependent on algorithm. Size and cost are less significant because everything we looked at in the trade space of single board computers is </a:t>
            </a:r>
            <a:r>
              <a:rPr lang="en"/>
              <a:t>within an acceptable range of both size and cost for our budgets. While a device with very high processing and storage scores will be valued the highest by this weighting system, we aim to determine a minimum value for both of those metrics such that we can minimize both size and cost within the options that will satisfy our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Size: </a:t>
            </a:r>
            <a:r>
              <a:rPr lang="en" sz="1000">
                <a:solidFill>
                  <a:schemeClr val="dk1"/>
                </a:solidFill>
                <a:latin typeface="Playfair Display"/>
                <a:ea typeface="Playfair Display"/>
                <a:cs typeface="Playfair Display"/>
                <a:sym typeface="Playfair Display"/>
              </a:rPr>
              <a:t>hopefully this allows us to meet size requirements but not as important as we've gotten permission to expand processor size.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M.2 is SSD small high performance flash storage useful for smaller applications (Backup slides?)</a:t>
            </a:r>
            <a:endParaRPr/>
          </a:p>
          <a:p>
            <a:pPr indent="0" lvl="0" marL="0" rtl="0" algn="l">
              <a:spcBef>
                <a:spcPts val="0"/>
              </a:spcBef>
              <a:spcAft>
                <a:spcPts val="0"/>
              </a:spcAft>
              <a:buNone/>
            </a:pPr>
            <a:r>
              <a:rPr lang="en"/>
              <a:t>SATA is common protocol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5df09b0dc3_1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5df09b0dc3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how Pro Board ** does have a higher score, but the trade off is that it only has two cores. The Pro Board * has a similar, but smaller score, but the benefit is that it has 4 cores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Will algorithm work on processor? This is the essential question to answer before finalizing our decision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Top scored processor here should be good for our needs especially if our selected algorithm runs in series rather than parallel, unless we decide we need to </a:t>
            </a:r>
            <a:r>
              <a:rPr lang="en"/>
              <a:t>parallelize</a:t>
            </a:r>
            <a:r>
              <a:rPr lang="en"/>
              <a:t> our </a:t>
            </a:r>
            <a:r>
              <a:rPr lang="en"/>
              <a:t>algorithm</a:t>
            </a:r>
            <a:r>
              <a:rPr lang="en"/>
              <a:t> to optimize its runtime.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5f9e6a9841_2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5f9e6a9841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5df09b0dc3_1_1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5df09b0dc3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d9cfa12da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5d9cfa12d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df09b0dc3_1_3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5df09b0dc3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Text too small, may not need FBD here. Talk to Le Moine</a:t>
            </a:r>
            <a:endParaRPr/>
          </a:p>
          <a:p>
            <a:pPr indent="0" lvl="0" marL="0" rtl="0" algn="l">
              <a:spcBef>
                <a:spcPts val="0"/>
              </a:spcBef>
              <a:spcAft>
                <a:spcPts val="0"/>
              </a:spcAft>
              <a:buNone/>
            </a:pPr>
            <a:r>
              <a:rPr lang="en"/>
              <a:t>Add in figures to illustrate - reduce text and add photos</a:t>
            </a:r>
            <a:endParaRPr/>
          </a:p>
          <a:p>
            <a:pPr indent="0" lvl="0" marL="0" rtl="0" algn="l">
              <a:spcBef>
                <a:spcPts val="0"/>
              </a:spcBef>
              <a:spcAft>
                <a:spcPts val="0"/>
              </a:spcAft>
              <a:buNone/>
            </a:pPr>
            <a:r>
              <a:rPr lang="en"/>
              <a:t>Don’t be repetitive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fe1745de0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5fe1745d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Text too small, may not need FBD here. Talk to Le Moine</a:t>
            </a:r>
            <a:endParaRPr/>
          </a:p>
          <a:p>
            <a:pPr indent="0" lvl="0" marL="0" rtl="0" algn="l">
              <a:spcBef>
                <a:spcPts val="0"/>
              </a:spcBef>
              <a:spcAft>
                <a:spcPts val="0"/>
              </a:spcAft>
              <a:buNone/>
            </a:pPr>
            <a:r>
              <a:rPr lang="en"/>
              <a:t>Add in figures to illustrate - reduce text and add photos</a:t>
            </a:r>
            <a:endParaRPr/>
          </a:p>
          <a:p>
            <a:pPr indent="0" lvl="0" marL="0" rtl="0" algn="l">
              <a:spcBef>
                <a:spcPts val="0"/>
              </a:spcBef>
              <a:spcAft>
                <a:spcPts val="0"/>
              </a:spcAft>
              <a:buNone/>
            </a:pPr>
            <a:r>
              <a:rPr lang="en"/>
              <a:t>Don’t be repetitive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f9e6a9841_2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5f9e6a9841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5f6cd5af36_1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5f6cd5af36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text to figure balance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Should we transition this into more of a graphic?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ASSUME SENSOR HAS BEEN SELECTED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5df09b0dc3_1_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5df09b0dc3_1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JUSTIN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Too much text, make similar to slide 22 (moving forward sw)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Include pictures of intel nuc, rPi, etc.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Should we transition this into more of a graphic?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ASSUME SENSOR + ALGORITHM  HAS BEEN SELECTED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5f6cd5af36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5f6cd5af36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KEVIN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Again, too much text, make similar to sw moving forward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Should we transition this into more of a graphic?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ASSUME SENSOR + ALGORITHM + PROCESSOR HAS BEEN SELECTED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 We know it has to fit onto an optical breadboard with ¼” holes and a 1”x1” grid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17500" lvl="0" marL="457200" rtl="0" algn="l">
              <a:spcBef>
                <a:spcPts val="0"/>
              </a:spcBef>
              <a:spcAft>
                <a:spcPts val="0"/>
              </a:spcAft>
              <a:buClr>
                <a:schemeClr val="dk1"/>
              </a:buClr>
              <a:buSzPts val="1400"/>
              <a:buFont typeface="Playfair Display"/>
              <a:buAutoNum type="arabicPeriod"/>
            </a:pPr>
            <a:r>
              <a:rPr lang="en" sz="1400">
                <a:solidFill>
                  <a:schemeClr val="dk1"/>
                </a:solidFill>
                <a:latin typeface="Playfair Display"/>
                <a:ea typeface="Playfair Display"/>
                <a:cs typeface="Playfair Display"/>
                <a:sym typeface="Playfair Display"/>
              </a:rPr>
              <a:t>Determine enclosure material</a:t>
            </a:r>
            <a:endParaRPr sz="14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AutoNum type="alphaLcPeriod"/>
            </a:pPr>
            <a:r>
              <a:rPr lang="en" sz="1400">
                <a:solidFill>
                  <a:schemeClr val="dk1"/>
                </a:solidFill>
                <a:latin typeface="Playfair Display"/>
                <a:ea typeface="Playfair Display"/>
                <a:cs typeface="Playfair Display"/>
                <a:sym typeface="Playfair Display"/>
              </a:rPr>
              <a:t>Hardware Trade -&gt; Exact Model</a:t>
            </a:r>
            <a:endParaRPr sz="1400">
              <a:solidFill>
                <a:schemeClr val="dk1"/>
              </a:solidFill>
              <a:latin typeface="Playfair Display"/>
              <a:ea typeface="Playfair Display"/>
              <a:cs typeface="Playfair Display"/>
              <a:sym typeface="Playfair Display"/>
            </a:endParaRPr>
          </a:p>
          <a:p>
            <a:pPr indent="-317500" lvl="2" marL="1371600" rtl="0" algn="l">
              <a:spcBef>
                <a:spcPts val="0"/>
              </a:spcBef>
              <a:spcAft>
                <a:spcPts val="0"/>
              </a:spcAft>
              <a:buClr>
                <a:schemeClr val="dk1"/>
              </a:buClr>
              <a:buSzPts val="1400"/>
              <a:buFont typeface="Playfair Display"/>
              <a:buAutoNum type="romanLcPeriod"/>
            </a:pPr>
            <a:r>
              <a:rPr lang="en" sz="1400">
                <a:solidFill>
                  <a:schemeClr val="dk1"/>
                </a:solidFill>
                <a:latin typeface="Playfair Display"/>
                <a:ea typeface="Playfair Display"/>
                <a:cs typeface="Playfair Display"/>
                <a:sym typeface="Playfair Display"/>
              </a:rPr>
              <a:t>Using mass, strength, cost, and manufacturability metrics to determine best course of action</a:t>
            </a:r>
            <a:endParaRPr sz="1400">
              <a:solidFill>
                <a:schemeClr val="dk1"/>
              </a:solidFill>
              <a:latin typeface="Playfair Display"/>
              <a:ea typeface="Playfair Display"/>
              <a:cs typeface="Playfair Display"/>
              <a:sym typeface="Playfair Display"/>
            </a:endParaRPr>
          </a:p>
          <a:p>
            <a:pPr indent="-317500" lvl="0" marL="457200" rtl="0" algn="l">
              <a:spcBef>
                <a:spcPts val="0"/>
              </a:spcBef>
              <a:spcAft>
                <a:spcPts val="0"/>
              </a:spcAft>
              <a:buClr>
                <a:schemeClr val="dk1"/>
              </a:buClr>
              <a:buSzPts val="1400"/>
              <a:buFont typeface="Playfair Display"/>
              <a:buAutoNum type="arabicPeriod"/>
            </a:pPr>
            <a:r>
              <a:rPr lang="en" sz="1400">
                <a:solidFill>
                  <a:schemeClr val="dk1"/>
                </a:solidFill>
                <a:latin typeface="Playfair Display"/>
                <a:ea typeface="Playfair Display"/>
                <a:cs typeface="Playfair Display"/>
                <a:sym typeface="Playfair Display"/>
              </a:rPr>
              <a:t>Continue trades on accessibility</a:t>
            </a:r>
            <a:endParaRPr sz="14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AutoNum type="alphaLcPeriod"/>
            </a:pPr>
            <a:r>
              <a:rPr lang="en" sz="1400">
                <a:solidFill>
                  <a:schemeClr val="dk1"/>
                </a:solidFill>
                <a:latin typeface="Playfair Display"/>
                <a:ea typeface="Playfair Display"/>
                <a:cs typeface="Playfair Display"/>
                <a:sym typeface="Playfair Display"/>
              </a:rPr>
              <a:t>Hinged lid vs. bolt-on lid</a:t>
            </a:r>
            <a:endParaRPr sz="1400">
              <a:solidFill>
                <a:schemeClr val="dk1"/>
              </a:solidFill>
              <a:latin typeface="Playfair Display"/>
              <a:ea typeface="Playfair Display"/>
              <a:cs typeface="Playfair Display"/>
              <a:sym typeface="Playfair Display"/>
            </a:endParaRPr>
          </a:p>
          <a:p>
            <a:pPr indent="-317500" lvl="2" marL="1371600" rtl="0" algn="l">
              <a:spcBef>
                <a:spcPts val="0"/>
              </a:spcBef>
              <a:spcAft>
                <a:spcPts val="0"/>
              </a:spcAft>
              <a:buClr>
                <a:schemeClr val="dk1"/>
              </a:buClr>
              <a:buSzPts val="1400"/>
              <a:buFont typeface="Playfair Display"/>
              <a:buAutoNum type="romanLcPeriod"/>
            </a:pPr>
            <a:r>
              <a:rPr lang="en" sz="1400">
                <a:solidFill>
                  <a:schemeClr val="dk1"/>
                </a:solidFill>
                <a:latin typeface="Playfair Display"/>
                <a:ea typeface="Playfair Display"/>
                <a:cs typeface="Playfair Display"/>
                <a:sym typeface="Playfair Display"/>
              </a:rPr>
              <a:t>Stress-testing prototypes</a:t>
            </a:r>
            <a:endParaRPr sz="1400">
              <a:solidFill>
                <a:schemeClr val="dk1"/>
              </a:solidFill>
              <a:latin typeface="Playfair Display"/>
              <a:ea typeface="Playfair Display"/>
              <a:cs typeface="Playfair Display"/>
              <a:sym typeface="Playfair Display"/>
            </a:endParaRPr>
          </a:p>
          <a:p>
            <a:pPr indent="-317500" lvl="2" marL="1371600" rtl="0" algn="l">
              <a:spcBef>
                <a:spcPts val="0"/>
              </a:spcBef>
              <a:spcAft>
                <a:spcPts val="0"/>
              </a:spcAft>
              <a:buClr>
                <a:schemeClr val="dk1"/>
              </a:buClr>
              <a:buSzPts val="1400"/>
              <a:buFont typeface="Playfair Display"/>
              <a:buAutoNum type="romanLcPeriod"/>
            </a:pPr>
            <a:r>
              <a:rPr lang="en" sz="1400">
                <a:solidFill>
                  <a:schemeClr val="dk1"/>
                </a:solidFill>
                <a:latin typeface="Playfair Display"/>
                <a:ea typeface="Playfair Display"/>
                <a:cs typeface="Playfair Display"/>
                <a:sym typeface="Playfair Display"/>
              </a:rPr>
              <a:t>Ergonomic positioning</a:t>
            </a:r>
            <a:endParaRPr sz="1400">
              <a:solidFill>
                <a:schemeClr val="dk1"/>
              </a:solidFill>
              <a:latin typeface="Playfair Display"/>
              <a:ea typeface="Playfair Display"/>
              <a:cs typeface="Playfair Display"/>
              <a:sym typeface="Playfair Display"/>
            </a:endParaRPr>
          </a:p>
          <a:p>
            <a:pPr indent="-317500" lvl="0" marL="457200" rtl="0" algn="l">
              <a:spcBef>
                <a:spcPts val="0"/>
              </a:spcBef>
              <a:spcAft>
                <a:spcPts val="0"/>
              </a:spcAft>
              <a:buClr>
                <a:schemeClr val="dk1"/>
              </a:buClr>
              <a:buSzPts val="1400"/>
              <a:buFont typeface="Playfair Display"/>
              <a:buAutoNum type="arabicPeriod"/>
            </a:pPr>
            <a:r>
              <a:rPr lang="en" sz="1400">
                <a:solidFill>
                  <a:schemeClr val="dk1"/>
                </a:solidFill>
                <a:latin typeface="Playfair Display"/>
                <a:ea typeface="Playfair Display"/>
                <a:cs typeface="Playfair Display"/>
                <a:sym typeface="Playfair Display"/>
              </a:rPr>
              <a:t>Determine component layout in enclosure</a:t>
            </a:r>
            <a:endParaRPr sz="14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AutoNum type="alphaLcPeriod"/>
            </a:pPr>
            <a:r>
              <a:rPr lang="en" sz="1400">
                <a:solidFill>
                  <a:schemeClr val="dk1"/>
                </a:solidFill>
                <a:latin typeface="Playfair Display"/>
                <a:ea typeface="Playfair Display"/>
                <a:cs typeface="Playfair Display"/>
                <a:sym typeface="Playfair Display"/>
              </a:rPr>
              <a:t>Most efficient vs volume constraints</a:t>
            </a:r>
            <a:endParaRPr sz="1400">
              <a:solidFill>
                <a:schemeClr val="dk1"/>
              </a:solidFill>
              <a:latin typeface="Playfair Display"/>
              <a:ea typeface="Playfair Display"/>
              <a:cs typeface="Playfair Display"/>
              <a:sym typeface="Playfair Display"/>
            </a:endParaRPr>
          </a:p>
          <a:p>
            <a:pPr indent="-317500" lvl="0" marL="457200" rtl="0" algn="l">
              <a:spcBef>
                <a:spcPts val="0"/>
              </a:spcBef>
              <a:spcAft>
                <a:spcPts val="0"/>
              </a:spcAft>
              <a:buClr>
                <a:schemeClr val="dk1"/>
              </a:buClr>
              <a:buSzPts val="1400"/>
              <a:buFont typeface="Playfair Display"/>
              <a:buAutoNum type="arabicPeriod"/>
            </a:pPr>
            <a:r>
              <a:rPr lang="en" sz="1400">
                <a:solidFill>
                  <a:schemeClr val="dk1"/>
                </a:solidFill>
                <a:latin typeface="Playfair Display"/>
                <a:ea typeface="Playfair Display"/>
                <a:cs typeface="Playfair Display"/>
                <a:sym typeface="Playfair Display"/>
              </a:rPr>
              <a:t>Determine mounting pattern for SOSC</a:t>
            </a:r>
            <a:endParaRPr sz="14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AutoNum type="alphaLcPeriod"/>
            </a:pPr>
            <a:r>
              <a:rPr lang="en" sz="1400">
                <a:solidFill>
                  <a:schemeClr val="dk1"/>
                </a:solidFill>
                <a:latin typeface="Playfair Display"/>
                <a:ea typeface="Playfair Display"/>
                <a:cs typeface="Playfair Display"/>
                <a:sym typeface="Playfair Display"/>
              </a:rPr>
              <a:t>Bolt-on vs flanged base</a:t>
            </a:r>
            <a:endParaRPr sz="1400">
              <a:solidFill>
                <a:schemeClr val="dk1"/>
              </a:solidFill>
              <a:latin typeface="Playfair Display"/>
              <a:ea typeface="Playfair Display"/>
              <a:cs typeface="Playfair Display"/>
              <a:sym typeface="Playfair Display"/>
            </a:endParaRPr>
          </a:p>
          <a:p>
            <a:pPr indent="-317500" lvl="0" marL="457200" rtl="0" algn="l">
              <a:spcBef>
                <a:spcPts val="0"/>
              </a:spcBef>
              <a:spcAft>
                <a:spcPts val="0"/>
              </a:spcAft>
              <a:buClr>
                <a:schemeClr val="dk1"/>
              </a:buClr>
              <a:buSzPts val="1400"/>
              <a:buFont typeface="Playfair Display"/>
              <a:buAutoNum type="arabicPeriod"/>
            </a:pPr>
            <a:r>
              <a:rPr lang="en" sz="1400">
                <a:solidFill>
                  <a:schemeClr val="dk1"/>
                </a:solidFill>
                <a:latin typeface="Playfair Display"/>
                <a:ea typeface="Playfair Display"/>
                <a:cs typeface="Playfair Display"/>
                <a:sym typeface="Playfair Display"/>
              </a:rPr>
              <a:t>Develop a comprehensive test subject that accurately represents possible targets</a:t>
            </a:r>
            <a:endParaRPr sz="14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AutoNum type="alphaLcPeriod"/>
            </a:pPr>
            <a:r>
              <a:rPr lang="en" sz="1400">
                <a:solidFill>
                  <a:schemeClr val="dk1"/>
                </a:solidFill>
                <a:latin typeface="Playfair Display"/>
                <a:ea typeface="Playfair Display"/>
                <a:cs typeface="Playfair Display"/>
                <a:sym typeface="Playfair Display"/>
              </a:rPr>
              <a:t>Size, shape, material, and coating</a:t>
            </a:r>
            <a:endParaRPr sz="1400">
              <a:solidFill>
                <a:schemeClr val="dk1"/>
              </a:solidFill>
              <a:latin typeface="Playfair Display"/>
              <a:ea typeface="Playfair Display"/>
              <a:cs typeface="Playfair Display"/>
              <a:sym typeface="Playfair Display"/>
            </a:endParaRPr>
          </a:p>
          <a:p>
            <a:pPr indent="-317500" lvl="2" marL="1371600" rtl="0" algn="l">
              <a:spcBef>
                <a:spcPts val="0"/>
              </a:spcBef>
              <a:spcAft>
                <a:spcPts val="0"/>
              </a:spcAft>
              <a:buClr>
                <a:schemeClr val="dk1"/>
              </a:buClr>
              <a:buSzPts val="1400"/>
              <a:buFont typeface="Playfair Display"/>
              <a:buAutoNum type="romanLcPeriod"/>
            </a:pPr>
            <a:r>
              <a:rPr lang="en" sz="1400">
                <a:solidFill>
                  <a:schemeClr val="dk1"/>
                </a:solidFill>
                <a:latin typeface="Playfair Display"/>
                <a:ea typeface="Playfair Display"/>
                <a:cs typeface="Playfair Display"/>
                <a:sym typeface="Playfair Display"/>
              </a:rPr>
              <a:t>Checkerboard pattern vs. no pattern</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5f9e6a9841_2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5f9e6a9841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595046df25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595046df2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HYPERLINKED TABLE OF CONTENTS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5fc090fd75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5fc090fd7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5df09b0dc3_1_3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5df09b0dc3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f274d82e4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f274d82e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5df09b0dc3_1_3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5df09b0dc3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5f86bcfd91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5f86bcfd9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5f9e6a9841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5f9e6a98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5fd75775cc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5fd75775cc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5df09b0dc3_1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5df09b0dc3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5df09b0dc3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5df09b0dc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5df09b0dc3_1_2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5df09b0dc3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5df09b0dc3_1_2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5df09b0dc3_1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5df09b0dc3_1_2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5df09b0dc3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5df09b0dc3_1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5df09b0dc3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8dae756fa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8dae756f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5f6cd5af36_1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5f6cd5af3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595b58ba7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595b58ba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Less text, too much info and hard to read</a:t>
            </a:r>
            <a:endParaRPr/>
          </a:p>
          <a:p>
            <a:pPr indent="0" lvl="0" marL="0" rtl="0" algn="l">
              <a:spcBef>
                <a:spcPts val="0"/>
              </a:spcBef>
              <a:spcAft>
                <a:spcPts val="0"/>
              </a:spcAft>
              <a:buNone/>
            </a:pPr>
            <a:r>
              <a:rPr lang="en"/>
              <a:t>Could think about splitting this table 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these too lengthy and detailed? Should we split it up? I can make the risk one shorter. Is that mainly what you were thinking?</a:t>
            </a:r>
            <a:endParaRPr/>
          </a:p>
          <a:p>
            <a:pPr indent="0" lvl="0" marL="0" rtl="0" algn="l">
              <a:spcBef>
                <a:spcPts val="0"/>
              </a:spcBef>
              <a:spcAft>
                <a:spcPts val="0"/>
              </a:spcAft>
              <a:buNone/>
            </a:pPr>
            <a:r>
              <a:rPr lang="en"/>
              <a:t>Yeah I can make it shorter. Do you want me to leave the others as is?</a:t>
            </a:r>
            <a:endParaRPr/>
          </a:p>
          <a:p>
            <a:pPr indent="0" lvl="0" marL="0" rtl="0" algn="l">
              <a:spcBef>
                <a:spcPts val="0"/>
              </a:spcBef>
              <a:spcAft>
                <a:spcPts val="0"/>
              </a:spcAft>
              <a:buNone/>
            </a:pPr>
            <a:r>
              <a:rPr lang="en"/>
              <a:t>IDK  I just thought that maybe its just text heavy and doesn’t look presentable…but thats </a:t>
            </a:r>
            <a:r>
              <a:rPr lang="en"/>
              <a:t>something</a:t>
            </a:r>
            <a:r>
              <a:rPr lang="en"/>
              <a:t> we can ask Jasmin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Yeah I can make it shorter. Do you want me to leave the others as 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Just leave them where they are at for now. We’ll ask Jasmin tmrw morning. Actually, yes maybe condense risks and leave the others</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5f6500848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5f650084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PRESENT</a:t>
            </a:r>
            <a:endParaRPr/>
          </a:p>
          <a:p>
            <a:pPr indent="-317500" lvl="0" marL="457200" rtl="0" algn="l">
              <a:spcBef>
                <a:spcPts val="0"/>
              </a:spcBef>
              <a:spcAft>
                <a:spcPts val="0"/>
              </a:spcAft>
              <a:buSzPts val="1400"/>
              <a:buChar char="●"/>
            </a:pPr>
            <a:r>
              <a:rPr lang="en"/>
              <a:t>availability metric answered by complexity/ time consumption (clarification needed?)</a:t>
            </a:r>
            <a:endParaRPr/>
          </a:p>
          <a:p>
            <a:pPr indent="-317500" lvl="0" marL="457200" rtl="0" algn="l">
              <a:spcBef>
                <a:spcPts val="0"/>
              </a:spcBef>
              <a:spcAft>
                <a:spcPts val="0"/>
              </a:spcAft>
              <a:buSzPts val="1400"/>
              <a:buChar char="●"/>
            </a:pPr>
            <a:r>
              <a:rPr lang="en"/>
              <a:t>OPEN SOURCE ?</a:t>
            </a:r>
            <a:endParaRPr/>
          </a:p>
          <a:p>
            <a:pPr indent="-317500" lvl="0" marL="457200" rtl="0" algn="l">
              <a:spcBef>
                <a:spcPts val="0"/>
              </a:spcBef>
              <a:spcAft>
                <a:spcPts val="0"/>
              </a:spcAft>
              <a:buSzPts val="1400"/>
              <a:buChar char="●"/>
            </a:pPr>
            <a:r>
              <a:rPr lang="en"/>
              <a:t>Stick with serial code ! (metric for processor?)</a:t>
            </a:r>
            <a:endParaRPr/>
          </a:p>
          <a:p>
            <a:pPr indent="-317500" lvl="0" marL="457200" rtl="0" algn="l">
              <a:spcBef>
                <a:spcPts val="0"/>
              </a:spcBef>
              <a:spcAft>
                <a:spcPts val="0"/>
              </a:spcAft>
              <a:buSzPts val="1400"/>
              <a:buChar char="●"/>
            </a:pPr>
            <a:r>
              <a:rPr lang="en"/>
              <a:t>Stray away from any parallelization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5f6500848b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5f6500848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DON’T PRESENT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availability metric</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5fd75775cc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5fd75775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PRESENT</a:t>
            </a:r>
            <a:endParaRPr/>
          </a:p>
          <a:p>
            <a:pPr indent="-317500" lvl="0" marL="457200" rtl="0" algn="l">
              <a:spcBef>
                <a:spcPts val="0"/>
              </a:spcBef>
              <a:spcAft>
                <a:spcPts val="0"/>
              </a:spcAft>
              <a:buSzPts val="1400"/>
              <a:buChar char="●"/>
            </a:pPr>
            <a:r>
              <a:rPr lang="en"/>
              <a:t>availability metric answered by complexity/ time consumption (clarification needed?)</a:t>
            </a:r>
            <a:endParaRPr/>
          </a:p>
          <a:p>
            <a:pPr indent="-317500" lvl="0" marL="457200" rtl="0" algn="l">
              <a:spcBef>
                <a:spcPts val="0"/>
              </a:spcBef>
              <a:spcAft>
                <a:spcPts val="0"/>
              </a:spcAft>
              <a:buSzPts val="1400"/>
              <a:buChar char="●"/>
            </a:pPr>
            <a:r>
              <a:rPr lang="en"/>
              <a:t>OPEN SOURCE ?</a:t>
            </a:r>
            <a:endParaRPr/>
          </a:p>
          <a:p>
            <a:pPr indent="-317500" lvl="0" marL="457200" rtl="0" algn="l">
              <a:spcBef>
                <a:spcPts val="0"/>
              </a:spcBef>
              <a:spcAft>
                <a:spcPts val="0"/>
              </a:spcAft>
              <a:buSzPts val="1400"/>
              <a:buChar char="●"/>
            </a:pPr>
            <a:r>
              <a:rPr lang="en"/>
              <a:t>Stick with serial code ! (metric for processor?)</a:t>
            </a:r>
            <a:endParaRPr/>
          </a:p>
          <a:p>
            <a:pPr indent="-317500" lvl="0" marL="457200" rtl="0" algn="l">
              <a:spcBef>
                <a:spcPts val="0"/>
              </a:spcBef>
              <a:spcAft>
                <a:spcPts val="0"/>
              </a:spcAft>
              <a:buSzPts val="1400"/>
              <a:buChar char="●"/>
            </a:pPr>
            <a:r>
              <a:rPr lang="en"/>
              <a:t>Stray away from any parallelization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5fd75775cc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5fd75775c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DON’T PRESENT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availability metric</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5f6cd5af36_1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5f6cd5af3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5b0e885254_3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5b0e885254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Jasmin if we need to format this better</a:t>
            </a:r>
            <a:endParaRPr/>
          </a:p>
          <a:p>
            <a:pPr indent="0" lvl="0" marL="0" rtl="0" algn="l">
              <a:spcBef>
                <a:spcPts val="0"/>
              </a:spcBef>
              <a:spcAft>
                <a:spcPts val="0"/>
              </a:spcAft>
              <a:buNone/>
            </a:pPr>
            <a:r>
              <a:rPr lang="en"/>
              <a:t>Can say we might not have to do this at all, it might literally just be a converter to take the data in whatever form the sensor outputs it and give it to the processor</a:t>
            </a:r>
            <a:endParaRPr/>
          </a:p>
          <a:p>
            <a:pPr indent="0" lvl="0" marL="0" rtl="0" algn="l">
              <a:spcBef>
                <a:spcPts val="0"/>
              </a:spcBef>
              <a:spcAft>
                <a:spcPts val="0"/>
              </a:spcAft>
              <a:buNone/>
            </a:pPr>
            <a:r>
              <a:rPr lang="en"/>
              <a:t>Are these dependent each other?</a:t>
            </a:r>
            <a:endParaRPr/>
          </a:p>
          <a:p>
            <a:pPr indent="0" lvl="0" marL="0" rtl="0" algn="l">
              <a:spcBef>
                <a:spcPts val="0"/>
              </a:spcBef>
              <a:spcAft>
                <a:spcPts val="0"/>
              </a:spcAft>
              <a:buClr>
                <a:schemeClr val="dk1"/>
              </a:buClr>
              <a:buSzPts val="1100"/>
              <a:buFont typeface="Arial"/>
              <a:buNone/>
            </a:pPr>
            <a:r>
              <a:rPr lang="en">
                <a:solidFill>
                  <a:schemeClr val="dk1"/>
                </a:solidFill>
              </a:rPr>
              <a:t>Can this be transformed into a tree to better visualize? Refer to Lecture 8 slide 12</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5b0e885254_3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5b0e885254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this be transformed into a tree to better visualize? Refer to Lecture 8 slide 12</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5f86bcfd91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5f86bcfd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5ddd45e78c_3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5ddd45e78c_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graphic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are we here, what are we doing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5f6cd5af36_1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5f6cd5af36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5f86bcfd91_3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15f86bcfd91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5f86bcfd91_3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5f86bcfd91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5df09b0dc3_1_4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5df09b0dc3_1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5f86bcfd91_3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5f86bcfd91_3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https://news.lockheedmartin.com/linuss-small-sats-mission</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5f86bcfd91_3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5f86bcfd91_3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https://www.lockheedmartin.com/en-us/products/satellite.html</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5df09b0dc3_1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5df09b0dc3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KEVIN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want to add this in, but IDK which section it should go 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8dae756fa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8dae756f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Order change: MO, CONOPs, FBD, CPEs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8dae756fa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8dae756f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Bigger text needed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ddd45e78c_2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ddd45e78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e12ac2e45_8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e12ac2e45_8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CPEs come after FBD and Conops</a:t>
            </a:r>
            <a:endParaRPr/>
          </a:p>
          <a:p>
            <a:pPr indent="0" lvl="0" marL="0" rtl="0" algn="l">
              <a:spcBef>
                <a:spcPts val="0"/>
              </a:spcBef>
              <a:spcAft>
                <a:spcPts val="0"/>
              </a:spcAft>
              <a:buNone/>
            </a:pPr>
            <a:r>
              <a:rPr lang="en"/>
              <a:t>Highlight most limiting reqs in design, explain how those feed into SCs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
  <p:cSld name="BLANK_1">
    <p:bg>
      <p:bgPr>
        <a:solidFill>
          <a:srgbClr val="000000"/>
        </a:solidFill>
      </p:bgPr>
    </p:bg>
    <p:spTree>
      <p:nvGrpSpPr>
        <p:cNvPr id="45" name="Shape 45"/>
        <p:cNvGrpSpPr/>
        <p:nvPr/>
      </p:nvGrpSpPr>
      <p:grpSpPr>
        <a:xfrm>
          <a:off x="0" y="0"/>
          <a:ext cx="0" cy="0"/>
          <a:chOff x="0" y="0"/>
          <a:chExt cx="0" cy="0"/>
        </a:xfrm>
      </p:grpSpPr>
      <p:sp>
        <p:nvSpPr>
          <p:cNvPr id="46" name="Google Shape;46;p11"/>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19700" y="1583344"/>
            <a:ext cx="59046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 type="subTitle"/>
          </p:nvPr>
        </p:nvSpPr>
        <p:spPr>
          <a:xfrm>
            <a:off x="1619700" y="2840060"/>
            <a:ext cx="59046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2pPr>
            <a:lvl3pPr lvl="2"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3pPr>
            <a:lvl4pPr lvl="3"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4pPr>
            <a:lvl5pPr lvl="4"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5pPr>
            <a:lvl6pPr lvl="5"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6pPr>
            <a:lvl7pPr lvl="6"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7pPr>
            <a:lvl8pPr lvl="7"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8pPr>
            <a:lvl9pPr lvl="8" rtl="0" algn="ctr">
              <a:spcBef>
                <a:spcPts val="0"/>
              </a:spcBef>
              <a:spcAft>
                <a:spcPts val="0"/>
              </a:spcAft>
              <a:buClr>
                <a:srgbClr val="666666"/>
              </a:buClr>
              <a:buSzPts val="3000"/>
              <a:buFont typeface="Playfair Display"/>
              <a:buNone/>
              <a:defRPr i="1" sz="3000">
                <a:solidFill>
                  <a:srgbClr val="666666"/>
                </a:solidFill>
                <a:highlight>
                  <a:srgbClr val="F3F3F3"/>
                </a:highlight>
                <a:latin typeface="Playfair Display"/>
                <a:ea typeface="Playfair Display"/>
                <a:cs typeface="Playfair Display"/>
                <a:sym typeface="Playfair Display"/>
              </a:defRPr>
            </a:lvl9pPr>
          </a:lstStyle>
          <a:p/>
        </p:txBody>
      </p:sp>
      <p:sp>
        <p:nvSpPr>
          <p:cNvPr id="16" name="Google Shape;16;p3"/>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p:nvPr/>
        </p:nvSpPr>
        <p:spPr>
          <a:xfrm>
            <a:off x="4136250" y="1321393"/>
            <a:ext cx="871500" cy="8688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659150" y="2161800"/>
            <a:ext cx="5825700" cy="819900"/>
          </a:xfrm>
          <a:prstGeom prst="rect">
            <a:avLst/>
          </a:prstGeom>
        </p:spPr>
        <p:txBody>
          <a:bodyPr anchorCtr="0" anchor="t" bIns="91425" lIns="91425" spcFirstLastPara="1" rIns="91425" wrap="square" tIns="91425">
            <a:noAutofit/>
          </a:bodyPr>
          <a:lstStyle>
            <a:lvl1pPr indent="-355600" lvl="0" marL="457200" rtl="0" algn="ctr">
              <a:spcBef>
                <a:spcPts val="600"/>
              </a:spcBef>
              <a:spcAft>
                <a:spcPts val="0"/>
              </a:spcAft>
              <a:buSzPts val="2000"/>
              <a:buChar char="▣"/>
              <a:defRPr i="1"/>
            </a:lvl1pPr>
            <a:lvl2pPr indent="-355600" lvl="1" marL="914400" rtl="0" algn="ctr">
              <a:spcBef>
                <a:spcPts val="0"/>
              </a:spcBef>
              <a:spcAft>
                <a:spcPts val="0"/>
              </a:spcAft>
              <a:buSzPts val="2000"/>
              <a:buChar char="○"/>
              <a:defRPr i="1"/>
            </a:lvl2pPr>
            <a:lvl3pPr indent="-355600" lvl="2" marL="1371600" rtl="0" algn="ctr">
              <a:spcBef>
                <a:spcPts val="0"/>
              </a:spcBef>
              <a:spcAft>
                <a:spcPts val="0"/>
              </a:spcAft>
              <a:buSzPts val="2000"/>
              <a:buChar char="■"/>
              <a:defRPr i="1"/>
            </a:lvl3pPr>
            <a:lvl4pPr indent="-355600" lvl="3" marL="1828800" rtl="0" algn="ctr">
              <a:spcBef>
                <a:spcPts val="0"/>
              </a:spcBef>
              <a:spcAft>
                <a:spcPts val="0"/>
              </a:spcAft>
              <a:buSzPts val="2000"/>
              <a:buChar char="●"/>
              <a:defRPr i="1"/>
            </a:lvl4pPr>
            <a:lvl5pPr indent="-355600" lvl="4" marL="2286000" rtl="0" algn="ctr">
              <a:spcBef>
                <a:spcPts val="0"/>
              </a:spcBef>
              <a:spcAft>
                <a:spcPts val="0"/>
              </a:spcAft>
              <a:buSzPts val="2000"/>
              <a:buChar char="○"/>
              <a:defRPr i="1"/>
            </a:lvl5pPr>
            <a:lvl6pPr indent="-355600" lvl="5" marL="2743200" rtl="0" algn="ctr">
              <a:spcBef>
                <a:spcPts val="0"/>
              </a:spcBef>
              <a:spcAft>
                <a:spcPts val="0"/>
              </a:spcAft>
              <a:buSzPts val="2000"/>
              <a:buChar char="■"/>
              <a:defRPr i="1"/>
            </a:lvl6pPr>
            <a:lvl7pPr indent="-355600" lvl="6" marL="3200400" rtl="0" algn="ctr">
              <a:spcBef>
                <a:spcPts val="0"/>
              </a:spcBef>
              <a:spcAft>
                <a:spcPts val="0"/>
              </a:spcAft>
              <a:buSzPts val="2000"/>
              <a:buChar char="●"/>
              <a:defRPr i="1"/>
            </a:lvl7pPr>
            <a:lvl8pPr indent="-355600" lvl="7" marL="3657600" rtl="0" algn="ctr">
              <a:spcBef>
                <a:spcPts val="0"/>
              </a:spcBef>
              <a:spcAft>
                <a:spcPts val="0"/>
              </a:spcAft>
              <a:buSzPts val="2000"/>
              <a:buChar char="○"/>
              <a:defRPr i="1"/>
            </a:lvl8pPr>
            <a:lvl9pPr indent="-355600" lvl="8" marL="4114800" rtl="0" algn="ctr">
              <a:spcBef>
                <a:spcPts val="0"/>
              </a:spcBef>
              <a:spcAft>
                <a:spcPts val="0"/>
              </a:spcAft>
              <a:buSzPts val="2000"/>
              <a:buChar char="■"/>
              <a:defRPr i="1"/>
            </a:lvl9pPr>
          </a:lstStyle>
          <a:p/>
        </p:txBody>
      </p:sp>
      <p:sp>
        <p:nvSpPr>
          <p:cNvPr id="20" name="Google Shape;20;p4"/>
          <p:cNvSpPr txBox="1"/>
          <p:nvPr/>
        </p:nvSpPr>
        <p:spPr>
          <a:xfrm>
            <a:off x="3593400" y="1391925"/>
            <a:ext cx="1957200" cy="5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21" name="Google Shape;21;p4"/>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4" name="Google Shape;24;p5"/>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25" name="Google Shape;25;p5"/>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8" name="Google Shape;28;p6"/>
          <p:cNvSpPr txBox="1"/>
          <p:nvPr>
            <p:ph idx="1" type="body"/>
          </p:nvPr>
        </p:nvSpPr>
        <p:spPr>
          <a:xfrm>
            <a:off x="970212" y="1200150"/>
            <a:ext cx="3496500" cy="294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9" name="Google Shape;29;p6"/>
          <p:cNvSpPr txBox="1"/>
          <p:nvPr>
            <p:ph idx="2" type="body"/>
          </p:nvPr>
        </p:nvSpPr>
        <p:spPr>
          <a:xfrm>
            <a:off x="4677288" y="1200150"/>
            <a:ext cx="3496500" cy="294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0" name="Google Shape;30;p6"/>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 name="Shape 31"/>
        <p:cNvGrpSpPr/>
        <p:nvPr/>
      </p:nvGrpSpPr>
      <p:grpSpPr>
        <a:xfrm>
          <a:off x="0" y="0"/>
          <a:ext cx="0" cy="0"/>
          <a:chOff x="0" y="0"/>
          <a:chExt cx="0" cy="0"/>
        </a:xfrm>
      </p:grpSpPr>
      <p:sp>
        <p:nvSpPr>
          <p:cNvPr id="32" name="Google Shape;32;p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3" name="Google Shape;33;p7"/>
          <p:cNvSpPr txBox="1"/>
          <p:nvPr>
            <p:ph idx="1" type="body"/>
          </p:nvPr>
        </p:nvSpPr>
        <p:spPr>
          <a:xfrm>
            <a:off x="73859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4" name="Google Shape;34;p7"/>
          <p:cNvSpPr txBox="1"/>
          <p:nvPr>
            <p:ph idx="2" type="body"/>
          </p:nvPr>
        </p:nvSpPr>
        <p:spPr>
          <a:xfrm>
            <a:off x="333645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3" type="body"/>
          </p:nvPr>
        </p:nvSpPr>
        <p:spPr>
          <a:xfrm>
            <a:off x="5934310" y="1200150"/>
            <a:ext cx="2471100" cy="3174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9" name="Google Shape;39;p8"/>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Clr>
                <a:srgbClr val="999999"/>
              </a:buClr>
              <a:buSzPts val="1200"/>
              <a:buNone/>
              <a:defRPr sz="1200">
                <a:solidFill>
                  <a:srgbClr val="999999"/>
                </a:solidFill>
              </a:defRPr>
            </a:lvl1pPr>
          </a:lstStyle>
          <a:p/>
        </p:txBody>
      </p:sp>
      <p:sp>
        <p:nvSpPr>
          <p:cNvPr id="42" name="Google Shape;42;p9"/>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type="blank">
  <p:cSld name="BLANK">
    <p:spTree>
      <p:nvGrpSpPr>
        <p:cNvPr id="43" name="Shape 43"/>
        <p:cNvGrpSpPr/>
        <p:nvPr/>
      </p:nvGrpSpPr>
      <p:grpSpPr>
        <a:xfrm>
          <a:off x="0" y="0"/>
          <a:ext cx="0" cy="0"/>
          <a:chOff x="0" y="0"/>
          <a:chExt cx="0" cy="0"/>
        </a:xfrm>
      </p:grpSpPr>
      <p:sp>
        <p:nvSpPr>
          <p:cNvPr id="44" name="Google Shape;44;p10"/>
          <p:cNvSpPr txBox="1"/>
          <p:nvPr>
            <p:ph idx="12" type="sldNum"/>
          </p:nvPr>
        </p:nvSpPr>
        <p:spPr>
          <a:xfrm>
            <a:off x="4297650" y="4419838"/>
            <a:ext cx="548700" cy="3936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cap="flat" cmpd="sng" w="2857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288000" y="288125"/>
            <a:ext cx="8567700" cy="4567200"/>
          </a:xfrm>
          <a:prstGeom prst="rect">
            <a:avLst/>
          </a:prstGeom>
          <a:noFill/>
          <a:ln cap="flat" cmpd="sng" w="9525">
            <a:solidFill>
              <a:srgbClr val="D9D9D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388955" y="338306"/>
            <a:ext cx="8366100" cy="762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rt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p:txBody>
      </p:sp>
      <p:sp>
        <p:nvSpPr>
          <p:cNvPr id="9" name="Google Shape;9;p1"/>
          <p:cNvSpPr txBox="1"/>
          <p:nvPr>
            <p:ph idx="1" type="body"/>
          </p:nvPr>
        </p:nvSpPr>
        <p:spPr>
          <a:xfrm>
            <a:off x="1251600" y="1272975"/>
            <a:ext cx="6640800" cy="30675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indent="-355600" lvl="1" marL="9144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indent="-355600" lvl="2" marL="1371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indent="-355600" lvl="3" marL="18288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indent="-355600" lvl="4" marL="22860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indent="-355600" lvl="5" marL="27432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indent="-355600" lvl="6" marL="32004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indent="-355600" lvl="7" marL="3657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indent="-355600" lvl="8" marL="41148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p:txBody>
      </p:sp>
      <p:sp>
        <p:nvSpPr>
          <p:cNvPr id="10" name="Google Shape;10;p1"/>
          <p:cNvSpPr txBox="1"/>
          <p:nvPr>
            <p:ph idx="12" type="sldNum"/>
          </p:nvPr>
        </p:nvSpPr>
        <p:spPr>
          <a:xfrm>
            <a:off x="4297650" y="4419838"/>
            <a:ext cx="548700" cy="393600"/>
          </a:xfrm>
          <a:prstGeom prst="rect">
            <a:avLst/>
          </a:prstGeom>
          <a:noFill/>
          <a:ln>
            <a:noFill/>
          </a:ln>
        </p:spPr>
        <p:txBody>
          <a:bodyPr anchorCtr="0" anchor="b" bIns="91425" lIns="91425" spcFirstLastPara="1" rIns="91425" wrap="square" tIns="91425">
            <a:noAutofit/>
          </a:bodyPr>
          <a:lstStyle>
            <a:lvl1pPr lvl="0" rtl="0" algn="ctr">
              <a:buNone/>
              <a:defRPr sz="1100">
                <a:solidFill>
                  <a:schemeClr val="accent3"/>
                </a:solidFill>
                <a:latin typeface="PT Serif"/>
                <a:ea typeface="PT Serif"/>
                <a:cs typeface="PT Serif"/>
                <a:sym typeface="PT Serif"/>
              </a:defRPr>
            </a:lvl1pPr>
            <a:lvl2pPr lvl="1" rtl="0" algn="ctr">
              <a:buNone/>
              <a:defRPr sz="1100">
                <a:solidFill>
                  <a:schemeClr val="accent3"/>
                </a:solidFill>
                <a:latin typeface="PT Serif"/>
                <a:ea typeface="PT Serif"/>
                <a:cs typeface="PT Serif"/>
                <a:sym typeface="PT Serif"/>
              </a:defRPr>
            </a:lvl2pPr>
            <a:lvl3pPr lvl="2" rtl="0" algn="ctr">
              <a:buNone/>
              <a:defRPr sz="1100">
                <a:solidFill>
                  <a:schemeClr val="accent3"/>
                </a:solidFill>
                <a:latin typeface="PT Serif"/>
                <a:ea typeface="PT Serif"/>
                <a:cs typeface="PT Serif"/>
                <a:sym typeface="PT Serif"/>
              </a:defRPr>
            </a:lvl3pPr>
            <a:lvl4pPr lvl="3" rtl="0" algn="ctr">
              <a:buNone/>
              <a:defRPr sz="1100">
                <a:solidFill>
                  <a:schemeClr val="accent3"/>
                </a:solidFill>
                <a:latin typeface="PT Serif"/>
                <a:ea typeface="PT Serif"/>
                <a:cs typeface="PT Serif"/>
                <a:sym typeface="PT Serif"/>
              </a:defRPr>
            </a:lvl4pPr>
            <a:lvl5pPr lvl="4" rtl="0" algn="ctr">
              <a:buNone/>
              <a:defRPr sz="1100">
                <a:solidFill>
                  <a:schemeClr val="accent3"/>
                </a:solidFill>
                <a:latin typeface="PT Serif"/>
                <a:ea typeface="PT Serif"/>
                <a:cs typeface="PT Serif"/>
                <a:sym typeface="PT Serif"/>
              </a:defRPr>
            </a:lvl5pPr>
            <a:lvl6pPr lvl="5" rtl="0" algn="ctr">
              <a:buNone/>
              <a:defRPr sz="1100">
                <a:solidFill>
                  <a:schemeClr val="accent3"/>
                </a:solidFill>
                <a:latin typeface="PT Serif"/>
                <a:ea typeface="PT Serif"/>
                <a:cs typeface="PT Serif"/>
                <a:sym typeface="PT Serif"/>
              </a:defRPr>
            </a:lvl6pPr>
            <a:lvl7pPr lvl="6" rtl="0" algn="ctr">
              <a:buNone/>
              <a:defRPr sz="1100">
                <a:solidFill>
                  <a:schemeClr val="accent3"/>
                </a:solidFill>
                <a:latin typeface="PT Serif"/>
                <a:ea typeface="PT Serif"/>
                <a:cs typeface="PT Serif"/>
                <a:sym typeface="PT Serif"/>
              </a:defRPr>
            </a:lvl7pPr>
            <a:lvl8pPr lvl="7" rtl="0" algn="ctr">
              <a:buNone/>
              <a:defRPr sz="1100">
                <a:solidFill>
                  <a:schemeClr val="accent3"/>
                </a:solidFill>
                <a:latin typeface="PT Serif"/>
                <a:ea typeface="PT Serif"/>
                <a:cs typeface="PT Serif"/>
                <a:sym typeface="PT Serif"/>
              </a:defRPr>
            </a:lvl8pPr>
            <a:lvl9pPr lvl="8" rtl="0" algn="ctr">
              <a:buNone/>
              <a:defRPr sz="1100">
                <a:solidFill>
                  <a:schemeClr val="accent3"/>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slide" Target="/ppt/slides/slide30.xml"/><Relationship Id="rId4" Type="http://schemas.openxmlformats.org/officeDocument/2006/relationships/slide" Target="/ppt/slides/slide34.xml"/><Relationship Id="rId5" Type="http://schemas.openxmlformats.org/officeDocument/2006/relationships/slide" Target="/ppt/slides/slide40.xml"/><Relationship Id="rId6" Type="http://schemas.openxmlformats.org/officeDocument/2006/relationships/slide" Target="/ppt/slides/slide46.xml"/><Relationship Id="rId7" Type="http://schemas.openxmlformats.org/officeDocument/2006/relationships/slide" Target="/ppt/slides/slide50.xml"/><Relationship Id="rId8"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o365coloradoedu.sharepoint.com/:b:/r/sites/AEROENGR-MARCoPoLo/Shared%20Documents/Software/LiDAR%20Research%20Papers%20%26%20Resources/Zhao%20et%20al.%20Pose%20using%20LiDAR%20Point%20Clouds.pdf?csf=1&amp;web=1&amp;e=vvaAPG" TargetMode="External"/><Relationship Id="rId4" Type="http://schemas.openxmlformats.org/officeDocument/2006/relationships/hyperlink" Target="https://scholar.google.com/scholar_url?url=https://ntrs.nasa.gov/api/citations/20120013578/downloads/20120013578.pdf&amp;hl=en&amp;sa=X&amp;ei=RU0vY-ODGe2KywTYs7iICQ&amp;scisig=AAGBfm01u0YB6vqBNuYvUHORj9_wGF5TiA&amp;oi=scholarr" TargetMode="External"/><Relationship Id="rId5" Type="http://schemas.openxmlformats.org/officeDocument/2006/relationships/hyperlink" Target="https://scholar.google.com/scholar_url?url=https://ntrs.nasa.gov/api/citations/20120013578/downloads/20120013578.pdf&amp;hl=en&amp;sa=X&amp;ei=RU0vY-ODGe2KywTYs7iICQ&amp;scisig=AAGBfm01u0YB6vqBNuYvUHORj9_wGF5TiA&amp;oi=scholarr" TargetMode="External"/><Relationship Id="rId6"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2.jp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5.jpg"/><Relationship Id="rId4" Type="http://schemas.openxmlformats.org/officeDocument/2006/relationships/image" Target="../media/image24.jpg"/><Relationship Id="rId5" Type="http://schemas.openxmlformats.org/officeDocument/2006/relationships/image" Target="../media/image26.jpg"/><Relationship Id="rId6" Type="http://schemas.openxmlformats.org/officeDocument/2006/relationships/image" Target="../media/image23.jpg"/><Relationship Id="rId7"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12"/>
          <p:cNvSpPr txBox="1"/>
          <p:nvPr>
            <p:ph type="ctrTitle"/>
          </p:nvPr>
        </p:nvSpPr>
        <p:spPr>
          <a:xfrm>
            <a:off x="1768800" y="3765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300">
                <a:solidFill>
                  <a:srgbClr val="FFFFFF"/>
                </a:solidFill>
                <a:latin typeface="Playfair Display ExtraBold"/>
                <a:ea typeface="Playfair Display ExtraBold"/>
                <a:cs typeface="Playfair Display ExtraBold"/>
                <a:sym typeface="Playfair Display ExtraBold"/>
              </a:rPr>
              <a:t>MARCo PoLo</a:t>
            </a:r>
            <a:endParaRPr sz="5300">
              <a:solidFill>
                <a:srgbClr val="FFFFFF"/>
              </a:solidFill>
              <a:latin typeface="Playfair Display ExtraBold"/>
              <a:ea typeface="Playfair Display ExtraBold"/>
              <a:cs typeface="Playfair Display ExtraBold"/>
              <a:sym typeface="Playfair Display ExtraBold"/>
            </a:endParaRPr>
          </a:p>
          <a:p>
            <a:pPr indent="0" lvl="0" marL="0" rtl="0" algn="ctr">
              <a:spcBef>
                <a:spcPts val="0"/>
              </a:spcBef>
              <a:spcAft>
                <a:spcPts val="0"/>
              </a:spcAft>
              <a:buNone/>
            </a:pPr>
            <a:r>
              <a:t/>
            </a:r>
            <a:endParaRPr sz="2200">
              <a:latin typeface="Playfair Display ExtraBold"/>
              <a:ea typeface="Playfair Display ExtraBold"/>
              <a:cs typeface="Playfair Display ExtraBold"/>
              <a:sym typeface="Playfair Display ExtraBold"/>
            </a:endParaRPr>
          </a:p>
          <a:p>
            <a:pPr indent="0" lvl="0" marL="0" rtl="0" algn="ctr">
              <a:spcBef>
                <a:spcPts val="0"/>
              </a:spcBef>
              <a:spcAft>
                <a:spcPts val="0"/>
              </a:spcAft>
              <a:buNone/>
            </a:pPr>
            <a:r>
              <a:t/>
            </a:r>
            <a:endParaRPr sz="2200">
              <a:solidFill>
                <a:srgbClr val="FFFFFF"/>
              </a:solidFill>
              <a:latin typeface="Playfair Display ExtraBold"/>
              <a:ea typeface="Playfair Display ExtraBold"/>
              <a:cs typeface="Playfair Display ExtraBold"/>
              <a:sym typeface="Playfair Display ExtraBold"/>
            </a:endParaRPr>
          </a:p>
        </p:txBody>
      </p:sp>
      <p:pic>
        <p:nvPicPr>
          <p:cNvPr id="52" name="Google Shape;52;p12"/>
          <p:cNvPicPr preferRelativeResize="0"/>
          <p:nvPr/>
        </p:nvPicPr>
        <p:blipFill rotWithShape="1">
          <a:blip r:embed="rId3">
            <a:alphaModFix/>
          </a:blip>
          <a:srcRect b="0" l="0" r="0" t="75975"/>
          <a:stretch/>
        </p:blipFill>
        <p:spPr>
          <a:xfrm>
            <a:off x="7493225" y="757250"/>
            <a:ext cx="1341400" cy="136150"/>
          </a:xfrm>
          <a:prstGeom prst="rect">
            <a:avLst/>
          </a:prstGeom>
          <a:noFill/>
          <a:ln>
            <a:noFill/>
          </a:ln>
        </p:spPr>
      </p:pic>
      <p:pic>
        <p:nvPicPr>
          <p:cNvPr id="53" name="Google Shape;53;p12"/>
          <p:cNvPicPr preferRelativeResize="0"/>
          <p:nvPr/>
        </p:nvPicPr>
        <p:blipFill>
          <a:blip r:embed="rId4">
            <a:alphaModFix/>
          </a:blip>
          <a:stretch>
            <a:fillRect/>
          </a:stretch>
        </p:blipFill>
        <p:spPr>
          <a:xfrm>
            <a:off x="309675" y="326674"/>
            <a:ext cx="588309" cy="566725"/>
          </a:xfrm>
          <a:prstGeom prst="rect">
            <a:avLst/>
          </a:prstGeom>
          <a:noFill/>
          <a:ln>
            <a:noFill/>
          </a:ln>
        </p:spPr>
      </p:pic>
      <p:sp>
        <p:nvSpPr>
          <p:cNvPr id="54" name="Google Shape;54;p12"/>
          <p:cNvSpPr txBox="1"/>
          <p:nvPr/>
        </p:nvSpPr>
        <p:spPr>
          <a:xfrm>
            <a:off x="67525" y="1648100"/>
            <a:ext cx="29190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5BAD"/>
                </a:solidFill>
                <a:latin typeface="Playfair Display"/>
                <a:ea typeface="Playfair Display"/>
                <a:cs typeface="Playfair Display"/>
                <a:sym typeface="Playfair Display"/>
              </a:rPr>
              <a:t>Presenters:</a:t>
            </a:r>
            <a:endParaRPr b="1" sz="1600">
              <a:solidFill>
                <a:srgbClr val="005BAD"/>
              </a:solidFill>
              <a:latin typeface="Playfair Display"/>
              <a:ea typeface="Playfair Display"/>
              <a:cs typeface="Playfair Display"/>
              <a:sym typeface="Playfair Display"/>
            </a:endParaRPr>
          </a:p>
          <a:p>
            <a:pPr indent="0" lvl="0" marL="0" rtl="0" algn="ctr">
              <a:spcBef>
                <a:spcPts val="0"/>
              </a:spcBef>
              <a:spcAft>
                <a:spcPts val="0"/>
              </a:spcAft>
              <a:buNone/>
            </a:pPr>
            <a:r>
              <a:rPr lang="en" sz="1200">
                <a:solidFill>
                  <a:srgbClr val="FFFFFF"/>
                </a:solidFill>
                <a:latin typeface="Playfair Display"/>
                <a:ea typeface="Playfair Display"/>
                <a:cs typeface="Playfair Display"/>
                <a:sym typeface="Playfair Display"/>
              </a:rPr>
              <a:t>Kintan Surghani, Brian Byrne, </a:t>
            </a:r>
            <a:endParaRPr sz="1200">
              <a:solidFill>
                <a:srgbClr val="FFFFFF"/>
              </a:solidFill>
              <a:latin typeface="Playfair Display"/>
              <a:ea typeface="Playfair Display"/>
              <a:cs typeface="Playfair Display"/>
              <a:sym typeface="Playfair Display"/>
            </a:endParaRPr>
          </a:p>
          <a:p>
            <a:pPr indent="0" lvl="0" marL="0" rtl="0" algn="ctr">
              <a:spcBef>
                <a:spcPts val="0"/>
              </a:spcBef>
              <a:spcAft>
                <a:spcPts val="0"/>
              </a:spcAft>
              <a:buNone/>
            </a:pPr>
            <a:r>
              <a:rPr lang="en" sz="1200">
                <a:solidFill>
                  <a:srgbClr val="FFFFFF"/>
                </a:solidFill>
                <a:latin typeface="Playfair Display"/>
                <a:ea typeface="Playfair Display"/>
                <a:cs typeface="Playfair Display"/>
                <a:sym typeface="Playfair Display"/>
              </a:rPr>
              <a:t>Justin Pedersen, Austin Coleman, </a:t>
            </a:r>
            <a:endParaRPr sz="1200">
              <a:solidFill>
                <a:srgbClr val="FFFFFF"/>
              </a:solidFill>
              <a:latin typeface="Playfair Display"/>
              <a:ea typeface="Playfair Display"/>
              <a:cs typeface="Playfair Display"/>
              <a:sym typeface="Playfair Display"/>
            </a:endParaRPr>
          </a:p>
          <a:p>
            <a:pPr indent="0" lvl="0" marL="0" rtl="0" algn="ctr">
              <a:spcBef>
                <a:spcPts val="0"/>
              </a:spcBef>
              <a:spcAft>
                <a:spcPts val="0"/>
              </a:spcAft>
              <a:buNone/>
            </a:pPr>
            <a:r>
              <a:rPr lang="en" sz="1200">
                <a:solidFill>
                  <a:srgbClr val="FFFFFF"/>
                </a:solidFill>
                <a:latin typeface="Playfair Display"/>
                <a:ea typeface="Playfair Display"/>
                <a:cs typeface="Playfair Display"/>
                <a:sym typeface="Playfair Display"/>
              </a:rPr>
              <a:t>Matt Davis, Ray Stine, Kevin Cook </a:t>
            </a:r>
            <a:endParaRPr sz="1200">
              <a:solidFill>
                <a:srgbClr val="FFFFFF"/>
              </a:solidFill>
              <a:latin typeface="Playfair Display"/>
              <a:ea typeface="Playfair Display"/>
              <a:cs typeface="Playfair Display"/>
              <a:sym typeface="Playfair Display"/>
            </a:endParaRPr>
          </a:p>
        </p:txBody>
      </p:sp>
      <p:sp>
        <p:nvSpPr>
          <p:cNvPr id="55" name="Google Shape;55;p12"/>
          <p:cNvSpPr txBox="1"/>
          <p:nvPr/>
        </p:nvSpPr>
        <p:spPr>
          <a:xfrm>
            <a:off x="67525" y="2794925"/>
            <a:ext cx="2872500" cy="134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5BAD"/>
                </a:solidFill>
                <a:latin typeface="Playfair Display"/>
                <a:ea typeface="Playfair Display"/>
                <a:cs typeface="Playfair Display"/>
                <a:sym typeface="Playfair Display"/>
              </a:rPr>
              <a:t>Full Group</a:t>
            </a:r>
            <a:r>
              <a:rPr b="1" lang="en" sz="1600">
                <a:solidFill>
                  <a:srgbClr val="005BAD"/>
                </a:solidFill>
                <a:latin typeface="Playfair Display"/>
                <a:ea typeface="Playfair Display"/>
                <a:cs typeface="Playfair Display"/>
                <a:sym typeface="Playfair Display"/>
              </a:rPr>
              <a:t>:</a:t>
            </a:r>
            <a:endParaRPr b="1" sz="1600">
              <a:solidFill>
                <a:srgbClr val="005BAD"/>
              </a:solidFill>
              <a:latin typeface="Playfair Display"/>
              <a:ea typeface="Playfair Display"/>
              <a:cs typeface="Playfair Display"/>
              <a:sym typeface="Playfair Display"/>
            </a:endParaRPr>
          </a:p>
          <a:p>
            <a:pPr indent="0" lvl="0" marL="0" rtl="0" algn="ctr">
              <a:spcBef>
                <a:spcPts val="0"/>
              </a:spcBef>
              <a:spcAft>
                <a:spcPts val="0"/>
              </a:spcAft>
              <a:buNone/>
            </a:pPr>
            <a:r>
              <a:rPr lang="en" sz="1200">
                <a:solidFill>
                  <a:schemeClr val="lt1"/>
                </a:solidFill>
                <a:latin typeface="Playfair Display"/>
                <a:ea typeface="Playfair Display"/>
                <a:cs typeface="Playfair Display"/>
                <a:sym typeface="Playfair Display"/>
              </a:rPr>
              <a:t>Jackson DePenning, </a:t>
            </a:r>
            <a:endParaRPr sz="1200">
              <a:solidFill>
                <a:schemeClr val="lt1"/>
              </a:solidFill>
              <a:latin typeface="Playfair Display"/>
              <a:ea typeface="Playfair Display"/>
              <a:cs typeface="Playfair Display"/>
              <a:sym typeface="Playfair Display"/>
            </a:endParaRPr>
          </a:p>
          <a:p>
            <a:pPr indent="0" lvl="0" marL="0" rtl="0" algn="ctr">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Nadia Abuharus, Ben Arnold,</a:t>
            </a:r>
            <a:endParaRPr sz="1200">
              <a:solidFill>
                <a:schemeClr val="lt1"/>
              </a:solidFill>
              <a:latin typeface="Playfair Display"/>
              <a:ea typeface="Playfair Display"/>
              <a:cs typeface="Playfair Display"/>
              <a:sym typeface="Playfair Display"/>
            </a:endParaRPr>
          </a:p>
          <a:p>
            <a:pPr indent="0" lvl="0" marL="0" rtl="0" algn="ctr">
              <a:spcBef>
                <a:spcPts val="0"/>
              </a:spcBef>
              <a:spcAft>
                <a:spcPts val="0"/>
              </a:spcAft>
              <a:buNone/>
            </a:pPr>
            <a:r>
              <a:rPr lang="en" sz="1200">
                <a:solidFill>
                  <a:srgbClr val="FFFFFF"/>
                </a:solidFill>
                <a:latin typeface="Playfair Display"/>
                <a:ea typeface="Playfair Display"/>
                <a:cs typeface="Playfair Display"/>
                <a:sym typeface="Playfair Display"/>
              </a:rPr>
              <a:t>Tyler Sterrett, Tyler Candler</a:t>
            </a:r>
            <a:endParaRPr sz="1200">
              <a:solidFill>
                <a:srgbClr val="FFFFFF"/>
              </a:solidFill>
              <a:latin typeface="Playfair Display"/>
              <a:ea typeface="Playfair Display"/>
              <a:cs typeface="Playfair Display"/>
              <a:sym typeface="Playfair Display"/>
            </a:endParaRPr>
          </a:p>
          <a:p>
            <a:pPr indent="0" lvl="0" marL="0" rtl="0" algn="ctr">
              <a:spcBef>
                <a:spcPts val="0"/>
              </a:spcBef>
              <a:spcAft>
                <a:spcPts val="0"/>
              </a:spcAft>
              <a:buClr>
                <a:schemeClr val="dk1"/>
              </a:buClr>
              <a:buSzPts val="1100"/>
              <a:buFont typeface="Arial"/>
              <a:buNone/>
            </a:pPr>
            <a:r>
              <a:t/>
            </a:r>
            <a:endParaRPr sz="1200">
              <a:solidFill>
                <a:srgbClr val="FFFFFF"/>
              </a:solidFill>
              <a:latin typeface="Playfair Display"/>
              <a:ea typeface="Playfair Display"/>
              <a:cs typeface="Playfair Display"/>
              <a:sym typeface="Playfair Display"/>
            </a:endParaRPr>
          </a:p>
          <a:p>
            <a:pPr indent="0" lvl="0" marL="0" rtl="0" algn="ctr">
              <a:spcBef>
                <a:spcPts val="0"/>
              </a:spcBef>
              <a:spcAft>
                <a:spcPts val="0"/>
              </a:spcAft>
              <a:buNone/>
            </a:pPr>
            <a:r>
              <a:t/>
            </a:r>
            <a:endParaRPr sz="1200">
              <a:solidFill>
                <a:srgbClr val="FFFFFF"/>
              </a:solidFill>
              <a:latin typeface="Playfair Display"/>
              <a:ea typeface="Playfair Display"/>
              <a:cs typeface="Playfair Display"/>
              <a:sym typeface="Playfair Display"/>
            </a:endParaRPr>
          </a:p>
        </p:txBody>
      </p:sp>
      <p:sp>
        <p:nvSpPr>
          <p:cNvPr id="56" name="Google Shape;56;p12"/>
          <p:cNvSpPr txBox="1"/>
          <p:nvPr/>
        </p:nvSpPr>
        <p:spPr>
          <a:xfrm>
            <a:off x="6531125" y="1648100"/>
            <a:ext cx="25254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5BAD"/>
                </a:solidFill>
                <a:latin typeface="Playfair Display"/>
                <a:ea typeface="Playfair Display"/>
                <a:cs typeface="Playfair Display"/>
                <a:sym typeface="Playfair Display"/>
              </a:rPr>
              <a:t>Company Sponsor</a:t>
            </a:r>
            <a:r>
              <a:rPr b="1" lang="en" sz="1600">
                <a:solidFill>
                  <a:srgbClr val="005BAD"/>
                </a:solidFill>
                <a:latin typeface="Playfair Display"/>
                <a:ea typeface="Playfair Display"/>
                <a:cs typeface="Playfair Display"/>
                <a:sym typeface="Playfair Display"/>
              </a:rPr>
              <a:t>:</a:t>
            </a:r>
            <a:endParaRPr b="1" sz="1600">
              <a:solidFill>
                <a:srgbClr val="005BAD"/>
              </a:solidFill>
              <a:latin typeface="Playfair Display"/>
              <a:ea typeface="Playfair Display"/>
              <a:cs typeface="Playfair Display"/>
              <a:sym typeface="Playfair Display"/>
            </a:endParaRPr>
          </a:p>
          <a:p>
            <a:pPr indent="0" lvl="0" marL="0" rtl="0" algn="ctr">
              <a:spcBef>
                <a:spcPts val="0"/>
              </a:spcBef>
              <a:spcAft>
                <a:spcPts val="0"/>
              </a:spcAft>
              <a:buNone/>
            </a:pPr>
            <a:r>
              <a:rPr lang="en">
                <a:solidFill>
                  <a:srgbClr val="FFFFFF"/>
                </a:solidFill>
                <a:latin typeface="Playfair Display"/>
                <a:ea typeface="Playfair Display"/>
                <a:cs typeface="Playfair Display"/>
                <a:sym typeface="Playfair Display"/>
              </a:rPr>
              <a:t>Lockheed Martin - </a:t>
            </a:r>
            <a:endParaRPr>
              <a:solidFill>
                <a:srgbClr val="FFFFFF"/>
              </a:solidFill>
              <a:latin typeface="Playfair Display"/>
              <a:ea typeface="Playfair Display"/>
              <a:cs typeface="Playfair Display"/>
              <a:sym typeface="Playfair Display"/>
            </a:endParaRPr>
          </a:p>
          <a:p>
            <a:pPr indent="0" lvl="0" marL="0" rtl="0" algn="ctr">
              <a:spcBef>
                <a:spcPts val="0"/>
              </a:spcBef>
              <a:spcAft>
                <a:spcPts val="0"/>
              </a:spcAft>
              <a:buNone/>
            </a:pPr>
            <a:r>
              <a:rPr lang="en">
                <a:solidFill>
                  <a:srgbClr val="FFFFFF"/>
                </a:solidFill>
                <a:latin typeface="Playfair Display"/>
                <a:ea typeface="Playfair Display"/>
                <a:cs typeface="Playfair Display"/>
                <a:sym typeface="Playfair Display"/>
              </a:rPr>
              <a:t>Taylor Maurer and </a:t>
            </a:r>
            <a:endParaRPr>
              <a:solidFill>
                <a:srgbClr val="FFFFFF"/>
              </a:solidFill>
              <a:latin typeface="Playfair Display"/>
              <a:ea typeface="Playfair Display"/>
              <a:cs typeface="Playfair Display"/>
              <a:sym typeface="Playfair Display"/>
            </a:endParaRPr>
          </a:p>
          <a:p>
            <a:pPr indent="0" lvl="0" marL="0" rtl="0" algn="ctr">
              <a:spcBef>
                <a:spcPts val="0"/>
              </a:spcBef>
              <a:spcAft>
                <a:spcPts val="0"/>
              </a:spcAft>
              <a:buNone/>
            </a:pPr>
            <a:r>
              <a:rPr lang="en">
                <a:solidFill>
                  <a:srgbClr val="FFFFFF"/>
                </a:solidFill>
                <a:latin typeface="Playfair Display"/>
                <a:ea typeface="Playfair Display"/>
                <a:cs typeface="Playfair Display"/>
                <a:sym typeface="Playfair Display"/>
              </a:rPr>
              <a:t>Josh Nelson</a:t>
            </a:r>
            <a:endParaRPr>
              <a:solidFill>
                <a:srgbClr val="FFFFFF"/>
              </a:solidFill>
              <a:latin typeface="Playfair Display"/>
              <a:ea typeface="Playfair Display"/>
              <a:cs typeface="Playfair Display"/>
              <a:sym typeface="Playfair Display"/>
            </a:endParaRPr>
          </a:p>
        </p:txBody>
      </p:sp>
      <p:sp>
        <p:nvSpPr>
          <p:cNvPr id="57" name="Google Shape;57;p12"/>
          <p:cNvSpPr txBox="1"/>
          <p:nvPr/>
        </p:nvSpPr>
        <p:spPr>
          <a:xfrm>
            <a:off x="6618600" y="2794925"/>
            <a:ext cx="2525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5BAD"/>
                </a:solidFill>
                <a:latin typeface="Playfair Display"/>
                <a:ea typeface="Playfair Display"/>
                <a:cs typeface="Playfair Display"/>
                <a:sym typeface="Playfair Display"/>
              </a:rPr>
              <a:t>Faculty Advisor</a:t>
            </a:r>
            <a:r>
              <a:rPr b="1" lang="en" sz="1600">
                <a:solidFill>
                  <a:srgbClr val="005BAD"/>
                </a:solidFill>
                <a:latin typeface="Playfair Display"/>
                <a:ea typeface="Playfair Display"/>
                <a:cs typeface="Playfair Display"/>
                <a:sym typeface="Playfair Display"/>
              </a:rPr>
              <a:t>:</a:t>
            </a:r>
            <a:endParaRPr b="1" sz="1600">
              <a:solidFill>
                <a:srgbClr val="005BAD"/>
              </a:solidFill>
              <a:latin typeface="Playfair Display"/>
              <a:ea typeface="Playfair Display"/>
              <a:cs typeface="Playfair Display"/>
              <a:sym typeface="Playfair Display"/>
            </a:endParaRPr>
          </a:p>
          <a:p>
            <a:pPr indent="0" lvl="0" marL="0" rtl="0" algn="ctr">
              <a:spcBef>
                <a:spcPts val="0"/>
              </a:spcBef>
              <a:spcAft>
                <a:spcPts val="0"/>
              </a:spcAft>
              <a:buNone/>
            </a:pPr>
            <a:r>
              <a:rPr lang="en">
                <a:solidFill>
                  <a:srgbClr val="FFFFFF"/>
                </a:solidFill>
                <a:latin typeface="Playfair Display"/>
                <a:ea typeface="Playfair Display"/>
                <a:cs typeface="Playfair Display"/>
                <a:sym typeface="Playfair Display"/>
              </a:rPr>
              <a:t>Alexandra Le Moine</a:t>
            </a:r>
            <a:endParaRPr>
              <a:solidFill>
                <a:srgbClr val="FFFFFF"/>
              </a:solidFill>
              <a:latin typeface="Playfair Display"/>
              <a:ea typeface="Playfair Display"/>
              <a:cs typeface="Playfair Display"/>
              <a:sym typeface="Playfair Display"/>
            </a:endParaRPr>
          </a:p>
        </p:txBody>
      </p:sp>
      <p:pic>
        <p:nvPicPr>
          <p:cNvPr id="58" name="Google Shape;58;p12"/>
          <p:cNvPicPr preferRelativeResize="0"/>
          <p:nvPr/>
        </p:nvPicPr>
        <p:blipFill rotWithShape="1">
          <a:blip r:embed="rId5">
            <a:alphaModFix/>
          </a:blip>
          <a:srcRect b="30924" l="10611" r="21319" t="0"/>
          <a:stretch/>
        </p:blipFill>
        <p:spPr>
          <a:xfrm>
            <a:off x="7622450" y="253537"/>
            <a:ext cx="1082952" cy="503701"/>
          </a:xfrm>
          <a:prstGeom prst="rect">
            <a:avLst/>
          </a:prstGeom>
          <a:noFill/>
          <a:ln>
            <a:noFill/>
          </a:ln>
        </p:spPr>
      </p:pic>
      <p:pic>
        <p:nvPicPr>
          <p:cNvPr id="59" name="Google Shape;59;p12"/>
          <p:cNvPicPr preferRelativeResize="0"/>
          <p:nvPr/>
        </p:nvPicPr>
        <p:blipFill>
          <a:blip r:embed="rId6">
            <a:alphaModFix/>
          </a:blip>
          <a:stretch>
            <a:fillRect/>
          </a:stretch>
        </p:blipFill>
        <p:spPr>
          <a:xfrm>
            <a:off x="2991238" y="1648100"/>
            <a:ext cx="3161524" cy="3161524"/>
          </a:xfrm>
          <a:prstGeom prst="rect">
            <a:avLst/>
          </a:prstGeom>
          <a:noFill/>
          <a:ln>
            <a:noFill/>
          </a:ln>
        </p:spPr>
      </p:pic>
      <p:sp>
        <p:nvSpPr>
          <p:cNvPr id="60" name="Google Shape;60;p12"/>
          <p:cNvSpPr txBox="1"/>
          <p:nvPr/>
        </p:nvSpPr>
        <p:spPr>
          <a:xfrm>
            <a:off x="2070000" y="893400"/>
            <a:ext cx="5004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lt1"/>
                </a:solidFill>
                <a:latin typeface="Playfair Display"/>
                <a:ea typeface="Playfair Display"/>
                <a:cs typeface="Playfair Display"/>
                <a:sym typeface="Playfair Display"/>
              </a:rPr>
              <a:t>Mobile Astronautic Ranging and Control for Positioning and Location</a:t>
            </a:r>
            <a:endParaRPr sz="1200">
              <a:solidFill>
                <a:schemeClr val="lt1"/>
              </a:solidFill>
              <a:latin typeface="Playfair Display"/>
              <a:ea typeface="Playfair Display"/>
              <a:cs typeface="Playfair Display"/>
              <a:sym typeface="Playfair Display"/>
            </a:endParaRPr>
          </a:p>
        </p:txBody>
      </p:sp>
      <p:sp>
        <p:nvSpPr>
          <p:cNvPr id="61" name="Google Shape;61;p12"/>
          <p:cNvSpPr txBox="1"/>
          <p:nvPr/>
        </p:nvSpPr>
        <p:spPr>
          <a:xfrm>
            <a:off x="2173000" y="1124900"/>
            <a:ext cx="4943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1"/>
                </a:solidFill>
                <a:latin typeface="Playfair Display ExtraBold"/>
                <a:ea typeface="Playfair Display ExtraBold"/>
                <a:cs typeface="Playfair Display ExtraBold"/>
                <a:sym typeface="Playfair Display ExtraBold"/>
              </a:rPr>
              <a:t>Preliminary Design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Key Risk Analysis</a:t>
            </a:r>
            <a:endParaRPr sz="2600" u="sng">
              <a:latin typeface="Playfair Display SemiBold"/>
              <a:ea typeface="Playfair Display SemiBold"/>
              <a:cs typeface="Playfair Display SemiBold"/>
              <a:sym typeface="Playfair Display SemiBold"/>
            </a:endParaRPr>
          </a:p>
        </p:txBody>
      </p:sp>
      <p:sp>
        <p:nvSpPr>
          <p:cNvPr id="170" name="Google Shape;170;p21"/>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71" name="Google Shape;171;p21"/>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72" name="Google Shape;172;p21"/>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73" name="Google Shape;173;p21"/>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74" name="Google Shape;174;p21"/>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175" name="Google Shape;175;p21"/>
          <p:cNvGraphicFramePr/>
          <p:nvPr/>
        </p:nvGraphicFramePr>
        <p:xfrm>
          <a:off x="388850" y="1010972"/>
          <a:ext cx="3000000" cy="3000000"/>
        </p:xfrm>
        <a:graphic>
          <a:graphicData uri="http://schemas.openxmlformats.org/drawingml/2006/table">
            <a:tbl>
              <a:tblPr>
                <a:noFill/>
                <a:tableStyleId>{8B6AAA9F-95D2-48E6-988F-86014C96B2EB}</a:tableStyleId>
              </a:tblPr>
              <a:tblGrid>
                <a:gridCol w="436825"/>
                <a:gridCol w="3687475"/>
                <a:gridCol w="3044775"/>
                <a:gridCol w="1197050"/>
              </a:tblGrid>
              <a:tr h="40787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Risk Description</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Mitigation</a:t>
                      </a:r>
                      <a:r>
                        <a:rPr b="1" lang="en" sz="1200">
                          <a:latin typeface="Playfair Display"/>
                          <a:ea typeface="Playfair Display"/>
                          <a:cs typeface="Playfair Display"/>
                          <a:sym typeface="Playfair Display"/>
                        </a:rPr>
                        <a:t> Plan</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58732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R.1</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Unable to capture target object within desired range</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Preliminary tests</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CPE.1</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(Sensors)</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D2E9"/>
                    </a:solidFill>
                  </a:tcPr>
                </a:tc>
              </a:tr>
              <a:tr h="54315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R.2</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Algorithm crashes or data corruption occurs</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Test using sample data for complete SOSC test duration | Backup Algorithm</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CPE.2</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(Algorithm)</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r>
              <a:tr h="78312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R.3</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Central processing system is overloaded</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Preliminary test to check proper processing power and data storage</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CPE.3</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(Processor)</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CE5CD"/>
                    </a:solidFill>
                  </a:tcPr>
                </a:tc>
              </a:tr>
              <a:tr h="7242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R.4</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Mounting system malfunctions (does not mount properly to test stand or demounts during testing)</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Confirm system is to exact LM specs and test system before SOSC full system test day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CPE.4</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(SOSC Testing)</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r>
              <a:tr h="40787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R.5</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Parts delayed</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Order parts before spring semester</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sp>
        <p:nvSpPr>
          <p:cNvPr id="176" name="Google Shape;176;p21"/>
          <p:cNvSpPr txBox="1"/>
          <p:nvPr/>
        </p:nvSpPr>
        <p:spPr>
          <a:xfrm>
            <a:off x="7557925" y="4069400"/>
            <a:ext cx="615300" cy="408000"/>
          </a:xfrm>
          <a:prstGeom prst="rect">
            <a:avLst/>
          </a:prstGeom>
          <a:solidFill>
            <a:srgbClr val="D9D2E9"/>
          </a:solidFill>
          <a:ln cap="flat" cmpd="sng" w="9525">
            <a:solidFill>
              <a:srgbClr val="005BA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CPE.1</a:t>
            </a:r>
            <a:endParaRPr sz="1200">
              <a:latin typeface="Playfair Display"/>
              <a:ea typeface="Playfair Display"/>
              <a:cs typeface="Playfair Display"/>
              <a:sym typeface="Playfair Display"/>
            </a:endParaRPr>
          </a:p>
        </p:txBody>
      </p:sp>
      <p:sp>
        <p:nvSpPr>
          <p:cNvPr id="177" name="Google Shape;177;p21"/>
          <p:cNvSpPr txBox="1"/>
          <p:nvPr/>
        </p:nvSpPr>
        <p:spPr>
          <a:xfrm>
            <a:off x="8173285" y="4069400"/>
            <a:ext cx="581700" cy="408000"/>
          </a:xfrm>
          <a:prstGeom prst="rect">
            <a:avLst/>
          </a:prstGeom>
          <a:solidFill>
            <a:srgbClr val="FCE5CD"/>
          </a:solidFill>
          <a:ln cap="flat" cmpd="sng" w="9525">
            <a:solidFill>
              <a:srgbClr val="005BA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layfair Display"/>
                <a:ea typeface="Playfair Display"/>
                <a:cs typeface="Playfair Display"/>
                <a:sym typeface="Playfair Display"/>
              </a:rPr>
              <a:t>CPE.3</a:t>
            </a:r>
            <a:endParaRPr sz="1200">
              <a:latin typeface="Playfair Display"/>
              <a:ea typeface="Playfair Display"/>
              <a:cs typeface="Playfair Display"/>
              <a:sym typeface="Playfair Display"/>
            </a:endParaRPr>
          </a:p>
        </p:txBody>
      </p:sp>
      <p:sp>
        <p:nvSpPr>
          <p:cNvPr id="178" name="Google Shape;178;p21"/>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179" name="Google Shape;179;p21"/>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388955" y="3041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Key Risk Matrix</a:t>
            </a:r>
            <a:endParaRPr sz="2600" u="sng">
              <a:latin typeface="Playfair Display SemiBold"/>
              <a:ea typeface="Playfair Display SemiBold"/>
              <a:cs typeface="Playfair Display SemiBold"/>
              <a:sym typeface="Playfair Display SemiBold"/>
            </a:endParaRPr>
          </a:p>
        </p:txBody>
      </p:sp>
      <p:sp>
        <p:nvSpPr>
          <p:cNvPr id="185" name="Google Shape;185;p22"/>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86" name="Google Shape;186;p22"/>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87" name="Google Shape;187;p22"/>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88" name="Google Shape;188;p22"/>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89" name="Google Shape;189;p22"/>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190" name="Google Shape;190;p22"/>
          <p:cNvGraphicFramePr/>
          <p:nvPr/>
        </p:nvGraphicFramePr>
        <p:xfrm>
          <a:off x="3579275" y="996925"/>
          <a:ext cx="3000000" cy="3000000"/>
        </p:xfrm>
        <a:graphic>
          <a:graphicData uri="http://schemas.openxmlformats.org/drawingml/2006/table">
            <a:tbl>
              <a:tblPr>
                <a:noFill/>
                <a:tableStyleId>{8B6AAA9F-95D2-48E6-988F-86014C96B2EB}</a:tableStyleId>
              </a:tblPr>
              <a:tblGrid>
                <a:gridCol w="460425"/>
                <a:gridCol w="705775"/>
                <a:gridCol w="722925"/>
                <a:gridCol w="702575"/>
                <a:gridCol w="792575"/>
                <a:gridCol w="735600"/>
                <a:gridCol w="963650"/>
              </a:tblGrid>
              <a:tr h="456625">
                <a:tc rowSpan="6">
                  <a:txBody>
                    <a:bodyPr/>
                    <a:lstStyle/>
                    <a:p>
                      <a:pPr indent="0" lvl="0" marL="0" rtl="0" algn="l">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5</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r>
              <a:tr h="456625">
                <a:tc vMerge="1"/>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4</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Playfair Display"/>
                          <a:ea typeface="Playfair Display"/>
                          <a:cs typeface="Playfair Display"/>
                          <a:sym typeface="Playfair Display"/>
                        </a:rPr>
                        <a:t>R.3</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r>
              <a:tr h="456625">
                <a:tc vMerge="1"/>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3</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en" sz="1200">
                          <a:latin typeface="Playfair Display"/>
                          <a:ea typeface="Playfair Display"/>
                          <a:cs typeface="Playfair Display"/>
                          <a:sym typeface="Playfair Display"/>
                        </a:rPr>
                        <a:t>R.5</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Playfair Display"/>
                          <a:ea typeface="Playfair Display"/>
                          <a:cs typeface="Playfair Display"/>
                          <a:sym typeface="Playfair Display"/>
                        </a:rPr>
                        <a:t>R.1</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4CCCC"/>
                    </a:solidFill>
                  </a:tcPr>
                </a:tc>
              </a:tr>
              <a:tr h="456625">
                <a:tc vMerge="1"/>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2</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Playfair Display"/>
                          <a:ea typeface="Playfair Display"/>
                          <a:cs typeface="Playfair Display"/>
                          <a:sym typeface="Playfair Display"/>
                        </a:rPr>
                        <a:t>R.2, R.4</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r>
              <a:tr h="574525">
                <a:tc vMerge="1"/>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1</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2CC"/>
                    </a:solidFill>
                  </a:tcPr>
                </a:tc>
              </a:tr>
              <a:tr h="456625">
                <a:tc vMerge="1"/>
                <a:tc>
                  <a:txBody>
                    <a:bodyPr/>
                    <a:lstStyle/>
                    <a:p>
                      <a:pPr indent="0" lvl="0" marL="0" rtl="0" algn="l">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1</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2</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3</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4</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5</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94675">
                <a:tc>
                  <a:txBody>
                    <a:bodyPr/>
                    <a:lstStyle/>
                    <a:p>
                      <a:pPr indent="0" lvl="0" marL="0" rtl="0" algn="l">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gridSpan="6">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CONSEQUENCES</a:t>
                      </a:r>
                      <a:endParaRPr b="1">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hMerge="1"/>
                <a:tc hMerge="1"/>
                <a:tc hMerge="1"/>
                <a:tc hMerge="1"/>
                <a:tc hMerge="1"/>
              </a:tr>
            </a:tbl>
          </a:graphicData>
        </a:graphic>
      </p:graphicFrame>
      <p:sp>
        <p:nvSpPr>
          <p:cNvPr id="191" name="Google Shape;191;p22"/>
          <p:cNvSpPr txBox="1"/>
          <p:nvPr/>
        </p:nvSpPr>
        <p:spPr>
          <a:xfrm rot="-5400897">
            <a:off x="2689554" y="2179200"/>
            <a:ext cx="2299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LIKELIHOOD</a:t>
            </a:r>
            <a:endParaRPr b="1">
              <a:latin typeface="Playfair Display"/>
              <a:ea typeface="Playfair Display"/>
              <a:cs typeface="Playfair Display"/>
              <a:sym typeface="Playfair Display"/>
            </a:endParaRPr>
          </a:p>
        </p:txBody>
      </p:sp>
      <p:sp>
        <p:nvSpPr>
          <p:cNvPr id="192" name="Google Shape;192;p22"/>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193" name="Google Shape;193;p22"/>
          <p:cNvPicPr preferRelativeResize="0"/>
          <p:nvPr/>
        </p:nvPicPr>
        <p:blipFill>
          <a:blip r:embed="rId3">
            <a:alphaModFix/>
          </a:blip>
          <a:stretch>
            <a:fillRect/>
          </a:stretch>
        </p:blipFill>
        <p:spPr>
          <a:xfrm>
            <a:off x="8238950" y="304100"/>
            <a:ext cx="588775" cy="588800"/>
          </a:xfrm>
          <a:prstGeom prst="rect">
            <a:avLst/>
          </a:prstGeom>
          <a:noFill/>
          <a:ln>
            <a:noFill/>
          </a:ln>
        </p:spPr>
      </p:pic>
      <p:cxnSp>
        <p:nvCxnSpPr>
          <p:cNvPr id="194" name="Google Shape;194;p22"/>
          <p:cNvCxnSpPr>
            <a:endCxn id="195" idx="0"/>
          </p:cNvCxnSpPr>
          <p:nvPr/>
        </p:nvCxnSpPr>
        <p:spPr>
          <a:xfrm>
            <a:off x="7357100" y="1793200"/>
            <a:ext cx="7500" cy="1179000"/>
          </a:xfrm>
          <a:prstGeom prst="straightConnector1">
            <a:avLst/>
          </a:prstGeom>
          <a:noFill/>
          <a:ln cap="flat" cmpd="sng" w="19050">
            <a:solidFill>
              <a:schemeClr val="dk2"/>
            </a:solidFill>
            <a:prstDash val="solid"/>
            <a:round/>
            <a:headEnd len="med" w="med" type="none"/>
            <a:tailEnd len="med" w="med" type="triangle"/>
          </a:ln>
        </p:spPr>
      </p:cxnSp>
      <p:cxnSp>
        <p:nvCxnSpPr>
          <p:cNvPr id="196" name="Google Shape;196;p22"/>
          <p:cNvCxnSpPr>
            <a:endCxn id="197" idx="0"/>
          </p:cNvCxnSpPr>
          <p:nvPr/>
        </p:nvCxnSpPr>
        <p:spPr>
          <a:xfrm flipH="1">
            <a:off x="5086175" y="2290700"/>
            <a:ext cx="608700" cy="612900"/>
          </a:xfrm>
          <a:prstGeom prst="straightConnector1">
            <a:avLst/>
          </a:prstGeom>
          <a:noFill/>
          <a:ln cap="flat" cmpd="sng" w="19050">
            <a:solidFill>
              <a:schemeClr val="dk2"/>
            </a:solidFill>
            <a:prstDash val="solid"/>
            <a:round/>
            <a:headEnd len="med" w="med" type="none"/>
            <a:tailEnd len="med" w="med" type="triangle"/>
          </a:ln>
        </p:spPr>
      </p:cxnSp>
      <p:cxnSp>
        <p:nvCxnSpPr>
          <p:cNvPr id="198" name="Google Shape;198;p22"/>
          <p:cNvCxnSpPr>
            <a:endCxn id="199" idx="0"/>
          </p:cNvCxnSpPr>
          <p:nvPr/>
        </p:nvCxnSpPr>
        <p:spPr>
          <a:xfrm flipH="1">
            <a:off x="6556575" y="2234825"/>
            <a:ext cx="1500" cy="755100"/>
          </a:xfrm>
          <a:prstGeom prst="straightConnector1">
            <a:avLst/>
          </a:prstGeom>
          <a:noFill/>
          <a:ln cap="flat" cmpd="sng" w="19050">
            <a:solidFill>
              <a:schemeClr val="dk2"/>
            </a:solidFill>
            <a:prstDash val="solid"/>
            <a:round/>
            <a:headEnd len="med" w="med" type="none"/>
            <a:tailEnd len="med" w="med" type="triangle"/>
          </a:ln>
        </p:spPr>
      </p:cxnSp>
      <p:cxnSp>
        <p:nvCxnSpPr>
          <p:cNvPr id="200" name="Google Shape;200;p22"/>
          <p:cNvCxnSpPr>
            <a:endCxn id="201" idx="0"/>
          </p:cNvCxnSpPr>
          <p:nvPr/>
        </p:nvCxnSpPr>
        <p:spPr>
          <a:xfrm flipH="1">
            <a:off x="8220175" y="2699200"/>
            <a:ext cx="3600" cy="273000"/>
          </a:xfrm>
          <a:prstGeom prst="straightConnector1">
            <a:avLst/>
          </a:prstGeom>
          <a:noFill/>
          <a:ln cap="flat" cmpd="sng" w="19050">
            <a:solidFill>
              <a:schemeClr val="dk2"/>
            </a:solidFill>
            <a:prstDash val="solid"/>
            <a:round/>
            <a:headEnd len="med" w="med" type="none"/>
            <a:tailEnd len="med" w="med" type="triangle"/>
          </a:ln>
        </p:spPr>
      </p:cxnSp>
      <p:graphicFrame>
        <p:nvGraphicFramePr>
          <p:cNvPr id="202" name="Google Shape;202;p22"/>
          <p:cNvGraphicFramePr/>
          <p:nvPr/>
        </p:nvGraphicFramePr>
        <p:xfrm>
          <a:off x="498600" y="996935"/>
          <a:ext cx="3000000" cy="3000000"/>
        </p:xfrm>
        <a:graphic>
          <a:graphicData uri="http://schemas.openxmlformats.org/drawingml/2006/table">
            <a:tbl>
              <a:tblPr>
                <a:noFill/>
                <a:tableStyleId>{8B6AAA9F-95D2-48E6-988F-86014C96B2EB}</a:tableStyleId>
              </a:tblPr>
              <a:tblGrid>
                <a:gridCol w="434675"/>
                <a:gridCol w="2456725"/>
              </a:tblGrid>
              <a:tr h="34012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Risk Description</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5102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R.1</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Unable to capture target object within desired range</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5102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R.2</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Algorithm crashes or data corruption occurs</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1732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R.3</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Central processing system is overloaded</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76795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R.4</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Mounting system malfunctions (does not mount properly to test stand or demounts during testing)</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6802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R.5</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Parts delayed</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sp>
        <p:nvSpPr>
          <p:cNvPr id="203" name="Google Shape;203;p22"/>
          <p:cNvSpPr txBox="1"/>
          <p:nvPr/>
        </p:nvSpPr>
        <p:spPr>
          <a:xfrm>
            <a:off x="4798663" y="2179200"/>
            <a:ext cx="5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T Serif"/>
              <a:ea typeface="PT Serif"/>
              <a:cs typeface="PT Serif"/>
              <a:sym typeface="PT Serif"/>
            </a:endParaRPr>
          </a:p>
        </p:txBody>
      </p:sp>
      <p:sp>
        <p:nvSpPr>
          <p:cNvPr id="197" name="Google Shape;197;p22"/>
          <p:cNvSpPr txBox="1"/>
          <p:nvPr/>
        </p:nvSpPr>
        <p:spPr>
          <a:xfrm>
            <a:off x="4804775" y="2903600"/>
            <a:ext cx="56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Playfair Display"/>
                <a:ea typeface="Playfair Display"/>
                <a:cs typeface="Playfair Display"/>
                <a:sym typeface="Playfair Display"/>
              </a:rPr>
              <a:t>R.5</a:t>
            </a:r>
            <a:endParaRPr>
              <a:latin typeface="PT Serif"/>
              <a:ea typeface="PT Serif"/>
              <a:cs typeface="PT Serif"/>
              <a:sym typeface="PT Serif"/>
            </a:endParaRPr>
          </a:p>
        </p:txBody>
      </p:sp>
      <p:sp>
        <p:nvSpPr>
          <p:cNvPr id="199" name="Google Shape;199;p22"/>
          <p:cNvSpPr txBox="1"/>
          <p:nvPr/>
        </p:nvSpPr>
        <p:spPr>
          <a:xfrm>
            <a:off x="6205275" y="2989925"/>
            <a:ext cx="702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Playfair Display"/>
                <a:ea typeface="Playfair Display"/>
                <a:cs typeface="Playfair Display"/>
                <a:sym typeface="Playfair Display"/>
              </a:rPr>
              <a:t>R.1</a:t>
            </a:r>
            <a:endParaRPr/>
          </a:p>
        </p:txBody>
      </p:sp>
      <p:sp>
        <p:nvSpPr>
          <p:cNvPr id="195" name="Google Shape;195;p22"/>
          <p:cNvSpPr txBox="1"/>
          <p:nvPr/>
        </p:nvSpPr>
        <p:spPr>
          <a:xfrm>
            <a:off x="7013300" y="2972200"/>
            <a:ext cx="702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Playfair Display"/>
                <a:ea typeface="Playfair Display"/>
                <a:cs typeface="Playfair Display"/>
                <a:sym typeface="Playfair Display"/>
              </a:rPr>
              <a:t>R.3</a:t>
            </a:r>
            <a:endParaRPr/>
          </a:p>
        </p:txBody>
      </p:sp>
      <p:sp>
        <p:nvSpPr>
          <p:cNvPr id="201" name="Google Shape;201;p22"/>
          <p:cNvSpPr txBox="1"/>
          <p:nvPr/>
        </p:nvSpPr>
        <p:spPr>
          <a:xfrm>
            <a:off x="7745575" y="2972200"/>
            <a:ext cx="949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Playfair Display"/>
                <a:ea typeface="Playfair Display"/>
                <a:cs typeface="Playfair Display"/>
                <a:sym typeface="Playfair Display"/>
              </a:rPr>
              <a:t>R.2, R.4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Trades Table</a:t>
            </a:r>
            <a:endParaRPr sz="2600" u="sng">
              <a:latin typeface="Playfair Display SemiBold"/>
              <a:ea typeface="Playfair Display SemiBold"/>
              <a:cs typeface="Playfair Display SemiBold"/>
              <a:sym typeface="Playfair Display SemiBold"/>
            </a:endParaRPr>
          </a:p>
        </p:txBody>
      </p:sp>
      <p:graphicFrame>
        <p:nvGraphicFramePr>
          <p:cNvPr id="209" name="Google Shape;209;p23"/>
          <p:cNvGraphicFramePr/>
          <p:nvPr/>
        </p:nvGraphicFramePr>
        <p:xfrm>
          <a:off x="2635250" y="735475"/>
          <a:ext cx="3000000" cy="3000000"/>
        </p:xfrm>
        <a:graphic>
          <a:graphicData uri="http://schemas.openxmlformats.org/drawingml/2006/table">
            <a:tbl>
              <a:tblPr>
                <a:noFill/>
                <a:tableStyleId>{8B6AAA9F-95D2-48E6-988F-86014C96B2EB}</a:tableStyleId>
              </a:tblPr>
              <a:tblGrid>
                <a:gridCol w="705800"/>
                <a:gridCol w="1504325"/>
                <a:gridCol w="1112900"/>
                <a:gridCol w="1394450"/>
              </a:tblGrid>
              <a:tr h="287425">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Trades</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Independent</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Dependency</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240475">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T.1</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Sensor</a:t>
                      </a:r>
                      <a:endParaRPr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Yes</a:t>
                      </a:r>
                      <a:endParaRPr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tcPr>
                </a:tc>
              </a:tr>
              <a:tr h="240450">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T.2</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Processor</a:t>
                      </a:r>
                      <a:endParaRPr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No</a:t>
                      </a:r>
                      <a:endParaRPr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T.1/T.3</a:t>
                      </a:r>
                      <a:endParaRPr b="1"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CFE2F3"/>
                    </a:solidFill>
                  </a:tcPr>
                </a:tc>
              </a:tr>
              <a:tr h="240450">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T.3</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Algorithm</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No</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T.1/T.2</a:t>
                      </a:r>
                      <a:endParaRPr b="1"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CFE2F3"/>
                    </a:solidFill>
                  </a:tcPr>
                </a:tc>
              </a:tr>
              <a:tr h="224800">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T.4</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Material</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Yes</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T.5</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Circuit Manufacturing</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No</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T.1/T.2</a:t>
                      </a:r>
                      <a:endParaRPr b="1"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CFE2F3"/>
                    </a:solidFill>
                  </a:tcPr>
                </a:tc>
              </a:tr>
              <a:tr h="193475">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T.6</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Power Regulation</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No</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T.1/T.2</a:t>
                      </a:r>
                      <a:endParaRPr b="1" sz="11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CFE2F3"/>
                    </a:solidFill>
                  </a:tcPr>
                </a:tc>
              </a:tr>
              <a:tr h="138700">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T.7</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Accessibility</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Yes</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295275">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T.8</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Design Software*</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Yes</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216975">
                <a:tc>
                  <a:txBody>
                    <a:bodyPr/>
                    <a:lstStyle/>
                    <a:p>
                      <a:pPr indent="0" lvl="0" marL="0" rtl="0" algn="l">
                        <a:spcBef>
                          <a:spcPts val="0"/>
                        </a:spcBef>
                        <a:spcAft>
                          <a:spcPts val="0"/>
                        </a:spcAft>
                        <a:buNone/>
                      </a:pPr>
                      <a:r>
                        <a:rPr b="1" lang="en" sz="1100">
                          <a:latin typeface="Playfair Display"/>
                          <a:ea typeface="Playfair Display"/>
                          <a:cs typeface="Playfair Display"/>
                          <a:sym typeface="Playfair Display"/>
                        </a:rPr>
                        <a:t>T.9</a:t>
                      </a:r>
                      <a:endParaRPr b="1"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Analysis Software*</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Playfair Display"/>
                          <a:ea typeface="Playfair Display"/>
                          <a:cs typeface="Playfair Display"/>
                          <a:sym typeface="Playfair Display"/>
                        </a:rPr>
                        <a:t>Yes</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sp>
        <p:nvSpPr>
          <p:cNvPr id="210" name="Google Shape;210;p23"/>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11" name="Google Shape;211;p23"/>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12" name="Google Shape;212;p23"/>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13" name="Google Shape;213;p23"/>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14" name="Google Shape;214;p23"/>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sp>
        <p:nvSpPr>
          <p:cNvPr id="215" name="Google Shape;215;p23"/>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216" name="Google Shape;216;p23"/>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24"/>
          <p:cNvSpPr txBox="1"/>
          <p:nvPr>
            <p:ph type="ctrTitle"/>
          </p:nvPr>
        </p:nvSpPr>
        <p:spPr>
          <a:xfrm>
            <a:off x="296375" y="4070275"/>
            <a:ext cx="5658900" cy="7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t>Project Description</a:t>
            </a:r>
            <a:endParaRPr b="1" sz="4300"/>
          </a:p>
        </p:txBody>
      </p:sp>
      <p:sp>
        <p:nvSpPr>
          <p:cNvPr id="222" name="Google Shape;222;p24"/>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24"/>
          <p:cNvPicPr preferRelativeResize="0"/>
          <p:nvPr/>
        </p:nvPicPr>
        <p:blipFill>
          <a:blip r:embed="rId3">
            <a:alphaModFix amt="40000"/>
          </a:blip>
          <a:stretch>
            <a:fillRect/>
          </a:stretch>
        </p:blipFill>
        <p:spPr>
          <a:xfrm>
            <a:off x="2226756" y="226488"/>
            <a:ext cx="4690500" cy="4690525"/>
          </a:xfrm>
          <a:prstGeom prst="rect">
            <a:avLst/>
          </a:prstGeom>
          <a:noFill/>
          <a:ln>
            <a:noFill/>
          </a:ln>
        </p:spPr>
      </p:pic>
      <p:sp>
        <p:nvSpPr>
          <p:cNvPr id="224" name="Google Shape;224;p24"/>
          <p:cNvSpPr txBox="1"/>
          <p:nvPr/>
        </p:nvSpPr>
        <p:spPr>
          <a:xfrm>
            <a:off x="1373250" y="2171563"/>
            <a:ext cx="6397500" cy="8004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PT Serif"/>
                <a:ea typeface="PT Serif"/>
                <a:cs typeface="PT Serif"/>
                <a:sym typeface="PT Serif"/>
              </a:rPr>
              <a:t>Trade Studies</a:t>
            </a:r>
            <a:endParaRPr sz="4000">
              <a:solidFill>
                <a:srgbClr val="FFFFFF"/>
              </a:solidFill>
              <a:latin typeface="PT Serif"/>
              <a:ea typeface="PT Serif"/>
              <a:cs typeface="PT Serif"/>
              <a:sym typeface="PT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u="sng">
                <a:latin typeface="Playfair Display SemiBold"/>
                <a:ea typeface="Playfair Display SemiBold"/>
                <a:cs typeface="Playfair Display SemiBold"/>
                <a:sym typeface="Playfair Display SemiBold"/>
              </a:rPr>
              <a:t>#1 Trade Study: Sensor(s) </a:t>
            </a:r>
            <a:endParaRPr sz="2500" u="sng">
              <a:latin typeface="Playfair Display SemiBold"/>
              <a:ea typeface="Playfair Display SemiBold"/>
              <a:cs typeface="Playfair Display SemiBold"/>
              <a:sym typeface="Playfair Display SemiBold"/>
            </a:endParaRPr>
          </a:p>
        </p:txBody>
      </p:sp>
      <p:sp>
        <p:nvSpPr>
          <p:cNvPr id="230" name="Google Shape;230;p25"/>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231" name="Google Shape;231;p25"/>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32" name="Google Shape;232;p25"/>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33" name="Google Shape;233;p25"/>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34" name="Google Shape;234;p25"/>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35" name="Google Shape;235;p25"/>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Questions</a:t>
            </a:r>
            <a:endParaRPr sz="1300">
              <a:latin typeface="PT Serif"/>
              <a:ea typeface="PT Serif"/>
              <a:cs typeface="PT Serif"/>
              <a:sym typeface="PT Serif"/>
            </a:endParaRPr>
          </a:p>
        </p:txBody>
      </p:sp>
      <p:graphicFrame>
        <p:nvGraphicFramePr>
          <p:cNvPr id="236" name="Google Shape;236;p25"/>
          <p:cNvGraphicFramePr/>
          <p:nvPr/>
        </p:nvGraphicFramePr>
        <p:xfrm>
          <a:off x="388875" y="1100888"/>
          <a:ext cx="3000000" cy="3000000"/>
        </p:xfrm>
        <a:graphic>
          <a:graphicData uri="http://schemas.openxmlformats.org/drawingml/2006/table">
            <a:tbl>
              <a:tblPr>
                <a:noFill/>
                <a:tableStyleId>{8B6AAA9F-95D2-48E6-988F-86014C96B2EB}</a:tableStyleId>
              </a:tblPr>
              <a:tblGrid>
                <a:gridCol w="930800"/>
                <a:gridCol w="2456650"/>
                <a:gridCol w="498100"/>
                <a:gridCol w="1504000"/>
                <a:gridCol w="1339575"/>
                <a:gridCol w="1636975"/>
              </a:tblGrid>
              <a:tr h="107000">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Metric</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Description</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Weight</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1100">
                          <a:latin typeface="Playfair Display"/>
                          <a:ea typeface="Playfair Display"/>
                          <a:cs typeface="Playfair Display"/>
                          <a:sym typeface="Playfair Display"/>
                        </a:rPr>
                        <a:t>Scores</a:t>
                      </a:r>
                      <a:endParaRPr b="1"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hMerge="1"/>
                <a:tc hMerge="1"/>
              </a:tr>
              <a:tr h="100000">
                <a:tc vMerge="1"/>
                <a:tc vMerge="1"/>
                <a:tc vMerge="1"/>
                <a:tc>
                  <a:txBody>
                    <a:bodyPr/>
                    <a:lstStyle/>
                    <a:p>
                      <a:pPr indent="0" lvl="0" marL="0" rtl="0" algn="ctr">
                        <a:lnSpc>
                          <a:spcPct val="115000"/>
                        </a:lnSpc>
                        <a:spcBef>
                          <a:spcPts val="0"/>
                        </a:spcBef>
                        <a:spcAft>
                          <a:spcPts val="0"/>
                        </a:spcAft>
                        <a:buNone/>
                      </a:pPr>
                      <a:r>
                        <a:rPr b="1" lang="en" sz="1300">
                          <a:latin typeface="Playfair Display"/>
                          <a:ea typeface="Playfair Display"/>
                          <a:cs typeface="Playfair Display"/>
                          <a:sym typeface="Playfair Display"/>
                        </a:rPr>
                        <a:t>3</a:t>
                      </a:r>
                      <a:endParaRPr b="1"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300">
                          <a:latin typeface="Playfair Display"/>
                          <a:ea typeface="Playfair Display"/>
                          <a:cs typeface="Playfair Display"/>
                          <a:sym typeface="Playfair Display"/>
                        </a:rPr>
                        <a:t>2</a:t>
                      </a:r>
                      <a:endParaRPr b="1"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300">
                          <a:latin typeface="Playfair Display"/>
                          <a:ea typeface="Playfair Display"/>
                          <a:cs typeface="Playfair Display"/>
                          <a:sym typeface="Playfair Display"/>
                        </a:rPr>
                        <a:t>1</a:t>
                      </a:r>
                      <a:endParaRPr b="1"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570625">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Computational Expense</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Computational expense of associated algorithms: </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Goal: Minimize load on CPU with raw data</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Playfair Display"/>
                          <a:ea typeface="Playfair Display"/>
                          <a:cs typeface="Playfair Display"/>
                          <a:sym typeface="Playfair Display"/>
                        </a:rPr>
                        <a:t>0.3</a:t>
                      </a:r>
                      <a:endParaRPr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Real time processing </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(≥1 Hz)</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Slow real time processing (&lt;1 Hz)</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Post processing only</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Cost</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Cost of sensor(s):</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Goal: Minimize cost in a way that still </a:t>
                      </a:r>
                      <a:r>
                        <a:rPr lang="en" sz="900">
                          <a:latin typeface="Playfair Display"/>
                          <a:ea typeface="Playfair Display"/>
                          <a:cs typeface="Playfair Display"/>
                          <a:sym typeface="Playfair Display"/>
                        </a:rPr>
                        <a:t>maximizes </a:t>
                      </a:r>
                      <a:r>
                        <a:rPr lang="en" sz="900">
                          <a:latin typeface="Playfair Display"/>
                          <a:ea typeface="Playfair Display"/>
                          <a:cs typeface="Playfair Display"/>
                          <a:sym typeface="Playfair Display"/>
                        </a:rPr>
                        <a:t>all other metrics</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Playfair Display"/>
                          <a:ea typeface="Playfair Display"/>
                          <a:cs typeface="Playfair Display"/>
                          <a:sym typeface="Playfair Display"/>
                        </a:rPr>
                        <a:t>0.15</a:t>
                      </a:r>
                      <a:endParaRPr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Less than $1000</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$1000-$2000</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More than $2000</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Range</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Sensor measurement range -  </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Goal: Maximize usable range of measurements at a </a:t>
                      </a:r>
                      <a:r>
                        <a:rPr lang="en" sz="900">
                          <a:latin typeface="Playfair Display"/>
                          <a:ea typeface="Playfair Display"/>
                          <a:cs typeface="Playfair Display"/>
                          <a:sym typeface="Playfair Display"/>
                        </a:rPr>
                        <a:t>minimum</a:t>
                      </a:r>
                      <a:r>
                        <a:rPr lang="en" sz="900">
                          <a:latin typeface="Playfair Display"/>
                          <a:ea typeface="Playfair Display"/>
                          <a:cs typeface="Playfair Display"/>
                          <a:sym typeface="Playfair Display"/>
                        </a:rPr>
                        <a:t> of 30m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Playfair Display"/>
                          <a:ea typeface="Playfair Display"/>
                          <a:cs typeface="Playfair Display"/>
                          <a:sym typeface="Playfair Display"/>
                        </a:rPr>
                        <a:t>0.2</a:t>
                      </a:r>
                      <a:endParaRPr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More than 50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30-50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Less than 30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Accuracy</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Sensor measurement accuracy (resolution):</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Goal:  Ensure accuracy of ± 1m and ±15 degrees</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Playfair Display"/>
                          <a:ea typeface="Playfair Display"/>
                          <a:cs typeface="Playfair Display"/>
                          <a:sym typeface="Playfair Display"/>
                        </a:rPr>
                        <a:t>0.25</a:t>
                      </a:r>
                      <a:endParaRPr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Meets accuracy requirement</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over 30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Meets accuracy requirement </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in range 20-30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Meets accuracy requirement </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under 20 m</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Risk</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Risk level of sensor:</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900">
                          <a:latin typeface="Playfair Display"/>
                          <a:ea typeface="Playfair Display"/>
                          <a:cs typeface="Playfair Display"/>
                          <a:sym typeface="Playfair Display"/>
                        </a:rPr>
                        <a:t>Goal:  Minimize risk by </a:t>
                      </a:r>
                      <a:r>
                        <a:rPr lang="en" sz="900">
                          <a:latin typeface="Playfair Display"/>
                          <a:ea typeface="Playfair Display"/>
                          <a:cs typeface="Playfair Display"/>
                          <a:sym typeface="Playfair Display"/>
                        </a:rPr>
                        <a:t>prioritizing</a:t>
                      </a:r>
                      <a:r>
                        <a:rPr lang="en" sz="900">
                          <a:latin typeface="Playfair Display"/>
                          <a:ea typeface="Playfair Display"/>
                          <a:cs typeface="Playfair Display"/>
                          <a:sym typeface="Playfair Display"/>
                        </a:rPr>
                        <a:t> sensors with easy integration and history of reliability</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300">
                          <a:latin typeface="Playfair Display"/>
                          <a:ea typeface="Playfair Display"/>
                          <a:cs typeface="Playfair Display"/>
                          <a:sym typeface="Playfair Display"/>
                        </a:rPr>
                        <a:t>0.1</a:t>
                      </a:r>
                      <a:endParaRPr sz="13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Low risk:</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Simple system with a heritage of performance/reliability</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Medium:</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More complex, harder to integrate and less heritage of reliability</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High:</a:t>
                      </a:r>
                      <a:endParaRPr sz="9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900">
                          <a:latin typeface="Playfair Display"/>
                          <a:ea typeface="Playfair Display"/>
                          <a:cs typeface="Playfair Display"/>
                          <a:sym typeface="Playfair Display"/>
                        </a:rPr>
                        <a:t>Highly complex, very difficult to integrate and little to no heritage of reliability</a:t>
                      </a:r>
                      <a:endParaRPr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bl>
          </a:graphicData>
        </a:graphic>
      </p:graphicFrame>
      <p:pic>
        <p:nvPicPr>
          <p:cNvPr id="237" name="Google Shape;237;p25"/>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243" name="Google Shape;243;p26"/>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44" name="Google Shape;244;p26"/>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45" name="Google Shape;245;p26"/>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46" name="Google Shape;246;p26"/>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47" name="Google Shape;247;p26"/>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248" name="Google Shape;248;p26"/>
          <p:cNvGraphicFramePr/>
          <p:nvPr/>
        </p:nvGraphicFramePr>
        <p:xfrm>
          <a:off x="952500" y="1238263"/>
          <a:ext cx="3000000" cy="3000000"/>
        </p:xfrm>
        <a:graphic>
          <a:graphicData uri="http://schemas.openxmlformats.org/drawingml/2006/table">
            <a:tbl>
              <a:tblPr>
                <a:noFill/>
                <a:tableStyleId>{8B6AAA9F-95D2-48E6-988F-86014C96B2EB}</a:tableStyleId>
              </a:tblPr>
              <a:tblGrid>
                <a:gridCol w="2160225"/>
                <a:gridCol w="1173800"/>
                <a:gridCol w="1322525"/>
                <a:gridCol w="1267725"/>
                <a:gridCol w="1314725"/>
              </a:tblGrid>
              <a:tr h="161800">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Metric</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Weight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LiDAR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Radar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Camera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381000">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Computational Expense</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0.3</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3</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Cost</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0.15</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Range</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0.2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1</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Accuracy</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0.25</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3</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1</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Risk</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0.1</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3</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latin typeface="Playfair Display"/>
                          <a:ea typeface="Playfair Display"/>
                          <a:cs typeface="Playfair Display"/>
                          <a:sym typeface="Playfair Display"/>
                        </a:rPr>
                        <a:t>2</a:t>
                      </a:r>
                      <a:endParaRPr sz="16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500">
                          <a:latin typeface="Playfair Display"/>
                          <a:ea typeface="Playfair Display"/>
                          <a:cs typeface="Playfair Display"/>
                          <a:sym typeface="Playfair Display"/>
                        </a:rPr>
                        <a:t>Score </a:t>
                      </a:r>
                      <a:endParaRPr b="1"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700">
                          <a:latin typeface="Playfair Display"/>
                          <a:ea typeface="Playfair Display"/>
                          <a:cs typeface="Playfair Display"/>
                          <a:sym typeface="Playfair Display"/>
                        </a:rPr>
                        <a:t>1</a:t>
                      </a:r>
                      <a:endParaRPr sz="17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700">
                          <a:latin typeface="Playfair Display ExtraBold"/>
                          <a:ea typeface="Playfair Display ExtraBold"/>
                          <a:cs typeface="Playfair Display ExtraBold"/>
                          <a:sym typeface="Playfair Display ExtraBold"/>
                        </a:rPr>
                        <a:t>2.25</a:t>
                      </a:r>
                      <a:endParaRPr sz="1700">
                        <a:latin typeface="Playfair Display ExtraBold"/>
                        <a:ea typeface="Playfair Display ExtraBold"/>
                        <a:cs typeface="Playfair Display ExtraBold"/>
                        <a:sym typeface="Playfair Display ExtraBold"/>
                      </a:endParaRPr>
                    </a:p>
                  </a:txBody>
                  <a:tcPr marT="91425" marB="91425" marR="91425" marL="91425">
                    <a:lnL cap="flat" cmpd="sng" w="2857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2857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700">
                          <a:latin typeface="Playfair Display"/>
                          <a:ea typeface="Playfair Display"/>
                          <a:cs typeface="Playfair Display"/>
                          <a:sym typeface="Playfair Display"/>
                        </a:rPr>
                        <a:t>2.15</a:t>
                      </a:r>
                      <a:endParaRPr sz="1700">
                        <a:latin typeface="Playfair Display"/>
                        <a:ea typeface="Playfair Display"/>
                        <a:cs typeface="Playfair Display"/>
                        <a:sym typeface="Playfair Display"/>
                      </a:endParaRPr>
                    </a:p>
                  </a:txBody>
                  <a:tcPr marT="91425" marB="91425" marR="91425" marL="91425">
                    <a:lnL cap="flat" cmpd="sng" w="2857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700">
                          <a:latin typeface="Playfair Display"/>
                          <a:ea typeface="Playfair Display"/>
                          <a:cs typeface="Playfair Display"/>
                          <a:sym typeface="Playfair Display"/>
                        </a:rPr>
                        <a:t>1.8</a:t>
                      </a:r>
                      <a:endParaRPr sz="17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r>
            </a:tbl>
          </a:graphicData>
        </a:graphic>
      </p:graphicFrame>
      <p:sp>
        <p:nvSpPr>
          <p:cNvPr id="249" name="Google Shape;249;p2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u="sng">
                <a:latin typeface="Playfair Display SemiBold"/>
                <a:ea typeface="Playfair Display SemiBold"/>
                <a:cs typeface="Playfair Display SemiBold"/>
                <a:sym typeface="Playfair Display SemiBold"/>
              </a:rPr>
              <a:t>#1 Trade Study: Sensor(s) </a:t>
            </a:r>
            <a:endParaRPr sz="2500" u="sng">
              <a:latin typeface="Playfair Display SemiBold"/>
              <a:ea typeface="Playfair Display SemiBold"/>
              <a:cs typeface="Playfair Display SemiBold"/>
              <a:sym typeface="Playfair Display SemiBold"/>
            </a:endParaRPr>
          </a:p>
        </p:txBody>
      </p:sp>
      <p:pic>
        <p:nvPicPr>
          <p:cNvPr id="250" name="Google Shape;250;p26"/>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#2</a:t>
            </a:r>
            <a:r>
              <a:rPr lang="en" sz="2600" u="sng">
                <a:latin typeface="Playfair Display SemiBold"/>
                <a:ea typeface="Playfair Display SemiBold"/>
                <a:cs typeface="Playfair Display SemiBold"/>
                <a:sym typeface="Playfair Display SemiBold"/>
              </a:rPr>
              <a:t> Trade Study: Processor</a:t>
            </a:r>
            <a:endParaRPr sz="2600" u="sng">
              <a:latin typeface="Playfair Display SemiBold"/>
              <a:ea typeface="Playfair Display SemiBold"/>
              <a:cs typeface="Playfair Display SemiBold"/>
              <a:sym typeface="Playfair Display SemiBold"/>
            </a:endParaRPr>
          </a:p>
        </p:txBody>
      </p:sp>
      <p:sp>
        <p:nvSpPr>
          <p:cNvPr id="256" name="Google Shape;256;p27"/>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257" name="Google Shape;257;p27"/>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58" name="Google Shape;258;p27"/>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59" name="Google Shape;259;p27"/>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60" name="Google Shape;260;p27"/>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61" name="Google Shape;261;p27"/>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262" name="Google Shape;262;p27"/>
          <p:cNvGraphicFramePr/>
          <p:nvPr/>
        </p:nvGraphicFramePr>
        <p:xfrm>
          <a:off x="388950" y="1268575"/>
          <a:ext cx="3000000" cy="3000000"/>
        </p:xfrm>
        <a:graphic>
          <a:graphicData uri="http://schemas.openxmlformats.org/drawingml/2006/table">
            <a:tbl>
              <a:tblPr>
                <a:noFill/>
                <a:tableStyleId>{8B6AAA9F-95D2-48E6-988F-86014C96B2EB}</a:tableStyleId>
              </a:tblPr>
              <a:tblGrid>
                <a:gridCol w="767975"/>
                <a:gridCol w="2619475"/>
                <a:gridCol w="498100"/>
                <a:gridCol w="1504000"/>
                <a:gridCol w="1339575"/>
                <a:gridCol w="1636975"/>
              </a:tblGrid>
              <a:tr h="107000">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Metric</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Description</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Weight</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1000">
                          <a:latin typeface="Playfair Display"/>
                          <a:ea typeface="Playfair Display"/>
                          <a:cs typeface="Playfair Display"/>
                          <a:sym typeface="Playfair Display"/>
                        </a:rPr>
                        <a:t>Scores</a:t>
                      </a:r>
                      <a:endParaRPr b="1"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hMerge="1"/>
                <a:tc hMerge="1"/>
              </a:tr>
              <a:tr h="100000">
                <a:tc vMerge="1"/>
                <a:tc vMerge="1"/>
                <a:tc vMerge="1"/>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3</a:t>
                      </a:r>
                      <a:endParaRPr b="1" sz="12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2</a:t>
                      </a:r>
                      <a:endParaRPr b="1" sz="12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1</a:t>
                      </a:r>
                      <a:endParaRPr b="1" sz="12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593425">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Processing</a:t>
                      </a:r>
                      <a:r>
                        <a:rPr lang="en" sz="1000">
                          <a:latin typeface="Playfair Display"/>
                          <a:ea typeface="Playfair Display"/>
                          <a:cs typeface="Playfair Display"/>
                          <a:sym typeface="Playfair Display"/>
                        </a:rPr>
                        <a:t> Speed </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CPU computational speed </a:t>
                      </a:r>
                      <a:endParaRPr sz="11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Goal: To run algorithm fast enough to meet the 1Hz output requirement</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0.45</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&gt;4 GHz</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2.5-4 GHz</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&lt;2.5 GHz</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5803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Internal Storage</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Type of storage associated with board</a:t>
                      </a:r>
                      <a:endParaRPr sz="11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Goal: C</a:t>
                      </a:r>
                      <a:r>
                        <a:rPr lang="en" sz="1100">
                          <a:latin typeface="Playfair Display"/>
                          <a:ea typeface="Playfair Display"/>
                          <a:cs typeface="Playfair Display"/>
                          <a:sym typeface="Playfair Display"/>
                        </a:rPr>
                        <a:t>ompatibility</a:t>
                      </a:r>
                      <a:r>
                        <a:rPr lang="en" sz="1100">
                          <a:latin typeface="Playfair Display"/>
                          <a:ea typeface="Playfair Display"/>
                          <a:cs typeface="Playfair Display"/>
                          <a:sym typeface="Playfair Display"/>
                        </a:rPr>
                        <a:t> with a custom M.2 SSD that we'd have to buy seperately</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0.35</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M.2/SATA </a:t>
                      </a:r>
                      <a:r>
                        <a:rPr lang="en" sz="1100">
                          <a:latin typeface="Playfair Display"/>
                          <a:ea typeface="Playfair Display"/>
                          <a:cs typeface="Playfair Display"/>
                          <a:sym typeface="Playfair Display"/>
                        </a:rPr>
                        <a:t>compatible</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fixed &gt;500 Gb/SD card or USB</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fixed and &lt;500Gb</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580325">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Size</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Physical a</a:t>
                      </a:r>
                      <a:r>
                        <a:rPr lang="en" sz="1100">
                          <a:latin typeface="Playfair Display"/>
                          <a:ea typeface="Playfair Display"/>
                          <a:cs typeface="Playfair Display"/>
                          <a:sym typeface="Playfair Display"/>
                        </a:rPr>
                        <a:t>rea of the board</a:t>
                      </a:r>
                      <a:endParaRPr sz="11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Goal: Minimize this within options that meet the first first two requirements</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0.1</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&lt;50 cm^2</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50-100 cm^2</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100-150 cm^2</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latin typeface="Playfair Display"/>
                          <a:ea typeface="Playfair Display"/>
                          <a:cs typeface="Playfair Display"/>
                          <a:sym typeface="Playfair Display"/>
                        </a:rPr>
                        <a:t>Cost</a:t>
                      </a:r>
                      <a:endParaRPr sz="10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Cost in US dollars</a:t>
                      </a:r>
                      <a:endParaRPr sz="11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 Goal: Minimize within options that meet the first two metrics </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0.1</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&lt;$300</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$300-$750</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&gt;$750</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bl>
          </a:graphicData>
        </a:graphic>
      </p:graphicFrame>
      <p:pic>
        <p:nvPicPr>
          <p:cNvPr id="263" name="Google Shape;263;p27"/>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#2</a:t>
            </a:r>
            <a:r>
              <a:rPr lang="en" sz="2600" u="sng">
                <a:latin typeface="Playfair Display SemiBold"/>
                <a:ea typeface="Playfair Display SemiBold"/>
                <a:cs typeface="Playfair Display SemiBold"/>
                <a:sym typeface="Playfair Display SemiBold"/>
              </a:rPr>
              <a:t> Trade Study: Processor</a:t>
            </a:r>
            <a:endParaRPr sz="2600" u="sng">
              <a:latin typeface="Playfair Display SemiBold"/>
              <a:ea typeface="Playfair Display SemiBold"/>
              <a:cs typeface="Playfair Display SemiBold"/>
              <a:sym typeface="Playfair Display SemiBold"/>
            </a:endParaRPr>
          </a:p>
        </p:txBody>
      </p:sp>
      <p:sp>
        <p:nvSpPr>
          <p:cNvPr id="269" name="Google Shape;269;p28"/>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270" name="Google Shape;270;p28"/>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71" name="Google Shape;271;p28"/>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72" name="Google Shape;272;p28"/>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73" name="Google Shape;273;p28"/>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74" name="Google Shape;274;p28"/>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275" name="Google Shape;275;p28"/>
          <p:cNvGraphicFramePr/>
          <p:nvPr/>
        </p:nvGraphicFramePr>
        <p:xfrm>
          <a:off x="388975" y="1148850"/>
          <a:ext cx="3000000" cy="3000000"/>
        </p:xfrm>
        <a:graphic>
          <a:graphicData uri="http://schemas.openxmlformats.org/drawingml/2006/table">
            <a:tbl>
              <a:tblPr>
                <a:noFill/>
                <a:tableStyleId>{8B6AAA9F-95D2-48E6-988F-86014C96B2EB}</a:tableStyleId>
              </a:tblPr>
              <a:tblGrid>
                <a:gridCol w="780250"/>
                <a:gridCol w="621925"/>
                <a:gridCol w="911375"/>
                <a:gridCol w="876850"/>
                <a:gridCol w="810650"/>
                <a:gridCol w="805225"/>
                <a:gridCol w="972950"/>
                <a:gridCol w="807475"/>
                <a:gridCol w="924875"/>
                <a:gridCol w="854475"/>
              </a:tblGrid>
              <a:tr h="381000">
                <a:tc>
                  <a:txBody>
                    <a:bodyPr/>
                    <a:lstStyle/>
                    <a:p>
                      <a:pPr indent="0" lvl="0" marL="0" rtl="0" algn="ctr">
                        <a:spcBef>
                          <a:spcPts val="0"/>
                        </a:spcBef>
                        <a:spcAft>
                          <a:spcPts val="0"/>
                        </a:spcAft>
                        <a:buNone/>
                      </a:pPr>
                      <a:r>
                        <a:rPr b="1" lang="en" sz="1000" u="sng">
                          <a:latin typeface="Playfair Display"/>
                          <a:ea typeface="Playfair Display"/>
                          <a:cs typeface="Playfair Display"/>
                          <a:sym typeface="Playfair Display"/>
                        </a:rPr>
                        <a:t>Metric</a:t>
                      </a:r>
                      <a:endParaRPr b="1" sz="1000" u="sng">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u="sng">
                          <a:latin typeface="Playfair Display"/>
                          <a:ea typeface="Playfair Display"/>
                          <a:cs typeface="Playfair Display"/>
                          <a:sym typeface="Playfair Display"/>
                        </a:rPr>
                        <a:t>Weight</a:t>
                      </a:r>
                      <a:endParaRPr b="1" sz="1000" u="sng">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Intel NUC 11 Pro Board* (4-core)</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Latte Panda 3 Delta</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Raspberry Pi 4</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Odyssey Blue J4125</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Intel NUC 11 Pro Board** (2-core)</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UDOO Bolt Gear</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UDOO Board ***</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000">
                          <a:latin typeface="Playfair Display"/>
                          <a:ea typeface="Playfair Display"/>
                          <a:cs typeface="Playfair Display"/>
                          <a:sym typeface="Playfair Display"/>
                        </a:rPr>
                        <a:t>Odroid M1</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457175">
                <a:tc>
                  <a:txBody>
                    <a:bodyPr/>
                    <a:lstStyle/>
                    <a:p>
                      <a:pPr indent="0" lvl="0" marL="0" rtl="0" algn="ctr">
                        <a:spcBef>
                          <a:spcPts val="0"/>
                        </a:spcBef>
                        <a:spcAft>
                          <a:spcPts val="0"/>
                        </a:spcAft>
                        <a:buNone/>
                      </a:pPr>
                      <a:r>
                        <a:rPr lang="en" sz="900">
                          <a:latin typeface="Playfair Display"/>
                          <a:ea typeface="Playfair Display"/>
                          <a:cs typeface="Playfair Display"/>
                          <a:sym typeface="Playfair Display"/>
                        </a:rPr>
                        <a:t>Processing Speed</a:t>
                      </a:r>
                      <a:endParaRPr sz="9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0.45</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000">
                          <a:latin typeface="Playfair Display"/>
                          <a:ea typeface="Playfair Display"/>
                          <a:cs typeface="Playfair Display"/>
                          <a:sym typeface="Playfair Display"/>
                        </a:rPr>
                        <a:t>Internal Storage</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0.35</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Playfair Display"/>
                          <a:ea typeface="Playfair Display"/>
                          <a:cs typeface="Playfair Display"/>
                          <a:sym typeface="Playfair Display"/>
                        </a:rPr>
                        <a:t>Size </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0.1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Playfair Display"/>
                          <a:ea typeface="Playfair Display"/>
                          <a:cs typeface="Playfair Display"/>
                          <a:sym typeface="Playfair Display"/>
                        </a:rPr>
                        <a:t>Cost</a:t>
                      </a:r>
                      <a:endParaRPr sz="11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0.1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Score</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1</a:t>
                      </a:r>
                      <a:endParaRPr sz="16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ExtraBold"/>
                          <a:ea typeface="Playfair Display ExtraBold"/>
                          <a:cs typeface="Playfair Display ExtraBold"/>
                          <a:sym typeface="Playfair Display ExtraBold"/>
                        </a:rPr>
                        <a:t>2.6</a:t>
                      </a:r>
                      <a:endParaRPr sz="1600">
                        <a:latin typeface="Playfair Display ExtraBold"/>
                        <a:ea typeface="Playfair Display ExtraBold"/>
                        <a:cs typeface="Playfair Display ExtraBold"/>
                        <a:sym typeface="Playfair Display ExtraBold"/>
                      </a:endParaRPr>
                    </a:p>
                  </a:txBody>
                  <a:tcPr marT="91425" marB="91425" marR="91425" marL="91425">
                    <a:lnL cap="flat" cmpd="sng" w="2857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2857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2.45</a:t>
                      </a:r>
                      <a:endParaRPr sz="1600">
                        <a:latin typeface="Playfair Display"/>
                        <a:ea typeface="Playfair Display"/>
                        <a:cs typeface="Playfair Display"/>
                        <a:sym typeface="Playfair Display"/>
                      </a:endParaRPr>
                    </a:p>
                  </a:txBody>
                  <a:tcPr marT="91425" marB="91425" marR="91425" marL="91425">
                    <a:lnL cap="flat" cmpd="sng" w="2857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1.75</a:t>
                      </a:r>
                      <a:endParaRPr sz="16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2.35</a:t>
                      </a:r>
                      <a:endParaRPr sz="16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1600">
                          <a:latin typeface="Playfair Display"/>
                          <a:ea typeface="Playfair Display"/>
                          <a:cs typeface="Playfair Display"/>
                          <a:sym typeface="Playfair Display"/>
                        </a:rPr>
                        <a:t>2.7</a:t>
                      </a:r>
                      <a:endParaRPr b="1" sz="1600">
                        <a:latin typeface="Playfair Display"/>
                        <a:ea typeface="Playfair Display"/>
                        <a:cs typeface="Playfair Display"/>
                        <a:sym typeface="Playfair Display"/>
                      </a:endParaRPr>
                    </a:p>
                  </a:txBody>
                  <a:tcPr marT="91425" marB="91425" marR="91425" marL="91425">
                    <a:lnL cap="flat" cmpd="sng" w="28575">
                      <a:solidFill>
                        <a:srgbClr val="005BAD"/>
                      </a:solidFill>
                      <a:prstDash val="solid"/>
                      <a:round/>
                      <a:headEnd len="sm" w="sm" type="none"/>
                      <a:tailEnd len="sm" w="sm" type="none"/>
                    </a:lnL>
                    <a:lnR cap="flat" cmpd="sng" w="28575">
                      <a:solidFill>
                        <a:srgbClr val="005BAD"/>
                      </a:solidFill>
                      <a:prstDash val="solid"/>
                      <a:round/>
                      <a:headEnd len="sm" w="sm" type="none"/>
                      <a:tailEnd len="sm" w="sm" type="none"/>
                    </a:lnR>
                    <a:lnT cap="flat" cmpd="sng" w="28575">
                      <a:solidFill>
                        <a:srgbClr val="005BAD"/>
                      </a:solidFill>
                      <a:prstDash val="solid"/>
                      <a:round/>
                      <a:headEnd len="sm" w="sm" type="none"/>
                      <a:tailEnd len="sm" w="sm" type="none"/>
                    </a:lnT>
                    <a:lnB cap="flat" cmpd="sng" w="2857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2.25</a:t>
                      </a:r>
                      <a:endParaRPr sz="1600">
                        <a:latin typeface="Playfair Display"/>
                        <a:ea typeface="Playfair Display"/>
                        <a:cs typeface="Playfair Display"/>
                        <a:sym typeface="Playfair Display"/>
                      </a:endParaRPr>
                    </a:p>
                  </a:txBody>
                  <a:tcPr marT="91425" marB="91425" marR="91425" marL="91425">
                    <a:lnL cap="flat" cmpd="sng" w="2857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1.9</a:t>
                      </a:r>
                      <a:endParaRPr sz="16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600">
                          <a:latin typeface="Playfair Display"/>
                          <a:ea typeface="Playfair Display"/>
                          <a:cs typeface="Playfair Display"/>
                          <a:sym typeface="Playfair Display"/>
                        </a:rPr>
                        <a:t>1.9</a:t>
                      </a:r>
                      <a:endParaRPr sz="16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r>
            </a:tbl>
          </a:graphicData>
        </a:graphic>
      </p:graphicFrame>
      <p:sp>
        <p:nvSpPr>
          <p:cNvPr id="276" name="Google Shape;276;p28"/>
          <p:cNvSpPr txBox="1"/>
          <p:nvPr/>
        </p:nvSpPr>
        <p:spPr>
          <a:xfrm>
            <a:off x="388975" y="4083825"/>
            <a:ext cx="1561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layfair Display"/>
                <a:ea typeface="Playfair Display"/>
                <a:cs typeface="Playfair Display"/>
                <a:sym typeface="Playfair Display"/>
              </a:rPr>
              <a:t>*</a:t>
            </a:r>
            <a:r>
              <a:rPr lang="en" sz="700">
                <a:latin typeface="Playfair Display"/>
                <a:ea typeface="Playfair Display"/>
                <a:cs typeface="Playfair Display"/>
                <a:sym typeface="Playfair Display"/>
              </a:rPr>
              <a:t>Model  NUC11TNBv7 </a:t>
            </a:r>
            <a:endParaRPr sz="700">
              <a:latin typeface="Playfair Display"/>
              <a:ea typeface="Playfair Display"/>
              <a:cs typeface="Playfair Display"/>
              <a:sym typeface="Playfair Display"/>
            </a:endParaRPr>
          </a:p>
          <a:p>
            <a:pPr indent="0" lvl="0" marL="0" rtl="0" algn="l">
              <a:spcBef>
                <a:spcPts val="0"/>
              </a:spcBef>
              <a:spcAft>
                <a:spcPts val="0"/>
              </a:spcAft>
              <a:buNone/>
            </a:pPr>
            <a:r>
              <a:rPr lang="en" sz="700">
                <a:latin typeface="Playfair Display"/>
                <a:ea typeface="Playfair Display"/>
                <a:cs typeface="Playfair Display"/>
                <a:sym typeface="Playfair Display"/>
              </a:rPr>
              <a:t>** Model NUC11TNBi3</a:t>
            </a:r>
            <a:endParaRPr sz="700">
              <a:latin typeface="Playfair Display"/>
              <a:ea typeface="Playfair Display"/>
              <a:cs typeface="Playfair Display"/>
              <a:sym typeface="Playfair Display"/>
            </a:endParaRPr>
          </a:p>
          <a:p>
            <a:pPr indent="0" lvl="0" marL="0" rtl="0" algn="l">
              <a:spcBef>
                <a:spcPts val="0"/>
              </a:spcBef>
              <a:spcAft>
                <a:spcPts val="0"/>
              </a:spcAft>
              <a:buNone/>
            </a:pPr>
            <a:r>
              <a:rPr lang="en" sz="700">
                <a:latin typeface="Playfair Display"/>
                <a:ea typeface="Playfair Display"/>
                <a:cs typeface="Playfair Display"/>
                <a:sym typeface="Playfair Display"/>
              </a:rPr>
              <a:t>*** Model SB02-3740-0000-C1-V</a:t>
            </a:r>
            <a:endParaRPr sz="700">
              <a:latin typeface="Playfair Display"/>
              <a:ea typeface="Playfair Display"/>
              <a:cs typeface="Playfair Display"/>
              <a:sym typeface="Playfair Display"/>
            </a:endParaRPr>
          </a:p>
        </p:txBody>
      </p:sp>
      <p:pic>
        <p:nvPicPr>
          <p:cNvPr id="277" name="Google Shape;277;p28"/>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29"/>
          <p:cNvSpPr txBox="1"/>
          <p:nvPr>
            <p:ph type="ctrTitle"/>
          </p:nvPr>
        </p:nvSpPr>
        <p:spPr>
          <a:xfrm>
            <a:off x="296375" y="4070275"/>
            <a:ext cx="5658900" cy="7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t>Project Description</a:t>
            </a:r>
            <a:endParaRPr b="1" sz="4300"/>
          </a:p>
        </p:txBody>
      </p:sp>
      <p:sp>
        <p:nvSpPr>
          <p:cNvPr id="283" name="Google Shape;283;p29"/>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9"/>
          <p:cNvPicPr preferRelativeResize="0"/>
          <p:nvPr/>
        </p:nvPicPr>
        <p:blipFill>
          <a:blip r:embed="rId3">
            <a:alphaModFix amt="40000"/>
          </a:blip>
          <a:stretch>
            <a:fillRect/>
          </a:stretch>
        </p:blipFill>
        <p:spPr>
          <a:xfrm>
            <a:off x="2226756" y="226488"/>
            <a:ext cx="4690500" cy="4690525"/>
          </a:xfrm>
          <a:prstGeom prst="rect">
            <a:avLst/>
          </a:prstGeom>
          <a:noFill/>
          <a:ln>
            <a:noFill/>
          </a:ln>
        </p:spPr>
      </p:pic>
      <p:sp>
        <p:nvSpPr>
          <p:cNvPr id="285" name="Google Shape;285;p29"/>
          <p:cNvSpPr txBox="1"/>
          <p:nvPr/>
        </p:nvSpPr>
        <p:spPr>
          <a:xfrm>
            <a:off x="1373250" y="2171563"/>
            <a:ext cx="6397500" cy="8004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PT Serif"/>
                <a:ea typeface="PT Serif"/>
                <a:cs typeface="PT Serif"/>
                <a:sym typeface="PT Serif"/>
              </a:rPr>
              <a:t>Current Baseline Design</a:t>
            </a:r>
            <a:endParaRPr sz="4000">
              <a:solidFill>
                <a:srgbClr val="FFFFFF"/>
              </a:solidFill>
              <a:latin typeface="PT Serif"/>
              <a:ea typeface="PT Serif"/>
              <a:cs typeface="PT Serif"/>
              <a:sym typeface="PT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0"/>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Design Space</a:t>
            </a:r>
            <a:endParaRPr sz="2600" u="sng">
              <a:latin typeface="Playfair Display SemiBold"/>
              <a:ea typeface="Playfair Display SemiBold"/>
              <a:cs typeface="Playfair Display SemiBold"/>
              <a:sym typeface="Playfair Display SemiBold"/>
            </a:endParaRPr>
          </a:p>
        </p:txBody>
      </p:sp>
      <p:sp>
        <p:nvSpPr>
          <p:cNvPr id="291" name="Google Shape;291;p30"/>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292" name="Google Shape;292;p30"/>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293" name="Google Shape;293;p30"/>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294" name="Google Shape;294;p30"/>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295" name="Google Shape;295;p30"/>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296" name="Google Shape;296;p30"/>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297" name="Google Shape;297;p30"/>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298" name="Google Shape;298;p30"/>
          <p:cNvPicPr preferRelativeResize="0"/>
          <p:nvPr/>
        </p:nvPicPr>
        <p:blipFill>
          <a:blip r:embed="rId4">
            <a:alphaModFix/>
          </a:blip>
          <a:stretch>
            <a:fillRect/>
          </a:stretch>
        </p:blipFill>
        <p:spPr>
          <a:xfrm>
            <a:off x="729312" y="1100900"/>
            <a:ext cx="7685375" cy="347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388953" y="338300"/>
            <a:ext cx="41832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Presentation Agenda</a:t>
            </a:r>
            <a:endParaRPr sz="2600" u="sng">
              <a:latin typeface="Playfair Display SemiBold"/>
              <a:ea typeface="Playfair Display SemiBold"/>
              <a:cs typeface="Playfair Display SemiBold"/>
              <a:sym typeface="Playfair Display SemiBold"/>
            </a:endParaRPr>
          </a:p>
        </p:txBody>
      </p:sp>
      <p:sp>
        <p:nvSpPr>
          <p:cNvPr id="67" name="Google Shape;67;p13"/>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latin typeface="Playfair Display"/>
                <a:ea typeface="Playfair Display"/>
                <a:cs typeface="Playfair Display"/>
                <a:sym typeface="Playfair Display"/>
              </a:rPr>
              <a:t>‹#›</a:t>
            </a:fld>
            <a:endParaRPr sz="1200">
              <a:solidFill>
                <a:schemeClr val="accent4"/>
              </a:solidFill>
              <a:latin typeface="Playfair Display"/>
              <a:ea typeface="Playfair Display"/>
              <a:cs typeface="Playfair Display"/>
              <a:sym typeface="Playfair Display"/>
            </a:endParaRPr>
          </a:p>
        </p:txBody>
      </p:sp>
      <p:sp>
        <p:nvSpPr>
          <p:cNvPr id="68" name="Google Shape;68;p13"/>
          <p:cNvSpPr/>
          <p:nvPr/>
        </p:nvSpPr>
        <p:spPr>
          <a:xfrm>
            <a:off x="438900" y="127298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solidFill>
                <a:schemeClr val="dk1"/>
              </a:solidFill>
              <a:latin typeface="Playfair Display SemiBold"/>
              <a:ea typeface="Playfair Display SemiBold"/>
              <a:cs typeface="Playfair Display SemiBold"/>
              <a:sym typeface="Playfair Display SemiBold"/>
            </a:endParaRPr>
          </a:p>
        </p:txBody>
      </p:sp>
      <p:sp>
        <p:nvSpPr>
          <p:cNvPr id="69" name="Google Shape;69;p13"/>
          <p:cNvSpPr/>
          <p:nvPr/>
        </p:nvSpPr>
        <p:spPr>
          <a:xfrm>
            <a:off x="2132539" y="172298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SemiBold"/>
                <a:ea typeface="Playfair Display SemiBold"/>
                <a:cs typeface="Playfair Display SemiBold"/>
                <a:sym typeface="Playfair Display SemiBold"/>
              </a:rPr>
              <a:t>2.0 Trades</a:t>
            </a:r>
            <a:endParaRPr>
              <a:latin typeface="Playfair Display SemiBold"/>
              <a:ea typeface="Playfair Display SemiBold"/>
              <a:cs typeface="Playfair Display SemiBold"/>
              <a:sym typeface="Playfair Display SemiBold"/>
            </a:endParaRPr>
          </a:p>
        </p:txBody>
      </p:sp>
      <p:sp>
        <p:nvSpPr>
          <p:cNvPr id="70" name="Google Shape;70;p13"/>
          <p:cNvSpPr/>
          <p:nvPr/>
        </p:nvSpPr>
        <p:spPr>
          <a:xfrm>
            <a:off x="3856198" y="219788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Playfair Display SemiBold"/>
                <a:ea typeface="Playfair Display SemiBold"/>
                <a:cs typeface="Playfair Display SemiBold"/>
                <a:sym typeface="Playfair Display SemiBold"/>
              </a:rPr>
              <a:t>3.0 Current Design Space</a:t>
            </a:r>
            <a:endParaRPr sz="1300">
              <a:latin typeface="Playfair Display SemiBold"/>
              <a:ea typeface="Playfair Display SemiBold"/>
              <a:cs typeface="Playfair Display SemiBold"/>
              <a:sym typeface="Playfair Display SemiBold"/>
            </a:endParaRPr>
          </a:p>
        </p:txBody>
      </p:sp>
      <p:sp>
        <p:nvSpPr>
          <p:cNvPr id="71" name="Google Shape;71;p13"/>
          <p:cNvSpPr/>
          <p:nvPr/>
        </p:nvSpPr>
        <p:spPr>
          <a:xfrm>
            <a:off x="5563498" y="264788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Playfair Display SemiBold"/>
                <a:ea typeface="Playfair Display SemiBold"/>
                <a:cs typeface="Playfair Display SemiBold"/>
                <a:sym typeface="Playfair Display SemiBold"/>
              </a:rPr>
              <a:t>4.0 Modeling / Prototyping</a:t>
            </a:r>
            <a:endParaRPr sz="1300">
              <a:latin typeface="Playfair Display SemiBold"/>
              <a:ea typeface="Playfair Display SemiBold"/>
              <a:cs typeface="Playfair Display SemiBold"/>
              <a:sym typeface="Playfair Display SemiBold"/>
            </a:endParaRPr>
          </a:p>
        </p:txBody>
      </p:sp>
      <p:sp>
        <p:nvSpPr>
          <p:cNvPr id="72" name="Google Shape;72;p13"/>
          <p:cNvSpPr/>
          <p:nvPr/>
        </p:nvSpPr>
        <p:spPr>
          <a:xfrm>
            <a:off x="7236523" y="3119500"/>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Playfair Display SemiBold"/>
                <a:ea typeface="Playfair Display SemiBold"/>
                <a:cs typeface="Playfair Display SemiBold"/>
                <a:sym typeface="Playfair Display SemiBold"/>
              </a:rPr>
              <a:t>5.0 Questions</a:t>
            </a:r>
            <a:endParaRPr sz="1300">
              <a:latin typeface="Playfair Display SemiBold"/>
              <a:ea typeface="Playfair Display SemiBold"/>
              <a:cs typeface="Playfair Display SemiBold"/>
              <a:sym typeface="Playfair Display SemiBold"/>
            </a:endParaRPr>
          </a:p>
        </p:txBody>
      </p:sp>
      <p:pic>
        <p:nvPicPr>
          <p:cNvPr id="73" name="Google Shape;73;p13"/>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1"/>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Future Trades </a:t>
            </a:r>
            <a:endParaRPr sz="2600" u="sng">
              <a:latin typeface="Playfair Display SemiBold"/>
              <a:ea typeface="Playfair Display SemiBold"/>
              <a:cs typeface="Playfair Display SemiBold"/>
              <a:sym typeface="Playfair Display SemiBold"/>
            </a:endParaRPr>
          </a:p>
        </p:txBody>
      </p:sp>
      <p:sp>
        <p:nvSpPr>
          <p:cNvPr id="304" name="Google Shape;304;p31"/>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305" name="Google Shape;305;p31"/>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306" name="Google Shape;306;p31"/>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307" name="Google Shape;307;p31"/>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308" name="Google Shape;308;p31"/>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309" name="Google Shape;309;p31"/>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310" name="Google Shape;310;p31"/>
          <p:cNvPicPr preferRelativeResize="0"/>
          <p:nvPr/>
        </p:nvPicPr>
        <p:blipFill>
          <a:blip r:embed="rId3">
            <a:alphaModFix/>
          </a:blip>
          <a:stretch>
            <a:fillRect/>
          </a:stretch>
        </p:blipFill>
        <p:spPr>
          <a:xfrm>
            <a:off x="8238950" y="304100"/>
            <a:ext cx="588775" cy="588800"/>
          </a:xfrm>
          <a:prstGeom prst="rect">
            <a:avLst/>
          </a:prstGeom>
          <a:noFill/>
          <a:ln>
            <a:noFill/>
          </a:ln>
        </p:spPr>
      </p:pic>
      <p:sp>
        <p:nvSpPr>
          <p:cNvPr id="311" name="Google Shape;311;p31"/>
          <p:cNvSpPr txBox="1"/>
          <p:nvPr/>
        </p:nvSpPr>
        <p:spPr>
          <a:xfrm>
            <a:off x="471725" y="964825"/>
            <a:ext cx="7712100" cy="1108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Playfair Display"/>
              <a:buChar char="➢"/>
            </a:pPr>
            <a:r>
              <a:rPr lang="en" sz="1800" u="sng">
                <a:solidFill>
                  <a:schemeClr val="dk1"/>
                </a:solidFill>
                <a:highlight>
                  <a:srgbClr val="D9D2E9"/>
                </a:highlight>
                <a:latin typeface="Playfair Display"/>
                <a:ea typeface="Playfair Display"/>
                <a:cs typeface="Playfair Display"/>
                <a:sym typeface="Playfair Display"/>
              </a:rPr>
              <a:t>Sensor Suite:</a:t>
            </a:r>
            <a:r>
              <a:rPr lang="en" u="sng">
                <a:solidFill>
                  <a:schemeClr val="dk1"/>
                </a:solidFill>
                <a:highlight>
                  <a:srgbClr val="D9D2E9"/>
                </a:highlight>
                <a:latin typeface="Playfair Display"/>
                <a:ea typeface="Playfair Display"/>
                <a:cs typeface="Playfair Display"/>
                <a:sym typeface="Playfair Display"/>
              </a:rPr>
              <a:t> </a:t>
            </a:r>
            <a:endParaRPr u="sng">
              <a:solidFill>
                <a:schemeClr val="dk1"/>
              </a:solidFill>
              <a:highlight>
                <a:srgbClr val="D9D2E9"/>
              </a:highlight>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Is </a:t>
            </a:r>
            <a:r>
              <a:rPr b="1" lang="en">
                <a:solidFill>
                  <a:schemeClr val="dk1"/>
                </a:solidFill>
                <a:latin typeface="Playfair Display"/>
                <a:ea typeface="Playfair Display"/>
                <a:cs typeface="Playfair Display"/>
                <a:sym typeface="Playfair Display"/>
              </a:rPr>
              <a:t>LiDAR </a:t>
            </a:r>
            <a:r>
              <a:rPr lang="en">
                <a:solidFill>
                  <a:schemeClr val="dk1"/>
                </a:solidFill>
                <a:latin typeface="Playfair Display"/>
                <a:ea typeface="Playfair Display"/>
                <a:cs typeface="Playfair Display"/>
                <a:sym typeface="Playfair Display"/>
              </a:rPr>
              <a:t>our best option?</a:t>
            </a:r>
            <a:endParaRPr>
              <a:solidFill>
                <a:schemeClr val="dk1"/>
              </a:solidFill>
              <a:latin typeface="Playfair Display"/>
              <a:ea typeface="Playfair Display"/>
              <a:cs typeface="Playfair Display"/>
              <a:sym typeface="Playfair Display"/>
            </a:endParaRPr>
          </a:p>
          <a:p>
            <a:pPr indent="-317500" lvl="2" marL="1371600" rtl="0" algn="l">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How can we </a:t>
            </a:r>
            <a:r>
              <a:rPr b="1" lang="en">
                <a:solidFill>
                  <a:schemeClr val="dk1"/>
                </a:solidFill>
                <a:latin typeface="Playfair Display"/>
                <a:ea typeface="Playfair Display"/>
                <a:cs typeface="Playfair Display"/>
                <a:sym typeface="Playfair Display"/>
              </a:rPr>
              <a:t>quantitatively</a:t>
            </a:r>
            <a:r>
              <a:rPr lang="en">
                <a:solidFill>
                  <a:schemeClr val="dk1"/>
                </a:solidFill>
                <a:latin typeface="Playfair Display"/>
                <a:ea typeface="Playfair Display"/>
                <a:cs typeface="Playfair Display"/>
                <a:sym typeface="Playfair Display"/>
              </a:rPr>
              <a:t> determine the accuracy of a camera system?</a:t>
            </a:r>
            <a:endParaRPr>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Char char="○"/>
            </a:pPr>
            <a:r>
              <a:rPr b="1" lang="en">
                <a:solidFill>
                  <a:schemeClr val="dk1"/>
                </a:solidFill>
                <a:latin typeface="Playfair Display"/>
                <a:ea typeface="Playfair Display"/>
                <a:cs typeface="Playfair Display"/>
                <a:sym typeface="Playfair Display"/>
              </a:rPr>
              <a:t>How many</a:t>
            </a:r>
            <a:r>
              <a:rPr lang="en">
                <a:solidFill>
                  <a:schemeClr val="dk1"/>
                </a:solidFill>
                <a:latin typeface="Playfair Display"/>
                <a:ea typeface="Playfair Display"/>
                <a:cs typeface="Playfair Display"/>
                <a:sym typeface="Playfair Display"/>
              </a:rPr>
              <a:t> sensors will we need?</a:t>
            </a:r>
            <a:endParaRPr>
              <a:latin typeface="PT Serif"/>
              <a:ea typeface="PT Serif"/>
              <a:cs typeface="PT Serif"/>
              <a:sym typeface="PT Serif"/>
            </a:endParaRPr>
          </a:p>
        </p:txBody>
      </p:sp>
      <p:sp>
        <p:nvSpPr>
          <p:cNvPr id="312" name="Google Shape;312;p31"/>
          <p:cNvSpPr txBox="1"/>
          <p:nvPr/>
        </p:nvSpPr>
        <p:spPr>
          <a:xfrm>
            <a:off x="4327050" y="2630700"/>
            <a:ext cx="48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Playfair Display Medium"/>
                <a:ea typeface="Playfair Display Medium"/>
                <a:cs typeface="Playfair Display Medium"/>
                <a:sym typeface="Playfair Display Medium"/>
              </a:rPr>
              <a:t>vs</a:t>
            </a:r>
            <a:endParaRPr sz="2400">
              <a:latin typeface="Playfair Display Medium"/>
              <a:ea typeface="Playfair Display Medium"/>
              <a:cs typeface="Playfair Display Medium"/>
              <a:sym typeface="Playfair Display Medium"/>
            </a:endParaRPr>
          </a:p>
        </p:txBody>
      </p:sp>
      <p:sp>
        <p:nvSpPr>
          <p:cNvPr id="313" name="Google Shape;313;p31"/>
          <p:cNvSpPr txBox="1"/>
          <p:nvPr/>
        </p:nvSpPr>
        <p:spPr>
          <a:xfrm>
            <a:off x="1866175" y="4045438"/>
            <a:ext cx="104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Playfair Display"/>
                <a:ea typeface="Playfair Display"/>
                <a:cs typeface="Playfair Display"/>
                <a:sym typeface="Playfair Display"/>
              </a:rPr>
              <a:t>LiDAR</a:t>
            </a:r>
            <a:endParaRPr b="1" sz="1800">
              <a:latin typeface="Playfair Display"/>
              <a:ea typeface="Playfair Display"/>
              <a:cs typeface="Playfair Display"/>
              <a:sym typeface="Playfair Display"/>
            </a:endParaRPr>
          </a:p>
        </p:txBody>
      </p:sp>
      <p:pic>
        <p:nvPicPr>
          <p:cNvPr id="314" name="Google Shape;314;p31"/>
          <p:cNvPicPr preferRelativeResize="0"/>
          <p:nvPr/>
        </p:nvPicPr>
        <p:blipFill>
          <a:blip r:embed="rId4">
            <a:alphaModFix/>
          </a:blip>
          <a:stretch>
            <a:fillRect/>
          </a:stretch>
        </p:blipFill>
        <p:spPr>
          <a:xfrm>
            <a:off x="5017074" y="1799876"/>
            <a:ext cx="3276301" cy="2457225"/>
          </a:xfrm>
          <a:prstGeom prst="rect">
            <a:avLst/>
          </a:prstGeom>
          <a:noFill/>
          <a:ln>
            <a:noFill/>
          </a:ln>
        </p:spPr>
      </p:pic>
      <p:pic>
        <p:nvPicPr>
          <p:cNvPr id="315" name="Google Shape;315;p31"/>
          <p:cNvPicPr preferRelativeResize="0"/>
          <p:nvPr/>
        </p:nvPicPr>
        <p:blipFill>
          <a:blip r:embed="rId5">
            <a:alphaModFix/>
          </a:blip>
          <a:stretch>
            <a:fillRect/>
          </a:stretch>
        </p:blipFill>
        <p:spPr>
          <a:xfrm>
            <a:off x="1370475" y="2011525"/>
            <a:ext cx="2033926" cy="2033924"/>
          </a:xfrm>
          <a:prstGeom prst="rect">
            <a:avLst/>
          </a:prstGeom>
          <a:noFill/>
          <a:ln>
            <a:noFill/>
          </a:ln>
        </p:spPr>
      </p:pic>
      <p:sp>
        <p:nvSpPr>
          <p:cNvPr id="316" name="Google Shape;316;p31"/>
          <p:cNvSpPr txBox="1"/>
          <p:nvPr/>
        </p:nvSpPr>
        <p:spPr>
          <a:xfrm>
            <a:off x="5889675" y="4045450"/>
            <a:ext cx="182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Playfair Display"/>
                <a:ea typeface="Playfair Display"/>
                <a:cs typeface="Playfair Display"/>
                <a:sym typeface="Playfair Display"/>
              </a:rPr>
              <a:t>Camera</a:t>
            </a:r>
            <a:r>
              <a:rPr b="1" lang="en" sz="1800">
                <a:latin typeface="Playfair Display"/>
                <a:ea typeface="Playfair Display"/>
                <a:cs typeface="Playfair Display"/>
                <a:sym typeface="Playfair Display"/>
              </a:rPr>
              <a:t> System</a:t>
            </a:r>
            <a:endParaRPr b="1" sz="1800">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32"/>
          <p:cNvPicPr preferRelativeResize="0"/>
          <p:nvPr/>
        </p:nvPicPr>
        <p:blipFill>
          <a:blip r:embed="rId3">
            <a:alphaModFix/>
          </a:blip>
          <a:stretch>
            <a:fillRect/>
          </a:stretch>
        </p:blipFill>
        <p:spPr>
          <a:xfrm>
            <a:off x="4948420" y="1266875"/>
            <a:ext cx="3806631" cy="2609751"/>
          </a:xfrm>
          <a:prstGeom prst="rect">
            <a:avLst/>
          </a:prstGeom>
          <a:noFill/>
          <a:ln>
            <a:noFill/>
          </a:ln>
        </p:spPr>
      </p:pic>
      <p:sp>
        <p:nvSpPr>
          <p:cNvPr id="322" name="Google Shape;322;p32"/>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Future Trades</a:t>
            </a:r>
            <a:endParaRPr sz="2600" u="sng">
              <a:latin typeface="Playfair Display SemiBold"/>
              <a:ea typeface="Playfair Display SemiBold"/>
              <a:cs typeface="Playfair Display SemiBold"/>
              <a:sym typeface="Playfair Display SemiBold"/>
            </a:endParaRPr>
          </a:p>
        </p:txBody>
      </p:sp>
      <p:sp>
        <p:nvSpPr>
          <p:cNvPr id="323" name="Google Shape;323;p32"/>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324" name="Google Shape;324;p32"/>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325" name="Google Shape;325;p32"/>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326" name="Google Shape;326;p32"/>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327" name="Google Shape;327;p32"/>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328" name="Google Shape;328;p32"/>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Questions</a:t>
            </a:r>
            <a:endParaRPr sz="1300">
              <a:latin typeface="PT Serif"/>
              <a:ea typeface="PT Serif"/>
              <a:cs typeface="PT Serif"/>
              <a:sym typeface="PT Serif"/>
            </a:endParaRPr>
          </a:p>
        </p:txBody>
      </p:sp>
      <p:sp>
        <p:nvSpPr>
          <p:cNvPr id="329" name="Google Shape;329;p32"/>
          <p:cNvSpPr txBox="1"/>
          <p:nvPr/>
        </p:nvSpPr>
        <p:spPr>
          <a:xfrm>
            <a:off x="601950" y="1039000"/>
            <a:ext cx="48045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Playfair Display"/>
              <a:ea typeface="Playfair Display"/>
              <a:cs typeface="Playfair Display"/>
              <a:sym typeface="Playfair Display"/>
            </a:endParaRPr>
          </a:p>
          <a:p>
            <a:pPr indent="-342900" lvl="0" marL="457200" rtl="0" algn="l">
              <a:spcBef>
                <a:spcPts val="0"/>
              </a:spcBef>
              <a:spcAft>
                <a:spcPts val="0"/>
              </a:spcAft>
              <a:buClr>
                <a:schemeClr val="dk1"/>
              </a:buClr>
              <a:buSzPts val="1800"/>
              <a:buFont typeface="Playfair Display"/>
              <a:buChar char="➢"/>
            </a:pPr>
            <a:r>
              <a:rPr lang="en" sz="2000" u="sng">
                <a:solidFill>
                  <a:schemeClr val="dk1"/>
                </a:solidFill>
                <a:highlight>
                  <a:srgbClr val="D9EAD3"/>
                </a:highlight>
                <a:latin typeface="Playfair Display"/>
                <a:ea typeface="Playfair Display"/>
                <a:cs typeface="Playfair Display"/>
                <a:sym typeface="Playfair Display"/>
              </a:rPr>
              <a:t>Algorithm</a:t>
            </a:r>
            <a:r>
              <a:rPr lang="en" sz="1800" u="sng">
                <a:solidFill>
                  <a:schemeClr val="dk1"/>
                </a:solidFill>
                <a:highlight>
                  <a:srgbClr val="D9EAD3"/>
                </a:highlight>
                <a:latin typeface="Playfair Display"/>
                <a:ea typeface="Playfair Display"/>
                <a:cs typeface="Playfair Display"/>
                <a:sym typeface="Playfair Display"/>
              </a:rPr>
              <a:t>:</a:t>
            </a:r>
            <a:endParaRPr sz="1800" u="sng">
              <a:solidFill>
                <a:schemeClr val="dk1"/>
              </a:solidFill>
              <a:highlight>
                <a:srgbClr val="D9EAD3"/>
              </a:highlight>
              <a:latin typeface="Playfair Display"/>
              <a:ea typeface="Playfair Display"/>
              <a:cs typeface="Playfair Display"/>
              <a:sym typeface="Playfair Display"/>
            </a:endParaRPr>
          </a:p>
          <a:p>
            <a:pPr indent="-323850" lvl="1" marL="914400" rtl="0" algn="l">
              <a:spcBef>
                <a:spcPts val="0"/>
              </a:spcBef>
              <a:spcAft>
                <a:spcPts val="0"/>
              </a:spcAft>
              <a:buClr>
                <a:schemeClr val="dk1"/>
              </a:buClr>
              <a:buSzPts val="1500"/>
              <a:buFont typeface="Playfair Display"/>
              <a:buChar char="○"/>
            </a:pPr>
            <a:r>
              <a:rPr lang="en" sz="1500">
                <a:solidFill>
                  <a:schemeClr val="dk1"/>
                </a:solidFill>
                <a:latin typeface="Playfair Display"/>
                <a:ea typeface="Playfair Display"/>
                <a:cs typeface="Playfair Display"/>
                <a:sym typeface="Playfair Display"/>
              </a:rPr>
              <a:t>What is the </a:t>
            </a:r>
            <a:r>
              <a:rPr b="1" lang="en" sz="1500">
                <a:solidFill>
                  <a:schemeClr val="dk1"/>
                </a:solidFill>
                <a:latin typeface="Playfair Display"/>
                <a:ea typeface="Playfair Display"/>
                <a:cs typeface="Playfair Display"/>
                <a:sym typeface="Playfair Display"/>
              </a:rPr>
              <a:t>Big(O)</a:t>
            </a:r>
            <a:r>
              <a:rPr lang="en" sz="1500">
                <a:solidFill>
                  <a:schemeClr val="dk1"/>
                </a:solidFill>
                <a:latin typeface="Playfair Display"/>
                <a:ea typeface="Playfair Display"/>
                <a:cs typeface="Playfair Display"/>
                <a:sym typeface="Playfair Display"/>
              </a:rPr>
              <a:t> notation?</a:t>
            </a:r>
            <a:endParaRPr sz="1500">
              <a:solidFill>
                <a:schemeClr val="dk1"/>
              </a:solidFill>
              <a:latin typeface="Playfair Display"/>
              <a:ea typeface="Playfair Display"/>
              <a:cs typeface="Playfair Display"/>
              <a:sym typeface="Playfair Display"/>
            </a:endParaRPr>
          </a:p>
          <a:p>
            <a:pPr indent="-323850" lvl="1" marL="914400" rtl="0" algn="l">
              <a:spcBef>
                <a:spcPts val="0"/>
              </a:spcBef>
              <a:spcAft>
                <a:spcPts val="0"/>
              </a:spcAft>
              <a:buClr>
                <a:schemeClr val="dk1"/>
              </a:buClr>
              <a:buSzPts val="1500"/>
              <a:buFont typeface="Playfair Display"/>
              <a:buChar char="○"/>
            </a:pPr>
            <a:r>
              <a:rPr lang="en" sz="1500">
                <a:solidFill>
                  <a:schemeClr val="dk1"/>
                </a:solidFill>
                <a:latin typeface="Playfair Display"/>
                <a:ea typeface="Playfair Display"/>
                <a:cs typeface="Playfair Display"/>
                <a:sym typeface="Playfair Display"/>
              </a:rPr>
              <a:t>How </a:t>
            </a:r>
            <a:r>
              <a:rPr b="1" lang="en" sz="1500">
                <a:solidFill>
                  <a:schemeClr val="dk1"/>
                </a:solidFill>
                <a:latin typeface="Playfair Display"/>
                <a:ea typeface="Playfair Display"/>
                <a:cs typeface="Playfair Display"/>
                <a:sym typeface="Playfair Display"/>
              </a:rPr>
              <a:t>realistic </a:t>
            </a:r>
            <a:r>
              <a:rPr lang="en" sz="1500">
                <a:solidFill>
                  <a:schemeClr val="dk1"/>
                </a:solidFill>
                <a:latin typeface="Playfair Display"/>
                <a:ea typeface="Playfair Display"/>
                <a:cs typeface="Playfair Display"/>
                <a:sym typeface="Playfair Display"/>
              </a:rPr>
              <a:t>is it to implement?</a:t>
            </a:r>
            <a:endParaRPr sz="1500">
              <a:solidFill>
                <a:schemeClr val="dk1"/>
              </a:solidFill>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Char char="○"/>
            </a:pPr>
            <a:r>
              <a:rPr lang="en" sz="1500">
                <a:solidFill>
                  <a:schemeClr val="dk1"/>
                </a:solidFill>
                <a:latin typeface="Playfair Display"/>
                <a:ea typeface="Playfair Display"/>
                <a:cs typeface="Playfair Display"/>
                <a:sym typeface="Playfair Display"/>
              </a:rPr>
              <a:t>How to </a:t>
            </a:r>
            <a:r>
              <a:rPr b="1" lang="en" sz="1500">
                <a:solidFill>
                  <a:schemeClr val="dk1"/>
                </a:solidFill>
                <a:latin typeface="Playfair Display"/>
                <a:ea typeface="Playfair Display"/>
                <a:cs typeface="Playfair Display"/>
                <a:sym typeface="Playfair Display"/>
              </a:rPr>
              <a:t>develop </a:t>
            </a:r>
            <a:r>
              <a:rPr lang="en" sz="1500">
                <a:solidFill>
                  <a:schemeClr val="dk1"/>
                </a:solidFill>
                <a:latin typeface="Playfair Display"/>
                <a:ea typeface="Playfair Display"/>
                <a:cs typeface="Playfair Display"/>
                <a:sym typeface="Playfair Display"/>
              </a:rPr>
              <a:t>a </a:t>
            </a:r>
            <a:r>
              <a:rPr b="1" lang="en" sz="1500">
                <a:solidFill>
                  <a:schemeClr val="dk1"/>
                </a:solidFill>
                <a:latin typeface="Playfair Display"/>
                <a:ea typeface="Playfair Display"/>
                <a:cs typeface="Playfair Display"/>
                <a:sym typeface="Playfair Display"/>
              </a:rPr>
              <a:t>semi-autonomous</a:t>
            </a:r>
            <a:r>
              <a:rPr lang="en" sz="1500">
                <a:solidFill>
                  <a:schemeClr val="dk1"/>
                </a:solidFill>
                <a:latin typeface="Playfair Display"/>
                <a:ea typeface="Playfair Display"/>
                <a:cs typeface="Playfair Display"/>
                <a:sym typeface="Playfair Display"/>
              </a:rPr>
              <a:t> software system?</a:t>
            </a:r>
            <a:r>
              <a:rPr lang="en">
                <a:solidFill>
                  <a:schemeClr val="dk1"/>
                </a:solidFill>
                <a:latin typeface="Playfair Display"/>
                <a:ea typeface="Playfair Display"/>
                <a:cs typeface="Playfair Display"/>
                <a:sym typeface="Playfair Display"/>
              </a:rPr>
              <a:t> </a:t>
            </a:r>
            <a:endParaRPr>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1"/>
              </a:solidFill>
              <a:latin typeface="Playfair Display"/>
              <a:ea typeface="Playfair Display"/>
              <a:cs typeface="Playfair Display"/>
              <a:sym typeface="Playfair Display"/>
            </a:endParaRPr>
          </a:p>
          <a:p>
            <a:pPr indent="0" lvl="0" marL="914400" rtl="0" algn="l">
              <a:spcBef>
                <a:spcPts val="0"/>
              </a:spcBef>
              <a:spcAft>
                <a:spcPts val="0"/>
              </a:spcAft>
              <a:buNone/>
            </a:pPr>
            <a:r>
              <a:t/>
            </a:r>
            <a:endParaRPr sz="1200">
              <a:solidFill>
                <a:schemeClr val="dk1"/>
              </a:solidFill>
              <a:highlight>
                <a:srgbClr val="D9EAD3"/>
              </a:highlight>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sz="1800" u="sng">
                <a:highlight>
                  <a:srgbClr val="FCE5CD"/>
                </a:highlight>
                <a:latin typeface="Playfair Display"/>
                <a:ea typeface="Playfair Display"/>
                <a:cs typeface="Playfair Display"/>
                <a:sym typeface="Playfair Display"/>
              </a:rPr>
              <a:t>Processor: </a:t>
            </a:r>
            <a:endParaRPr sz="1800" u="sng">
              <a:highlight>
                <a:srgbClr val="FCE5CD"/>
              </a:highlight>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What is the minimum required </a:t>
            </a:r>
            <a:r>
              <a:rPr b="1" lang="en">
                <a:latin typeface="Playfair Display"/>
                <a:ea typeface="Playfair Display"/>
                <a:cs typeface="Playfair Display"/>
                <a:sym typeface="Playfair Display"/>
              </a:rPr>
              <a:t>processing power </a:t>
            </a:r>
            <a:r>
              <a:rPr lang="en">
                <a:latin typeface="Playfair Display"/>
                <a:ea typeface="Playfair Display"/>
                <a:cs typeface="Playfair Display"/>
                <a:sym typeface="Playfair Display"/>
              </a:rPr>
              <a:t>needed</a:t>
            </a:r>
            <a:r>
              <a:rPr lang="en">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Can it act as our </a:t>
            </a:r>
            <a:r>
              <a:rPr b="1" lang="en">
                <a:latin typeface="Playfair Display"/>
                <a:ea typeface="Playfair Display"/>
                <a:cs typeface="Playfair Display"/>
                <a:sym typeface="Playfair Display"/>
              </a:rPr>
              <a:t>command center</a:t>
            </a:r>
            <a:r>
              <a:rPr lang="en">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p>
            <a:pPr indent="-317500" lvl="1" marL="914400" rtl="0" algn="l">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How much </a:t>
            </a:r>
            <a:r>
              <a:rPr b="1" lang="en">
                <a:solidFill>
                  <a:schemeClr val="dk1"/>
                </a:solidFill>
                <a:latin typeface="Playfair Display"/>
                <a:ea typeface="Playfair Display"/>
                <a:cs typeface="Playfair Display"/>
                <a:sym typeface="Playfair Display"/>
              </a:rPr>
              <a:t>storage </a:t>
            </a:r>
            <a:r>
              <a:rPr lang="en">
                <a:solidFill>
                  <a:schemeClr val="dk1"/>
                </a:solidFill>
                <a:latin typeface="Playfair Display"/>
                <a:ea typeface="Playfair Display"/>
                <a:cs typeface="Playfair Display"/>
                <a:sym typeface="Playfair Display"/>
              </a:rPr>
              <a:t>do we need?</a:t>
            </a:r>
            <a:endParaRPr>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200">
              <a:latin typeface="Playfair Display"/>
              <a:ea typeface="Playfair Display"/>
              <a:cs typeface="Playfair Display"/>
              <a:sym typeface="Playfair Display"/>
            </a:endParaRPr>
          </a:p>
          <a:p>
            <a:pPr indent="0" lvl="0" marL="0" rtl="0" algn="l">
              <a:spcBef>
                <a:spcPts val="0"/>
              </a:spcBef>
              <a:spcAft>
                <a:spcPts val="0"/>
              </a:spcAft>
              <a:buNone/>
            </a:pPr>
            <a:r>
              <a:t/>
            </a:r>
            <a:endParaRPr sz="1200">
              <a:latin typeface="Playfair Display"/>
              <a:ea typeface="Playfair Display"/>
              <a:cs typeface="Playfair Display"/>
              <a:sym typeface="Playfair Display"/>
            </a:endParaRPr>
          </a:p>
          <a:p>
            <a:pPr indent="0" lvl="0" marL="0" rtl="0" algn="l">
              <a:spcBef>
                <a:spcPts val="0"/>
              </a:spcBef>
              <a:spcAft>
                <a:spcPts val="0"/>
              </a:spcAft>
              <a:buNone/>
            </a:pPr>
            <a:r>
              <a:t/>
            </a:r>
            <a:endParaRPr sz="1200">
              <a:latin typeface="Playfair Display"/>
              <a:ea typeface="Playfair Display"/>
              <a:cs typeface="Playfair Display"/>
              <a:sym typeface="Playfair Display"/>
            </a:endParaRPr>
          </a:p>
        </p:txBody>
      </p:sp>
      <p:pic>
        <p:nvPicPr>
          <p:cNvPr id="330" name="Google Shape;330;p32"/>
          <p:cNvPicPr preferRelativeResize="0"/>
          <p:nvPr/>
        </p:nvPicPr>
        <p:blipFill>
          <a:blip r:embed="rId4">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33"/>
          <p:cNvSpPr txBox="1"/>
          <p:nvPr>
            <p:ph type="ctrTitle"/>
          </p:nvPr>
        </p:nvSpPr>
        <p:spPr>
          <a:xfrm>
            <a:off x="296375" y="4070275"/>
            <a:ext cx="5658900" cy="7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t>Project Description</a:t>
            </a:r>
            <a:endParaRPr b="1" sz="4300"/>
          </a:p>
        </p:txBody>
      </p:sp>
      <p:sp>
        <p:nvSpPr>
          <p:cNvPr id="336" name="Google Shape;336;p33"/>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33"/>
          <p:cNvPicPr preferRelativeResize="0"/>
          <p:nvPr/>
        </p:nvPicPr>
        <p:blipFill>
          <a:blip r:embed="rId3">
            <a:alphaModFix amt="40000"/>
          </a:blip>
          <a:stretch>
            <a:fillRect/>
          </a:stretch>
        </p:blipFill>
        <p:spPr>
          <a:xfrm>
            <a:off x="2226756" y="226488"/>
            <a:ext cx="4690500" cy="4690525"/>
          </a:xfrm>
          <a:prstGeom prst="rect">
            <a:avLst/>
          </a:prstGeom>
          <a:noFill/>
          <a:ln>
            <a:noFill/>
          </a:ln>
        </p:spPr>
      </p:pic>
      <p:sp>
        <p:nvSpPr>
          <p:cNvPr id="338" name="Google Shape;338;p33"/>
          <p:cNvSpPr txBox="1"/>
          <p:nvPr/>
        </p:nvSpPr>
        <p:spPr>
          <a:xfrm>
            <a:off x="1373250" y="2171563"/>
            <a:ext cx="6397500" cy="8004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PT Serif"/>
                <a:ea typeface="PT Serif"/>
                <a:cs typeface="PT Serif"/>
                <a:sym typeface="PT Serif"/>
              </a:rPr>
              <a:t>Modeling and Prototyping</a:t>
            </a:r>
            <a:endParaRPr sz="4000">
              <a:solidFill>
                <a:srgbClr val="FFFFFF"/>
              </a:solidFill>
              <a:latin typeface="PT Serif"/>
              <a:ea typeface="PT Serif"/>
              <a:cs typeface="PT Serif"/>
              <a:sym typeface="PT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Moving Forward: Software</a:t>
            </a:r>
            <a:endParaRPr sz="2600" u="sng">
              <a:latin typeface="Playfair Display SemiBold"/>
              <a:ea typeface="Playfair Display SemiBold"/>
              <a:cs typeface="Playfair Display SemiBold"/>
              <a:sym typeface="Playfair Display SemiBold"/>
            </a:endParaRPr>
          </a:p>
        </p:txBody>
      </p:sp>
      <p:sp>
        <p:nvSpPr>
          <p:cNvPr id="344" name="Google Shape;344;p34"/>
          <p:cNvSpPr txBox="1"/>
          <p:nvPr>
            <p:ph idx="12" type="sldNum"/>
          </p:nvPr>
        </p:nvSpPr>
        <p:spPr>
          <a:xfrm>
            <a:off x="8827725" y="4979275"/>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345" name="Google Shape;345;p34"/>
          <p:cNvSpPr txBox="1"/>
          <p:nvPr/>
        </p:nvSpPr>
        <p:spPr>
          <a:xfrm>
            <a:off x="416100" y="1119026"/>
            <a:ext cx="49515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Playfair Display"/>
              <a:buAutoNum type="arabicPeriod"/>
            </a:pPr>
            <a:r>
              <a:rPr lang="en" sz="1800">
                <a:latin typeface="Playfair Display"/>
                <a:ea typeface="Playfair Display"/>
                <a:cs typeface="Playfair Display"/>
                <a:sym typeface="Playfair Display"/>
              </a:rPr>
              <a:t>Pick sensor type</a:t>
            </a:r>
            <a:endParaRPr sz="1800">
              <a:latin typeface="Playfair Display"/>
              <a:ea typeface="Playfair Display"/>
              <a:cs typeface="Playfair Display"/>
              <a:sym typeface="Playfair Display"/>
            </a:endParaRPr>
          </a:p>
          <a:p>
            <a:pPr indent="-342900" lvl="1" marL="914400" rtl="0" algn="l">
              <a:spcBef>
                <a:spcPts val="0"/>
              </a:spcBef>
              <a:spcAft>
                <a:spcPts val="0"/>
              </a:spcAft>
              <a:buSzPts val="1800"/>
              <a:buFont typeface="Playfair Display"/>
              <a:buAutoNum type="alphaLcPeriod"/>
            </a:pPr>
            <a:r>
              <a:rPr lang="en" sz="1800">
                <a:latin typeface="Playfair Display"/>
                <a:ea typeface="Playfair Display"/>
                <a:cs typeface="Playfair Display"/>
                <a:sym typeface="Playfair Display"/>
              </a:rPr>
              <a:t>Hardware Trade -&gt; Exact Model</a:t>
            </a:r>
            <a:endParaRPr sz="1800">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AutoNum type="arabicPeriod"/>
            </a:pPr>
            <a:r>
              <a:rPr lang="en" sz="1800">
                <a:latin typeface="Playfair Display"/>
                <a:ea typeface="Playfair Display"/>
                <a:cs typeface="Playfair Display"/>
                <a:sym typeface="Playfair Display"/>
              </a:rPr>
              <a:t>Start Software Trades</a:t>
            </a:r>
            <a:endParaRPr sz="1800">
              <a:latin typeface="Playfair Display"/>
              <a:ea typeface="Playfair Display"/>
              <a:cs typeface="Playfair Display"/>
              <a:sym typeface="Playfair Display"/>
            </a:endParaRPr>
          </a:p>
          <a:p>
            <a:pPr indent="-342900" lvl="1" marL="914400" rtl="0" algn="l">
              <a:spcBef>
                <a:spcPts val="0"/>
              </a:spcBef>
              <a:spcAft>
                <a:spcPts val="0"/>
              </a:spcAft>
              <a:buSzPts val="1800"/>
              <a:buFont typeface="Playfair Display"/>
              <a:buAutoNum type="alphaLcPeriod"/>
            </a:pPr>
            <a:r>
              <a:rPr lang="en" sz="1800">
                <a:latin typeface="Playfair Display"/>
                <a:ea typeface="Playfair Display"/>
                <a:cs typeface="Playfair Display"/>
                <a:sym typeface="Playfair Display"/>
              </a:rPr>
              <a:t>Determine</a:t>
            </a:r>
            <a:r>
              <a:rPr lang="en" sz="1800">
                <a:latin typeface="Playfair Display"/>
                <a:ea typeface="Playfair Display"/>
                <a:cs typeface="Playfair Display"/>
                <a:sym typeface="Playfair Display"/>
              </a:rPr>
              <a:t> Raw Data type sensor outputs</a:t>
            </a:r>
            <a:endParaRPr sz="1800">
              <a:latin typeface="Playfair Display"/>
              <a:ea typeface="Playfair Display"/>
              <a:cs typeface="Playfair Display"/>
              <a:sym typeface="Playfair Display"/>
            </a:endParaRPr>
          </a:p>
          <a:p>
            <a:pPr indent="-342900" lvl="1" marL="914400" rtl="0" algn="l">
              <a:spcBef>
                <a:spcPts val="0"/>
              </a:spcBef>
              <a:spcAft>
                <a:spcPts val="0"/>
              </a:spcAft>
              <a:buSzPts val="1800"/>
              <a:buFont typeface="Playfair Display"/>
              <a:buAutoNum type="alphaLcPeriod"/>
            </a:pPr>
            <a:r>
              <a:rPr lang="en" sz="1800">
                <a:latin typeface="Playfair Display"/>
                <a:ea typeface="Playfair Display"/>
                <a:cs typeface="Playfair Display"/>
                <a:sym typeface="Playfair Display"/>
              </a:rPr>
              <a:t>Find Compatible Algorithms </a:t>
            </a:r>
            <a:endParaRPr sz="1800">
              <a:latin typeface="Playfair Display"/>
              <a:ea typeface="Playfair Display"/>
              <a:cs typeface="Playfair Display"/>
              <a:sym typeface="Playfair Display"/>
            </a:endParaRPr>
          </a:p>
          <a:p>
            <a:pPr indent="-342900" lvl="2" marL="1371600" rtl="0" algn="l">
              <a:spcBef>
                <a:spcPts val="0"/>
              </a:spcBef>
              <a:spcAft>
                <a:spcPts val="0"/>
              </a:spcAft>
              <a:buSzPts val="1800"/>
              <a:buFont typeface="Playfair Display"/>
              <a:buAutoNum type="romanLcPeriod"/>
            </a:pPr>
            <a:r>
              <a:rPr lang="en" sz="1800">
                <a:latin typeface="Playfair Display"/>
                <a:ea typeface="Playfair Display"/>
                <a:cs typeface="Playfair Display"/>
                <a:sym typeface="Playfair Display"/>
              </a:rPr>
              <a:t>Determine </a:t>
            </a:r>
            <a:r>
              <a:rPr lang="en" sz="1800">
                <a:latin typeface="Playfair Display"/>
                <a:ea typeface="Playfair Display"/>
                <a:cs typeface="Playfair Display"/>
                <a:sym typeface="Playfair Display"/>
              </a:rPr>
              <a:t>Accessibility</a:t>
            </a:r>
            <a:endParaRPr sz="1800">
              <a:latin typeface="Playfair Display"/>
              <a:ea typeface="Playfair Display"/>
              <a:cs typeface="Playfair Display"/>
              <a:sym typeface="Playfair Display"/>
            </a:endParaRPr>
          </a:p>
          <a:p>
            <a:pPr indent="-342900" lvl="2" marL="1371600" rtl="0" algn="l">
              <a:spcBef>
                <a:spcPts val="0"/>
              </a:spcBef>
              <a:spcAft>
                <a:spcPts val="0"/>
              </a:spcAft>
              <a:buSzPts val="1800"/>
              <a:buFont typeface="Playfair Display"/>
              <a:buAutoNum type="romanLcPeriod"/>
            </a:pPr>
            <a:r>
              <a:rPr lang="en" sz="1800">
                <a:latin typeface="Playfair Display"/>
                <a:ea typeface="Playfair Display"/>
                <a:cs typeface="Playfair Display"/>
                <a:sym typeface="Playfair Display"/>
              </a:rPr>
              <a:t>Parallel vs Series</a:t>
            </a:r>
            <a:endParaRPr sz="1800">
              <a:latin typeface="Playfair Display"/>
              <a:ea typeface="Playfair Display"/>
              <a:cs typeface="Playfair Display"/>
              <a:sym typeface="Playfair Display"/>
            </a:endParaRPr>
          </a:p>
          <a:p>
            <a:pPr indent="-342900" lvl="3" marL="1828800" rtl="0" algn="l">
              <a:spcBef>
                <a:spcPts val="0"/>
              </a:spcBef>
              <a:spcAft>
                <a:spcPts val="0"/>
              </a:spcAft>
              <a:buSzPts val="1800"/>
              <a:buFont typeface="Playfair Display"/>
              <a:buAutoNum type="arabicPeriod"/>
            </a:pPr>
            <a:r>
              <a:rPr lang="en" sz="1800">
                <a:latin typeface="Playfair Display"/>
                <a:ea typeface="Playfair Display"/>
                <a:cs typeface="Playfair Display"/>
                <a:sym typeface="Playfair Display"/>
              </a:rPr>
              <a:t>Determine </a:t>
            </a:r>
            <a:r>
              <a:rPr lang="en" sz="1800">
                <a:latin typeface="Playfair Display"/>
                <a:ea typeface="Playfair Display"/>
                <a:cs typeface="Playfair Display"/>
                <a:sym typeface="Playfair Display"/>
              </a:rPr>
              <a:t>Optimal</a:t>
            </a:r>
            <a:r>
              <a:rPr lang="en" sz="1800">
                <a:latin typeface="Playfair Display"/>
                <a:ea typeface="Playfair Display"/>
                <a:cs typeface="Playfair Display"/>
                <a:sym typeface="Playfair Display"/>
              </a:rPr>
              <a:t> Amount of Cores</a:t>
            </a:r>
            <a:endParaRPr sz="1800">
              <a:latin typeface="Playfair Display"/>
              <a:ea typeface="Playfair Display"/>
              <a:cs typeface="Playfair Display"/>
              <a:sym typeface="Playfair Display"/>
            </a:endParaRPr>
          </a:p>
        </p:txBody>
      </p:sp>
      <p:sp>
        <p:nvSpPr>
          <p:cNvPr id="346" name="Google Shape;346;p34"/>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347" name="Google Shape;347;p34"/>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348" name="Google Shape;348;p34"/>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349" name="Google Shape;349;p34"/>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350" name="Google Shape;350;p34"/>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351" name="Google Shape;351;p34"/>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352" name="Google Shape;352;p34"/>
          <p:cNvPicPr preferRelativeResize="0"/>
          <p:nvPr/>
        </p:nvPicPr>
        <p:blipFill>
          <a:blip r:embed="rId4">
            <a:alphaModFix/>
          </a:blip>
          <a:stretch>
            <a:fillRect/>
          </a:stretch>
        </p:blipFill>
        <p:spPr>
          <a:xfrm>
            <a:off x="5293125" y="937000"/>
            <a:ext cx="3170400" cy="3319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Moving</a:t>
            </a:r>
            <a:r>
              <a:rPr lang="en" sz="2600" u="sng">
                <a:latin typeface="Playfair Display SemiBold"/>
                <a:ea typeface="Playfair Display SemiBold"/>
                <a:cs typeface="Playfair Display SemiBold"/>
                <a:sym typeface="Playfair Display SemiBold"/>
              </a:rPr>
              <a:t> Forward: Electrical</a:t>
            </a:r>
            <a:endParaRPr sz="2600" u="sng">
              <a:latin typeface="Playfair Display SemiBold"/>
              <a:ea typeface="Playfair Display SemiBold"/>
              <a:cs typeface="Playfair Display SemiBold"/>
              <a:sym typeface="Playfair Display SemiBold"/>
            </a:endParaRPr>
          </a:p>
        </p:txBody>
      </p:sp>
      <p:sp>
        <p:nvSpPr>
          <p:cNvPr id="358" name="Google Shape;358;p35"/>
          <p:cNvSpPr txBox="1"/>
          <p:nvPr>
            <p:ph idx="12" type="sldNum"/>
          </p:nvPr>
        </p:nvSpPr>
        <p:spPr>
          <a:xfrm>
            <a:off x="8827725" y="4979275"/>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359" name="Google Shape;359;p35"/>
          <p:cNvSpPr txBox="1"/>
          <p:nvPr/>
        </p:nvSpPr>
        <p:spPr>
          <a:xfrm>
            <a:off x="525200" y="1116025"/>
            <a:ext cx="48873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Pick processor</a:t>
            </a:r>
            <a:endParaRPr sz="1800">
              <a:solidFill>
                <a:schemeClr val="dk1"/>
              </a:solidFill>
              <a:latin typeface="Playfair Display"/>
              <a:ea typeface="Playfair Display"/>
              <a:cs typeface="Playfair Display"/>
              <a:sym typeface="Playfair Display"/>
            </a:endParaRPr>
          </a:p>
          <a:p>
            <a:pPr indent="-342900" lvl="1" marL="914400" rtl="0" algn="l">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Hardware Trade -&gt; Exact Model</a:t>
            </a:r>
            <a:endParaRPr sz="1800">
              <a:solidFill>
                <a:schemeClr val="dk1"/>
              </a:solidFill>
              <a:latin typeface="Playfair Display"/>
              <a:ea typeface="Playfair Display"/>
              <a:cs typeface="Playfair Display"/>
              <a:sym typeface="Playfair Display"/>
            </a:endParaRPr>
          </a:p>
          <a:p>
            <a:pPr indent="-342900" lvl="2" marL="1371600" rtl="0" algn="l">
              <a:spcBef>
                <a:spcPts val="0"/>
              </a:spcBef>
              <a:spcAft>
                <a:spcPts val="0"/>
              </a:spcAft>
              <a:buClr>
                <a:schemeClr val="dk1"/>
              </a:buClr>
              <a:buSzPts val="1800"/>
              <a:buFont typeface="Playfair Display"/>
              <a:buAutoNum type="romanLcPeriod"/>
            </a:pPr>
            <a:r>
              <a:rPr lang="en" sz="1800">
                <a:solidFill>
                  <a:schemeClr val="dk1"/>
                </a:solidFill>
                <a:latin typeface="Playfair Display"/>
                <a:ea typeface="Playfair Display"/>
                <a:cs typeface="Playfair Display"/>
                <a:sym typeface="Playfair Display"/>
              </a:rPr>
              <a:t>Algorithm complexity</a:t>
            </a:r>
            <a:endParaRPr sz="1800">
              <a:solidFill>
                <a:schemeClr val="dk1"/>
              </a:solidFill>
              <a:latin typeface="Playfair Display"/>
              <a:ea typeface="Playfair Display"/>
              <a:cs typeface="Playfair Display"/>
              <a:sym typeface="Playfair Display"/>
            </a:endParaRPr>
          </a:p>
          <a:p>
            <a:pPr indent="-342900" lvl="2" marL="1371600" rtl="0" algn="l">
              <a:spcBef>
                <a:spcPts val="0"/>
              </a:spcBef>
              <a:spcAft>
                <a:spcPts val="0"/>
              </a:spcAft>
              <a:buClr>
                <a:schemeClr val="dk1"/>
              </a:buClr>
              <a:buSzPts val="1800"/>
              <a:buFont typeface="Playfair Display"/>
              <a:buAutoNum type="romanLcPeriod"/>
            </a:pPr>
            <a:r>
              <a:rPr lang="en" sz="1800">
                <a:solidFill>
                  <a:schemeClr val="dk1"/>
                </a:solidFill>
                <a:latin typeface="Playfair Display"/>
                <a:ea typeface="Playfair Display"/>
                <a:cs typeface="Playfair Display"/>
                <a:sym typeface="Playfair Display"/>
              </a:rPr>
              <a:t>Storage Requirements</a:t>
            </a:r>
            <a:endParaRPr sz="1800">
              <a:solidFill>
                <a:schemeClr val="dk1"/>
              </a:solidFill>
              <a:latin typeface="Playfair Display"/>
              <a:ea typeface="Playfair Display"/>
              <a:cs typeface="Playfair Display"/>
              <a:sym typeface="Playfair Display"/>
            </a:endParaRPr>
          </a:p>
          <a:p>
            <a:pPr indent="-342900" lvl="0" marL="457200" rtl="0" algn="l">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Design circuit</a:t>
            </a:r>
            <a:endParaRPr sz="1800">
              <a:solidFill>
                <a:schemeClr val="dk1"/>
              </a:solidFill>
              <a:latin typeface="Playfair Display"/>
              <a:ea typeface="Playfair Display"/>
              <a:cs typeface="Playfair Display"/>
              <a:sym typeface="Playfair Display"/>
            </a:endParaRPr>
          </a:p>
          <a:p>
            <a:pPr indent="-342900" lvl="1" marL="914400" rtl="0" algn="l">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Hardware trade for power regulation</a:t>
            </a:r>
            <a:endParaRPr sz="1800">
              <a:solidFill>
                <a:schemeClr val="dk1"/>
              </a:solidFill>
              <a:latin typeface="Playfair Display"/>
              <a:ea typeface="Playfair Display"/>
              <a:cs typeface="Playfair Display"/>
              <a:sym typeface="Playfair Display"/>
            </a:endParaRPr>
          </a:p>
          <a:p>
            <a:pPr indent="-342900" lvl="1" marL="914400" rtl="0" algn="l">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Hardware trade for circuit manufacturing</a:t>
            </a:r>
            <a:endParaRPr sz="1800">
              <a:solidFill>
                <a:schemeClr val="dk1"/>
              </a:solidFill>
              <a:latin typeface="Playfair Display"/>
              <a:ea typeface="Playfair Display"/>
              <a:cs typeface="Playfair Display"/>
              <a:sym typeface="Playfair Display"/>
            </a:endParaRPr>
          </a:p>
          <a:p>
            <a:pPr indent="-342900" lvl="2" marL="1371600" rtl="0" algn="l">
              <a:spcBef>
                <a:spcPts val="0"/>
              </a:spcBef>
              <a:spcAft>
                <a:spcPts val="0"/>
              </a:spcAft>
              <a:buClr>
                <a:schemeClr val="dk1"/>
              </a:buClr>
              <a:buSzPts val="1800"/>
              <a:buFont typeface="Playfair Display"/>
              <a:buAutoNum type="romanLcPeriod"/>
            </a:pPr>
            <a:r>
              <a:rPr lang="en" sz="1800">
                <a:solidFill>
                  <a:schemeClr val="dk1"/>
                </a:solidFill>
                <a:latin typeface="Playfair Display"/>
                <a:ea typeface="Playfair Display"/>
                <a:cs typeface="Playfair Display"/>
                <a:sym typeface="Playfair Display"/>
              </a:rPr>
              <a:t>Custom circuit design?</a:t>
            </a:r>
            <a:endParaRPr sz="1800">
              <a:solidFill>
                <a:schemeClr val="dk1"/>
              </a:solidFill>
              <a:latin typeface="Playfair Display"/>
              <a:ea typeface="Playfair Display"/>
              <a:cs typeface="Playfair Display"/>
              <a:sym typeface="Playfair Display"/>
            </a:endParaRPr>
          </a:p>
          <a:p>
            <a:pPr indent="-342900" lvl="0" marL="457200" rtl="0" algn="l">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Determine test initiation method</a:t>
            </a:r>
            <a:endParaRPr sz="1800">
              <a:solidFill>
                <a:schemeClr val="dk1"/>
              </a:solidFill>
              <a:latin typeface="Playfair Display"/>
              <a:ea typeface="Playfair Display"/>
              <a:cs typeface="Playfair Display"/>
              <a:sym typeface="Playfair Display"/>
            </a:endParaRPr>
          </a:p>
        </p:txBody>
      </p:sp>
      <p:sp>
        <p:nvSpPr>
          <p:cNvPr id="360" name="Google Shape;360;p35"/>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361" name="Google Shape;361;p35"/>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362" name="Google Shape;362;p35"/>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363" name="Google Shape;363;p35"/>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364" name="Google Shape;364;p35"/>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365" name="Google Shape;365;p35"/>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366" name="Google Shape;366;p35"/>
          <p:cNvPicPr preferRelativeResize="0"/>
          <p:nvPr/>
        </p:nvPicPr>
        <p:blipFill>
          <a:blip r:embed="rId4">
            <a:alphaModFix/>
          </a:blip>
          <a:stretch>
            <a:fillRect/>
          </a:stretch>
        </p:blipFill>
        <p:spPr>
          <a:xfrm>
            <a:off x="4971750" y="490650"/>
            <a:ext cx="3208976" cy="1640700"/>
          </a:xfrm>
          <a:prstGeom prst="rect">
            <a:avLst/>
          </a:prstGeom>
          <a:noFill/>
          <a:ln>
            <a:noFill/>
          </a:ln>
        </p:spPr>
      </p:pic>
      <p:pic>
        <p:nvPicPr>
          <p:cNvPr id="367" name="Google Shape;367;p35"/>
          <p:cNvPicPr preferRelativeResize="0"/>
          <p:nvPr/>
        </p:nvPicPr>
        <p:blipFill>
          <a:blip r:embed="rId5">
            <a:alphaModFix/>
          </a:blip>
          <a:stretch>
            <a:fillRect/>
          </a:stretch>
        </p:blipFill>
        <p:spPr>
          <a:xfrm>
            <a:off x="4689097" y="2131350"/>
            <a:ext cx="4065954" cy="221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Moving Forward: Mechanical</a:t>
            </a:r>
            <a:endParaRPr sz="2600" u="sng">
              <a:latin typeface="Playfair Display SemiBold"/>
              <a:ea typeface="Playfair Display SemiBold"/>
              <a:cs typeface="Playfair Display SemiBold"/>
              <a:sym typeface="Playfair Display SemiBold"/>
            </a:endParaRPr>
          </a:p>
        </p:txBody>
      </p:sp>
      <p:sp>
        <p:nvSpPr>
          <p:cNvPr id="373" name="Google Shape;373;p36"/>
          <p:cNvSpPr txBox="1"/>
          <p:nvPr>
            <p:ph idx="12" type="sldNum"/>
          </p:nvPr>
        </p:nvSpPr>
        <p:spPr>
          <a:xfrm>
            <a:off x="8827725" y="4979275"/>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374" name="Google Shape;374;p36"/>
          <p:cNvSpPr txBox="1"/>
          <p:nvPr/>
        </p:nvSpPr>
        <p:spPr>
          <a:xfrm>
            <a:off x="525200" y="1116025"/>
            <a:ext cx="80280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Determine </a:t>
            </a:r>
            <a:r>
              <a:rPr lang="en" sz="1800">
                <a:solidFill>
                  <a:schemeClr val="dk1"/>
                </a:solidFill>
                <a:latin typeface="Playfair Display"/>
                <a:ea typeface="Playfair Display"/>
                <a:cs typeface="Playfair Display"/>
                <a:sym typeface="Playfair Display"/>
              </a:rPr>
              <a:t>enclosure material</a:t>
            </a:r>
            <a:endParaRPr sz="1800">
              <a:solidFill>
                <a:schemeClr val="dk1"/>
              </a:solidFill>
              <a:latin typeface="Playfair Display"/>
              <a:ea typeface="Playfair Display"/>
              <a:cs typeface="Playfair Display"/>
              <a:sym typeface="Playfair Display"/>
            </a:endParaRPr>
          </a:p>
          <a:p>
            <a:pPr indent="-342900" lvl="1" marL="914400" rtl="0" algn="l">
              <a:lnSpc>
                <a:spcPct val="115000"/>
              </a:lnSpc>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Hardware Trade -&gt; Exact Model</a:t>
            </a:r>
            <a:endParaRPr sz="1800">
              <a:solidFill>
                <a:schemeClr val="dk1"/>
              </a:solidFill>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Determine component layout in enclosure</a:t>
            </a:r>
            <a:endParaRPr sz="1800">
              <a:solidFill>
                <a:schemeClr val="dk1"/>
              </a:solidFill>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Accessibility Trade</a:t>
            </a:r>
            <a:endParaRPr sz="1800">
              <a:solidFill>
                <a:schemeClr val="dk1"/>
              </a:solidFill>
              <a:latin typeface="Playfair Display"/>
              <a:ea typeface="Playfair Display"/>
              <a:cs typeface="Playfair Display"/>
              <a:sym typeface="Playfair Display"/>
            </a:endParaRPr>
          </a:p>
          <a:p>
            <a:pPr indent="-342900" lvl="1" marL="914400" rtl="0" algn="l">
              <a:lnSpc>
                <a:spcPct val="115000"/>
              </a:lnSpc>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Hinged lid vs. bolt-on lid</a:t>
            </a:r>
            <a:endParaRPr sz="1800">
              <a:solidFill>
                <a:schemeClr val="dk1"/>
              </a:solidFill>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Determine mounting pattern for SOSC</a:t>
            </a:r>
            <a:endParaRPr sz="1800">
              <a:solidFill>
                <a:schemeClr val="dk1"/>
              </a:solidFill>
              <a:latin typeface="Playfair Display"/>
              <a:ea typeface="Playfair Display"/>
              <a:cs typeface="Playfair Display"/>
              <a:sym typeface="Playfair Display"/>
            </a:endParaRPr>
          </a:p>
          <a:p>
            <a:pPr indent="-342900" lvl="1" marL="914400" rtl="0" algn="l">
              <a:lnSpc>
                <a:spcPct val="115000"/>
              </a:lnSpc>
              <a:spcBef>
                <a:spcPts val="0"/>
              </a:spcBef>
              <a:spcAft>
                <a:spcPts val="0"/>
              </a:spcAft>
              <a:buClr>
                <a:schemeClr val="dk1"/>
              </a:buClr>
              <a:buSzPts val="1800"/>
              <a:buFont typeface="Playfair Display"/>
              <a:buAutoNum type="alphaLcPeriod"/>
            </a:pPr>
            <a:r>
              <a:rPr lang="en" sz="1800">
                <a:solidFill>
                  <a:schemeClr val="dk1"/>
                </a:solidFill>
                <a:latin typeface="Playfair Display"/>
                <a:ea typeface="Playfair Display"/>
                <a:cs typeface="Playfair Display"/>
                <a:sym typeface="Playfair Display"/>
              </a:rPr>
              <a:t>Bolt-on vs flanged base</a:t>
            </a:r>
            <a:endParaRPr sz="1800">
              <a:solidFill>
                <a:schemeClr val="dk1"/>
              </a:solidFill>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AutoNum type="arabicPeriod"/>
            </a:pPr>
            <a:r>
              <a:rPr lang="en" sz="1800">
                <a:solidFill>
                  <a:schemeClr val="dk1"/>
                </a:solidFill>
                <a:latin typeface="Playfair Display"/>
                <a:ea typeface="Playfair Display"/>
                <a:cs typeface="Playfair Display"/>
                <a:sym typeface="Playfair Display"/>
              </a:rPr>
              <a:t>Develop test subject that accurately represents possible targets</a:t>
            </a:r>
            <a:endParaRPr sz="1800">
              <a:solidFill>
                <a:schemeClr val="dk1"/>
              </a:solidFill>
              <a:latin typeface="Playfair Display"/>
              <a:ea typeface="Playfair Display"/>
              <a:cs typeface="Playfair Display"/>
              <a:sym typeface="Playfair Display"/>
            </a:endParaRPr>
          </a:p>
        </p:txBody>
      </p:sp>
      <p:sp>
        <p:nvSpPr>
          <p:cNvPr id="375" name="Google Shape;375;p36"/>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376" name="Google Shape;376;p36"/>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377" name="Google Shape;377;p36"/>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378" name="Google Shape;378;p36"/>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379" name="Google Shape;379;p36"/>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380" name="Google Shape;380;p36"/>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381" name="Google Shape;381;p36"/>
          <p:cNvPicPr preferRelativeResize="0"/>
          <p:nvPr/>
        </p:nvPicPr>
        <p:blipFill>
          <a:blip r:embed="rId4">
            <a:alphaModFix/>
          </a:blip>
          <a:stretch>
            <a:fillRect/>
          </a:stretch>
        </p:blipFill>
        <p:spPr>
          <a:xfrm>
            <a:off x="5564525" y="1100900"/>
            <a:ext cx="3190525" cy="1928774"/>
          </a:xfrm>
          <a:prstGeom prst="rect">
            <a:avLst/>
          </a:prstGeom>
          <a:noFill/>
          <a:ln>
            <a:noFill/>
          </a:ln>
        </p:spPr>
      </p:pic>
      <p:pic>
        <p:nvPicPr>
          <p:cNvPr id="382" name="Google Shape;382;p36"/>
          <p:cNvPicPr preferRelativeResize="0"/>
          <p:nvPr/>
        </p:nvPicPr>
        <p:blipFill>
          <a:blip r:embed="rId5">
            <a:alphaModFix/>
          </a:blip>
          <a:stretch>
            <a:fillRect/>
          </a:stretch>
        </p:blipFill>
        <p:spPr>
          <a:xfrm>
            <a:off x="5564525" y="1100900"/>
            <a:ext cx="3190526" cy="1928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1000"/>
                                        <p:tgtEl>
                                          <p:spTgt spid="3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37"/>
          <p:cNvSpPr txBox="1"/>
          <p:nvPr>
            <p:ph type="ctrTitle"/>
          </p:nvPr>
        </p:nvSpPr>
        <p:spPr>
          <a:xfrm>
            <a:off x="296375" y="4070275"/>
            <a:ext cx="5658900" cy="7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t>Project Description</a:t>
            </a:r>
            <a:endParaRPr b="1" sz="4300"/>
          </a:p>
        </p:txBody>
      </p:sp>
      <p:sp>
        <p:nvSpPr>
          <p:cNvPr id="388" name="Google Shape;388;p37"/>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37"/>
          <p:cNvPicPr preferRelativeResize="0"/>
          <p:nvPr/>
        </p:nvPicPr>
        <p:blipFill>
          <a:blip r:embed="rId3">
            <a:alphaModFix amt="40000"/>
          </a:blip>
          <a:stretch>
            <a:fillRect/>
          </a:stretch>
        </p:blipFill>
        <p:spPr>
          <a:xfrm>
            <a:off x="2226756" y="226488"/>
            <a:ext cx="4690500" cy="4690525"/>
          </a:xfrm>
          <a:prstGeom prst="rect">
            <a:avLst/>
          </a:prstGeom>
          <a:noFill/>
          <a:ln>
            <a:noFill/>
          </a:ln>
        </p:spPr>
      </p:pic>
      <p:sp>
        <p:nvSpPr>
          <p:cNvPr id="390" name="Google Shape;390;p37"/>
          <p:cNvSpPr txBox="1"/>
          <p:nvPr/>
        </p:nvSpPr>
        <p:spPr>
          <a:xfrm>
            <a:off x="1373250" y="2171563"/>
            <a:ext cx="6397500" cy="8004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PT Serif"/>
                <a:ea typeface="PT Serif"/>
                <a:cs typeface="PT Serif"/>
                <a:sym typeface="PT Serif"/>
              </a:rPr>
              <a:t>Questions</a:t>
            </a:r>
            <a:endParaRPr sz="4000">
              <a:solidFill>
                <a:srgbClr val="FFFFFF"/>
              </a:solidFill>
              <a:latin typeface="PT Serif"/>
              <a:ea typeface="PT Serif"/>
              <a:cs typeface="PT Serif"/>
              <a:sym typeface="PT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8"/>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Backup Slides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9"/>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Table of Contents</a:t>
            </a:r>
            <a:endParaRPr sz="2600" u="sng">
              <a:latin typeface="Playfair Display SemiBold"/>
              <a:ea typeface="Playfair Display SemiBold"/>
              <a:cs typeface="Playfair Display SemiBold"/>
              <a:sym typeface="Playfair Display SemiBold"/>
            </a:endParaRPr>
          </a:p>
        </p:txBody>
      </p:sp>
      <p:sp>
        <p:nvSpPr>
          <p:cNvPr id="401" name="Google Shape;401;p39"/>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02" name="Google Shape;402;p39"/>
          <p:cNvSpPr txBox="1"/>
          <p:nvPr/>
        </p:nvSpPr>
        <p:spPr>
          <a:xfrm>
            <a:off x="525200" y="1116025"/>
            <a:ext cx="8028000" cy="16932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Playfair Display"/>
              <a:buAutoNum type="arabicPeriod"/>
            </a:pPr>
            <a:r>
              <a:rPr lang="en" u="sng">
                <a:solidFill>
                  <a:schemeClr val="hlink"/>
                </a:solidFill>
                <a:latin typeface="Playfair Display"/>
                <a:ea typeface="Playfair Display"/>
                <a:cs typeface="Playfair Display"/>
                <a:sym typeface="Playfair Display"/>
                <a:hlinkClick action="ppaction://hlinksldjump" r:id="rId3"/>
              </a:rPr>
              <a:t>Acknowledgements/References</a:t>
            </a:r>
            <a:endParaRPr>
              <a:latin typeface="Playfair Display"/>
              <a:ea typeface="Playfair Display"/>
              <a:cs typeface="Playfair Display"/>
              <a:sym typeface="Playfair Display"/>
            </a:endParaRPr>
          </a:p>
          <a:p>
            <a:pPr indent="-317500" lvl="0" marL="457200" rtl="0" algn="l">
              <a:lnSpc>
                <a:spcPct val="150000"/>
              </a:lnSpc>
              <a:spcBef>
                <a:spcPts val="0"/>
              </a:spcBef>
              <a:spcAft>
                <a:spcPts val="0"/>
              </a:spcAft>
              <a:buSzPts val="1400"/>
              <a:buFont typeface="Playfair Display"/>
              <a:buAutoNum type="arabicPeriod"/>
            </a:pPr>
            <a:r>
              <a:rPr lang="en" u="sng">
                <a:solidFill>
                  <a:schemeClr val="hlink"/>
                </a:solidFill>
                <a:latin typeface="Playfair Display"/>
                <a:ea typeface="Playfair Display"/>
                <a:cs typeface="Playfair Display"/>
                <a:sym typeface="Playfair Display"/>
                <a:hlinkClick action="ppaction://hlinksldjump" r:id="rId4"/>
              </a:rPr>
              <a:t>Administrative</a:t>
            </a:r>
            <a:endParaRPr>
              <a:latin typeface="Playfair Display"/>
              <a:ea typeface="Playfair Display"/>
              <a:cs typeface="Playfair Display"/>
              <a:sym typeface="Playfair Display"/>
            </a:endParaRPr>
          </a:p>
          <a:p>
            <a:pPr indent="-317500" lvl="0" marL="457200" rtl="0" algn="l">
              <a:lnSpc>
                <a:spcPct val="150000"/>
              </a:lnSpc>
              <a:spcBef>
                <a:spcPts val="0"/>
              </a:spcBef>
              <a:spcAft>
                <a:spcPts val="0"/>
              </a:spcAft>
              <a:buSzPts val="1400"/>
              <a:buFont typeface="Playfair Display"/>
              <a:buAutoNum type="arabicPeriod"/>
            </a:pPr>
            <a:r>
              <a:rPr lang="en" u="sng">
                <a:solidFill>
                  <a:schemeClr val="hlink"/>
                </a:solidFill>
                <a:latin typeface="Playfair Display"/>
                <a:ea typeface="Playfair Display"/>
                <a:cs typeface="Playfair Display"/>
                <a:sym typeface="Playfair Display"/>
                <a:hlinkClick action="ppaction://hlinksldjump" r:id="rId5"/>
              </a:rPr>
              <a:t>Software</a:t>
            </a:r>
            <a:endParaRPr>
              <a:latin typeface="Playfair Display"/>
              <a:ea typeface="Playfair Display"/>
              <a:cs typeface="Playfair Display"/>
              <a:sym typeface="Playfair Display"/>
            </a:endParaRPr>
          </a:p>
          <a:p>
            <a:pPr indent="-317500" lvl="0" marL="457200" rtl="0" algn="l">
              <a:lnSpc>
                <a:spcPct val="150000"/>
              </a:lnSpc>
              <a:spcBef>
                <a:spcPts val="0"/>
              </a:spcBef>
              <a:spcAft>
                <a:spcPts val="0"/>
              </a:spcAft>
              <a:buSzPts val="1400"/>
              <a:buFont typeface="Playfair Display"/>
              <a:buAutoNum type="arabicPeriod"/>
            </a:pPr>
            <a:r>
              <a:rPr lang="en" u="sng">
                <a:solidFill>
                  <a:schemeClr val="hlink"/>
                </a:solidFill>
                <a:latin typeface="Playfair Display"/>
                <a:ea typeface="Playfair Display"/>
                <a:cs typeface="Playfair Display"/>
                <a:sym typeface="Playfair Display"/>
                <a:hlinkClick action="ppaction://hlinksldjump" r:id="rId6"/>
              </a:rPr>
              <a:t>Electrical</a:t>
            </a:r>
            <a:endParaRPr>
              <a:latin typeface="Playfair Display"/>
              <a:ea typeface="Playfair Display"/>
              <a:cs typeface="Playfair Display"/>
              <a:sym typeface="Playfair Display"/>
            </a:endParaRPr>
          </a:p>
          <a:p>
            <a:pPr indent="-317500" lvl="0" marL="457200" rtl="0" algn="l">
              <a:lnSpc>
                <a:spcPct val="150000"/>
              </a:lnSpc>
              <a:spcBef>
                <a:spcPts val="0"/>
              </a:spcBef>
              <a:spcAft>
                <a:spcPts val="0"/>
              </a:spcAft>
              <a:buSzPts val="1400"/>
              <a:buFont typeface="Playfair Display"/>
              <a:buAutoNum type="arabicPeriod"/>
            </a:pPr>
            <a:r>
              <a:rPr lang="en" u="sng">
                <a:solidFill>
                  <a:schemeClr val="hlink"/>
                </a:solidFill>
                <a:latin typeface="Playfair Display"/>
                <a:ea typeface="Playfair Display"/>
                <a:cs typeface="Playfair Display"/>
                <a:sym typeface="Playfair Display"/>
                <a:hlinkClick action="ppaction://hlinksldjump" r:id="rId7"/>
              </a:rPr>
              <a:t>Mechanical</a:t>
            </a:r>
            <a:endParaRPr>
              <a:latin typeface="Playfair Display"/>
              <a:ea typeface="Playfair Display"/>
              <a:cs typeface="Playfair Display"/>
              <a:sym typeface="Playfair Display"/>
            </a:endParaRPr>
          </a:p>
        </p:txBody>
      </p:sp>
      <p:pic>
        <p:nvPicPr>
          <p:cNvPr id="403" name="Google Shape;403;p39"/>
          <p:cNvPicPr preferRelativeResize="0"/>
          <p:nvPr/>
        </p:nvPicPr>
        <p:blipFill>
          <a:blip r:embed="rId8">
            <a:alphaModFix/>
          </a:blip>
          <a:stretch>
            <a:fillRect/>
          </a:stretch>
        </p:blipFill>
        <p:spPr>
          <a:xfrm>
            <a:off x="8238950" y="304100"/>
            <a:ext cx="588775" cy="58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0"/>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Acknowledgements/</a:t>
            </a:r>
            <a:endParaRPr/>
          </a:p>
          <a:p>
            <a:pPr indent="0" lvl="0" marL="0" rtl="0" algn="ctr">
              <a:spcBef>
                <a:spcPts val="0"/>
              </a:spcBef>
              <a:spcAft>
                <a:spcPts val="0"/>
              </a:spcAft>
              <a:buNone/>
            </a:pPr>
            <a:r>
              <a:rPr lang="en"/>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Acronyms/Terminology</a:t>
            </a:r>
            <a:endParaRPr sz="2600" u="sng">
              <a:latin typeface="Playfair Display SemiBold"/>
              <a:ea typeface="Playfair Display SemiBold"/>
              <a:cs typeface="Playfair Display SemiBold"/>
              <a:sym typeface="Playfair Display SemiBold"/>
            </a:endParaRPr>
          </a:p>
        </p:txBody>
      </p:sp>
      <p:sp>
        <p:nvSpPr>
          <p:cNvPr id="79" name="Google Shape;79;p14"/>
          <p:cNvSpPr txBox="1"/>
          <p:nvPr>
            <p:ph idx="12" type="sldNum"/>
          </p:nvPr>
        </p:nvSpPr>
        <p:spPr>
          <a:xfrm>
            <a:off x="8755050" y="4758538"/>
            <a:ext cx="548700" cy="3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a:t>
            </a:fld>
            <a:endParaRPr>
              <a:latin typeface="Playfair Display"/>
              <a:ea typeface="Playfair Display"/>
              <a:cs typeface="Playfair Display"/>
              <a:sym typeface="Playfair Display"/>
            </a:endParaRPr>
          </a:p>
        </p:txBody>
      </p:sp>
      <p:graphicFrame>
        <p:nvGraphicFramePr>
          <p:cNvPr id="80" name="Google Shape;80;p14"/>
          <p:cNvGraphicFramePr/>
          <p:nvPr/>
        </p:nvGraphicFramePr>
        <p:xfrm>
          <a:off x="898888" y="1100888"/>
          <a:ext cx="3000000" cy="3000000"/>
        </p:xfrm>
        <a:graphic>
          <a:graphicData uri="http://schemas.openxmlformats.org/drawingml/2006/table">
            <a:tbl>
              <a:tblPr>
                <a:noFill/>
                <a:tableStyleId>{8B6AAA9F-95D2-48E6-988F-86014C96B2EB}</a:tableStyleId>
              </a:tblPr>
              <a:tblGrid>
                <a:gridCol w="1634925"/>
                <a:gridCol w="5882375"/>
              </a:tblGrid>
              <a:tr h="475725">
                <a:tc>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Term</a:t>
                      </a:r>
                      <a:endParaRPr b="1">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Definition</a:t>
                      </a:r>
                      <a:endParaRPr b="1">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457450">
                <a:tc>
                  <a:txBody>
                    <a:bodyPr/>
                    <a:lstStyle/>
                    <a:p>
                      <a:pPr indent="0" lvl="0" marL="0" rtl="0" algn="l">
                        <a:spcBef>
                          <a:spcPts val="0"/>
                        </a:spcBef>
                        <a:spcAft>
                          <a:spcPts val="0"/>
                        </a:spcAft>
                        <a:buNone/>
                      </a:pPr>
                      <a:r>
                        <a:rPr lang="en">
                          <a:latin typeface="Playfair Display"/>
                          <a:ea typeface="Playfair Display"/>
                          <a:cs typeface="Playfair Display"/>
                          <a:sym typeface="Playfair Display"/>
                        </a:rPr>
                        <a:t>MARCo PoLo</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Playfair Display"/>
                          <a:ea typeface="Playfair Display"/>
                          <a:cs typeface="Playfair Display"/>
                          <a:sym typeface="Playfair Display"/>
                        </a:rPr>
                        <a:t>Mobile Astronautic Ranging and Control for Positioning and Location</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75725">
                <a:tc>
                  <a:txBody>
                    <a:bodyPr/>
                    <a:lstStyle/>
                    <a:p>
                      <a:pPr indent="0" lvl="0" marL="0" rtl="0" algn="l">
                        <a:spcBef>
                          <a:spcPts val="0"/>
                        </a:spcBef>
                        <a:spcAft>
                          <a:spcPts val="0"/>
                        </a:spcAft>
                        <a:buNone/>
                      </a:pPr>
                      <a:r>
                        <a:rPr lang="en">
                          <a:latin typeface="Playfair Display"/>
                          <a:ea typeface="Playfair Display"/>
                          <a:cs typeface="Playfair Display"/>
                          <a:sym typeface="Playfair Display"/>
                        </a:rPr>
                        <a:t>SOSC</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Space Operation Simulation Center</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58700">
                <a:tc>
                  <a:txBody>
                    <a:bodyPr/>
                    <a:lstStyle/>
                    <a:p>
                      <a:pPr indent="0" lvl="0" marL="0" rtl="0" algn="l">
                        <a:spcBef>
                          <a:spcPts val="0"/>
                        </a:spcBef>
                        <a:spcAft>
                          <a:spcPts val="0"/>
                        </a:spcAft>
                        <a:buNone/>
                      </a:pPr>
                      <a:r>
                        <a:rPr lang="en">
                          <a:latin typeface="Playfair Display"/>
                          <a:ea typeface="Playfair Display"/>
                          <a:cs typeface="Playfair Display"/>
                          <a:sym typeface="Playfair Display"/>
                        </a:rPr>
                        <a:t>Sensor Suite</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600"/>
                        </a:spcBef>
                        <a:spcAft>
                          <a:spcPts val="0"/>
                        </a:spcAft>
                        <a:buNone/>
                      </a:pPr>
                      <a:r>
                        <a:rPr lang="en" sz="1200">
                          <a:solidFill>
                            <a:schemeClr val="dk1"/>
                          </a:solidFill>
                          <a:latin typeface="Playfair Display"/>
                          <a:ea typeface="Playfair Display"/>
                          <a:cs typeface="Playfair Display"/>
                          <a:sym typeface="Playfair Display"/>
                        </a:rPr>
                        <a:t>Small housing that contains the sensor(s) and any other electrical components</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91625">
                <a:tc>
                  <a:txBody>
                    <a:bodyPr/>
                    <a:lstStyle/>
                    <a:p>
                      <a:pPr indent="0" lvl="0" marL="0" rtl="0" algn="l">
                        <a:spcBef>
                          <a:spcPts val="0"/>
                        </a:spcBef>
                        <a:spcAft>
                          <a:spcPts val="0"/>
                        </a:spcAft>
                        <a:buNone/>
                      </a:pPr>
                      <a:r>
                        <a:rPr lang="en">
                          <a:latin typeface="Playfair Display"/>
                          <a:ea typeface="Playfair Display"/>
                          <a:cs typeface="Playfair Display"/>
                          <a:sym typeface="Playfair Display"/>
                        </a:rPr>
                        <a:t>Marco</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The “mock cube satellite” that will house the sensor suite, processor, and mount to the larger  robot at the SOSC. This will be moving at a rate of ~1 cm/s. </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58700">
                <a:tc>
                  <a:txBody>
                    <a:bodyPr/>
                    <a:lstStyle/>
                    <a:p>
                      <a:pPr indent="0" lvl="0" marL="0" rtl="0" algn="l">
                        <a:spcBef>
                          <a:spcPts val="0"/>
                        </a:spcBef>
                        <a:spcAft>
                          <a:spcPts val="0"/>
                        </a:spcAft>
                        <a:buNone/>
                      </a:pPr>
                      <a:r>
                        <a:rPr lang="en">
                          <a:latin typeface="Playfair Display"/>
                          <a:ea typeface="Playfair Display"/>
                          <a:cs typeface="Playfair Display"/>
                          <a:sym typeface="Playfair Display"/>
                        </a:rPr>
                        <a:t>Polo</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l">
                        <a:spcBef>
                          <a:spcPts val="60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A “mock satellite” that houses nothing and will be mounted to the smaller robot at the SOSC. This object is what will be “sensed” by our sensor suite. This will not be mobile.</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pic>
        <p:nvPicPr>
          <p:cNvPr id="81" name="Google Shape;81;p14"/>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1"/>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Acknowledgements</a:t>
            </a:r>
            <a:endParaRPr sz="2600" u="sng">
              <a:latin typeface="Playfair Display SemiBold"/>
              <a:ea typeface="Playfair Display SemiBold"/>
              <a:cs typeface="Playfair Display SemiBold"/>
              <a:sym typeface="Playfair Display SemiBold"/>
            </a:endParaRPr>
          </a:p>
        </p:txBody>
      </p:sp>
      <p:sp>
        <p:nvSpPr>
          <p:cNvPr id="414" name="Google Shape;414;p41"/>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15" name="Google Shape;415;p41"/>
          <p:cNvSpPr txBox="1"/>
          <p:nvPr/>
        </p:nvSpPr>
        <p:spPr>
          <a:xfrm>
            <a:off x="525200" y="1116025"/>
            <a:ext cx="80280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Taylor Mauer (LM)</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Josh Nelson (LM)</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Jeffrey</a:t>
            </a:r>
            <a:r>
              <a:rPr lang="en">
                <a:latin typeface="Playfair Display"/>
                <a:ea typeface="Playfair Display"/>
                <a:cs typeface="Playfair Display"/>
                <a:sym typeface="Playfair Display"/>
              </a:rPr>
              <a:t> Thayer</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Alexandra Le Moine</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Bobby Hodgkinson</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Trudy Schwartz</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Kathryn Wingate </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Scott Palo</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Jasmin Chadha</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Andreas Brecl</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Chris Muldrow</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Matt Rhodes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Samia Juras</a:t>
            </a:r>
            <a:endParaRPr>
              <a:latin typeface="Playfair Display"/>
              <a:ea typeface="Playfair Display"/>
              <a:cs typeface="Playfair Display"/>
              <a:sym typeface="Playfair Display"/>
            </a:endParaRPr>
          </a:p>
          <a:p>
            <a:pPr indent="0" lvl="0" marL="457200" rtl="0" algn="l">
              <a:spcBef>
                <a:spcPts val="0"/>
              </a:spcBef>
              <a:spcAft>
                <a:spcPts val="0"/>
              </a:spcAft>
              <a:buNone/>
            </a:pPr>
            <a:r>
              <a:t/>
            </a:r>
            <a:endParaRPr>
              <a:latin typeface="Playfair Display"/>
              <a:ea typeface="Playfair Display"/>
              <a:cs typeface="Playfair Display"/>
              <a:sym typeface="Playfair Display"/>
            </a:endParaRPr>
          </a:p>
        </p:txBody>
      </p:sp>
      <p:pic>
        <p:nvPicPr>
          <p:cNvPr id="416" name="Google Shape;416;p41"/>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2"/>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References</a:t>
            </a:r>
            <a:endParaRPr sz="2600" u="sng">
              <a:latin typeface="Playfair Display SemiBold"/>
              <a:ea typeface="Playfair Display SemiBold"/>
              <a:cs typeface="Playfair Display SemiBold"/>
              <a:sym typeface="Playfair Display SemiBold"/>
            </a:endParaRPr>
          </a:p>
        </p:txBody>
      </p:sp>
      <p:sp>
        <p:nvSpPr>
          <p:cNvPr id="422" name="Google Shape;422;p42"/>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23" name="Google Shape;423;p42"/>
          <p:cNvSpPr txBox="1"/>
          <p:nvPr/>
        </p:nvSpPr>
        <p:spPr>
          <a:xfrm>
            <a:off x="525200" y="1116025"/>
            <a:ext cx="8028000" cy="45522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0"/>
              </a:spcAft>
              <a:buNone/>
            </a:pPr>
            <a:r>
              <a:rPr lang="en" sz="1100">
                <a:solidFill>
                  <a:schemeClr val="dk1"/>
                </a:solidFill>
              </a:rPr>
              <a:t>Jung, S., Park, S.-Y., Park, H.-E., Park, C.-D., Kim, S.-W., and Jang, Y.-S., “Real-time determination of relative position</a:t>
            </a:r>
            <a:r>
              <a:rPr lang="en" sz="1100">
                <a:solidFill>
                  <a:schemeClr val="dk1"/>
                </a:solidFill>
              </a:rPr>
              <a:t>       </a:t>
            </a:r>
            <a:r>
              <a:rPr lang="en" sz="1100">
                <a:solidFill>
                  <a:schemeClr val="dk1"/>
                </a:solidFill>
              </a:rPr>
              <a:t>between satellites using Laser Ranging,” </a:t>
            </a:r>
            <a:r>
              <a:rPr i="1" lang="en" sz="1100">
                <a:solidFill>
                  <a:schemeClr val="dk1"/>
                </a:solidFill>
              </a:rPr>
              <a:t>Journal of Astronomy and Space Sciences</a:t>
            </a:r>
            <a:r>
              <a:rPr lang="en" sz="1100">
                <a:solidFill>
                  <a:schemeClr val="dk1"/>
                </a:solidFill>
              </a:rPr>
              <a:t>, vol. 29, 2012, pp. 351–362.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Langer, D., “An Integrated MMW Radar System for Outdoor Navigation,” </a:t>
            </a:r>
            <a:r>
              <a:rPr i="1" lang="en" sz="1100">
                <a:solidFill>
                  <a:schemeClr val="dk1"/>
                </a:solidFill>
              </a:rPr>
              <a:t>Proceedings of IEEE International Conference on Robotics and Automation</a:t>
            </a:r>
            <a:r>
              <a:rPr lang="en" sz="1100">
                <a:solidFill>
                  <a:schemeClr val="dk1"/>
                </a:solidFill>
              </a:rPr>
              <a:t>, Jan. 1997.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Opromolla, R., and Nocerino, A., “Uncooperative spacecraft relative navigation with lidar-based unscented Kalman filter,” </a:t>
            </a:r>
            <a:r>
              <a:rPr i="1" lang="en" sz="1100">
                <a:solidFill>
                  <a:schemeClr val="dk1"/>
                </a:solidFill>
              </a:rPr>
              <a:t>IEEE Access</a:t>
            </a:r>
            <a:r>
              <a:rPr lang="en" sz="1100">
                <a:solidFill>
                  <a:schemeClr val="dk1"/>
                </a:solidFill>
              </a:rPr>
              <a:t>, vol. 7, 2019, pp. 180012–180026.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Roos, F., Kellner, D., Klappstein, J., Dickmann, J., Dietmayer, K., Muller-Glaser, K. D., and Waldschmidt, C., “Estimation of the orientation of vehicles in high-resolution radar images,” </a:t>
            </a:r>
            <a:r>
              <a:rPr i="1" lang="en" sz="1100">
                <a:solidFill>
                  <a:schemeClr val="dk1"/>
                </a:solidFill>
              </a:rPr>
              <a:t>2015 IEEE MTT-S International Conference on Microwaves for Intelligent Mobility (ICMIM)</a:t>
            </a:r>
            <a:r>
              <a:rPr lang="en" sz="1100">
                <a:solidFill>
                  <a:schemeClr val="dk1"/>
                </a:solidFill>
              </a:rPr>
              <a:t>, 2015.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Sherer, T. P., Martin, S. M., and Bevly, D. M., “Keynote: Radar Probabilistic Data Association filter with GPS aiding for target selection and relative position determination,” </a:t>
            </a:r>
            <a:r>
              <a:rPr i="1" lang="en" sz="1100">
                <a:solidFill>
                  <a:schemeClr val="dk1"/>
                </a:solidFill>
              </a:rPr>
              <a:t>ION Pacific PNT</a:t>
            </a:r>
            <a:r>
              <a:rPr lang="en" sz="1100">
                <a:solidFill>
                  <a:schemeClr val="dk1"/>
                </a:solidFill>
              </a:rPr>
              <a:t>, 2017.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Zhang, Y., Han, Y., Yu, R., Yang, Z., Wang, Z., and Zhang, J., “Pose measurement and motion estimation of space on-orbit CubeSats based on micro-doppler effect using laser coherent radar,” </a:t>
            </a:r>
            <a:r>
              <a:rPr i="1" lang="en" sz="1100">
                <a:solidFill>
                  <a:schemeClr val="dk1"/>
                </a:solidFill>
              </a:rPr>
              <a:t>Applied Sciences</a:t>
            </a:r>
            <a:r>
              <a:rPr lang="en" sz="1100">
                <a:solidFill>
                  <a:schemeClr val="dk1"/>
                </a:solidFill>
              </a:rPr>
              <a:t>, vol. 12, 2022, p. 4021.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None/>
            </a:pPr>
            <a:r>
              <a:t/>
            </a:r>
            <a:endParaRPr>
              <a:latin typeface="Playfair Display"/>
              <a:ea typeface="Playfair Display"/>
              <a:cs typeface="Playfair Display"/>
              <a:sym typeface="Playfair Display"/>
            </a:endParaRPr>
          </a:p>
        </p:txBody>
      </p:sp>
      <p:pic>
        <p:nvPicPr>
          <p:cNvPr id="424" name="Google Shape;424;p42"/>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References</a:t>
            </a:r>
            <a:endParaRPr sz="2600" u="sng">
              <a:latin typeface="Playfair Display SemiBold"/>
              <a:ea typeface="Playfair Display SemiBold"/>
              <a:cs typeface="Playfair Display SemiBold"/>
              <a:sym typeface="Playfair Display SemiBold"/>
            </a:endParaRPr>
          </a:p>
        </p:txBody>
      </p:sp>
      <p:sp>
        <p:nvSpPr>
          <p:cNvPr id="430" name="Google Shape;430;p43"/>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31" name="Google Shape;431;p43"/>
          <p:cNvSpPr txBox="1"/>
          <p:nvPr/>
        </p:nvSpPr>
        <p:spPr>
          <a:xfrm>
            <a:off x="525200" y="1116025"/>
            <a:ext cx="8028000" cy="60123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0"/>
              </a:spcAft>
              <a:buNone/>
            </a:pPr>
            <a:r>
              <a:rPr lang="en" sz="1100">
                <a:solidFill>
                  <a:schemeClr val="dk1"/>
                </a:solidFill>
              </a:rPr>
              <a:t>Wa̧sik Alicja, Ventura, R., Pereira, J. N., Lima, P. U., and Martinoli, A., “Lidar-based relative position estimation and tracking for Multi-robot systems,” </a:t>
            </a:r>
            <a:r>
              <a:rPr i="1" lang="en" sz="1100">
                <a:solidFill>
                  <a:schemeClr val="dk1"/>
                </a:solidFill>
              </a:rPr>
              <a:t>Advances in Intelligent Systems and Computing</a:t>
            </a:r>
            <a:r>
              <a:rPr lang="en" sz="1100">
                <a:solidFill>
                  <a:schemeClr val="dk1"/>
                </a:solidFill>
              </a:rPr>
              <a:t>, 2015, pp. 3–16.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Lotti, A., Modenini, D., Tortora, P., Saponara, M., and Perino, M. A., “Deep Learning for Real Time Satellite Pose Estimation on Low Power Edge TPU,” </a:t>
            </a:r>
            <a:r>
              <a:rPr i="1" lang="en" sz="1100">
                <a:solidFill>
                  <a:schemeClr val="dk1"/>
                </a:solidFill>
              </a:rPr>
              <a:t>arXiv</a:t>
            </a:r>
            <a:r>
              <a:rPr lang="en" sz="1100">
                <a:solidFill>
                  <a:schemeClr val="dk1"/>
                </a:solidFill>
              </a:rPr>
              <a:t>.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Kisantal, M., Sharma, S., Park, T. H., Izzo, D., Martens, M., and D'Amico, S., “Satellite Pose Estimation Challenge: Dataset, Competition Design, and results,” </a:t>
            </a:r>
            <a:r>
              <a:rPr i="1" lang="en" sz="1100">
                <a:solidFill>
                  <a:schemeClr val="dk1"/>
                </a:solidFill>
              </a:rPr>
              <a:t>IEEE Transactions on Aerospace and Electronic Systems</a:t>
            </a:r>
            <a:r>
              <a:rPr lang="en" sz="1100">
                <a:solidFill>
                  <a:schemeClr val="dk1"/>
                </a:solidFill>
              </a:rPr>
              <a:t>, vol. 56, 2020, pp. 4083–4098. </a:t>
            </a:r>
            <a:endParaRPr sz="1100">
              <a:solidFill>
                <a:schemeClr val="dk1"/>
              </a:solidFill>
            </a:endParaRPr>
          </a:p>
          <a:p>
            <a:pPr indent="-457200" lvl="0" marL="457200" rtl="0" algn="l">
              <a:lnSpc>
                <a:spcPct val="115000"/>
              </a:lnSpc>
              <a:spcBef>
                <a:spcPts val="1200"/>
              </a:spcBef>
              <a:spcAft>
                <a:spcPts val="0"/>
              </a:spcAft>
              <a:buNone/>
            </a:pPr>
            <a:r>
              <a:rPr lang="en" sz="1100">
                <a:solidFill>
                  <a:schemeClr val="dk1"/>
                </a:solidFill>
              </a:rPr>
              <a:t>Montella, C., “The Kalman filter and related algorithms: A literature review” Available: https://www.researchgate.net/publication/236897001_The_Kalman_Filter_and_Related_Algorithms_A_Literature_Review. </a:t>
            </a:r>
            <a:endParaRPr sz="1100">
              <a:solidFill>
                <a:schemeClr val="dk1"/>
              </a:solidFill>
            </a:endParaRPr>
          </a:p>
          <a:p>
            <a:pPr indent="0" lvl="0" marL="0" rtl="0" algn="l">
              <a:lnSpc>
                <a:spcPct val="115000"/>
              </a:lnSpc>
              <a:spcBef>
                <a:spcPts val="1200"/>
              </a:spcBef>
              <a:spcAft>
                <a:spcPts val="0"/>
              </a:spcAft>
              <a:buNone/>
            </a:pPr>
            <a:r>
              <a:rPr lang="en" sz="1100">
                <a:solidFill>
                  <a:schemeClr val="dk1"/>
                </a:solidFill>
              </a:rPr>
              <a:t>“Satellite Solutions,” </a:t>
            </a:r>
            <a:r>
              <a:rPr i="1" lang="en" sz="1100">
                <a:solidFill>
                  <a:schemeClr val="dk1"/>
                </a:solidFill>
              </a:rPr>
              <a:t>Lockheed Martin</a:t>
            </a:r>
            <a:r>
              <a:rPr lang="en" sz="1100">
                <a:solidFill>
                  <a:schemeClr val="dk1"/>
                </a:solidFill>
              </a:rPr>
              <a:t> Available: https://www.lockheedmartin.com/en-us/products/satellite.html. </a:t>
            </a:r>
            <a:endParaRPr sz="1100">
              <a:solidFill>
                <a:schemeClr val="dk1"/>
              </a:solidFill>
            </a:endParaRPr>
          </a:p>
          <a:p>
            <a:pPr indent="-457200" lvl="0" marL="457200" rtl="0" algn="l">
              <a:lnSpc>
                <a:spcPct val="115000"/>
              </a:lnSpc>
              <a:spcBef>
                <a:spcPts val="1200"/>
              </a:spcBef>
              <a:spcAft>
                <a:spcPts val="0"/>
              </a:spcAft>
              <a:buNone/>
            </a:pPr>
            <a:r>
              <a:t/>
            </a:r>
            <a:endParaRPr sz="6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35560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a:latin typeface="Playfair Display"/>
              <a:ea typeface="Playfair Display"/>
              <a:cs typeface="Playfair Display"/>
              <a:sym typeface="Playfair Display"/>
            </a:endParaRPr>
          </a:p>
        </p:txBody>
      </p:sp>
      <p:pic>
        <p:nvPicPr>
          <p:cNvPr id="432" name="Google Shape;432;p43"/>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References</a:t>
            </a:r>
            <a:endParaRPr sz="2600" u="sng">
              <a:latin typeface="Playfair Display SemiBold"/>
              <a:ea typeface="Playfair Display SemiBold"/>
              <a:cs typeface="Playfair Display SemiBold"/>
              <a:sym typeface="Playfair Display SemiBold"/>
            </a:endParaRPr>
          </a:p>
        </p:txBody>
      </p:sp>
      <p:sp>
        <p:nvSpPr>
          <p:cNvPr id="438" name="Google Shape;438;p44"/>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39" name="Google Shape;439;p44"/>
          <p:cNvSpPr txBox="1"/>
          <p:nvPr/>
        </p:nvSpPr>
        <p:spPr>
          <a:xfrm>
            <a:off x="525200" y="1116025"/>
            <a:ext cx="8028000" cy="57045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1200"/>
              </a:spcBef>
              <a:spcAft>
                <a:spcPts val="0"/>
              </a:spcAft>
              <a:buNone/>
            </a:pPr>
            <a:r>
              <a:rPr lang="en" sz="1100">
                <a:solidFill>
                  <a:schemeClr val="dk1"/>
                </a:solidFill>
                <a:highlight>
                  <a:srgbClr val="FFFFFF"/>
                </a:highlight>
              </a:rPr>
              <a:t>Zhao, G., 2018. LiDAR-Based Non-Cooperative Tumbling Spacecraft Pose Tracking by Fusing Depth Maps and Point Clouds. </a:t>
            </a:r>
            <a:r>
              <a:rPr i="1" lang="en" sz="1100">
                <a:solidFill>
                  <a:schemeClr val="dk1"/>
                </a:solidFill>
                <a:highlight>
                  <a:srgbClr val="FFFFFF"/>
                </a:highlight>
              </a:rPr>
              <a:t>MDPI</a:t>
            </a:r>
            <a:r>
              <a:rPr lang="en" sz="1100">
                <a:solidFill>
                  <a:schemeClr val="dk1"/>
                </a:solidFill>
                <a:highlight>
                  <a:srgbClr val="FFFFFF"/>
                </a:highlight>
              </a:rPr>
              <a:t>, [online] Available: </a:t>
            </a:r>
            <a:r>
              <a:rPr lang="en" sz="1100">
                <a:solidFill>
                  <a:schemeClr val="hlink"/>
                </a:solidFill>
                <a:highlight>
                  <a:srgbClr val="FFFFFF"/>
                </a:highlight>
                <a:uFill>
                  <a:noFill/>
                </a:uFill>
                <a:hlinkClick r:id="rId3"/>
              </a:rPr>
              <a:t>https://o365coloradoedu.sharepoint.com/:b:/r/sites/AEROENGR-MARCoPoLo/Shared%20Documents/Software/LiDAR%20Research%20Papers%20%26%20Resources/Zhao%20et%20al.%20Pose%20using%20LiDAR%20Point%20Clouds.pdf?csf=1&amp;web=1&amp;e=vvaAPG</a:t>
            </a:r>
            <a:endParaRPr sz="1100">
              <a:solidFill>
                <a:schemeClr val="dk1"/>
              </a:solidFill>
              <a:highlight>
                <a:srgbClr val="FFFFFF"/>
              </a:highlight>
            </a:endParaRPr>
          </a:p>
          <a:p>
            <a:pPr indent="-457200" lvl="0" marL="457200" rtl="0" algn="l">
              <a:lnSpc>
                <a:spcPct val="115000"/>
              </a:lnSpc>
              <a:spcBef>
                <a:spcPts val="1200"/>
              </a:spcBef>
              <a:spcAft>
                <a:spcPts val="0"/>
              </a:spcAft>
              <a:buNone/>
            </a:pPr>
            <a:r>
              <a:rPr lang="en" sz="1100">
                <a:solidFill>
                  <a:schemeClr val="dk1"/>
                </a:solidFill>
                <a:highlight>
                  <a:srgbClr val="FFFFFF"/>
                </a:highlight>
              </a:rPr>
              <a:t>Galante, J. et. al, n. d. </a:t>
            </a:r>
            <a:r>
              <a:rPr i="1" lang="en" sz="1100">
                <a:solidFill>
                  <a:schemeClr val="dk1"/>
                </a:solidFill>
                <a:highlight>
                  <a:srgbClr val="FFFFFF"/>
                </a:highlight>
              </a:rPr>
              <a:t>Pose Measurement Performance of the Argon Relative Navigation Sensor Suite in Simulated Flight Conditions</a:t>
            </a:r>
            <a:r>
              <a:rPr lang="en" sz="1100">
                <a:solidFill>
                  <a:schemeClr val="dk1"/>
                </a:solidFill>
                <a:highlight>
                  <a:srgbClr val="FFFFFF"/>
                </a:highlight>
              </a:rPr>
              <a:t>. [online] Available at:</a:t>
            </a:r>
            <a:r>
              <a:rPr lang="en" sz="1100">
                <a:solidFill>
                  <a:schemeClr val="dk1"/>
                </a:solidFill>
                <a:highlight>
                  <a:srgbClr val="FFFFFF"/>
                </a:highlight>
                <a:uFill>
                  <a:noFill/>
                </a:uFill>
                <a:hlinkClick r:id="rId4">
                  <a:extLst>
                    <a:ext uri="{A12FA001-AC4F-418D-AE19-62706E023703}">
                      <ahyp:hlinkClr val="tx"/>
                    </a:ext>
                  </a:extLst>
                </a:hlinkClick>
              </a:rPr>
              <a:t> </a:t>
            </a:r>
            <a:r>
              <a:rPr lang="en" sz="1100">
                <a:highlight>
                  <a:srgbClr val="FFFFFF"/>
                </a:highlight>
                <a:uFill>
                  <a:noFill/>
                </a:uFill>
                <a:hlinkClick r:id="rId5"/>
              </a:rPr>
              <a:t>https://scholar.google.com/scholar_url?url=https://ntrs.nasa.gov/api/citations/20120013578/downloads/20120013578.pdf&amp;hl=en&amp;sa=X&amp;ei=RU0vY-ODGe2KywTYs7iICQ&amp;scisig=AAGBfm01u0YB6vqBNuYvUHORj9_wGF5TiA&amp;oi=scholarr</a:t>
            </a:r>
            <a:r>
              <a:rPr lang="en" sz="1100">
                <a:highlight>
                  <a:srgbClr val="FFFFFF"/>
                </a:highlight>
              </a:rPr>
              <a:t>. </a:t>
            </a:r>
            <a:endParaRPr sz="1100">
              <a:highlight>
                <a:srgbClr val="FFFFFF"/>
              </a:highlight>
            </a:endParaRPr>
          </a:p>
          <a:p>
            <a:pPr indent="-457200" lvl="0" marL="457200" rtl="0" algn="l">
              <a:lnSpc>
                <a:spcPct val="115000"/>
              </a:lnSpc>
              <a:spcBef>
                <a:spcPts val="1200"/>
              </a:spcBef>
              <a:spcAft>
                <a:spcPts val="0"/>
              </a:spcAft>
              <a:buClr>
                <a:schemeClr val="dk1"/>
              </a:buClr>
              <a:buSzPts val="1100"/>
              <a:buFont typeface="Arial"/>
              <a:buNone/>
            </a:pPr>
            <a:r>
              <a:rPr lang="en" sz="1100">
                <a:solidFill>
                  <a:schemeClr val="dk1"/>
                </a:solidFill>
                <a:highlight>
                  <a:srgbClr val="FFFFFF"/>
                </a:highlight>
              </a:rPr>
              <a:t>Petrick, D. et. al, n.d. </a:t>
            </a:r>
            <a:r>
              <a:rPr i="1" lang="en" sz="1100">
                <a:solidFill>
                  <a:schemeClr val="dk1"/>
                </a:solidFill>
                <a:highlight>
                  <a:srgbClr val="FFFFFF"/>
                </a:highlight>
              </a:rPr>
              <a:t>Adapting the Reconfigurable SpaceCube Processing System for Multiple Mission Applications</a:t>
            </a:r>
            <a:r>
              <a:rPr lang="en" sz="1100">
                <a:solidFill>
                  <a:schemeClr val="dk1"/>
                </a:solidFill>
                <a:highlight>
                  <a:srgbClr val="FFFFFF"/>
                </a:highlight>
              </a:rPr>
              <a:t>. [online] Zenodo.org. Available at: https://zenodo.org/record/1263941/files/article.pdf </a:t>
            </a:r>
            <a:endParaRPr sz="1100">
              <a:solidFill>
                <a:schemeClr val="dk1"/>
              </a:solidFill>
              <a:highlight>
                <a:srgbClr val="FFFFFF"/>
              </a:highlight>
            </a:endParaRPr>
          </a:p>
          <a:p>
            <a:pPr indent="-457200" lvl="0" marL="457200" rtl="0" algn="l">
              <a:lnSpc>
                <a:spcPct val="115000"/>
              </a:lnSpc>
              <a:spcBef>
                <a:spcPts val="1200"/>
              </a:spcBef>
              <a:spcAft>
                <a:spcPts val="0"/>
              </a:spcAft>
              <a:buNone/>
            </a:pPr>
            <a:r>
              <a:t/>
            </a:r>
            <a:endParaRPr sz="6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35560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457200" lvl="0" marL="45720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a:latin typeface="Playfair Display"/>
              <a:ea typeface="Playfair Display"/>
              <a:cs typeface="Playfair Display"/>
              <a:sym typeface="Playfair Display"/>
            </a:endParaRPr>
          </a:p>
        </p:txBody>
      </p:sp>
      <p:pic>
        <p:nvPicPr>
          <p:cNvPr id="440" name="Google Shape;440;p44"/>
          <p:cNvPicPr preferRelativeResize="0"/>
          <p:nvPr/>
        </p:nvPicPr>
        <p:blipFill>
          <a:blip r:embed="rId6">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5"/>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Administrative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6"/>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451" name="Google Shape;451;p46"/>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452" name="Google Shape;452;p46"/>
          <p:cNvPicPr preferRelativeResize="0"/>
          <p:nvPr/>
        </p:nvPicPr>
        <p:blipFill rotWithShape="1">
          <a:blip r:embed="rId4">
            <a:alphaModFix/>
          </a:blip>
          <a:srcRect b="2997" l="0" r="0" t="0"/>
          <a:stretch/>
        </p:blipFill>
        <p:spPr>
          <a:xfrm>
            <a:off x="1407625" y="338300"/>
            <a:ext cx="5750524" cy="4511724"/>
          </a:xfrm>
          <a:prstGeom prst="rect">
            <a:avLst/>
          </a:prstGeom>
          <a:noFill/>
          <a:ln>
            <a:noFill/>
          </a:ln>
        </p:spPr>
      </p:pic>
      <p:sp>
        <p:nvSpPr>
          <p:cNvPr id="453" name="Google Shape;453;p4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Organization Chart</a:t>
            </a:r>
            <a:endParaRPr sz="2600" u="sng">
              <a:latin typeface="Playfair Display SemiBold"/>
              <a:ea typeface="Playfair Display SemiBold"/>
              <a:cs typeface="Playfair Display SemiBold"/>
              <a:sym typeface="Playfair Display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Requirements (LVL 0)</a:t>
            </a:r>
            <a:endParaRPr sz="2600" u="sng">
              <a:latin typeface="Playfair Display SemiBold"/>
              <a:ea typeface="Playfair Display SemiBold"/>
              <a:cs typeface="Playfair Display SemiBold"/>
              <a:sym typeface="Playfair Display SemiBold"/>
            </a:endParaRPr>
          </a:p>
        </p:txBody>
      </p:sp>
      <p:sp>
        <p:nvSpPr>
          <p:cNvPr id="459" name="Google Shape;459;p47"/>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460" name="Google Shape;460;p47"/>
          <p:cNvPicPr preferRelativeResize="0"/>
          <p:nvPr/>
        </p:nvPicPr>
        <p:blipFill>
          <a:blip r:embed="rId3">
            <a:alphaModFix/>
          </a:blip>
          <a:stretch>
            <a:fillRect/>
          </a:stretch>
        </p:blipFill>
        <p:spPr>
          <a:xfrm>
            <a:off x="614950" y="1100906"/>
            <a:ext cx="7992516" cy="3737793"/>
          </a:xfrm>
          <a:prstGeom prst="rect">
            <a:avLst/>
          </a:prstGeom>
          <a:noFill/>
          <a:ln>
            <a:noFill/>
          </a:ln>
        </p:spPr>
      </p:pic>
      <p:pic>
        <p:nvPicPr>
          <p:cNvPr id="461" name="Google Shape;461;p47"/>
          <p:cNvPicPr preferRelativeResize="0"/>
          <p:nvPr/>
        </p:nvPicPr>
        <p:blipFill>
          <a:blip r:embed="rId4">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Requirements (LVL 1)</a:t>
            </a:r>
            <a:endParaRPr sz="2600" u="sng">
              <a:latin typeface="Playfair Display SemiBold"/>
              <a:ea typeface="Playfair Display SemiBold"/>
              <a:cs typeface="Playfair Display SemiBold"/>
              <a:sym typeface="Playfair Display SemiBold"/>
            </a:endParaRPr>
          </a:p>
        </p:txBody>
      </p:sp>
      <p:sp>
        <p:nvSpPr>
          <p:cNvPr id="467" name="Google Shape;467;p48"/>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468" name="Google Shape;468;p48"/>
          <p:cNvPicPr preferRelativeResize="0"/>
          <p:nvPr/>
        </p:nvPicPr>
        <p:blipFill>
          <a:blip r:embed="rId3">
            <a:alphaModFix/>
          </a:blip>
          <a:stretch>
            <a:fillRect/>
          </a:stretch>
        </p:blipFill>
        <p:spPr>
          <a:xfrm>
            <a:off x="632338" y="1100900"/>
            <a:ext cx="7879324" cy="3171315"/>
          </a:xfrm>
          <a:prstGeom prst="rect">
            <a:avLst/>
          </a:prstGeom>
          <a:noFill/>
          <a:ln>
            <a:noFill/>
          </a:ln>
        </p:spPr>
      </p:pic>
      <p:pic>
        <p:nvPicPr>
          <p:cNvPr id="469" name="Google Shape;469;p48"/>
          <p:cNvPicPr preferRelativeResize="0"/>
          <p:nvPr/>
        </p:nvPicPr>
        <p:blipFill>
          <a:blip r:embed="rId4">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9"/>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Requirements (LVL 2)</a:t>
            </a:r>
            <a:endParaRPr sz="2600" u="sng">
              <a:latin typeface="Playfair Display SemiBold"/>
              <a:ea typeface="Playfair Display SemiBold"/>
              <a:cs typeface="Playfair Display SemiBold"/>
              <a:sym typeface="Playfair Display SemiBold"/>
            </a:endParaRPr>
          </a:p>
        </p:txBody>
      </p:sp>
      <p:sp>
        <p:nvSpPr>
          <p:cNvPr id="475" name="Google Shape;475;p49"/>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476" name="Google Shape;476;p49"/>
          <p:cNvPicPr preferRelativeResize="0"/>
          <p:nvPr/>
        </p:nvPicPr>
        <p:blipFill rotWithShape="1">
          <a:blip r:embed="rId3">
            <a:alphaModFix/>
          </a:blip>
          <a:srcRect b="0" l="0" r="0" t="0"/>
          <a:stretch/>
        </p:blipFill>
        <p:spPr>
          <a:xfrm>
            <a:off x="899250" y="1100901"/>
            <a:ext cx="7345502" cy="3104899"/>
          </a:xfrm>
          <a:prstGeom prst="rect">
            <a:avLst/>
          </a:prstGeom>
          <a:noFill/>
          <a:ln>
            <a:noFill/>
          </a:ln>
        </p:spPr>
      </p:pic>
      <p:pic>
        <p:nvPicPr>
          <p:cNvPr id="477" name="Google Shape;477;p49"/>
          <p:cNvPicPr preferRelativeResize="0"/>
          <p:nvPr/>
        </p:nvPicPr>
        <p:blipFill>
          <a:blip r:embed="rId4">
            <a:alphaModFix/>
          </a:blip>
          <a:stretch>
            <a:fillRect/>
          </a:stretch>
        </p:blipFill>
        <p:spPr>
          <a:xfrm>
            <a:off x="8238950" y="304100"/>
            <a:ext cx="588775" cy="588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0"/>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Requirements (LVL 3)</a:t>
            </a:r>
            <a:endParaRPr sz="2600" u="sng">
              <a:latin typeface="Playfair Display SemiBold"/>
              <a:ea typeface="Playfair Display SemiBold"/>
              <a:cs typeface="Playfair Display SemiBold"/>
              <a:sym typeface="Playfair Display SemiBold"/>
            </a:endParaRPr>
          </a:p>
        </p:txBody>
      </p:sp>
      <p:sp>
        <p:nvSpPr>
          <p:cNvPr id="483" name="Google Shape;483;p50"/>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484" name="Google Shape;484;p50"/>
          <p:cNvPicPr preferRelativeResize="0"/>
          <p:nvPr/>
        </p:nvPicPr>
        <p:blipFill>
          <a:blip r:embed="rId3">
            <a:alphaModFix/>
          </a:blip>
          <a:stretch>
            <a:fillRect/>
          </a:stretch>
        </p:blipFill>
        <p:spPr>
          <a:xfrm>
            <a:off x="1401700" y="1100900"/>
            <a:ext cx="6340600" cy="3658351"/>
          </a:xfrm>
          <a:prstGeom prst="rect">
            <a:avLst/>
          </a:prstGeom>
          <a:noFill/>
          <a:ln>
            <a:noFill/>
          </a:ln>
        </p:spPr>
      </p:pic>
      <p:pic>
        <p:nvPicPr>
          <p:cNvPr id="485" name="Google Shape;485;p50"/>
          <p:cNvPicPr preferRelativeResize="0"/>
          <p:nvPr/>
        </p:nvPicPr>
        <p:blipFill>
          <a:blip r:embed="rId4">
            <a:alphaModFix/>
          </a:blip>
          <a:stretch>
            <a:fillRect/>
          </a:stretch>
        </p:blipFill>
        <p:spPr>
          <a:xfrm>
            <a:off x="8238950" y="304100"/>
            <a:ext cx="588775" cy="58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txBox="1"/>
          <p:nvPr>
            <p:ph type="ctrTitle"/>
          </p:nvPr>
        </p:nvSpPr>
        <p:spPr>
          <a:xfrm>
            <a:off x="296375" y="4070275"/>
            <a:ext cx="5658900" cy="7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t>Project Description</a:t>
            </a:r>
            <a:endParaRPr b="1" sz="4300"/>
          </a:p>
        </p:txBody>
      </p:sp>
      <p:sp>
        <p:nvSpPr>
          <p:cNvPr id="87" name="Google Shape;87;p15"/>
          <p:cNvSpPr/>
          <p:nvPr/>
        </p:nvSpPr>
        <p:spPr>
          <a:xfrm>
            <a:off x="0" y="0"/>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5"/>
          <p:cNvPicPr preferRelativeResize="0"/>
          <p:nvPr/>
        </p:nvPicPr>
        <p:blipFill>
          <a:blip r:embed="rId3">
            <a:alphaModFix amt="40000"/>
          </a:blip>
          <a:stretch>
            <a:fillRect/>
          </a:stretch>
        </p:blipFill>
        <p:spPr>
          <a:xfrm>
            <a:off x="2226756" y="226488"/>
            <a:ext cx="4690500" cy="4690525"/>
          </a:xfrm>
          <a:prstGeom prst="rect">
            <a:avLst/>
          </a:prstGeom>
          <a:noFill/>
          <a:ln>
            <a:noFill/>
          </a:ln>
        </p:spPr>
      </p:pic>
      <p:sp>
        <p:nvSpPr>
          <p:cNvPr id="89" name="Google Shape;89;p15"/>
          <p:cNvSpPr txBox="1"/>
          <p:nvPr/>
        </p:nvSpPr>
        <p:spPr>
          <a:xfrm>
            <a:off x="1373250" y="2171563"/>
            <a:ext cx="6397500" cy="800400"/>
          </a:xfrm>
          <a:prstGeom prst="rect">
            <a:avLst/>
          </a:prstGeom>
          <a:solidFill>
            <a:srgbClr val="07376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FFFFFF"/>
                </a:solidFill>
                <a:latin typeface="PT Serif"/>
                <a:ea typeface="PT Serif"/>
                <a:cs typeface="PT Serif"/>
                <a:sym typeface="PT Serif"/>
              </a:rPr>
              <a:t>Project Description</a:t>
            </a:r>
            <a:endParaRPr sz="4000">
              <a:solidFill>
                <a:srgbClr val="FFFFFF"/>
              </a:solidFill>
              <a:latin typeface="PT Serif"/>
              <a:ea typeface="PT Serif"/>
              <a:cs typeface="PT Serif"/>
              <a:sym typeface="PT Serif"/>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1"/>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Software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2"/>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u="sng">
                <a:latin typeface="Playfair Display SemiBold"/>
                <a:ea typeface="Playfair Display SemiBold"/>
                <a:cs typeface="Playfair Display SemiBold"/>
                <a:sym typeface="Playfair Display SemiBold"/>
              </a:rPr>
              <a:t>#1 Trade Study: Sensor(s) </a:t>
            </a:r>
            <a:endParaRPr sz="2500" u="sng">
              <a:latin typeface="Playfair Display SemiBold"/>
              <a:ea typeface="Playfair Display SemiBold"/>
              <a:cs typeface="Playfair Display SemiBold"/>
              <a:sym typeface="Playfair Display SemiBold"/>
            </a:endParaRPr>
          </a:p>
        </p:txBody>
      </p:sp>
      <p:sp>
        <p:nvSpPr>
          <p:cNvPr id="496" name="Google Shape;496;p52"/>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497" name="Google Shape;497;p52"/>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498" name="Google Shape;498;p52"/>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499" name="Google Shape;499;p52"/>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500" name="Google Shape;500;p52"/>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501" name="Google Shape;501;p52"/>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graphicFrame>
        <p:nvGraphicFramePr>
          <p:cNvPr id="502" name="Google Shape;502;p52"/>
          <p:cNvGraphicFramePr/>
          <p:nvPr/>
        </p:nvGraphicFramePr>
        <p:xfrm>
          <a:off x="388950" y="1100888"/>
          <a:ext cx="3000000" cy="3000000"/>
        </p:xfrm>
        <a:graphic>
          <a:graphicData uri="http://schemas.openxmlformats.org/drawingml/2006/table">
            <a:tbl>
              <a:tblPr>
                <a:noFill/>
                <a:tableStyleId>{8B6AAA9F-95D2-48E6-988F-86014C96B2EB}</a:tableStyleId>
              </a:tblPr>
              <a:tblGrid>
                <a:gridCol w="767975"/>
                <a:gridCol w="2619475"/>
                <a:gridCol w="498100"/>
                <a:gridCol w="1504000"/>
                <a:gridCol w="1339575"/>
                <a:gridCol w="1636975"/>
              </a:tblGrid>
              <a:tr h="107000">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Metric</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Description</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Weight</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Scores</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hMerge="1"/>
                <a:tc hMerge="1"/>
              </a:tr>
              <a:tr h="100000">
                <a:tc vMerge="1"/>
                <a:tc vMerge="1"/>
                <a:tc vMerge="1"/>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3</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2</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1</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Computational Expense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Computational expense of associated algorithms - In order to meet </a:t>
                      </a:r>
                      <a:r>
                        <a:rPr lang="en" sz="700">
                          <a:latin typeface="Playfair Display"/>
                          <a:ea typeface="Playfair Display"/>
                          <a:cs typeface="Playfair Display"/>
                          <a:sym typeface="Playfair Display"/>
                        </a:rPr>
                        <a:t>SC.6, </a:t>
                      </a:r>
                      <a:r>
                        <a:rPr lang="en" sz="700">
                          <a:latin typeface="Playfair Display"/>
                          <a:ea typeface="Playfair Display"/>
                          <a:cs typeface="Playfair Display"/>
                          <a:sym typeface="Playfair Display"/>
                        </a:rPr>
                        <a:t>raw sensor data must be converted into meaningful relative position and attitude (pose) measurements at a minimum rate of 1 Hz</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Real time processing (&gt;=1 Hz)</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Slow real time processing (&lt;1 Hz)</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Post processing only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Cost</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Cost of sensor(s) - The project has a maximum budget of $4000. While the sensor suite is an important component of the system design, its cost is a key consideration in selecting a sensor type.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Less than $1000</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$1000-$2000</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More than $2000</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Range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Sensor measurement range -  In order to meet SC.1, the sensor suite must be capable of providing sufficiently accurate data up to 30 m away.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0.2</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More than 50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30-50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Less than 30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Accuracy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Sensor measurement accuracy (resolution) - In order to meet 1.1.2 and 1.1.3, sufficient sensor resolution data is required to ensure position measurements will be accurate to within 1 m, and attitude measurements will be accurate to within 15 degrees.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0.25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Meets accuracy requirement</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over 30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Meets accuracy requirement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in range 20-30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Meets accuracy requirement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under 20 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Risk</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Risk level of sensor - The sensor suite will be required to obtain relative location information of the test object in the SOSC testing facility. This information is vital to the project objectives, so any risks associated with specific sensor types must be accounted for.</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Low risk - a relatively simple system overall that has heritage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demonstrating reliability of</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performance in similar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applications.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Medium - a system either more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 and difficult to integrate into overall system, or a system that has limited heritage that proves performance in similar applications.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High - a system of high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Clr>
                          <a:schemeClr val="dk1"/>
                        </a:buClr>
                        <a:buSzPts val="1100"/>
                        <a:buFont typeface="Arial"/>
                        <a:buNone/>
                      </a:pPr>
                      <a:r>
                        <a:rPr lang="en" sz="700">
                          <a:latin typeface="Playfair Display"/>
                          <a:ea typeface="Playfair Display"/>
                          <a:cs typeface="Playfair Display"/>
                          <a:sym typeface="Playfair Display"/>
                        </a:rPr>
                        <a:t>complexity that is unrealistic to </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successfully implement into overall system, or has no  heritage proving it can be utilized in applications comparable to the mission.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bl>
          </a:graphicData>
        </a:graphic>
      </p:graphicFrame>
      <p:pic>
        <p:nvPicPr>
          <p:cNvPr id="503" name="Google Shape;503;p52"/>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#3 Trade Study: Algorithm</a:t>
            </a:r>
            <a:endParaRPr sz="2600" u="sng">
              <a:latin typeface="Playfair Display SemiBold"/>
              <a:ea typeface="Playfair Display SemiBold"/>
              <a:cs typeface="Playfair Display SemiBold"/>
              <a:sym typeface="Playfair Display SemiBold"/>
            </a:endParaRPr>
          </a:p>
        </p:txBody>
      </p:sp>
      <p:sp>
        <p:nvSpPr>
          <p:cNvPr id="509" name="Google Shape;509;p53"/>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510" name="Google Shape;510;p53"/>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511" name="Google Shape;511;p53"/>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512" name="Google Shape;512;p53"/>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513" name="Google Shape;513;p53"/>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514" name="Google Shape;514;p53"/>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Summary</a:t>
            </a:r>
            <a:endParaRPr sz="1300">
              <a:latin typeface="PT Serif"/>
              <a:ea typeface="PT Serif"/>
              <a:cs typeface="PT Serif"/>
              <a:sym typeface="PT Serif"/>
            </a:endParaRPr>
          </a:p>
        </p:txBody>
      </p:sp>
      <p:graphicFrame>
        <p:nvGraphicFramePr>
          <p:cNvPr id="515" name="Google Shape;515;p53"/>
          <p:cNvGraphicFramePr/>
          <p:nvPr/>
        </p:nvGraphicFramePr>
        <p:xfrm>
          <a:off x="388875" y="1018038"/>
          <a:ext cx="3000000" cy="3000000"/>
        </p:xfrm>
        <a:graphic>
          <a:graphicData uri="http://schemas.openxmlformats.org/drawingml/2006/table">
            <a:tbl>
              <a:tblPr>
                <a:noFill/>
                <a:tableStyleId>{8B6AAA9F-95D2-48E6-988F-86014C96B2EB}</a:tableStyleId>
              </a:tblPr>
              <a:tblGrid>
                <a:gridCol w="767975"/>
                <a:gridCol w="2619475"/>
                <a:gridCol w="498100"/>
                <a:gridCol w="1504000"/>
                <a:gridCol w="1339575"/>
                <a:gridCol w="1636975"/>
              </a:tblGrid>
              <a:tr h="107000">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Metric</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Description</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Weight</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Scores</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hMerge="1"/>
                <a:tc hMerge="1"/>
              </a:tr>
              <a:tr h="100000">
                <a:tc vMerge="1"/>
                <a:tc vMerge="1"/>
                <a:tc vMerge="1"/>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3</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2</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1</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Computational Expense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Computational expense of algorithm -In order to</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meet SC.7, raw sensor data must be converted</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into meaningful relative position and attitude (pose)</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measurements at a minimum rate of 1 Hz.</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able to output pose measurements at a rate greater than 2 Hz, giving 2x margin on FR.2 and FR.3 time rates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able to output pose measurements at a rate greater than 1 Hz, giving 1x margin on FR.2 and FR.3 time rates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unable to output pose measurements at a rate equal to 1 Hz, fails FR.2 and FR.3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Complexity/Time Consumption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Estimated workload of implementing algorithms within project timeline, including verification and validation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of moderate</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complexity structurally and</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mathematically that it can be</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implemented within the given</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timeframe with little instruction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of high enough</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complexity that moderate</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amount of instruction from</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technical experts/faculty advisor</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likely to be able to implement</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within the given timeframe.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either too</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 in general to</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implement or would</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require unsatisfactory</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level of guidance and</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instruction.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Data Dependence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Dependence on quality, cadence and throughput of input sensor data, increase in required data input drives higher algorithm complexity and computational expense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that is capable of producing</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results to the level of accuracy desired</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by the mission with low quality data.</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that can realistically</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achieve results outlined by</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mission requirements but imposes</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some constraints on sensor quality.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that will require data</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to level of fidelity that the mission</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won't be able to provide due to</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financial constraints on sensor</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choice.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Pose Resolvability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Demonstrated ability of algorithms to resolve pose of objects in prior use cases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able to resolve objects to less than 0.5 m of accuracy and 8 degrees of rotational accuracy, 2x pose margin on FR.2 and FR.3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able to resolve objects to less than 1 m of accuracy and 15 degrees of rotational accuracy, 1x pose margin on FR.2 and FR.3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Algorithm is able to resolve objects to greater than 1 m of accuracy and 15 degrees of rotational accuracy, fails FR.2 and FR.3</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bl>
          </a:graphicData>
        </a:graphic>
      </p:graphicFrame>
      <p:pic>
        <p:nvPicPr>
          <p:cNvPr id="516" name="Google Shape;516;p53"/>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#3 Trade Study: Algorithm</a:t>
            </a:r>
            <a:endParaRPr sz="2600" u="sng">
              <a:latin typeface="Playfair Display SemiBold"/>
              <a:ea typeface="Playfair Display SemiBold"/>
              <a:cs typeface="Playfair Display SemiBold"/>
              <a:sym typeface="Playfair Display SemiBold"/>
            </a:endParaRPr>
          </a:p>
        </p:txBody>
      </p:sp>
      <p:sp>
        <p:nvSpPr>
          <p:cNvPr id="522" name="Google Shape;522;p54"/>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523" name="Google Shape;523;p54"/>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a:srgbClr val="005BAD"/>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524" name="Google Shape;524;p54"/>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525" name="Google Shape;525;p54"/>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526" name="Google Shape;526;p54"/>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527" name="Google Shape;527;p54"/>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Summary</a:t>
            </a:r>
            <a:endParaRPr sz="1300">
              <a:latin typeface="PT Serif"/>
              <a:ea typeface="PT Serif"/>
              <a:cs typeface="PT Serif"/>
              <a:sym typeface="PT Serif"/>
            </a:endParaRPr>
          </a:p>
        </p:txBody>
      </p:sp>
      <p:graphicFrame>
        <p:nvGraphicFramePr>
          <p:cNvPr id="528" name="Google Shape;528;p54"/>
          <p:cNvGraphicFramePr/>
          <p:nvPr/>
        </p:nvGraphicFramePr>
        <p:xfrm>
          <a:off x="952500" y="1418850"/>
          <a:ext cx="3000000" cy="3000000"/>
        </p:xfrm>
        <a:graphic>
          <a:graphicData uri="http://schemas.openxmlformats.org/drawingml/2006/table">
            <a:tbl>
              <a:tblPr>
                <a:noFill/>
                <a:tableStyleId>{8B6AAA9F-95D2-48E6-988F-86014C96B2EB}</a:tableStyleId>
              </a:tblPr>
              <a:tblGrid>
                <a:gridCol w="1489125"/>
                <a:gridCol w="751250"/>
                <a:gridCol w="1186725"/>
                <a:gridCol w="1766650"/>
                <a:gridCol w="1324075"/>
                <a:gridCol w="721175"/>
              </a:tblGrid>
              <a:tr h="161800">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Metric</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Weight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Kalman Filter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Iterative Closest Point</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Pose Estimation</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VSLAM</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3810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Computational Expense</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Complexity/Time Consumption</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Data Dependence</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0.1</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Pose Resolvability</a:t>
                      </a:r>
                      <a:endParaRPr sz="11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Score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2.1</a:t>
                      </a:r>
                      <a:endParaRPr sz="15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500">
                          <a:latin typeface="Playfair Display ExtraBold"/>
                          <a:ea typeface="Playfair Display ExtraBold"/>
                          <a:cs typeface="Playfair Display ExtraBold"/>
                          <a:sym typeface="Playfair Display ExtraBold"/>
                        </a:rPr>
                        <a:t>2.6</a:t>
                      </a:r>
                      <a:endParaRPr sz="1500">
                        <a:latin typeface="Playfair Display ExtraBold"/>
                        <a:ea typeface="Playfair Display ExtraBold"/>
                        <a:cs typeface="Playfair Display ExtraBold"/>
                        <a:sym typeface="Playfair Display ExtraBold"/>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sz="1500">
                          <a:latin typeface="Playfair Display"/>
                          <a:ea typeface="Playfair Display"/>
                          <a:cs typeface="Playfair Display"/>
                          <a:sym typeface="Playfair Display"/>
                        </a:rPr>
                        <a:t>2.4</a:t>
                      </a:r>
                      <a:endParaRPr sz="1500">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r>
            </a:tbl>
          </a:graphicData>
        </a:graphic>
      </p:graphicFrame>
      <p:pic>
        <p:nvPicPr>
          <p:cNvPr id="529" name="Google Shape;529;p54"/>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#3 Trade Study: Validation System</a:t>
            </a:r>
            <a:endParaRPr sz="2600" u="sng">
              <a:latin typeface="Playfair Display SemiBold"/>
              <a:ea typeface="Playfair Display SemiBold"/>
              <a:cs typeface="Playfair Display SemiBold"/>
              <a:sym typeface="Playfair Display SemiBold"/>
            </a:endParaRPr>
          </a:p>
        </p:txBody>
      </p:sp>
      <p:sp>
        <p:nvSpPr>
          <p:cNvPr id="535" name="Google Shape;535;p55"/>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536" name="Google Shape;536;p55"/>
          <p:cNvGraphicFramePr/>
          <p:nvPr/>
        </p:nvGraphicFramePr>
        <p:xfrm>
          <a:off x="229875" y="992938"/>
          <a:ext cx="3000000" cy="3000000"/>
        </p:xfrm>
        <a:graphic>
          <a:graphicData uri="http://schemas.openxmlformats.org/drawingml/2006/table">
            <a:tbl>
              <a:tblPr>
                <a:noFill/>
                <a:tableStyleId>{8B6AAA9F-95D2-48E6-988F-86014C96B2EB}</a:tableStyleId>
              </a:tblPr>
              <a:tblGrid>
                <a:gridCol w="776300"/>
                <a:gridCol w="2647875"/>
                <a:gridCol w="503500"/>
                <a:gridCol w="1520300"/>
                <a:gridCol w="1354100"/>
                <a:gridCol w="1654700"/>
              </a:tblGrid>
              <a:tr h="176750">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Metric</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Description</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Weight</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Scores</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hMerge="1"/>
                <a:tc hMerge="1"/>
              </a:tr>
              <a:tr h="176750">
                <a:tc vMerge="1"/>
                <a:tc vMerge="1"/>
                <a:tc vMerge="1"/>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3</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2</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1</a:t>
                      </a:r>
                      <a:endParaRPr b="1" sz="9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solidFill>
                      <a:srgbClr val="C9DAF8"/>
                    </a:solidFill>
                  </a:tcPr>
                </a:tc>
              </a:tr>
              <a:tr h="640925">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Translational Movement </a:t>
                      </a:r>
                      <a:r>
                        <a:rPr lang="en" sz="700">
                          <a:solidFill>
                            <a:schemeClr val="dk1"/>
                          </a:solidFill>
                          <a:highlight>
                            <a:srgbClr val="FFFFFF"/>
                          </a:highlight>
                          <a:latin typeface="Playfair Display"/>
                          <a:ea typeface="Playfair Display"/>
                          <a:cs typeface="Playfair Display"/>
                          <a:sym typeface="Playfair Display"/>
                        </a:rPr>
                        <a:t>Measurement</a:t>
                      </a:r>
                      <a:r>
                        <a:rPr lang="en" sz="700">
                          <a:solidFill>
                            <a:schemeClr val="dk1"/>
                          </a:solidFill>
                          <a:highlight>
                            <a:srgbClr val="FFFFFF"/>
                          </a:highlight>
                          <a:latin typeface="Playfair Display"/>
                          <a:ea typeface="Playfair Display"/>
                          <a:cs typeface="Playfair Display"/>
                          <a:sym typeface="Playfair Display"/>
                        </a:rPr>
                        <a:t> Accuracy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Ability to determine movement of target object in the X Y Z positional axis within acceptable accuracy parameters.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measurements at an accuracy less than 1 meter</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measurements at an accuracy approximately 1 meter</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measurements at an accuracy greater than 1 meter</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888375">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Rotational Movement Measurement Accuracy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Ability to determine movement of target object in the Φ θ Ψ rotational axis within acceptable accuracy parameters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0.35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measurements at accuracy of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less than 15 degrees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measurements at accuracy of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approximately 15 degrees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Reliably provides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measurements at accuracy of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greater than 15 degrees</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r>
              <a:tr h="764650">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Cost</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The monetary cost of validation systems. The project has a maximum budget of $4000 dollars and validation is not as high priority as other components from a cost perspective.</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Less than $75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l">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$75 - $125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latin typeface="Playfair Display"/>
                          <a:ea typeface="Playfair Display"/>
                          <a:cs typeface="Playfair Display"/>
                          <a:sym typeface="Playfair Display"/>
                        </a:rPr>
                        <a:t>More than $125</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40925">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Power Consumption/Implementation</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Amount of power necessary for validation system measured in volts. Accounts for both consumption while in use and for implementation of power system.</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Less than 6 V</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6 V - 10 V</a:t>
                      </a:r>
                      <a:endParaRPr sz="7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More than 10 V</a:t>
                      </a:r>
                      <a:endParaRPr sz="7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559875">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Computational Complexity</a:t>
                      </a:r>
                      <a:endParaRPr sz="700">
                        <a:solidFill>
                          <a:schemeClr val="dk1"/>
                        </a:solidFill>
                        <a:highlight>
                          <a:srgbClr val="FFFFFF"/>
                        </a:highlight>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The complexity of the validation computing system, measured by difficulty to implement and ability to operate in real time. </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0.1</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47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Real-time processing with little </a:t>
                      </a:r>
                      <a:endParaRPr sz="700">
                        <a:solidFill>
                          <a:schemeClr val="dk1"/>
                        </a:solidFill>
                        <a:highlight>
                          <a:srgbClr val="FFFFFF"/>
                        </a:highlight>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solidFill>
                            <a:schemeClr val="dk1"/>
                          </a:solidFill>
                          <a:highlight>
                            <a:srgbClr val="FFFFFF"/>
                          </a:highlight>
                          <a:latin typeface="Playfair Display"/>
                          <a:ea typeface="Playfair Display"/>
                          <a:cs typeface="Playfair Display"/>
                          <a:sym typeface="Playfair Display"/>
                        </a:rPr>
                        <a:t>implementation complexity</a:t>
                      </a:r>
                      <a:endParaRPr sz="700">
                        <a:latin typeface="Playfair Display"/>
                        <a:ea typeface="Playfair Display"/>
                        <a:cs typeface="Playfair Display"/>
                        <a:sym typeface="Playfair Display"/>
                      </a:endParaRPr>
                    </a:p>
                  </a:txBody>
                  <a:tcPr marT="19050" marB="19050" marR="28575" marL="28575" anchor="b">
                    <a:lnL cap="flat" cmpd="sng" w="947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475">
                      <a:solidFill>
                        <a:srgbClr val="005BAD"/>
                      </a:solidFill>
                      <a:prstDash val="solid"/>
                      <a:round/>
                      <a:headEnd len="sm" w="sm" type="none"/>
                      <a:tailEnd len="sm" w="sm" type="none"/>
                    </a:lnT>
                    <a:lnB cap="flat" cmpd="sng" w="947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Real-time processing with</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appreciable complexity to</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implement</a:t>
                      </a:r>
                      <a:endParaRPr sz="7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Either post-processing only or</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complex enough that it becomes</a:t>
                      </a:r>
                      <a:endParaRPr sz="7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700">
                          <a:latin typeface="Playfair Display"/>
                          <a:ea typeface="Playfair Display"/>
                          <a:cs typeface="Playfair Display"/>
                          <a:sym typeface="Playfair Display"/>
                        </a:rPr>
                        <a:t>unreliable as a validation system</a:t>
                      </a:r>
                      <a:endParaRPr sz="7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pic>
        <p:nvPicPr>
          <p:cNvPr id="537" name="Google Shape;537;p55"/>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#3 Trade Study: Validation System</a:t>
            </a:r>
            <a:endParaRPr sz="2600" u="sng">
              <a:latin typeface="Playfair Display SemiBold"/>
              <a:ea typeface="Playfair Display SemiBold"/>
              <a:cs typeface="Playfair Display SemiBold"/>
              <a:sym typeface="Playfair Display SemiBold"/>
            </a:endParaRPr>
          </a:p>
        </p:txBody>
      </p:sp>
      <p:sp>
        <p:nvSpPr>
          <p:cNvPr id="543" name="Google Shape;543;p56"/>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544" name="Google Shape;544;p56"/>
          <p:cNvGraphicFramePr/>
          <p:nvPr/>
        </p:nvGraphicFramePr>
        <p:xfrm>
          <a:off x="635025" y="994617"/>
          <a:ext cx="3000000" cy="3000000"/>
        </p:xfrm>
        <a:graphic>
          <a:graphicData uri="http://schemas.openxmlformats.org/drawingml/2006/table">
            <a:tbl>
              <a:tblPr>
                <a:noFill/>
                <a:tableStyleId>{8B6AAA9F-95D2-48E6-988F-86014C96B2EB}</a:tableStyleId>
              </a:tblPr>
              <a:tblGrid>
                <a:gridCol w="1737250"/>
                <a:gridCol w="876425"/>
                <a:gridCol w="1384500"/>
                <a:gridCol w="2061025"/>
                <a:gridCol w="1544725"/>
              </a:tblGrid>
              <a:tr h="705925">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Metric</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Weight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IMU</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Gyro + Accelerometer</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Range Finder + Rotating Jig</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605375">
                <a:tc>
                  <a:txBody>
                    <a:bodyPr/>
                    <a:lstStyle/>
                    <a:p>
                      <a:pPr indent="0" lvl="0" marL="0" rtl="0" algn="l">
                        <a:lnSpc>
                          <a:spcPct val="115000"/>
                        </a:lnSpc>
                        <a:spcBef>
                          <a:spcPts val="0"/>
                        </a:spcBef>
                        <a:spcAft>
                          <a:spcPts val="0"/>
                        </a:spcAft>
                        <a:buNone/>
                      </a:pPr>
                      <a:r>
                        <a:rPr lang="en" sz="1100">
                          <a:latin typeface="Playfair Display"/>
                          <a:ea typeface="Playfair Display"/>
                          <a:cs typeface="Playfair Display"/>
                          <a:sym typeface="Playfair Display"/>
                        </a:rPr>
                        <a:t>Translational Movement Measurement Accuracy</a:t>
                      </a:r>
                      <a:endParaRPr sz="11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0.35</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605375">
                <a:tc>
                  <a:txBody>
                    <a:bodyPr/>
                    <a:lstStyle/>
                    <a:p>
                      <a:pPr indent="0" lvl="0" marL="0" rtl="0" algn="l">
                        <a:lnSpc>
                          <a:spcPct val="115000"/>
                        </a:lnSpc>
                        <a:spcBef>
                          <a:spcPts val="0"/>
                        </a:spcBef>
                        <a:spcAft>
                          <a:spcPts val="0"/>
                        </a:spcAft>
                        <a:buNone/>
                      </a:pPr>
                      <a:r>
                        <a:rPr lang="en" sz="1100">
                          <a:latin typeface="Playfair Display"/>
                          <a:ea typeface="Playfair Display"/>
                          <a:cs typeface="Playfair Display"/>
                          <a:sym typeface="Playfair Display"/>
                        </a:rPr>
                        <a:t>Rotational Movement Measurement Accuracy</a:t>
                      </a:r>
                      <a:endParaRPr sz="11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0.35</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223150">
                <a:tc>
                  <a:txBody>
                    <a:bodyPr/>
                    <a:lstStyle/>
                    <a:p>
                      <a:pPr indent="0" lvl="0" marL="0" rtl="0" algn="l">
                        <a:lnSpc>
                          <a:spcPct val="115000"/>
                        </a:lnSpc>
                        <a:spcBef>
                          <a:spcPts val="0"/>
                        </a:spcBef>
                        <a:spcAft>
                          <a:spcPts val="0"/>
                        </a:spcAft>
                        <a:buNone/>
                      </a:pPr>
                      <a:r>
                        <a:rPr lang="en" sz="1100">
                          <a:latin typeface="Playfair Display"/>
                          <a:ea typeface="Playfair Display"/>
                          <a:cs typeface="Playfair Display"/>
                          <a:sym typeface="Playfair Display"/>
                        </a:rPr>
                        <a:t>Cost</a:t>
                      </a:r>
                      <a:endParaRPr sz="11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0.1</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553200">
                <a:tc>
                  <a:txBody>
                    <a:bodyPr/>
                    <a:lstStyle/>
                    <a:p>
                      <a:pPr indent="0" lvl="0" marL="0" rtl="0" algn="l">
                        <a:lnSpc>
                          <a:spcPct val="115000"/>
                        </a:lnSpc>
                        <a:spcBef>
                          <a:spcPts val="0"/>
                        </a:spcBef>
                        <a:spcAft>
                          <a:spcPts val="0"/>
                        </a:spcAft>
                        <a:buNone/>
                      </a:pPr>
                      <a:r>
                        <a:rPr lang="en" sz="1100">
                          <a:latin typeface="Playfair Display"/>
                          <a:ea typeface="Playfair Display"/>
                          <a:cs typeface="Playfair Display"/>
                          <a:sym typeface="Playfair Display"/>
                        </a:rPr>
                        <a:t>Power Consumption/Implementation</a:t>
                      </a:r>
                      <a:endParaRPr sz="11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0.1</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2</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07700">
                <a:tc>
                  <a:txBody>
                    <a:bodyPr/>
                    <a:lstStyle/>
                    <a:p>
                      <a:pPr indent="0" lvl="0" marL="0" rtl="0" algn="l">
                        <a:lnSpc>
                          <a:spcPct val="115000"/>
                        </a:lnSpc>
                        <a:spcBef>
                          <a:spcPts val="0"/>
                        </a:spcBef>
                        <a:spcAft>
                          <a:spcPts val="0"/>
                        </a:spcAft>
                        <a:buNone/>
                      </a:pPr>
                      <a:r>
                        <a:rPr lang="en" sz="1100">
                          <a:latin typeface="Playfair Display"/>
                          <a:ea typeface="Playfair Display"/>
                          <a:cs typeface="Playfair Display"/>
                          <a:sym typeface="Playfair Display"/>
                        </a:rPr>
                        <a:t>Computational Complexity</a:t>
                      </a:r>
                      <a:endParaRPr sz="11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0.1</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3</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500">
                          <a:latin typeface="Playfair Display"/>
                          <a:ea typeface="Playfair Display"/>
                          <a:cs typeface="Playfair Display"/>
                          <a:sym typeface="Playfair Display"/>
                        </a:rPr>
                        <a:t>1</a:t>
                      </a:r>
                      <a:endParaRPr sz="15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2150">
                <a:tc>
                  <a:txBody>
                    <a:bodyPr/>
                    <a:lstStyle/>
                    <a:p>
                      <a:pPr indent="0" lvl="0" marL="0" rtl="0" algn="ctr">
                        <a:spcBef>
                          <a:spcPts val="0"/>
                        </a:spcBef>
                        <a:spcAft>
                          <a:spcPts val="0"/>
                        </a:spcAft>
                        <a:buNone/>
                      </a:pPr>
                      <a:r>
                        <a:rPr b="1" lang="en" sz="1200">
                          <a:latin typeface="Playfair Display"/>
                          <a:ea typeface="Playfair Display"/>
                          <a:cs typeface="Playfair Display"/>
                          <a:sym typeface="Playfair Display"/>
                        </a:rPr>
                        <a:t>Score </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2.7</a:t>
                      </a:r>
                      <a:endParaRPr b="1">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a:latin typeface="Playfair Display"/>
                          <a:ea typeface="Playfair Display"/>
                          <a:cs typeface="Playfair Display"/>
                          <a:sym typeface="Playfair Display"/>
                        </a:rPr>
                        <a:t>2.6</a:t>
                      </a:r>
                      <a:endParaRPr>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lang="en">
                          <a:latin typeface="Playfair Display"/>
                          <a:ea typeface="Playfair Display"/>
                          <a:cs typeface="Playfair Display"/>
                          <a:sym typeface="Playfair Display"/>
                        </a:rPr>
                        <a:t>2.3</a:t>
                      </a:r>
                      <a:endParaRPr>
                        <a:latin typeface="Playfair Display"/>
                        <a:ea typeface="Playfair Display"/>
                        <a:cs typeface="Playfair Display"/>
                        <a:sym typeface="Playfair Display"/>
                      </a:endParaRPr>
                    </a:p>
                  </a:txBody>
                  <a:tcPr marT="91425" marB="91425" marR="91425" marL="91425">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B7B7B7"/>
                    </a:solidFill>
                  </a:tcPr>
                </a:tc>
              </a:tr>
            </a:tbl>
          </a:graphicData>
        </a:graphic>
      </p:graphicFrame>
      <p:pic>
        <p:nvPicPr>
          <p:cNvPr id="545" name="Google Shape;545;p56"/>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7"/>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Electrical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u="sng"/>
              <a:t>Trade Study: Circuit Building</a:t>
            </a:r>
            <a:endParaRPr u="sng"/>
          </a:p>
        </p:txBody>
      </p:sp>
      <p:sp>
        <p:nvSpPr>
          <p:cNvPr id="556" name="Google Shape;556;p58"/>
          <p:cNvSpPr txBox="1"/>
          <p:nvPr>
            <p:ph idx="1" type="body"/>
          </p:nvPr>
        </p:nvSpPr>
        <p:spPr>
          <a:xfrm>
            <a:off x="1251600" y="1272975"/>
            <a:ext cx="6640800" cy="3067500"/>
          </a:xfrm>
          <a:prstGeom prst="rect">
            <a:avLst/>
          </a:prstGeom>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Playfair Display"/>
              <a:buChar char="●"/>
            </a:pPr>
            <a:r>
              <a:rPr lang="en" sz="1800">
                <a:latin typeface="Playfair Display"/>
                <a:ea typeface="Playfair Display"/>
                <a:cs typeface="Playfair Display"/>
                <a:sym typeface="Playfair Display"/>
              </a:rPr>
              <a:t>Build PCB</a:t>
            </a:r>
            <a:endParaRPr sz="18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Building a PCB would be the most size efficient option and once built makes electronics integration much easier</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This would increase manufacturing complexity and cost, and presents risk of having to do multiple revisions on a project without ample time</a:t>
            </a:r>
            <a:endParaRPr sz="1400">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Char char="●"/>
            </a:pPr>
            <a:r>
              <a:rPr lang="en" sz="1800">
                <a:latin typeface="Playfair Display"/>
                <a:ea typeface="Playfair Display"/>
                <a:cs typeface="Playfair Display"/>
                <a:sym typeface="Playfair Display"/>
              </a:rPr>
              <a:t>Splice Wires Point-to-Point</a:t>
            </a:r>
            <a:endParaRPr sz="18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This is a less elegant solution but is probably sufficient for the complexity of our circuit design</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More risk of shorting or making wiring mistakes</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Cheaper and allows for making changes in design much more easily especially far along in the process</a:t>
            </a:r>
            <a:endParaRPr>
              <a:latin typeface="Playfair Display"/>
              <a:ea typeface="Playfair Display"/>
              <a:cs typeface="Playfair Display"/>
              <a:sym typeface="Playfair Display"/>
            </a:endParaRPr>
          </a:p>
        </p:txBody>
      </p:sp>
      <p:pic>
        <p:nvPicPr>
          <p:cNvPr id="557" name="Google Shape;557;p58"/>
          <p:cNvPicPr preferRelativeResize="0"/>
          <p:nvPr/>
        </p:nvPicPr>
        <p:blipFill>
          <a:blip r:embed="rId3">
            <a:alphaModFix/>
          </a:blip>
          <a:stretch>
            <a:fillRect/>
          </a:stretch>
        </p:blipFill>
        <p:spPr>
          <a:xfrm>
            <a:off x="8238950" y="304100"/>
            <a:ext cx="588775" cy="588800"/>
          </a:xfrm>
          <a:prstGeom prst="rect">
            <a:avLst/>
          </a:prstGeom>
          <a:noFill/>
          <a:ln>
            <a:noFill/>
          </a:ln>
        </p:spPr>
      </p:pic>
      <p:sp>
        <p:nvSpPr>
          <p:cNvPr id="558" name="Google Shape;558;p58"/>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9"/>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u="sng"/>
              <a:t>Trade Study: Power Regulation</a:t>
            </a:r>
            <a:endParaRPr u="sng"/>
          </a:p>
        </p:txBody>
      </p:sp>
      <p:sp>
        <p:nvSpPr>
          <p:cNvPr id="564" name="Google Shape;564;p59"/>
          <p:cNvSpPr txBox="1"/>
          <p:nvPr>
            <p:ph idx="1" type="body"/>
          </p:nvPr>
        </p:nvSpPr>
        <p:spPr>
          <a:xfrm>
            <a:off x="487500" y="1242725"/>
            <a:ext cx="8169000" cy="3501900"/>
          </a:xfrm>
          <a:prstGeom prst="rect">
            <a:avLst/>
          </a:prstGeom>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Playfair Display"/>
              <a:buChar char="●"/>
            </a:pPr>
            <a:r>
              <a:rPr lang="en" sz="1800">
                <a:latin typeface="Playfair Display"/>
                <a:ea typeface="Playfair Display"/>
                <a:cs typeface="Playfair Display"/>
                <a:sym typeface="Playfair Display"/>
              </a:rPr>
              <a:t>Use regulator that comes with hardware</a:t>
            </a:r>
            <a:endParaRPr sz="18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This is the preferred option as it simplifies our manufacturing process and guarantees hardware compliance</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This plan relies on receiving a power chord with linear regulation with each piece of electrical hardware (interdependent on sensor and processor decisions)</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The reason that we would choose not to use the default regulator is if a custom built one would be preferable for meeting the size requirements (this is an interdependency with mechanical design)</a:t>
            </a:r>
            <a:endParaRPr sz="1400">
              <a:latin typeface="Playfair Display"/>
              <a:ea typeface="Playfair Display"/>
              <a:cs typeface="Playfair Display"/>
              <a:sym typeface="Playfair Display"/>
            </a:endParaRPr>
          </a:p>
          <a:p>
            <a:pPr indent="-342900" lvl="0" marL="457200" rtl="0" algn="l">
              <a:lnSpc>
                <a:spcPct val="115000"/>
              </a:lnSpc>
              <a:spcBef>
                <a:spcPts val="0"/>
              </a:spcBef>
              <a:spcAft>
                <a:spcPts val="0"/>
              </a:spcAft>
              <a:buClr>
                <a:schemeClr val="dk1"/>
              </a:buClr>
              <a:buSzPts val="1800"/>
              <a:buFont typeface="Playfair Display"/>
              <a:buChar char="●"/>
            </a:pPr>
            <a:r>
              <a:rPr lang="en" sz="1800">
                <a:latin typeface="Playfair Display"/>
                <a:ea typeface="Playfair Display"/>
                <a:cs typeface="Playfair Display"/>
                <a:sym typeface="Playfair Display"/>
              </a:rPr>
              <a:t>Build linear regulator</a:t>
            </a:r>
            <a:endParaRPr sz="18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Non-switching</a:t>
            </a:r>
            <a:endParaRPr sz="1400">
              <a:latin typeface="Playfair Display"/>
              <a:ea typeface="Playfair Display"/>
              <a:cs typeface="Playfair Display"/>
              <a:sym typeface="Playfair Display"/>
            </a:endParaRPr>
          </a:p>
          <a:p>
            <a:pPr indent="-317500" lvl="2" marL="13716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Reliable and low ripple</a:t>
            </a:r>
            <a:endParaRPr sz="1400">
              <a:latin typeface="Playfair Display"/>
              <a:ea typeface="Playfair Display"/>
              <a:cs typeface="Playfair Display"/>
              <a:sym typeface="Playfair Display"/>
            </a:endParaRPr>
          </a:p>
          <a:p>
            <a:pPr indent="-317500" lvl="1" marL="9144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Switching</a:t>
            </a:r>
            <a:endParaRPr sz="1400">
              <a:latin typeface="Playfair Display"/>
              <a:ea typeface="Playfair Display"/>
              <a:cs typeface="Playfair Display"/>
              <a:sym typeface="Playfair Display"/>
            </a:endParaRPr>
          </a:p>
          <a:p>
            <a:pPr indent="-317500" lvl="2" marL="1371600" rtl="0" algn="l">
              <a:lnSpc>
                <a:spcPct val="115000"/>
              </a:lnSpc>
              <a:spcBef>
                <a:spcPts val="0"/>
              </a:spcBef>
              <a:spcAft>
                <a:spcPts val="0"/>
              </a:spcAft>
              <a:buClr>
                <a:schemeClr val="dk1"/>
              </a:buClr>
              <a:buSzPts val="1400"/>
              <a:buFont typeface="Playfair Display"/>
              <a:buChar char="■"/>
            </a:pPr>
            <a:r>
              <a:rPr lang="en" sz="1400">
                <a:latin typeface="Playfair Display"/>
                <a:ea typeface="Playfair Display"/>
                <a:cs typeface="Playfair Display"/>
                <a:sym typeface="Playfair Display"/>
              </a:rPr>
              <a:t>Smaller, but with higher complexity and higher ripple</a:t>
            </a:r>
            <a:endParaRPr sz="1400">
              <a:latin typeface="Playfair Display"/>
              <a:ea typeface="Playfair Display"/>
              <a:cs typeface="Playfair Display"/>
              <a:sym typeface="Playfair Display"/>
            </a:endParaRPr>
          </a:p>
        </p:txBody>
      </p:sp>
      <p:pic>
        <p:nvPicPr>
          <p:cNvPr id="565" name="Google Shape;565;p59"/>
          <p:cNvPicPr preferRelativeResize="0"/>
          <p:nvPr/>
        </p:nvPicPr>
        <p:blipFill>
          <a:blip r:embed="rId3">
            <a:alphaModFix/>
          </a:blip>
          <a:stretch>
            <a:fillRect/>
          </a:stretch>
        </p:blipFill>
        <p:spPr>
          <a:xfrm>
            <a:off x="8238950" y="304100"/>
            <a:ext cx="588775" cy="588800"/>
          </a:xfrm>
          <a:prstGeom prst="rect">
            <a:avLst/>
          </a:prstGeom>
          <a:noFill/>
          <a:ln>
            <a:noFill/>
          </a:ln>
        </p:spPr>
      </p:pic>
      <p:sp>
        <p:nvSpPr>
          <p:cNvPr id="566" name="Google Shape;566;p59"/>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0"/>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u="sng"/>
              <a:t>Trade Study: Initiation Sequence</a:t>
            </a:r>
            <a:endParaRPr/>
          </a:p>
        </p:txBody>
      </p:sp>
      <p:sp>
        <p:nvSpPr>
          <p:cNvPr id="572" name="Google Shape;572;p60"/>
          <p:cNvSpPr txBox="1"/>
          <p:nvPr>
            <p:ph idx="1" type="body"/>
          </p:nvPr>
        </p:nvSpPr>
        <p:spPr>
          <a:xfrm>
            <a:off x="388950" y="1100900"/>
            <a:ext cx="5696400" cy="2310900"/>
          </a:xfrm>
          <a:prstGeom prst="rect">
            <a:avLst/>
          </a:prstGeom>
        </p:spPr>
        <p:txBody>
          <a:bodyPr anchorCtr="0" anchor="ctr" bIns="91425" lIns="91425" spcFirstLastPara="1" rIns="91425" wrap="square" tIns="91425">
            <a:noAutofit/>
          </a:bodyPr>
          <a:lstStyle/>
          <a:p>
            <a:pPr indent="-342900" lvl="0" marL="914400" rtl="0" algn="l">
              <a:spcBef>
                <a:spcPts val="600"/>
              </a:spcBef>
              <a:spcAft>
                <a:spcPts val="0"/>
              </a:spcAft>
              <a:buSzPts val="1800"/>
              <a:buFont typeface="Playfair Display"/>
              <a:buChar char="●"/>
            </a:pPr>
            <a:r>
              <a:rPr lang="en" sz="1800">
                <a:latin typeface="Playfair Display"/>
                <a:ea typeface="Playfair Display"/>
                <a:cs typeface="Playfair Display"/>
                <a:sym typeface="Playfair Display"/>
              </a:rPr>
              <a:t>Initiate on </a:t>
            </a:r>
            <a:r>
              <a:rPr lang="en" sz="1800">
                <a:latin typeface="Playfair Display"/>
                <a:ea typeface="Playfair Display"/>
                <a:cs typeface="Playfair Display"/>
                <a:sym typeface="Playfair Display"/>
              </a:rPr>
              <a:t>receiving</a:t>
            </a:r>
            <a:r>
              <a:rPr lang="en" sz="1800">
                <a:latin typeface="Playfair Display"/>
                <a:ea typeface="Playfair Display"/>
                <a:cs typeface="Playfair Display"/>
                <a:sym typeface="Playfair Display"/>
              </a:rPr>
              <a:t> power</a:t>
            </a:r>
            <a:endParaRPr sz="1800">
              <a:latin typeface="Playfair Display"/>
              <a:ea typeface="Playfair Display"/>
              <a:cs typeface="Playfair Display"/>
              <a:sym typeface="Playfair Display"/>
            </a:endParaRPr>
          </a:p>
          <a:p>
            <a:pPr indent="-317500" lvl="1" marL="1371600" rtl="0" algn="l">
              <a:spcBef>
                <a:spcPts val="0"/>
              </a:spcBef>
              <a:spcAft>
                <a:spcPts val="0"/>
              </a:spcAft>
              <a:buSzPts val="1400"/>
              <a:buFont typeface="Playfair Display"/>
              <a:buChar char="○"/>
            </a:pPr>
            <a:r>
              <a:rPr lang="en" sz="1400">
                <a:latin typeface="Playfair Display"/>
                <a:ea typeface="Playfair Display"/>
                <a:cs typeface="Playfair Display"/>
                <a:sym typeface="Playfair Display"/>
              </a:rPr>
              <a:t>Simpler hardware</a:t>
            </a:r>
            <a:endParaRPr sz="1400">
              <a:latin typeface="Playfair Display"/>
              <a:ea typeface="Playfair Display"/>
              <a:cs typeface="Playfair Display"/>
              <a:sym typeface="Playfair Display"/>
            </a:endParaRPr>
          </a:p>
          <a:p>
            <a:pPr indent="-317500" lvl="1" marL="1371600" rtl="0" algn="l">
              <a:spcBef>
                <a:spcPts val="0"/>
              </a:spcBef>
              <a:spcAft>
                <a:spcPts val="0"/>
              </a:spcAft>
              <a:buSzPts val="1400"/>
              <a:buFont typeface="Playfair Display"/>
              <a:buChar char="○"/>
            </a:pPr>
            <a:r>
              <a:rPr lang="en" sz="1400">
                <a:latin typeface="Playfair Display"/>
                <a:ea typeface="Playfair Display"/>
                <a:cs typeface="Playfair Display"/>
                <a:sym typeface="Playfair Display"/>
              </a:rPr>
              <a:t>Possibly easier to integrate into full CubeSat</a:t>
            </a:r>
            <a:endParaRPr sz="1400">
              <a:latin typeface="Playfair Display"/>
              <a:ea typeface="Playfair Display"/>
              <a:cs typeface="Playfair Display"/>
              <a:sym typeface="Playfair Display"/>
            </a:endParaRPr>
          </a:p>
          <a:p>
            <a:pPr indent="-342900" lvl="0" marL="914400" rtl="0" algn="l">
              <a:spcBef>
                <a:spcPts val="0"/>
              </a:spcBef>
              <a:spcAft>
                <a:spcPts val="0"/>
              </a:spcAft>
              <a:buSzPts val="1800"/>
              <a:buFont typeface="Playfair Display"/>
              <a:buChar char="●"/>
            </a:pPr>
            <a:r>
              <a:rPr lang="en" sz="1800">
                <a:latin typeface="Playfair Display"/>
                <a:ea typeface="Playfair Display"/>
                <a:cs typeface="Playfair Display"/>
                <a:sym typeface="Playfair Display"/>
              </a:rPr>
              <a:t>Initiate with start button/switch</a:t>
            </a:r>
            <a:endParaRPr sz="1800">
              <a:latin typeface="Playfair Display"/>
              <a:ea typeface="Playfair Display"/>
              <a:cs typeface="Playfair Display"/>
              <a:sym typeface="Playfair Display"/>
            </a:endParaRPr>
          </a:p>
          <a:p>
            <a:pPr indent="-317500" lvl="1" marL="1371600" rtl="0" algn="l">
              <a:spcBef>
                <a:spcPts val="0"/>
              </a:spcBef>
              <a:spcAft>
                <a:spcPts val="0"/>
              </a:spcAft>
              <a:buSzPts val="1400"/>
              <a:buFont typeface="Playfair Display"/>
              <a:buChar char="○"/>
            </a:pPr>
            <a:r>
              <a:rPr lang="en" sz="1400">
                <a:latin typeface="Playfair Display"/>
                <a:ea typeface="Playfair Display"/>
                <a:cs typeface="Playfair Display"/>
                <a:sym typeface="Playfair Display"/>
              </a:rPr>
              <a:t>Could make startup errors less likely?</a:t>
            </a:r>
            <a:endParaRPr sz="1400">
              <a:latin typeface="Playfair Display"/>
              <a:ea typeface="Playfair Display"/>
              <a:cs typeface="Playfair Display"/>
              <a:sym typeface="Playfair Display"/>
            </a:endParaRPr>
          </a:p>
          <a:p>
            <a:pPr indent="-317500" lvl="1" marL="1371600" rtl="0" algn="l">
              <a:spcBef>
                <a:spcPts val="0"/>
              </a:spcBef>
              <a:spcAft>
                <a:spcPts val="0"/>
              </a:spcAft>
              <a:buSzPts val="1400"/>
              <a:buFont typeface="Playfair Display"/>
              <a:buChar char="○"/>
            </a:pPr>
            <a:r>
              <a:rPr lang="en" sz="1400">
                <a:latin typeface="Playfair Display"/>
                <a:ea typeface="Playfair Display"/>
                <a:cs typeface="Playfair Display"/>
                <a:sym typeface="Playfair Display"/>
              </a:rPr>
              <a:t>Possibly more elegant for the scope of our project even if it would work differently when fully integrated</a:t>
            </a:r>
            <a:endParaRPr sz="1400">
              <a:latin typeface="Playfair Display"/>
              <a:ea typeface="Playfair Display"/>
              <a:cs typeface="Playfair Display"/>
              <a:sym typeface="Playfair Display"/>
            </a:endParaRPr>
          </a:p>
        </p:txBody>
      </p:sp>
      <p:pic>
        <p:nvPicPr>
          <p:cNvPr id="573" name="Google Shape;573;p60"/>
          <p:cNvPicPr preferRelativeResize="0"/>
          <p:nvPr/>
        </p:nvPicPr>
        <p:blipFill>
          <a:blip r:embed="rId3">
            <a:alphaModFix/>
          </a:blip>
          <a:stretch>
            <a:fillRect/>
          </a:stretch>
        </p:blipFill>
        <p:spPr>
          <a:xfrm>
            <a:off x="8238950" y="304100"/>
            <a:ext cx="588775" cy="588800"/>
          </a:xfrm>
          <a:prstGeom prst="rect">
            <a:avLst/>
          </a:prstGeom>
          <a:noFill/>
          <a:ln>
            <a:noFill/>
          </a:ln>
        </p:spPr>
      </p:pic>
      <p:sp>
        <p:nvSpPr>
          <p:cNvPr id="574" name="Google Shape;574;p60"/>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Motivation: CubeSats are the Future!</a:t>
            </a:r>
            <a:endParaRPr sz="2600" u="sng">
              <a:latin typeface="Playfair Display SemiBold"/>
              <a:ea typeface="Playfair Display SemiBold"/>
              <a:cs typeface="Playfair Display SemiBold"/>
              <a:sym typeface="Playfair Display SemiBold"/>
            </a:endParaRPr>
          </a:p>
        </p:txBody>
      </p:sp>
      <p:sp>
        <p:nvSpPr>
          <p:cNvPr id="95" name="Google Shape;95;p16"/>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96" name="Google Shape;96;p16"/>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97" name="Google Shape;97;p16"/>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98" name="Google Shape;98;p16"/>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99" name="Google Shape;99;p16"/>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Questions</a:t>
            </a:r>
            <a:endParaRPr sz="1300">
              <a:latin typeface="PT Serif"/>
              <a:ea typeface="PT Serif"/>
              <a:cs typeface="PT Serif"/>
              <a:sym typeface="PT Serif"/>
            </a:endParaRPr>
          </a:p>
        </p:txBody>
      </p:sp>
      <p:sp>
        <p:nvSpPr>
          <p:cNvPr id="100" name="Google Shape;100;p16"/>
          <p:cNvSpPr txBox="1"/>
          <p:nvPr/>
        </p:nvSpPr>
        <p:spPr>
          <a:xfrm>
            <a:off x="2584258" y="1100900"/>
            <a:ext cx="4437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200">
              <a:solidFill>
                <a:schemeClr val="dk2"/>
              </a:solidFill>
              <a:latin typeface="Playfair Display"/>
              <a:ea typeface="Playfair Display"/>
              <a:cs typeface="Playfair Display"/>
              <a:sym typeface="Playfair Display"/>
            </a:endParaRPr>
          </a:p>
        </p:txBody>
      </p:sp>
      <p:sp>
        <p:nvSpPr>
          <p:cNvPr id="101" name="Google Shape;101;p16"/>
          <p:cNvSpPr txBox="1"/>
          <p:nvPr>
            <p:ph idx="1" type="body"/>
          </p:nvPr>
        </p:nvSpPr>
        <p:spPr>
          <a:xfrm>
            <a:off x="388950" y="1098900"/>
            <a:ext cx="3496500" cy="145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latin typeface="Playfair Display"/>
                <a:ea typeface="Playfair Display"/>
                <a:cs typeface="Playfair Display"/>
                <a:sym typeface="Playfair Display"/>
              </a:rPr>
              <a:t>Primary Goal: </a:t>
            </a:r>
            <a:endParaRPr u="sng">
              <a:latin typeface="Playfair Display"/>
              <a:ea typeface="Playfair Display"/>
              <a:cs typeface="Playfair Display"/>
              <a:sym typeface="Playfair Display"/>
            </a:endParaRPr>
          </a:p>
          <a:p>
            <a:pPr indent="-304800" lvl="0" marL="457200" rtl="0" algn="l">
              <a:spcBef>
                <a:spcPts val="600"/>
              </a:spcBef>
              <a:spcAft>
                <a:spcPts val="0"/>
              </a:spcAft>
              <a:buSzPts val="1200"/>
              <a:buFont typeface="Playfair Display"/>
              <a:buChar char="➢"/>
            </a:pPr>
            <a:r>
              <a:rPr lang="en" sz="1200">
                <a:latin typeface="Playfair Display"/>
                <a:ea typeface="Playfair Display"/>
                <a:cs typeface="Playfair Display"/>
                <a:sym typeface="Playfair Display"/>
              </a:rPr>
              <a:t>Efficiently extend the design life of on-orbit spacecraft </a:t>
            </a:r>
            <a:r>
              <a:rPr lang="en" sz="1200">
                <a:latin typeface="Playfair Display"/>
                <a:ea typeface="Playfair Display"/>
                <a:cs typeface="Playfair Display"/>
                <a:sym typeface="Playfair Display"/>
              </a:rPr>
              <a:t>as well as enable additional capabilities </a:t>
            </a:r>
            <a:r>
              <a:rPr lang="en" sz="1200">
                <a:latin typeface="Playfair Display"/>
                <a:ea typeface="Playfair Display"/>
                <a:cs typeface="Playfair Display"/>
                <a:sym typeface="Playfair Display"/>
              </a:rPr>
              <a:t>via on-orbit upgrades</a:t>
            </a:r>
            <a:endParaRPr sz="1200">
              <a:latin typeface="Playfair Display"/>
              <a:ea typeface="Playfair Display"/>
              <a:cs typeface="Playfair Display"/>
              <a:sym typeface="Playfair Display"/>
            </a:endParaRPr>
          </a:p>
          <a:p>
            <a:pPr indent="0" lvl="0" marL="457200" rtl="0" algn="l">
              <a:spcBef>
                <a:spcPts val="600"/>
              </a:spcBef>
              <a:spcAft>
                <a:spcPts val="0"/>
              </a:spcAft>
              <a:buNone/>
            </a:pPr>
            <a:r>
              <a:t/>
            </a:r>
            <a:endParaRPr>
              <a:latin typeface="Playfair Display"/>
              <a:ea typeface="Playfair Display"/>
              <a:cs typeface="Playfair Display"/>
              <a:sym typeface="Playfair Display"/>
            </a:endParaRPr>
          </a:p>
        </p:txBody>
      </p:sp>
      <p:sp>
        <p:nvSpPr>
          <p:cNvPr id="102" name="Google Shape;102;p16"/>
          <p:cNvSpPr txBox="1"/>
          <p:nvPr>
            <p:ph idx="2" type="body"/>
          </p:nvPr>
        </p:nvSpPr>
        <p:spPr>
          <a:xfrm>
            <a:off x="388950" y="2420200"/>
            <a:ext cx="3496500" cy="194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latin typeface="Playfair Display"/>
                <a:ea typeface="Playfair Display"/>
                <a:cs typeface="Playfair Display"/>
                <a:sym typeface="Playfair Display"/>
              </a:rPr>
              <a:t>Solution:</a:t>
            </a:r>
            <a:endParaRPr u="sng">
              <a:latin typeface="Playfair Display"/>
              <a:ea typeface="Playfair Display"/>
              <a:cs typeface="Playfair Display"/>
              <a:sym typeface="Playfair Display"/>
            </a:endParaRPr>
          </a:p>
          <a:p>
            <a:pPr indent="-304800" lvl="0" marL="457200" rtl="0" algn="l">
              <a:spcBef>
                <a:spcPts val="600"/>
              </a:spcBef>
              <a:spcAft>
                <a:spcPts val="0"/>
              </a:spcAft>
              <a:buSzPts val="1200"/>
              <a:buFont typeface="Playfair Display"/>
              <a:buChar char="➢"/>
            </a:pPr>
            <a:r>
              <a:rPr lang="en" sz="1200">
                <a:latin typeface="Playfair Display"/>
                <a:ea typeface="Playfair Display"/>
                <a:cs typeface="Playfair Display"/>
                <a:sym typeface="Playfair Display"/>
              </a:rPr>
              <a:t>Low-cost CubeSats equipped to perform satellite servicing</a:t>
            </a:r>
            <a:endParaRPr sz="1200">
              <a:latin typeface="Playfair Display"/>
              <a:ea typeface="Playfair Display"/>
              <a:cs typeface="Playfair Display"/>
              <a:sym typeface="Playfair Display"/>
            </a:endParaRPr>
          </a:p>
          <a:p>
            <a:pPr indent="-304800" lvl="1" marL="9144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Will dock with the malfunctioning satellite and perform the needed maintenance or upgrades</a:t>
            </a:r>
            <a:endParaRPr sz="1200">
              <a:latin typeface="Playfair Display"/>
              <a:ea typeface="Playfair Display"/>
              <a:cs typeface="Playfair Display"/>
              <a:sym typeface="Playfair Display"/>
            </a:endParaRPr>
          </a:p>
          <a:p>
            <a:pPr indent="-304800" lvl="1" marL="9144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Requires sensor suite capable of measuring relative position</a:t>
            </a:r>
            <a:endParaRPr>
              <a:latin typeface="Playfair Display"/>
              <a:ea typeface="Playfair Display"/>
              <a:cs typeface="Playfair Display"/>
              <a:sym typeface="Playfair Display"/>
            </a:endParaRPr>
          </a:p>
        </p:txBody>
      </p:sp>
      <p:sp>
        <p:nvSpPr>
          <p:cNvPr id="103" name="Google Shape;103;p16"/>
          <p:cNvSpPr txBox="1"/>
          <p:nvPr>
            <p:ph idx="12" type="sldNum"/>
          </p:nvPr>
        </p:nvSpPr>
        <p:spPr>
          <a:xfrm>
            <a:off x="5097225" y="31127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1200">
              <a:solidFill>
                <a:schemeClr val="accent4"/>
              </a:solidFill>
            </a:endParaRPr>
          </a:p>
        </p:txBody>
      </p:sp>
      <p:pic>
        <p:nvPicPr>
          <p:cNvPr id="104" name="Google Shape;104;p16"/>
          <p:cNvPicPr preferRelativeResize="0"/>
          <p:nvPr/>
        </p:nvPicPr>
        <p:blipFill>
          <a:blip r:embed="rId3">
            <a:alphaModFix/>
          </a:blip>
          <a:stretch>
            <a:fillRect/>
          </a:stretch>
        </p:blipFill>
        <p:spPr>
          <a:xfrm>
            <a:off x="4500801" y="1098902"/>
            <a:ext cx="3718650" cy="3265000"/>
          </a:xfrm>
          <a:prstGeom prst="rect">
            <a:avLst/>
          </a:prstGeom>
          <a:noFill/>
          <a:ln>
            <a:noFill/>
          </a:ln>
        </p:spPr>
      </p:pic>
      <p:pic>
        <p:nvPicPr>
          <p:cNvPr id="105" name="Google Shape;105;p16"/>
          <p:cNvPicPr preferRelativeResize="0"/>
          <p:nvPr/>
        </p:nvPicPr>
        <p:blipFill>
          <a:blip r:embed="rId4">
            <a:alphaModFix/>
          </a:blip>
          <a:stretch>
            <a:fillRect/>
          </a:stretch>
        </p:blipFill>
        <p:spPr>
          <a:xfrm>
            <a:off x="8238950" y="304100"/>
            <a:ext cx="588775" cy="588800"/>
          </a:xfrm>
          <a:prstGeom prst="rect">
            <a:avLst/>
          </a:prstGeom>
          <a:noFill/>
          <a:ln>
            <a:noFill/>
          </a:ln>
        </p:spPr>
      </p:pic>
      <p:sp>
        <p:nvSpPr>
          <p:cNvPr id="106" name="Google Shape;106;p16"/>
          <p:cNvSpPr txBox="1"/>
          <p:nvPr>
            <p:ph idx="12" type="sldNum"/>
          </p:nvPr>
        </p:nvSpPr>
        <p:spPr>
          <a:xfrm>
            <a:off x="8873700" y="4893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latin typeface="Playfair Display"/>
                <a:ea typeface="Playfair Display"/>
                <a:cs typeface="Playfair Display"/>
                <a:sym typeface="Playfair Display"/>
              </a:rPr>
              <a:t>‹#›</a:t>
            </a:fld>
            <a:endParaRPr sz="1200">
              <a:solidFill>
                <a:schemeClr val="accent4"/>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1"/>
          <p:cNvSpPr txBox="1"/>
          <p:nvPr>
            <p:ph type="ctrTitle"/>
          </p:nvPr>
        </p:nvSpPr>
        <p:spPr>
          <a:xfrm>
            <a:off x="1768800" y="1991813"/>
            <a:ext cx="5606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Mechanical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2"/>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Trade Study: Chassis Material</a:t>
            </a:r>
            <a:endParaRPr sz="2600" u="sng">
              <a:latin typeface="Playfair Display SemiBold"/>
              <a:ea typeface="Playfair Display SemiBold"/>
              <a:cs typeface="Playfair Display SemiBold"/>
              <a:sym typeface="Playfair Display SemiBold"/>
            </a:endParaRPr>
          </a:p>
        </p:txBody>
      </p:sp>
      <p:sp>
        <p:nvSpPr>
          <p:cNvPr id="585" name="Google Shape;585;p62"/>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586" name="Google Shape;586;p62"/>
          <p:cNvGraphicFramePr/>
          <p:nvPr/>
        </p:nvGraphicFramePr>
        <p:xfrm>
          <a:off x="388875" y="1008950"/>
          <a:ext cx="3000000" cy="3000000"/>
        </p:xfrm>
        <a:graphic>
          <a:graphicData uri="http://schemas.openxmlformats.org/drawingml/2006/table">
            <a:tbl>
              <a:tblPr>
                <a:noFill/>
                <a:tableStyleId>{43E60D9E-974E-459F-97BC-CBA8A4A5BE49}</a:tableStyleId>
              </a:tblPr>
              <a:tblGrid>
                <a:gridCol w="898575"/>
                <a:gridCol w="3118225"/>
                <a:gridCol w="702800"/>
                <a:gridCol w="1413225"/>
                <a:gridCol w="1107900"/>
                <a:gridCol w="1125350"/>
              </a:tblGrid>
              <a:tr h="178825">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Metric</a:t>
                      </a:r>
                      <a:endParaRPr b="1" sz="9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Description</a:t>
                      </a:r>
                      <a:endParaRPr b="1" sz="9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rowSpan="2">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Weight</a:t>
                      </a:r>
                      <a:endParaRPr b="1" sz="9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gridSpan="3">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Scores</a:t>
                      </a:r>
                      <a:endParaRPr b="1" sz="9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hMerge="1"/>
                <a:tc hMerge="1"/>
              </a:tr>
              <a:tr h="178825">
                <a:tc vMerge="1"/>
                <a:tc vMerge="1"/>
                <a:tc vMerge="1"/>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3</a:t>
                      </a:r>
                      <a:endParaRPr b="1" sz="9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2</a:t>
                      </a:r>
                      <a:endParaRPr b="1" sz="9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900">
                          <a:latin typeface="Playfair Display"/>
                          <a:ea typeface="Playfair Display"/>
                          <a:cs typeface="Playfair Display"/>
                          <a:sym typeface="Playfair Display"/>
                        </a:rPr>
                        <a:t>1</a:t>
                      </a:r>
                      <a:endParaRPr b="1" sz="900">
                        <a:latin typeface="Playfair Display"/>
                        <a:ea typeface="Playfair Display"/>
                        <a:cs typeface="Playfair Display"/>
                        <a:sym typeface="Playfair Display"/>
                      </a:endParaRPr>
                    </a:p>
                  </a:txBody>
                  <a:tcPr marT="19050" marB="19050" marR="28575" marL="28575" anchor="b">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481100">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Mass</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While C.4 gives the team an upper limit of 450kg,</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mass should be minimized for ease of transportation,</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as well as mounting</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0.15</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Material Density below 2 g/cc.</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Material density between 2 and 3 g/cc.</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Material density greater than 3 g/cc.</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709025">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Strength</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In order to fulfill 1.1.5, 1.1.6, 1.2.1, and 1.2.2 the enclosure</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needs to be sufficiently strong to avoid mounted components</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from coming loose during testing as well as during</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transportation</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0.2</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Tensile strength greater than 150 MPa.</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Tensile strength between 50-150 MPa.</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Tensile strength less than 50 MPa.</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822950">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Cost</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The Team has a budget of $4000 dollars. It is anticipated that a</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good portion of the </a:t>
                      </a:r>
                      <a:r>
                        <a:rPr lang="en" sz="800">
                          <a:latin typeface="Playfair Display"/>
                          <a:ea typeface="Playfair Display"/>
                          <a:cs typeface="Playfair Display"/>
                          <a:sym typeface="Playfair Display"/>
                        </a:rPr>
                        <a:t>team's</a:t>
                      </a:r>
                      <a:r>
                        <a:rPr lang="en" sz="800">
                          <a:latin typeface="Playfair Display"/>
                          <a:ea typeface="Playfair Display"/>
                          <a:cs typeface="Playfair Display"/>
                          <a:sym typeface="Playfair Display"/>
                        </a:rPr>
                        <a:t> budget will be taken up by sensor</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selection, so minimizing the cost of materials for manufacturing</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is key to fulfilling C.1</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0.2</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Less than $250.</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$250-$500</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Greater than $500.</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822950">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Manufacturability</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The team has a strict timeline to fulfill 1.3.1, with a testing date</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on April 6th at the SOSC. If assembly components need to be</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remanufactured close to the</a:t>
                      </a:r>
                      <a:endParaRPr sz="800">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testing date, slow manufacturing time</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0.45</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Less than a week to manufacture. Materials available off the shelf</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Between 1 - 4 weeks to manufacture. Materials readily available to purchase</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latin typeface="Playfair Display"/>
                          <a:ea typeface="Playfair Display"/>
                          <a:cs typeface="Playfair Display"/>
                          <a:sym typeface="Playfair Display"/>
                        </a:rPr>
                        <a:t>Longer than 1 month to manufacture. Materials not readily available/require special order.</a:t>
                      </a:r>
                      <a:endParaRPr sz="8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pic>
        <p:nvPicPr>
          <p:cNvPr id="587" name="Google Shape;587;p62"/>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3"/>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Trade Study: Chassis Material</a:t>
            </a:r>
            <a:endParaRPr sz="2600" u="sng">
              <a:latin typeface="Playfair Display SemiBold"/>
              <a:ea typeface="Playfair Display SemiBold"/>
              <a:cs typeface="Playfair Display SemiBold"/>
              <a:sym typeface="Playfair Display SemiBold"/>
            </a:endParaRPr>
          </a:p>
        </p:txBody>
      </p:sp>
      <p:sp>
        <p:nvSpPr>
          <p:cNvPr id="593" name="Google Shape;593;p63"/>
          <p:cNvSpPr txBox="1"/>
          <p:nvPr>
            <p:ph idx="12" type="sldNum"/>
          </p:nvPr>
        </p:nvSpPr>
        <p:spPr>
          <a:xfrm>
            <a:off x="8755050" y="49179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594" name="Google Shape;594;p63"/>
          <p:cNvGraphicFramePr/>
          <p:nvPr/>
        </p:nvGraphicFramePr>
        <p:xfrm>
          <a:off x="952513" y="1418838"/>
          <a:ext cx="3000000" cy="3000000"/>
        </p:xfrm>
        <a:graphic>
          <a:graphicData uri="http://schemas.openxmlformats.org/drawingml/2006/table">
            <a:tbl>
              <a:tblPr>
                <a:noFill/>
                <a:tableStyleId>{43E60D9E-974E-459F-97BC-CBA8A4A5BE49}</a:tableStyleId>
              </a:tblPr>
              <a:tblGrid>
                <a:gridCol w="1657775"/>
                <a:gridCol w="1547275"/>
                <a:gridCol w="1381475"/>
                <a:gridCol w="1270975"/>
                <a:gridCol w="1381475"/>
              </a:tblGrid>
              <a:tr h="384300">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Metric</a:t>
                      </a:r>
                      <a:endParaRPr b="1" sz="12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Weight</a:t>
                      </a:r>
                      <a:endParaRPr b="1" sz="12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Aluminum</a:t>
                      </a:r>
                      <a:endParaRPr b="1" sz="12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Acrylic</a:t>
                      </a:r>
                      <a:endParaRPr b="1" sz="12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b="1" lang="en" sz="1200">
                          <a:latin typeface="Playfair Display"/>
                          <a:ea typeface="Playfair Display"/>
                          <a:cs typeface="Playfair Display"/>
                          <a:sym typeface="Playfair Display"/>
                        </a:rPr>
                        <a:t>PLA</a:t>
                      </a:r>
                      <a:endParaRPr b="1" sz="12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3843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Mass Density [g/cc]</a:t>
                      </a:r>
                      <a:endParaRPr sz="11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0.15</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43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Strength [MPa]</a:t>
                      </a:r>
                      <a:endParaRPr sz="11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1</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43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Cost [$]</a:t>
                      </a:r>
                      <a:endParaRPr sz="11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84300">
                <a:tc>
                  <a:txBody>
                    <a:bodyPr/>
                    <a:lstStyle/>
                    <a:p>
                      <a:pPr indent="0" lvl="0" marL="0" rtl="0" algn="ctr">
                        <a:lnSpc>
                          <a:spcPct val="115000"/>
                        </a:lnSpc>
                        <a:spcBef>
                          <a:spcPts val="0"/>
                        </a:spcBef>
                        <a:spcAft>
                          <a:spcPts val="0"/>
                        </a:spcAft>
                        <a:buNone/>
                      </a:pPr>
                      <a:r>
                        <a:rPr lang="en" sz="1100">
                          <a:latin typeface="Playfair Display"/>
                          <a:ea typeface="Playfair Display"/>
                          <a:cs typeface="Playfair Display"/>
                          <a:sym typeface="Playfair Display"/>
                        </a:rPr>
                        <a:t>Manufacturability</a:t>
                      </a:r>
                      <a:endParaRPr sz="1100">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0.45</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tcPr>
                </a:tc>
              </a:tr>
              <a:tr h="384300">
                <a:tc>
                  <a:txBody>
                    <a:bodyPr/>
                    <a:lstStyle/>
                    <a:p>
                      <a:pPr indent="0" lvl="0" marL="0" rtl="0" algn="ctr">
                        <a:lnSpc>
                          <a:spcPct val="115000"/>
                        </a:lnSpc>
                        <a:spcBef>
                          <a:spcPts val="0"/>
                        </a:spcBef>
                        <a:spcAft>
                          <a:spcPts val="0"/>
                        </a:spcAft>
                        <a:buNone/>
                      </a:pPr>
                      <a:r>
                        <a:rPr lang="en" sz="1100">
                          <a:solidFill>
                            <a:schemeClr val="dk1"/>
                          </a:solidFill>
                          <a:latin typeface="Playfair Display"/>
                          <a:ea typeface="Playfair Display"/>
                          <a:cs typeface="Playfair Display"/>
                          <a:sym typeface="Playfair Display"/>
                        </a:rPr>
                        <a:t>Score</a:t>
                      </a:r>
                      <a:endParaRPr sz="1100">
                        <a:solidFill>
                          <a:schemeClr val="dk1"/>
                        </a:solidFill>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
                          <a:solidFill>
                            <a:schemeClr val="dk1"/>
                          </a:solidFill>
                          <a:latin typeface="Playfair Display"/>
                          <a:ea typeface="Playfair Display"/>
                          <a:cs typeface="Playfair Display"/>
                          <a:sym typeface="Playfair Display"/>
                        </a:rPr>
                        <a:t>1</a:t>
                      </a:r>
                      <a:endParaRPr>
                        <a:solidFill>
                          <a:schemeClr val="dk1"/>
                        </a:solidFill>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
                          <a:solidFill>
                            <a:schemeClr val="dk1"/>
                          </a:solidFill>
                          <a:latin typeface="Playfair Display"/>
                          <a:ea typeface="Playfair Display"/>
                          <a:cs typeface="Playfair Display"/>
                          <a:sym typeface="Playfair Display"/>
                        </a:rPr>
                        <a:t>2.2</a:t>
                      </a:r>
                      <a:endParaRPr>
                        <a:solidFill>
                          <a:schemeClr val="dk1"/>
                        </a:solidFill>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lang="en">
                          <a:solidFill>
                            <a:schemeClr val="dk1"/>
                          </a:solidFill>
                          <a:latin typeface="Playfair Display"/>
                          <a:ea typeface="Playfair Display"/>
                          <a:cs typeface="Playfair Display"/>
                          <a:sym typeface="Playfair Display"/>
                        </a:rPr>
                        <a:t>2.35</a:t>
                      </a:r>
                      <a:endParaRPr>
                        <a:solidFill>
                          <a:schemeClr val="dk1"/>
                        </a:solidFill>
                        <a:latin typeface="Playfair Display"/>
                        <a:ea typeface="Playfair Display"/>
                        <a:cs typeface="Playfair Display"/>
                        <a:sym typeface="Playfair Display"/>
                      </a:endParaRPr>
                    </a:p>
                  </a:txBody>
                  <a:tcPr marT="19050" marB="19050" marR="28575" marL="28575" anchor="ctr">
                    <a:lnL cap="flat" cmpd="sng" w="9525">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solidFill>
                            <a:schemeClr val="dk1"/>
                          </a:solidFill>
                          <a:latin typeface="Playfair Display"/>
                          <a:ea typeface="Playfair Display"/>
                          <a:cs typeface="Playfair Display"/>
                          <a:sym typeface="Playfair Display"/>
                        </a:rPr>
                        <a:t>2.6</a:t>
                      </a:r>
                      <a:endParaRPr b="1">
                        <a:solidFill>
                          <a:schemeClr val="dk1"/>
                        </a:solidFill>
                        <a:latin typeface="Playfair Display"/>
                        <a:ea typeface="Playfair Display"/>
                        <a:cs typeface="Playfair Display"/>
                        <a:sym typeface="Playfair Display"/>
                      </a:endParaRPr>
                    </a:p>
                  </a:txBody>
                  <a:tcPr marT="19050" marB="19050" marR="28575" marL="28575" anchor="ctr">
                    <a:lnL cap="flat" cmpd="sng" w="19050">
                      <a:solidFill>
                        <a:srgbClr val="005BAD"/>
                      </a:solidFill>
                      <a:prstDash val="solid"/>
                      <a:round/>
                      <a:headEnd len="sm" w="sm" type="none"/>
                      <a:tailEnd len="sm" w="sm" type="none"/>
                    </a:lnL>
                    <a:lnR cap="flat" cmpd="sng" w="19050">
                      <a:solidFill>
                        <a:srgbClr val="005BAD"/>
                      </a:solidFill>
                      <a:prstDash val="solid"/>
                      <a:round/>
                      <a:headEnd len="sm" w="sm" type="none"/>
                      <a:tailEnd len="sm" w="sm" type="none"/>
                    </a:lnR>
                    <a:lnT cap="flat" cmpd="sng" w="19050">
                      <a:solidFill>
                        <a:srgbClr val="005BAD"/>
                      </a:solidFill>
                      <a:prstDash val="solid"/>
                      <a:round/>
                      <a:headEnd len="sm" w="sm" type="none"/>
                      <a:tailEnd len="sm" w="sm" type="none"/>
                    </a:lnT>
                    <a:lnB cap="flat" cmpd="sng" w="19050">
                      <a:solidFill>
                        <a:srgbClr val="005BAD"/>
                      </a:solidFill>
                      <a:prstDash val="solid"/>
                      <a:round/>
                      <a:headEnd len="sm" w="sm" type="none"/>
                      <a:tailEnd len="sm" w="sm" type="none"/>
                    </a:lnB>
                    <a:solidFill>
                      <a:srgbClr val="B7B7B7"/>
                    </a:solidFill>
                  </a:tcPr>
                </a:tc>
              </a:tr>
            </a:tbl>
          </a:graphicData>
        </a:graphic>
      </p:graphicFrame>
      <p:pic>
        <p:nvPicPr>
          <p:cNvPr id="595" name="Google Shape;595;p63"/>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4"/>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Current Test Subject</a:t>
            </a:r>
            <a:endParaRPr sz="2600" u="sng">
              <a:latin typeface="Playfair Display SemiBold"/>
              <a:ea typeface="Playfair Display SemiBold"/>
              <a:cs typeface="Playfair Display SemiBold"/>
              <a:sym typeface="Playfair Display SemiBold"/>
            </a:endParaRPr>
          </a:p>
        </p:txBody>
      </p:sp>
      <p:sp>
        <p:nvSpPr>
          <p:cNvPr id="601" name="Google Shape;601;p64"/>
          <p:cNvSpPr txBox="1"/>
          <p:nvPr>
            <p:ph idx="12" type="sldNum"/>
          </p:nvPr>
        </p:nvSpPr>
        <p:spPr>
          <a:xfrm>
            <a:off x="8827725" y="4979275"/>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602" name="Google Shape;602;p64"/>
          <p:cNvSpPr txBox="1"/>
          <p:nvPr/>
        </p:nvSpPr>
        <p:spPr>
          <a:xfrm>
            <a:off x="475450" y="1100900"/>
            <a:ext cx="49863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Preliminary CAD block design</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This specific </a:t>
            </a:r>
            <a:r>
              <a:rPr lang="en">
                <a:latin typeface="Playfair Display"/>
                <a:ea typeface="Playfair Display"/>
                <a:cs typeface="Playfair Display"/>
                <a:sym typeface="Playfair Display"/>
              </a:rPr>
              <a:t>design</a:t>
            </a:r>
            <a:r>
              <a:rPr lang="en">
                <a:latin typeface="Playfair Display"/>
                <a:ea typeface="Playfair Display"/>
                <a:cs typeface="Playfair Display"/>
                <a:sym typeface="Playfair Display"/>
              </a:rPr>
              <a:t> shape and size is inspired by the </a:t>
            </a:r>
            <a:r>
              <a:rPr lang="en">
                <a:latin typeface="Playfair Display"/>
                <a:ea typeface="Playfair Display"/>
                <a:cs typeface="Playfair Display"/>
                <a:sym typeface="Playfair Display"/>
              </a:rPr>
              <a:t>LM 2100</a:t>
            </a:r>
            <a:r>
              <a:rPr lang="en">
                <a:latin typeface="Playfair Display"/>
                <a:ea typeface="Playfair Display"/>
                <a:cs typeface="Playfair Display"/>
                <a:sym typeface="Playfair Display"/>
              </a:rPr>
              <a:t> series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The test subject will be made as simple as possible, seeing as it is just acting as the object that the sensor suite will identify</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Dimensions: 4.75ft x 6ft x 12 ft</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Given its larger size, this will likely be made using a blend of sheet metal (for the bus) and 3D printed PLA (for the mock solar panels)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Checkerboard pattern may be included on the exterior of the bus</a:t>
            </a:r>
            <a:endParaRPr>
              <a:latin typeface="Playfair Display"/>
              <a:ea typeface="Playfair Display"/>
              <a:cs typeface="Playfair Display"/>
              <a:sym typeface="Playfair Display"/>
            </a:endParaRPr>
          </a:p>
        </p:txBody>
      </p:sp>
      <p:pic>
        <p:nvPicPr>
          <p:cNvPr id="603" name="Google Shape;603;p64"/>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604" name="Google Shape;604;p64"/>
          <p:cNvPicPr preferRelativeResize="0"/>
          <p:nvPr/>
        </p:nvPicPr>
        <p:blipFill>
          <a:blip r:embed="rId4">
            <a:alphaModFix/>
          </a:blip>
          <a:stretch>
            <a:fillRect/>
          </a:stretch>
        </p:blipFill>
        <p:spPr>
          <a:xfrm>
            <a:off x="5850220" y="1543425"/>
            <a:ext cx="2904840" cy="14546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5"/>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Chassis </a:t>
            </a:r>
            <a:r>
              <a:rPr lang="en" sz="2600" u="sng">
                <a:latin typeface="Playfair Display SemiBold"/>
                <a:ea typeface="Playfair Display SemiBold"/>
                <a:cs typeface="Playfair Display SemiBold"/>
                <a:sym typeface="Playfair Display SemiBold"/>
              </a:rPr>
              <a:t>References</a:t>
            </a:r>
            <a:endParaRPr sz="2600" u="sng">
              <a:latin typeface="Playfair Display SemiBold"/>
              <a:ea typeface="Playfair Display SemiBold"/>
              <a:cs typeface="Playfair Display SemiBold"/>
              <a:sym typeface="Playfair Display SemiBold"/>
            </a:endParaRPr>
          </a:p>
        </p:txBody>
      </p:sp>
      <p:pic>
        <p:nvPicPr>
          <p:cNvPr id="610" name="Google Shape;610;p65"/>
          <p:cNvPicPr preferRelativeResize="0"/>
          <p:nvPr/>
        </p:nvPicPr>
        <p:blipFill>
          <a:blip r:embed="rId3">
            <a:alphaModFix/>
          </a:blip>
          <a:stretch>
            <a:fillRect/>
          </a:stretch>
        </p:blipFill>
        <p:spPr>
          <a:xfrm>
            <a:off x="636575" y="1550427"/>
            <a:ext cx="4801526" cy="2701600"/>
          </a:xfrm>
          <a:prstGeom prst="rect">
            <a:avLst/>
          </a:prstGeom>
          <a:noFill/>
          <a:ln>
            <a:noFill/>
          </a:ln>
        </p:spPr>
      </p:pic>
      <p:sp>
        <p:nvSpPr>
          <p:cNvPr id="611" name="Google Shape;611;p65"/>
          <p:cNvSpPr txBox="1"/>
          <p:nvPr>
            <p:ph idx="1" type="body"/>
          </p:nvPr>
        </p:nvSpPr>
        <p:spPr>
          <a:xfrm>
            <a:off x="5490175" y="1272975"/>
            <a:ext cx="3337500" cy="3067500"/>
          </a:xfrm>
          <a:prstGeom prst="rect">
            <a:avLst/>
          </a:prstGeom>
        </p:spPr>
        <p:txBody>
          <a:bodyPr anchorCtr="0" anchor="ctr" bIns="91425" lIns="91425" spcFirstLastPara="1" rIns="91425" wrap="square" tIns="91425">
            <a:noAutofit/>
          </a:bodyPr>
          <a:lstStyle/>
          <a:p>
            <a:pPr indent="-304800" lvl="0" marL="457200" rtl="0" algn="l">
              <a:spcBef>
                <a:spcPts val="600"/>
              </a:spcBef>
              <a:spcAft>
                <a:spcPts val="0"/>
              </a:spcAft>
              <a:buSzPts val="1200"/>
              <a:buFont typeface="Playfair Display"/>
              <a:buChar char="●"/>
            </a:pPr>
            <a:r>
              <a:rPr lang="en" sz="1200">
                <a:latin typeface="Playfair Display"/>
                <a:ea typeface="Playfair Display"/>
                <a:cs typeface="Playfair Display"/>
                <a:sym typeface="Playfair Display"/>
              </a:rPr>
              <a:t>MARCo PoLo is being developed for use on the LINUSS (Lockheed Martin </a:t>
            </a:r>
            <a:r>
              <a:rPr lang="en" sz="1200">
                <a:highlight>
                  <a:srgbClr val="FFFFFF"/>
                </a:highlight>
                <a:latin typeface="Playfair Display"/>
                <a:ea typeface="Playfair Display"/>
                <a:cs typeface="Playfair Display"/>
                <a:sym typeface="Playfair Display"/>
              </a:rPr>
              <a:t>In-space Upgrade Satellite System</a:t>
            </a:r>
            <a:r>
              <a:rPr lang="en" sz="1200">
                <a:latin typeface="Playfair Display"/>
                <a:ea typeface="Playfair Display"/>
                <a:cs typeface="Playfair Display"/>
                <a:sym typeface="Playfair Display"/>
              </a:rPr>
              <a:t>) CubeSat</a:t>
            </a:r>
            <a:endParaRPr sz="1200">
              <a:latin typeface="Playfair Display"/>
              <a:ea typeface="Playfair Display"/>
              <a:cs typeface="Playfair Display"/>
              <a:sym typeface="Playfair Display"/>
            </a:endParaRPr>
          </a:p>
          <a:p>
            <a:pPr indent="-304800" lvl="1" marL="9144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2 LM 50</a:t>
            </a:r>
            <a:r>
              <a:rPr baseline="30000" lang="en" sz="1200">
                <a:latin typeface="Playfair Display"/>
                <a:ea typeface="Playfair Display"/>
                <a:cs typeface="Playfair Display"/>
                <a:sym typeface="Playfair Display"/>
              </a:rPr>
              <a:t>TM </a:t>
            </a:r>
            <a:r>
              <a:rPr lang="en" sz="1200">
                <a:latin typeface="Playfair Display"/>
                <a:ea typeface="Playfair Display"/>
                <a:cs typeface="Playfair Display"/>
                <a:sym typeface="Playfair Display"/>
              </a:rPr>
              <a:t>12U vehicles in </a:t>
            </a:r>
            <a:r>
              <a:rPr lang="en" sz="1200">
                <a:latin typeface="Playfair Display"/>
                <a:ea typeface="Playfair Display"/>
                <a:cs typeface="Playfair Display"/>
                <a:sym typeface="Playfair Display"/>
              </a:rPr>
              <a:t>geosynchronous</a:t>
            </a:r>
            <a:r>
              <a:rPr lang="en" sz="1200">
                <a:latin typeface="Playfair Display"/>
                <a:ea typeface="Playfair Display"/>
                <a:cs typeface="Playfair Display"/>
                <a:sym typeface="Playfair Display"/>
              </a:rPr>
              <a:t> orbit</a:t>
            </a:r>
            <a:endParaRPr sz="1200">
              <a:latin typeface="Playfair Display"/>
              <a:ea typeface="Playfair Display"/>
              <a:cs typeface="Playfair Display"/>
              <a:sym typeface="Playfair Display"/>
            </a:endParaRPr>
          </a:p>
          <a:p>
            <a:pPr indent="-304800" lvl="1" marL="9144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a:t>
            </a:r>
            <a:r>
              <a:rPr lang="en" sz="1200">
                <a:highlight>
                  <a:srgbClr val="FFFFFF"/>
                </a:highlight>
                <a:latin typeface="Playfair Display"/>
                <a:ea typeface="Playfair Display"/>
                <a:cs typeface="Playfair Display"/>
                <a:sym typeface="Playfair Display"/>
              </a:rPr>
              <a:t>LINUSS’ mission is to validate essential maneuvering capabilities for Lockheed Martin’s future space upgrade and servicing missions, as well as to showcase miniaturized Space Domain Awareness capabilities.”</a:t>
            </a:r>
            <a:endParaRPr sz="1200">
              <a:latin typeface="Playfair Display"/>
              <a:ea typeface="Playfair Display"/>
              <a:cs typeface="Playfair Display"/>
              <a:sym typeface="Playfair Display"/>
            </a:endParaRPr>
          </a:p>
        </p:txBody>
      </p:sp>
      <p:pic>
        <p:nvPicPr>
          <p:cNvPr id="612" name="Google Shape;612;p65"/>
          <p:cNvPicPr preferRelativeResize="0"/>
          <p:nvPr/>
        </p:nvPicPr>
        <p:blipFill>
          <a:blip r:embed="rId4">
            <a:alphaModFix/>
          </a:blip>
          <a:stretch>
            <a:fillRect/>
          </a:stretch>
        </p:blipFill>
        <p:spPr>
          <a:xfrm>
            <a:off x="8238950" y="304100"/>
            <a:ext cx="588775" cy="588800"/>
          </a:xfrm>
          <a:prstGeom prst="rect">
            <a:avLst/>
          </a:prstGeom>
          <a:noFill/>
          <a:ln>
            <a:noFill/>
          </a:ln>
        </p:spPr>
      </p:pic>
      <p:sp>
        <p:nvSpPr>
          <p:cNvPr id="613" name="Google Shape;613;p65"/>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6"/>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Test Subject </a:t>
            </a:r>
            <a:r>
              <a:rPr lang="en" sz="2600" u="sng">
                <a:latin typeface="Playfair Display SemiBold"/>
                <a:ea typeface="Playfair Display SemiBold"/>
                <a:cs typeface="Playfair Display SemiBold"/>
                <a:sym typeface="Playfair Display SemiBold"/>
              </a:rPr>
              <a:t>References</a:t>
            </a:r>
            <a:endParaRPr sz="2600" u="sng">
              <a:latin typeface="Playfair Display SemiBold"/>
              <a:ea typeface="Playfair Display SemiBold"/>
              <a:cs typeface="Playfair Display SemiBold"/>
              <a:sym typeface="Playfair Display SemiBold"/>
            </a:endParaRPr>
          </a:p>
        </p:txBody>
      </p:sp>
      <p:sp>
        <p:nvSpPr>
          <p:cNvPr id="619" name="Google Shape;619;p66"/>
          <p:cNvSpPr txBox="1"/>
          <p:nvPr>
            <p:ph idx="12" type="sldNum"/>
          </p:nvPr>
        </p:nvSpPr>
        <p:spPr>
          <a:xfrm>
            <a:off x="8827725" y="4989500"/>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620" name="Google Shape;620;p66"/>
          <p:cNvPicPr preferRelativeResize="0"/>
          <p:nvPr/>
        </p:nvPicPr>
        <p:blipFill>
          <a:blip r:embed="rId3">
            <a:alphaModFix/>
          </a:blip>
          <a:stretch>
            <a:fillRect/>
          </a:stretch>
        </p:blipFill>
        <p:spPr>
          <a:xfrm>
            <a:off x="314050" y="909026"/>
            <a:ext cx="3441940" cy="914400"/>
          </a:xfrm>
          <a:prstGeom prst="rect">
            <a:avLst/>
          </a:prstGeom>
          <a:noFill/>
          <a:ln>
            <a:noFill/>
          </a:ln>
          <a:effectLst>
            <a:outerShdw blurRad="57150" rotWithShape="0" algn="bl" dir="1980000" dist="57150">
              <a:srgbClr val="000000">
                <a:alpha val="50000"/>
              </a:srgbClr>
            </a:outerShdw>
          </a:effectLst>
        </p:spPr>
      </p:pic>
      <p:pic>
        <p:nvPicPr>
          <p:cNvPr id="621" name="Google Shape;621;p66"/>
          <p:cNvPicPr preferRelativeResize="0"/>
          <p:nvPr/>
        </p:nvPicPr>
        <p:blipFill>
          <a:blip r:embed="rId4">
            <a:alphaModFix/>
          </a:blip>
          <a:stretch>
            <a:fillRect/>
          </a:stretch>
        </p:blipFill>
        <p:spPr>
          <a:xfrm>
            <a:off x="2016826" y="1886001"/>
            <a:ext cx="3433313" cy="914400"/>
          </a:xfrm>
          <a:prstGeom prst="rect">
            <a:avLst/>
          </a:prstGeom>
          <a:noFill/>
          <a:ln>
            <a:noFill/>
          </a:ln>
          <a:effectLst>
            <a:outerShdw blurRad="57150" rotWithShape="0" algn="bl" dir="1980000" dist="57150">
              <a:srgbClr val="000000">
                <a:alpha val="50000"/>
              </a:srgbClr>
            </a:outerShdw>
          </a:effectLst>
        </p:spPr>
      </p:pic>
      <p:pic>
        <p:nvPicPr>
          <p:cNvPr id="622" name="Google Shape;622;p66"/>
          <p:cNvPicPr preferRelativeResize="0"/>
          <p:nvPr/>
        </p:nvPicPr>
        <p:blipFill>
          <a:blip r:embed="rId5">
            <a:alphaModFix/>
          </a:blip>
          <a:stretch>
            <a:fillRect/>
          </a:stretch>
        </p:blipFill>
        <p:spPr>
          <a:xfrm>
            <a:off x="3727712" y="2862977"/>
            <a:ext cx="3424686" cy="914400"/>
          </a:xfrm>
          <a:prstGeom prst="rect">
            <a:avLst/>
          </a:prstGeom>
          <a:noFill/>
          <a:ln>
            <a:noFill/>
          </a:ln>
          <a:effectLst>
            <a:outerShdw blurRad="57150" rotWithShape="0" algn="bl" dir="1980000" dist="57150">
              <a:srgbClr val="000000">
                <a:alpha val="50000"/>
              </a:srgbClr>
            </a:outerShdw>
          </a:effectLst>
        </p:spPr>
      </p:pic>
      <p:pic>
        <p:nvPicPr>
          <p:cNvPr id="623" name="Google Shape;623;p66"/>
          <p:cNvPicPr preferRelativeResize="0"/>
          <p:nvPr/>
        </p:nvPicPr>
        <p:blipFill>
          <a:blip r:embed="rId6">
            <a:alphaModFix/>
          </a:blip>
          <a:stretch>
            <a:fillRect/>
          </a:stretch>
        </p:blipFill>
        <p:spPr>
          <a:xfrm>
            <a:off x="5304489" y="3839951"/>
            <a:ext cx="3450568" cy="914400"/>
          </a:xfrm>
          <a:prstGeom prst="rect">
            <a:avLst/>
          </a:prstGeom>
          <a:noFill/>
          <a:ln>
            <a:noFill/>
          </a:ln>
          <a:effectLst>
            <a:outerShdw blurRad="57150" rotWithShape="0" algn="bl" dir="1980000" dist="57150">
              <a:srgbClr val="000000">
                <a:alpha val="50000"/>
              </a:srgbClr>
            </a:outerShdw>
          </a:effectLst>
        </p:spPr>
      </p:pic>
      <p:sp>
        <p:nvSpPr>
          <p:cNvPr id="624" name="Google Shape;624;p66"/>
          <p:cNvSpPr txBox="1"/>
          <p:nvPr/>
        </p:nvSpPr>
        <p:spPr>
          <a:xfrm>
            <a:off x="3055575" y="892975"/>
            <a:ext cx="3347400" cy="946500"/>
          </a:xfrm>
          <a:prstGeom prst="rect">
            <a:avLst/>
          </a:prstGeom>
          <a:noFill/>
          <a:ln>
            <a:noFill/>
          </a:ln>
        </p:spPr>
        <p:txBody>
          <a:bodyPr anchorCtr="0" anchor="t" bIns="91425" lIns="91425" spcFirstLastPara="1" rIns="91425" wrap="square" tIns="91425">
            <a:spAutoFit/>
          </a:bodyPr>
          <a:lstStyle/>
          <a:p>
            <a:pPr indent="-285750" lvl="0" marL="11176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Weight:  ~2-330 lbs / 1-150 kg</a:t>
            </a:r>
            <a:endParaRPr sz="900">
              <a:solidFill>
                <a:srgbClr val="626365"/>
              </a:solidFill>
              <a:highlight>
                <a:srgbClr val="FFFFFF"/>
              </a:highlight>
              <a:latin typeface="Playfair Display"/>
              <a:ea typeface="Playfair Display"/>
              <a:cs typeface="Playfair Display"/>
              <a:sym typeface="Playfair Display"/>
            </a:endParaRPr>
          </a:p>
          <a:p>
            <a:pPr indent="-285750" lvl="0" marL="11176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Power:  2-250 W</a:t>
            </a:r>
            <a:endParaRPr sz="900">
              <a:solidFill>
                <a:srgbClr val="626365"/>
              </a:solidFill>
              <a:highlight>
                <a:srgbClr val="FFFFFF"/>
              </a:highlight>
              <a:latin typeface="Playfair Display"/>
              <a:ea typeface="Playfair Display"/>
              <a:cs typeface="Playfair Display"/>
              <a:sym typeface="Playfair Display"/>
            </a:endParaRPr>
          </a:p>
          <a:p>
            <a:pPr indent="-285750" lvl="0" marL="11176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Size:  1U to half ESPA</a:t>
            </a:r>
            <a:endParaRPr sz="900">
              <a:solidFill>
                <a:srgbClr val="626365"/>
              </a:solidFill>
              <a:highlight>
                <a:srgbClr val="FFFFFF"/>
              </a:highlight>
              <a:latin typeface="Playfair Display"/>
              <a:ea typeface="Playfair Display"/>
              <a:cs typeface="Playfair Display"/>
              <a:sym typeface="Playfair Display"/>
            </a:endParaRPr>
          </a:p>
          <a:p>
            <a:pPr indent="-285750" lvl="0" marL="11176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Mission life: Three months to five years</a:t>
            </a:r>
            <a:endParaRPr>
              <a:latin typeface="PT Serif"/>
              <a:ea typeface="PT Serif"/>
              <a:cs typeface="PT Serif"/>
              <a:sym typeface="PT Serif"/>
            </a:endParaRPr>
          </a:p>
        </p:txBody>
      </p:sp>
      <p:sp>
        <p:nvSpPr>
          <p:cNvPr id="625" name="Google Shape;625;p66"/>
          <p:cNvSpPr txBox="1"/>
          <p:nvPr/>
        </p:nvSpPr>
        <p:spPr>
          <a:xfrm>
            <a:off x="5356075" y="1973750"/>
            <a:ext cx="3347400" cy="738900"/>
          </a:xfrm>
          <a:prstGeom prst="rect">
            <a:avLst/>
          </a:prstGeom>
          <a:noFill/>
          <a:ln>
            <a:noFill/>
          </a:ln>
        </p:spPr>
        <p:txBody>
          <a:bodyPr anchorCtr="0" anchor="t" bIns="91425" lIns="91425" spcFirstLastPara="1" rIns="91425" wrap="square" tIns="91425">
            <a:spAutoFit/>
          </a:bodyPr>
          <a:lstStyle/>
          <a:p>
            <a:pPr indent="-285750" lvl="0" marL="457200" rtl="0" algn="l">
              <a:lnSpc>
                <a:spcPct val="150000"/>
              </a:lnSpc>
              <a:spcBef>
                <a:spcPts val="80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Weight:  400-800 kg</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Power:  1.3-16.0 kW</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Size:  ~1.1 x 1.7 m footprint / 1.5-3.0 m tall</a:t>
            </a:r>
            <a:endParaRPr sz="900">
              <a:latin typeface="Playfair Display"/>
              <a:ea typeface="Playfair Display"/>
              <a:cs typeface="Playfair Display"/>
              <a:sym typeface="Playfair Display"/>
            </a:endParaRPr>
          </a:p>
        </p:txBody>
      </p:sp>
      <p:sp>
        <p:nvSpPr>
          <p:cNvPr id="626" name="Google Shape;626;p66"/>
          <p:cNvSpPr txBox="1"/>
          <p:nvPr/>
        </p:nvSpPr>
        <p:spPr>
          <a:xfrm>
            <a:off x="1254350" y="2950725"/>
            <a:ext cx="3347400" cy="738900"/>
          </a:xfrm>
          <a:prstGeom prst="rect">
            <a:avLst/>
          </a:prstGeom>
          <a:noFill/>
          <a:ln>
            <a:noFill/>
          </a:ln>
        </p:spPr>
        <p:txBody>
          <a:bodyPr anchorCtr="0" anchor="t" bIns="91425" lIns="91425" spcFirstLastPara="1" rIns="91425" wrap="square" tIns="91425">
            <a:spAutoFit/>
          </a:bodyPr>
          <a:lstStyle/>
          <a:p>
            <a:pPr indent="-285750" lvl="0" marL="457200" rtl="0" algn="l">
              <a:lnSpc>
                <a:spcPct val="150000"/>
              </a:lnSpc>
              <a:spcBef>
                <a:spcPts val="80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Weight:  606-4,850 lbs / 275-2,200 kg</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Power:  1.5-10 kW</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Size:  ~6 ft / ~1.8 m tall hexagon</a:t>
            </a:r>
            <a:endParaRPr sz="900">
              <a:latin typeface="Playfair Display"/>
              <a:ea typeface="Playfair Display"/>
              <a:cs typeface="Playfair Display"/>
              <a:sym typeface="Playfair Display"/>
            </a:endParaRPr>
          </a:p>
        </p:txBody>
      </p:sp>
      <p:sp>
        <p:nvSpPr>
          <p:cNvPr id="627" name="Google Shape;627;p66"/>
          <p:cNvSpPr txBox="1"/>
          <p:nvPr/>
        </p:nvSpPr>
        <p:spPr>
          <a:xfrm>
            <a:off x="2601150" y="3956000"/>
            <a:ext cx="3347400" cy="738900"/>
          </a:xfrm>
          <a:prstGeom prst="rect">
            <a:avLst/>
          </a:prstGeom>
          <a:noFill/>
          <a:ln>
            <a:noFill/>
          </a:ln>
        </p:spPr>
        <p:txBody>
          <a:bodyPr anchorCtr="0" anchor="t" bIns="91425" lIns="91425" spcFirstLastPara="1" rIns="91425" wrap="square" tIns="91425">
            <a:spAutoFit/>
          </a:bodyPr>
          <a:lstStyle/>
          <a:p>
            <a:pPr indent="-285750" lvl="0" marL="457200" rtl="0" algn="l">
              <a:lnSpc>
                <a:spcPct val="150000"/>
              </a:lnSpc>
              <a:spcBef>
                <a:spcPts val="80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Weight:  5,070-14,330 lbs / 2,300-6,500 kg</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Power:  20 kW</a:t>
            </a:r>
            <a:endParaRPr sz="900">
              <a:solidFill>
                <a:srgbClr val="626365"/>
              </a:solidFill>
              <a:highlight>
                <a:srgbClr val="FFFFFF"/>
              </a:highlight>
              <a:latin typeface="Playfair Display"/>
              <a:ea typeface="Playfair Display"/>
              <a:cs typeface="Playfair Display"/>
              <a:sym typeface="Playfair Display"/>
            </a:endParaRPr>
          </a:p>
          <a:p>
            <a:pPr indent="-285750" lvl="0" marL="457200" rtl="0" algn="l">
              <a:lnSpc>
                <a:spcPct val="150000"/>
              </a:lnSpc>
              <a:spcBef>
                <a:spcPts val="0"/>
              </a:spcBef>
              <a:spcAft>
                <a:spcPts val="0"/>
              </a:spcAft>
              <a:buClr>
                <a:srgbClr val="626365"/>
              </a:buClr>
              <a:buSzPts val="900"/>
              <a:buFont typeface="Playfair Display"/>
              <a:buChar char="●"/>
            </a:pPr>
            <a:r>
              <a:rPr lang="en" sz="900">
                <a:solidFill>
                  <a:srgbClr val="626365"/>
                </a:solidFill>
                <a:highlight>
                  <a:srgbClr val="FFFFFF"/>
                </a:highlight>
                <a:latin typeface="Playfair Display"/>
                <a:ea typeface="Playfair Display"/>
                <a:cs typeface="Playfair Display"/>
                <a:sym typeface="Playfair Display"/>
              </a:rPr>
              <a:t>Size: ~12x6 ft / ~3.7x1.8 m rectangle</a:t>
            </a:r>
            <a:endParaRPr sz="900">
              <a:solidFill>
                <a:srgbClr val="626365"/>
              </a:solidFill>
              <a:highlight>
                <a:srgbClr val="FFFFFF"/>
              </a:highlight>
              <a:latin typeface="Playfair Display"/>
              <a:ea typeface="Playfair Display"/>
              <a:cs typeface="Playfair Display"/>
              <a:sym typeface="Playfair Display"/>
            </a:endParaRPr>
          </a:p>
        </p:txBody>
      </p:sp>
      <p:pic>
        <p:nvPicPr>
          <p:cNvPr id="628" name="Google Shape;628;p66"/>
          <p:cNvPicPr preferRelativeResize="0"/>
          <p:nvPr/>
        </p:nvPicPr>
        <p:blipFill>
          <a:blip r:embed="rId7">
            <a:alphaModFix/>
          </a:blip>
          <a:stretch>
            <a:fillRect/>
          </a:stretch>
        </p:blipFill>
        <p:spPr>
          <a:xfrm>
            <a:off x="8238950" y="304100"/>
            <a:ext cx="588775" cy="588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Mounting Specifications</a:t>
            </a:r>
            <a:endParaRPr sz="2600" u="sng">
              <a:latin typeface="Playfair Display SemiBold"/>
              <a:ea typeface="Playfair Display SemiBold"/>
              <a:cs typeface="Playfair Display SemiBold"/>
              <a:sym typeface="Playfair Display SemiBold"/>
            </a:endParaRPr>
          </a:p>
        </p:txBody>
      </p:sp>
      <p:sp>
        <p:nvSpPr>
          <p:cNvPr id="634" name="Google Shape;634;p67"/>
          <p:cNvSpPr txBox="1"/>
          <p:nvPr>
            <p:ph idx="12" type="sldNum"/>
          </p:nvPr>
        </p:nvSpPr>
        <p:spPr>
          <a:xfrm>
            <a:off x="8827725" y="4979275"/>
            <a:ext cx="3891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635" name="Google Shape;635;p67"/>
          <p:cNvSpPr txBox="1"/>
          <p:nvPr/>
        </p:nvSpPr>
        <p:spPr>
          <a:xfrm>
            <a:off x="525200" y="1116025"/>
            <a:ext cx="8028000" cy="1927200"/>
          </a:xfrm>
          <a:prstGeom prst="rect">
            <a:avLst/>
          </a:prstGeom>
          <a:noFill/>
          <a:ln>
            <a:noFill/>
          </a:ln>
        </p:spPr>
        <p:txBody>
          <a:bodyPr anchorCtr="0" anchor="t" bIns="91425" lIns="91425" spcFirstLastPara="1" rIns="91425" wrap="square" tIns="91425">
            <a:spAutoFit/>
          </a:bodyPr>
          <a:lstStyle/>
          <a:p>
            <a:pPr indent="-311150" lvl="0" marL="457200" marR="381000" rtl="0" algn="l">
              <a:lnSpc>
                <a:spcPct val="115000"/>
              </a:lnSpc>
              <a:spcBef>
                <a:spcPts val="0"/>
              </a:spcBef>
              <a:spcAft>
                <a:spcPts val="0"/>
              </a:spcAft>
              <a:buSzPts val="1300"/>
              <a:buFont typeface="Playfair Display"/>
              <a:buChar char="●"/>
            </a:pPr>
            <a:r>
              <a:rPr lang="en" sz="1300">
                <a:solidFill>
                  <a:srgbClr val="222222"/>
                </a:solidFill>
                <a:highlight>
                  <a:srgbClr val="FFFFFF"/>
                </a:highlight>
                <a:latin typeface="Playfair Display"/>
                <a:ea typeface="Playfair Display"/>
                <a:cs typeface="Playfair Display"/>
                <a:sym typeface="Playfair Display"/>
              </a:rPr>
              <a:t>Large Robot Mounting:</a:t>
            </a:r>
            <a:endParaRPr sz="1300">
              <a:solidFill>
                <a:srgbClr val="222222"/>
              </a:solidFill>
              <a:highlight>
                <a:srgbClr val="FFFFFF"/>
              </a:highlight>
              <a:latin typeface="Playfair Display"/>
              <a:ea typeface="Playfair Display"/>
              <a:cs typeface="Playfair Display"/>
              <a:sym typeface="Playfair Display"/>
            </a:endParaRPr>
          </a:p>
          <a:p>
            <a:pPr indent="-304800" lvl="1" marL="914400" marR="381000" rtl="0" algn="l">
              <a:lnSpc>
                <a:spcPct val="115000"/>
              </a:lnSpc>
              <a:spcBef>
                <a:spcPts val="0"/>
              </a:spcBef>
              <a:spcAft>
                <a:spcPts val="0"/>
              </a:spcAft>
              <a:buSzPts val="1200"/>
              <a:buFont typeface="Playfair Display"/>
              <a:buChar char="○"/>
            </a:pPr>
            <a:r>
              <a:rPr lang="en" sz="1200">
                <a:solidFill>
                  <a:srgbClr val="222222"/>
                </a:solidFill>
                <a:highlight>
                  <a:srgbClr val="FFFFFF"/>
                </a:highlight>
                <a:latin typeface="Playfair Display"/>
                <a:ea typeface="Playfair Display"/>
                <a:cs typeface="Playfair Display"/>
                <a:sym typeface="Playfair Display"/>
              </a:rPr>
              <a:t>Can accommodate any hardware or equipment that would mount on a horizontal optical breadboard (1/4-20 fasteners on a 1” x 1” pattern).</a:t>
            </a:r>
            <a:endParaRPr sz="1200">
              <a:solidFill>
                <a:srgbClr val="222222"/>
              </a:solidFill>
              <a:highlight>
                <a:srgbClr val="FFFFFF"/>
              </a:highlight>
              <a:latin typeface="Playfair Display"/>
              <a:ea typeface="Playfair Display"/>
              <a:cs typeface="Playfair Display"/>
              <a:sym typeface="Playfair Display"/>
            </a:endParaRPr>
          </a:p>
          <a:p>
            <a:pPr indent="-317500" lvl="0" marL="457200" marR="381000" rtl="0" algn="l">
              <a:lnSpc>
                <a:spcPct val="115000"/>
              </a:lnSpc>
              <a:spcBef>
                <a:spcPts val="0"/>
              </a:spcBef>
              <a:spcAft>
                <a:spcPts val="0"/>
              </a:spcAft>
              <a:buClr>
                <a:srgbClr val="222222"/>
              </a:buClr>
              <a:buSzPts val="1400"/>
              <a:buFont typeface="Playfair Display"/>
              <a:buChar char="●"/>
            </a:pPr>
            <a:r>
              <a:rPr lang="en" sz="1300">
                <a:solidFill>
                  <a:srgbClr val="222222"/>
                </a:solidFill>
                <a:highlight>
                  <a:srgbClr val="FFFFFF"/>
                </a:highlight>
                <a:latin typeface="Playfair Display"/>
                <a:ea typeface="Playfair Display"/>
                <a:cs typeface="Playfair Display"/>
                <a:sym typeface="Playfair Display"/>
              </a:rPr>
              <a:t>Small Robot Mounting:</a:t>
            </a:r>
            <a:endParaRPr sz="1300">
              <a:solidFill>
                <a:srgbClr val="222222"/>
              </a:solidFill>
              <a:highlight>
                <a:srgbClr val="FFFFFF"/>
              </a:highlight>
              <a:latin typeface="Playfair Display"/>
              <a:ea typeface="Playfair Display"/>
              <a:cs typeface="Playfair Display"/>
              <a:sym typeface="Playfair Display"/>
            </a:endParaRPr>
          </a:p>
          <a:p>
            <a:pPr indent="-311150" lvl="1" marL="914400" marR="381000" rtl="0" algn="l">
              <a:lnSpc>
                <a:spcPct val="115000"/>
              </a:lnSpc>
              <a:spcBef>
                <a:spcPts val="0"/>
              </a:spcBef>
              <a:spcAft>
                <a:spcPts val="0"/>
              </a:spcAft>
              <a:buClr>
                <a:srgbClr val="222222"/>
              </a:buClr>
              <a:buSzPts val="1300"/>
              <a:buFont typeface="Playfair Display"/>
              <a:buChar char="○"/>
            </a:pPr>
            <a:r>
              <a:rPr lang="en" sz="1200">
                <a:solidFill>
                  <a:srgbClr val="222222"/>
                </a:solidFill>
                <a:highlight>
                  <a:srgbClr val="FFFFFF"/>
                </a:highlight>
                <a:latin typeface="Playfair Display"/>
                <a:ea typeface="Playfair Display"/>
                <a:cs typeface="Playfair Display"/>
                <a:sym typeface="Playfair Display"/>
              </a:rPr>
              <a:t>Mounting to the robot’s flange is a possibility but awkward for visitors due to the large hardware and tight tolerances. There are interface plates that can be adapted to 80/20 framework, etc. LM can provide some custom fabrication to adapt to the SOSC. Any object that can allow fastening to an 11”x 11” plate can be accommodated.</a:t>
            </a:r>
            <a:endParaRPr sz="1200">
              <a:solidFill>
                <a:srgbClr val="222222"/>
              </a:solidFill>
              <a:highlight>
                <a:srgbClr val="FFFFFF"/>
              </a:highlight>
              <a:latin typeface="Playfair Display"/>
              <a:ea typeface="Playfair Display"/>
              <a:cs typeface="Playfair Display"/>
              <a:sym typeface="Playfair Display"/>
            </a:endParaRPr>
          </a:p>
        </p:txBody>
      </p:sp>
      <p:pic>
        <p:nvPicPr>
          <p:cNvPr id="636" name="Google Shape;636;p67"/>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Mission Objectives</a:t>
            </a:r>
            <a:endParaRPr sz="2600" u="sng">
              <a:latin typeface="Playfair Display SemiBold"/>
              <a:ea typeface="Playfair Display SemiBold"/>
              <a:cs typeface="Playfair Display SemiBold"/>
              <a:sym typeface="Playfair Display SemiBold"/>
            </a:endParaRPr>
          </a:p>
        </p:txBody>
      </p:sp>
      <p:sp>
        <p:nvSpPr>
          <p:cNvPr id="112" name="Google Shape;112;p17"/>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113" name="Google Shape;113;p17"/>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14" name="Google Shape;114;p17"/>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15" name="Google Shape;115;p17"/>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16" name="Google Shape;116;p17"/>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17" name="Google Shape;117;p17"/>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sp>
        <p:nvSpPr>
          <p:cNvPr id="118" name="Google Shape;118;p17"/>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119" name="Google Shape;119;p17"/>
          <p:cNvGraphicFramePr/>
          <p:nvPr/>
        </p:nvGraphicFramePr>
        <p:xfrm>
          <a:off x="783675" y="1474078"/>
          <a:ext cx="3000000" cy="3000000"/>
        </p:xfrm>
        <a:graphic>
          <a:graphicData uri="http://schemas.openxmlformats.org/drawingml/2006/table">
            <a:tbl>
              <a:tblPr>
                <a:noFill/>
                <a:tableStyleId>{8B6AAA9F-95D2-48E6-988F-86014C96B2EB}</a:tableStyleId>
              </a:tblPr>
              <a:tblGrid>
                <a:gridCol w="784650"/>
                <a:gridCol w="6792000"/>
              </a:tblGrid>
              <a:tr h="462550">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O</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Mission Objectives</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703025">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O.1</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300">
                          <a:latin typeface="Playfair Display"/>
                          <a:ea typeface="Playfair Display"/>
                          <a:cs typeface="Playfair Display"/>
                          <a:sym typeface="Playfair Display"/>
                        </a:rPr>
                        <a:t>Prototype sensor suite to gather data of surrounding objects to determine relative position/orientation</a:t>
                      </a:r>
                      <a:endParaRPr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62550">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O.2</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300">
                          <a:latin typeface="Playfair Display"/>
                          <a:ea typeface="Playfair Display"/>
                          <a:cs typeface="Playfair Display"/>
                          <a:sym typeface="Playfair Display"/>
                        </a:rPr>
                        <a:t>Develop algorithm to refine sensor data into relative position measurements (6 DOF)</a:t>
                      </a:r>
                      <a:endParaRPr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62550">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O.3</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300">
                          <a:latin typeface="Playfair Display"/>
                          <a:ea typeface="Playfair Display"/>
                          <a:cs typeface="Playfair Display"/>
                          <a:sym typeface="Playfair Display"/>
                        </a:rPr>
                        <a:t>Develop processor to run algorithm</a:t>
                      </a:r>
                      <a:endParaRPr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462550">
                <a:tc>
                  <a:txBody>
                    <a:bodyPr/>
                    <a:lstStyle/>
                    <a:p>
                      <a:pPr indent="0" lvl="0" marL="0" rtl="0" algn="l">
                        <a:spcBef>
                          <a:spcPts val="0"/>
                        </a:spcBef>
                        <a:spcAft>
                          <a:spcPts val="0"/>
                        </a:spcAft>
                        <a:buNone/>
                      </a:pPr>
                      <a:r>
                        <a:rPr b="1" lang="en" sz="1300">
                          <a:latin typeface="Playfair Display"/>
                          <a:ea typeface="Playfair Display"/>
                          <a:cs typeface="Playfair Display"/>
                          <a:sym typeface="Playfair Display"/>
                        </a:rPr>
                        <a:t>O.4</a:t>
                      </a:r>
                      <a:endParaRPr b="1"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300">
                          <a:latin typeface="Playfair Display"/>
                          <a:ea typeface="Playfair Display"/>
                          <a:cs typeface="Playfair Display"/>
                          <a:sym typeface="Playfair Display"/>
                        </a:rPr>
                        <a:t>Maximize in-situ performance</a:t>
                      </a:r>
                      <a:endParaRPr sz="13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pic>
        <p:nvPicPr>
          <p:cNvPr id="120" name="Google Shape;120;p17"/>
          <p:cNvPicPr preferRelativeResize="0"/>
          <p:nvPr/>
        </p:nvPicPr>
        <p:blipFill>
          <a:blip r:embed="rId3">
            <a:alphaModFix/>
          </a:blip>
          <a:stretch>
            <a:fillRect/>
          </a:stretch>
        </p:blipFill>
        <p:spPr>
          <a:xfrm>
            <a:off x="8238950" y="304100"/>
            <a:ext cx="588775" cy="58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88955" y="3383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Concept of Operations (CONOPs)</a:t>
            </a:r>
            <a:endParaRPr sz="2600" u="sng">
              <a:latin typeface="Playfair Display SemiBold"/>
              <a:ea typeface="Playfair Display SemiBold"/>
              <a:cs typeface="Playfair Display SemiBold"/>
              <a:sym typeface="Playfair Display SemiBold"/>
            </a:endParaRPr>
          </a:p>
        </p:txBody>
      </p:sp>
      <p:sp>
        <p:nvSpPr>
          <p:cNvPr id="126" name="Google Shape;126;p18"/>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127" name="Google Shape;127;p18"/>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28" name="Google Shape;128;p18"/>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29" name="Google Shape;129;p18"/>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30" name="Google Shape;130;p18"/>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31" name="Google Shape;131;p18"/>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sp>
        <p:nvSpPr>
          <p:cNvPr id="132" name="Google Shape;132;p18"/>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133" name="Google Shape;133;p18"/>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134" name="Google Shape;134;p18"/>
          <p:cNvPicPr preferRelativeResize="0"/>
          <p:nvPr/>
        </p:nvPicPr>
        <p:blipFill rotWithShape="1">
          <a:blip r:embed="rId4">
            <a:alphaModFix/>
          </a:blip>
          <a:srcRect b="0" l="1751" r="11117" t="0"/>
          <a:stretch/>
        </p:blipFill>
        <p:spPr>
          <a:xfrm rot="-5400000">
            <a:off x="2783051" y="-287951"/>
            <a:ext cx="3577750" cy="6068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388880" y="217206"/>
            <a:ext cx="83661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Functional Block Diagram (FBD)</a:t>
            </a:r>
            <a:endParaRPr sz="2600" u="sng">
              <a:latin typeface="Playfair Display SemiBold"/>
              <a:ea typeface="Playfair Display SemiBold"/>
              <a:cs typeface="Playfair Display SemiBold"/>
              <a:sym typeface="Playfair Display SemiBold"/>
            </a:endParaRPr>
          </a:p>
        </p:txBody>
      </p:sp>
      <p:sp>
        <p:nvSpPr>
          <p:cNvPr id="140" name="Google Shape;140;p19"/>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141" name="Google Shape;141;p19"/>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42" name="Google Shape;142;p19"/>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43" name="Google Shape;143;p19"/>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44" name="Google Shape;144;p19"/>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45" name="Google Shape;145;p19"/>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sp>
        <p:nvSpPr>
          <p:cNvPr id="146" name="Google Shape;146;p19"/>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pic>
        <p:nvPicPr>
          <p:cNvPr id="147" name="Google Shape;147;p19"/>
          <p:cNvPicPr preferRelativeResize="0"/>
          <p:nvPr/>
        </p:nvPicPr>
        <p:blipFill>
          <a:blip r:embed="rId3">
            <a:alphaModFix/>
          </a:blip>
          <a:stretch>
            <a:fillRect/>
          </a:stretch>
        </p:blipFill>
        <p:spPr>
          <a:xfrm>
            <a:off x="8238950" y="304100"/>
            <a:ext cx="588775" cy="588800"/>
          </a:xfrm>
          <a:prstGeom prst="rect">
            <a:avLst/>
          </a:prstGeom>
          <a:noFill/>
          <a:ln>
            <a:noFill/>
          </a:ln>
        </p:spPr>
      </p:pic>
      <p:pic>
        <p:nvPicPr>
          <p:cNvPr id="148" name="Google Shape;148;p19"/>
          <p:cNvPicPr preferRelativeResize="0"/>
          <p:nvPr/>
        </p:nvPicPr>
        <p:blipFill>
          <a:blip r:embed="rId4">
            <a:alphaModFix/>
          </a:blip>
          <a:stretch>
            <a:fillRect/>
          </a:stretch>
        </p:blipFill>
        <p:spPr>
          <a:xfrm>
            <a:off x="1564763" y="834575"/>
            <a:ext cx="6014325" cy="369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307153" y="286625"/>
            <a:ext cx="3502800" cy="7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u="sng">
                <a:latin typeface="Playfair Display SemiBold"/>
                <a:ea typeface="Playfair Display SemiBold"/>
                <a:cs typeface="Playfair Display SemiBold"/>
                <a:sym typeface="Playfair Display SemiBold"/>
              </a:rPr>
              <a:t>CPEs</a:t>
            </a:r>
            <a:endParaRPr sz="2600" u="sng">
              <a:latin typeface="Playfair Display SemiBold"/>
              <a:ea typeface="Playfair Display SemiBold"/>
              <a:cs typeface="Playfair Display SemiBold"/>
              <a:sym typeface="Playfair Display SemiBold"/>
            </a:endParaRPr>
          </a:p>
        </p:txBody>
      </p:sp>
      <p:sp>
        <p:nvSpPr>
          <p:cNvPr id="154" name="Google Shape;154;p20"/>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sp>
        <p:nvSpPr>
          <p:cNvPr id="155" name="Google Shape;155;p20"/>
          <p:cNvSpPr/>
          <p:nvPr/>
        </p:nvSpPr>
        <p:spPr>
          <a:xfrm>
            <a:off x="229875" y="4591737"/>
            <a:ext cx="1561200" cy="450000"/>
          </a:xfrm>
          <a:prstGeom prst="homePlate">
            <a:avLst>
              <a:gd fmla="val 30129" name="adj"/>
            </a:avLst>
          </a:prstGeom>
          <a:solidFill>
            <a:schemeClr val="accent6"/>
          </a:solidFill>
          <a:ln cap="flat" cmpd="sng" w="19050">
            <a:solidFill>
              <a:srgbClr val="005BAD"/>
            </a:solidFill>
            <a:prstDash val="solid"/>
            <a:round/>
            <a:headEnd len="sm" w="sm" type="none"/>
            <a:tailEnd len="sm" w="sm" type="none"/>
          </a:ln>
          <a:effectLst>
            <a:outerShdw rotWithShape="0" algn="bl" dir="3420000" dist="76200">
              <a:srgbClr val="005BAD">
                <a:alpha val="5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Description</a:t>
            </a:r>
            <a:endParaRPr sz="1300">
              <a:latin typeface="Playfair Display"/>
              <a:ea typeface="Playfair Display"/>
              <a:cs typeface="Playfair Display"/>
              <a:sym typeface="Playfair Display"/>
            </a:endParaRPr>
          </a:p>
        </p:txBody>
      </p:sp>
      <p:sp>
        <p:nvSpPr>
          <p:cNvPr id="156" name="Google Shape;156;p20"/>
          <p:cNvSpPr/>
          <p:nvPr/>
        </p:nvSpPr>
        <p:spPr>
          <a:xfrm>
            <a:off x="1988102"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Trades</a:t>
            </a:r>
            <a:endParaRPr>
              <a:latin typeface="Playfair Display"/>
              <a:ea typeface="Playfair Display"/>
              <a:cs typeface="Playfair Display"/>
              <a:sym typeface="Playfair Display"/>
            </a:endParaRPr>
          </a:p>
        </p:txBody>
      </p:sp>
      <p:sp>
        <p:nvSpPr>
          <p:cNvPr id="157" name="Google Shape;157;p20"/>
          <p:cNvSpPr txBox="1"/>
          <p:nvPr>
            <p:ph idx="12" type="sldNum"/>
          </p:nvPr>
        </p:nvSpPr>
        <p:spPr>
          <a:xfrm>
            <a:off x="8873700" y="4917902"/>
            <a:ext cx="270300" cy="24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1200">
                <a:solidFill>
                  <a:schemeClr val="accent4"/>
                </a:solidFill>
              </a:rPr>
              <a:t>‹#›</a:t>
            </a:fld>
            <a:endParaRPr sz="1200">
              <a:solidFill>
                <a:schemeClr val="accent4"/>
              </a:solidFill>
            </a:endParaRPr>
          </a:p>
        </p:txBody>
      </p:sp>
      <p:graphicFrame>
        <p:nvGraphicFramePr>
          <p:cNvPr id="158" name="Google Shape;158;p20"/>
          <p:cNvGraphicFramePr/>
          <p:nvPr/>
        </p:nvGraphicFramePr>
        <p:xfrm>
          <a:off x="3803450" y="830188"/>
          <a:ext cx="3000000" cy="3000000"/>
        </p:xfrm>
        <a:graphic>
          <a:graphicData uri="http://schemas.openxmlformats.org/drawingml/2006/table">
            <a:tbl>
              <a:tblPr>
                <a:noFill/>
                <a:tableStyleId>{8B6AAA9F-95D2-48E6-988F-86014C96B2EB}</a:tableStyleId>
              </a:tblPr>
              <a:tblGrid>
                <a:gridCol w="672875"/>
                <a:gridCol w="4180325"/>
              </a:tblGrid>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Mission Success Criteria</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34502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SC.1</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be capable of </a:t>
                      </a:r>
                      <a:r>
                        <a:rPr lang="en" sz="1000">
                          <a:latin typeface="Playfair Display"/>
                          <a:ea typeface="Playfair Display"/>
                          <a:cs typeface="Playfair Display"/>
                          <a:sym typeface="Playfair Display"/>
                        </a:rPr>
                        <a:t>measuring</a:t>
                      </a:r>
                      <a:r>
                        <a:rPr lang="en" sz="1000">
                          <a:latin typeface="Playfair Display"/>
                          <a:ea typeface="Playfair Display"/>
                          <a:cs typeface="Playfair Display"/>
                          <a:sym typeface="Playfair Display"/>
                        </a:rPr>
                        <a:t> objects up to 30 meters away</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SC.2</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be capable of measuring arbitrary and </a:t>
                      </a:r>
                      <a:r>
                        <a:rPr lang="en" sz="1000">
                          <a:latin typeface="Playfair Display"/>
                          <a:ea typeface="Playfair Display"/>
                          <a:cs typeface="Playfair Display"/>
                          <a:sym typeface="Playfair Display"/>
                        </a:rPr>
                        <a:t>unknown</a:t>
                      </a:r>
                      <a:r>
                        <a:rPr lang="en" sz="1000">
                          <a:latin typeface="Playfair Display"/>
                          <a:ea typeface="Playfair Display"/>
                          <a:cs typeface="Playfair Display"/>
                          <a:sym typeface="Playfair Display"/>
                        </a:rPr>
                        <a:t> objects</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SC.3</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transform raw translational data to target relative measurements</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SC.4</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transform raw rotational data to target relative measurements</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SC.5</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be capable of sampling/storing at least 3 hours worth of data</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SC.6</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CE5CD"/>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layfair Display"/>
                          <a:ea typeface="Playfair Display"/>
                          <a:cs typeface="Playfair Display"/>
                          <a:sym typeface="Playfair Display"/>
                        </a:rPr>
                        <a:t>Shall record relative position measurements at a minimum rate of 1 Hz</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SC.7</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layfair Display"/>
                          <a:ea typeface="Playfair Display"/>
                          <a:cs typeface="Playfair Display"/>
                          <a:sym typeface="Playfair Display"/>
                        </a:rPr>
                        <a:t>Shall be autonomous with the exception of start and stop</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SC.8</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be compatible with SOSC testing facilities</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48675">
                <a:tc>
                  <a:txBody>
                    <a:bodyPr/>
                    <a:lstStyle/>
                    <a:p>
                      <a:pPr indent="0" lvl="0" marL="0" rtl="0" algn="l">
                        <a:spcBef>
                          <a:spcPts val="0"/>
                        </a:spcBef>
                        <a:spcAft>
                          <a:spcPts val="0"/>
                        </a:spcAft>
                        <a:buNone/>
                      </a:pPr>
                      <a:r>
                        <a:rPr b="1" lang="en" sz="1000">
                          <a:latin typeface="Playfair Display"/>
                          <a:ea typeface="Playfair Display"/>
                          <a:cs typeface="Playfair Display"/>
                          <a:sym typeface="Playfair Display"/>
                        </a:rPr>
                        <a:t>SC.9</a:t>
                      </a:r>
                      <a:endParaRPr b="1"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Playfair Display"/>
                          <a:ea typeface="Playfair Display"/>
                          <a:cs typeface="Playfair Display"/>
                          <a:sym typeface="Playfair Display"/>
                        </a:rPr>
                        <a:t>Shall be functionally validated prior to SOSC test day</a:t>
                      </a:r>
                      <a:endParaRPr sz="10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graphicFrame>
        <p:nvGraphicFramePr>
          <p:cNvPr id="159" name="Google Shape;159;p20"/>
          <p:cNvGraphicFramePr/>
          <p:nvPr/>
        </p:nvGraphicFramePr>
        <p:xfrm>
          <a:off x="413088" y="2053313"/>
          <a:ext cx="3000000" cy="3000000"/>
        </p:xfrm>
        <a:graphic>
          <a:graphicData uri="http://schemas.openxmlformats.org/drawingml/2006/table">
            <a:tbl>
              <a:tblPr>
                <a:noFill/>
                <a:tableStyleId>{8B6AAA9F-95D2-48E6-988F-86014C96B2EB}</a:tableStyleId>
              </a:tblPr>
              <a:tblGrid>
                <a:gridCol w="681700"/>
                <a:gridCol w="1991450"/>
              </a:tblGrid>
              <a:tr h="3356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Critical Project Element</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C9DAF8"/>
                    </a:solidFill>
                  </a:tcPr>
                </a:tc>
              </a:tr>
              <a:tr h="3356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CPE.1</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Sensors</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356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CPE.2</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Algorithm</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35600">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CPE.3</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Processor</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r h="398775">
                <a:tc>
                  <a:txBody>
                    <a:bodyPr/>
                    <a:lstStyle/>
                    <a:p>
                      <a:pPr indent="0" lvl="0" marL="0" rtl="0" algn="l">
                        <a:spcBef>
                          <a:spcPts val="0"/>
                        </a:spcBef>
                        <a:spcAft>
                          <a:spcPts val="0"/>
                        </a:spcAft>
                        <a:buNone/>
                      </a:pPr>
                      <a:r>
                        <a:rPr b="1" lang="en" sz="1200">
                          <a:latin typeface="Playfair Display"/>
                          <a:ea typeface="Playfair Display"/>
                          <a:cs typeface="Playfair Display"/>
                          <a:sym typeface="Playfair Display"/>
                        </a:rPr>
                        <a:t>CPE.4</a:t>
                      </a:r>
                      <a:endParaRPr b="1"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200">
                          <a:latin typeface="Playfair Display"/>
                          <a:ea typeface="Playfair Display"/>
                          <a:cs typeface="Playfair Display"/>
                          <a:sym typeface="Playfair Display"/>
                        </a:rPr>
                        <a:t>SOSC Testing / Prototype</a:t>
                      </a:r>
                      <a:endParaRPr sz="1200">
                        <a:latin typeface="Playfair Display"/>
                        <a:ea typeface="Playfair Display"/>
                        <a:cs typeface="Playfair Display"/>
                        <a:sym typeface="Playfair Display"/>
                      </a:endParaRPr>
                    </a:p>
                  </a:txBody>
                  <a:tcPr marT="91425" marB="91425" marR="91425" marL="91425">
                    <a:lnL cap="flat" cmpd="sng" w="9525">
                      <a:solidFill>
                        <a:srgbClr val="005BAD"/>
                      </a:solidFill>
                      <a:prstDash val="solid"/>
                      <a:round/>
                      <a:headEnd len="sm" w="sm" type="none"/>
                      <a:tailEnd len="sm" w="sm" type="none"/>
                    </a:lnL>
                    <a:lnR cap="flat" cmpd="sng" w="9525">
                      <a:solidFill>
                        <a:srgbClr val="005BAD"/>
                      </a:solidFill>
                      <a:prstDash val="solid"/>
                      <a:round/>
                      <a:headEnd len="sm" w="sm" type="none"/>
                      <a:tailEnd len="sm" w="sm" type="none"/>
                    </a:lnR>
                    <a:lnT cap="flat" cmpd="sng" w="9525">
                      <a:solidFill>
                        <a:srgbClr val="005BAD"/>
                      </a:solidFill>
                      <a:prstDash val="solid"/>
                      <a:round/>
                      <a:headEnd len="sm" w="sm" type="none"/>
                      <a:tailEnd len="sm" w="sm" type="none"/>
                    </a:lnT>
                    <a:lnB cap="flat" cmpd="sng" w="9525">
                      <a:solidFill>
                        <a:srgbClr val="005BAD"/>
                      </a:solidFill>
                      <a:prstDash val="solid"/>
                      <a:round/>
                      <a:headEnd len="sm" w="sm" type="none"/>
                      <a:tailEnd len="sm" w="sm" type="none"/>
                    </a:lnB>
                  </a:tcPr>
                </a:tc>
              </a:tr>
            </a:tbl>
          </a:graphicData>
        </a:graphic>
      </p:graphicFrame>
      <p:cxnSp>
        <p:nvCxnSpPr>
          <p:cNvPr id="160" name="Google Shape;160;p20"/>
          <p:cNvCxnSpPr/>
          <p:nvPr/>
        </p:nvCxnSpPr>
        <p:spPr>
          <a:xfrm>
            <a:off x="3138550" y="2951913"/>
            <a:ext cx="612600" cy="7800"/>
          </a:xfrm>
          <a:prstGeom prst="straightConnector1">
            <a:avLst/>
          </a:prstGeom>
          <a:noFill/>
          <a:ln cap="flat" cmpd="sng" w="28575">
            <a:solidFill>
              <a:schemeClr val="dk2"/>
            </a:solidFill>
            <a:prstDash val="solid"/>
            <a:round/>
            <a:headEnd len="med" w="med" type="none"/>
            <a:tailEnd len="med" w="med" type="triangle"/>
          </a:ln>
        </p:spPr>
      </p:cxnSp>
      <p:sp>
        <p:nvSpPr>
          <p:cNvPr id="161" name="Google Shape;161;p20"/>
          <p:cNvSpPr/>
          <p:nvPr/>
        </p:nvSpPr>
        <p:spPr>
          <a:xfrm>
            <a:off x="37763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Current Design Space</a:t>
            </a:r>
            <a:endParaRPr sz="1300">
              <a:latin typeface="Playfair Display"/>
              <a:ea typeface="Playfair Display"/>
              <a:cs typeface="Playfair Display"/>
              <a:sym typeface="Playfair Display"/>
            </a:endParaRPr>
          </a:p>
        </p:txBody>
      </p:sp>
      <p:sp>
        <p:nvSpPr>
          <p:cNvPr id="162" name="Google Shape;162;p20"/>
          <p:cNvSpPr/>
          <p:nvPr/>
        </p:nvSpPr>
        <p:spPr>
          <a:xfrm>
            <a:off x="5564535"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Modeling / Prototyping</a:t>
            </a:r>
            <a:endParaRPr sz="1300">
              <a:latin typeface="Playfair Display"/>
              <a:ea typeface="Playfair Display"/>
              <a:cs typeface="Playfair Display"/>
              <a:sym typeface="Playfair Display"/>
            </a:endParaRPr>
          </a:p>
        </p:txBody>
      </p:sp>
      <p:sp>
        <p:nvSpPr>
          <p:cNvPr id="163" name="Google Shape;163;p20"/>
          <p:cNvSpPr/>
          <p:nvPr/>
        </p:nvSpPr>
        <p:spPr>
          <a:xfrm>
            <a:off x="7352723" y="4591737"/>
            <a:ext cx="1591200" cy="450000"/>
          </a:xfrm>
          <a:prstGeom prst="chevron">
            <a:avLst>
              <a:gd fmla="val 29853" name="adj"/>
            </a:avLst>
          </a:prstGeom>
          <a:solidFill>
            <a:schemeClr val="accent6"/>
          </a:solidFill>
          <a:ln cap="flat" cmpd="sng" w="19050">
            <a:solidFill>
              <a:srgbClr val="005B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a:t>
            </a:r>
            <a:r>
              <a:rPr lang="en" sz="1300">
                <a:solidFill>
                  <a:schemeClr val="dk1"/>
                </a:solidFill>
                <a:latin typeface="Playfair Display SemiBold"/>
                <a:ea typeface="Playfair Display SemiBold"/>
                <a:cs typeface="Playfair Display SemiBold"/>
                <a:sym typeface="Playfair Display SemiBold"/>
              </a:rPr>
              <a:t>Questions</a:t>
            </a:r>
            <a:endParaRPr sz="1300">
              <a:latin typeface="PT Serif"/>
              <a:ea typeface="PT Serif"/>
              <a:cs typeface="PT Serif"/>
              <a:sym typeface="PT Serif"/>
            </a:endParaRPr>
          </a:p>
        </p:txBody>
      </p:sp>
      <p:pic>
        <p:nvPicPr>
          <p:cNvPr id="164" name="Google Shape;164;p20"/>
          <p:cNvPicPr preferRelativeResize="0"/>
          <p:nvPr/>
        </p:nvPicPr>
        <p:blipFill>
          <a:blip r:embed="rId3">
            <a:alphaModFix/>
          </a:blip>
          <a:stretch>
            <a:fillRect/>
          </a:stretch>
        </p:blipFill>
        <p:spPr>
          <a:xfrm>
            <a:off x="8238950" y="304100"/>
            <a:ext cx="505900" cy="50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ABA1C5-0C67-4C95-B919-8DC2DBC2A2A7}"/>
</file>

<file path=customXml/itemProps2.xml><?xml version="1.0" encoding="utf-8"?>
<ds:datastoreItem xmlns:ds="http://schemas.openxmlformats.org/officeDocument/2006/customXml" ds:itemID="{52F982D3-FD5D-4C96-BBB3-A78DEB4B93E9}"/>
</file>

<file path=customXml/itemProps3.xml><?xml version="1.0" encoding="utf-8"?>
<ds:datastoreItem xmlns:ds="http://schemas.openxmlformats.org/officeDocument/2006/customXml" ds:itemID="{10D3F3A8-1314-4CB0-880E-75C1F46B5BB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